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slides/slide159.xml" ContentType="application/vnd.openxmlformats-officedocument.presentationml.slide+xml"/>
  <Override PartName="/ppt/slides/slide160.xml" ContentType="application/vnd.openxmlformats-officedocument.presentationml.slide+xml"/>
  <Override PartName="/ppt/slides/slide161.xml" ContentType="application/vnd.openxmlformats-officedocument.presentationml.slide+xml"/>
  <Override PartName="/ppt/slides/slide162.xml" ContentType="application/vnd.openxmlformats-officedocument.presentationml.slide+xml"/>
  <Override PartName="/ppt/slides/slide163.xml" ContentType="application/vnd.openxmlformats-officedocument.presentationml.slide+xml"/>
  <Override PartName="/ppt/slides/slide164.xml" ContentType="application/vnd.openxmlformats-officedocument.presentationml.slide+xml"/>
  <Override PartName="/ppt/slides/slide165.xml" ContentType="application/vnd.openxmlformats-officedocument.presentationml.slide+xml"/>
  <Override PartName="/ppt/slides/slide166.xml" ContentType="application/vnd.openxmlformats-officedocument.presentationml.slide+xml"/>
  <Override PartName="/ppt/slides/slide167.xml" ContentType="application/vnd.openxmlformats-officedocument.presentationml.slide+xml"/>
  <Override PartName="/ppt/slides/slide168.xml" ContentType="application/vnd.openxmlformats-officedocument.presentationml.slide+xml"/>
  <Override PartName="/ppt/slides/slide169.xml" ContentType="application/vnd.openxmlformats-officedocument.presentationml.slide+xml"/>
  <Override PartName="/ppt/slides/slide170.xml" ContentType="application/vnd.openxmlformats-officedocument.presentationml.slide+xml"/>
  <Override PartName="/ppt/slides/slide17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173"/>
  </p:notesMasterIdLst>
  <p:handoutMasterIdLst>
    <p:handoutMasterId r:id="rId174"/>
  </p:handoutMasterIdLst>
  <p:sldIdLst>
    <p:sldId id="412" r:id="rId2"/>
    <p:sldId id="450" r:id="rId3"/>
    <p:sldId id="463" r:id="rId4"/>
    <p:sldId id="464" r:id="rId5"/>
    <p:sldId id="488" r:id="rId6"/>
    <p:sldId id="465" r:id="rId7"/>
    <p:sldId id="466" r:id="rId8"/>
    <p:sldId id="396" r:id="rId9"/>
    <p:sldId id="443" r:id="rId10"/>
    <p:sldId id="489" r:id="rId11"/>
    <p:sldId id="287" r:id="rId12"/>
    <p:sldId id="275" r:id="rId13"/>
    <p:sldId id="302" r:id="rId14"/>
    <p:sldId id="304" r:id="rId15"/>
    <p:sldId id="305" r:id="rId16"/>
    <p:sldId id="303" r:id="rId17"/>
    <p:sldId id="288" r:id="rId18"/>
    <p:sldId id="278" r:id="rId19"/>
    <p:sldId id="432" r:id="rId20"/>
    <p:sldId id="433" r:id="rId21"/>
    <p:sldId id="439" r:id="rId22"/>
    <p:sldId id="274" r:id="rId23"/>
    <p:sldId id="289" r:id="rId24"/>
    <p:sldId id="279" r:id="rId25"/>
    <p:sldId id="397" r:id="rId26"/>
    <p:sldId id="261" r:id="rId27"/>
    <p:sldId id="403" r:id="rId28"/>
    <p:sldId id="475" r:id="rId29"/>
    <p:sldId id="421" r:id="rId30"/>
    <p:sldId id="419" r:id="rId31"/>
    <p:sldId id="280" r:id="rId32"/>
    <p:sldId id="265" r:id="rId33"/>
    <p:sldId id="420" r:id="rId34"/>
    <p:sldId id="306" r:id="rId35"/>
    <p:sldId id="413" r:id="rId36"/>
    <p:sldId id="440" r:id="rId37"/>
    <p:sldId id="409" r:id="rId38"/>
    <p:sldId id="410" r:id="rId39"/>
    <p:sldId id="316" r:id="rId40"/>
    <p:sldId id="311" r:id="rId41"/>
    <p:sldId id="476" r:id="rId42"/>
    <p:sldId id="479" r:id="rId43"/>
    <p:sldId id="414" r:id="rId44"/>
    <p:sldId id="415" r:id="rId45"/>
    <p:sldId id="416" r:id="rId46"/>
    <p:sldId id="477" r:id="rId47"/>
    <p:sldId id="478" r:id="rId48"/>
    <p:sldId id="317" r:id="rId49"/>
    <p:sldId id="283" r:id="rId50"/>
    <p:sldId id="320" r:id="rId51"/>
    <p:sldId id="407" r:id="rId52"/>
    <p:sldId id="321" r:id="rId53"/>
    <p:sldId id="322" r:id="rId54"/>
    <p:sldId id="461" r:id="rId55"/>
    <p:sldId id="370" r:id="rId56"/>
    <p:sldId id="441" r:id="rId57"/>
    <p:sldId id="323" r:id="rId58"/>
    <p:sldId id="294" r:id="rId59"/>
    <p:sldId id="408" r:id="rId60"/>
    <p:sldId id="295" r:id="rId61"/>
    <p:sldId id="324" r:id="rId62"/>
    <p:sldId id="325" r:id="rId63"/>
    <p:sldId id="369" r:id="rId64"/>
    <p:sldId id="327" r:id="rId65"/>
    <p:sldId id="457" r:id="rId66"/>
    <p:sldId id="326" r:id="rId67"/>
    <p:sldId id="458" r:id="rId68"/>
    <p:sldId id="444" r:id="rId69"/>
    <p:sldId id="445" r:id="rId70"/>
    <p:sldId id="447" r:id="rId71"/>
    <p:sldId id="446" r:id="rId72"/>
    <p:sldId id="452" r:id="rId73"/>
    <p:sldId id="448" r:id="rId74"/>
    <p:sldId id="377" r:id="rId75"/>
    <p:sldId id="378" r:id="rId76"/>
    <p:sldId id="400" r:id="rId77"/>
    <p:sldId id="328" r:id="rId78"/>
    <p:sldId id="442" r:id="rId79"/>
    <p:sldId id="459" r:id="rId80"/>
    <p:sldId id="379" r:id="rId81"/>
    <p:sldId id="371" r:id="rId82"/>
    <p:sldId id="372" r:id="rId83"/>
    <p:sldId id="373" r:id="rId84"/>
    <p:sldId id="374" r:id="rId85"/>
    <p:sldId id="469" r:id="rId86"/>
    <p:sldId id="376" r:id="rId87"/>
    <p:sldId id="436" r:id="rId88"/>
    <p:sldId id="437" r:id="rId89"/>
    <p:sldId id="438" r:id="rId90"/>
    <p:sldId id="355" r:id="rId91"/>
    <p:sldId id="368" r:id="rId92"/>
    <p:sldId id="310" r:id="rId93"/>
    <p:sldId id="398" r:id="rId94"/>
    <p:sldId id="425" r:id="rId95"/>
    <p:sldId id="427" r:id="rId96"/>
    <p:sldId id="426" r:id="rId97"/>
    <p:sldId id="297" r:id="rId98"/>
    <p:sldId id="298" r:id="rId99"/>
    <p:sldId id="380" r:id="rId100"/>
    <p:sldId id="381" r:id="rId101"/>
    <p:sldId id="308" r:id="rId102"/>
    <p:sldId id="350" r:id="rId103"/>
    <p:sldId id="332" r:id="rId104"/>
    <p:sldId id="402" r:id="rId105"/>
    <p:sldId id="331" r:id="rId106"/>
    <p:sldId id="490" r:id="rId107"/>
    <p:sldId id="471" r:id="rId108"/>
    <p:sldId id="472" r:id="rId109"/>
    <p:sldId id="473" r:id="rId110"/>
    <p:sldId id="382" r:id="rId111"/>
    <p:sldId id="383" r:id="rId112"/>
    <p:sldId id="384" r:id="rId113"/>
    <p:sldId id="312" r:id="rId114"/>
    <p:sldId id="385" r:id="rId115"/>
    <p:sldId id="386" r:id="rId116"/>
    <p:sldId id="435" r:id="rId117"/>
    <p:sldId id="343" r:id="rId118"/>
    <p:sldId id="424" r:id="rId119"/>
    <p:sldId id="339" r:id="rId120"/>
    <p:sldId id="340" r:id="rId121"/>
    <p:sldId id="486" r:id="rId122"/>
    <p:sldId id="313" r:id="rId123"/>
    <p:sldId id="347" r:id="rId124"/>
    <p:sldId id="468" r:id="rId125"/>
    <p:sldId id="467" r:id="rId126"/>
    <p:sldId id="344" r:id="rId127"/>
    <p:sldId id="346" r:id="rId128"/>
    <p:sldId id="423" r:id="rId129"/>
    <p:sldId id="358" r:id="rId130"/>
    <p:sldId id="364" r:id="rId131"/>
    <p:sldId id="387" r:id="rId132"/>
    <p:sldId id="480" r:id="rId133"/>
    <p:sldId id="360" r:id="rId134"/>
    <p:sldId id="361" r:id="rId135"/>
    <p:sldId id="362" r:id="rId136"/>
    <p:sldId id="348" r:id="rId137"/>
    <p:sldId id="388" r:id="rId138"/>
    <p:sldId id="389" r:id="rId139"/>
    <p:sldId id="266" r:id="rId140"/>
    <p:sldId id="406" r:id="rId141"/>
    <p:sldId id="391" r:id="rId142"/>
    <p:sldId id="405" r:id="rId143"/>
    <p:sldId id="392" r:id="rId144"/>
    <p:sldId id="277" r:id="rId145"/>
    <p:sldId id="393" r:id="rId146"/>
    <p:sldId id="299" r:id="rId147"/>
    <p:sldId id="338" r:id="rId148"/>
    <p:sldId id="401" r:id="rId149"/>
    <p:sldId id="394" r:id="rId150"/>
    <p:sldId id="300" r:id="rId151"/>
    <p:sldId id="315" r:id="rId152"/>
    <p:sldId id="395" r:id="rId153"/>
    <p:sldId id="353" r:id="rId154"/>
    <p:sldId id="352" r:id="rId155"/>
    <p:sldId id="351" r:id="rId156"/>
    <p:sldId id="354" r:id="rId157"/>
    <p:sldId id="460" r:id="rId158"/>
    <p:sldId id="455" r:id="rId159"/>
    <p:sldId id="483" r:id="rId160"/>
    <p:sldId id="484" r:id="rId161"/>
    <p:sldId id="487" r:id="rId162"/>
    <p:sldId id="485" r:id="rId163"/>
    <p:sldId id="454" r:id="rId164"/>
    <p:sldId id="470" r:id="rId165"/>
    <p:sldId id="399" r:id="rId166"/>
    <p:sldId id="264" r:id="rId167"/>
    <p:sldId id="418" r:id="rId168"/>
    <p:sldId id="404" r:id="rId169"/>
    <p:sldId id="417" r:id="rId170"/>
    <p:sldId id="491" r:id="rId171"/>
    <p:sldId id="492" r:id="rId172"/>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FFFF99"/>
    <a:srgbClr val="F2F2F2"/>
    <a:srgbClr val="000000"/>
    <a:srgbClr val="EAEA16"/>
    <a:srgbClr val="F6F1B4"/>
    <a:srgbClr val="FFFFCC"/>
    <a:srgbClr val="CCE1F4"/>
    <a:srgbClr val="91C7C6"/>
    <a:srgbClr val="CEFA8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A063BE4-DF44-46F1-8B1F-83A63BAB9479}" v="10970" dt="2026-02-04T15:41:56.967"/>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3824" autoAdjust="0"/>
    <p:restoredTop sz="95033" autoAdjust="0"/>
  </p:normalViewPr>
  <p:slideViewPr>
    <p:cSldViewPr snapToGrid="0">
      <p:cViewPr varScale="1">
        <p:scale>
          <a:sx n="59" d="100"/>
          <a:sy n="59" d="100"/>
        </p:scale>
        <p:origin x="1184" y="5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63" Type="http://schemas.openxmlformats.org/officeDocument/2006/relationships/slide" Target="slides/slide62.xml"/><Relationship Id="rId84" Type="http://schemas.openxmlformats.org/officeDocument/2006/relationships/slide" Target="slides/slide83.xml"/><Relationship Id="rId138" Type="http://schemas.openxmlformats.org/officeDocument/2006/relationships/slide" Target="slides/slide137.xml"/><Relationship Id="rId159" Type="http://schemas.openxmlformats.org/officeDocument/2006/relationships/slide" Target="slides/slide158.xml"/><Relationship Id="rId170" Type="http://schemas.openxmlformats.org/officeDocument/2006/relationships/slide" Target="slides/slide169.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53" Type="http://schemas.openxmlformats.org/officeDocument/2006/relationships/slide" Target="slides/slide52.xml"/><Relationship Id="rId74" Type="http://schemas.openxmlformats.org/officeDocument/2006/relationships/slide" Target="slides/slide73.xml"/><Relationship Id="rId128" Type="http://schemas.openxmlformats.org/officeDocument/2006/relationships/slide" Target="slides/slide127.xml"/><Relationship Id="rId149" Type="http://schemas.openxmlformats.org/officeDocument/2006/relationships/slide" Target="slides/slide148.xml"/><Relationship Id="rId5" Type="http://schemas.openxmlformats.org/officeDocument/2006/relationships/slide" Target="slides/slide4.xml"/><Relationship Id="rId95" Type="http://schemas.openxmlformats.org/officeDocument/2006/relationships/slide" Target="slides/slide94.xml"/><Relationship Id="rId160" Type="http://schemas.openxmlformats.org/officeDocument/2006/relationships/slide" Target="slides/slide159.xml"/><Relationship Id="rId22" Type="http://schemas.openxmlformats.org/officeDocument/2006/relationships/slide" Target="slides/slide21.xml"/><Relationship Id="rId43" Type="http://schemas.openxmlformats.org/officeDocument/2006/relationships/slide" Target="slides/slide42.xml"/><Relationship Id="rId64" Type="http://schemas.openxmlformats.org/officeDocument/2006/relationships/slide" Target="slides/slide63.xml"/><Relationship Id="rId118" Type="http://schemas.openxmlformats.org/officeDocument/2006/relationships/slide" Target="slides/slide117.xml"/><Relationship Id="rId139" Type="http://schemas.openxmlformats.org/officeDocument/2006/relationships/slide" Target="slides/slide138.xml"/><Relationship Id="rId85" Type="http://schemas.openxmlformats.org/officeDocument/2006/relationships/slide" Target="slides/slide84.xml"/><Relationship Id="rId150" Type="http://schemas.openxmlformats.org/officeDocument/2006/relationships/slide" Target="slides/slide149.xml"/><Relationship Id="rId171" Type="http://schemas.openxmlformats.org/officeDocument/2006/relationships/slide" Target="slides/slide170.xml"/><Relationship Id="rId12" Type="http://schemas.openxmlformats.org/officeDocument/2006/relationships/slide" Target="slides/slide11.xml"/><Relationship Id="rId33" Type="http://schemas.openxmlformats.org/officeDocument/2006/relationships/slide" Target="slides/slide32.xml"/><Relationship Id="rId108" Type="http://schemas.openxmlformats.org/officeDocument/2006/relationships/slide" Target="slides/slide107.xml"/><Relationship Id="rId129" Type="http://schemas.openxmlformats.org/officeDocument/2006/relationships/slide" Target="slides/slide128.xml"/><Relationship Id="rId54" Type="http://schemas.openxmlformats.org/officeDocument/2006/relationships/slide" Target="slides/slide53.xml"/><Relationship Id="rId75" Type="http://schemas.openxmlformats.org/officeDocument/2006/relationships/slide" Target="slides/slide74.xml"/><Relationship Id="rId96" Type="http://schemas.openxmlformats.org/officeDocument/2006/relationships/slide" Target="slides/slide95.xml"/><Relationship Id="rId140" Type="http://schemas.openxmlformats.org/officeDocument/2006/relationships/slide" Target="slides/slide139.xml"/><Relationship Id="rId161" Type="http://schemas.openxmlformats.org/officeDocument/2006/relationships/slide" Target="slides/slide160.xml"/><Relationship Id="rId6" Type="http://schemas.openxmlformats.org/officeDocument/2006/relationships/slide" Target="slides/slide5.xml"/><Relationship Id="rId23" Type="http://schemas.openxmlformats.org/officeDocument/2006/relationships/slide" Target="slides/slide22.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119" Type="http://schemas.openxmlformats.org/officeDocument/2006/relationships/slide" Target="slides/slide118.xml"/><Relationship Id="rId44" Type="http://schemas.openxmlformats.org/officeDocument/2006/relationships/slide" Target="slides/slide43.xml"/><Relationship Id="rId60" Type="http://schemas.openxmlformats.org/officeDocument/2006/relationships/slide" Target="slides/slide59.xml"/><Relationship Id="rId65" Type="http://schemas.openxmlformats.org/officeDocument/2006/relationships/slide" Target="slides/slide64.xml"/><Relationship Id="rId81" Type="http://schemas.openxmlformats.org/officeDocument/2006/relationships/slide" Target="slides/slide80.xml"/><Relationship Id="rId86" Type="http://schemas.openxmlformats.org/officeDocument/2006/relationships/slide" Target="slides/slide85.xml"/><Relationship Id="rId130" Type="http://schemas.openxmlformats.org/officeDocument/2006/relationships/slide" Target="slides/slide129.xml"/><Relationship Id="rId135" Type="http://schemas.openxmlformats.org/officeDocument/2006/relationships/slide" Target="slides/slide134.xml"/><Relationship Id="rId151" Type="http://schemas.openxmlformats.org/officeDocument/2006/relationships/slide" Target="slides/slide150.xml"/><Relationship Id="rId156" Type="http://schemas.openxmlformats.org/officeDocument/2006/relationships/slide" Target="slides/slide155.xml"/><Relationship Id="rId177" Type="http://schemas.openxmlformats.org/officeDocument/2006/relationships/theme" Target="theme/theme1.xml"/><Relationship Id="rId172" Type="http://schemas.openxmlformats.org/officeDocument/2006/relationships/slide" Target="slides/slide171.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141" Type="http://schemas.openxmlformats.org/officeDocument/2006/relationships/slide" Target="slides/slide140.xml"/><Relationship Id="rId146" Type="http://schemas.openxmlformats.org/officeDocument/2006/relationships/slide" Target="slides/slide145.xml"/><Relationship Id="rId167" Type="http://schemas.openxmlformats.org/officeDocument/2006/relationships/slide" Target="slides/slide166.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162" Type="http://schemas.openxmlformats.org/officeDocument/2006/relationships/slide" Target="slides/slide16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slide" Target="slides/slide130.xml"/><Relationship Id="rId136" Type="http://schemas.openxmlformats.org/officeDocument/2006/relationships/slide" Target="slides/slide135.xml"/><Relationship Id="rId157" Type="http://schemas.openxmlformats.org/officeDocument/2006/relationships/slide" Target="slides/slide156.xml"/><Relationship Id="rId178" Type="http://schemas.openxmlformats.org/officeDocument/2006/relationships/tableStyles" Target="tableStyles.xml"/><Relationship Id="rId61" Type="http://schemas.openxmlformats.org/officeDocument/2006/relationships/slide" Target="slides/slide60.xml"/><Relationship Id="rId82" Type="http://schemas.openxmlformats.org/officeDocument/2006/relationships/slide" Target="slides/slide81.xml"/><Relationship Id="rId152" Type="http://schemas.openxmlformats.org/officeDocument/2006/relationships/slide" Target="slides/slide151.xml"/><Relationship Id="rId173" Type="http://schemas.openxmlformats.org/officeDocument/2006/relationships/notesMaster" Target="notesMasters/notesMaster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 Id="rId147" Type="http://schemas.openxmlformats.org/officeDocument/2006/relationships/slide" Target="slides/slide146.xml"/><Relationship Id="rId168" Type="http://schemas.openxmlformats.org/officeDocument/2006/relationships/slide" Target="slides/slide167.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slide" Target="slides/slide141.xml"/><Relationship Id="rId163" Type="http://schemas.openxmlformats.org/officeDocument/2006/relationships/slide" Target="slides/slide162.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slide" Target="slides/slide115.xml"/><Relationship Id="rId137" Type="http://schemas.openxmlformats.org/officeDocument/2006/relationships/slide" Target="slides/slide136.xml"/><Relationship Id="rId158" Type="http://schemas.openxmlformats.org/officeDocument/2006/relationships/slide" Target="slides/slide157.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32" Type="http://schemas.openxmlformats.org/officeDocument/2006/relationships/slide" Target="slides/slide131.xml"/><Relationship Id="rId153" Type="http://schemas.openxmlformats.org/officeDocument/2006/relationships/slide" Target="slides/slide152.xml"/><Relationship Id="rId174" Type="http://schemas.openxmlformats.org/officeDocument/2006/relationships/handoutMaster" Target="handoutMasters/handoutMaster1.xml"/><Relationship Id="rId179" Type="http://schemas.microsoft.com/office/2015/10/relationships/revisionInfo" Target="revisionInfo.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106" Type="http://schemas.openxmlformats.org/officeDocument/2006/relationships/slide" Target="slides/slide105.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78" Type="http://schemas.openxmlformats.org/officeDocument/2006/relationships/slide" Target="slides/slide77.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43" Type="http://schemas.openxmlformats.org/officeDocument/2006/relationships/slide" Target="slides/slide142.xml"/><Relationship Id="rId148" Type="http://schemas.openxmlformats.org/officeDocument/2006/relationships/slide" Target="slides/slide147.xml"/><Relationship Id="rId164" Type="http://schemas.openxmlformats.org/officeDocument/2006/relationships/slide" Target="slides/slide163.xml"/><Relationship Id="rId169" Type="http://schemas.openxmlformats.org/officeDocument/2006/relationships/slide" Target="slides/slide168.xml"/><Relationship Id="rId4" Type="http://schemas.openxmlformats.org/officeDocument/2006/relationships/slide" Target="slides/slide3.xml"/><Relationship Id="rId9" Type="http://schemas.openxmlformats.org/officeDocument/2006/relationships/slide" Target="slides/slide8.xml"/><Relationship Id="rId26" Type="http://schemas.openxmlformats.org/officeDocument/2006/relationships/slide" Target="slides/slide25.xml"/><Relationship Id="rId47" Type="http://schemas.openxmlformats.org/officeDocument/2006/relationships/slide" Target="slides/slide46.xml"/><Relationship Id="rId68" Type="http://schemas.openxmlformats.org/officeDocument/2006/relationships/slide" Target="slides/slide67.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54" Type="http://schemas.openxmlformats.org/officeDocument/2006/relationships/slide" Target="slides/slide153.xml"/><Relationship Id="rId175" Type="http://schemas.openxmlformats.org/officeDocument/2006/relationships/presProps" Target="presProps.xml"/><Relationship Id="rId16" Type="http://schemas.openxmlformats.org/officeDocument/2006/relationships/slide" Target="slides/slide15.xml"/><Relationship Id="rId37" Type="http://schemas.openxmlformats.org/officeDocument/2006/relationships/slide" Target="slides/slide36.xml"/><Relationship Id="rId58" Type="http://schemas.openxmlformats.org/officeDocument/2006/relationships/slide" Target="slides/slide57.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44" Type="http://schemas.openxmlformats.org/officeDocument/2006/relationships/slide" Target="slides/slide143.xml"/><Relationship Id="rId90" Type="http://schemas.openxmlformats.org/officeDocument/2006/relationships/slide" Target="slides/slide89.xml"/><Relationship Id="rId165" Type="http://schemas.openxmlformats.org/officeDocument/2006/relationships/slide" Target="slides/slide164.xml"/><Relationship Id="rId27" Type="http://schemas.openxmlformats.org/officeDocument/2006/relationships/slide" Target="slides/slide26.xml"/><Relationship Id="rId48" Type="http://schemas.openxmlformats.org/officeDocument/2006/relationships/slide" Target="slides/slide47.xml"/><Relationship Id="rId69" Type="http://schemas.openxmlformats.org/officeDocument/2006/relationships/slide" Target="slides/slide68.xml"/><Relationship Id="rId113" Type="http://schemas.openxmlformats.org/officeDocument/2006/relationships/slide" Target="slides/slide112.xml"/><Relationship Id="rId134" Type="http://schemas.openxmlformats.org/officeDocument/2006/relationships/slide" Target="slides/slide133.xml"/><Relationship Id="rId80" Type="http://schemas.openxmlformats.org/officeDocument/2006/relationships/slide" Target="slides/slide79.xml"/><Relationship Id="rId155" Type="http://schemas.openxmlformats.org/officeDocument/2006/relationships/slide" Target="slides/slide154.xml"/><Relationship Id="rId176" Type="http://schemas.openxmlformats.org/officeDocument/2006/relationships/viewProps" Target="viewProps.xml"/><Relationship Id="rId17" Type="http://schemas.openxmlformats.org/officeDocument/2006/relationships/slide" Target="slides/slide16.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24" Type="http://schemas.openxmlformats.org/officeDocument/2006/relationships/slide" Target="slides/slide123.xml"/><Relationship Id="rId70" Type="http://schemas.openxmlformats.org/officeDocument/2006/relationships/slide" Target="slides/slide69.xml"/><Relationship Id="rId91" Type="http://schemas.openxmlformats.org/officeDocument/2006/relationships/slide" Target="slides/slide90.xml"/><Relationship Id="rId145" Type="http://schemas.openxmlformats.org/officeDocument/2006/relationships/slide" Target="slides/slide144.xml"/><Relationship Id="rId166" Type="http://schemas.openxmlformats.org/officeDocument/2006/relationships/slide" Target="slides/slide165.xml"/><Relationship Id="rId1" Type="http://schemas.openxmlformats.org/officeDocument/2006/relationships/slideMaster" Target="slideMasters/slide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6B137698-C041-1176-181C-1A0AC04C940C}"/>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a:extLst>
              <a:ext uri="{FF2B5EF4-FFF2-40B4-BE49-F238E27FC236}">
                <a16:creationId xmlns:a16="http://schemas.microsoft.com/office/drawing/2014/main" id="{0E1288BF-AFDA-E808-C6E5-E5A94F41BB57}"/>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B607EF19-CF41-44CF-B2FF-6D10763E6881}" type="datetimeFigureOut">
              <a:rPr lang="en-GB" smtClean="0"/>
              <a:t>06/02/2026</a:t>
            </a:fld>
            <a:endParaRPr lang="en-GB"/>
          </a:p>
        </p:txBody>
      </p:sp>
      <p:sp>
        <p:nvSpPr>
          <p:cNvPr id="4" name="Footer Placeholder 3">
            <a:extLst>
              <a:ext uri="{FF2B5EF4-FFF2-40B4-BE49-F238E27FC236}">
                <a16:creationId xmlns:a16="http://schemas.microsoft.com/office/drawing/2014/main" id="{7E02D47D-AAC3-DD38-2038-9FD47AED0C9B}"/>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a:extLst>
              <a:ext uri="{FF2B5EF4-FFF2-40B4-BE49-F238E27FC236}">
                <a16:creationId xmlns:a16="http://schemas.microsoft.com/office/drawing/2014/main" id="{5B3C5466-F002-A88E-8EA0-FD268976BB01}"/>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DF76F0EF-2DA2-4478-87BE-4F12A64AED8B}" type="slidenum">
              <a:rPr lang="en-GB" smtClean="0"/>
              <a:t>‹#›</a:t>
            </a:fld>
            <a:endParaRPr lang="en-GB"/>
          </a:p>
        </p:txBody>
      </p:sp>
    </p:spTree>
    <p:extLst>
      <p:ext uri="{BB962C8B-B14F-4D97-AF65-F5344CB8AC3E}">
        <p14:creationId xmlns:p14="http://schemas.microsoft.com/office/powerpoint/2010/main" val="383391950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D7D0809-8702-4866-AD6B-ECB4CD0DB84C}" type="datetimeFigureOut">
              <a:rPr lang="en-GB" smtClean="0"/>
              <a:t>06/02/2026</a:t>
            </a:fld>
            <a:endParaRPr lang="en-GB"/>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4AE0E37-5F31-4073-8F35-FD795A549926}" type="slidenum">
              <a:rPr lang="en-GB" smtClean="0"/>
              <a:t>‹#›</a:t>
            </a:fld>
            <a:endParaRPr lang="en-GB"/>
          </a:p>
        </p:txBody>
      </p:sp>
    </p:spTree>
    <p:extLst>
      <p:ext uri="{BB962C8B-B14F-4D97-AF65-F5344CB8AC3E}">
        <p14:creationId xmlns:p14="http://schemas.microsoft.com/office/powerpoint/2010/main" val="119459061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113.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114.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115.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116.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1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124.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125.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126.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127.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128.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129.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130.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131.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145.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14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149.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150.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157.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158.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159.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160.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161.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162.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163.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16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a:latin typeface="Arial" panose="020B0604020202020204" pitchFamily="34" charset="0"/>
                <a:cs typeface="Arial" panose="020B0604020202020204" pitchFamily="34" charset="0"/>
              </a:rPr>
              <a:t>CBR is key evidence for the current Big Bang theory</a:t>
            </a:r>
          </a:p>
          <a:p>
            <a:r>
              <a:rPr lang="en-GB"/>
              <a:t>A black body in intergalactic space will cool to this temperature of 2.7 K and remain at this temperature. If the body was colder, it would heat up to 2.7 K.</a:t>
            </a:r>
          </a:p>
        </p:txBody>
      </p:sp>
      <p:sp>
        <p:nvSpPr>
          <p:cNvPr id="4" name="Slide Number Placeholder 3"/>
          <p:cNvSpPr>
            <a:spLocks noGrp="1"/>
          </p:cNvSpPr>
          <p:nvPr>
            <p:ph type="sldNum" sz="quarter" idx="5"/>
          </p:nvPr>
        </p:nvSpPr>
        <p:spPr/>
        <p:txBody>
          <a:bodyPr/>
          <a:lstStyle/>
          <a:p>
            <a:fld id="{84AE0E37-5F31-4073-8F35-FD795A549926}" type="slidenum">
              <a:rPr lang="en-GB" smtClean="0"/>
              <a:t>1</a:t>
            </a:fld>
            <a:endParaRPr lang="en-GB"/>
          </a:p>
        </p:txBody>
      </p:sp>
    </p:spTree>
    <p:extLst>
      <p:ext uri="{BB962C8B-B14F-4D97-AF65-F5344CB8AC3E}">
        <p14:creationId xmlns:p14="http://schemas.microsoft.com/office/powerpoint/2010/main" val="380521216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A stirred ice bath with plenty of crushed ice in water is a simple and accurate temperature reference for checking thermometers. Boiling point is much more problematic. Apart from scalding risks, variations in air pressure and temperature variations within the boiling liquid make it unreliable.</a:t>
            </a:r>
          </a:p>
        </p:txBody>
      </p:sp>
      <p:sp>
        <p:nvSpPr>
          <p:cNvPr id="4" name="Slide Number Placeholder 3"/>
          <p:cNvSpPr>
            <a:spLocks noGrp="1"/>
          </p:cNvSpPr>
          <p:nvPr>
            <p:ph type="sldNum" sz="quarter" idx="5"/>
          </p:nvPr>
        </p:nvSpPr>
        <p:spPr/>
        <p:txBody>
          <a:bodyPr/>
          <a:lstStyle/>
          <a:p>
            <a:fld id="{84AE0E37-5F31-4073-8F35-FD795A549926}" type="slidenum">
              <a:rPr lang="en-GB" smtClean="0"/>
              <a:t>42</a:t>
            </a:fld>
            <a:endParaRPr lang="en-GB"/>
          </a:p>
        </p:txBody>
      </p:sp>
    </p:spTree>
    <p:extLst>
      <p:ext uri="{BB962C8B-B14F-4D97-AF65-F5344CB8AC3E}">
        <p14:creationId xmlns:p14="http://schemas.microsoft.com/office/powerpoint/2010/main" val="69962549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84AE0E37-5F31-4073-8F35-FD795A549926}" type="slidenum">
              <a:rPr lang="en-GB" smtClean="0"/>
              <a:t>43</a:t>
            </a:fld>
            <a:endParaRPr lang="en-GB"/>
          </a:p>
        </p:txBody>
      </p:sp>
    </p:spTree>
    <p:extLst>
      <p:ext uri="{BB962C8B-B14F-4D97-AF65-F5344CB8AC3E}">
        <p14:creationId xmlns:p14="http://schemas.microsoft.com/office/powerpoint/2010/main" val="190567805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0B67989-C3C3-AAE8-0B9B-7911FA1191D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8BCC1E8-E58A-2A9D-5802-CF97B57F0FE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C8C73D8-6601-9C35-C3BE-7483F29AE9BF}"/>
              </a:ext>
            </a:extLst>
          </p:cNvPr>
          <p:cNvSpPr>
            <a:spLocks noGrp="1"/>
          </p:cNvSpPr>
          <p:nvPr>
            <p:ph type="body" idx="1"/>
          </p:nvPr>
        </p:nvSpPr>
        <p:spPr/>
        <p:txBody>
          <a:bodyPr/>
          <a:lstStyle/>
          <a:p>
            <a:endParaRPr lang="en-GB"/>
          </a:p>
        </p:txBody>
      </p:sp>
      <p:sp>
        <p:nvSpPr>
          <p:cNvPr id="4" name="Slide Number Placeholder 3">
            <a:extLst>
              <a:ext uri="{FF2B5EF4-FFF2-40B4-BE49-F238E27FC236}">
                <a16:creationId xmlns:a16="http://schemas.microsoft.com/office/drawing/2014/main" id="{52260A4F-C1DC-7669-28EB-F750EB1BD7B1}"/>
              </a:ext>
            </a:extLst>
          </p:cNvPr>
          <p:cNvSpPr>
            <a:spLocks noGrp="1"/>
          </p:cNvSpPr>
          <p:nvPr>
            <p:ph type="sldNum" sz="quarter" idx="5"/>
          </p:nvPr>
        </p:nvSpPr>
        <p:spPr/>
        <p:txBody>
          <a:bodyPr/>
          <a:lstStyle/>
          <a:p>
            <a:fld id="{84AE0E37-5F31-4073-8F35-FD795A549926}" type="slidenum">
              <a:rPr lang="en-GB" smtClean="0"/>
              <a:t>44</a:t>
            </a:fld>
            <a:endParaRPr lang="en-GB"/>
          </a:p>
        </p:txBody>
      </p:sp>
    </p:spTree>
    <p:extLst>
      <p:ext uri="{BB962C8B-B14F-4D97-AF65-F5344CB8AC3E}">
        <p14:creationId xmlns:p14="http://schemas.microsoft.com/office/powerpoint/2010/main" val="220126332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15E2233F-7981-4DB7-9830-B2A7F3CAE333}" type="slidenum">
              <a:rPr lang="en-GB" smtClean="0"/>
              <a:t>48</a:t>
            </a:fld>
            <a:endParaRPr lang="en-GB"/>
          </a:p>
        </p:txBody>
      </p:sp>
    </p:spTree>
    <p:extLst>
      <p:ext uri="{BB962C8B-B14F-4D97-AF65-F5344CB8AC3E}">
        <p14:creationId xmlns:p14="http://schemas.microsoft.com/office/powerpoint/2010/main" val="14356582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15E2233F-7981-4DB7-9830-B2A7F3CAE333}" type="slidenum">
              <a:rPr lang="en-GB" smtClean="0"/>
              <a:t>61</a:t>
            </a:fld>
            <a:endParaRPr lang="en-GB"/>
          </a:p>
        </p:txBody>
      </p:sp>
    </p:spTree>
    <p:extLst>
      <p:ext uri="{BB962C8B-B14F-4D97-AF65-F5344CB8AC3E}">
        <p14:creationId xmlns:p14="http://schemas.microsoft.com/office/powerpoint/2010/main" val="361306217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84AE0E37-5F31-4073-8F35-FD795A549926}" type="slidenum">
              <a:rPr lang="en-GB" smtClean="0"/>
              <a:t>75</a:t>
            </a:fld>
            <a:endParaRPr lang="en-GB"/>
          </a:p>
        </p:txBody>
      </p:sp>
    </p:spTree>
    <p:extLst>
      <p:ext uri="{BB962C8B-B14F-4D97-AF65-F5344CB8AC3E}">
        <p14:creationId xmlns:p14="http://schemas.microsoft.com/office/powerpoint/2010/main" val="200094416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r>
                  <a:rPr lang="en-GB"/>
                  <a:t>The assumption with the calorimeter is that it all reaches the temperature of the water. The top portion will not fully reach the water temperature and so the term </a:t>
                </a:r>
                <a14:m>
                  <m:oMath xmlns:m="http://schemas.openxmlformats.org/officeDocument/2006/math">
                    <m:sSub>
                      <m:sSubPr>
                        <m:ctrlPr>
                          <a:rPr lang="en-GB" sz="1200" i="1" noProof="0" smtClean="0">
                            <a:latin typeface="Cambria Math" panose="02040503050406030204" pitchFamily="18" charset="0"/>
                          </a:rPr>
                        </m:ctrlPr>
                      </m:sSubPr>
                      <m:e>
                        <m:r>
                          <a:rPr lang="en-GB" sz="1200" i="1" noProof="0">
                            <a:latin typeface="Cambria Math" panose="02040503050406030204" pitchFamily="18" charset="0"/>
                          </a:rPr>
                          <m:t>𝑚</m:t>
                        </m:r>
                      </m:e>
                      <m:sub>
                        <m:r>
                          <a:rPr lang="en-GB" sz="1200" i="1" noProof="0">
                            <a:latin typeface="Cambria Math" panose="02040503050406030204" pitchFamily="18" charset="0"/>
                          </a:rPr>
                          <m:t>𝑐</m:t>
                        </m:r>
                      </m:sub>
                    </m:sSub>
                    <m:sSub>
                      <m:sSubPr>
                        <m:ctrlPr>
                          <a:rPr lang="en-GB" sz="1200" i="1" noProof="0">
                            <a:latin typeface="Cambria Math" panose="02040503050406030204" pitchFamily="18" charset="0"/>
                          </a:rPr>
                        </m:ctrlPr>
                      </m:sSubPr>
                      <m:e>
                        <m:r>
                          <a:rPr lang="en-GB" sz="1200" i="1" noProof="0">
                            <a:latin typeface="Cambria Math" panose="02040503050406030204" pitchFamily="18" charset="0"/>
                          </a:rPr>
                          <m:t>𝑐</m:t>
                        </m:r>
                      </m:e>
                      <m:sub>
                        <m:r>
                          <a:rPr lang="en-GB" sz="1200" i="1" noProof="0">
                            <a:latin typeface="Cambria Math" panose="02040503050406030204" pitchFamily="18" charset="0"/>
                          </a:rPr>
                          <m:t>𝑐</m:t>
                        </m:r>
                      </m:sub>
                    </m:sSub>
                    <m:r>
                      <m:rPr>
                        <m:sty m:val="p"/>
                      </m:rPr>
                      <a:rPr lang="en-GB" sz="1200" noProof="0">
                        <a:latin typeface="Cambria Math" panose="02040503050406030204" pitchFamily="18" charset="0"/>
                      </a:rPr>
                      <m:t>Δ</m:t>
                    </m:r>
                    <m:r>
                      <a:rPr lang="en-GB" sz="1200" i="1" noProof="0">
                        <a:latin typeface="Cambria Math" panose="02040503050406030204" pitchFamily="18" charset="0"/>
                      </a:rPr>
                      <m:t>𝜃</m:t>
                    </m:r>
                  </m:oMath>
                </a14:m>
                <a:r>
                  <a:rPr lang="en-GB"/>
                  <a:t> will have an error. In addition, the top portion will radiate more heat than the top portion of the paper cup version because it will reach a higher temperature than the un-</a:t>
                </a:r>
                <a:r>
                  <a:rPr lang="en-GB" err="1"/>
                  <a:t>imersed</a:t>
                </a:r>
                <a:r>
                  <a:rPr lang="en-GB"/>
                  <a:t> paper. In the past expanded polystyrene cups were used but these have been banned because they</a:t>
                </a:r>
                <a:r>
                  <a:rPr lang="en-GB" baseline="0"/>
                  <a:t> cannot be recycled, they produce microplastics and animals mistake them for food. </a:t>
                </a:r>
              </a:p>
              <a:p>
                <a:r>
                  <a:rPr lang="en-GB" baseline="0"/>
                  <a:t>The paper cup calculations are easier to understand and may be a better place to start.</a:t>
                </a:r>
                <a:endParaRPr lang="en-GB"/>
              </a:p>
            </p:txBody>
          </p:sp>
        </mc:Choice>
        <mc:Fallback xmlns="">
          <p:sp>
            <p:nvSpPr>
              <p:cNvPr id="3" name="Notes Placeholder 2"/>
              <p:cNvSpPr>
                <a:spLocks noGrp="1"/>
              </p:cNvSpPr>
              <p:nvPr>
                <p:ph type="body" idx="1"/>
              </p:nvPr>
            </p:nvSpPr>
            <p:spPr/>
            <p:txBody>
              <a:bodyPr/>
              <a:lstStyle/>
              <a:p>
                <a:r>
                  <a:rPr lang="en-GB"/>
                  <a:t>The assumption with the calorimeter is that it all reaches the temperature of the water. The top portion will not fully reach the water temperature and so the term </a:t>
                </a:r>
                <a:r>
                  <a:rPr lang="en-GB" sz="1200" i="0" noProof="0">
                    <a:latin typeface="Cambria Math" panose="02040503050406030204" pitchFamily="18" charset="0"/>
                  </a:rPr>
                  <a:t>𝑚_𝑐 𝑐_𝑐 Δ𝜃</a:t>
                </a:r>
                <a:r>
                  <a:rPr lang="en-GB"/>
                  <a:t> will have an error. In addition, the top portion will radiate more heat than the top portion of the paper cup version because it will reach a higher temperature than the un-</a:t>
                </a:r>
                <a:r>
                  <a:rPr lang="en-GB" err="1"/>
                  <a:t>imersed</a:t>
                </a:r>
                <a:r>
                  <a:rPr lang="en-GB"/>
                  <a:t> paper. In the past expanded polystyrene cups were used but these have been banned because they</a:t>
                </a:r>
                <a:r>
                  <a:rPr lang="en-GB" baseline="0"/>
                  <a:t> cannot be recycled, they produce microplastics and animals mistake them for food. </a:t>
                </a:r>
              </a:p>
              <a:p>
                <a:r>
                  <a:rPr lang="en-GB" baseline="0"/>
                  <a:t>The paper cup calculations are easier to understand and may be a better place to start.</a:t>
                </a:r>
                <a:endParaRPr lang="en-GB"/>
              </a:p>
            </p:txBody>
          </p:sp>
        </mc:Fallback>
      </mc:AlternateContent>
      <p:sp>
        <p:nvSpPr>
          <p:cNvPr id="4" name="Slide Number Placeholder 3"/>
          <p:cNvSpPr>
            <a:spLocks noGrp="1"/>
          </p:cNvSpPr>
          <p:nvPr>
            <p:ph type="sldNum" sz="quarter" idx="5"/>
          </p:nvPr>
        </p:nvSpPr>
        <p:spPr/>
        <p:txBody>
          <a:bodyPr/>
          <a:lstStyle/>
          <a:p>
            <a:fld id="{84AE0E37-5F31-4073-8F35-FD795A549926}" type="slidenum">
              <a:rPr lang="en-GB" smtClean="0"/>
              <a:t>85</a:t>
            </a:fld>
            <a:endParaRPr lang="en-GB"/>
          </a:p>
        </p:txBody>
      </p:sp>
    </p:spTree>
    <p:extLst>
      <p:ext uri="{BB962C8B-B14F-4D97-AF65-F5344CB8AC3E}">
        <p14:creationId xmlns:p14="http://schemas.microsoft.com/office/powerpoint/2010/main" val="393147667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84AE0E37-5F31-4073-8F35-FD795A549926}" type="slidenum">
              <a:rPr lang="en-GB" smtClean="0"/>
              <a:t>86</a:t>
            </a:fld>
            <a:endParaRPr lang="en-GB"/>
          </a:p>
        </p:txBody>
      </p:sp>
    </p:spTree>
    <p:extLst>
      <p:ext uri="{BB962C8B-B14F-4D97-AF65-F5344CB8AC3E}">
        <p14:creationId xmlns:p14="http://schemas.microsoft.com/office/powerpoint/2010/main" val="292799440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84AE0E37-5F31-4073-8F35-FD795A549926}" type="slidenum">
              <a:rPr lang="en-GB" smtClean="0"/>
              <a:t>87</a:t>
            </a:fld>
            <a:endParaRPr lang="en-GB"/>
          </a:p>
        </p:txBody>
      </p:sp>
    </p:spTree>
    <p:extLst>
      <p:ext uri="{BB962C8B-B14F-4D97-AF65-F5344CB8AC3E}">
        <p14:creationId xmlns:p14="http://schemas.microsoft.com/office/powerpoint/2010/main" val="36937794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2424DEE-E6A2-4BF9-339C-0119FE01A52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7DA1C84-0DC2-1CA5-76A8-40B43EFD661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3AD86F8-9D02-F4D6-349C-F7C456CBC6AB}"/>
              </a:ext>
            </a:extLst>
          </p:cNvPr>
          <p:cNvSpPr>
            <a:spLocks noGrp="1"/>
          </p:cNvSpPr>
          <p:nvPr>
            <p:ph type="body" idx="1"/>
          </p:nvPr>
        </p:nvSpPr>
        <p:spPr/>
        <p:txBody>
          <a:bodyPr/>
          <a:lstStyle/>
          <a:p>
            <a:endParaRPr lang="en-GB"/>
          </a:p>
        </p:txBody>
      </p:sp>
      <p:sp>
        <p:nvSpPr>
          <p:cNvPr id="4" name="Slide Number Placeholder 3">
            <a:extLst>
              <a:ext uri="{FF2B5EF4-FFF2-40B4-BE49-F238E27FC236}">
                <a16:creationId xmlns:a16="http://schemas.microsoft.com/office/drawing/2014/main" id="{100FB623-2341-A70B-20F3-C065897C3ADE}"/>
              </a:ext>
            </a:extLst>
          </p:cNvPr>
          <p:cNvSpPr>
            <a:spLocks noGrp="1"/>
          </p:cNvSpPr>
          <p:nvPr>
            <p:ph type="sldNum" sz="quarter" idx="5"/>
          </p:nvPr>
        </p:nvSpPr>
        <p:spPr/>
        <p:txBody>
          <a:bodyPr/>
          <a:lstStyle/>
          <a:p>
            <a:fld id="{84AE0E37-5F31-4073-8F35-FD795A549926}" type="slidenum">
              <a:rPr lang="en-GB" smtClean="0"/>
              <a:t>88</a:t>
            </a:fld>
            <a:endParaRPr lang="en-GB"/>
          </a:p>
        </p:txBody>
      </p:sp>
    </p:spTree>
    <p:extLst>
      <p:ext uri="{BB962C8B-B14F-4D97-AF65-F5344CB8AC3E}">
        <p14:creationId xmlns:p14="http://schemas.microsoft.com/office/powerpoint/2010/main" val="30913018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84AE0E37-5F31-4073-8F35-FD795A549926}" type="slidenum">
              <a:rPr lang="en-GB" smtClean="0"/>
              <a:t>12</a:t>
            </a:fld>
            <a:endParaRPr lang="en-GB"/>
          </a:p>
        </p:txBody>
      </p:sp>
    </p:spTree>
    <p:extLst>
      <p:ext uri="{BB962C8B-B14F-4D97-AF65-F5344CB8AC3E}">
        <p14:creationId xmlns:p14="http://schemas.microsoft.com/office/powerpoint/2010/main" val="63915015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Water at boiling point thrown into very cold air. The hot water has very low surface tension thus it splits into tiny droplets so small that they freeze on contact with the cold air. This demonstrates two things:</a:t>
            </a:r>
          </a:p>
          <a:p>
            <a:pPr marL="228600" indent="-228600">
              <a:buAutoNum type="arabicPeriod"/>
            </a:pPr>
            <a:r>
              <a:rPr lang="en-GB"/>
              <a:t>the lowering of surface tension due to heating is a manifestation of the greater potential energy of the molecules (bonds between molecules are weaker) </a:t>
            </a:r>
          </a:p>
          <a:p>
            <a:pPr marL="228600" indent="-228600">
              <a:buAutoNum type="arabicPeriod"/>
            </a:pPr>
            <a:r>
              <a:rPr lang="en-GB"/>
              <a:t>2. The increased surface area (thousands of tiny droplets) allowing for faster heat transfer so it has time to freeze while still in the air. This is not on the course, but it’s interesting and you can find a few nice videos on YouTube.</a:t>
            </a:r>
          </a:p>
        </p:txBody>
      </p:sp>
      <p:sp>
        <p:nvSpPr>
          <p:cNvPr id="4" name="Slide Number Placeholder 3"/>
          <p:cNvSpPr>
            <a:spLocks noGrp="1"/>
          </p:cNvSpPr>
          <p:nvPr>
            <p:ph type="sldNum" sz="quarter" idx="5"/>
          </p:nvPr>
        </p:nvSpPr>
        <p:spPr/>
        <p:txBody>
          <a:bodyPr/>
          <a:lstStyle/>
          <a:p>
            <a:fld id="{84AE0E37-5F31-4073-8F35-FD795A549926}" type="slidenum">
              <a:rPr lang="en-GB" smtClean="0"/>
              <a:t>90</a:t>
            </a:fld>
            <a:endParaRPr lang="en-GB"/>
          </a:p>
        </p:txBody>
      </p:sp>
    </p:spTree>
    <p:extLst>
      <p:ext uri="{BB962C8B-B14F-4D97-AF65-F5344CB8AC3E}">
        <p14:creationId xmlns:p14="http://schemas.microsoft.com/office/powerpoint/2010/main" val="96821007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84AE0E37-5F31-4073-8F35-FD795A549926}" type="slidenum">
              <a:rPr lang="en-GB" smtClean="0"/>
              <a:t>93</a:t>
            </a:fld>
            <a:endParaRPr lang="en-GB"/>
          </a:p>
        </p:txBody>
      </p:sp>
    </p:spTree>
    <p:extLst>
      <p:ext uri="{BB962C8B-B14F-4D97-AF65-F5344CB8AC3E}">
        <p14:creationId xmlns:p14="http://schemas.microsoft.com/office/powerpoint/2010/main" val="377877518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84AE0E37-5F31-4073-8F35-FD795A549926}" type="slidenum">
              <a:rPr lang="en-GB" smtClean="0"/>
              <a:t>96</a:t>
            </a:fld>
            <a:endParaRPr lang="en-GB"/>
          </a:p>
        </p:txBody>
      </p:sp>
    </p:spTree>
    <p:extLst>
      <p:ext uri="{BB962C8B-B14F-4D97-AF65-F5344CB8AC3E}">
        <p14:creationId xmlns:p14="http://schemas.microsoft.com/office/powerpoint/2010/main" val="287829844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67DB868-56E9-86A4-5739-08A28A26CDE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ED56FEC-70BE-263B-F7E2-BBCF76F2DE4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E8B35E6-7C94-A94B-F5E8-FA2264407057}"/>
              </a:ext>
            </a:extLst>
          </p:cNvPr>
          <p:cNvSpPr>
            <a:spLocks noGrp="1"/>
          </p:cNvSpPr>
          <p:nvPr>
            <p:ph type="body" idx="1"/>
          </p:nvPr>
        </p:nvSpPr>
        <p:spPr/>
        <p:txBody>
          <a:bodyPr/>
          <a:lstStyle/>
          <a:p>
            <a:endParaRPr lang="en-GB"/>
          </a:p>
        </p:txBody>
      </p:sp>
      <p:sp>
        <p:nvSpPr>
          <p:cNvPr id="4" name="Slide Number Placeholder 3">
            <a:extLst>
              <a:ext uri="{FF2B5EF4-FFF2-40B4-BE49-F238E27FC236}">
                <a16:creationId xmlns:a16="http://schemas.microsoft.com/office/drawing/2014/main" id="{86F34749-E9D9-E7B7-085A-F3A409A2A37E}"/>
              </a:ext>
            </a:extLst>
          </p:cNvPr>
          <p:cNvSpPr>
            <a:spLocks noGrp="1"/>
          </p:cNvSpPr>
          <p:nvPr>
            <p:ph type="sldNum" sz="quarter" idx="5"/>
          </p:nvPr>
        </p:nvSpPr>
        <p:spPr/>
        <p:txBody>
          <a:bodyPr/>
          <a:lstStyle/>
          <a:p>
            <a:fld id="{15E2233F-7981-4DB7-9830-B2A7F3CAE333}" type="slidenum">
              <a:rPr lang="en-GB" smtClean="0"/>
              <a:t>104</a:t>
            </a:fld>
            <a:endParaRPr lang="en-GB"/>
          </a:p>
        </p:txBody>
      </p:sp>
    </p:spTree>
    <p:extLst>
      <p:ext uri="{BB962C8B-B14F-4D97-AF65-F5344CB8AC3E}">
        <p14:creationId xmlns:p14="http://schemas.microsoft.com/office/powerpoint/2010/main" val="421610827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E0246D8-F9DA-FBA5-3B46-15F4F84E55F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0545175-0E03-E868-53F7-8AD968341BA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211F25D-B6D6-646B-AED3-58B25DFF25D2}"/>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012AEA58-1E4A-3D76-03D3-54D5EDD36912}"/>
              </a:ext>
            </a:extLst>
          </p:cNvPr>
          <p:cNvSpPr>
            <a:spLocks noGrp="1"/>
          </p:cNvSpPr>
          <p:nvPr>
            <p:ph type="sldNum" sz="quarter" idx="5"/>
          </p:nvPr>
        </p:nvSpPr>
        <p:spPr/>
        <p:txBody>
          <a:bodyPr/>
          <a:lstStyle/>
          <a:p>
            <a:fld id="{15E2233F-7981-4DB7-9830-B2A7F3CAE333}" type="slidenum">
              <a:rPr lang="en-GB" smtClean="0"/>
              <a:t>106</a:t>
            </a:fld>
            <a:endParaRPr lang="en-GB"/>
          </a:p>
        </p:txBody>
      </p:sp>
    </p:spTree>
    <p:extLst>
      <p:ext uri="{BB962C8B-B14F-4D97-AF65-F5344CB8AC3E}">
        <p14:creationId xmlns:p14="http://schemas.microsoft.com/office/powerpoint/2010/main" val="112273740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15E2233F-7981-4DB7-9830-B2A7F3CAE333}" type="slidenum">
              <a:rPr lang="en-GB" smtClean="0"/>
              <a:t>113</a:t>
            </a:fld>
            <a:endParaRPr lang="en-GB"/>
          </a:p>
        </p:txBody>
      </p:sp>
    </p:spTree>
    <p:extLst>
      <p:ext uri="{BB962C8B-B14F-4D97-AF65-F5344CB8AC3E}">
        <p14:creationId xmlns:p14="http://schemas.microsoft.com/office/powerpoint/2010/main" val="115686352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45C8372-1384-0FDB-6013-E0BD96C0F12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D0407B6-074C-4C8A-8F35-FCDC55F1A85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3BDD610-BB84-B9E6-73BE-76C8598BB593}"/>
              </a:ext>
            </a:extLst>
          </p:cNvPr>
          <p:cNvSpPr>
            <a:spLocks noGrp="1"/>
          </p:cNvSpPr>
          <p:nvPr>
            <p:ph type="body" idx="1"/>
          </p:nvPr>
        </p:nvSpPr>
        <p:spPr/>
        <p:txBody>
          <a:bodyPr/>
          <a:lstStyle/>
          <a:p>
            <a:endParaRPr lang="en-GB"/>
          </a:p>
        </p:txBody>
      </p:sp>
      <p:sp>
        <p:nvSpPr>
          <p:cNvPr id="4" name="Slide Number Placeholder 3">
            <a:extLst>
              <a:ext uri="{FF2B5EF4-FFF2-40B4-BE49-F238E27FC236}">
                <a16:creationId xmlns:a16="http://schemas.microsoft.com/office/drawing/2014/main" id="{802B8221-642C-FED3-56C5-4327573A8172}"/>
              </a:ext>
            </a:extLst>
          </p:cNvPr>
          <p:cNvSpPr>
            <a:spLocks noGrp="1"/>
          </p:cNvSpPr>
          <p:nvPr>
            <p:ph type="sldNum" sz="quarter" idx="5"/>
          </p:nvPr>
        </p:nvSpPr>
        <p:spPr/>
        <p:txBody>
          <a:bodyPr/>
          <a:lstStyle/>
          <a:p>
            <a:fld id="{15E2233F-7981-4DB7-9830-B2A7F3CAE333}" type="slidenum">
              <a:rPr lang="en-GB" smtClean="0"/>
              <a:t>114</a:t>
            </a:fld>
            <a:endParaRPr lang="en-GB"/>
          </a:p>
        </p:txBody>
      </p:sp>
    </p:spTree>
    <p:extLst>
      <p:ext uri="{BB962C8B-B14F-4D97-AF65-F5344CB8AC3E}">
        <p14:creationId xmlns:p14="http://schemas.microsoft.com/office/powerpoint/2010/main" val="310242200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AEF9C5C-74F1-A4A3-78A0-0BBCB5DCEDE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FBD561F-66F3-8145-EABB-D13BAEA3616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8A9D399-7935-8743-4552-9B55EA1C9B57}"/>
              </a:ext>
            </a:extLst>
          </p:cNvPr>
          <p:cNvSpPr>
            <a:spLocks noGrp="1"/>
          </p:cNvSpPr>
          <p:nvPr>
            <p:ph type="body" idx="1"/>
          </p:nvPr>
        </p:nvSpPr>
        <p:spPr/>
        <p:txBody>
          <a:bodyPr/>
          <a:lstStyle/>
          <a:p>
            <a:endParaRPr lang="en-GB"/>
          </a:p>
        </p:txBody>
      </p:sp>
      <p:sp>
        <p:nvSpPr>
          <p:cNvPr id="4" name="Slide Number Placeholder 3">
            <a:extLst>
              <a:ext uri="{FF2B5EF4-FFF2-40B4-BE49-F238E27FC236}">
                <a16:creationId xmlns:a16="http://schemas.microsoft.com/office/drawing/2014/main" id="{A8C10957-E77D-7C46-2500-3B4C75997F7A}"/>
              </a:ext>
            </a:extLst>
          </p:cNvPr>
          <p:cNvSpPr>
            <a:spLocks noGrp="1"/>
          </p:cNvSpPr>
          <p:nvPr>
            <p:ph type="sldNum" sz="quarter" idx="5"/>
          </p:nvPr>
        </p:nvSpPr>
        <p:spPr/>
        <p:txBody>
          <a:bodyPr/>
          <a:lstStyle/>
          <a:p>
            <a:fld id="{15E2233F-7981-4DB7-9830-B2A7F3CAE333}" type="slidenum">
              <a:rPr lang="en-GB" smtClean="0"/>
              <a:t>115</a:t>
            </a:fld>
            <a:endParaRPr lang="en-GB"/>
          </a:p>
        </p:txBody>
      </p:sp>
    </p:spTree>
    <p:extLst>
      <p:ext uri="{BB962C8B-B14F-4D97-AF65-F5344CB8AC3E}">
        <p14:creationId xmlns:p14="http://schemas.microsoft.com/office/powerpoint/2010/main" val="89344920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Not a mandatory demo. Helps appreciate the heat pump. It would be even better if you could monitor the water temperature.</a:t>
            </a:r>
          </a:p>
        </p:txBody>
      </p:sp>
      <p:sp>
        <p:nvSpPr>
          <p:cNvPr id="4" name="Slide Number Placeholder 3"/>
          <p:cNvSpPr>
            <a:spLocks noGrp="1"/>
          </p:cNvSpPr>
          <p:nvPr>
            <p:ph type="sldNum" sz="quarter" idx="5"/>
          </p:nvPr>
        </p:nvSpPr>
        <p:spPr/>
        <p:txBody>
          <a:bodyPr/>
          <a:lstStyle/>
          <a:p>
            <a:fld id="{84AE0E37-5F31-4073-8F35-FD795A549926}" type="slidenum">
              <a:rPr lang="en-GB" smtClean="0"/>
              <a:t>116</a:t>
            </a:fld>
            <a:endParaRPr lang="en-GB"/>
          </a:p>
        </p:txBody>
      </p:sp>
    </p:spTree>
    <p:extLst>
      <p:ext uri="{BB962C8B-B14F-4D97-AF65-F5344CB8AC3E}">
        <p14:creationId xmlns:p14="http://schemas.microsoft.com/office/powerpoint/2010/main" val="381390924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15E2233F-7981-4DB7-9830-B2A7F3CAE333}" type="slidenum">
              <a:rPr lang="en-GB" smtClean="0"/>
              <a:t>122</a:t>
            </a:fld>
            <a:endParaRPr lang="en-GB"/>
          </a:p>
        </p:txBody>
      </p:sp>
    </p:spTree>
    <p:extLst>
      <p:ext uri="{BB962C8B-B14F-4D97-AF65-F5344CB8AC3E}">
        <p14:creationId xmlns:p14="http://schemas.microsoft.com/office/powerpoint/2010/main" val="6493066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84AE0E37-5F31-4073-8F35-FD795A549926}" type="slidenum">
              <a:rPr lang="en-GB" smtClean="0"/>
              <a:t>24</a:t>
            </a:fld>
            <a:endParaRPr lang="en-GB"/>
          </a:p>
        </p:txBody>
      </p:sp>
    </p:spTree>
    <p:extLst>
      <p:ext uri="{BB962C8B-B14F-4D97-AF65-F5344CB8AC3E}">
        <p14:creationId xmlns:p14="http://schemas.microsoft.com/office/powerpoint/2010/main" val="311750693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36BA1FC-E6AF-FF74-8081-2EE21DF4026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717D3A0-3D1F-60A0-31D0-79B88BFA87A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4924597-1F1B-265C-8139-8A219C4DA1EE}"/>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170DC1CB-0F03-9C40-7ADD-947326920422}"/>
              </a:ext>
            </a:extLst>
          </p:cNvPr>
          <p:cNvSpPr>
            <a:spLocks noGrp="1"/>
          </p:cNvSpPr>
          <p:nvPr>
            <p:ph type="sldNum" sz="quarter" idx="5"/>
          </p:nvPr>
        </p:nvSpPr>
        <p:spPr/>
        <p:txBody>
          <a:bodyPr/>
          <a:lstStyle/>
          <a:p>
            <a:fld id="{84AE0E37-5F31-4073-8F35-FD795A549926}" type="slidenum">
              <a:rPr lang="en-GB" smtClean="0"/>
              <a:t>124</a:t>
            </a:fld>
            <a:endParaRPr lang="en-GB"/>
          </a:p>
        </p:txBody>
      </p:sp>
    </p:spTree>
    <p:extLst>
      <p:ext uri="{BB962C8B-B14F-4D97-AF65-F5344CB8AC3E}">
        <p14:creationId xmlns:p14="http://schemas.microsoft.com/office/powerpoint/2010/main" val="84445510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84AE0E37-5F31-4073-8F35-FD795A549926}" type="slidenum">
              <a:rPr lang="en-GB" smtClean="0"/>
              <a:t>125</a:t>
            </a:fld>
            <a:endParaRPr lang="en-GB"/>
          </a:p>
        </p:txBody>
      </p:sp>
    </p:spTree>
    <p:extLst>
      <p:ext uri="{BB962C8B-B14F-4D97-AF65-F5344CB8AC3E}">
        <p14:creationId xmlns:p14="http://schemas.microsoft.com/office/powerpoint/2010/main" val="24609953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15E2233F-7981-4DB7-9830-B2A7F3CAE333}" type="slidenum">
              <a:rPr lang="en-GB" smtClean="0"/>
              <a:t>126</a:t>
            </a:fld>
            <a:endParaRPr lang="en-GB"/>
          </a:p>
        </p:txBody>
      </p:sp>
    </p:spTree>
    <p:extLst>
      <p:ext uri="{BB962C8B-B14F-4D97-AF65-F5344CB8AC3E}">
        <p14:creationId xmlns:p14="http://schemas.microsoft.com/office/powerpoint/2010/main" val="114891360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15E2233F-7981-4DB7-9830-B2A7F3CAE333}" type="slidenum">
              <a:rPr lang="en-GB" smtClean="0"/>
              <a:t>127</a:t>
            </a:fld>
            <a:endParaRPr lang="en-GB"/>
          </a:p>
        </p:txBody>
      </p:sp>
    </p:spTree>
    <p:extLst>
      <p:ext uri="{BB962C8B-B14F-4D97-AF65-F5344CB8AC3E}">
        <p14:creationId xmlns:p14="http://schemas.microsoft.com/office/powerpoint/2010/main" val="72252701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C70E14A-BA17-395A-8753-BA9BE41ADEC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6F1666E-902E-41F9-3B17-8CA53C11764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C12667C-C276-3321-2964-35DED35D9781}"/>
              </a:ext>
            </a:extLst>
          </p:cNvPr>
          <p:cNvSpPr>
            <a:spLocks noGrp="1"/>
          </p:cNvSpPr>
          <p:nvPr>
            <p:ph type="body" idx="1"/>
          </p:nvPr>
        </p:nvSpPr>
        <p:spPr/>
        <p:txBody>
          <a:bodyPr/>
          <a:lstStyle/>
          <a:p>
            <a:r>
              <a:rPr lang="en-GB"/>
              <a:t>The vaporisation experiment is only partially described here and is not recommended. The latent heat of fusion (ice) experiment is more fully described. It is much safer and on its own meets the requirements for collecting primary data for latent heat. Students are only required to collect primary data for one type of latent heat experiment. Risks associated with the vaporisation experiment include stoppers ejected at speed from flasks under the pressure of the steam, connections breaking under pressure and hot steam ejected in an unexpected direction, burn and fire risk from </a:t>
            </a:r>
            <a:r>
              <a:rPr lang="en-GB" err="1"/>
              <a:t>bunsen</a:t>
            </a:r>
            <a:r>
              <a:rPr lang="en-GB"/>
              <a:t> or hot plate. Precautions can be taken but they can also be forgotten. </a:t>
            </a:r>
          </a:p>
        </p:txBody>
      </p:sp>
      <p:sp>
        <p:nvSpPr>
          <p:cNvPr id="4" name="Slide Number Placeholder 3">
            <a:extLst>
              <a:ext uri="{FF2B5EF4-FFF2-40B4-BE49-F238E27FC236}">
                <a16:creationId xmlns:a16="http://schemas.microsoft.com/office/drawing/2014/main" id="{CC4E95F2-AEA5-4961-B090-6E5207CFB4BA}"/>
              </a:ext>
            </a:extLst>
          </p:cNvPr>
          <p:cNvSpPr>
            <a:spLocks noGrp="1"/>
          </p:cNvSpPr>
          <p:nvPr>
            <p:ph type="sldNum" sz="quarter" idx="5"/>
          </p:nvPr>
        </p:nvSpPr>
        <p:spPr/>
        <p:txBody>
          <a:bodyPr/>
          <a:lstStyle/>
          <a:p>
            <a:fld id="{15E2233F-7981-4DB7-9830-B2A7F3CAE333}" type="slidenum">
              <a:rPr lang="en-GB" smtClean="0"/>
              <a:t>128</a:t>
            </a:fld>
            <a:endParaRPr lang="en-GB"/>
          </a:p>
        </p:txBody>
      </p:sp>
    </p:spTree>
    <p:extLst>
      <p:ext uri="{BB962C8B-B14F-4D97-AF65-F5344CB8AC3E}">
        <p14:creationId xmlns:p14="http://schemas.microsoft.com/office/powerpoint/2010/main" val="282059443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15E2233F-7981-4DB7-9830-B2A7F3CAE333}" type="slidenum">
              <a:rPr lang="en-GB" smtClean="0"/>
              <a:t>129</a:t>
            </a:fld>
            <a:endParaRPr lang="en-GB"/>
          </a:p>
        </p:txBody>
      </p:sp>
    </p:spTree>
    <p:extLst>
      <p:ext uri="{BB962C8B-B14F-4D97-AF65-F5344CB8AC3E}">
        <p14:creationId xmlns:p14="http://schemas.microsoft.com/office/powerpoint/2010/main" val="3874549043"/>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15E2233F-7981-4DB7-9830-B2A7F3CAE333}" type="slidenum">
              <a:rPr lang="en-GB" smtClean="0"/>
              <a:t>130</a:t>
            </a:fld>
            <a:endParaRPr lang="en-GB"/>
          </a:p>
        </p:txBody>
      </p:sp>
    </p:spTree>
    <p:extLst>
      <p:ext uri="{BB962C8B-B14F-4D97-AF65-F5344CB8AC3E}">
        <p14:creationId xmlns:p14="http://schemas.microsoft.com/office/powerpoint/2010/main" val="1041338778"/>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BFC3F66-8265-D773-9961-7F617B0C859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415413F-25C4-6031-62AD-C744D844E7B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B4A80B4-16A5-E081-CAAF-23BB41940207}"/>
              </a:ext>
            </a:extLst>
          </p:cNvPr>
          <p:cNvSpPr>
            <a:spLocks noGrp="1"/>
          </p:cNvSpPr>
          <p:nvPr>
            <p:ph type="body" idx="1"/>
          </p:nvPr>
        </p:nvSpPr>
        <p:spPr/>
        <p:txBody>
          <a:bodyPr/>
          <a:lstStyle/>
          <a:p>
            <a:endParaRPr lang="en-GB"/>
          </a:p>
        </p:txBody>
      </p:sp>
      <p:sp>
        <p:nvSpPr>
          <p:cNvPr id="4" name="Slide Number Placeholder 3">
            <a:extLst>
              <a:ext uri="{FF2B5EF4-FFF2-40B4-BE49-F238E27FC236}">
                <a16:creationId xmlns:a16="http://schemas.microsoft.com/office/drawing/2014/main" id="{A84EF163-31F9-CC1B-4674-C34F6E6B6393}"/>
              </a:ext>
            </a:extLst>
          </p:cNvPr>
          <p:cNvSpPr>
            <a:spLocks noGrp="1"/>
          </p:cNvSpPr>
          <p:nvPr>
            <p:ph type="sldNum" sz="quarter" idx="5"/>
          </p:nvPr>
        </p:nvSpPr>
        <p:spPr/>
        <p:txBody>
          <a:bodyPr/>
          <a:lstStyle/>
          <a:p>
            <a:fld id="{15E2233F-7981-4DB7-9830-B2A7F3CAE333}" type="slidenum">
              <a:rPr lang="en-GB" smtClean="0"/>
              <a:t>131</a:t>
            </a:fld>
            <a:endParaRPr lang="en-GB"/>
          </a:p>
        </p:txBody>
      </p:sp>
    </p:spTree>
    <p:extLst>
      <p:ext uri="{BB962C8B-B14F-4D97-AF65-F5344CB8AC3E}">
        <p14:creationId xmlns:p14="http://schemas.microsoft.com/office/powerpoint/2010/main" val="3318674236"/>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15E2233F-7981-4DB7-9830-B2A7F3CAE333}" type="slidenum">
              <a:rPr lang="en-GB" smtClean="0"/>
              <a:t>145</a:t>
            </a:fld>
            <a:endParaRPr lang="en-GB"/>
          </a:p>
        </p:txBody>
      </p:sp>
    </p:spTree>
    <p:extLst>
      <p:ext uri="{BB962C8B-B14F-4D97-AF65-F5344CB8AC3E}">
        <p14:creationId xmlns:p14="http://schemas.microsoft.com/office/powerpoint/2010/main" val="1317785089"/>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84AE0E37-5F31-4073-8F35-FD795A549926}" type="slidenum">
              <a:rPr lang="en-GB" smtClean="0"/>
              <a:t>148</a:t>
            </a:fld>
            <a:endParaRPr lang="en-GB"/>
          </a:p>
        </p:txBody>
      </p:sp>
    </p:spTree>
    <p:extLst>
      <p:ext uri="{BB962C8B-B14F-4D97-AF65-F5344CB8AC3E}">
        <p14:creationId xmlns:p14="http://schemas.microsoft.com/office/powerpoint/2010/main" val="72598463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306FFA8-5871-D3E2-CCE9-6F86C9F021E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12CBC84-93D0-466F-23A4-58DC4AC6FFF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6D39DFC-736D-E584-BF9A-5D348A84EB81}"/>
              </a:ext>
            </a:extLst>
          </p:cNvPr>
          <p:cNvSpPr>
            <a:spLocks noGrp="1"/>
          </p:cNvSpPr>
          <p:nvPr>
            <p:ph type="body" idx="1"/>
          </p:nvPr>
        </p:nvSpPr>
        <p:spPr/>
        <p:txBody>
          <a:bodyPr/>
          <a:lstStyle/>
          <a:p>
            <a:endParaRPr lang="en-GB"/>
          </a:p>
        </p:txBody>
      </p:sp>
      <p:sp>
        <p:nvSpPr>
          <p:cNvPr id="4" name="Slide Number Placeholder 3">
            <a:extLst>
              <a:ext uri="{FF2B5EF4-FFF2-40B4-BE49-F238E27FC236}">
                <a16:creationId xmlns:a16="http://schemas.microsoft.com/office/drawing/2014/main" id="{7C8A832F-8CF4-524A-E62A-79B18FD05A88}"/>
              </a:ext>
            </a:extLst>
          </p:cNvPr>
          <p:cNvSpPr>
            <a:spLocks noGrp="1"/>
          </p:cNvSpPr>
          <p:nvPr>
            <p:ph type="sldNum" sz="quarter" idx="5"/>
          </p:nvPr>
        </p:nvSpPr>
        <p:spPr/>
        <p:txBody>
          <a:bodyPr/>
          <a:lstStyle/>
          <a:p>
            <a:fld id="{84AE0E37-5F31-4073-8F35-FD795A549926}" type="slidenum">
              <a:rPr lang="en-GB" smtClean="0"/>
              <a:t>25</a:t>
            </a:fld>
            <a:endParaRPr lang="en-GB"/>
          </a:p>
        </p:txBody>
      </p:sp>
    </p:spTree>
    <p:extLst>
      <p:ext uri="{BB962C8B-B14F-4D97-AF65-F5344CB8AC3E}">
        <p14:creationId xmlns:p14="http://schemas.microsoft.com/office/powerpoint/2010/main" val="3178990312"/>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Not mentioned in the spec but part of transfer of heat and insulation</a:t>
            </a:r>
          </a:p>
        </p:txBody>
      </p:sp>
      <p:sp>
        <p:nvSpPr>
          <p:cNvPr id="4" name="Slide Number Placeholder 3"/>
          <p:cNvSpPr>
            <a:spLocks noGrp="1"/>
          </p:cNvSpPr>
          <p:nvPr>
            <p:ph type="sldNum" sz="quarter" idx="5"/>
          </p:nvPr>
        </p:nvSpPr>
        <p:spPr/>
        <p:txBody>
          <a:bodyPr/>
          <a:lstStyle/>
          <a:p>
            <a:fld id="{84AE0E37-5F31-4073-8F35-FD795A549926}" type="slidenum">
              <a:rPr lang="en-GB" smtClean="0"/>
              <a:t>149</a:t>
            </a:fld>
            <a:endParaRPr lang="en-GB"/>
          </a:p>
        </p:txBody>
      </p:sp>
    </p:spTree>
    <p:extLst>
      <p:ext uri="{BB962C8B-B14F-4D97-AF65-F5344CB8AC3E}">
        <p14:creationId xmlns:p14="http://schemas.microsoft.com/office/powerpoint/2010/main" val="2261217527"/>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
        <p:nvSpPr>
          <p:cNvPr id="4" name="Slide Number Placeholder 3"/>
          <p:cNvSpPr>
            <a:spLocks noGrp="1"/>
          </p:cNvSpPr>
          <p:nvPr>
            <p:ph type="sldNum" sz="quarter" idx="5"/>
          </p:nvPr>
        </p:nvSpPr>
        <p:spPr/>
        <p:txBody>
          <a:bodyPr/>
          <a:lstStyle/>
          <a:p>
            <a:fld id="{84AE0E37-5F31-4073-8F35-FD795A549926}" type="slidenum">
              <a:rPr lang="en-GB" smtClean="0"/>
              <a:t>150</a:t>
            </a:fld>
            <a:endParaRPr lang="en-GB"/>
          </a:p>
        </p:txBody>
      </p:sp>
    </p:spTree>
    <p:extLst>
      <p:ext uri="{BB962C8B-B14F-4D97-AF65-F5344CB8AC3E}">
        <p14:creationId xmlns:p14="http://schemas.microsoft.com/office/powerpoint/2010/main" val="2083652597"/>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E088738-9DDF-3C03-CB34-61B48B9680B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0AD6AA8-8C6B-00BC-D35A-D24E73990C8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17F5093-2DB7-11A3-6B84-CB39FF0A84F7}"/>
              </a:ext>
            </a:extLst>
          </p:cNvPr>
          <p:cNvSpPr>
            <a:spLocks noGrp="1"/>
          </p:cNvSpPr>
          <p:nvPr>
            <p:ph type="body" idx="1"/>
          </p:nvPr>
        </p:nvSpPr>
        <p:spPr/>
        <p:txBody>
          <a:bodyPr/>
          <a:lstStyle/>
          <a:p>
            <a:endParaRPr lang="en-GB"/>
          </a:p>
        </p:txBody>
      </p:sp>
      <p:sp>
        <p:nvSpPr>
          <p:cNvPr id="4" name="Slide Number Placeholder 3">
            <a:extLst>
              <a:ext uri="{FF2B5EF4-FFF2-40B4-BE49-F238E27FC236}">
                <a16:creationId xmlns:a16="http://schemas.microsoft.com/office/drawing/2014/main" id="{62A645A4-CA59-AA24-A9CC-2159BC53F28A}"/>
              </a:ext>
            </a:extLst>
          </p:cNvPr>
          <p:cNvSpPr>
            <a:spLocks noGrp="1"/>
          </p:cNvSpPr>
          <p:nvPr>
            <p:ph type="sldNum" sz="quarter" idx="5"/>
          </p:nvPr>
        </p:nvSpPr>
        <p:spPr/>
        <p:txBody>
          <a:bodyPr/>
          <a:lstStyle/>
          <a:p>
            <a:fld id="{84AE0E37-5F31-4073-8F35-FD795A549926}" type="slidenum">
              <a:rPr lang="en-GB" smtClean="0"/>
              <a:t>157</a:t>
            </a:fld>
            <a:endParaRPr lang="en-GB"/>
          </a:p>
        </p:txBody>
      </p:sp>
    </p:spTree>
    <p:extLst>
      <p:ext uri="{BB962C8B-B14F-4D97-AF65-F5344CB8AC3E}">
        <p14:creationId xmlns:p14="http://schemas.microsoft.com/office/powerpoint/2010/main" val="3006829205"/>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DBDED79-1DBC-89F4-1620-CCD28E026D0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5EFA9C5-F0CC-4DF7-352F-E7B91C39F29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503CC02-66AC-F15C-3500-679B3C5A6AD7}"/>
              </a:ext>
            </a:extLst>
          </p:cNvPr>
          <p:cNvSpPr>
            <a:spLocks noGrp="1"/>
          </p:cNvSpPr>
          <p:nvPr>
            <p:ph type="body" idx="1"/>
          </p:nvPr>
        </p:nvSpPr>
        <p:spPr/>
        <p:txBody>
          <a:bodyPr/>
          <a:lstStyle/>
          <a:p>
            <a:endParaRPr lang="en-GB"/>
          </a:p>
        </p:txBody>
      </p:sp>
      <p:sp>
        <p:nvSpPr>
          <p:cNvPr id="4" name="Slide Number Placeholder 3">
            <a:extLst>
              <a:ext uri="{FF2B5EF4-FFF2-40B4-BE49-F238E27FC236}">
                <a16:creationId xmlns:a16="http://schemas.microsoft.com/office/drawing/2014/main" id="{9FAB8916-3F7F-D169-4055-9E5116E458AE}"/>
              </a:ext>
            </a:extLst>
          </p:cNvPr>
          <p:cNvSpPr>
            <a:spLocks noGrp="1"/>
          </p:cNvSpPr>
          <p:nvPr>
            <p:ph type="sldNum" sz="quarter" idx="5"/>
          </p:nvPr>
        </p:nvSpPr>
        <p:spPr/>
        <p:txBody>
          <a:bodyPr/>
          <a:lstStyle/>
          <a:p>
            <a:fld id="{84AE0E37-5F31-4073-8F35-FD795A549926}" type="slidenum">
              <a:rPr lang="en-GB" smtClean="0"/>
              <a:t>158</a:t>
            </a:fld>
            <a:endParaRPr lang="en-GB"/>
          </a:p>
        </p:txBody>
      </p:sp>
    </p:spTree>
    <p:extLst>
      <p:ext uri="{BB962C8B-B14F-4D97-AF65-F5344CB8AC3E}">
        <p14:creationId xmlns:p14="http://schemas.microsoft.com/office/powerpoint/2010/main" val="323977481"/>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D43E065-FC73-5A0A-C009-955364E399D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922C27D-9052-CE35-B888-FC6DA5804DB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94C7BEC-1D0A-9AE1-9A2D-9E5315DF7695}"/>
              </a:ext>
            </a:extLst>
          </p:cNvPr>
          <p:cNvSpPr>
            <a:spLocks noGrp="1"/>
          </p:cNvSpPr>
          <p:nvPr>
            <p:ph type="body" idx="1"/>
          </p:nvPr>
        </p:nvSpPr>
        <p:spPr/>
        <p:txBody>
          <a:bodyPr/>
          <a:lstStyle/>
          <a:p>
            <a:endParaRPr lang="en-GB"/>
          </a:p>
        </p:txBody>
      </p:sp>
      <p:sp>
        <p:nvSpPr>
          <p:cNvPr id="4" name="Slide Number Placeholder 3">
            <a:extLst>
              <a:ext uri="{FF2B5EF4-FFF2-40B4-BE49-F238E27FC236}">
                <a16:creationId xmlns:a16="http://schemas.microsoft.com/office/drawing/2014/main" id="{2C80BFD8-2D12-C9A7-1E4A-365C3897AA82}"/>
              </a:ext>
            </a:extLst>
          </p:cNvPr>
          <p:cNvSpPr>
            <a:spLocks noGrp="1"/>
          </p:cNvSpPr>
          <p:nvPr>
            <p:ph type="sldNum" sz="quarter" idx="5"/>
          </p:nvPr>
        </p:nvSpPr>
        <p:spPr/>
        <p:txBody>
          <a:bodyPr/>
          <a:lstStyle/>
          <a:p>
            <a:fld id="{84AE0E37-5F31-4073-8F35-FD795A549926}" type="slidenum">
              <a:rPr lang="en-GB" smtClean="0"/>
              <a:t>159</a:t>
            </a:fld>
            <a:endParaRPr lang="en-GB"/>
          </a:p>
        </p:txBody>
      </p:sp>
    </p:spTree>
    <p:extLst>
      <p:ext uri="{BB962C8B-B14F-4D97-AF65-F5344CB8AC3E}">
        <p14:creationId xmlns:p14="http://schemas.microsoft.com/office/powerpoint/2010/main" val="2934259621"/>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F3B0D1F-FF18-D653-ABC6-78F51A900EB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A1CACD6-988F-3341-0FFD-93C2BA47F3F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C93D5DE-244C-D565-B8A7-9A63CE54E32A}"/>
              </a:ext>
            </a:extLst>
          </p:cNvPr>
          <p:cNvSpPr>
            <a:spLocks noGrp="1"/>
          </p:cNvSpPr>
          <p:nvPr>
            <p:ph type="body" idx="1"/>
          </p:nvPr>
        </p:nvSpPr>
        <p:spPr/>
        <p:txBody>
          <a:bodyPr/>
          <a:lstStyle/>
          <a:p>
            <a:r>
              <a:rPr lang="en-GB"/>
              <a:t>See SEC sample paper 2 Q7 where the student was asked to find the slope of a magnified portion of a non-linear graph. The magnified portion was approximately linear similar to his portion of the graph.</a:t>
            </a:r>
          </a:p>
        </p:txBody>
      </p:sp>
      <p:sp>
        <p:nvSpPr>
          <p:cNvPr id="4" name="Slide Number Placeholder 3">
            <a:extLst>
              <a:ext uri="{FF2B5EF4-FFF2-40B4-BE49-F238E27FC236}">
                <a16:creationId xmlns:a16="http://schemas.microsoft.com/office/drawing/2014/main" id="{2BE0C5D6-E17B-17CE-F264-ADBCF54CF851}"/>
              </a:ext>
            </a:extLst>
          </p:cNvPr>
          <p:cNvSpPr>
            <a:spLocks noGrp="1"/>
          </p:cNvSpPr>
          <p:nvPr>
            <p:ph type="sldNum" sz="quarter" idx="5"/>
          </p:nvPr>
        </p:nvSpPr>
        <p:spPr/>
        <p:txBody>
          <a:bodyPr/>
          <a:lstStyle/>
          <a:p>
            <a:fld id="{84AE0E37-5F31-4073-8F35-FD795A549926}" type="slidenum">
              <a:rPr lang="en-GB" smtClean="0"/>
              <a:t>160</a:t>
            </a:fld>
            <a:endParaRPr lang="en-GB"/>
          </a:p>
        </p:txBody>
      </p:sp>
    </p:spTree>
    <p:extLst>
      <p:ext uri="{BB962C8B-B14F-4D97-AF65-F5344CB8AC3E}">
        <p14:creationId xmlns:p14="http://schemas.microsoft.com/office/powerpoint/2010/main" val="2565096968"/>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0E52B41-E4EE-5056-A749-4FE1A54CF0E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6ED7EE1-CFCE-D539-67E6-4A43365B142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811BC82-B43F-DF94-3BA0-027810ED34DA}"/>
              </a:ext>
            </a:extLst>
          </p:cNvPr>
          <p:cNvSpPr>
            <a:spLocks noGrp="1"/>
          </p:cNvSpPr>
          <p:nvPr>
            <p:ph type="body" idx="1"/>
          </p:nvPr>
        </p:nvSpPr>
        <p:spPr/>
        <p:txBody>
          <a:bodyPr/>
          <a:lstStyle/>
          <a:p>
            <a:endParaRPr lang="en-GB"/>
          </a:p>
        </p:txBody>
      </p:sp>
      <p:sp>
        <p:nvSpPr>
          <p:cNvPr id="4" name="Slide Number Placeholder 3">
            <a:extLst>
              <a:ext uri="{FF2B5EF4-FFF2-40B4-BE49-F238E27FC236}">
                <a16:creationId xmlns:a16="http://schemas.microsoft.com/office/drawing/2014/main" id="{430B97DC-4A00-E7BA-0A90-516FB1003B0D}"/>
              </a:ext>
            </a:extLst>
          </p:cNvPr>
          <p:cNvSpPr>
            <a:spLocks noGrp="1"/>
          </p:cNvSpPr>
          <p:nvPr>
            <p:ph type="sldNum" sz="quarter" idx="5"/>
          </p:nvPr>
        </p:nvSpPr>
        <p:spPr/>
        <p:txBody>
          <a:bodyPr/>
          <a:lstStyle/>
          <a:p>
            <a:fld id="{84AE0E37-5F31-4073-8F35-FD795A549926}" type="slidenum">
              <a:rPr lang="en-GB" smtClean="0"/>
              <a:t>161</a:t>
            </a:fld>
            <a:endParaRPr lang="en-GB"/>
          </a:p>
        </p:txBody>
      </p:sp>
    </p:spTree>
    <p:extLst>
      <p:ext uri="{BB962C8B-B14F-4D97-AF65-F5344CB8AC3E}">
        <p14:creationId xmlns:p14="http://schemas.microsoft.com/office/powerpoint/2010/main" val="2071039068"/>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D9C7198-F2E7-C5CB-2ACB-AB4A48BECAA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2F61D5F-9857-9FD9-CFE3-7E1FCE8E318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A44BEE0-412D-B1D5-0849-CAF163819132}"/>
              </a:ext>
            </a:extLst>
          </p:cNvPr>
          <p:cNvSpPr>
            <a:spLocks noGrp="1"/>
          </p:cNvSpPr>
          <p:nvPr>
            <p:ph type="body" idx="1"/>
          </p:nvPr>
        </p:nvSpPr>
        <p:spPr/>
        <p:txBody>
          <a:bodyPr/>
          <a:lstStyle/>
          <a:p>
            <a:endParaRPr lang="en-GB"/>
          </a:p>
        </p:txBody>
      </p:sp>
      <p:sp>
        <p:nvSpPr>
          <p:cNvPr id="4" name="Slide Number Placeholder 3">
            <a:extLst>
              <a:ext uri="{FF2B5EF4-FFF2-40B4-BE49-F238E27FC236}">
                <a16:creationId xmlns:a16="http://schemas.microsoft.com/office/drawing/2014/main" id="{437D43B3-F753-2764-478E-B7492EC32FF3}"/>
              </a:ext>
            </a:extLst>
          </p:cNvPr>
          <p:cNvSpPr>
            <a:spLocks noGrp="1"/>
          </p:cNvSpPr>
          <p:nvPr>
            <p:ph type="sldNum" sz="quarter" idx="5"/>
          </p:nvPr>
        </p:nvSpPr>
        <p:spPr/>
        <p:txBody>
          <a:bodyPr/>
          <a:lstStyle/>
          <a:p>
            <a:fld id="{84AE0E37-5F31-4073-8F35-FD795A549926}" type="slidenum">
              <a:rPr lang="en-GB" smtClean="0"/>
              <a:t>162</a:t>
            </a:fld>
            <a:endParaRPr lang="en-GB"/>
          </a:p>
        </p:txBody>
      </p:sp>
    </p:spTree>
    <p:extLst>
      <p:ext uri="{BB962C8B-B14F-4D97-AF65-F5344CB8AC3E}">
        <p14:creationId xmlns:p14="http://schemas.microsoft.com/office/powerpoint/2010/main" val="944616875"/>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84AE0E37-5F31-4073-8F35-FD795A549926}" type="slidenum">
              <a:rPr lang="en-GB" smtClean="0"/>
              <a:t>163</a:t>
            </a:fld>
            <a:endParaRPr lang="en-GB"/>
          </a:p>
        </p:txBody>
      </p:sp>
    </p:spTree>
    <p:extLst>
      <p:ext uri="{BB962C8B-B14F-4D97-AF65-F5344CB8AC3E}">
        <p14:creationId xmlns:p14="http://schemas.microsoft.com/office/powerpoint/2010/main" val="1507911343"/>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84AE0E37-5F31-4073-8F35-FD795A549926}" type="slidenum">
              <a:rPr lang="en-GB" smtClean="0"/>
              <a:t>164</a:t>
            </a:fld>
            <a:endParaRPr lang="en-GB"/>
          </a:p>
        </p:txBody>
      </p:sp>
    </p:spTree>
    <p:extLst>
      <p:ext uri="{BB962C8B-B14F-4D97-AF65-F5344CB8AC3E}">
        <p14:creationId xmlns:p14="http://schemas.microsoft.com/office/powerpoint/2010/main" val="378438027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84AE0E37-5F31-4073-8F35-FD795A549926}" type="slidenum">
              <a:rPr lang="en-GB" smtClean="0"/>
              <a:t>31</a:t>
            </a:fld>
            <a:endParaRPr lang="en-GB"/>
          </a:p>
        </p:txBody>
      </p:sp>
    </p:spTree>
    <p:extLst>
      <p:ext uri="{BB962C8B-B14F-4D97-AF65-F5344CB8AC3E}">
        <p14:creationId xmlns:p14="http://schemas.microsoft.com/office/powerpoint/2010/main" val="164013517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84AE0E37-5F31-4073-8F35-FD795A549926}" type="slidenum">
              <a:rPr lang="en-GB" smtClean="0"/>
              <a:t>33</a:t>
            </a:fld>
            <a:endParaRPr lang="en-GB"/>
          </a:p>
        </p:txBody>
      </p:sp>
    </p:spTree>
    <p:extLst>
      <p:ext uri="{BB962C8B-B14F-4D97-AF65-F5344CB8AC3E}">
        <p14:creationId xmlns:p14="http://schemas.microsoft.com/office/powerpoint/2010/main" val="36216245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D4FD6A2-C7B7-872B-5D08-7EC7742DB0D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C243042-4307-47D0-D6F6-F23090E7FF5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26C3884-4D89-C2C7-1B50-A949B020782B}"/>
              </a:ext>
            </a:extLst>
          </p:cNvPr>
          <p:cNvSpPr>
            <a:spLocks noGrp="1"/>
          </p:cNvSpPr>
          <p:nvPr>
            <p:ph type="body" idx="1"/>
          </p:nvPr>
        </p:nvSpPr>
        <p:spPr/>
        <p:txBody>
          <a:bodyPr/>
          <a:lstStyle/>
          <a:p>
            <a:r>
              <a:rPr lang="en-GB" dirty="0"/>
              <a:t>If you have a pre-constructed metal resistance thermometer, then use it to save trouble.</a:t>
            </a:r>
          </a:p>
          <a:p>
            <a:r>
              <a:rPr lang="en-GB" dirty="0"/>
              <a:t>Alternatively use for example 10 meters of laminated copper wire with a diameter of about 0.13 mm (quite thin). This will give about 10 ohms resistance. Wind the wire about something insulating and non soluble (e.g. test tube or </a:t>
            </a:r>
            <a:r>
              <a:rPr lang="en-GB" dirty="0" err="1"/>
              <a:t>pvc</a:t>
            </a:r>
            <a:r>
              <a:rPr lang="en-GB" dirty="0"/>
              <a:t> pipe). Use insulating tape to hold it in place. The lamination will ensure that the wire does not short circuit and reduce the effective length however a neat coil is recommended as a further precaution against shorting.</a:t>
            </a:r>
          </a:p>
          <a:p>
            <a:r>
              <a:rPr lang="en-GB" dirty="0"/>
              <a:t>Be sure the scrape the lamination off both ends of the wire for attaching to the ohmmeter. Most ohm-meters have a resolution of 0.1 ohm, hence the need get a resistance of about 10 ohms of wire. This needs to be prepared and tested before class as it is fiddley and time consuming. Try to make something you can re-use. </a:t>
            </a:r>
          </a:p>
          <a:p>
            <a:r>
              <a:rPr lang="en-GB" dirty="0"/>
              <a:t>Nichrome wire is problematic as its resistance does not change that much with temperature.</a:t>
            </a:r>
          </a:p>
          <a:p>
            <a:r>
              <a:rPr lang="en-GB" dirty="0"/>
              <a:t>Some recommend glycerol instead of water because of the lower electrical conductivity of glycerol, however the difference is negligible and unlikely to alter any readings in a school lab. Water is shown in a partially drawn diagram in the Ordinary Level Sample paper 1 issued for the new specification. </a:t>
            </a:r>
          </a:p>
        </p:txBody>
      </p:sp>
      <p:sp>
        <p:nvSpPr>
          <p:cNvPr id="4" name="Slide Number Placeholder 3">
            <a:extLst>
              <a:ext uri="{FF2B5EF4-FFF2-40B4-BE49-F238E27FC236}">
                <a16:creationId xmlns:a16="http://schemas.microsoft.com/office/drawing/2014/main" id="{7E64D05C-C85F-D58C-EBEA-79A2F0CD017F}"/>
              </a:ext>
            </a:extLst>
          </p:cNvPr>
          <p:cNvSpPr>
            <a:spLocks noGrp="1"/>
          </p:cNvSpPr>
          <p:nvPr>
            <p:ph type="sldNum" sz="quarter" idx="5"/>
          </p:nvPr>
        </p:nvSpPr>
        <p:spPr/>
        <p:txBody>
          <a:bodyPr/>
          <a:lstStyle/>
          <a:p>
            <a:fld id="{9A90EEAB-498B-47C8-8179-26CDDAED3334}" type="slidenum">
              <a:rPr lang="en-GB" smtClean="0"/>
              <a:t>37</a:t>
            </a:fld>
            <a:endParaRPr lang="en-GB"/>
          </a:p>
        </p:txBody>
      </p:sp>
    </p:spTree>
    <p:extLst>
      <p:ext uri="{BB962C8B-B14F-4D97-AF65-F5344CB8AC3E}">
        <p14:creationId xmlns:p14="http://schemas.microsoft.com/office/powerpoint/2010/main" val="86034463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a:t>Some people recommend glycerol instead of water because of the lower electrical conductivity of glycerol, however the difference it makes is tiny. Water is shown in a partially drawn diagram in the Ordinary Level Sample paper 1 issued for the new specification. </a:t>
            </a:r>
          </a:p>
          <a:p>
            <a:endParaRPr lang="en-GB"/>
          </a:p>
        </p:txBody>
      </p:sp>
      <p:sp>
        <p:nvSpPr>
          <p:cNvPr id="4" name="Slide Number Placeholder 3"/>
          <p:cNvSpPr>
            <a:spLocks noGrp="1"/>
          </p:cNvSpPr>
          <p:nvPr>
            <p:ph type="sldNum" sz="quarter" idx="5"/>
          </p:nvPr>
        </p:nvSpPr>
        <p:spPr/>
        <p:txBody>
          <a:bodyPr/>
          <a:lstStyle/>
          <a:p>
            <a:fld id="{9A90EEAB-498B-47C8-8179-26CDDAED3334}" type="slidenum">
              <a:rPr lang="en-GB" smtClean="0"/>
              <a:t>39</a:t>
            </a:fld>
            <a:endParaRPr lang="en-GB"/>
          </a:p>
        </p:txBody>
      </p:sp>
    </p:spTree>
    <p:extLst>
      <p:ext uri="{BB962C8B-B14F-4D97-AF65-F5344CB8AC3E}">
        <p14:creationId xmlns:p14="http://schemas.microsoft.com/office/powerpoint/2010/main" val="165545916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RTDs are low-cost temperature sensors and can be purchased as a component. Platinum is the most common type but Nickle versions are sometimes available. Nickle has greater heat sensitivity which should give a nice comparison.</a:t>
            </a:r>
          </a:p>
        </p:txBody>
      </p:sp>
      <p:sp>
        <p:nvSpPr>
          <p:cNvPr id="4" name="Slide Number Placeholder 3"/>
          <p:cNvSpPr>
            <a:spLocks noGrp="1"/>
          </p:cNvSpPr>
          <p:nvPr>
            <p:ph type="sldNum" sz="quarter" idx="5"/>
          </p:nvPr>
        </p:nvSpPr>
        <p:spPr/>
        <p:txBody>
          <a:bodyPr/>
          <a:lstStyle/>
          <a:p>
            <a:fld id="{84AE0E37-5F31-4073-8F35-FD795A549926}" type="slidenum">
              <a:rPr lang="en-GB" smtClean="0"/>
              <a:t>41</a:t>
            </a:fld>
            <a:endParaRPr lang="en-GB"/>
          </a:p>
        </p:txBody>
      </p:sp>
    </p:spTree>
    <p:extLst>
      <p:ext uri="{BB962C8B-B14F-4D97-AF65-F5344CB8AC3E}">
        <p14:creationId xmlns:p14="http://schemas.microsoft.com/office/powerpoint/2010/main" val="130144992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241300" y="155246"/>
            <a:ext cx="8724900" cy="594137"/>
          </a:xfrm>
        </p:spPr>
        <p:txBody>
          <a:bodyPr wrap="square">
            <a:spAutoFit/>
          </a:bodyPr>
          <a:lstStyle/>
          <a:p>
            <a:r>
              <a:rPr lang="en-US"/>
              <a:t>Click to edit Master title style</a:t>
            </a:r>
          </a:p>
        </p:txBody>
      </p:sp>
    </p:spTree>
    <p:extLst>
      <p:ext uri="{BB962C8B-B14F-4D97-AF65-F5344CB8AC3E}">
        <p14:creationId xmlns:p14="http://schemas.microsoft.com/office/powerpoint/2010/main" val="343284077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Definition">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4CC173-FD9A-E750-4E92-06C76F94D241}"/>
              </a:ext>
            </a:extLst>
          </p:cNvPr>
          <p:cNvSpPr>
            <a:spLocks noGrp="1"/>
          </p:cNvSpPr>
          <p:nvPr>
            <p:ph type="title" hasCustomPrompt="1"/>
          </p:nvPr>
        </p:nvSpPr>
        <p:spPr>
          <a:xfrm>
            <a:off x="228600" y="189858"/>
            <a:ext cx="8686800" cy="862114"/>
          </a:xfrm>
          <a:ln w="76200" cmpd="thickThin">
            <a:solidFill>
              <a:srgbClr val="C00000">
                <a:alpha val="95000"/>
              </a:srgbClr>
            </a:solidFill>
          </a:ln>
        </p:spPr>
        <p:txBody>
          <a:bodyPr wrap="square" lIns="180000" tIns="180000" rIns="180000" bIns="180000">
            <a:spAutoFit/>
          </a:bodyPr>
          <a:lstStyle>
            <a:lvl1pPr algn="l">
              <a:defRPr sz="3600">
                <a:solidFill>
                  <a:schemeClr val="tx1"/>
                </a:solidFill>
              </a:defRPr>
            </a:lvl1pPr>
          </a:lstStyle>
          <a:p>
            <a:r>
              <a:rPr lang="en-US"/>
              <a:t>Definition</a:t>
            </a:r>
            <a:endParaRPr lang="en-GB"/>
          </a:p>
        </p:txBody>
      </p:sp>
    </p:spTree>
    <p:extLst>
      <p:ext uri="{BB962C8B-B14F-4D97-AF65-F5344CB8AC3E}">
        <p14:creationId xmlns:p14="http://schemas.microsoft.com/office/powerpoint/2010/main" val="1641442660"/>
      </p:ext>
    </p:extLst>
  </p:cSld>
  <p:clrMapOvr>
    <a:overrideClrMapping bg1="lt1" tx1="dk1" bg2="lt2" tx2="dk2" accent1="accent1" accent2="accent2" accent3="accent3" accent4="accent4" accent5="accent5" accent6="accent6" hlink="hlink" folHlink="folHlink"/>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06284105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Yellow">
    <p:bg>
      <p:bgPr>
        <a:solidFill>
          <a:srgbClr val="FFFFCC"/>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1D164B-9D98-7779-255A-E9DCAE09C244}"/>
              </a:ext>
            </a:extLst>
          </p:cNvPr>
          <p:cNvSpPr>
            <a:spLocks noGrp="1"/>
          </p:cNvSpPr>
          <p:nvPr>
            <p:ph type="title"/>
          </p:nvPr>
        </p:nvSpPr>
        <p:spPr>
          <a:xfrm>
            <a:off x="266700" y="165879"/>
            <a:ext cx="8674100" cy="594137"/>
          </a:xfrm>
        </p:spPr>
        <p:txBody>
          <a:bodyPr wrap="square">
            <a:spAutoFit/>
          </a:bodyPr>
          <a:lstStyle/>
          <a:p>
            <a:r>
              <a:rPr lang="en-US"/>
              <a:t>Click to edit Master title style</a:t>
            </a:r>
            <a:endParaRPr lang="en-GB"/>
          </a:p>
        </p:txBody>
      </p:sp>
    </p:spTree>
    <p:extLst>
      <p:ext uri="{BB962C8B-B14F-4D97-AF65-F5344CB8AC3E}">
        <p14:creationId xmlns:p14="http://schemas.microsoft.com/office/powerpoint/2010/main" val="953977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Experiment">
    <p:bg>
      <p:bgPr>
        <a:solidFill>
          <a:srgbClr val="CEFA8E"/>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1D164B-9D98-7779-255A-E9DCAE09C244}"/>
              </a:ext>
            </a:extLst>
          </p:cNvPr>
          <p:cNvSpPr>
            <a:spLocks noGrp="1"/>
          </p:cNvSpPr>
          <p:nvPr>
            <p:ph type="title"/>
          </p:nvPr>
        </p:nvSpPr>
        <p:spPr>
          <a:xfrm>
            <a:off x="254000" y="197771"/>
            <a:ext cx="8712200" cy="594137"/>
          </a:xfrm>
        </p:spPr>
        <p:txBody>
          <a:bodyPr wrap="square">
            <a:spAutoFit/>
          </a:bodyPr>
          <a:lstStyle/>
          <a:p>
            <a:r>
              <a:rPr lang="en-US"/>
              <a:t>Click to edit Master title style</a:t>
            </a:r>
            <a:endParaRPr lang="en-GB"/>
          </a:p>
        </p:txBody>
      </p:sp>
    </p:spTree>
    <p:extLst>
      <p:ext uri="{BB962C8B-B14F-4D97-AF65-F5344CB8AC3E}">
        <p14:creationId xmlns:p14="http://schemas.microsoft.com/office/powerpoint/2010/main" val="21186388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Examp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25C233-D9BE-E225-F7BE-7698F79F3003}"/>
              </a:ext>
            </a:extLst>
          </p:cNvPr>
          <p:cNvSpPr>
            <a:spLocks noGrp="1"/>
          </p:cNvSpPr>
          <p:nvPr>
            <p:ph type="title" hasCustomPrompt="1"/>
          </p:nvPr>
        </p:nvSpPr>
        <p:spPr>
          <a:xfrm>
            <a:off x="122293" y="-1"/>
            <a:ext cx="6608118" cy="482633"/>
          </a:xfrm>
        </p:spPr>
        <p:txBody>
          <a:bodyPr>
            <a:normAutofit/>
          </a:bodyPr>
          <a:lstStyle>
            <a:lvl1pPr>
              <a:defRPr sz="2800" b="0"/>
            </a:lvl1pPr>
          </a:lstStyle>
          <a:p>
            <a:r>
              <a:rPr lang="en-US"/>
              <a:t>Input Example Number</a:t>
            </a:r>
            <a:endParaRPr lang="en-GB"/>
          </a:p>
        </p:txBody>
      </p:sp>
      <p:sp>
        <p:nvSpPr>
          <p:cNvPr id="7" name="Text Placeholder 6">
            <a:extLst>
              <a:ext uri="{FF2B5EF4-FFF2-40B4-BE49-F238E27FC236}">
                <a16:creationId xmlns:a16="http://schemas.microsoft.com/office/drawing/2014/main" id="{0CED2E70-2916-C899-0337-ABD454C29961}"/>
              </a:ext>
            </a:extLst>
          </p:cNvPr>
          <p:cNvSpPr>
            <a:spLocks noGrp="1"/>
          </p:cNvSpPr>
          <p:nvPr>
            <p:ph type="body" sz="quarter" idx="10" hasCustomPrompt="1"/>
          </p:nvPr>
        </p:nvSpPr>
        <p:spPr>
          <a:xfrm>
            <a:off x="122292" y="461664"/>
            <a:ext cx="8899415" cy="482633"/>
          </a:xfrm>
          <a:solidFill>
            <a:schemeClr val="accent2">
              <a:lumMod val="20000"/>
              <a:lumOff val="80000"/>
            </a:schemeClr>
          </a:solidFill>
        </p:spPr>
        <p:txBody>
          <a:bodyPr wrap="square">
            <a:spAutoFit/>
          </a:bodyPr>
          <a:lstStyle>
            <a:lvl1pPr marL="0" indent="0">
              <a:buNone/>
              <a:defRPr/>
            </a:lvl1pPr>
          </a:lstStyle>
          <a:p>
            <a:pPr lvl="0"/>
            <a:r>
              <a:rPr lang="en-US"/>
              <a:t>Click to edit question</a:t>
            </a:r>
            <a:endParaRPr lang="en-GB"/>
          </a:p>
        </p:txBody>
      </p:sp>
    </p:spTree>
    <p:extLst>
      <p:ext uri="{BB962C8B-B14F-4D97-AF65-F5344CB8AC3E}">
        <p14:creationId xmlns:p14="http://schemas.microsoft.com/office/powerpoint/2010/main" val="42200780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Exercis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25C233-D9BE-E225-F7BE-7698F79F3003}"/>
              </a:ext>
            </a:extLst>
          </p:cNvPr>
          <p:cNvSpPr>
            <a:spLocks noGrp="1"/>
          </p:cNvSpPr>
          <p:nvPr>
            <p:ph type="title" hasCustomPrompt="1"/>
          </p:nvPr>
        </p:nvSpPr>
        <p:spPr>
          <a:xfrm>
            <a:off x="445861" y="-1"/>
            <a:ext cx="6284549" cy="461665"/>
          </a:xfrm>
        </p:spPr>
        <p:txBody>
          <a:bodyPr>
            <a:normAutofit/>
          </a:bodyPr>
          <a:lstStyle>
            <a:lvl1pPr>
              <a:defRPr sz="2800" b="0"/>
            </a:lvl1pPr>
          </a:lstStyle>
          <a:p>
            <a:r>
              <a:rPr lang="en-US"/>
              <a:t>Input exercise Number</a:t>
            </a:r>
            <a:endParaRPr lang="en-GB"/>
          </a:p>
        </p:txBody>
      </p:sp>
      <p:sp>
        <p:nvSpPr>
          <p:cNvPr id="7" name="Text Placeholder 6">
            <a:extLst>
              <a:ext uri="{FF2B5EF4-FFF2-40B4-BE49-F238E27FC236}">
                <a16:creationId xmlns:a16="http://schemas.microsoft.com/office/drawing/2014/main" id="{0CED2E70-2916-C899-0337-ABD454C29961}"/>
              </a:ext>
            </a:extLst>
          </p:cNvPr>
          <p:cNvSpPr>
            <a:spLocks noGrp="1"/>
          </p:cNvSpPr>
          <p:nvPr>
            <p:ph type="body" sz="quarter" idx="10" hasCustomPrompt="1"/>
          </p:nvPr>
        </p:nvSpPr>
        <p:spPr>
          <a:xfrm>
            <a:off x="122292" y="461664"/>
            <a:ext cx="8899415" cy="482633"/>
          </a:xfrm>
          <a:solidFill>
            <a:schemeClr val="accent5">
              <a:lumMod val="20000"/>
              <a:lumOff val="80000"/>
            </a:schemeClr>
          </a:solidFill>
        </p:spPr>
        <p:txBody>
          <a:bodyPr wrap="square">
            <a:spAutoFit/>
          </a:bodyPr>
          <a:lstStyle>
            <a:lvl1pPr marL="0" indent="0">
              <a:buNone/>
              <a:defRPr/>
            </a:lvl1pPr>
          </a:lstStyle>
          <a:p>
            <a:pPr lvl="0"/>
            <a:r>
              <a:rPr lang="en-US"/>
              <a:t>Click to edit question</a:t>
            </a:r>
            <a:endParaRPr lang="en-GB"/>
          </a:p>
        </p:txBody>
      </p:sp>
      <p:grpSp>
        <p:nvGrpSpPr>
          <p:cNvPr id="15" name="Group 14">
            <a:extLst>
              <a:ext uri="{FF2B5EF4-FFF2-40B4-BE49-F238E27FC236}">
                <a16:creationId xmlns:a16="http://schemas.microsoft.com/office/drawing/2014/main" id="{C6133B34-898E-FCC8-FDC3-D75FA7519BEB}"/>
              </a:ext>
            </a:extLst>
          </p:cNvPr>
          <p:cNvGrpSpPr/>
          <p:nvPr userDrawn="1"/>
        </p:nvGrpSpPr>
        <p:grpSpPr>
          <a:xfrm rot="18736192">
            <a:off x="-25117" y="236182"/>
            <a:ext cx="518058" cy="67097"/>
            <a:chOff x="1183906" y="1940011"/>
            <a:chExt cx="2671402" cy="345990"/>
          </a:xfrm>
        </p:grpSpPr>
        <p:sp>
          <p:nvSpPr>
            <p:cNvPr id="5" name="Rectangle: Rounded Corners 4">
              <a:extLst>
                <a:ext uri="{FF2B5EF4-FFF2-40B4-BE49-F238E27FC236}">
                  <a16:creationId xmlns:a16="http://schemas.microsoft.com/office/drawing/2014/main" id="{73AC3673-08E0-7D94-5468-44627F2E0C20}"/>
                </a:ext>
              </a:extLst>
            </p:cNvPr>
            <p:cNvSpPr/>
            <p:nvPr userDrawn="1"/>
          </p:nvSpPr>
          <p:spPr>
            <a:xfrm>
              <a:off x="3509319" y="1940011"/>
              <a:ext cx="345989" cy="345989"/>
            </a:xfrm>
            <a:prstGeom prst="roundRect">
              <a:avLst/>
            </a:prstGeom>
            <a:solidFill>
              <a:schemeClr val="bg1"/>
            </a:solidFill>
            <a:ln w="190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Rectangle 5">
              <a:extLst>
                <a:ext uri="{FF2B5EF4-FFF2-40B4-BE49-F238E27FC236}">
                  <a16:creationId xmlns:a16="http://schemas.microsoft.com/office/drawing/2014/main" id="{F8E89A52-3F74-5919-DC11-B84243CE90CC}"/>
                </a:ext>
              </a:extLst>
            </p:cNvPr>
            <p:cNvSpPr/>
            <p:nvPr userDrawn="1"/>
          </p:nvSpPr>
          <p:spPr>
            <a:xfrm>
              <a:off x="3410465" y="1940011"/>
              <a:ext cx="210065" cy="345989"/>
            </a:xfrm>
            <a:prstGeom prst="rect">
              <a:avLst/>
            </a:prstGeom>
            <a:solidFill>
              <a:schemeClr val="bg1"/>
            </a:solidFill>
            <a:ln w="190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9" name="Straight Connector 8">
              <a:extLst>
                <a:ext uri="{FF2B5EF4-FFF2-40B4-BE49-F238E27FC236}">
                  <a16:creationId xmlns:a16="http://schemas.microsoft.com/office/drawing/2014/main" id="{70EA5B23-706F-A306-D64F-E82256779845}"/>
                </a:ext>
              </a:extLst>
            </p:cNvPr>
            <p:cNvCxnSpPr>
              <a:stCxn id="6" idx="0"/>
              <a:endCxn id="6" idx="2"/>
            </p:cNvCxnSpPr>
            <p:nvPr userDrawn="1"/>
          </p:nvCxnSpPr>
          <p:spPr>
            <a:xfrm>
              <a:off x="3515498" y="1940011"/>
              <a:ext cx="0" cy="345989"/>
            </a:xfrm>
            <a:prstGeom prst="line">
              <a:avLst/>
            </a:prstGeom>
            <a:ln w="19050">
              <a:solidFill>
                <a:schemeClr val="tx1"/>
              </a:solidFill>
              <a:tailEnd type="none" w="med" len="lg"/>
            </a:ln>
          </p:spPr>
          <p:style>
            <a:lnRef idx="2">
              <a:schemeClr val="accent1"/>
            </a:lnRef>
            <a:fillRef idx="0">
              <a:schemeClr val="accent1"/>
            </a:fillRef>
            <a:effectRef idx="1">
              <a:schemeClr val="accent1"/>
            </a:effectRef>
            <a:fontRef idx="minor">
              <a:schemeClr val="tx1"/>
            </a:fontRef>
          </p:style>
        </p:cxnSp>
        <p:sp>
          <p:nvSpPr>
            <p:cNvPr id="13" name="Freeform: Shape 12">
              <a:extLst>
                <a:ext uri="{FF2B5EF4-FFF2-40B4-BE49-F238E27FC236}">
                  <a16:creationId xmlns:a16="http://schemas.microsoft.com/office/drawing/2014/main" id="{E0CDAB73-8AEC-D6E2-08B9-7535F4DD898A}"/>
                </a:ext>
              </a:extLst>
            </p:cNvPr>
            <p:cNvSpPr/>
            <p:nvPr userDrawn="1"/>
          </p:nvSpPr>
          <p:spPr>
            <a:xfrm rot="16200000">
              <a:off x="2216866" y="907051"/>
              <a:ext cx="345990" cy="2411909"/>
            </a:xfrm>
            <a:custGeom>
              <a:avLst/>
              <a:gdLst>
                <a:gd name="csX0" fmla="*/ 345990 w 345990"/>
                <a:gd name="csY0" fmla="*/ 484255 h 2411909"/>
                <a:gd name="csX1" fmla="*/ 345989 w 345990"/>
                <a:gd name="csY1" fmla="*/ 484255 h 2411909"/>
                <a:gd name="csX2" fmla="*/ 345989 w 345990"/>
                <a:gd name="csY2" fmla="*/ 2411909 h 2411909"/>
                <a:gd name="csX3" fmla="*/ 0 w 345990"/>
                <a:gd name="csY3" fmla="*/ 2411909 h 2411909"/>
                <a:gd name="csX4" fmla="*/ 0 w 345990"/>
                <a:gd name="csY4" fmla="*/ 484255 h 2411909"/>
                <a:gd name="csX5" fmla="*/ 1 w 345990"/>
                <a:gd name="csY5" fmla="*/ 484255 h 2411909"/>
                <a:gd name="csX6" fmla="*/ 172996 w 345990"/>
                <a:gd name="csY6" fmla="*/ 0 h 2411909"/>
              </a:gdLst>
              <a:ahLst/>
              <a:cxnLst>
                <a:cxn ang="0">
                  <a:pos x="csX0" y="csY0"/>
                </a:cxn>
                <a:cxn ang="0">
                  <a:pos x="csX1" y="csY1"/>
                </a:cxn>
                <a:cxn ang="0">
                  <a:pos x="csX2" y="csY2"/>
                </a:cxn>
                <a:cxn ang="0">
                  <a:pos x="csX3" y="csY3"/>
                </a:cxn>
                <a:cxn ang="0">
                  <a:pos x="csX4" y="csY4"/>
                </a:cxn>
                <a:cxn ang="0">
                  <a:pos x="csX5" y="csY5"/>
                </a:cxn>
                <a:cxn ang="0">
                  <a:pos x="csX6" y="csY6"/>
                </a:cxn>
              </a:cxnLst>
              <a:rect l="l" t="t" r="r" b="b"/>
              <a:pathLst>
                <a:path w="345990" h="2411909">
                  <a:moveTo>
                    <a:pt x="345990" y="484255"/>
                  </a:moveTo>
                  <a:lnTo>
                    <a:pt x="345989" y="484255"/>
                  </a:lnTo>
                  <a:lnTo>
                    <a:pt x="345989" y="2411909"/>
                  </a:lnTo>
                  <a:lnTo>
                    <a:pt x="0" y="2411909"/>
                  </a:lnTo>
                  <a:lnTo>
                    <a:pt x="0" y="484255"/>
                  </a:lnTo>
                  <a:lnTo>
                    <a:pt x="1" y="484255"/>
                  </a:lnTo>
                  <a:lnTo>
                    <a:pt x="172996" y="0"/>
                  </a:lnTo>
                  <a:close/>
                </a:path>
              </a:pathLst>
            </a:custGeom>
            <a:solidFill>
              <a:schemeClr val="bg1"/>
            </a:solidFill>
            <a:ln w="190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11" name="Isosceles Triangle 10">
              <a:extLst>
                <a:ext uri="{FF2B5EF4-FFF2-40B4-BE49-F238E27FC236}">
                  <a16:creationId xmlns:a16="http://schemas.microsoft.com/office/drawing/2014/main" id="{030482F8-C167-13FE-BE9F-9326CDBD45CE}"/>
                </a:ext>
              </a:extLst>
            </p:cNvPr>
            <p:cNvSpPr/>
            <p:nvPr userDrawn="1"/>
          </p:nvSpPr>
          <p:spPr>
            <a:xfrm rot="16200000" flipH="1">
              <a:off x="1236121" y="2036431"/>
              <a:ext cx="109419" cy="153147"/>
            </a:xfrm>
            <a:prstGeom prst="triangle">
              <a:avLst/>
            </a:prstGeom>
            <a:solidFill>
              <a:schemeClr val="tx1">
                <a:lumMod val="50000"/>
                <a:lumOff val="50000"/>
              </a:schemeClr>
            </a:solidFill>
            <a:ln w="190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Freeform: Shape 13">
              <a:extLst>
                <a:ext uri="{FF2B5EF4-FFF2-40B4-BE49-F238E27FC236}">
                  <a16:creationId xmlns:a16="http://schemas.microsoft.com/office/drawing/2014/main" id="{47A460C4-629A-BC11-12D6-6BBA94849A13}"/>
                </a:ext>
              </a:extLst>
            </p:cNvPr>
            <p:cNvSpPr/>
            <p:nvPr userDrawn="1"/>
          </p:nvSpPr>
          <p:spPr>
            <a:xfrm>
              <a:off x="1572895" y="1982788"/>
              <a:ext cx="131763" cy="257175"/>
            </a:xfrm>
            <a:custGeom>
              <a:avLst/>
              <a:gdLst>
                <a:gd name="csX0" fmla="*/ 38100 w 131763"/>
                <a:gd name="csY0" fmla="*/ 0 h 257175"/>
                <a:gd name="csX1" fmla="*/ 131763 w 131763"/>
                <a:gd name="csY1" fmla="*/ 50800 h 257175"/>
                <a:gd name="csX2" fmla="*/ 0 w 131763"/>
                <a:gd name="csY2" fmla="*/ 117475 h 257175"/>
                <a:gd name="csX3" fmla="*/ 131763 w 131763"/>
                <a:gd name="csY3" fmla="*/ 198437 h 257175"/>
                <a:gd name="csX4" fmla="*/ 23813 w 131763"/>
                <a:gd name="csY4" fmla="*/ 257175 h 257175"/>
              </a:gdLst>
              <a:ahLst/>
              <a:cxnLst>
                <a:cxn ang="0">
                  <a:pos x="csX0" y="csY0"/>
                </a:cxn>
                <a:cxn ang="0">
                  <a:pos x="csX1" y="csY1"/>
                </a:cxn>
                <a:cxn ang="0">
                  <a:pos x="csX2" y="csY2"/>
                </a:cxn>
                <a:cxn ang="0">
                  <a:pos x="csX3" y="csY3"/>
                </a:cxn>
                <a:cxn ang="0">
                  <a:pos x="csX4" y="csY4"/>
                </a:cxn>
              </a:cxnLst>
              <a:rect l="l" t="t" r="r" b="b"/>
              <a:pathLst>
                <a:path w="131763" h="257175">
                  <a:moveTo>
                    <a:pt x="38100" y="0"/>
                  </a:moveTo>
                  <a:lnTo>
                    <a:pt x="131763" y="50800"/>
                  </a:lnTo>
                  <a:lnTo>
                    <a:pt x="0" y="117475"/>
                  </a:lnTo>
                  <a:lnTo>
                    <a:pt x="131763" y="198437"/>
                  </a:lnTo>
                  <a:lnTo>
                    <a:pt x="23813" y="257175"/>
                  </a:lnTo>
                </a:path>
              </a:pathLst>
            </a:custGeom>
            <a:noFill/>
            <a:ln w="190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spTree>
    <p:extLst>
      <p:ext uri="{BB962C8B-B14F-4D97-AF65-F5344CB8AC3E}">
        <p14:creationId xmlns:p14="http://schemas.microsoft.com/office/powerpoint/2010/main" val="19512683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HL Exam question">
    <p:spTree>
      <p:nvGrpSpPr>
        <p:cNvPr id="1" name=""/>
        <p:cNvGrpSpPr/>
        <p:nvPr/>
      </p:nvGrpSpPr>
      <p:grpSpPr>
        <a:xfrm>
          <a:off x="0" y="0"/>
          <a:ext cx="0" cy="0"/>
          <a:chOff x="0" y="0"/>
          <a:chExt cx="0" cy="0"/>
        </a:xfrm>
      </p:grpSpPr>
      <p:sp>
        <p:nvSpPr>
          <p:cNvPr id="2" name="Title 1"/>
          <p:cNvSpPr>
            <a:spLocks noGrp="1"/>
          </p:cNvSpPr>
          <p:nvPr>
            <p:ph type="title"/>
          </p:nvPr>
        </p:nvSpPr>
        <p:spPr>
          <a:xfrm>
            <a:off x="10749" y="1"/>
            <a:ext cx="6740925" cy="425302"/>
          </a:xfrm>
          <a:solidFill>
            <a:srgbClr val="F6A8C1"/>
          </a:solidFill>
        </p:spPr>
        <p:txBody>
          <a:bodyPr vert="horz" lIns="91440" tIns="45720" rIns="91440" bIns="45720" rtlCol="0" anchor="t" anchorCtr="0">
            <a:spAutoFit/>
          </a:bodyPr>
          <a:lstStyle>
            <a:lvl1pPr>
              <a:defRPr lang="en-US" sz="2400" dirty="0"/>
            </a:lvl1pPr>
          </a:lstStyle>
          <a:p>
            <a:pPr marL="0" lvl="0"/>
            <a:r>
              <a:rPr lang="en-US"/>
              <a:t>Click to edit Master title style</a:t>
            </a:r>
          </a:p>
        </p:txBody>
      </p:sp>
      <p:sp>
        <p:nvSpPr>
          <p:cNvPr id="4" name="Freeform: Shape 3">
            <a:extLst>
              <a:ext uri="{FF2B5EF4-FFF2-40B4-BE49-F238E27FC236}">
                <a16:creationId xmlns:a16="http://schemas.microsoft.com/office/drawing/2014/main" id="{1A2471A4-13BA-2121-F37F-2C8B4AF0EAF6}"/>
              </a:ext>
            </a:extLst>
          </p:cNvPr>
          <p:cNvSpPr/>
          <p:nvPr userDrawn="1"/>
        </p:nvSpPr>
        <p:spPr>
          <a:xfrm>
            <a:off x="8327299" y="0"/>
            <a:ext cx="816701" cy="933856"/>
          </a:xfrm>
          <a:custGeom>
            <a:avLst/>
            <a:gdLst>
              <a:gd name="connsiteX0" fmla="*/ 0 w 816701"/>
              <a:gd name="connsiteY0" fmla="*/ 0 h 933856"/>
              <a:gd name="connsiteX1" fmla="*/ 816701 w 816701"/>
              <a:gd name="connsiteY1" fmla="*/ 0 h 933856"/>
              <a:gd name="connsiteX2" fmla="*/ 816701 w 816701"/>
              <a:gd name="connsiteY2" fmla="*/ 933856 h 933856"/>
              <a:gd name="connsiteX3" fmla="*/ 561489 w 816701"/>
              <a:gd name="connsiteY3" fmla="*/ 933856 h 933856"/>
              <a:gd name="connsiteX4" fmla="*/ 563783 w 816701"/>
              <a:gd name="connsiteY4" fmla="*/ 888636 h 933856"/>
              <a:gd name="connsiteX5" fmla="*/ 45362 w 816701"/>
              <a:gd name="connsiteY5" fmla="*/ 21748 h 933856"/>
              <a:gd name="connsiteX6" fmla="*/ 0 w 816701"/>
              <a:gd name="connsiteY6" fmla="*/ 0 h 9338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16701" h="933856">
                <a:moveTo>
                  <a:pt x="0" y="0"/>
                </a:moveTo>
                <a:lnTo>
                  <a:pt x="816701" y="0"/>
                </a:lnTo>
                <a:lnTo>
                  <a:pt x="816701" y="933856"/>
                </a:lnTo>
                <a:lnTo>
                  <a:pt x="561489" y="933856"/>
                </a:lnTo>
                <a:lnTo>
                  <a:pt x="563783" y="888636"/>
                </a:lnTo>
                <a:cubicBezTo>
                  <a:pt x="563783" y="514303"/>
                  <a:pt x="354157" y="188696"/>
                  <a:pt x="45362" y="21748"/>
                </a:cubicBezTo>
                <a:lnTo>
                  <a:pt x="0" y="0"/>
                </a:lnTo>
                <a:close/>
              </a:path>
            </a:pathLst>
          </a:custGeom>
          <a:solidFill>
            <a:srgbClr val="F6A8C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11577051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OL Exam question">
    <p:spTree>
      <p:nvGrpSpPr>
        <p:cNvPr id="1" name=""/>
        <p:cNvGrpSpPr/>
        <p:nvPr/>
      </p:nvGrpSpPr>
      <p:grpSpPr>
        <a:xfrm>
          <a:off x="0" y="0"/>
          <a:ext cx="0" cy="0"/>
          <a:chOff x="0" y="0"/>
          <a:chExt cx="0" cy="0"/>
        </a:xfrm>
      </p:grpSpPr>
      <p:sp>
        <p:nvSpPr>
          <p:cNvPr id="2" name="Title 1"/>
          <p:cNvSpPr>
            <a:spLocks noGrp="1"/>
          </p:cNvSpPr>
          <p:nvPr>
            <p:ph type="title"/>
          </p:nvPr>
        </p:nvSpPr>
        <p:spPr>
          <a:xfrm>
            <a:off x="10749" y="1"/>
            <a:ext cx="6740925" cy="424732"/>
          </a:xfrm>
          <a:solidFill>
            <a:srgbClr val="B9D8F4"/>
          </a:solidFill>
        </p:spPr>
        <p:txBody>
          <a:bodyPr vert="horz" lIns="91440" tIns="45720" rIns="91440" bIns="45720" rtlCol="0" anchor="t" anchorCtr="0">
            <a:spAutoFit/>
          </a:bodyPr>
          <a:lstStyle>
            <a:lvl1pPr>
              <a:defRPr lang="en-US" sz="2400" dirty="0"/>
            </a:lvl1pPr>
          </a:lstStyle>
          <a:p>
            <a:pPr marL="0" lvl="0"/>
            <a:r>
              <a:rPr lang="en-US"/>
              <a:t>Click to edit Master title style</a:t>
            </a:r>
          </a:p>
        </p:txBody>
      </p:sp>
      <p:sp>
        <p:nvSpPr>
          <p:cNvPr id="4" name="Freeform: Shape 3">
            <a:extLst>
              <a:ext uri="{FF2B5EF4-FFF2-40B4-BE49-F238E27FC236}">
                <a16:creationId xmlns:a16="http://schemas.microsoft.com/office/drawing/2014/main" id="{1A2471A4-13BA-2121-F37F-2C8B4AF0EAF6}"/>
              </a:ext>
            </a:extLst>
          </p:cNvPr>
          <p:cNvSpPr/>
          <p:nvPr userDrawn="1"/>
        </p:nvSpPr>
        <p:spPr>
          <a:xfrm>
            <a:off x="8327299" y="0"/>
            <a:ext cx="816701" cy="933856"/>
          </a:xfrm>
          <a:custGeom>
            <a:avLst/>
            <a:gdLst>
              <a:gd name="connsiteX0" fmla="*/ 0 w 816701"/>
              <a:gd name="connsiteY0" fmla="*/ 0 h 933856"/>
              <a:gd name="connsiteX1" fmla="*/ 816701 w 816701"/>
              <a:gd name="connsiteY1" fmla="*/ 0 h 933856"/>
              <a:gd name="connsiteX2" fmla="*/ 816701 w 816701"/>
              <a:gd name="connsiteY2" fmla="*/ 933856 h 933856"/>
              <a:gd name="connsiteX3" fmla="*/ 561489 w 816701"/>
              <a:gd name="connsiteY3" fmla="*/ 933856 h 933856"/>
              <a:gd name="connsiteX4" fmla="*/ 563783 w 816701"/>
              <a:gd name="connsiteY4" fmla="*/ 888636 h 933856"/>
              <a:gd name="connsiteX5" fmla="*/ 45362 w 816701"/>
              <a:gd name="connsiteY5" fmla="*/ 21748 h 933856"/>
              <a:gd name="connsiteX6" fmla="*/ 0 w 816701"/>
              <a:gd name="connsiteY6" fmla="*/ 0 h 9338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16701" h="933856">
                <a:moveTo>
                  <a:pt x="0" y="0"/>
                </a:moveTo>
                <a:lnTo>
                  <a:pt x="816701" y="0"/>
                </a:lnTo>
                <a:lnTo>
                  <a:pt x="816701" y="933856"/>
                </a:lnTo>
                <a:lnTo>
                  <a:pt x="561489" y="933856"/>
                </a:lnTo>
                <a:lnTo>
                  <a:pt x="563783" y="888636"/>
                </a:lnTo>
                <a:cubicBezTo>
                  <a:pt x="563783" y="514303"/>
                  <a:pt x="354157" y="188696"/>
                  <a:pt x="45362" y="21748"/>
                </a:cubicBezTo>
                <a:lnTo>
                  <a:pt x="0" y="0"/>
                </a:lnTo>
                <a:close/>
              </a:path>
            </a:pathLst>
          </a:custGeom>
          <a:solidFill>
            <a:srgbClr val="B9D8F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9307099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Section">
    <p:bg>
      <p:bgPr>
        <a:gradFill flip="none" rotWithShape="1">
          <a:gsLst>
            <a:gs pos="0">
              <a:srgbClr val="010207"/>
            </a:gs>
            <a:gs pos="67000">
              <a:srgbClr val="1900FC"/>
            </a:gs>
            <a:gs pos="100000">
              <a:srgbClr val="1900FC"/>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4CC173-FD9A-E750-4E92-06C76F94D241}"/>
              </a:ext>
            </a:extLst>
          </p:cNvPr>
          <p:cNvSpPr>
            <a:spLocks noGrp="1"/>
          </p:cNvSpPr>
          <p:nvPr>
            <p:ph type="title" hasCustomPrompt="1"/>
          </p:nvPr>
        </p:nvSpPr>
        <p:spPr>
          <a:xfrm>
            <a:off x="628650" y="2236454"/>
            <a:ext cx="7886700" cy="884202"/>
          </a:xfrm>
        </p:spPr>
        <p:txBody>
          <a:bodyPr>
            <a:normAutofit/>
          </a:bodyPr>
          <a:lstStyle>
            <a:lvl1pPr algn="ctr">
              <a:defRPr sz="4000">
                <a:solidFill>
                  <a:schemeClr val="bg1"/>
                </a:solidFill>
              </a:defRPr>
            </a:lvl1pPr>
          </a:lstStyle>
          <a:p>
            <a:r>
              <a:rPr lang="en-US"/>
              <a:t>Section</a:t>
            </a:r>
            <a:endParaRPr lang="en-GB"/>
          </a:p>
        </p:txBody>
      </p:sp>
    </p:spTree>
    <p:extLst>
      <p:ext uri="{BB962C8B-B14F-4D97-AF65-F5344CB8AC3E}">
        <p14:creationId xmlns:p14="http://schemas.microsoft.com/office/powerpoint/2010/main" val="20836986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Sub Section">
    <p:bg>
      <p:bgPr>
        <a:gradFill flip="none" rotWithShape="1">
          <a:gsLst>
            <a:gs pos="32000">
              <a:schemeClr val="tx2">
                <a:lumMod val="10000"/>
                <a:lumOff val="90000"/>
              </a:schemeClr>
            </a:gs>
            <a:gs pos="100000">
              <a:schemeClr val="tx2">
                <a:lumMod val="25000"/>
                <a:lumOff val="75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4CC173-FD9A-E750-4E92-06C76F94D241}"/>
              </a:ext>
            </a:extLst>
          </p:cNvPr>
          <p:cNvSpPr>
            <a:spLocks noGrp="1"/>
          </p:cNvSpPr>
          <p:nvPr>
            <p:ph type="title" hasCustomPrompt="1"/>
          </p:nvPr>
        </p:nvSpPr>
        <p:spPr>
          <a:xfrm>
            <a:off x="628650" y="1779254"/>
            <a:ext cx="7886700" cy="884202"/>
          </a:xfrm>
        </p:spPr>
        <p:txBody>
          <a:bodyPr>
            <a:normAutofit/>
          </a:bodyPr>
          <a:lstStyle>
            <a:lvl1pPr algn="ctr">
              <a:defRPr sz="4000">
                <a:solidFill>
                  <a:schemeClr val="tx1"/>
                </a:solidFill>
              </a:defRPr>
            </a:lvl1pPr>
          </a:lstStyle>
          <a:p>
            <a:r>
              <a:rPr lang="en-US"/>
              <a:t>Sub Section</a:t>
            </a:r>
            <a:endParaRPr lang="en-GB"/>
          </a:p>
        </p:txBody>
      </p:sp>
    </p:spTree>
    <p:extLst>
      <p:ext uri="{BB962C8B-B14F-4D97-AF65-F5344CB8AC3E}">
        <p14:creationId xmlns:p14="http://schemas.microsoft.com/office/powerpoint/2010/main" val="38222062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0" y="59549"/>
            <a:ext cx="7886700" cy="884202"/>
          </a:xfrm>
          <a:prstGeom prst="rect">
            <a:avLst/>
          </a:prstGeom>
        </p:spPr>
        <p:txBody>
          <a:bodyPr vert="horz" lIns="91440" tIns="45720" rIns="91440" bIns="45720" rtlCol="0" anchor="t" anchorCtr="0">
            <a:normAutofit/>
          </a:bodyPr>
          <a:lstStyle/>
          <a:p>
            <a:r>
              <a:rPr lang="en-US"/>
              <a:t>Click to edit Master title style</a:t>
            </a:r>
          </a:p>
        </p:txBody>
      </p:sp>
      <p:sp>
        <p:nvSpPr>
          <p:cNvPr id="3" name="Text Placeholder 2"/>
          <p:cNvSpPr>
            <a:spLocks noGrp="1"/>
          </p:cNvSpPr>
          <p:nvPr>
            <p:ph type="body" idx="1"/>
          </p:nvPr>
        </p:nvSpPr>
        <p:spPr>
          <a:xfrm>
            <a:off x="97022" y="1081345"/>
            <a:ext cx="8855592"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064977976"/>
      </p:ext>
    </p:extLst>
  </p:cSld>
  <p:clrMap bg1="lt1" tx1="dk1" bg2="lt2" tx2="dk2" accent1="accent1" accent2="accent2" accent3="accent3" accent4="accent4" accent5="accent5" accent6="accent6" hlink="hlink" folHlink="folHlink"/>
  <p:sldLayoutIdLst>
    <p:sldLayoutId id="2147483678" r:id="rId1"/>
    <p:sldLayoutId id="2147483682" r:id="rId2"/>
    <p:sldLayoutId id="2147483683" r:id="rId3"/>
    <p:sldLayoutId id="2147483680" r:id="rId4"/>
    <p:sldLayoutId id="2147483681" r:id="rId5"/>
    <p:sldLayoutId id="2147483695" r:id="rId6"/>
    <p:sldLayoutId id="2147483696" r:id="rId7"/>
    <p:sldLayoutId id="2147483684" r:id="rId8"/>
    <p:sldLayoutId id="2147483689" r:id="rId9"/>
    <p:sldLayoutId id="2147483685" r:id="rId10"/>
    <p:sldLayoutId id="2147483679" r:id="rId11"/>
  </p:sldLayoutIdLst>
  <p:txStyles>
    <p:titleStyle>
      <a:lvl1pPr algn="l" defTabSz="914400" rtl="0" eaLnBrk="1" latinLnBrk="0" hangingPunct="1">
        <a:lnSpc>
          <a:spcPct val="90000"/>
        </a:lnSpc>
        <a:spcBef>
          <a:spcPct val="0"/>
        </a:spcBef>
        <a:buNone/>
        <a:defRPr sz="3600" b="1"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hyperlink" Target="https://commons.wikimedia.org/wiki/File:WMAP_2012.png" TargetMode="Externa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3" Type="http://schemas.openxmlformats.org/officeDocument/2006/relationships/hyperlink" Target="https://commons.wikimedia.org/wiki/File:Backlit_tourists_and_steam,_Upper_Geyser_Basin,_Yellowstone_National_Park,_2009.jpg" TargetMode="External"/><Relationship Id="rId2" Type="http://schemas.openxmlformats.org/officeDocument/2006/relationships/image" Target="../media/image116.jpeg"/><Relationship Id="rId1" Type="http://schemas.openxmlformats.org/officeDocument/2006/relationships/slideLayout" Target="../slideLayouts/slideLayout1.xml"/></Relationships>
</file>

<file path=ppt/slides/_rels/slide101.xml.rels><?xml version="1.0" encoding="UTF-8" standalone="yes"?>
<Relationships xmlns="http://schemas.openxmlformats.org/package/2006/relationships"><Relationship Id="rId3" Type="http://schemas.openxmlformats.org/officeDocument/2006/relationships/image" Target="../media/image157.png"/><Relationship Id="rId2" Type="http://schemas.openxmlformats.org/officeDocument/2006/relationships/image" Target="../media/image152.png"/><Relationship Id="rId1" Type="http://schemas.openxmlformats.org/officeDocument/2006/relationships/slideLayout" Target="../slideLayouts/slideLayout1.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3.xml.rels><?xml version="1.0" encoding="UTF-8" standalone="yes"?>
<Relationships xmlns="http://schemas.openxmlformats.org/package/2006/relationships"><Relationship Id="rId3" Type="http://schemas.openxmlformats.org/officeDocument/2006/relationships/image" Target="../media/image154.png"/><Relationship Id="rId2" Type="http://schemas.openxmlformats.org/officeDocument/2006/relationships/image" Target="../media/image153.png"/><Relationship Id="rId1" Type="http://schemas.openxmlformats.org/officeDocument/2006/relationships/slideLayout" Target="../slideLayouts/slideLayout4.xml"/><Relationship Id="rId6" Type="http://schemas.openxmlformats.org/officeDocument/2006/relationships/image" Target="../media/image162.png"/><Relationship Id="rId5" Type="http://schemas.openxmlformats.org/officeDocument/2006/relationships/image" Target="../media/image161.png"/><Relationship Id="rId4" Type="http://schemas.openxmlformats.org/officeDocument/2006/relationships/image" Target="../media/image155.png"/></Relationships>
</file>

<file path=ppt/slides/_rels/slide104.xml.rels><?xml version="1.0" encoding="UTF-8" standalone="yes"?>
<Relationships xmlns="http://schemas.openxmlformats.org/package/2006/relationships"><Relationship Id="rId8" Type="http://schemas.openxmlformats.org/officeDocument/2006/relationships/image" Target="../media/image168.png"/><Relationship Id="rId13" Type="http://schemas.openxmlformats.org/officeDocument/2006/relationships/image" Target="../media/image163.png"/><Relationship Id="rId3" Type="http://schemas.openxmlformats.org/officeDocument/2006/relationships/image" Target="../media/image156.png"/><Relationship Id="rId7" Type="http://schemas.openxmlformats.org/officeDocument/2006/relationships/image" Target="../media/image160.png"/><Relationship Id="rId12" Type="http://schemas.openxmlformats.org/officeDocument/2006/relationships/image" Target="../media/image172.png"/><Relationship Id="rId2" Type="http://schemas.openxmlformats.org/officeDocument/2006/relationships/notesSlide" Target="../notesSlides/notesSlide23.xml"/><Relationship Id="rId1" Type="http://schemas.openxmlformats.org/officeDocument/2006/relationships/slideLayout" Target="../slideLayouts/slideLayout4.xml"/><Relationship Id="rId6" Type="http://schemas.openxmlformats.org/officeDocument/2006/relationships/image" Target="../media/image159.png"/><Relationship Id="rId11" Type="http://schemas.openxmlformats.org/officeDocument/2006/relationships/image" Target="../media/image171.png"/><Relationship Id="rId5" Type="http://schemas.openxmlformats.org/officeDocument/2006/relationships/image" Target="../media/image165.png"/><Relationship Id="rId10" Type="http://schemas.openxmlformats.org/officeDocument/2006/relationships/image" Target="../media/image170.png"/><Relationship Id="rId4" Type="http://schemas.openxmlformats.org/officeDocument/2006/relationships/image" Target="../media/image158.png"/><Relationship Id="rId9" Type="http://schemas.openxmlformats.org/officeDocument/2006/relationships/image" Target="../media/image169.png"/></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06.xml.rels><?xml version="1.0" encoding="UTF-8" standalone="yes"?>
<Relationships xmlns="http://schemas.openxmlformats.org/package/2006/relationships"><Relationship Id="rId8" Type="http://schemas.openxmlformats.org/officeDocument/2006/relationships/image" Target="../media/image145.png"/><Relationship Id="rId13" Type="http://schemas.openxmlformats.org/officeDocument/2006/relationships/image" Target="../media/image163.png"/><Relationship Id="rId3" Type="http://schemas.openxmlformats.org/officeDocument/2006/relationships/image" Target="../media/image156.png"/><Relationship Id="rId7" Type="http://schemas.openxmlformats.org/officeDocument/2006/relationships/image" Target="../media/image160.png"/><Relationship Id="rId12" Type="http://schemas.openxmlformats.org/officeDocument/2006/relationships/image" Target="../media/image175.png"/><Relationship Id="rId2" Type="http://schemas.openxmlformats.org/officeDocument/2006/relationships/notesSlide" Target="../notesSlides/notesSlide24.xml"/><Relationship Id="rId1" Type="http://schemas.openxmlformats.org/officeDocument/2006/relationships/slideLayout" Target="../slideLayouts/slideLayout4.xml"/><Relationship Id="rId6" Type="http://schemas.openxmlformats.org/officeDocument/2006/relationships/image" Target="../media/image159.png"/><Relationship Id="rId11" Type="http://schemas.openxmlformats.org/officeDocument/2006/relationships/image" Target="../media/image174.png"/><Relationship Id="rId5" Type="http://schemas.openxmlformats.org/officeDocument/2006/relationships/image" Target="../media/image164.png"/><Relationship Id="rId10" Type="http://schemas.openxmlformats.org/officeDocument/2006/relationships/image" Target="../media/image173.png"/><Relationship Id="rId4" Type="http://schemas.openxmlformats.org/officeDocument/2006/relationships/image" Target="../media/image158.png"/><Relationship Id="rId9" Type="http://schemas.openxmlformats.org/officeDocument/2006/relationships/image" Target="../media/image167.png"/></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08.xml.rels><?xml version="1.0" encoding="UTF-8" standalone="yes"?>
<Relationships xmlns="http://schemas.openxmlformats.org/package/2006/relationships"><Relationship Id="rId3" Type="http://schemas.openxmlformats.org/officeDocument/2006/relationships/image" Target="../media/image166.png"/><Relationship Id="rId2" Type="http://schemas.openxmlformats.org/officeDocument/2006/relationships/image" Target="../media/image1750.png"/><Relationship Id="rId1" Type="http://schemas.openxmlformats.org/officeDocument/2006/relationships/slideLayout" Target="../slideLayouts/slideLayout5.xml"/></Relationships>
</file>

<file path=ppt/slides/_rels/slide109.xml.rels><?xml version="1.0" encoding="UTF-8" standalone="yes"?>
<Relationships xmlns="http://schemas.openxmlformats.org/package/2006/relationships"><Relationship Id="rId2" Type="http://schemas.openxmlformats.org/officeDocument/2006/relationships/image" Target="../media/image176.png"/><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11.xml.rels><?xml version="1.0" encoding="UTF-8" standalone="yes"?>
<Relationships xmlns="http://schemas.openxmlformats.org/package/2006/relationships"><Relationship Id="rId3" Type="http://schemas.openxmlformats.org/officeDocument/2006/relationships/hyperlink" Target="https://thenounproject.com/icon/sweat-equity-30225/" TargetMode="External"/><Relationship Id="rId2" Type="http://schemas.openxmlformats.org/officeDocument/2006/relationships/image" Target="../media/image118.png"/><Relationship Id="rId1" Type="http://schemas.openxmlformats.org/officeDocument/2006/relationships/slideLayout" Target="../slideLayouts/slideLayout1.xml"/></Relationships>
</file>

<file path=ppt/slides/_rels/slide112.xml.rels><?xml version="1.0" encoding="UTF-8" standalone="yes"?>
<Relationships xmlns="http://schemas.openxmlformats.org/package/2006/relationships"><Relationship Id="rId3" Type="http://schemas.openxmlformats.org/officeDocument/2006/relationships/hyperlink" Target="https://commons.wikimedia.org/wiki/File:K%C3%BChlakku.png" TargetMode="External"/><Relationship Id="rId2" Type="http://schemas.openxmlformats.org/officeDocument/2006/relationships/image" Target="../media/image120.png"/><Relationship Id="rId1" Type="http://schemas.openxmlformats.org/officeDocument/2006/relationships/slideLayout" Target="../slideLayouts/slideLayout1.xml"/></Relationships>
</file>

<file path=ppt/slides/_rels/slide113.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114.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115.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116.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8.png"/></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1.xml.rels><?xml version="1.0" encoding="UTF-8" standalone="yes"?>
<Relationships xmlns="http://schemas.openxmlformats.org/package/2006/relationships"><Relationship Id="rId3" Type="http://schemas.openxmlformats.org/officeDocument/2006/relationships/image" Target="../media/image180.png"/><Relationship Id="rId2" Type="http://schemas.openxmlformats.org/officeDocument/2006/relationships/image" Target="../media/image179.png"/><Relationship Id="rId1" Type="http://schemas.openxmlformats.org/officeDocument/2006/relationships/slideLayout" Target="../slideLayouts/slideLayout5.xml"/><Relationship Id="rId6" Type="http://schemas.openxmlformats.org/officeDocument/2006/relationships/image" Target="../media/image183.png"/><Relationship Id="rId5" Type="http://schemas.openxmlformats.org/officeDocument/2006/relationships/image" Target="../media/image181.png"/><Relationship Id="rId4" Type="http://schemas.openxmlformats.org/officeDocument/2006/relationships/image" Target="../media/image182.png"/></Relationships>
</file>

<file path=ppt/slides/_rels/slide122.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123.xml.rels><?xml version="1.0" encoding="UTF-8" standalone="yes"?>
<Relationships xmlns="http://schemas.openxmlformats.org/package/2006/relationships"><Relationship Id="rId3" Type="http://schemas.openxmlformats.org/officeDocument/2006/relationships/image" Target="../media/image186.png"/><Relationship Id="rId2" Type="http://schemas.openxmlformats.org/officeDocument/2006/relationships/image" Target="../media/image184.png"/><Relationship Id="rId1" Type="http://schemas.openxmlformats.org/officeDocument/2006/relationships/slideLayout" Target="../slideLayouts/slideLayout3.xml"/><Relationship Id="rId5" Type="http://schemas.openxmlformats.org/officeDocument/2006/relationships/image" Target="../media/image188.png"/><Relationship Id="rId4" Type="http://schemas.openxmlformats.org/officeDocument/2006/relationships/image" Target="../media/image187.png"/></Relationships>
</file>

<file path=ppt/slides/_rels/slide124.xml.rels><?xml version="1.0" encoding="UTF-8" standalone="yes"?>
<Relationships xmlns="http://schemas.openxmlformats.org/package/2006/relationships"><Relationship Id="rId8" Type="http://schemas.openxmlformats.org/officeDocument/2006/relationships/image" Target="../media/image192.png"/><Relationship Id="rId3" Type="http://schemas.openxmlformats.org/officeDocument/2006/relationships/image" Target="../media/image185.png"/><Relationship Id="rId7" Type="http://schemas.openxmlformats.org/officeDocument/2006/relationships/image" Target="../media/image193.png"/><Relationship Id="rId2" Type="http://schemas.openxmlformats.org/officeDocument/2006/relationships/notesSlide" Target="../notesSlides/notesSlide30.xml"/><Relationship Id="rId1" Type="http://schemas.openxmlformats.org/officeDocument/2006/relationships/slideLayout" Target="../slideLayouts/slideLayout1.xml"/><Relationship Id="rId6" Type="http://schemas.openxmlformats.org/officeDocument/2006/relationships/image" Target="../media/image189.png"/><Relationship Id="rId5" Type="http://schemas.openxmlformats.org/officeDocument/2006/relationships/image" Target="../media/image191.png"/><Relationship Id="rId10" Type="http://schemas.openxmlformats.org/officeDocument/2006/relationships/image" Target="../media/image196.png"/><Relationship Id="rId4" Type="http://schemas.openxmlformats.org/officeDocument/2006/relationships/image" Target="../media/image190.png"/><Relationship Id="rId9" Type="http://schemas.openxmlformats.org/officeDocument/2006/relationships/image" Target="../media/image195.png"/></Relationships>
</file>

<file path=ppt/slides/_rels/slide125.xml.rels><?xml version="1.0" encoding="UTF-8" standalone="yes"?>
<Relationships xmlns="http://schemas.openxmlformats.org/package/2006/relationships"><Relationship Id="rId8" Type="http://schemas.openxmlformats.org/officeDocument/2006/relationships/image" Target="../media/image202.png"/><Relationship Id="rId3" Type="http://schemas.openxmlformats.org/officeDocument/2006/relationships/image" Target="../media/image194.png"/><Relationship Id="rId7" Type="http://schemas.openxmlformats.org/officeDocument/2006/relationships/image" Target="../media/image201.png"/><Relationship Id="rId2" Type="http://schemas.openxmlformats.org/officeDocument/2006/relationships/notesSlide" Target="../notesSlides/notesSlide31.xml"/><Relationship Id="rId1" Type="http://schemas.openxmlformats.org/officeDocument/2006/relationships/slideLayout" Target="../slideLayouts/slideLayout5.xml"/><Relationship Id="rId6" Type="http://schemas.openxmlformats.org/officeDocument/2006/relationships/image" Target="../media/image200.png"/><Relationship Id="rId11" Type="http://schemas.openxmlformats.org/officeDocument/2006/relationships/image" Target="../media/image198.png"/><Relationship Id="rId5" Type="http://schemas.openxmlformats.org/officeDocument/2006/relationships/image" Target="../media/image199.png"/><Relationship Id="rId10" Type="http://schemas.openxmlformats.org/officeDocument/2006/relationships/image" Target="../media/image197.png"/><Relationship Id="rId9" Type="http://schemas.openxmlformats.org/officeDocument/2006/relationships/image" Target="../media/image203.png"/></Relationships>
</file>

<file path=ppt/slides/_rels/slide126.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6.xml"/></Relationships>
</file>

<file path=ppt/slides/_rels/slide127.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6.xml"/></Relationships>
</file>

<file path=ppt/slides/_rels/slide128.xml.rels><?xml version="1.0" encoding="UTF-8" standalone="yes"?>
<Relationships xmlns="http://schemas.openxmlformats.org/package/2006/relationships"><Relationship Id="rId3" Type="http://schemas.openxmlformats.org/officeDocument/2006/relationships/image" Target="../media/image206.png"/><Relationship Id="rId2" Type="http://schemas.openxmlformats.org/officeDocument/2006/relationships/notesSlide" Target="../notesSlides/notesSlide34.xml"/><Relationship Id="rId1" Type="http://schemas.openxmlformats.org/officeDocument/2006/relationships/slideLayout" Target="../slideLayouts/slideLayout3.xml"/></Relationships>
</file>

<file path=ppt/slides/_rels/slide129.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8" Type="http://schemas.openxmlformats.org/officeDocument/2006/relationships/hyperlink" Target="https://commons.wikimedia.org/wiki/File:Tiefk%C3%BChlschublade.JPEG" TargetMode="External"/><Relationship Id="rId3" Type="http://schemas.openxmlformats.org/officeDocument/2006/relationships/image" Target="../media/image10.png"/><Relationship Id="rId7" Type="http://schemas.openxmlformats.org/officeDocument/2006/relationships/image" Target="../media/image13.png"/><Relationship Id="rId2" Type="http://schemas.openxmlformats.org/officeDocument/2006/relationships/image" Target="../media/image9.png"/><Relationship Id="rId1" Type="http://schemas.openxmlformats.org/officeDocument/2006/relationships/slideLayout" Target="../slideLayouts/slideLayout1.xml"/><Relationship Id="rId6" Type="http://schemas.openxmlformats.org/officeDocument/2006/relationships/hyperlink" Target="https://commons.wikimedia.org/wiki/File:Nitrogen_ice_cream_0016.jpg" TargetMode="External"/><Relationship Id="rId5" Type="http://schemas.openxmlformats.org/officeDocument/2006/relationships/image" Target="../media/image12.png"/><Relationship Id="rId10" Type="http://schemas.openxmlformats.org/officeDocument/2006/relationships/hyperlink" Target="https://commons.wikimedia.org/wiki/File:Liquid_helium_lambda_point_transition.jpg" TargetMode="External"/><Relationship Id="rId4" Type="http://schemas.openxmlformats.org/officeDocument/2006/relationships/image" Target="../media/image11.png"/><Relationship Id="rId9" Type="http://schemas.openxmlformats.org/officeDocument/2006/relationships/image" Target="../media/image14.jpeg"/></Relationships>
</file>

<file path=ppt/slides/_rels/slide130.xml.rels><?xml version="1.0" encoding="UTF-8" standalone="yes"?>
<Relationships xmlns="http://schemas.openxmlformats.org/package/2006/relationships"><Relationship Id="rId3" Type="http://schemas.openxmlformats.org/officeDocument/2006/relationships/image" Target="../media/image207.png"/><Relationship Id="rId7" Type="http://schemas.openxmlformats.org/officeDocument/2006/relationships/image" Target="../media/image211.png"/><Relationship Id="rId2" Type="http://schemas.openxmlformats.org/officeDocument/2006/relationships/notesSlide" Target="../notesSlides/notesSlide36.xml"/><Relationship Id="rId1" Type="http://schemas.openxmlformats.org/officeDocument/2006/relationships/slideLayout" Target="../slideLayouts/slideLayout3.xml"/><Relationship Id="rId6" Type="http://schemas.openxmlformats.org/officeDocument/2006/relationships/image" Target="../media/image210.png"/><Relationship Id="rId5" Type="http://schemas.openxmlformats.org/officeDocument/2006/relationships/image" Target="../media/image209.png"/><Relationship Id="rId4" Type="http://schemas.openxmlformats.org/officeDocument/2006/relationships/image" Target="../media/image208.png"/></Relationships>
</file>

<file path=ppt/slides/_rels/slide131.xml.rels><?xml version="1.0" encoding="UTF-8" standalone="yes"?>
<Relationships xmlns="http://schemas.openxmlformats.org/package/2006/relationships"><Relationship Id="rId8" Type="http://schemas.openxmlformats.org/officeDocument/2006/relationships/image" Target="../media/image217.png"/><Relationship Id="rId13" Type="http://schemas.openxmlformats.org/officeDocument/2006/relationships/image" Target="../media/image222.png"/><Relationship Id="rId3" Type="http://schemas.openxmlformats.org/officeDocument/2006/relationships/image" Target="../media/image212.png"/><Relationship Id="rId7" Type="http://schemas.openxmlformats.org/officeDocument/2006/relationships/image" Target="../media/image216.png"/><Relationship Id="rId12" Type="http://schemas.openxmlformats.org/officeDocument/2006/relationships/image" Target="../media/image221.png"/><Relationship Id="rId2" Type="http://schemas.openxmlformats.org/officeDocument/2006/relationships/notesSlide" Target="../notesSlides/notesSlide37.xml"/><Relationship Id="rId16" Type="http://schemas.openxmlformats.org/officeDocument/2006/relationships/image" Target="../media/image225.png"/><Relationship Id="rId1" Type="http://schemas.openxmlformats.org/officeDocument/2006/relationships/slideLayout" Target="../slideLayouts/slideLayout3.xml"/><Relationship Id="rId6" Type="http://schemas.openxmlformats.org/officeDocument/2006/relationships/image" Target="../media/image215.png"/><Relationship Id="rId11" Type="http://schemas.openxmlformats.org/officeDocument/2006/relationships/image" Target="../media/image220.png"/><Relationship Id="rId5" Type="http://schemas.openxmlformats.org/officeDocument/2006/relationships/image" Target="../media/image214.png"/><Relationship Id="rId15" Type="http://schemas.openxmlformats.org/officeDocument/2006/relationships/image" Target="../media/image224.png"/><Relationship Id="rId10" Type="http://schemas.openxmlformats.org/officeDocument/2006/relationships/image" Target="../media/image219.png"/><Relationship Id="rId4" Type="http://schemas.openxmlformats.org/officeDocument/2006/relationships/image" Target="../media/image213.png"/><Relationship Id="rId9" Type="http://schemas.openxmlformats.org/officeDocument/2006/relationships/image" Target="../media/image218.png"/><Relationship Id="rId14" Type="http://schemas.openxmlformats.org/officeDocument/2006/relationships/image" Target="../media/image223.png"/></Relationships>
</file>

<file path=ppt/slides/_rels/slide132.xml.rels><?xml version="1.0" encoding="UTF-8" standalone="yes"?>
<Relationships xmlns="http://schemas.openxmlformats.org/package/2006/relationships"><Relationship Id="rId3" Type="http://schemas.openxmlformats.org/officeDocument/2006/relationships/image" Target="../media/image227.png"/><Relationship Id="rId2" Type="http://schemas.openxmlformats.org/officeDocument/2006/relationships/image" Target="../media/image226.png"/><Relationship Id="rId1" Type="http://schemas.openxmlformats.org/officeDocument/2006/relationships/slideLayout" Target="../slideLayouts/slideLayout5.xml"/></Relationships>
</file>

<file path=ppt/slides/_rels/slide1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6.xml.rels><?xml version="1.0" encoding="UTF-8" standalone="yes"?>
<Relationships xmlns="http://schemas.openxmlformats.org/package/2006/relationships"><Relationship Id="rId3" Type="http://schemas.openxmlformats.org/officeDocument/2006/relationships/image" Target="../media/image177.png"/><Relationship Id="rId2" Type="http://schemas.openxmlformats.org/officeDocument/2006/relationships/image" Target="../media/image127.png"/><Relationship Id="rId1" Type="http://schemas.openxmlformats.org/officeDocument/2006/relationships/slideLayout" Target="../slideLayouts/slideLayout9.xml"/></Relationships>
</file>

<file path=ppt/slides/_rels/slide137.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3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xml"/></Relationships>
</file>

<file path=ppt/slides/_rels/slide140.xml.rels><?xml version="1.0" encoding="UTF-8" standalone="yes"?>
<Relationships xmlns="http://schemas.openxmlformats.org/package/2006/relationships"><Relationship Id="rId2" Type="http://schemas.openxmlformats.org/officeDocument/2006/relationships/hyperlink" Target="https://javalab.org/en/convection_en/" TargetMode="External"/><Relationship Id="rId1" Type="http://schemas.openxmlformats.org/officeDocument/2006/relationships/slideLayout" Target="../slideLayouts/slideLayout1.xml"/></Relationships>
</file>

<file path=ppt/slides/_rels/slide141.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42.xml.rels><?xml version="1.0" encoding="UTF-8" standalone="yes"?>
<Relationships xmlns="http://schemas.openxmlformats.org/package/2006/relationships"><Relationship Id="rId2" Type="http://schemas.openxmlformats.org/officeDocument/2006/relationships/hyperlink" Target="https://javalab.org/en/conduction_2_en/" TargetMode="External"/><Relationship Id="rId1" Type="http://schemas.openxmlformats.org/officeDocument/2006/relationships/slideLayout" Target="../slideLayouts/slideLayout1.xml"/></Relationships>
</file>

<file path=ppt/slides/_rels/slide1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5.xml.rels><?xml version="1.0" encoding="UTF-8" standalone="yes"?>
<Relationships xmlns="http://schemas.openxmlformats.org/package/2006/relationships"><Relationship Id="rId3" Type="http://schemas.openxmlformats.org/officeDocument/2006/relationships/image" Target="../media/image178.png"/><Relationship Id="rId2" Type="http://schemas.openxmlformats.org/officeDocument/2006/relationships/notesSlide" Target="../notesSlides/notesSlide38.xml"/><Relationship Id="rId1" Type="http://schemas.openxmlformats.org/officeDocument/2006/relationships/slideLayout" Target="../slideLayouts/slideLayout10.xml"/><Relationship Id="rId4" Type="http://schemas.openxmlformats.org/officeDocument/2006/relationships/hyperlink" Target="https://commons.wikimedia.org/wiki/File:Ambox_globe.svg" TargetMode="External"/></Relationships>
</file>

<file path=ppt/slides/_rels/slide14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7.xml.rels><?xml version="1.0" encoding="UTF-8" standalone="yes"?>
<Relationships xmlns="http://schemas.openxmlformats.org/package/2006/relationships"><Relationship Id="rId2" Type="http://schemas.openxmlformats.org/officeDocument/2006/relationships/image" Target="../media/image229.png"/><Relationship Id="rId1" Type="http://schemas.openxmlformats.org/officeDocument/2006/relationships/slideLayout" Target="../slideLayouts/slideLayout4.xml"/></Relationships>
</file>

<file path=ppt/slides/_rels/slide148.xml.rels><?xml version="1.0" encoding="UTF-8" standalone="yes"?>
<Relationships xmlns="http://schemas.openxmlformats.org/package/2006/relationships"><Relationship Id="rId3" Type="http://schemas.openxmlformats.org/officeDocument/2006/relationships/image" Target="../media/image233.png"/><Relationship Id="rId2" Type="http://schemas.openxmlformats.org/officeDocument/2006/relationships/notesSlide" Target="../notesSlides/notesSlide39.xml"/><Relationship Id="rId1" Type="http://schemas.openxmlformats.org/officeDocument/2006/relationships/slideLayout" Target="../slideLayouts/slideLayout5.xml"/></Relationships>
</file>

<file path=ppt/slides/_rels/slide149.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xml"/></Relationships>
</file>

<file path=ppt/slides/_rels/slide150.xml.rels><?xml version="1.0" encoding="UTF-8" standalone="yes"?>
<Relationships xmlns="http://schemas.openxmlformats.org/package/2006/relationships"><Relationship Id="rId3" Type="http://schemas.openxmlformats.org/officeDocument/2006/relationships/image" Target="../media/image204.png"/><Relationship Id="rId2" Type="http://schemas.openxmlformats.org/officeDocument/2006/relationships/notesSlide" Target="../notesSlides/notesSlide41.xml"/><Relationship Id="rId1" Type="http://schemas.openxmlformats.org/officeDocument/2006/relationships/slideLayout" Target="../slideLayouts/slideLayout2.xml"/><Relationship Id="rId5" Type="http://schemas.openxmlformats.org/officeDocument/2006/relationships/hyperlink" Target="https://www.youtube.com/watch?v=pLXkvhTZIR4" TargetMode="External"/><Relationship Id="rId4" Type="http://schemas.openxmlformats.org/officeDocument/2006/relationships/image" Target="../media/image205.svg"/></Relationships>
</file>

<file path=ppt/slides/_rels/slide15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2.xml.rels><?xml version="1.0" encoding="UTF-8" standalone="yes"?>
<Relationships xmlns="http://schemas.openxmlformats.org/package/2006/relationships"><Relationship Id="rId3" Type="http://schemas.openxmlformats.org/officeDocument/2006/relationships/image" Target="../media/image234.png"/><Relationship Id="rId2" Type="http://schemas.openxmlformats.org/officeDocument/2006/relationships/image" Target="../media/image228.png"/><Relationship Id="rId1" Type="http://schemas.openxmlformats.org/officeDocument/2006/relationships/slideLayout" Target="../slideLayouts/slideLayout1.xml"/><Relationship Id="rId4" Type="http://schemas.openxmlformats.org/officeDocument/2006/relationships/image" Target="../media/image235.png"/></Relationships>
</file>

<file path=ppt/slides/_rels/slide153.xml.rels><?xml version="1.0" encoding="UTF-8" standalone="yes"?>
<Relationships xmlns="http://schemas.openxmlformats.org/package/2006/relationships"><Relationship Id="rId3" Type="http://schemas.openxmlformats.org/officeDocument/2006/relationships/image" Target="../media/image237.png"/><Relationship Id="rId2" Type="http://schemas.openxmlformats.org/officeDocument/2006/relationships/image" Target="../media/image236.png"/><Relationship Id="rId1" Type="http://schemas.openxmlformats.org/officeDocument/2006/relationships/slideLayout" Target="../slideLayouts/slideLayout1.xml"/><Relationship Id="rId6" Type="http://schemas.openxmlformats.org/officeDocument/2006/relationships/image" Target="../media/image240.png"/><Relationship Id="rId5" Type="http://schemas.openxmlformats.org/officeDocument/2006/relationships/image" Target="../media/image239.png"/><Relationship Id="rId4" Type="http://schemas.openxmlformats.org/officeDocument/2006/relationships/image" Target="../media/image238.png"/></Relationships>
</file>

<file path=ppt/slides/_rels/slide15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5.xml.rels><?xml version="1.0" encoding="UTF-8" standalone="yes"?>
<Relationships xmlns="http://schemas.openxmlformats.org/package/2006/relationships"><Relationship Id="rId3" Type="http://schemas.openxmlformats.org/officeDocument/2006/relationships/image" Target="../media/image231.png"/><Relationship Id="rId2" Type="http://schemas.openxmlformats.org/officeDocument/2006/relationships/image" Target="../media/image230.png"/><Relationship Id="rId1" Type="http://schemas.openxmlformats.org/officeDocument/2006/relationships/slideLayout" Target="../slideLayouts/slideLayout6.xml"/><Relationship Id="rId5" Type="http://schemas.openxmlformats.org/officeDocument/2006/relationships/image" Target="../media/image241.png"/><Relationship Id="rId4" Type="http://schemas.openxmlformats.org/officeDocument/2006/relationships/image" Target="../media/image232.png"/></Relationships>
</file>

<file path=ppt/slides/_rels/slide15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7.xml.rels><?xml version="1.0" encoding="UTF-8" standalone="yes"?>
<Relationships xmlns="http://schemas.openxmlformats.org/package/2006/relationships"><Relationship Id="rId3" Type="http://schemas.openxmlformats.org/officeDocument/2006/relationships/image" Target="../media/image250.png"/><Relationship Id="rId2" Type="http://schemas.openxmlformats.org/officeDocument/2006/relationships/notesSlide" Target="../notesSlides/notesSlide42.xml"/><Relationship Id="rId1" Type="http://schemas.openxmlformats.org/officeDocument/2006/relationships/slideLayout" Target="../slideLayouts/slideLayout4.xml"/></Relationships>
</file>

<file path=ppt/slides/_rels/slide158.xml.rels><?xml version="1.0" encoding="UTF-8" standalone="yes"?>
<Relationships xmlns="http://schemas.openxmlformats.org/package/2006/relationships"><Relationship Id="rId3" Type="http://schemas.openxmlformats.org/officeDocument/2006/relationships/image" Target="../media/image251.png"/><Relationship Id="rId2" Type="http://schemas.openxmlformats.org/officeDocument/2006/relationships/notesSlide" Target="../notesSlides/notesSlide43.xml"/><Relationship Id="rId1" Type="http://schemas.openxmlformats.org/officeDocument/2006/relationships/slideLayout" Target="../slideLayouts/slideLayout5.xml"/></Relationships>
</file>

<file path=ppt/slides/_rels/slide159.xml.rels><?xml version="1.0" encoding="UTF-8" standalone="yes"?>
<Relationships xmlns="http://schemas.openxmlformats.org/package/2006/relationships"><Relationship Id="rId3" Type="http://schemas.openxmlformats.org/officeDocument/2006/relationships/image" Target="../media/image242.png"/><Relationship Id="rId2" Type="http://schemas.openxmlformats.org/officeDocument/2006/relationships/notesSlide" Target="../notesSlides/notesSlide44.xml"/><Relationship Id="rId1" Type="http://schemas.openxmlformats.org/officeDocument/2006/relationships/slideLayout" Target="../slideLayouts/slideLayout5.xml"/><Relationship Id="rId5" Type="http://schemas.openxmlformats.org/officeDocument/2006/relationships/image" Target="../media/image254.png"/><Relationship Id="rId4" Type="http://schemas.openxmlformats.org/officeDocument/2006/relationships/image" Target="../media/image253.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0.xml.rels><?xml version="1.0" encoding="UTF-8" standalone="yes"?>
<Relationships xmlns="http://schemas.openxmlformats.org/package/2006/relationships"><Relationship Id="rId3" Type="http://schemas.openxmlformats.org/officeDocument/2006/relationships/image" Target="../media/image2420.png"/><Relationship Id="rId2" Type="http://schemas.openxmlformats.org/officeDocument/2006/relationships/notesSlide" Target="../notesSlides/notesSlide45.xml"/><Relationship Id="rId1" Type="http://schemas.openxmlformats.org/officeDocument/2006/relationships/slideLayout" Target="../slideLayouts/slideLayout5.xml"/><Relationship Id="rId4" Type="http://schemas.openxmlformats.org/officeDocument/2006/relationships/image" Target="../media/image256.png"/></Relationships>
</file>

<file path=ppt/slides/_rels/slide161.xml.rels><?xml version="1.0" encoding="UTF-8" standalone="yes"?>
<Relationships xmlns="http://schemas.openxmlformats.org/package/2006/relationships"><Relationship Id="rId3" Type="http://schemas.openxmlformats.org/officeDocument/2006/relationships/image" Target="../media/image243.png"/><Relationship Id="rId2" Type="http://schemas.openxmlformats.org/officeDocument/2006/relationships/notesSlide" Target="../notesSlides/notesSlide46.xml"/><Relationship Id="rId1" Type="http://schemas.openxmlformats.org/officeDocument/2006/relationships/slideLayout" Target="../slideLayouts/slideLayout5.xml"/><Relationship Id="rId4" Type="http://schemas.openxmlformats.org/officeDocument/2006/relationships/image" Target="../media/image248.png"/></Relationships>
</file>

<file path=ppt/slides/_rels/slide162.xml.rels><?xml version="1.0" encoding="UTF-8" standalone="yes"?>
<Relationships xmlns="http://schemas.openxmlformats.org/package/2006/relationships"><Relationship Id="rId3" Type="http://schemas.openxmlformats.org/officeDocument/2006/relationships/image" Target="../media/image249.png"/><Relationship Id="rId2" Type="http://schemas.openxmlformats.org/officeDocument/2006/relationships/notesSlide" Target="../notesSlides/notesSlide47.xml"/><Relationship Id="rId1" Type="http://schemas.openxmlformats.org/officeDocument/2006/relationships/slideLayout" Target="../slideLayouts/slideLayout5.xml"/><Relationship Id="rId5" Type="http://schemas.openxmlformats.org/officeDocument/2006/relationships/image" Target="../media/image261.png"/><Relationship Id="rId4" Type="http://schemas.openxmlformats.org/officeDocument/2006/relationships/image" Target="../media/image260.png"/></Relationships>
</file>

<file path=ppt/slides/_rels/slide163.xml.rels><?xml version="1.0" encoding="UTF-8" standalone="yes"?>
<Relationships xmlns="http://schemas.openxmlformats.org/package/2006/relationships"><Relationship Id="rId3" Type="http://schemas.openxmlformats.org/officeDocument/2006/relationships/image" Target="../media/image262.png"/><Relationship Id="rId2" Type="http://schemas.openxmlformats.org/officeDocument/2006/relationships/notesSlide" Target="../notesSlides/notesSlide48.xml"/><Relationship Id="rId1" Type="http://schemas.openxmlformats.org/officeDocument/2006/relationships/slideLayout" Target="../slideLayouts/slideLayout1.xml"/><Relationship Id="rId5" Type="http://schemas.openxmlformats.org/officeDocument/2006/relationships/hyperlink" Target="https://commons.wikimedia.org/wiki/File:Igloo_icon.svg" TargetMode="External"/><Relationship Id="rId4" Type="http://schemas.openxmlformats.org/officeDocument/2006/relationships/image" Target="../media/image244.png"/></Relationships>
</file>

<file path=ppt/slides/_rels/slide164.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4.xml"/></Relationships>
</file>

<file path=ppt/slides/_rels/slide165.xml.rels><?xml version="1.0" encoding="UTF-8" standalone="yes"?>
<Relationships xmlns="http://schemas.openxmlformats.org/package/2006/relationships"><Relationship Id="rId3" Type="http://schemas.openxmlformats.org/officeDocument/2006/relationships/image" Target="../media/image246.png"/><Relationship Id="rId2" Type="http://schemas.openxmlformats.org/officeDocument/2006/relationships/image" Target="../media/image245.png"/><Relationship Id="rId1" Type="http://schemas.openxmlformats.org/officeDocument/2006/relationships/slideLayout" Target="../slideLayouts/slideLayout9.xml"/></Relationships>
</file>

<file path=ppt/slides/_rels/slide166.xml.rels><?xml version="1.0" encoding="UTF-8" standalone="yes"?>
<Relationships xmlns="http://schemas.openxmlformats.org/package/2006/relationships"><Relationship Id="rId3" Type="http://schemas.openxmlformats.org/officeDocument/2006/relationships/image" Target="../media/image258.png"/><Relationship Id="rId2" Type="http://schemas.openxmlformats.org/officeDocument/2006/relationships/image" Target="../media/image2640.png"/><Relationship Id="rId1" Type="http://schemas.openxmlformats.org/officeDocument/2006/relationships/slideLayout" Target="../slideLayouts/slideLayout1.xml"/></Relationships>
</file>

<file path=ppt/slides/_rels/slide167.xml.rels><?xml version="1.0" encoding="UTF-8" standalone="yes"?>
<Relationships xmlns="http://schemas.openxmlformats.org/package/2006/relationships"><Relationship Id="rId3" Type="http://schemas.openxmlformats.org/officeDocument/2006/relationships/image" Target="../media/image247.png"/><Relationship Id="rId2" Type="http://schemas.openxmlformats.org/officeDocument/2006/relationships/image" Target="../media/image259.png"/><Relationship Id="rId1" Type="http://schemas.openxmlformats.org/officeDocument/2006/relationships/slideLayout" Target="../slideLayouts/slideLayout1.xml"/></Relationships>
</file>

<file path=ppt/slides/_rels/slide16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9.xml.rels><?xml version="1.0" encoding="UTF-8" standalone="yes"?>
<Relationships xmlns="http://schemas.openxmlformats.org/package/2006/relationships"><Relationship Id="rId3" Type="http://schemas.openxmlformats.org/officeDocument/2006/relationships/image" Target="../media/image269.png"/><Relationship Id="rId2" Type="http://schemas.openxmlformats.org/officeDocument/2006/relationships/image" Target="../media/image264.png"/><Relationship Id="rId1" Type="http://schemas.openxmlformats.org/officeDocument/2006/relationships/slideLayout" Target="../slideLayouts/slideLayout5.xml"/><Relationship Id="rId4" Type="http://schemas.openxmlformats.org/officeDocument/2006/relationships/image" Target="../media/image265.png"/></Relationships>
</file>

<file path=ppt/slides/_rels/slide1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6.png"/><Relationship Id="rId1" Type="http://schemas.openxmlformats.org/officeDocument/2006/relationships/slideLayout" Target="../slideLayouts/slideLayout1.xml"/><Relationship Id="rId5" Type="http://schemas.openxmlformats.org/officeDocument/2006/relationships/image" Target="../media/image20.png"/><Relationship Id="rId4" Type="http://schemas.openxmlformats.org/officeDocument/2006/relationships/image" Target="../media/image8.png"/></Relationships>
</file>

<file path=ppt/slides/_rels/slide17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image" Target="../media/image18.png"/><Relationship Id="rId7" Type="http://schemas.openxmlformats.org/officeDocument/2006/relationships/image" Target="../media/image24.png"/><Relationship Id="rId2" Type="http://schemas.openxmlformats.org/officeDocument/2006/relationships/image" Target="../media/image19.png"/><Relationship Id="rId1" Type="http://schemas.openxmlformats.org/officeDocument/2006/relationships/slideLayout" Target="../slideLayouts/slideLayout1.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8.png"/></Relationships>
</file>

<file path=ppt/slides/_rels/slide19.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8.png"/><Relationship Id="rId1" Type="http://schemas.openxmlformats.org/officeDocument/2006/relationships/slideLayout" Target="../slideLayouts/slideLayout9.xml"/></Relationships>
</file>

<file path=ppt/slides/_rels/slide2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8.png"/></Relationships>
</file>

<file path=ppt/slides/_rels/slide2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8.png"/></Relationships>
</file>

<file path=ppt/slides/_rels/slide2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1.pn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hyperlink" Target="https://commons.wikimedia.org/wiki/File:Pt100.jpg" TargetMode="External"/><Relationship Id="rId2" Type="http://schemas.openxmlformats.org/officeDocument/2006/relationships/image" Target="../media/image22.jpe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3" Type="http://schemas.openxmlformats.org/officeDocument/2006/relationships/hyperlink" Target="https://commons.wikimedia.org/wiki/File:STS120LaunchHiRes-edit1.jpg" TargetMode="External"/><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7.xml"/><Relationship Id="rId1" Type="http://schemas.openxmlformats.org/officeDocument/2006/relationships/slideLayout" Target="../slideLayouts/slideLayout3.xml"/><Relationship Id="rId4" Type="http://schemas.openxmlformats.org/officeDocument/2006/relationships/image" Target="../media/image34.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9.xml"/><Relationship Id="rId1" Type="http://schemas.openxmlformats.org/officeDocument/2006/relationships/slideLayout" Target="../slideLayouts/slideLayout3.xml"/><Relationship Id="rId4" Type="http://schemas.openxmlformats.org/officeDocument/2006/relationships/image" Target="../media/image37.png"/></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2.xml"/><Relationship Id="rId1" Type="http://schemas.openxmlformats.org/officeDocument/2006/relationships/slideLayout" Target="../slideLayouts/slideLayout5.xml"/><Relationship Id="rId4" Type="http://schemas.openxmlformats.org/officeDocument/2006/relationships/hyperlink" Target="https://commons.wikimedia.org/wiki/File:High_temperature_thermocouples_reference_functions.svg" TargetMode="External"/></Relationships>
</file>

<file path=ppt/slides/_rels/slide45.xml.rels><?xml version="1.0" encoding="UTF-8" standalone="yes"?>
<Relationships xmlns="http://schemas.openxmlformats.org/package/2006/relationships"><Relationship Id="rId3" Type="http://schemas.openxmlformats.org/officeDocument/2006/relationships/hyperlink" Target="https://commons.wikimedia.org/wiki/File:Low_temperature_thermocouples_reference_functions.svg" TargetMode="External"/><Relationship Id="rId2" Type="http://schemas.openxmlformats.org/officeDocument/2006/relationships/image" Target="../media/image35.png"/><Relationship Id="rId1" Type="http://schemas.openxmlformats.org/officeDocument/2006/relationships/slideLayout" Target="../slideLayouts/slideLayout5.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8.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13.xml"/><Relationship Id="rId1" Type="http://schemas.openxmlformats.org/officeDocument/2006/relationships/slideLayout" Target="../slideLayouts/slideLayout9.xml"/><Relationship Id="rId6" Type="http://schemas.openxmlformats.org/officeDocument/2006/relationships/hyperlink" Target="https://commons.wikimedia.org/wiki/File:Freezing_Rain_on_Tree_Branch.jpg" TargetMode="External"/><Relationship Id="rId5" Type="http://schemas.openxmlformats.org/officeDocument/2006/relationships/image" Target="../media/image40.png"/><Relationship Id="rId4" Type="http://schemas.openxmlformats.org/officeDocument/2006/relationships/image" Target="../media/image39.png"/></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png"/><Relationship Id="rId1" Type="http://schemas.openxmlformats.org/officeDocument/2006/relationships/slideLayout" Target="../slideLayouts/slideLayout1.xml"/><Relationship Id="rId4" Type="http://schemas.openxmlformats.org/officeDocument/2006/relationships/image" Target="../media/image45.png"/></Relationships>
</file>

<file path=ppt/slides/_rels/slide54.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44.png"/><Relationship Id="rId1" Type="http://schemas.openxmlformats.org/officeDocument/2006/relationships/slideLayout" Target="../slideLayouts/slideLayout4.xml"/></Relationships>
</file>

<file path=ppt/slides/_rels/slide56.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image" Target="../media/image46.png"/><Relationship Id="rId1" Type="http://schemas.openxmlformats.org/officeDocument/2006/relationships/slideLayout" Target="../slideLayouts/slideLayout4.xml"/><Relationship Id="rId5" Type="http://schemas.openxmlformats.org/officeDocument/2006/relationships/image" Target="../media/image53.png"/><Relationship Id="rId4" Type="http://schemas.openxmlformats.org/officeDocument/2006/relationships/image" Target="../media/image52.png"/></Relationships>
</file>

<file path=ppt/slides/_rels/slide57.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5.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14.xml"/><Relationship Id="rId1" Type="http://schemas.openxmlformats.org/officeDocument/2006/relationships/slideLayout" Target="../slideLayouts/slideLayout1.xml"/><Relationship Id="rId4" Type="http://schemas.openxmlformats.org/officeDocument/2006/relationships/image" Target="../media/image57.png"/></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3.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5.xml"/></Relationships>
</file>

<file path=ppt/slides/_rels/slide64.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image" Target="../media/image59.png"/><Relationship Id="rId1" Type="http://schemas.openxmlformats.org/officeDocument/2006/relationships/slideLayout" Target="../slideLayouts/slideLayout4.xml"/><Relationship Id="rId5" Type="http://schemas.openxmlformats.org/officeDocument/2006/relationships/image" Target="../media/image540.png"/><Relationship Id="rId4" Type="http://schemas.openxmlformats.org/officeDocument/2006/relationships/image" Target="../media/image55.png"/></Relationships>
</file>

<file path=ppt/slides/_rels/slide65.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image" Target="../media/image63.png"/><Relationship Id="rId1" Type="http://schemas.openxmlformats.org/officeDocument/2006/relationships/slideLayout" Target="../slideLayouts/slideLayout5.xml"/><Relationship Id="rId5" Type="http://schemas.openxmlformats.org/officeDocument/2006/relationships/image" Target="../media/image540.png"/><Relationship Id="rId4" Type="http://schemas.openxmlformats.org/officeDocument/2006/relationships/image" Target="../media/image58.png"/></Relationships>
</file>

<file path=ppt/slides/_rels/slide66.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image" Target="../media/image66.png"/><Relationship Id="rId1" Type="http://schemas.openxmlformats.org/officeDocument/2006/relationships/slideLayout" Target="../slideLayouts/slideLayout4.xml"/><Relationship Id="rId4" Type="http://schemas.openxmlformats.org/officeDocument/2006/relationships/image" Target="../media/image550.png"/></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9.xml.rels><?xml version="1.0" encoding="UTF-8" standalone="yes"?>
<Relationships xmlns="http://schemas.openxmlformats.org/package/2006/relationships"><Relationship Id="rId3" Type="http://schemas.openxmlformats.org/officeDocument/2006/relationships/image" Target="../media/image580.png"/><Relationship Id="rId2" Type="http://schemas.openxmlformats.org/officeDocument/2006/relationships/image" Target="../media/image560.png"/><Relationship Id="rId1" Type="http://schemas.openxmlformats.org/officeDocument/2006/relationships/slideLayout" Target="../slideLayouts/slideLayout1.xml"/><Relationship Id="rId5" Type="http://schemas.openxmlformats.org/officeDocument/2006/relationships/image" Target="../media/image72.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1.xml.rels><?xml version="1.0" encoding="UTF-8" standalone="yes"?>
<Relationships xmlns="http://schemas.openxmlformats.org/package/2006/relationships"><Relationship Id="rId8" Type="http://schemas.openxmlformats.org/officeDocument/2006/relationships/image" Target="../media/image79.png"/><Relationship Id="rId3" Type="http://schemas.openxmlformats.org/officeDocument/2006/relationships/image" Target="../media/image74.png"/><Relationship Id="rId7" Type="http://schemas.openxmlformats.org/officeDocument/2006/relationships/image" Target="../media/image68.png"/><Relationship Id="rId12" Type="http://schemas.openxmlformats.org/officeDocument/2006/relationships/image" Target="../media/image83.png"/><Relationship Id="rId2" Type="http://schemas.openxmlformats.org/officeDocument/2006/relationships/image" Target="../media/image73.png"/><Relationship Id="rId1" Type="http://schemas.openxmlformats.org/officeDocument/2006/relationships/slideLayout" Target="../slideLayouts/slideLayout1.xml"/><Relationship Id="rId6" Type="http://schemas.openxmlformats.org/officeDocument/2006/relationships/image" Target="../media/image77.png"/><Relationship Id="rId11" Type="http://schemas.openxmlformats.org/officeDocument/2006/relationships/image" Target="../media/image82.png"/><Relationship Id="rId5" Type="http://schemas.openxmlformats.org/officeDocument/2006/relationships/image" Target="../media/image76.png"/><Relationship Id="rId10" Type="http://schemas.openxmlformats.org/officeDocument/2006/relationships/image" Target="../media/image81.png"/><Relationship Id="rId4" Type="http://schemas.openxmlformats.org/officeDocument/2006/relationships/image" Target="../media/image62.png"/><Relationship Id="rId9" Type="http://schemas.openxmlformats.org/officeDocument/2006/relationships/image" Target="../media/image80.png"/></Relationships>
</file>

<file path=ppt/slides/_rels/slide72.xml.rels><?xml version="1.0" encoding="UTF-8" standalone="yes"?>
<Relationships xmlns="http://schemas.openxmlformats.org/package/2006/relationships"><Relationship Id="rId3" Type="http://schemas.openxmlformats.org/officeDocument/2006/relationships/image" Target="../media/image85.png"/><Relationship Id="rId7" Type="http://schemas.openxmlformats.org/officeDocument/2006/relationships/image" Target="../media/image69.png"/><Relationship Id="rId2" Type="http://schemas.openxmlformats.org/officeDocument/2006/relationships/image" Target="../media/image84.png"/><Relationship Id="rId1" Type="http://schemas.openxmlformats.org/officeDocument/2006/relationships/slideLayout" Target="../slideLayouts/slideLayout1.xml"/><Relationship Id="rId6" Type="http://schemas.openxmlformats.org/officeDocument/2006/relationships/image" Target="../media/image88.png"/><Relationship Id="rId5" Type="http://schemas.openxmlformats.org/officeDocument/2006/relationships/image" Target="../media/image87.png"/><Relationship Id="rId4" Type="http://schemas.openxmlformats.org/officeDocument/2006/relationships/image" Target="../media/image86.png"/></Relationships>
</file>

<file path=ppt/slides/_rels/slide73.xml.rels><?xml version="1.0" encoding="UTF-8" standalone="yes"?>
<Relationships xmlns="http://schemas.openxmlformats.org/package/2006/relationships"><Relationship Id="rId3" Type="http://schemas.openxmlformats.org/officeDocument/2006/relationships/image" Target="../media/image71.png"/><Relationship Id="rId2" Type="http://schemas.openxmlformats.org/officeDocument/2006/relationships/image" Target="../media/image70.png"/><Relationship Id="rId1" Type="http://schemas.openxmlformats.org/officeDocument/2006/relationships/slideLayout" Target="../slideLayouts/slideLayout1.xml"/></Relationships>
</file>

<file path=ppt/slides/_rels/slide74.xml.rels><?xml version="1.0" encoding="UTF-8" standalone="yes"?>
<Relationships xmlns="http://schemas.openxmlformats.org/package/2006/relationships"><Relationship Id="rId8" Type="http://schemas.openxmlformats.org/officeDocument/2006/relationships/image" Target="../media/image91.png"/><Relationship Id="rId3" Type="http://schemas.openxmlformats.org/officeDocument/2006/relationships/image" Target="../media/image93.png"/><Relationship Id="rId7" Type="http://schemas.openxmlformats.org/officeDocument/2006/relationships/image" Target="../media/image90.png"/><Relationship Id="rId2" Type="http://schemas.openxmlformats.org/officeDocument/2006/relationships/image" Target="../media/image92.png"/><Relationship Id="rId1" Type="http://schemas.openxmlformats.org/officeDocument/2006/relationships/slideLayout" Target="../slideLayouts/slideLayout4.xml"/><Relationship Id="rId6" Type="http://schemas.openxmlformats.org/officeDocument/2006/relationships/image" Target="../media/image89.png"/><Relationship Id="rId5" Type="http://schemas.openxmlformats.org/officeDocument/2006/relationships/image" Target="../media/image78.png"/><Relationship Id="rId4" Type="http://schemas.openxmlformats.org/officeDocument/2006/relationships/image" Target="../media/image75.png"/></Relationships>
</file>

<file path=ppt/slides/_rels/slide75.xml.rels><?xml version="1.0" encoding="UTF-8" standalone="yes"?>
<Relationships xmlns="http://schemas.openxmlformats.org/package/2006/relationships"><Relationship Id="rId8" Type="http://schemas.openxmlformats.org/officeDocument/2006/relationships/image" Target="../media/image97.png"/><Relationship Id="rId13" Type="http://schemas.openxmlformats.org/officeDocument/2006/relationships/image" Target="../media/image109.png"/><Relationship Id="rId3" Type="http://schemas.openxmlformats.org/officeDocument/2006/relationships/image" Target="../media/image99.png"/><Relationship Id="rId7" Type="http://schemas.openxmlformats.org/officeDocument/2006/relationships/image" Target="../media/image96.png"/><Relationship Id="rId12" Type="http://schemas.openxmlformats.org/officeDocument/2006/relationships/image" Target="../media/image98.png"/><Relationship Id="rId2" Type="http://schemas.openxmlformats.org/officeDocument/2006/relationships/notesSlide" Target="../notesSlides/notesSlide15.xml"/><Relationship Id="rId1" Type="http://schemas.openxmlformats.org/officeDocument/2006/relationships/slideLayout" Target="../slideLayouts/slideLayout4.xml"/><Relationship Id="rId6" Type="http://schemas.openxmlformats.org/officeDocument/2006/relationships/image" Target="../media/image95.png"/><Relationship Id="rId11" Type="http://schemas.openxmlformats.org/officeDocument/2006/relationships/image" Target="../media/image107.png"/><Relationship Id="rId5" Type="http://schemas.openxmlformats.org/officeDocument/2006/relationships/image" Target="../media/image94.png"/><Relationship Id="rId10" Type="http://schemas.openxmlformats.org/officeDocument/2006/relationships/image" Target="../media/image106.png"/><Relationship Id="rId4" Type="http://schemas.openxmlformats.org/officeDocument/2006/relationships/image" Target="../media/image100.png"/><Relationship Id="rId9" Type="http://schemas.openxmlformats.org/officeDocument/2006/relationships/image" Target="../media/image60.png"/><Relationship Id="rId14" Type="http://schemas.openxmlformats.org/officeDocument/2006/relationships/image" Target="../media/image61.png"/></Relationships>
</file>

<file path=ppt/slides/_rels/slide76.xml.rels><?xml version="1.0" encoding="UTF-8" standalone="yes"?>
<Relationships xmlns="http://schemas.openxmlformats.org/package/2006/relationships"><Relationship Id="rId8" Type="http://schemas.openxmlformats.org/officeDocument/2006/relationships/image" Target="../media/image104.png"/><Relationship Id="rId3" Type="http://schemas.openxmlformats.org/officeDocument/2006/relationships/image" Target="../media/image102.png"/><Relationship Id="rId7" Type="http://schemas.openxmlformats.org/officeDocument/2006/relationships/image" Target="../media/image117.png"/><Relationship Id="rId2" Type="http://schemas.openxmlformats.org/officeDocument/2006/relationships/image" Target="../media/image112.png"/><Relationship Id="rId1" Type="http://schemas.openxmlformats.org/officeDocument/2006/relationships/slideLayout" Target="../slideLayouts/slideLayout5.xml"/><Relationship Id="rId6" Type="http://schemas.openxmlformats.org/officeDocument/2006/relationships/image" Target="../media/image116.png"/><Relationship Id="rId5" Type="http://schemas.openxmlformats.org/officeDocument/2006/relationships/image" Target="../media/image115.png"/><Relationship Id="rId4" Type="http://schemas.openxmlformats.org/officeDocument/2006/relationships/image" Target="../media/image103.png"/><Relationship Id="rId9" Type="http://schemas.openxmlformats.org/officeDocument/2006/relationships/image" Target="../media/image119.png"/></Relationships>
</file>

<file path=ppt/slides/_rels/slide77.xml.rels><?xml version="1.0" encoding="UTF-8" standalone="yes"?>
<Relationships xmlns="http://schemas.openxmlformats.org/package/2006/relationships"><Relationship Id="rId8" Type="http://schemas.openxmlformats.org/officeDocument/2006/relationships/image" Target="../media/image110.png"/><Relationship Id="rId3" Type="http://schemas.openxmlformats.org/officeDocument/2006/relationships/image" Target="../media/image121.png"/><Relationship Id="rId7" Type="http://schemas.openxmlformats.org/officeDocument/2006/relationships/image" Target="../media/image125.png"/><Relationship Id="rId2" Type="http://schemas.openxmlformats.org/officeDocument/2006/relationships/image" Target="../media/image108.png"/><Relationship Id="rId1" Type="http://schemas.openxmlformats.org/officeDocument/2006/relationships/slideLayout" Target="../slideLayouts/slideLayout5.xml"/><Relationship Id="rId6" Type="http://schemas.openxmlformats.org/officeDocument/2006/relationships/image" Target="../media/image124.png"/><Relationship Id="rId5" Type="http://schemas.openxmlformats.org/officeDocument/2006/relationships/image" Target="../media/image123.png"/><Relationship Id="rId4" Type="http://schemas.openxmlformats.org/officeDocument/2006/relationships/image" Target="../media/image122.png"/></Relationships>
</file>

<file path=ppt/slides/_rels/slide78.xml.rels><?xml version="1.0" encoding="UTF-8" standalone="yes"?>
<Relationships xmlns="http://schemas.openxmlformats.org/package/2006/relationships"><Relationship Id="rId3" Type="http://schemas.openxmlformats.org/officeDocument/2006/relationships/image" Target="../media/image128.png"/><Relationship Id="rId2" Type="http://schemas.openxmlformats.org/officeDocument/2006/relationships/image" Target="../media/image111.png"/><Relationship Id="rId1" Type="http://schemas.openxmlformats.org/officeDocument/2006/relationships/slideLayout" Target="../slideLayouts/slideLayout5.xml"/><Relationship Id="rId4" Type="http://schemas.openxmlformats.org/officeDocument/2006/relationships/image" Target="../media/image129.png"/></Relationships>
</file>

<file path=ppt/slides/_rels/slide79.xml.rels><?xml version="1.0" encoding="UTF-8" standalone="yes"?>
<Relationships xmlns="http://schemas.openxmlformats.org/package/2006/relationships"><Relationship Id="rId8" Type="http://schemas.openxmlformats.org/officeDocument/2006/relationships/image" Target="../media/image132.png"/><Relationship Id="rId3" Type="http://schemas.openxmlformats.org/officeDocument/2006/relationships/image" Target="../media/image131.png"/><Relationship Id="rId7" Type="http://schemas.openxmlformats.org/officeDocument/2006/relationships/image" Target="../media/image105.png"/><Relationship Id="rId12" Type="http://schemas.openxmlformats.org/officeDocument/2006/relationships/image" Target="../media/image136.png"/><Relationship Id="rId2" Type="http://schemas.openxmlformats.org/officeDocument/2006/relationships/image" Target="../media/image130.png"/><Relationship Id="rId1" Type="http://schemas.openxmlformats.org/officeDocument/2006/relationships/slideLayout" Target="../slideLayouts/slideLayout4.xml"/><Relationship Id="rId6" Type="http://schemas.openxmlformats.org/officeDocument/2006/relationships/image" Target="../media/image101.png"/><Relationship Id="rId11" Type="http://schemas.openxmlformats.org/officeDocument/2006/relationships/image" Target="../media/image135.png"/><Relationship Id="rId5" Type="http://schemas.openxmlformats.org/officeDocument/2006/relationships/image" Target="../media/image65.png"/><Relationship Id="rId10" Type="http://schemas.openxmlformats.org/officeDocument/2006/relationships/image" Target="../media/image134.png"/><Relationship Id="rId4" Type="http://schemas.openxmlformats.org/officeDocument/2006/relationships/image" Target="../media/image64.png"/><Relationship Id="rId9" Type="http://schemas.openxmlformats.org/officeDocument/2006/relationships/image" Target="../media/image126.png"/></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3.xml.rels><?xml version="1.0" encoding="UTF-8" standalone="yes"?>
<Relationships xmlns="http://schemas.openxmlformats.org/package/2006/relationships"><Relationship Id="rId3" Type="http://schemas.openxmlformats.org/officeDocument/2006/relationships/image" Target="../media/image138.png"/><Relationship Id="rId1" Type="http://schemas.openxmlformats.org/officeDocument/2006/relationships/slideLayout" Target="../slideLayouts/slideLayout3.xml"/><Relationship Id="rId5" Type="http://schemas.openxmlformats.org/officeDocument/2006/relationships/image" Target="../media/image113.png"/><Relationship Id="rId4" Type="http://schemas.openxmlformats.org/officeDocument/2006/relationships/image" Target="../media/image139.png"/></Relationships>
</file>

<file path=ppt/slides/_rels/slide84.xml.rels><?xml version="1.0" encoding="UTF-8" standalone="yes"?>
<Relationships xmlns="http://schemas.openxmlformats.org/package/2006/relationships"><Relationship Id="rId3" Type="http://schemas.openxmlformats.org/officeDocument/2006/relationships/image" Target="../media/image140.png"/><Relationship Id="rId7" Type="http://schemas.openxmlformats.org/officeDocument/2006/relationships/image" Target="../media/image113.png"/><Relationship Id="rId1" Type="http://schemas.openxmlformats.org/officeDocument/2006/relationships/slideLayout" Target="../slideLayouts/slideLayout3.xml"/><Relationship Id="rId6" Type="http://schemas.openxmlformats.org/officeDocument/2006/relationships/image" Target="../media/image143.png"/><Relationship Id="rId5" Type="http://schemas.openxmlformats.org/officeDocument/2006/relationships/image" Target="../media/image142.png"/><Relationship Id="rId4" Type="http://schemas.openxmlformats.org/officeDocument/2006/relationships/image" Target="../media/image141.png"/></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86.xml.rels><?xml version="1.0" encoding="UTF-8" standalone="yes"?>
<Relationships xmlns="http://schemas.openxmlformats.org/package/2006/relationships"><Relationship Id="rId3" Type="http://schemas.openxmlformats.org/officeDocument/2006/relationships/image" Target="../media/image133.png"/><Relationship Id="rId2" Type="http://schemas.openxmlformats.org/officeDocument/2006/relationships/notesSlide" Target="../notesSlides/notesSlide17.xml"/><Relationship Id="rId1" Type="http://schemas.openxmlformats.org/officeDocument/2006/relationships/slideLayout" Target="../slideLayouts/slideLayout3.xml"/><Relationship Id="rId4" Type="http://schemas.openxmlformats.org/officeDocument/2006/relationships/image" Target="../media/image137.png"/></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89.xml.rels><?xml version="1.0" encoding="UTF-8" standalone="yes"?>
<Relationships xmlns="http://schemas.openxmlformats.org/package/2006/relationships"><Relationship Id="rId8" Type="http://schemas.openxmlformats.org/officeDocument/2006/relationships/image" Target="../media/image144.png"/><Relationship Id="rId3" Type="http://schemas.openxmlformats.org/officeDocument/2006/relationships/image" Target="../media/image147.png"/><Relationship Id="rId7" Type="http://schemas.openxmlformats.org/officeDocument/2006/relationships/image" Target="../media/image151.png"/><Relationship Id="rId2" Type="http://schemas.openxmlformats.org/officeDocument/2006/relationships/image" Target="../media/image146.png"/><Relationship Id="rId1" Type="http://schemas.openxmlformats.org/officeDocument/2006/relationships/slideLayout" Target="../slideLayouts/slideLayout3.xml"/><Relationship Id="rId6" Type="http://schemas.openxmlformats.org/officeDocument/2006/relationships/image" Target="../media/image150.png"/><Relationship Id="rId5" Type="http://schemas.openxmlformats.org/officeDocument/2006/relationships/image" Target="../media/image149.png"/><Relationship Id="rId4" Type="http://schemas.openxmlformats.org/officeDocument/2006/relationships/image" Target="../media/image148.png"/></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3" Type="http://schemas.openxmlformats.org/officeDocument/2006/relationships/image" Target="../media/image114.jpeg"/><Relationship Id="rId2" Type="http://schemas.openxmlformats.org/officeDocument/2006/relationships/notesSlide" Target="../notesSlides/notesSlide20.xml"/><Relationship Id="rId1" Type="http://schemas.openxmlformats.org/officeDocument/2006/relationships/slideLayout" Target="../slideLayouts/slideLayout9.xml"/><Relationship Id="rId4" Type="http://schemas.openxmlformats.org/officeDocument/2006/relationships/hyperlink" Target="https://commons.wikimedia.org/wiki/File:Water_vaporizes_at_40_degrees_below_zero.jpg" TargetMode="Externa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3.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6.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9.xml.rels><?xml version="1.0" encoding="UTF-8" standalone="yes"?>
<Relationships xmlns="http://schemas.openxmlformats.org/package/2006/relationships"><Relationship Id="rId3" Type="http://schemas.openxmlformats.org/officeDocument/2006/relationships/hyperlink" Target="https://commons.wikimedia.org/wiki/File:Melting_ice_cream_on_a_bridge.JPG" TargetMode="External"/><Relationship Id="rId2" Type="http://schemas.openxmlformats.org/officeDocument/2006/relationships/image" Target="../media/image115.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9D6BB37-F2E1-6FB9-703E-AD63D643480D}"/>
            </a:ext>
          </a:extLst>
        </p:cNvPr>
        <p:cNvGrpSpPr/>
        <p:nvPr/>
      </p:nvGrpSpPr>
      <p:grpSpPr>
        <a:xfrm>
          <a:off x="0" y="0"/>
          <a:ext cx="0" cy="0"/>
          <a:chOff x="0" y="0"/>
          <a:chExt cx="0" cy="0"/>
        </a:xfrm>
      </p:grpSpPr>
      <p:sp>
        <p:nvSpPr>
          <p:cNvPr id="2051" name="Rectangle 2">
            <a:extLst>
              <a:ext uri="{FF2B5EF4-FFF2-40B4-BE49-F238E27FC236}">
                <a16:creationId xmlns:a16="http://schemas.microsoft.com/office/drawing/2014/main" id="{A530299D-F2F4-C597-F63B-D852D63FFF07}"/>
              </a:ext>
            </a:extLst>
          </p:cNvPr>
          <p:cNvSpPr>
            <a:spLocks noGrp="1" noChangeArrowheads="1"/>
          </p:cNvSpPr>
          <p:nvPr>
            <p:ph type="title"/>
          </p:nvPr>
        </p:nvSpPr>
        <p:spPr>
          <a:xfrm>
            <a:off x="906321" y="550159"/>
            <a:ext cx="7848599" cy="858907"/>
          </a:xfrm>
        </p:spPr>
        <p:txBody>
          <a:bodyPr>
            <a:normAutofit/>
          </a:bodyPr>
          <a:lstStyle/>
          <a:p>
            <a:r>
              <a:rPr lang="en-IE" altLang="en-US" sz="4400" dirty="0">
                <a:ea typeface="ＭＳ Ｐゴシック" panose="020B0600070205080204" pitchFamily="34" charset="-128"/>
              </a:rPr>
              <a:t>2.1 Teas agus </a:t>
            </a:r>
            <a:r>
              <a:rPr lang="en-IE" altLang="en-US" sz="4400" dirty="0" err="1">
                <a:ea typeface="ＭＳ Ｐゴシック" panose="020B0600070205080204" pitchFamily="34" charset="-128"/>
              </a:rPr>
              <a:t>Teocht</a:t>
            </a:r>
            <a:endParaRPr lang="en-GB" altLang="en-US" sz="4400" b="1" dirty="0">
              <a:solidFill>
                <a:schemeClr val="bg1"/>
              </a:solidFill>
              <a:ea typeface="ＭＳ Ｐゴシック" panose="020B0600070205080204" pitchFamily="34" charset="-128"/>
            </a:endParaRPr>
          </a:p>
        </p:txBody>
      </p:sp>
      <p:sp>
        <p:nvSpPr>
          <p:cNvPr id="5" name="TextBox 4">
            <a:extLst>
              <a:ext uri="{FF2B5EF4-FFF2-40B4-BE49-F238E27FC236}">
                <a16:creationId xmlns:a16="http://schemas.microsoft.com/office/drawing/2014/main" id="{332F1583-7867-B266-9207-6922A68F7F61}"/>
              </a:ext>
            </a:extLst>
          </p:cNvPr>
          <p:cNvSpPr txBox="1"/>
          <p:nvPr/>
        </p:nvSpPr>
        <p:spPr>
          <a:xfrm>
            <a:off x="304800" y="5947699"/>
            <a:ext cx="8719457" cy="523220"/>
          </a:xfrm>
          <a:prstGeom prst="rect">
            <a:avLst/>
          </a:prstGeom>
          <a:noFill/>
        </p:spPr>
        <p:txBody>
          <a:bodyPr wrap="square" rtlCol="0">
            <a:spAutoFit/>
          </a:bodyPr>
          <a:lstStyle/>
          <a:p>
            <a:pPr>
              <a:spcAft>
                <a:spcPts val="1200"/>
              </a:spcAft>
            </a:pPr>
            <a:r>
              <a:rPr lang="en-GB" sz="2800" dirty="0" err="1">
                <a:latin typeface="Arial" panose="020B0604020202020204" pitchFamily="34" charset="0"/>
                <a:cs typeface="Arial" panose="020B0604020202020204" pitchFamily="34" charset="0"/>
              </a:rPr>
              <a:t>Radaíocht</a:t>
            </a:r>
            <a:r>
              <a:rPr lang="en-GB" sz="2800" dirty="0">
                <a:latin typeface="Arial" panose="020B0604020202020204" pitchFamily="34" charset="0"/>
                <a:cs typeface="Arial" panose="020B0604020202020204" pitchFamily="34" charset="0"/>
              </a:rPr>
              <a:t> </a:t>
            </a:r>
            <a:r>
              <a:rPr lang="en-GB" sz="2800" dirty="0" err="1">
                <a:latin typeface="Arial" panose="020B0604020202020204" pitchFamily="34" charset="0"/>
                <a:cs typeface="Arial" panose="020B0604020202020204" pitchFamily="34" charset="0"/>
              </a:rPr>
              <a:t>Chúlra</a:t>
            </a:r>
            <a:r>
              <a:rPr lang="en-GB" sz="2800" dirty="0">
                <a:latin typeface="Arial" panose="020B0604020202020204" pitchFamily="34" charset="0"/>
                <a:cs typeface="Arial" panose="020B0604020202020204" pitchFamily="34" charset="0"/>
              </a:rPr>
              <a:t> </a:t>
            </a:r>
            <a:r>
              <a:rPr lang="en-GB" sz="2800" dirty="0" err="1">
                <a:latin typeface="Arial" panose="020B0604020202020204" pitchFamily="34" charset="0"/>
                <a:cs typeface="Arial" panose="020B0604020202020204" pitchFamily="34" charset="0"/>
              </a:rPr>
              <a:t>Cosmach</a:t>
            </a:r>
            <a:r>
              <a:rPr lang="en-GB" sz="2800" dirty="0">
                <a:latin typeface="Arial" panose="020B0604020202020204" pitchFamily="34" charset="0"/>
                <a:cs typeface="Arial" panose="020B0604020202020204" pitchFamily="34" charset="0"/>
              </a:rPr>
              <a:t>: 2.7 K</a:t>
            </a:r>
          </a:p>
        </p:txBody>
      </p:sp>
      <p:grpSp>
        <p:nvGrpSpPr>
          <p:cNvPr id="3" name="Group 2">
            <a:extLst>
              <a:ext uri="{FF2B5EF4-FFF2-40B4-BE49-F238E27FC236}">
                <a16:creationId xmlns:a16="http://schemas.microsoft.com/office/drawing/2014/main" id="{873A20FD-87A0-33A3-29CD-4B4A9EFE9D84}"/>
              </a:ext>
            </a:extLst>
          </p:cNvPr>
          <p:cNvGrpSpPr/>
          <p:nvPr/>
        </p:nvGrpSpPr>
        <p:grpSpPr>
          <a:xfrm>
            <a:off x="-1" y="1199835"/>
            <a:ext cx="9144000" cy="4572000"/>
            <a:chOff x="0" y="106066"/>
            <a:chExt cx="9144000" cy="4572000"/>
          </a:xfrm>
        </p:grpSpPr>
        <p:pic>
          <p:nvPicPr>
            <p:cNvPr id="2050" name="Picture 2">
              <a:extLst>
                <a:ext uri="{FF2B5EF4-FFF2-40B4-BE49-F238E27FC236}">
                  <a16:creationId xmlns:a16="http://schemas.microsoft.com/office/drawing/2014/main" id="{C6196250-028A-D699-9E4A-C2F7A8B0AE7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06066"/>
              <a:ext cx="9144000" cy="457200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hlinkClick r:id="rId4"/>
              <a:extLst>
                <a:ext uri="{FF2B5EF4-FFF2-40B4-BE49-F238E27FC236}">
                  <a16:creationId xmlns:a16="http://schemas.microsoft.com/office/drawing/2014/main" id="{0765937D-D9A3-E670-A408-9BAC784F3774}"/>
                </a:ext>
              </a:extLst>
            </p:cNvPr>
            <p:cNvSpPr txBox="1"/>
            <p:nvPr/>
          </p:nvSpPr>
          <p:spPr>
            <a:xfrm>
              <a:off x="8033434" y="4150558"/>
              <a:ext cx="646331" cy="369332"/>
            </a:xfrm>
            <a:prstGeom prst="rect">
              <a:avLst/>
            </a:prstGeom>
            <a:noFill/>
          </p:spPr>
          <p:txBody>
            <a:bodyPr wrap="none" rtlCol="0">
              <a:spAutoFit/>
            </a:bodyPr>
            <a:lstStyle/>
            <a:p>
              <a:pPr algn="l">
                <a:spcAft>
                  <a:spcPts val="1200"/>
                </a:spcAft>
              </a:pPr>
              <a:r>
                <a:rPr lang="en-GB" dirty="0">
                  <a:latin typeface="Arial" panose="020B0604020202020204" pitchFamily="34" charset="0"/>
                  <a:cs typeface="Arial" panose="020B0604020202020204" pitchFamily="34" charset="0"/>
                </a:rPr>
                <a:t>CC0</a:t>
              </a:r>
            </a:p>
          </p:txBody>
        </p:sp>
      </p:grpSp>
    </p:spTree>
    <p:extLst>
      <p:ext uri="{BB962C8B-B14F-4D97-AF65-F5344CB8AC3E}">
        <p14:creationId xmlns:p14="http://schemas.microsoft.com/office/powerpoint/2010/main" val="335745430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2C9FC2B-FF49-1829-4464-E9461217293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647E1D8-95C5-8C45-C8DE-F4A94E2F03DF}"/>
              </a:ext>
            </a:extLst>
          </p:cNvPr>
          <p:cNvSpPr>
            <a:spLocks noGrp="1"/>
          </p:cNvSpPr>
          <p:nvPr>
            <p:ph type="title"/>
          </p:nvPr>
        </p:nvSpPr>
        <p:spPr>
          <a:xfrm>
            <a:off x="266700" y="165879"/>
            <a:ext cx="8674100" cy="590931"/>
          </a:xfrm>
        </p:spPr>
        <p:txBody>
          <a:bodyPr/>
          <a:lstStyle/>
          <a:p>
            <a:r>
              <a:rPr lang="en-GB" dirty="0" err="1"/>
              <a:t>Achoimre</a:t>
            </a:r>
            <a:r>
              <a:rPr lang="en-GB" dirty="0"/>
              <a:t> </a:t>
            </a:r>
            <a:r>
              <a:rPr lang="en-GB" dirty="0" err="1"/>
              <a:t>athbhreithnithe</a:t>
            </a:r>
            <a:endParaRPr lang="en-GB" dirty="0"/>
          </a:p>
        </p:txBody>
      </p:sp>
      <p:sp>
        <p:nvSpPr>
          <p:cNvPr id="3" name="TextBox 2">
            <a:extLst>
              <a:ext uri="{FF2B5EF4-FFF2-40B4-BE49-F238E27FC236}">
                <a16:creationId xmlns:a16="http://schemas.microsoft.com/office/drawing/2014/main" id="{69E77328-25F4-D282-F549-1254CCA7150B}"/>
              </a:ext>
            </a:extLst>
          </p:cNvPr>
          <p:cNvSpPr txBox="1"/>
          <p:nvPr/>
        </p:nvSpPr>
        <p:spPr>
          <a:xfrm>
            <a:off x="266700" y="1113997"/>
            <a:ext cx="8674100" cy="2462213"/>
          </a:xfrm>
          <a:prstGeom prst="rect">
            <a:avLst/>
          </a:prstGeom>
          <a:noFill/>
        </p:spPr>
        <p:txBody>
          <a:bodyPr wrap="square" rtlCol="0">
            <a:spAutoFit/>
          </a:bodyPr>
          <a:lstStyle/>
          <a:p>
            <a:pPr>
              <a:spcAft>
                <a:spcPts val="1200"/>
              </a:spcAft>
            </a:pPr>
            <a:r>
              <a:rPr lang="en-GB" sz="2400" b="1" dirty="0" err="1">
                <a:latin typeface="Arial" panose="020B0604020202020204" pitchFamily="34" charset="0"/>
                <a:cs typeface="Arial" panose="020B0604020202020204" pitchFamily="34" charset="0"/>
              </a:rPr>
              <a:t>Turgnamhach</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Déan</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comparáid</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idir</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ábhair</a:t>
            </a:r>
            <a:r>
              <a:rPr lang="en-GB" sz="2400" dirty="0">
                <a:latin typeface="Arial" panose="020B0604020202020204" pitchFamily="34" charset="0"/>
                <a:cs typeface="Arial" panose="020B0604020202020204" pitchFamily="34" charset="0"/>
              </a:rPr>
              <a:t> na </a:t>
            </a:r>
            <a:r>
              <a:rPr lang="en-GB" sz="2400" dirty="0" err="1">
                <a:latin typeface="Arial" panose="020B0604020202020204" pitchFamily="34" charset="0"/>
                <a:cs typeface="Arial" panose="020B0604020202020204" pitchFamily="34" charset="0"/>
              </a:rPr>
              <a:t>dteirmiméadar</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sonraí</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príomhúla</a:t>
            </a:r>
            <a:r>
              <a:rPr lang="en-GB" sz="2400" dirty="0">
                <a:latin typeface="Arial" panose="020B0604020202020204" pitchFamily="34" charset="0"/>
                <a:cs typeface="Arial" panose="020B0604020202020204" pitchFamily="34" charset="0"/>
              </a:rPr>
              <a:t> agus </a:t>
            </a:r>
            <a:r>
              <a:rPr lang="en-GB" sz="2400" dirty="0" err="1">
                <a:latin typeface="Arial" panose="020B0604020202020204" pitchFamily="34" charset="0"/>
                <a:cs typeface="Arial" panose="020B0604020202020204" pitchFamily="34" charset="0"/>
              </a:rPr>
              <a:t>tánaisteacha</a:t>
            </a:r>
            <a:r>
              <a:rPr lang="en-GB" sz="2400" dirty="0">
                <a:latin typeface="Arial" panose="020B0604020202020204" pitchFamily="34" charset="0"/>
                <a:cs typeface="Arial" panose="020B0604020202020204" pitchFamily="34" charset="0"/>
              </a:rPr>
              <a:t>). Faigh </a:t>
            </a:r>
            <a:r>
              <a:rPr lang="en-GB" sz="2400" dirty="0" err="1">
                <a:latin typeface="Arial" panose="020B0604020202020204" pitchFamily="34" charset="0"/>
                <a:cs typeface="Arial" panose="020B0604020202020204" pitchFamily="34" charset="0"/>
              </a:rPr>
              <a:t>amach</a:t>
            </a:r>
            <a:r>
              <a:rPr lang="en-GB" sz="2400" dirty="0">
                <a:latin typeface="Arial" panose="020B0604020202020204" pitchFamily="34" charset="0"/>
                <a:cs typeface="Arial" panose="020B0604020202020204" pitchFamily="34" charset="0"/>
              </a:rPr>
              <a:t> 𝑐 agus 𝑙 ag </a:t>
            </a:r>
            <a:r>
              <a:rPr lang="en-GB" sz="2400" dirty="0" err="1">
                <a:latin typeface="Arial" panose="020B0604020202020204" pitchFamily="34" charset="0"/>
                <a:cs typeface="Arial" panose="020B0604020202020204" pitchFamily="34" charset="0"/>
              </a:rPr>
              <a:t>baint</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úsáide</a:t>
            </a:r>
            <a:r>
              <a:rPr lang="en-GB" sz="2400" dirty="0">
                <a:latin typeface="Arial" panose="020B0604020202020204" pitchFamily="34" charset="0"/>
                <a:cs typeface="Arial" panose="020B0604020202020204" pitchFamily="34" charset="0"/>
              </a:rPr>
              <a:t> as </a:t>
            </a:r>
            <a:r>
              <a:rPr lang="en-GB" sz="2400" dirty="0" err="1">
                <a:latin typeface="Arial" panose="020B0604020202020204" pitchFamily="34" charset="0"/>
                <a:cs typeface="Arial" panose="020B0604020202020204" pitchFamily="34" charset="0"/>
              </a:rPr>
              <a:t>sonraí</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príomhúla</a:t>
            </a:r>
            <a:r>
              <a:rPr lang="en-GB" sz="2400" dirty="0">
                <a:latin typeface="Arial" panose="020B0604020202020204" pitchFamily="34" charset="0"/>
                <a:cs typeface="Arial" panose="020B0604020202020204" pitchFamily="34" charset="0"/>
              </a:rPr>
              <a:t> agus </a:t>
            </a:r>
            <a:r>
              <a:rPr lang="en-GB" sz="2400" dirty="0" err="1">
                <a:latin typeface="Arial" panose="020B0604020202020204" pitchFamily="34" charset="0"/>
                <a:cs typeface="Arial" panose="020B0604020202020204" pitchFamily="34" charset="0"/>
              </a:rPr>
              <a:t>tánaisteacha</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Fíoraigh</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samhlacha</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teasa</a:t>
            </a:r>
            <a:r>
              <a:rPr lang="en-GB" sz="2400" dirty="0">
                <a:latin typeface="Arial" panose="020B0604020202020204" pitchFamily="34" charset="0"/>
                <a:cs typeface="Arial" panose="020B0604020202020204" pitchFamily="34" charset="0"/>
              </a:rPr>
              <a:t> le </a:t>
            </a:r>
            <a:r>
              <a:rPr lang="en-GB" sz="2400" dirty="0" err="1">
                <a:latin typeface="Arial" panose="020B0604020202020204" pitchFamily="34" charset="0"/>
                <a:cs typeface="Arial" panose="020B0604020202020204" pitchFamily="34" charset="0"/>
              </a:rPr>
              <a:t>sonraí</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tánaisteacha</a:t>
            </a:r>
            <a:r>
              <a:rPr lang="en-GB" sz="2400" dirty="0">
                <a:latin typeface="Arial" panose="020B0604020202020204" pitchFamily="34" charset="0"/>
                <a:cs typeface="Arial" panose="020B0604020202020204" pitchFamily="34" charset="0"/>
              </a:rPr>
              <a:t>.</a:t>
            </a:r>
          </a:p>
          <a:p>
            <a:pPr>
              <a:spcAft>
                <a:spcPts val="1200"/>
              </a:spcAft>
            </a:pPr>
            <a:r>
              <a:rPr lang="en-GB" sz="2400" b="1" dirty="0" err="1">
                <a:latin typeface="Arial" panose="020B0604020202020204" pitchFamily="34" charset="0"/>
                <a:cs typeface="Arial" panose="020B0604020202020204" pitchFamily="34" charset="0"/>
              </a:rPr>
              <a:t>Imscrúdaigh</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insliú</a:t>
            </a:r>
            <a:r>
              <a:rPr lang="en-GB" sz="2400" dirty="0">
                <a:latin typeface="Arial" panose="020B0604020202020204" pitchFamily="34" charset="0"/>
                <a:cs typeface="Arial" panose="020B0604020202020204" pitchFamily="34" charset="0"/>
              </a:rPr>
              <a:t> i </a:t>
            </a:r>
            <a:r>
              <a:rPr lang="en-GB" sz="2400" dirty="0" err="1">
                <a:latin typeface="Arial" panose="020B0604020202020204" pitchFamily="34" charset="0"/>
                <a:cs typeface="Arial" panose="020B0604020202020204" pitchFamily="34" charset="0"/>
              </a:rPr>
              <a:t>gcomparáid</a:t>
            </a:r>
            <a:r>
              <a:rPr lang="en-GB" sz="2400" dirty="0">
                <a:latin typeface="Arial" panose="020B0604020202020204" pitchFamily="34" charset="0"/>
                <a:cs typeface="Arial" panose="020B0604020202020204" pitchFamily="34" charset="0"/>
              </a:rPr>
              <a:t> le </a:t>
            </a:r>
            <a:r>
              <a:rPr lang="en-GB" sz="2400" dirty="0" err="1">
                <a:latin typeface="Arial" panose="020B0604020202020204" pitchFamily="34" charset="0"/>
                <a:cs typeface="Arial" panose="020B0604020202020204" pitchFamily="34" charset="0"/>
              </a:rPr>
              <a:t>ídiú</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fuinnimh</a:t>
            </a:r>
            <a:r>
              <a:rPr lang="en-GB" sz="2400" dirty="0">
                <a:latin typeface="Arial" panose="020B0604020202020204" pitchFamily="34" charset="0"/>
                <a:cs typeface="Arial" panose="020B0604020202020204" pitchFamily="34" charset="0"/>
              </a:rPr>
              <a:t> ag </a:t>
            </a:r>
            <a:r>
              <a:rPr lang="en-GB" sz="2400" dirty="0" err="1">
                <a:latin typeface="Arial" panose="020B0604020202020204" pitchFamily="34" charset="0"/>
                <a:cs typeface="Arial" panose="020B0604020202020204" pitchFamily="34" charset="0"/>
              </a:rPr>
              <a:t>baint</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úsáide</a:t>
            </a:r>
            <a:r>
              <a:rPr lang="en-GB" sz="2400" dirty="0">
                <a:latin typeface="Arial" panose="020B0604020202020204" pitchFamily="34" charset="0"/>
                <a:cs typeface="Arial" panose="020B0604020202020204" pitchFamily="34" charset="0"/>
              </a:rPr>
              <a:t> as </a:t>
            </a:r>
            <a:r>
              <a:rPr lang="en-GB" sz="2400" dirty="0" err="1">
                <a:latin typeface="Arial" panose="020B0604020202020204" pitchFamily="34" charset="0"/>
                <a:cs typeface="Arial" panose="020B0604020202020204" pitchFamily="34" charset="0"/>
              </a:rPr>
              <a:t>foinsí</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tánaisteacha</a:t>
            </a:r>
            <a:r>
              <a:rPr lang="en-GB" sz="2400" dirty="0">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2952504782"/>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F82C08DB-5F72-BF54-5C33-FE64E9647D11}"/>
              </a:ext>
            </a:extLst>
          </p:cNvPr>
          <p:cNvSpPr txBox="1"/>
          <p:nvPr/>
        </p:nvSpPr>
        <p:spPr>
          <a:xfrm>
            <a:off x="321196" y="5740916"/>
            <a:ext cx="8137524" cy="954107"/>
          </a:xfrm>
          <a:prstGeom prst="rect">
            <a:avLst/>
          </a:prstGeom>
          <a:noFill/>
        </p:spPr>
        <p:txBody>
          <a:bodyPr wrap="square" rtlCol="0">
            <a:spAutoFit/>
          </a:bodyPr>
          <a:lstStyle/>
          <a:p>
            <a:pPr algn="ctr"/>
            <a:r>
              <a:rPr lang="en-GB" sz="2800" dirty="0" err="1"/>
              <a:t>Nó</a:t>
            </a:r>
            <a:r>
              <a:rPr lang="en-GB" sz="2800" noProof="0" dirty="0"/>
              <a:t> … </a:t>
            </a:r>
            <a:r>
              <a:rPr lang="ga-IE" sz="2800" dirty="0"/>
              <a:t>an méid fuinnimh a scaoiltear nuair a chomhdhlúthaíonn sé</a:t>
            </a:r>
          </a:p>
        </p:txBody>
      </p:sp>
      <p:grpSp>
        <p:nvGrpSpPr>
          <p:cNvPr id="5" name="Group 4">
            <a:extLst>
              <a:ext uri="{FF2B5EF4-FFF2-40B4-BE49-F238E27FC236}">
                <a16:creationId xmlns:a16="http://schemas.microsoft.com/office/drawing/2014/main" id="{34FFD61B-9385-DEAE-EB17-5303BFCECC61}"/>
              </a:ext>
            </a:extLst>
          </p:cNvPr>
          <p:cNvGrpSpPr/>
          <p:nvPr/>
        </p:nvGrpSpPr>
        <p:grpSpPr>
          <a:xfrm>
            <a:off x="4815422" y="1843949"/>
            <a:ext cx="4222158" cy="3170099"/>
            <a:chOff x="4815422" y="1700808"/>
            <a:chExt cx="4222158" cy="3170099"/>
          </a:xfrm>
        </p:grpSpPr>
        <p:pic>
          <p:nvPicPr>
            <p:cNvPr id="2052" name="Picture 4">
              <a:extLst>
                <a:ext uri="{FF2B5EF4-FFF2-40B4-BE49-F238E27FC236}">
                  <a16:creationId xmlns:a16="http://schemas.microsoft.com/office/drawing/2014/main" id="{622A3FA0-2CBE-6C8E-2C07-72DEFDCE4AF2}"/>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1612"/>
            <a:stretch/>
          </p:blipFill>
          <p:spPr bwMode="auto">
            <a:xfrm>
              <a:off x="4815422" y="1700808"/>
              <a:ext cx="4222158" cy="3170099"/>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hlinkClick r:id="rId3"/>
              <a:extLst>
                <a:ext uri="{FF2B5EF4-FFF2-40B4-BE49-F238E27FC236}">
                  <a16:creationId xmlns:a16="http://schemas.microsoft.com/office/drawing/2014/main" id="{87914CA2-823A-6F28-6F11-226F9BF9EF8C}"/>
                </a:ext>
              </a:extLst>
            </p:cNvPr>
            <p:cNvSpPr txBox="1"/>
            <p:nvPr/>
          </p:nvSpPr>
          <p:spPr>
            <a:xfrm>
              <a:off x="8391249" y="4501575"/>
              <a:ext cx="646331" cy="369332"/>
            </a:xfrm>
            <a:prstGeom prst="rect">
              <a:avLst/>
            </a:prstGeom>
            <a:noFill/>
          </p:spPr>
          <p:txBody>
            <a:bodyPr wrap="none" rtlCol="0">
              <a:spAutoFit/>
            </a:bodyPr>
            <a:lstStyle/>
            <a:p>
              <a:pPr algn="l"/>
              <a:r>
                <a:rPr lang="en-GB"/>
                <a:t>CC0</a:t>
              </a:r>
            </a:p>
          </p:txBody>
        </p:sp>
      </p:grpSp>
      <p:sp>
        <p:nvSpPr>
          <p:cNvPr id="3" name="Title 2">
            <a:extLst>
              <a:ext uri="{FF2B5EF4-FFF2-40B4-BE49-F238E27FC236}">
                <a16:creationId xmlns:a16="http://schemas.microsoft.com/office/drawing/2014/main" id="{E144BED3-C287-F793-9C49-F53AC1DE6140}"/>
              </a:ext>
            </a:extLst>
          </p:cNvPr>
          <p:cNvSpPr>
            <a:spLocks noGrp="1"/>
          </p:cNvSpPr>
          <p:nvPr>
            <p:ph type="title"/>
          </p:nvPr>
        </p:nvSpPr>
        <p:spPr>
          <a:xfrm>
            <a:off x="241300" y="155246"/>
            <a:ext cx="8724900" cy="590931"/>
          </a:xfrm>
        </p:spPr>
        <p:txBody>
          <a:bodyPr/>
          <a:lstStyle/>
          <a:p>
            <a:r>
              <a:rPr lang="en-GB" dirty="0"/>
              <a:t>Cad is </a:t>
            </a:r>
            <a:r>
              <a:rPr lang="en-IE" dirty="0" err="1"/>
              <a:t>sainteas</a:t>
            </a:r>
            <a:r>
              <a:rPr lang="en-IE" dirty="0"/>
              <a:t> </a:t>
            </a:r>
            <a:r>
              <a:rPr lang="en-IE" dirty="0" err="1"/>
              <a:t>folaigh</a:t>
            </a:r>
            <a:r>
              <a:rPr lang="en-IE" dirty="0"/>
              <a:t> </a:t>
            </a:r>
            <a:r>
              <a:rPr lang="en-IE" dirty="0" err="1"/>
              <a:t>galúcháin</a:t>
            </a:r>
            <a:r>
              <a:rPr lang="en-IE" dirty="0"/>
              <a:t> </a:t>
            </a:r>
            <a:r>
              <a:rPr lang="en-IE" dirty="0" err="1"/>
              <a:t>ann</a:t>
            </a:r>
            <a:r>
              <a:rPr lang="en-IE" dirty="0"/>
              <a:t>?</a:t>
            </a:r>
            <a:endParaRPr lang="en-GB" dirty="0"/>
          </a:p>
        </p:txBody>
      </p:sp>
      <p:sp>
        <p:nvSpPr>
          <p:cNvPr id="7" name="TextBox 6">
            <a:extLst>
              <a:ext uri="{FF2B5EF4-FFF2-40B4-BE49-F238E27FC236}">
                <a16:creationId xmlns:a16="http://schemas.microsoft.com/office/drawing/2014/main" id="{72F14CEA-4A10-763D-E56A-BFEEAF3D464D}"/>
              </a:ext>
            </a:extLst>
          </p:cNvPr>
          <p:cNvSpPr txBox="1"/>
          <p:nvPr/>
        </p:nvSpPr>
        <p:spPr>
          <a:xfrm>
            <a:off x="208091" y="1363819"/>
            <a:ext cx="4607331" cy="4130361"/>
          </a:xfrm>
          <a:prstGeom prst="rect">
            <a:avLst/>
          </a:prstGeom>
          <a:solidFill>
            <a:srgbClr val="FFFF99"/>
          </a:solidFill>
        </p:spPr>
        <p:txBody>
          <a:bodyPr wrap="square">
            <a:spAutoFit/>
          </a:bodyPr>
          <a:lstStyle/>
          <a:p>
            <a:pPr>
              <a:spcBef>
                <a:spcPct val="20000"/>
              </a:spcBef>
            </a:pPr>
            <a:r>
              <a:rPr lang="en-IE" sz="3200" dirty="0"/>
              <a:t>An </a:t>
            </a:r>
            <a:r>
              <a:rPr lang="en-IE" sz="3200" dirty="0" err="1"/>
              <a:t>fuinneamh</a:t>
            </a:r>
            <a:r>
              <a:rPr lang="en-IE" sz="3200" dirty="0"/>
              <a:t> </a:t>
            </a:r>
            <a:r>
              <a:rPr lang="en-IE" sz="3200" dirty="0" err="1"/>
              <a:t>teasa</a:t>
            </a:r>
            <a:r>
              <a:rPr lang="en-IE" sz="3200" dirty="0"/>
              <a:t> a </a:t>
            </a:r>
            <a:r>
              <a:rPr lang="en-IE" sz="3200" dirty="0" err="1"/>
              <a:t>theastaíonn</a:t>
            </a:r>
            <a:r>
              <a:rPr lang="en-IE" sz="3200" dirty="0"/>
              <a:t> </a:t>
            </a:r>
            <a:r>
              <a:rPr lang="en-IE" sz="3200" dirty="0" err="1"/>
              <a:t>chun</a:t>
            </a:r>
            <a:r>
              <a:rPr lang="en-IE" sz="3200" dirty="0"/>
              <a:t> staid 1 kg de </a:t>
            </a:r>
            <a:r>
              <a:rPr lang="en-IE" sz="3200" dirty="0" err="1"/>
              <a:t>shubstaint</a:t>
            </a:r>
            <a:r>
              <a:rPr lang="en-IE" sz="3200" dirty="0"/>
              <a:t> a </a:t>
            </a:r>
            <a:r>
              <a:rPr lang="en-IE" sz="3200" dirty="0" err="1"/>
              <a:t>athrú</a:t>
            </a:r>
            <a:r>
              <a:rPr lang="en-IE" sz="3200" dirty="0"/>
              <a:t> ó bheith </a:t>
            </a:r>
            <a:r>
              <a:rPr lang="en-IE" sz="3200" dirty="0" err="1"/>
              <a:t>ina</a:t>
            </a:r>
            <a:r>
              <a:rPr lang="en-IE" sz="3200" dirty="0"/>
              <a:t> </a:t>
            </a:r>
            <a:r>
              <a:rPr lang="en-IE" sz="3200" dirty="0" err="1"/>
              <a:t>leacht</a:t>
            </a:r>
            <a:r>
              <a:rPr lang="en-IE" sz="3200" dirty="0"/>
              <a:t> go </a:t>
            </a:r>
            <a:r>
              <a:rPr lang="en-IE" sz="3200" dirty="0" err="1"/>
              <a:t>dtí</a:t>
            </a:r>
            <a:r>
              <a:rPr lang="en-IE" sz="3200" dirty="0"/>
              <a:t> bheith </a:t>
            </a:r>
            <a:r>
              <a:rPr lang="en-IE" sz="3200" dirty="0" err="1"/>
              <a:t>ina</a:t>
            </a:r>
            <a:r>
              <a:rPr lang="en-IE" sz="3200" dirty="0"/>
              <a:t> </a:t>
            </a:r>
            <a:r>
              <a:rPr lang="en-IE" sz="3200" dirty="0" err="1"/>
              <a:t>ghás</a:t>
            </a:r>
            <a:r>
              <a:rPr lang="en-IE" sz="3200" dirty="0"/>
              <a:t> </a:t>
            </a:r>
            <a:r>
              <a:rPr lang="en-IE" sz="3200" dirty="0" err="1"/>
              <a:t>gan</a:t>
            </a:r>
            <a:r>
              <a:rPr lang="en-IE" sz="3200" dirty="0"/>
              <a:t> a </a:t>
            </a:r>
            <a:r>
              <a:rPr lang="en-IE" sz="3200" dirty="0" err="1"/>
              <a:t>teocht</a:t>
            </a:r>
            <a:r>
              <a:rPr lang="en-IE" sz="3200" dirty="0"/>
              <a:t> a </a:t>
            </a:r>
            <a:r>
              <a:rPr lang="en-IE" sz="3200" dirty="0" err="1"/>
              <a:t>athrú</a:t>
            </a:r>
            <a:r>
              <a:rPr lang="en-IE" sz="3200" dirty="0"/>
              <a:t> (i.e.ag a </a:t>
            </a:r>
            <a:r>
              <a:rPr lang="en-IE" sz="3200" dirty="0" err="1"/>
              <a:t>fiuchphointe</a:t>
            </a:r>
            <a:r>
              <a:rPr lang="en-IE" sz="3200" dirty="0"/>
              <a:t>)</a:t>
            </a:r>
            <a:endParaRPr lang="en-IE" sz="3200" noProof="0" dirty="0"/>
          </a:p>
          <a:p>
            <a:pPr>
              <a:spcBef>
                <a:spcPct val="20000"/>
              </a:spcBef>
            </a:pPr>
            <a:r>
              <a:rPr lang="en-GB" sz="3200" dirty="0"/>
              <a:t> </a:t>
            </a:r>
            <a:r>
              <a:rPr lang="en-GB" sz="2400" b="1" dirty="0" err="1"/>
              <a:t>Bunaithe</a:t>
            </a:r>
            <a:r>
              <a:rPr lang="en-GB" sz="2400" b="1" dirty="0"/>
              <a:t> </a:t>
            </a:r>
            <a:r>
              <a:rPr lang="en-GB" sz="2400" b="1" dirty="0" err="1"/>
              <a:t>ar</a:t>
            </a:r>
            <a:r>
              <a:rPr lang="en-GB" sz="2400" dirty="0"/>
              <a:t> AL 2014, 2025</a:t>
            </a:r>
            <a:endParaRPr lang="en-US" sz="3200" dirty="0"/>
          </a:p>
        </p:txBody>
      </p:sp>
    </p:spTree>
    <p:extLst>
      <p:ext uri="{BB962C8B-B14F-4D97-AF65-F5344CB8AC3E}">
        <p14:creationId xmlns:p14="http://schemas.microsoft.com/office/powerpoint/2010/main" val="14514383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7" grpId="0" animBg="1"/>
    </p:bld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ext Box 5">
                <a:extLst>
                  <a:ext uri="{FF2B5EF4-FFF2-40B4-BE49-F238E27FC236}">
                    <a16:creationId xmlns:a16="http://schemas.microsoft.com/office/drawing/2014/main" id="{C48C6BD7-2EBC-A073-FFD3-5CCC8C7CC9F9}"/>
                  </a:ext>
                </a:extLst>
              </p:cNvPr>
              <p:cNvSpPr txBox="1">
                <a:spLocks noChangeArrowheads="1"/>
              </p:cNvSpPr>
              <p:nvPr/>
            </p:nvSpPr>
            <p:spPr bwMode="auto">
              <a:xfrm>
                <a:off x="1954530" y="3406140"/>
                <a:ext cx="6781358" cy="2092881"/>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14:m>
                  <m:oMath xmlns:m="http://schemas.openxmlformats.org/officeDocument/2006/math">
                    <m:r>
                      <a:rPr lang="en-GB" sz="2800" i="1" noProof="0" dirty="0" smtClean="0">
                        <a:latin typeface="Cambria Math" panose="02040503050406030204" pitchFamily="18" charset="0"/>
                      </a:rPr>
                      <m:t>𝑄</m:t>
                    </m:r>
                  </m:oMath>
                </a14:m>
                <a:r>
                  <a:rPr lang="en-GB" sz="2800" noProof="0" dirty="0"/>
                  <a:t> = </a:t>
                </a:r>
                <a:r>
                  <a:rPr lang="en-GB" sz="2800" dirty="0"/>
                  <a:t>Teas </a:t>
                </a:r>
                <a:r>
                  <a:rPr lang="en-GB" sz="2800" dirty="0" err="1"/>
                  <a:t>chun</a:t>
                </a:r>
                <a:r>
                  <a:rPr lang="en-GB" sz="2800" dirty="0"/>
                  <a:t> an </a:t>
                </a:r>
                <a:r>
                  <a:rPr lang="en-GB" sz="2800" dirty="0" err="1"/>
                  <a:t>stát</a:t>
                </a:r>
                <a:r>
                  <a:rPr lang="en-GB" sz="2800" dirty="0"/>
                  <a:t> a </a:t>
                </a:r>
                <a:r>
                  <a:rPr lang="en-GB" sz="2800" dirty="0" err="1"/>
                  <a:t>athrú</a:t>
                </a:r>
                <a:endParaRPr lang="en-GB" sz="2800" dirty="0"/>
              </a:p>
              <a:p>
                <a:br>
                  <a:rPr lang="en-GB" dirty="0"/>
                </a:br>
                <a14:m>
                  <m:oMath xmlns:m="http://schemas.openxmlformats.org/officeDocument/2006/math">
                    <m:r>
                      <a:rPr lang="en-GB" sz="2800" i="1" noProof="0" dirty="0" smtClean="0">
                        <a:latin typeface="Cambria Math" panose="02040503050406030204" pitchFamily="18" charset="0"/>
                      </a:rPr>
                      <m:t>𝑚</m:t>
                    </m:r>
                  </m:oMath>
                </a14:m>
                <a:r>
                  <a:rPr lang="en-GB" sz="2800" noProof="0" dirty="0"/>
                  <a:t> = Mais </a:t>
                </a:r>
              </a:p>
              <a:p>
                <a:endParaRPr lang="en-GB" sz="2800" noProof="0" dirty="0">
                  <a:cs typeface="Arial" panose="020B0604020202020204" pitchFamily="34" charset="0"/>
                </a:endParaRPr>
              </a:p>
              <a:p>
                <a:pPr eaLnBrk="1" hangingPunct="1">
                  <a:spcAft>
                    <a:spcPts val="1800"/>
                  </a:spcAft>
                </a:pPr>
                <a14:m>
                  <m:oMath xmlns:m="http://schemas.openxmlformats.org/officeDocument/2006/math">
                    <m:r>
                      <a:rPr lang="en-GB" sz="2800" i="1" dirty="0" smtClean="0">
                        <a:latin typeface="Cambria Math" panose="02040503050406030204" pitchFamily="18" charset="0"/>
                        <a:cs typeface="Arial" panose="020B0604020202020204" pitchFamily="34" charset="0"/>
                      </a:rPr>
                      <m:t>𝑙</m:t>
                    </m:r>
                    <m:r>
                      <a:rPr lang="en-GB" sz="2800" i="1" dirty="0" smtClean="0">
                        <a:latin typeface="Cambria Math" panose="02040503050406030204" pitchFamily="18" charset="0"/>
                        <a:cs typeface="Arial" panose="020B0604020202020204" pitchFamily="34" charset="0"/>
                      </a:rPr>
                      <m:t> </m:t>
                    </m:r>
                  </m:oMath>
                </a14:m>
                <a:r>
                  <a:rPr lang="en-GB" sz="2800" dirty="0">
                    <a:cs typeface="Arial" panose="020B0604020202020204" pitchFamily="34" charset="0"/>
                  </a:rPr>
                  <a:t>= </a:t>
                </a:r>
                <a:r>
                  <a:rPr lang="en-GB" sz="2800" noProof="0" dirty="0" err="1">
                    <a:cs typeface="Arial" panose="020B0604020202020204" pitchFamily="34" charset="0"/>
                  </a:rPr>
                  <a:t>Sainteas</a:t>
                </a:r>
                <a:r>
                  <a:rPr lang="en-GB" sz="2800" noProof="0" dirty="0">
                    <a:cs typeface="Arial" panose="020B0604020202020204" pitchFamily="34" charset="0"/>
                  </a:rPr>
                  <a:t> </a:t>
                </a:r>
                <a:r>
                  <a:rPr lang="en-GB" sz="2800" noProof="0" dirty="0" err="1">
                    <a:cs typeface="Arial" panose="020B0604020202020204" pitchFamily="34" charset="0"/>
                  </a:rPr>
                  <a:t>Folaigh</a:t>
                </a:r>
                <a:endParaRPr lang="en-GB" sz="2800" noProof="0" dirty="0"/>
              </a:p>
            </p:txBody>
          </p:sp>
        </mc:Choice>
        <mc:Fallback xmlns="">
          <p:sp>
            <p:nvSpPr>
              <p:cNvPr id="2" name="Text Box 5">
                <a:extLst>
                  <a:ext uri="{FF2B5EF4-FFF2-40B4-BE49-F238E27FC236}">
                    <a16:creationId xmlns:a16="http://schemas.microsoft.com/office/drawing/2014/main" id="{C48C6BD7-2EBC-A073-FFD3-5CCC8C7CC9F9}"/>
                  </a:ext>
                </a:extLst>
              </p:cNvPr>
              <p:cNvSpPr txBox="1">
                <a:spLocks noRot="1" noChangeAspect="1" noMove="1" noResize="1" noEditPoints="1" noAdjustHandles="1" noChangeArrowheads="1" noChangeShapeType="1" noTextEdit="1"/>
              </p:cNvSpPr>
              <p:nvPr/>
            </p:nvSpPr>
            <p:spPr bwMode="auto">
              <a:xfrm>
                <a:off x="1954530" y="3406140"/>
                <a:ext cx="6781358" cy="2092881"/>
              </a:xfrm>
              <a:prstGeom prst="rect">
                <a:avLst/>
              </a:prstGeom>
              <a:blipFill>
                <a:blip r:embed="rId2"/>
                <a:stretch>
                  <a:fillRect t="-3207" b="-7289"/>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IE">
                    <a:noFill/>
                  </a:rPr>
                  <a:t> </a:t>
                </a:r>
              </a:p>
            </p:txBody>
          </p:sp>
        </mc:Fallback>
      </mc:AlternateContent>
      <mc:AlternateContent xmlns:mc="http://schemas.openxmlformats.org/markup-compatibility/2006" xmlns:a14="http://schemas.microsoft.com/office/drawing/2010/main">
        <mc:Choice Requires="a14">
          <p:sp>
            <p:nvSpPr>
              <p:cNvPr id="3" name="TextBox 2">
                <a:extLst>
                  <a:ext uri="{FF2B5EF4-FFF2-40B4-BE49-F238E27FC236}">
                    <a16:creationId xmlns:a16="http://schemas.microsoft.com/office/drawing/2014/main" id="{B4A556E3-53E5-5D60-4977-017727D49047}"/>
                  </a:ext>
                </a:extLst>
              </p:cNvPr>
              <p:cNvSpPr txBox="1"/>
              <p:nvPr/>
            </p:nvSpPr>
            <p:spPr>
              <a:xfrm>
                <a:off x="3201673" y="2049086"/>
                <a:ext cx="2143536" cy="769441"/>
              </a:xfrm>
              <a:prstGeom prst="rect">
                <a:avLst/>
              </a:prstGeom>
              <a:solidFill>
                <a:srgbClr val="FFFF99"/>
              </a:solidFill>
            </p:spPr>
            <p:txBody>
              <a:bodyPr wrap="none" rtlCol="0">
                <a:spAutoFit/>
              </a:bodyPr>
              <a:lstStyle/>
              <a:p>
                <a:pPr algn="l"/>
                <a14:m>
                  <m:oMathPara xmlns:m="http://schemas.openxmlformats.org/officeDocument/2006/math">
                    <m:oMathParaPr>
                      <m:jc m:val="centerGroup"/>
                    </m:oMathParaPr>
                    <m:oMath xmlns:m="http://schemas.openxmlformats.org/officeDocument/2006/math">
                      <m:r>
                        <a:rPr lang="en-GB" sz="4400" b="0" i="1" smtClean="0">
                          <a:latin typeface="Cambria Math" panose="02040503050406030204" pitchFamily="18" charset="0"/>
                        </a:rPr>
                        <m:t>𝑄</m:t>
                      </m:r>
                      <m:r>
                        <a:rPr lang="en-GB" sz="4400" b="0" i="1" smtClean="0">
                          <a:latin typeface="Cambria Math" panose="02040503050406030204" pitchFamily="18" charset="0"/>
                        </a:rPr>
                        <m:t>=</m:t>
                      </m:r>
                      <m:r>
                        <a:rPr lang="en-GB" sz="4400" b="0" i="1" smtClean="0">
                          <a:latin typeface="Cambria Math" panose="02040503050406030204" pitchFamily="18" charset="0"/>
                        </a:rPr>
                        <m:t>𝑚𝑙</m:t>
                      </m:r>
                    </m:oMath>
                  </m:oMathPara>
                </a14:m>
                <a:endParaRPr lang="en-GB" sz="4400"/>
              </a:p>
            </p:txBody>
          </p:sp>
        </mc:Choice>
        <mc:Fallback xmlns="">
          <p:sp>
            <p:nvSpPr>
              <p:cNvPr id="3" name="TextBox 2">
                <a:extLst>
                  <a:ext uri="{FF2B5EF4-FFF2-40B4-BE49-F238E27FC236}">
                    <a16:creationId xmlns:a16="http://schemas.microsoft.com/office/drawing/2014/main" id="{B4A556E3-53E5-5D60-4977-017727D49047}"/>
                  </a:ext>
                </a:extLst>
              </p:cNvPr>
              <p:cNvSpPr txBox="1">
                <a:spLocks noRot="1" noChangeAspect="1" noMove="1" noResize="1" noEditPoints="1" noAdjustHandles="1" noChangeArrowheads="1" noChangeShapeType="1" noTextEdit="1"/>
              </p:cNvSpPr>
              <p:nvPr/>
            </p:nvSpPr>
            <p:spPr>
              <a:xfrm>
                <a:off x="3201673" y="2049086"/>
                <a:ext cx="2143536" cy="769441"/>
              </a:xfrm>
              <a:prstGeom prst="rect">
                <a:avLst/>
              </a:prstGeom>
              <a:blipFill>
                <a:blip r:embed="rId3"/>
                <a:stretch>
                  <a:fillRect/>
                </a:stretch>
              </a:blipFill>
            </p:spPr>
            <p:txBody>
              <a:bodyPr/>
              <a:lstStyle/>
              <a:p>
                <a:r>
                  <a:rPr lang="en-US">
                    <a:noFill/>
                  </a:rPr>
                  <a:t> </a:t>
                </a:r>
              </a:p>
            </p:txBody>
          </p:sp>
        </mc:Fallback>
      </mc:AlternateContent>
      <p:sp>
        <p:nvSpPr>
          <p:cNvPr id="4" name="Title 3">
            <a:extLst>
              <a:ext uri="{FF2B5EF4-FFF2-40B4-BE49-F238E27FC236}">
                <a16:creationId xmlns:a16="http://schemas.microsoft.com/office/drawing/2014/main" id="{033EFB7D-266A-F29A-FD49-1D37DD9E2756}"/>
              </a:ext>
            </a:extLst>
          </p:cNvPr>
          <p:cNvSpPr>
            <a:spLocks noGrp="1"/>
          </p:cNvSpPr>
          <p:nvPr>
            <p:ph type="title"/>
          </p:nvPr>
        </p:nvSpPr>
        <p:spPr>
          <a:xfrm>
            <a:off x="241300" y="155246"/>
            <a:ext cx="8724900" cy="1089529"/>
          </a:xfrm>
        </p:spPr>
        <p:txBody>
          <a:bodyPr/>
          <a:lstStyle/>
          <a:p>
            <a:r>
              <a:rPr lang="en-GB" dirty="0" err="1"/>
              <a:t>Scríobh</a:t>
            </a:r>
            <a:r>
              <a:rPr lang="en-GB" dirty="0"/>
              <a:t> an </a:t>
            </a:r>
            <a:r>
              <a:rPr lang="en-GB" dirty="0" err="1"/>
              <a:t>chothromóid</a:t>
            </a:r>
            <a:r>
              <a:rPr lang="en-GB" dirty="0"/>
              <a:t> don </a:t>
            </a:r>
            <a:r>
              <a:rPr lang="en-GB" dirty="0" err="1"/>
              <a:t>Sainteas</a:t>
            </a:r>
            <a:r>
              <a:rPr lang="en-GB" dirty="0"/>
              <a:t> </a:t>
            </a:r>
            <a:r>
              <a:rPr lang="en-GB" dirty="0" err="1"/>
              <a:t>Folaigh</a:t>
            </a:r>
            <a:r>
              <a:rPr lang="en-GB" dirty="0"/>
              <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a:extLst>
              <a:ext uri="{FF2B5EF4-FFF2-40B4-BE49-F238E27FC236}">
                <a16:creationId xmlns:a16="http://schemas.microsoft.com/office/drawing/2014/main" id="{70104699-4E32-08F9-3FA9-12E4F6F5BAF3}"/>
              </a:ext>
            </a:extLst>
          </p:cNvPr>
          <p:cNvGraphicFramePr>
            <a:graphicFrameLocks noGrp="1"/>
          </p:cNvGraphicFramePr>
          <p:nvPr>
            <p:extLst>
              <p:ext uri="{D42A27DB-BD31-4B8C-83A1-F6EECF244321}">
                <p14:modId xmlns:p14="http://schemas.microsoft.com/office/powerpoint/2010/main" val="1767075584"/>
              </p:ext>
            </p:extLst>
          </p:nvPr>
        </p:nvGraphicFramePr>
        <p:xfrm>
          <a:off x="179512" y="1113314"/>
          <a:ext cx="8784975" cy="5022488"/>
        </p:xfrm>
        <a:graphic>
          <a:graphicData uri="http://schemas.openxmlformats.org/drawingml/2006/table">
            <a:tbl>
              <a:tblPr firstRow="1" bandRow="1">
                <a:tableStyleId>{5C22544A-7EE6-4342-B048-85BDC9FD1C3A}</a:tableStyleId>
              </a:tblPr>
              <a:tblGrid>
                <a:gridCol w="2193298">
                  <a:extLst>
                    <a:ext uri="{9D8B030D-6E8A-4147-A177-3AD203B41FA5}">
                      <a16:colId xmlns:a16="http://schemas.microsoft.com/office/drawing/2014/main" val="1229292452"/>
                    </a:ext>
                  </a:extLst>
                </a:gridCol>
                <a:gridCol w="3275636">
                  <a:extLst>
                    <a:ext uri="{9D8B030D-6E8A-4147-A177-3AD203B41FA5}">
                      <a16:colId xmlns:a16="http://schemas.microsoft.com/office/drawing/2014/main" val="941662498"/>
                    </a:ext>
                  </a:extLst>
                </a:gridCol>
                <a:gridCol w="3316041">
                  <a:extLst>
                    <a:ext uri="{9D8B030D-6E8A-4147-A177-3AD203B41FA5}">
                      <a16:colId xmlns:a16="http://schemas.microsoft.com/office/drawing/2014/main" val="1489344765"/>
                    </a:ext>
                  </a:extLst>
                </a:gridCol>
              </a:tblGrid>
              <a:tr h="663848">
                <a:tc>
                  <a:txBody>
                    <a:bodyPr/>
                    <a:lstStyle/>
                    <a:p>
                      <a:pPr algn="ctr"/>
                      <a:endParaRPr lang="en-GB" sz="2800" noProof="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GB" sz="2800" noProof="0" dirty="0" err="1">
                          <a:solidFill>
                            <a:schemeClr val="tx1"/>
                          </a:solidFill>
                        </a:rPr>
                        <a:t>Réad</a:t>
                      </a:r>
                      <a:endParaRPr lang="en-GB" sz="2800" noProof="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GB" sz="2800" noProof="0" dirty="0" err="1">
                          <a:solidFill>
                            <a:schemeClr val="tx1"/>
                          </a:solidFill>
                        </a:rPr>
                        <a:t>Substaint</a:t>
                      </a:r>
                      <a:endParaRPr lang="en-GB" sz="2800" noProof="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89555950"/>
                  </a:ext>
                </a:extLst>
              </a:tr>
              <a:tr h="1301403">
                <a:tc>
                  <a:txBody>
                    <a:bodyPr/>
                    <a:lstStyle/>
                    <a:p>
                      <a:pPr algn="ctr">
                        <a:lnSpc>
                          <a:spcPct val="150000"/>
                        </a:lnSpc>
                      </a:pPr>
                      <a:r>
                        <a:rPr lang="en-GB" sz="2800" noProof="0" dirty="0" err="1">
                          <a:solidFill>
                            <a:schemeClr val="tx1"/>
                          </a:solidFill>
                        </a:rPr>
                        <a:t>Athrú</a:t>
                      </a:r>
                      <a:r>
                        <a:rPr lang="en-GB" sz="2800" noProof="0" dirty="0">
                          <a:solidFill>
                            <a:schemeClr val="tx1"/>
                          </a:solidFill>
                        </a:rPr>
                        <a:t> </a:t>
                      </a:r>
                      <a:r>
                        <a:rPr lang="en-GB" sz="2800" noProof="0" dirty="0" err="1">
                          <a:solidFill>
                            <a:schemeClr val="tx1"/>
                          </a:solidFill>
                        </a:rPr>
                        <a:t>Teocht</a:t>
                      </a:r>
                      <a:endParaRPr lang="en-GB" sz="2800" noProof="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0000"/>
                        </a:lnSpc>
                        <a:spcBef>
                          <a:spcPts val="1200"/>
                        </a:spcBef>
                      </a:pPr>
                      <a:r>
                        <a:rPr lang="en-GB" sz="2800" dirty="0" err="1"/>
                        <a:t>Toilleadh</a:t>
                      </a:r>
                      <a:r>
                        <a:rPr lang="en-GB" sz="2800" dirty="0"/>
                        <a:t> Teasa     </a:t>
                      </a:r>
                      <a:r>
                        <a:rPr lang="en-GB" sz="2800" i="1" noProof="0" dirty="0">
                          <a:solidFill>
                            <a:schemeClr val="tx1"/>
                          </a:solidFill>
                          <a:latin typeface="Times New Roman" panose="02020603050405020304" pitchFamily="18" charset="0"/>
                          <a:cs typeface="Times New Roman" panose="02020603050405020304" pitchFamily="18" charset="0"/>
                        </a:rPr>
                        <a:t>C</a:t>
                      </a:r>
                    </a:p>
                    <a:p>
                      <a:pPr marL="0" marR="0" lvl="0" indent="0" algn="ctr" defTabSz="914400" rtl="0" eaLnBrk="1" fontAlgn="auto" latinLnBrk="0" hangingPunct="1">
                        <a:lnSpc>
                          <a:spcPct val="100000"/>
                        </a:lnSpc>
                        <a:spcBef>
                          <a:spcPts val="1200"/>
                        </a:spcBef>
                        <a:spcAft>
                          <a:spcPts val="0"/>
                        </a:spcAft>
                        <a:buClrTx/>
                        <a:buSzTx/>
                        <a:buFontTx/>
                        <a:buNone/>
                        <a:tabLst/>
                        <a:defRPr/>
                      </a:pPr>
                      <a:r>
                        <a:rPr lang="en-GB" sz="2800" i="1" noProof="0" dirty="0">
                          <a:solidFill>
                            <a:schemeClr val="tx1"/>
                          </a:solidFill>
                          <a:latin typeface="Times New Roman" panose="02020603050405020304" pitchFamily="18" charset="0"/>
                          <a:cs typeface="Times New Roman" panose="02020603050405020304" pitchFamily="18" charset="0"/>
                        </a:rPr>
                        <a:t>Q=</a:t>
                      </a:r>
                      <a:r>
                        <a:rPr lang="en-GB" sz="2800" i="1" noProof="0" dirty="0" err="1">
                          <a:solidFill>
                            <a:schemeClr val="tx1"/>
                          </a:solidFill>
                          <a:latin typeface="Times New Roman" panose="02020603050405020304" pitchFamily="18" charset="0"/>
                          <a:cs typeface="Times New Roman" panose="02020603050405020304" pitchFamily="18" charset="0"/>
                        </a:rPr>
                        <a:t>CΔθ</a:t>
                      </a:r>
                      <a:endParaRPr lang="en-GB" sz="2800" i="1" noProof="0" dirty="0">
                        <a:solidFill>
                          <a:schemeClr val="tx1"/>
                        </a:solidFill>
                        <a:latin typeface="Times New Roman" panose="02020603050405020304" pitchFamily="18" charset="0"/>
                        <a:cs typeface="Times New Roman" panose="02020603050405020304" pitchFamily="18" charset="0"/>
                      </a:endParaRPr>
                    </a:p>
                    <a:p>
                      <a:pPr marL="0" marR="0" lvl="0" indent="0" algn="ctr" defTabSz="914400" rtl="0" eaLnBrk="1" fontAlgn="auto" latinLnBrk="0" hangingPunct="1">
                        <a:lnSpc>
                          <a:spcPct val="100000"/>
                        </a:lnSpc>
                        <a:spcBef>
                          <a:spcPts val="1200"/>
                        </a:spcBef>
                        <a:spcAft>
                          <a:spcPts val="0"/>
                        </a:spcAft>
                        <a:buClrTx/>
                        <a:buSzTx/>
                        <a:buFontTx/>
                        <a:buNone/>
                        <a:tabLst/>
                        <a:defRPr/>
                      </a:pPr>
                      <a:endParaRPr lang="en-GB" sz="2800" noProof="0" dirty="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ct val="100000"/>
                        </a:lnSpc>
                        <a:spcBef>
                          <a:spcPts val="1200"/>
                        </a:spcBef>
                      </a:pPr>
                      <a:r>
                        <a:rPr lang="en-GB" sz="2800" dirty="0" err="1"/>
                        <a:t>Saintoilleadh</a:t>
                      </a:r>
                      <a:r>
                        <a:rPr lang="en-GB" sz="2800" dirty="0"/>
                        <a:t> Teasa </a:t>
                      </a:r>
                      <a:r>
                        <a:rPr lang="en-GB" sz="2800" i="1" noProof="0" dirty="0">
                          <a:solidFill>
                            <a:schemeClr val="tx1"/>
                          </a:solidFill>
                          <a:latin typeface="Times New Roman" panose="02020603050405020304" pitchFamily="18" charset="0"/>
                          <a:cs typeface="Times New Roman" panose="02020603050405020304" pitchFamily="18" charset="0"/>
                        </a:rPr>
                        <a:t>c</a:t>
                      </a:r>
                    </a:p>
                    <a:p>
                      <a:pPr marL="0" marR="0" lvl="0" indent="0" algn="ctr" defTabSz="914400" rtl="0" eaLnBrk="1" fontAlgn="auto" latinLnBrk="0" hangingPunct="1">
                        <a:lnSpc>
                          <a:spcPct val="100000"/>
                        </a:lnSpc>
                        <a:spcBef>
                          <a:spcPts val="1200"/>
                        </a:spcBef>
                        <a:spcAft>
                          <a:spcPts val="0"/>
                        </a:spcAft>
                        <a:buClrTx/>
                        <a:buSzTx/>
                        <a:buFontTx/>
                        <a:buNone/>
                        <a:tabLst/>
                        <a:defRPr/>
                      </a:pPr>
                      <a:r>
                        <a:rPr lang="en-GB" sz="2800" i="1" noProof="0" dirty="0">
                          <a:solidFill>
                            <a:schemeClr val="tx1"/>
                          </a:solidFill>
                          <a:latin typeface="Times New Roman" panose="02020603050405020304" pitchFamily="18" charset="0"/>
                          <a:cs typeface="Times New Roman" panose="02020603050405020304" pitchFamily="18" charset="0"/>
                        </a:rPr>
                        <a:t>Q=</a:t>
                      </a:r>
                      <a:r>
                        <a:rPr lang="en-GB" sz="2800" i="1" noProof="0" dirty="0" err="1">
                          <a:solidFill>
                            <a:schemeClr val="tx1"/>
                          </a:solidFill>
                          <a:latin typeface="Times New Roman" panose="02020603050405020304" pitchFamily="18" charset="0"/>
                          <a:cs typeface="Times New Roman" panose="02020603050405020304" pitchFamily="18" charset="0"/>
                        </a:rPr>
                        <a:t>mcΔθ</a:t>
                      </a:r>
                      <a:endParaRPr lang="en-GB" sz="2800" i="1" noProof="0" dirty="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614856978"/>
                  </a:ext>
                </a:extLst>
              </a:tr>
              <a:tr h="1301403">
                <a:tc>
                  <a:txBody>
                    <a:bodyPr/>
                    <a:lstStyle/>
                    <a:p>
                      <a:pPr algn="ctr">
                        <a:lnSpc>
                          <a:spcPct val="150000"/>
                        </a:lnSpc>
                      </a:pPr>
                      <a:r>
                        <a:rPr lang="en-GB" sz="2800" noProof="0" dirty="0" err="1">
                          <a:solidFill>
                            <a:schemeClr val="tx1"/>
                          </a:solidFill>
                        </a:rPr>
                        <a:t>Athrú</a:t>
                      </a:r>
                      <a:r>
                        <a:rPr lang="en-GB" sz="2800" noProof="0" dirty="0">
                          <a:solidFill>
                            <a:schemeClr val="tx1"/>
                          </a:solidFill>
                        </a:rPr>
                        <a:t> Staid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0000"/>
                        </a:lnSpc>
                        <a:spcBef>
                          <a:spcPts val="1200"/>
                        </a:spcBef>
                      </a:pPr>
                      <a:r>
                        <a:rPr lang="en-GB" sz="2800" noProof="0" dirty="0">
                          <a:solidFill>
                            <a:schemeClr val="tx1"/>
                          </a:solidFill>
                          <a:latin typeface="Times New Roman" panose="02020603050405020304" pitchFamily="18" charset="0"/>
                          <a:cs typeface="Times New Roman" panose="02020603050405020304" pitchFamily="18" charset="0"/>
                        </a:rPr>
                        <a:t>Teas </a:t>
                      </a:r>
                      <a:r>
                        <a:rPr lang="en-GB" sz="2800" noProof="0" dirty="0" err="1">
                          <a:solidFill>
                            <a:schemeClr val="tx1"/>
                          </a:solidFill>
                          <a:latin typeface="Times New Roman" panose="02020603050405020304" pitchFamily="18" charset="0"/>
                          <a:cs typeface="Times New Roman" panose="02020603050405020304" pitchFamily="18" charset="0"/>
                        </a:rPr>
                        <a:t>Folaigh</a:t>
                      </a:r>
                      <a:endParaRPr lang="en-GB" sz="2800" noProof="0" dirty="0">
                        <a:solidFill>
                          <a:schemeClr val="tx1"/>
                        </a:solidFill>
                        <a:latin typeface="Times New Roman" panose="02020603050405020304" pitchFamily="18" charset="0"/>
                        <a:cs typeface="Times New Roman" panose="02020603050405020304" pitchFamily="18" charset="0"/>
                      </a:endParaRPr>
                    </a:p>
                    <a:p>
                      <a:pPr algn="ctr">
                        <a:lnSpc>
                          <a:spcPct val="100000"/>
                        </a:lnSpc>
                        <a:spcBef>
                          <a:spcPts val="1200"/>
                        </a:spcBef>
                      </a:pPr>
                      <a:r>
                        <a:rPr lang="en-GB" sz="2800" i="1" noProof="0" dirty="0">
                          <a:solidFill>
                            <a:schemeClr val="tx1"/>
                          </a:solidFill>
                          <a:latin typeface="Times New Roman" panose="02020603050405020304" pitchFamily="18" charset="0"/>
                          <a:cs typeface="Times New Roman" panose="02020603050405020304" pitchFamily="18" charset="0"/>
                        </a:rPr>
                        <a:t>L</a:t>
                      </a:r>
                    </a:p>
                    <a:p>
                      <a:pPr algn="ctr">
                        <a:lnSpc>
                          <a:spcPct val="100000"/>
                        </a:lnSpc>
                        <a:spcBef>
                          <a:spcPts val="1200"/>
                        </a:spcBef>
                      </a:pPr>
                      <a:r>
                        <a:rPr lang="en-GB" sz="2800" i="1" noProof="0" dirty="0">
                          <a:solidFill>
                            <a:schemeClr val="tx1"/>
                          </a:solidFill>
                          <a:latin typeface="Times New Roman" panose="02020603050405020304" pitchFamily="18" charset="0"/>
                          <a:cs typeface="Times New Roman" panose="02020603050405020304" pitchFamily="18" charset="0"/>
                        </a:rPr>
                        <a:t>Q=L</a:t>
                      </a:r>
                    </a:p>
                    <a:p>
                      <a:pPr algn="ctr">
                        <a:lnSpc>
                          <a:spcPct val="100000"/>
                        </a:lnSpc>
                        <a:spcBef>
                          <a:spcPts val="1200"/>
                        </a:spcBef>
                      </a:pPr>
                      <a:endParaRPr lang="en-GB" sz="2800" noProof="0" dirty="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ct val="100000"/>
                        </a:lnSpc>
                        <a:spcBef>
                          <a:spcPts val="1200"/>
                        </a:spcBef>
                      </a:pPr>
                      <a:r>
                        <a:rPr lang="en-GB" sz="2800" noProof="0" dirty="0" err="1">
                          <a:solidFill>
                            <a:schemeClr val="tx1"/>
                          </a:solidFill>
                          <a:latin typeface="Times New Roman" panose="02020603050405020304" pitchFamily="18" charset="0"/>
                          <a:cs typeface="Times New Roman" panose="02020603050405020304" pitchFamily="18" charset="0"/>
                        </a:rPr>
                        <a:t>Sainteas</a:t>
                      </a:r>
                      <a:r>
                        <a:rPr lang="en-GB" sz="2800" noProof="0" dirty="0">
                          <a:solidFill>
                            <a:schemeClr val="tx1"/>
                          </a:solidFill>
                          <a:latin typeface="Times New Roman" panose="02020603050405020304" pitchFamily="18" charset="0"/>
                          <a:cs typeface="Times New Roman" panose="02020603050405020304" pitchFamily="18" charset="0"/>
                        </a:rPr>
                        <a:t> </a:t>
                      </a:r>
                      <a:r>
                        <a:rPr lang="en-GB" sz="2800" noProof="0" dirty="0" err="1">
                          <a:solidFill>
                            <a:schemeClr val="tx1"/>
                          </a:solidFill>
                          <a:latin typeface="Times New Roman" panose="02020603050405020304" pitchFamily="18" charset="0"/>
                          <a:cs typeface="Times New Roman" panose="02020603050405020304" pitchFamily="18" charset="0"/>
                        </a:rPr>
                        <a:t>Folaigh</a:t>
                      </a:r>
                      <a:endParaRPr lang="en-GB" sz="2800" noProof="0" dirty="0">
                        <a:solidFill>
                          <a:schemeClr val="tx1"/>
                        </a:solidFill>
                        <a:latin typeface="Times New Roman" panose="02020603050405020304" pitchFamily="18" charset="0"/>
                        <a:cs typeface="Times New Roman" panose="02020603050405020304" pitchFamily="18" charset="0"/>
                      </a:endParaRPr>
                    </a:p>
                    <a:p>
                      <a:pPr marL="0" marR="0" lvl="0" indent="0" algn="ctr" defTabSz="914400" rtl="0" eaLnBrk="1" fontAlgn="auto" latinLnBrk="0" hangingPunct="1">
                        <a:lnSpc>
                          <a:spcPct val="100000"/>
                        </a:lnSpc>
                        <a:spcBef>
                          <a:spcPts val="1200"/>
                        </a:spcBef>
                        <a:spcAft>
                          <a:spcPts val="0"/>
                        </a:spcAft>
                        <a:buClrTx/>
                        <a:buSzTx/>
                        <a:buFontTx/>
                        <a:buNone/>
                        <a:tabLst/>
                        <a:defRPr/>
                      </a:pPr>
                      <a:r>
                        <a:rPr lang="en-GB" sz="2800" i="1" noProof="0" dirty="0">
                          <a:solidFill>
                            <a:schemeClr val="tx1"/>
                          </a:solidFill>
                          <a:latin typeface="Times New Roman" panose="02020603050405020304" pitchFamily="18" charset="0"/>
                          <a:cs typeface="Times New Roman" panose="02020603050405020304" pitchFamily="18" charset="0"/>
                        </a:rPr>
                        <a:t>l</a:t>
                      </a:r>
                    </a:p>
                    <a:p>
                      <a:pPr marL="0" marR="0" lvl="0" indent="0" algn="ctr" defTabSz="914400" rtl="0" eaLnBrk="1" fontAlgn="auto" latinLnBrk="0" hangingPunct="1">
                        <a:lnSpc>
                          <a:spcPct val="100000"/>
                        </a:lnSpc>
                        <a:spcBef>
                          <a:spcPts val="1200"/>
                        </a:spcBef>
                        <a:spcAft>
                          <a:spcPts val="0"/>
                        </a:spcAft>
                        <a:buClrTx/>
                        <a:buSzTx/>
                        <a:buFontTx/>
                        <a:buNone/>
                        <a:tabLst/>
                        <a:defRPr/>
                      </a:pPr>
                      <a:r>
                        <a:rPr lang="en-GB" sz="2800" i="1" noProof="0" dirty="0">
                          <a:solidFill>
                            <a:schemeClr val="tx1"/>
                          </a:solidFill>
                          <a:latin typeface="Times New Roman" panose="02020603050405020304" pitchFamily="18" charset="0"/>
                          <a:cs typeface="Times New Roman" panose="02020603050405020304" pitchFamily="18" charset="0"/>
                        </a:rPr>
                        <a:t>Q=ml</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469448782"/>
                  </a:ext>
                </a:extLst>
              </a:tr>
            </a:tbl>
          </a:graphicData>
        </a:graphic>
      </p:graphicFrame>
      <p:sp>
        <p:nvSpPr>
          <p:cNvPr id="4" name="Title 3">
            <a:extLst>
              <a:ext uri="{FF2B5EF4-FFF2-40B4-BE49-F238E27FC236}">
                <a16:creationId xmlns:a16="http://schemas.microsoft.com/office/drawing/2014/main" id="{9F4E7FC4-18D4-4DA9-994E-38D34AA81F88}"/>
              </a:ext>
            </a:extLst>
          </p:cNvPr>
          <p:cNvSpPr>
            <a:spLocks noGrp="1"/>
          </p:cNvSpPr>
          <p:nvPr>
            <p:ph type="title"/>
          </p:nvPr>
        </p:nvSpPr>
        <p:spPr>
          <a:xfrm>
            <a:off x="241300" y="155246"/>
            <a:ext cx="8724900" cy="1089529"/>
          </a:xfrm>
        </p:spPr>
        <p:txBody>
          <a:bodyPr/>
          <a:lstStyle/>
          <a:p>
            <a:r>
              <a:rPr lang="en-GB" dirty="0"/>
              <a:t>Summary </a:t>
            </a:r>
            <a:r>
              <a:rPr lang="en-GB" i="1" dirty="0"/>
              <a:t>C </a:t>
            </a:r>
            <a:r>
              <a:rPr lang="en-GB" i="1" dirty="0" err="1"/>
              <a:t>c</a:t>
            </a:r>
            <a:r>
              <a:rPr lang="en-GB" i="1" dirty="0"/>
              <a:t> L </a:t>
            </a:r>
            <a:r>
              <a:rPr lang="en-GB" dirty="0"/>
              <a:t>and </a:t>
            </a:r>
            <a:r>
              <a:rPr lang="en-GB" i="1" dirty="0"/>
              <a:t>l</a:t>
            </a:r>
            <a:br>
              <a:rPr lang="en-GB" dirty="0"/>
            </a:br>
            <a:endParaRPr lang="en-GB" dirty="0"/>
          </a:p>
        </p:txBody>
      </p:sp>
    </p:spTree>
    <p:extLst>
      <p:ext uri="{BB962C8B-B14F-4D97-AF65-F5344CB8AC3E}">
        <p14:creationId xmlns:p14="http://schemas.microsoft.com/office/powerpoint/2010/main" val="3448218881"/>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4" name="TextBox 3">
                <a:extLst>
                  <a:ext uri="{FF2B5EF4-FFF2-40B4-BE49-F238E27FC236}">
                    <a16:creationId xmlns:a16="http://schemas.microsoft.com/office/drawing/2014/main" id="{497A664E-75A5-AA3E-6BAF-9B06393FD250}"/>
                  </a:ext>
                </a:extLst>
              </p:cNvPr>
              <p:cNvSpPr txBox="1"/>
              <p:nvPr/>
            </p:nvSpPr>
            <p:spPr>
              <a:xfrm>
                <a:off x="833417" y="3401751"/>
                <a:ext cx="3854330" cy="523220"/>
              </a:xfrm>
              <a:prstGeom prst="rect">
                <a:avLst/>
              </a:prstGeom>
              <a:noFill/>
            </p:spPr>
            <p:txBody>
              <a:bodyPr wrap="square" rtlCol="0">
                <a:spAutoFit/>
              </a:bodyPr>
              <a:lstStyle/>
              <a:p>
                <a:pPr algn="l"/>
                <a:r>
                  <a:rPr lang="en-GB" sz="2800" b="1" noProof="0" dirty="0" err="1"/>
                  <a:t>Téigh</a:t>
                </a:r>
                <a:r>
                  <a:rPr lang="en-GB" sz="2800" b="1" noProof="0" dirty="0"/>
                  <a:t> </a:t>
                </a:r>
                <a:r>
                  <a:rPr lang="en-GB" sz="2800" b="1" noProof="0" dirty="0" err="1"/>
                  <a:t>uisce</a:t>
                </a:r>
                <a:r>
                  <a:rPr lang="en-GB" sz="2800" b="1" noProof="0" dirty="0"/>
                  <a:t> go </a:t>
                </a:r>
                <a14:m>
                  <m:oMath xmlns:m="http://schemas.openxmlformats.org/officeDocument/2006/math">
                    <m:r>
                      <a:rPr lang="en-GB" sz="2800" b="1" i="0" noProof="0" smtClean="0">
                        <a:latin typeface="Cambria Math" panose="02040503050406030204" pitchFamily="18" charset="0"/>
                      </a:rPr>
                      <m:t>𝟏𝟎</m:t>
                    </m:r>
                    <m:sSup>
                      <m:sSupPr>
                        <m:ctrlPr>
                          <a:rPr lang="en-GB" sz="2800" b="1" i="1" noProof="0" smtClean="0">
                            <a:latin typeface="Cambria Math" panose="02040503050406030204" pitchFamily="18" charset="0"/>
                          </a:rPr>
                        </m:ctrlPr>
                      </m:sSupPr>
                      <m:e>
                        <m:r>
                          <a:rPr lang="en-GB" sz="2800" b="1" i="1" noProof="0" smtClean="0">
                            <a:latin typeface="Cambria Math" panose="02040503050406030204" pitchFamily="18" charset="0"/>
                          </a:rPr>
                          <m:t>𝟎</m:t>
                        </m:r>
                      </m:e>
                      <m:sup>
                        <m:r>
                          <a:rPr lang="en-GB" sz="2800" b="1" i="1" noProof="0" smtClean="0">
                            <a:latin typeface="Cambria Math" panose="02040503050406030204" pitchFamily="18" charset="0"/>
                          </a:rPr>
                          <m:t>𝒐</m:t>
                        </m:r>
                      </m:sup>
                    </m:sSup>
                    <m:r>
                      <a:rPr lang="en-GB" sz="2800" b="1" i="1" noProof="0" smtClean="0">
                        <a:latin typeface="Cambria Math" panose="02040503050406030204" pitchFamily="18" charset="0"/>
                      </a:rPr>
                      <m:t>𝑪</m:t>
                    </m:r>
                  </m:oMath>
                </a14:m>
                <a:endParaRPr lang="en-GB" sz="2800" b="1" noProof="0" dirty="0"/>
              </a:p>
            </p:txBody>
          </p:sp>
        </mc:Choice>
        <mc:Fallback xmlns="">
          <p:sp>
            <p:nvSpPr>
              <p:cNvPr id="4" name="TextBox 3">
                <a:extLst>
                  <a:ext uri="{FF2B5EF4-FFF2-40B4-BE49-F238E27FC236}">
                    <a16:creationId xmlns:a16="http://schemas.microsoft.com/office/drawing/2014/main" id="{497A664E-75A5-AA3E-6BAF-9B06393FD250}"/>
                  </a:ext>
                </a:extLst>
              </p:cNvPr>
              <p:cNvSpPr txBox="1">
                <a:spLocks noRot="1" noChangeAspect="1" noMove="1" noResize="1" noEditPoints="1" noAdjustHandles="1" noChangeArrowheads="1" noChangeShapeType="1" noTextEdit="1"/>
              </p:cNvSpPr>
              <p:nvPr/>
            </p:nvSpPr>
            <p:spPr>
              <a:xfrm>
                <a:off x="833417" y="3401751"/>
                <a:ext cx="3854330" cy="523220"/>
              </a:xfrm>
              <a:prstGeom prst="rect">
                <a:avLst/>
              </a:prstGeom>
              <a:blipFill>
                <a:blip r:embed="rId2"/>
                <a:stretch>
                  <a:fillRect l="-3323" t="-11628" b="-31395"/>
                </a:stretch>
              </a:blipFill>
            </p:spPr>
            <p:txBody>
              <a:bodyPr/>
              <a:lstStyle/>
              <a:p>
                <a:r>
                  <a:rPr lang="en-IE">
                    <a:noFill/>
                  </a:rPr>
                  <a:t> </a:t>
                </a:r>
              </a:p>
            </p:txBody>
          </p:sp>
        </mc:Fallback>
      </mc:AlternateContent>
      <p:sp>
        <p:nvSpPr>
          <p:cNvPr id="5" name="Title 4">
            <a:extLst>
              <a:ext uri="{FF2B5EF4-FFF2-40B4-BE49-F238E27FC236}">
                <a16:creationId xmlns:a16="http://schemas.microsoft.com/office/drawing/2014/main" id="{873D4591-5368-CE03-DD28-55E991F4CA8E}"/>
              </a:ext>
            </a:extLst>
          </p:cNvPr>
          <p:cNvSpPr>
            <a:spLocks noGrp="1"/>
          </p:cNvSpPr>
          <p:nvPr>
            <p:ph type="title"/>
          </p:nvPr>
        </p:nvSpPr>
        <p:spPr/>
        <p:txBody>
          <a:bodyPr/>
          <a:lstStyle/>
          <a:p>
            <a:r>
              <a:rPr lang="en-GB" dirty="0" err="1"/>
              <a:t>Sampla</a:t>
            </a:r>
            <a:r>
              <a:rPr lang="en-GB" dirty="0"/>
              <a:t> 12</a:t>
            </a:r>
          </a:p>
        </p:txBody>
      </p:sp>
      <p:sp>
        <p:nvSpPr>
          <p:cNvPr id="7" name="Text Placeholder 6">
            <a:extLst>
              <a:ext uri="{FF2B5EF4-FFF2-40B4-BE49-F238E27FC236}">
                <a16:creationId xmlns:a16="http://schemas.microsoft.com/office/drawing/2014/main" id="{D41F509A-4FC9-1486-F2C2-240E8C5EC529}"/>
              </a:ext>
            </a:extLst>
          </p:cNvPr>
          <p:cNvSpPr>
            <a:spLocks noGrp="1"/>
          </p:cNvSpPr>
          <p:nvPr>
            <p:ph type="body" sz="quarter" idx="10"/>
          </p:nvPr>
        </p:nvSpPr>
        <p:spPr>
          <a:xfrm>
            <a:off x="122293" y="461664"/>
            <a:ext cx="8584386" cy="2031325"/>
          </a:xfrm>
        </p:spPr>
        <p:txBody>
          <a:bodyPr/>
          <a:lstStyle/>
          <a:p>
            <a:r>
              <a:rPr lang="en-GB" dirty="0" err="1"/>
              <a:t>Tógann</a:t>
            </a:r>
            <a:r>
              <a:rPr lang="en-GB" dirty="0"/>
              <a:t> </a:t>
            </a:r>
            <a:r>
              <a:rPr lang="en-GB" dirty="0" err="1"/>
              <a:t>sé</a:t>
            </a:r>
            <a:r>
              <a:rPr lang="en-GB" dirty="0"/>
              <a:t> </a:t>
            </a:r>
            <a:r>
              <a:rPr lang="en-GB" dirty="0" err="1"/>
              <a:t>méid</a:t>
            </a:r>
            <a:r>
              <a:rPr lang="en-GB" dirty="0"/>
              <a:t> </a:t>
            </a:r>
            <a:r>
              <a:rPr lang="en-GB" dirty="0" err="1"/>
              <a:t>ollmhór</a:t>
            </a:r>
            <a:r>
              <a:rPr lang="en-GB" dirty="0"/>
              <a:t> </a:t>
            </a:r>
            <a:r>
              <a:rPr lang="en-GB" dirty="0" err="1"/>
              <a:t>fuinnimh</a:t>
            </a:r>
            <a:r>
              <a:rPr lang="en-GB" dirty="0"/>
              <a:t> </a:t>
            </a:r>
            <a:r>
              <a:rPr lang="en-GB" dirty="0" err="1"/>
              <a:t>chun</a:t>
            </a:r>
            <a:r>
              <a:rPr lang="en-GB" dirty="0"/>
              <a:t> </a:t>
            </a:r>
            <a:r>
              <a:rPr lang="en-GB" dirty="0" err="1"/>
              <a:t>uisce</a:t>
            </a:r>
            <a:r>
              <a:rPr lang="en-GB" dirty="0"/>
              <a:t> a </a:t>
            </a:r>
            <a:r>
              <a:rPr lang="en-GB" dirty="0" err="1"/>
              <a:t>thiontú</a:t>
            </a:r>
            <a:r>
              <a:rPr lang="en-GB" dirty="0"/>
              <a:t> go gal. </a:t>
            </a:r>
            <a:r>
              <a:rPr lang="en-GB" dirty="0" err="1"/>
              <a:t>Ríomh</a:t>
            </a:r>
            <a:r>
              <a:rPr lang="en-GB" dirty="0"/>
              <a:t> </a:t>
            </a:r>
            <a:r>
              <a:rPr lang="en-GB" dirty="0" err="1"/>
              <a:t>cé</a:t>
            </a:r>
            <a:r>
              <a:rPr lang="en-GB" dirty="0"/>
              <a:t> </a:t>
            </a:r>
            <a:r>
              <a:rPr lang="en-GB" dirty="0" err="1"/>
              <a:t>mhéad</a:t>
            </a:r>
            <a:r>
              <a:rPr lang="en-GB" dirty="0"/>
              <a:t> </a:t>
            </a:r>
            <a:r>
              <a:rPr lang="en-GB" dirty="0" err="1"/>
              <a:t>fuinnimh</a:t>
            </a:r>
            <a:r>
              <a:rPr lang="en-GB" dirty="0"/>
              <a:t> a </a:t>
            </a:r>
            <a:r>
              <a:rPr lang="en-GB" dirty="0" err="1"/>
              <a:t>thógann</a:t>
            </a:r>
            <a:r>
              <a:rPr lang="en-GB" dirty="0"/>
              <a:t> </a:t>
            </a:r>
            <a:r>
              <a:rPr lang="en-GB" dirty="0" err="1"/>
              <a:t>sé</a:t>
            </a:r>
            <a:r>
              <a:rPr lang="en-GB" dirty="0"/>
              <a:t> </a:t>
            </a:r>
            <a:r>
              <a:rPr lang="en-GB" dirty="0" err="1"/>
              <a:t>chun</a:t>
            </a:r>
            <a:r>
              <a:rPr lang="en-GB" dirty="0"/>
              <a:t> 30 g </a:t>
            </a:r>
            <a:r>
              <a:rPr lang="en-GB" dirty="0" err="1"/>
              <a:t>d'uisce</a:t>
            </a:r>
            <a:r>
              <a:rPr lang="en-GB" dirty="0"/>
              <a:t> ag 20°C a </a:t>
            </a:r>
            <a:r>
              <a:rPr lang="en-GB" dirty="0" err="1"/>
              <a:t>thabhairt</a:t>
            </a:r>
            <a:r>
              <a:rPr lang="en-GB" dirty="0"/>
              <a:t> go 100°C agus </a:t>
            </a:r>
            <a:r>
              <a:rPr lang="en-GB" dirty="0" err="1"/>
              <a:t>ansin</a:t>
            </a:r>
            <a:r>
              <a:rPr lang="en-GB" dirty="0"/>
              <a:t> </a:t>
            </a:r>
            <a:r>
              <a:rPr lang="en-GB" dirty="0" err="1"/>
              <a:t>cé</a:t>
            </a:r>
            <a:r>
              <a:rPr lang="en-GB" dirty="0"/>
              <a:t> </a:t>
            </a:r>
            <a:r>
              <a:rPr lang="en-GB" dirty="0" err="1"/>
              <a:t>mhéad</a:t>
            </a:r>
            <a:r>
              <a:rPr lang="en-GB" dirty="0"/>
              <a:t> </a:t>
            </a:r>
            <a:r>
              <a:rPr lang="en-GB" dirty="0" err="1"/>
              <a:t>fuinnimh</a:t>
            </a:r>
            <a:r>
              <a:rPr lang="en-GB" dirty="0"/>
              <a:t> a </a:t>
            </a:r>
            <a:r>
              <a:rPr lang="en-GB" dirty="0" err="1"/>
              <a:t>thógann</a:t>
            </a:r>
            <a:r>
              <a:rPr lang="en-GB" dirty="0"/>
              <a:t> </a:t>
            </a:r>
            <a:r>
              <a:rPr lang="en-GB" dirty="0" err="1"/>
              <a:t>sé</a:t>
            </a:r>
            <a:r>
              <a:rPr lang="en-GB" dirty="0"/>
              <a:t> </a:t>
            </a:r>
            <a:r>
              <a:rPr lang="en-GB" dirty="0" err="1"/>
              <a:t>chun</a:t>
            </a:r>
            <a:r>
              <a:rPr lang="en-GB" dirty="0"/>
              <a:t> é a </a:t>
            </a:r>
            <a:r>
              <a:rPr lang="en-GB" dirty="0" err="1"/>
              <a:t>thiontú</a:t>
            </a:r>
            <a:r>
              <a:rPr lang="en-GB" dirty="0"/>
              <a:t> go gal.</a:t>
            </a:r>
          </a:p>
        </p:txBody>
      </p:sp>
      <mc:AlternateContent xmlns:mc="http://schemas.openxmlformats.org/markup-compatibility/2006" xmlns:a14="http://schemas.microsoft.com/office/drawing/2010/main">
        <mc:Choice Requires="a14">
          <p:sp>
            <p:nvSpPr>
              <p:cNvPr id="15" name="TextBox 14">
                <a:extLst>
                  <a:ext uri="{FF2B5EF4-FFF2-40B4-BE49-F238E27FC236}">
                    <a16:creationId xmlns:a16="http://schemas.microsoft.com/office/drawing/2014/main" id="{C4D4F7E8-EF81-5D27-087D-F0C74D15F991}"/>
                  </a:ext>
                </a:extLst>
              </p:cNvPr>
              <p:cNvSpPr txBox="1"/>
              <p:nvPr/>
            </p:nvSpPr>
            <p:spPr>
              <a:xfrm>
                <a:off x="574006" y="2432567"/>
                <a:ext cx="7680960" cy="615553"/>
              </a:xfrm>
              <a:prstGeom prst="rect">
                <a:avLst/>
              </a:prstGeom>
              <a:noFill/>
            </p:spPr>
            <p:txBody>
              <a:bodyPr wrap="square" rtlCol="0">
                <a:spAutoFit/>
              </a:bodyPr>
              <a:lstStyle/>
              <a:p>
                <a:pPr>
                  <a:spcAft>
                    <a:spcPts val="1200"/>
                  </a:spcAft>
                </a:pPr>
                <a14:m>
                  <m:oMathPara xmlns:m="http://schemas.openxmlformats.org/officeDocument/2006/math">
                    <m:oMathParaPr>
                      <m:jc m:val="centerGroup"/>
                    </m:oMathParaPr>
                    <m:oMath xmlns:m="http://schemas.openxmlformats.org/officeDocument/2006/math">
                      <m:r>
                        <m:rPr>
                          <m:nor/>
                        </m:rPr>
                        <a:rPr lang="en-IE" sz="2400" i="1">
                          <a:latin typeface="Cambria Math" panose="02040503050406030204" pitchFamily="18" charset="0"/>
                          <a:cs typeface="Arial" panose="020B0604020202020204" pitchFamily="34" charset="0"/>
                        </a:rPr>
                        <m:t>Saintoilleadh</m:t>
                      </m:r>
                      <m:r>
                        <m:rPr>
                          <m:nor/>
                        </m:rPr>
                        <a:rPr lang="en-IE" sz="2400" i="1">
                          <a:latin typeface="Cambria Math" panose="02040503050406030204" pitchFamily="18" charset="0"/>
                          <a:cs typeface="Arial" panose="020B0604020202020204" pitchFamily="34" charset="0"/>
                        </a:rPr>
                        <m:t> </m:t>
                      </m:r>
                      <m:r>
                        <m:rPr>
                          <m:nor/>
                        </m:rPr>
                        <a:rPr lang="en-IE" sz="2400" i="1">
                          <a:latin typeface="Cambria Math" panose="02040503050406030204" pitchFamily="18" charset="0"/>
                          <a:cs typeface="Arial" panose="020B0604020202020204" pitchFamily="34" charset="0"/>
                        </a:rPr>
                        <m:t>teasa</m:t>
                      </m:r>
                      <m:r>
                        <m:rPr>
                          <m:nor/>
                        </m:rPr>
                        <a:rPr lang="en-IE" sz="2400" i="1">
                          <a:latin typeface="Cambria Math" panose="02040503050406030204" pitchFamily="18" charset="0"/>
                          <a:cs typeface="Arial" panose="020B0604020202020204" pitchFamily="34" charset="0"/>
                        </a:rPr>
                        <m:t> </m:t>
                      </m:r>
                      <m:r>
                        <m:rPr>
                          <m:nor/>
                        </m:rPr>
                        <a:rPr lang="en-IE" sz="2400" i="1">
                          <a:latin typeface="Cambria Math" panose="02040503050406030204" pitchFamily="18" charset="0"/>
                          <a:cs typeface="Arial" panose="020B0604020202020204" pitchFamily="34" charset="0"/>
                        </a:rPr>
                        <m:t>an</m:t>
                      </m:r>
                      <m:r>
                        <m:rPr>
                          <m:nor/>
                        </m:rPr>
                        <a:rPr lang="en-IE" sz="2400" i="1">
                          <a:latin typeface="Cambria Math" panose="02040503050406030204" pitchFamily="18" charset="0"/>
                          <a:cs typeface="Arial" panose="020B0604020202020204" pitchFamily="34" charset="0"/>
                        </a:rPr>
                        <m:t> </m:t>
                      </m:r>
                      <m:r>
                        <m:rPr>
                          <m:nor/>
                        </m:rPr>
                        <a:rPr lang="en-IE" sz="2400" i="1">
                          <a:latin typeface="Cambria Math" panose="02040503050406030204" pitchFamily="18" charset="0"/>
                          <a:cs typeface="Arial" panose="020B0604020202020204" pitchFamily="34" charset="0"/>
                        </a:rPr>
                        <m:t>uisce</m:t>
                      </m:r>
                      <m:r>
                        <m:rPr>
                          <m:nor/>
                        </m:rPr>
                        <a:rPr lang="en-IE" sz="2400" i="1">
                          <a:latin typeface="Cambria Math" panose="02040503050406030204" pitchFamily="18" charset="0"/>
                          <a:cs typeface="Arial" panose="020B0604020202020204" pitchFamily="34" charset="0"/>
                        </a:rPr>
                        <m:t> = </m:t>
                      </m:r>
                      <m:sSub>
                        <m:sSubPr>
                          <m:ctrlPr>
                            <a:rPr lang="en-GB" sz="2400" i="1">
                              <a:latin typeface="Cambria Math" panose="02040503050406030204" pitchFamily="18" charset="0"/>
                              <a:cs typeface="Arial" panose="020B0604020202020204" pitchFamily="34" charset="0"/>
                            </a:rPr>
                          </m:ctrlPr>
                        </m:sSubPr>
                        <m:e>
                          <m:r>
                            <a:rPr lang="en-GB" sz="2400" i="1">
                              <a:latin typeface="Cambria Math" panose="02040503050406030204" pitchFamily="18" charset="0"/>
                              <a:cs typeface="Arial" panose="020B0604020202020204" pitchFamily="34" charset="0"/>
                            </a:rPr>
                            <m:t>𝑐</m:t>
                          </m:r>
                        </m:e>
                        <m:sub>
                          <m:r>
                            <a:rPr lang="en-GB" sz="2400" i="1">
                              <a:latin typeface="Cambria Math" panose="02040503050406030204" pitchFamily="18" charset="0"/>
                              <a:cs typeface="Arial" panose="020B0604020202020204" pitchFamily="34" charset="0"/>
                            </a:rPr>
                            <m:t>𝑤</m:t>
                          </m:r>
                        </m:sub>
                      </m:sSub>
                      <m:r>
                        <a:rPr lang="en-GB" sz="2400" i="1">
                          <a:latin typeface="Cambria Math" panose="02040503050406030204" pitchFamily="18" charset="0"/>
                          <a:cs typeface="Arial" panose="020B0604020202020204" pitchFamily="34" charset="0"/>
                        </a:rPr>
                        <m:t>=4180 </m:t>
                      </m:r>
                      <m:r>
                        <m:rPr>
                          <m:sty m:val="p"/>
                        </m:rPr>
                        <a:rPr lang="en-GB" sz="2400" i="1">
                          <a:latin typeface="Cambria Math" panose="02040503050406030204" pitchFamily="18" charset="0"/>
                          <a:cs typeface="Arial" panose="020B0604020202020204" pitchFamily="34" charset="0"/>
                        </a:rPr>
                        <m:t>J</m:t>
                      </m:r>
                      <m:r>
                        <a:rPr lang="en-GB" sz="2400" i="1">
                          <a:latin typeface="Cambria Math" panose="02040503050406030204" pitchFamily="18" charset="0"/>
                          <a:cs typeface="Arial" panose="020B0604020202020204" pitchFamily="34" charset="0"/>
                        </a:rPr>
                        <m:t> </m:t>
                      </m:r>
                      <m:sSup>
                        <m:sSupPr>
                          <m:ctrlPr>
                            <a:rPr lang="en-GB" sz="2400" i="1">
                              <a:latin typeface="Cambria Math" panose="02040503050406030204" pitchFamily="18" charset="0"/>
                              <a:cs typeface="Arial" panose="020B0604020202020204" pitchFamily="34" charset="0"/>
                            </a:rPr>
                          </m:ctrlPr>
                        </m:sSupPr>
                        <m:e>
                          <m:r>
                            <m:rPr>
                              <m:sty m:val="p"/>
                            </m:rPr>
                            <a:rPr lang="en-GB" sz="2400" i="1">
                              <a:latin typeface="Cambria Math" panose="02040503050406030204" pitchFamily="18" charset="0"/>
                              <a:cs typeface="Arial" panose="020B0604020202020204" pitchFamily="34" charset="0"/>
                            </a:rPr>
                            <m:t>kg</m:t>
                          </m:r>
                        </m:e>
                        <m:sup>
                          <m:r>
                            <a:rPr lang="en-GB" sz="2400" i="1">
                              <a:latin typeface="Cambria Math" panose="02040503050406030204" pitchFamily="18" charset="0"/>
                              <a:cs typeface="Arial" panose="020B0604020202020204" pitchFamily="34" charset="0"/>
                            </a:rPr>
                            <m:t>−1</m:t>
                          </m:r>
                        </m:sup>
                      </m:sSup>
                      <m:r>
                        <a:rPr lang="en-GB" sz="2400" i="1">
                          <a:latin typeface="Cambria Math" panose="02040503050406030204" pitchFamily="18" charset="0"/>
                          <a:cs typeface="Arial" panose="020B0604020202020204" pitchFamily="34" charset="0"/>
                        </a:rPr>
                        <m:t> </m:t>
                      </m:r>
                      <m:sSup>
                        <m:sSupPr>
                          <m:ctrlPr>
                            <a:rPr lang="en-GB" sz="2400" i="1">
                              <a:latin typeface="Cambria Math" panose="02040503050406030204" pitchFamily="18" charset="0"/>
                              <a:cs typeface="Arial" panose="020B0604020202020204" pitchFamily="34" charset="0"/>
                            </a:rPr>
                          </m:ctrlPr>
                        </m:sSupPr>
                        <m:e>
                          <m:r>
                            <m:rPr>
                              <m:sty m:val="p"/>
                            </m:rPr>
                            <a:rPr lang="en-GB" sz="2400" i="1">
                              <a:latin typeface="Cambria Math" panose="02040503050406030204" pitchFamily="18" charset="0"/>
                              <a:cs typeface="Arial" panose="020B0604020202020204" pitchFamily="34" charset="0"/>
                            </a:rPr>
                            <m:t>K</m:t>
                          </m:r>
                        </m:e>
                        <m:sup>
                          <m:r>
                            <a:rPr lang="en-GB" sz="2400" i="1">
                              <a:latin typeface="Cambria Math" panose="02040503050406030204" pitchFamily="18" charset="0"/>
                              <a:cs typeface="Arial" panose="020B0604020202020204" pitchFamily="34" charset="0"/>
                            </a:rPr>
                            <m:t>−1</m:t>
                          </m:r>
                        </m:sup>
                      </m:sSup>
                      <m:r>
                        <a:rPr lang="en-GB" sz="2400" i="1">
                          <a:latin typeface="Cambria Math" panose="02040503050406030204" pitchFamily="18" charset="0"/>
                          <a:cs typeface="Arial" panose="020B0604020202020204" pitchFamily="34" charset="0"/>
                        </a:rPr>
                        <m:t>  </m:t>
                      </m:r>
                    </m:oMath>
                  </m:oMathPara>
                </a14:m>
                <a:endParaRPr lang="en-GB" sz="2400" i="1" dirty="0">
                  <a:latin typeface="Cambria Math" panose="02040503050406030204" pitchFamily="18" charset="0"/>
                  <a:cs typeface="Arial" panose="020B0604020202020204" pitchFamily="34" charset="0"/>
                </a:endParaRPr>
              </a:p>
            </p:txBody>
          </p:sp>
        </mc:Choice>
        <mc:Fallback xmlns="">
          <p:sp>
            <p:nvSpPr>
              <p:cNvPr id="15" name="TextBox 14">
                <a:extLst>
                  <a:ext uri="{FF2B5EF4-FFF2-40B4-BE49-F238E27FC236}">
                    <a16:creationId xmlns:a16="http://schemas.microsoft.com/office/drawing/2014/main" id="{C4D4F7E8-EF81-5D27-087D-F0C74D15F991}"/>
                  </a:ext>
                </a:extLst>
              </p:cNvPr>
              <p:cNvSpPr txBox="1">
                <a:spLocks noRot="1" noChangeAspect="1" noMove="1" noResize="1" noEditPoints="1" noAdjustHandles="1" noChangeArrowheads="1" noChangeShapeType="1" noTextEdit="1"/>
              </p:cNvSpPr>
              <p:nvPr/>
            </p:nvSpPr>
            <p:spPr>
              <a:xfrm>
                <a:off x="574006" y="2432567"/>
                <a:ext cx="7680960" cy="615553"/>
              </a:xfrm>
              <a:prstGeom prst="rect">
                <a:avLst/>
              </a:prstGeom>
              <a:blipFill>
                <a:blip r:embed="rId3"/>
                <a:stretch>
                  <a:fillRect/>
                </a:stretch>
              </a:blipFill>
            </p:spPr>
            <p:txBody>
              <a:bodyPr/>
              <a:lstStyle/>
              <a:p>
                <a:r>
                  <a:rPr lang="en-IE">
                    <a:noFill/>
                  </a:rPr>
                  <a:t> </a:t>
                </a:r>
              </a:p>
            </p:txBody>
          </p:sp>
        </mc:Fallback>
      </mc:AlternateContent>
      <mc:AlternateContent xmlns:mc="http://schemas.openxmlformats.org/markup-compatibility/2006" xmlns:a14="http://schemas.microsoft.com/office/drawing/2010/main">
        <mc:Choice Requires="a14">
          <p:sp>
            <p:nvSpPr>
              <p:cNvPr id="17" name="TextBox 16">
                <a:extLst>
                  <a:ext uri="{FF2B5EF4-FFF2-40B4-BE49-F238E27FC236}">
                    <a16:creationId xmlns:a16="http://schemas.microsoft.com/office/drawing/2014/main" id="{7D33A179-3DE1-3D5E-F967-8FC0A22610BB}"/>
                  </a:ext>
                </a:extLst>
              </p:cNvPr>
              <p:cNvSpPr txBox="1"/>
              <p:nvPr/>
            </p:nvSpPr>
            <p:spPr>
              <a:xfrm>
                <a:off x="188468" y="2833355"/>
                <a:ext cx="8767064" cy="615553"/>
              </a:xfrm>
              <a:prstGeom prst="rect">
                <a:avLst/>
              </a:prstGeom>
              <a:noFill/>
            </p:spPr>
            <p:txBody>
              <a:bodyPr wrap="square" rtlCol="0">
                <a:spAutoFit/>
              </a:bodyPr>
              <a:lstStyle/>
              <a:p>
                <a:pPr>
                  <a:spcAft>
                    <a:spcPts val="1200"/>
                  </a:spcAft>
                </a:pPr>
                <a14:m>
                  <m:oMathPara xmlns:m="http://schemas.openxmlformats.org/officeDocument/2006/math">
                    <m:oMathParaPr>
                      <m:jc m:val="centerGroup"/>
                    </m:oMathParaPr>
                    <m:oMath xmlns:m="http://schemas.openxmlformats.org/officeDocument/2006/math">
                      <m:r>
                        <a:rPr lang="en-GB" sz="2400" i="1" smtClean="0">
                          <a:latin typeface="Cambria Math" panose="02040503050406030204" pitchFamily="18" charset="0"/>
                          <a:cs typeface="Arial" panose="020B0604020202020204" pitchFamily="34" charset="0"/>
                        </a:rPr>
                        <m:t>𝑆𝑎𝑖𝑛𝑡𝑒𝑎𝑠</m:t>
                      </m:r>
                      <m:r>
                        <a:rPr lang="en-IE" sz="2400" b="0" i="1" smtClean="0">
                          <a:latin typeface="Cambria Math" panose="02040503050406030204" pitchFamily="18" charset="0"/>
                          <a:cs typeface="Arial" panose="020B0604020202020204" pitchFamily="34" charset="0"/>
                        </a:rPr>
                        <m:t> </m:t>
                      </m:r>
                      <m:r>
                        <a:rPr lang="en-GB" sz="2400" i="1" smtClean="0">
                          <a:latin typeface="Cambria Math" panose="02040503050406030204" pitchFamily="18" charset="0"/>
                          <a:cs typeface="Arial" panose="020B0604020202020204" pitchFamily="34" charset="0"/>
                        </a:rPr>
                        <m:t>𝑓𝑜𝑙𝑎𝑖𝑔h</m:t>
                      </m:r>
                      <m:r>
                        <a:rPr lang="en-IE" sz="2400" b="0" i="1" smtClean="0">
                          <a:latin typeface="Cambria Math" panose="02040503050406030204" pitchFamily="18" charset="0"/>
                          <a:cs typeface="Arial" panose="020B0604020202020204" pitchFamily="34" charset="0"/>
                        </a:rPr>
                        <m:t> </m:t>
                      </m:r>
                      <m:r>
                        <a:rPr lang="en-GB" sz="2400" i="1" smtClean="0">
                          <a:latin typeface="Cambria Math" panose="02040503050406030204" pitchFamily="18" charset="0"/>
                          <a:cs typeface="Arial" panose="020B0604020202020204" pitchFamily="34" charset="0"/>
                        </a:rPr>
                        <m:t>𝑔𝑎𝑙</m:t>
                      </m:r>
                      <m:r>
                        <a:rPr lang="en-GB" sz="2400" i="1" smtClean="0">
                          <a:latin typeface="Cambria Math" panose="02040503050406030204" pitchFamily="18" charset="0"/>
                          <a:cs typeface="Arial" panose="020B0604020202020204" pitchFamily="34" charset="0"/>
                        </a:rPr>
                        <m:t>ú</m:t>
                      </m:r>
                      <m:r>
                        <a:rPr lang="en-GB" sz="2400" i="1" smtClean="0">
                          <a:latin typeface="Cambria Math" panose="02040503050406030204" pitchFamily="18" charset="0"/>
                          <a:cs typeface="Arial" panose="020B0604020202020204" pitchFamily="34" charset="0"/>
                        </a:rPr>
                        <m:t>𝑐h</m:t>
                      </m:r>
                      <m:r>
                        <a:rPr lang="en-GB" sz="2400" i="1" smtClean="0">
                          <a:latin typeface="Cambria Math" panose="02040503050406030204" pitchFamily="18" charset="0"/>
                          <a:cs typeface="Arial" panose="020B0604020202020204" pitchFamily="34" charset="0"/>
                        </a:rPr>
                        <m:t>á</m:t>
                      </m:r>
                      <m:r>
                        <a:rPr lang="en-GB" sz="2400" i="1" smtClean="0">
                          <a:latin typeface="Cambria Math" panose="02040503050406030204" pitchFamily="18" charset="0"/>
                          <a:cs typeface="Arial" panose="020B0604020202020204" pitchFamily="34" charset="0"/>
                        </a:rPr>
                        <m:t>𝑖𝑛</m:t>
                      </m:r>
                      <m:r>
                        <a:rPr lang="en-IE" sz="2400" b="0" i="1" smtClean="0">
                          <a:latin typeface="Cambria Math" panose="02040503050406030204" pitchFamily="18" charset="0"/>
                          <a:cs typeface="Arial" panose="020B0604020202020204" pitchFamily="34" charset="0"/>
                        </a:rPr>
                        <m:t> </m:t>
                      </m:r>
                      <m:r>
                        <a:rPr lang="en-GB" sz="2400" i="1" smtClean="0">
                          <a:latin typeface="Cambria Math" panose="02040503050406030204" pitchFamily="18" charset="0"/>
                          <a:cs typeface="Arial" panose="020B0604020202020204" pitchFamily="34" charset="0"/>
                        </a:rPr>
                        <m:t>𝑎𝑛</m:t>
                      </m:r>
                      <m:r>
                        <a:rPr lang="en-IE" sz="2400" b="0" i="1" smtClean="0">
                          <a:latin typeface="Cambria Math" panose="02040503050406030204" pitchFamily="18" charset="0"/>
                          <a:cs typeface="Arial" panose="020B0604020202020204" pitchFamily="34" charset="0"/>
                        </a:rPr>
                        <m:t> </m:t>
                      </m:r>
                      <m:r>
                        <a:rPr lang="en-GB" sz="2400" i="1" smtClean="0">
                          <a:latin typeface="Cambria Math" panose="02040503050406030204" pitchFamily="18" charset="0"/>
                          <a:cs typeface="Arial" panose="020B0604020202020204" pitchFamily="34" charset="0"/>
                        </a:rPr>
                        <m:t>𝑢𝑖𝑠𝑐</m:t>
                      </m:r>
                      <m:r>
                        <a:rPr lang="en-IE" sz="2400" b="0" i="1" smtClean="0">
                          <a:latin typeface="Cambria Math" panose="02040503050406030204" pitchFamily="18" charset="0"/>
                          <a:cs typeface="Arial" panose="020B0604020202020204" pitchFamily="34" charset="0"/>
                        </a:rPr>
                        <m:t>𝑒</m:t>
                      </m:r>
                      <m:r>
                        <a:rPr lang="en-IE" sz="2400" b="0" i="1" smtClean="0">
                          <a:latin typeface="Cambria Math" panose="02040503050406030204" pitchFamily="18" charset="0"/>
                          <a:cs typeface="Arial" panose="020B0604020202020204" pitchFamily="34" charset="0"/>
                        </a:rPr>
                        <m:t>(</m:t>
                      </m:r>
                      <m:r>
                        <a:rPr lang="en-GB" sz="2400" b="0" i="1" smtClean="0">
                          <a:latin typeface="Cambria Math" panose="02040503050406030204" pitchFamily="18" charset="0"/>
                          <a:cs typeface="Arial" panose="020B0604020202020204" pitchFamily="34" charset="0"/>
                        </a:rPr>
                        <m:t>𝑙</m:t>
                      </m:r>
                      <m:r>
                        <a:rPr lang="en-GB" sz="2400" b="0" i="1" smtClean="0">
                          <a:latin typeface="Cambria Math" panose="02040503050406030204" pitchFamily="18" charset="0"/>
                          <a:cs typeface="Arial" panose="020B0604020202020204" pitchFamily="34" charset="0"/>
                        </a:rPr>
                        <m:t>)=2.3×</m:t>
                      </m:r>
                      <m:sSup>
                        <m:sSupPr>
                          <m:ctrlPr>
                            <a:rPr lang="en-GB" sz="2400" b="0" i="1" smtClean="0">
                              <a:latin typeface="Cambria Math" panose="02040503050406030204" pitchFamily="18" charset="0"/>
                              <a:cs typeface="Arial" panose="020B0604020202020204" pitchFamily="34" charset="0"/>
                            </a:rPr>
                          </m:ctrlPr>
                        </m:sSupPr>
                        <m:e>
                          <m:r>
                            <a:rPr lang="en-GB" sz="2400" b="0" i="1" smtClean="0">
                              <a:latin typeface="Cambria Math" panose="02040503050406030204" pitchFamily="18" charset="0"/>
                              <a:cs typeface="Arial" panose="020B0604020202020204" pitchFamily="34" charset="0"/>
                            </a:rPr>
                            <m:t>10</m:t>
                          </m:r>
                        </m:e>
                        <m:sup>
                          <m:r>
                            <a:rPr lang="en-GB" sz="2400" b="0" i="1" smtClean="0">
                              <a:latin typeface="Cambria Math" panose="02040503050406030204" pitchFamily="18" charset="0"/>
                              <a:cs typeface="Arial" panose="020B0604020202020204" pitchFamily="34" charset="0"/>
                            </a:rPr>
                            <m:t>6</m:t>
                          </m:r>
                        </m:sup>
                      </m:sSup>
                      <m:r>
                        <a:rPr lang="en-GB" sz="2400" b="0" i="1" smtClean="0">
                          <a:latin typeface="Cambria Math" panose="02040503050406030204" pitchFamily="18" charset="0"/>
                          <a:cs typeface="Arial" panose="020B0604020202020204" pitchFamily="34" charset="0"/>
                        </a:rPr>
                        <m:t>𝐽</m:t>
                      </m:r>
                      <m:r>
                        <a:rPr lang="en-GB" sz="2400" b="0" i="1" smtClean="0">
                          <a:latin typeface="Cambria Math" panose="02040503050406030204" pitchFamily="18" charset="0"/>
                          <a:cs typeface="Arial" panose="020B0604020202020204" pitchFamily="34" charset="0"/>
                        </a:rPr>
                        <m:t> </m:t>
                      </m:r>
                      <m:r>
                        <a:rPr lang="en-GB" sz="2400" b="0" i="1" smtClean="0">
                          <a:latin typeface="Cambria Math" panose="02040503050406030204" pitchFamily="18" charset="0"/>
                          <a:cs typeface="Arial" panose="020B0604020202020204" pitchFamily="34" charset="0"/>
                        </a:rPr>
                        <m:t>𝑘</m:t>
                      </m:r>
                      <m:sSup>
                        <m:sSupPr>
                          <m:ctrlPr>
                            <a:rPr lang="en-GB" sz="2400" b="0" i="1" smtClean="0">
                              <a:latin typeface="Cambria Math" panose="02040503050406030204" pitchFamily="18" charset="0"/>
                              <a:cs typeface="Arial" panose="020B0604020202020204" pitchFamily="34" charset="0"/>
                            </a:rPr>
                          </m:ctrlPr>
                        </m:sSupPr>
                        <m:e>
                          <m:r>
                            <a:rPr lang="en-GB" sz="2400" b="0" i="1" smtClean="0">
                              <a:latin typeface="Cambria Math" panose="02040503050406030204" pitchFamily="18" charset="0"/>
                              <a:cs typeface="Arial" panose="020B0604020202020204" pitchFamily="34" charset="0"/>
                            </a:rPr>
                            <m:t>𝑔</m:t>
                          </m:r>
                        </m:e>
                        <m:sup>
                          <m:r>
                            <a:rPr lang="en-GB" sz="2400" b="0" i="1" smtClean="0">
                              <a:latin typeface="Cambria Math" panose="02040503050406030204" pitchFamily="18" charset="0"/>
                              <a:cs typeface="Arial" panose="020B0604020202020204" pitchFamily="34" charset="0"/>
                            </a:rPr>
                            <m:t>−1</m:t>
                          </m:r>
                        </m:sup>
                      </m:sSup>
                    </m:oMath>
                  </m:oMathPara>
                </a14:m>
                <a:endParaRPr lang="en-GB" sz="2400" dirty="0">
                  <a:latin typeface="Arial" panose="020B0604020202020204" pitchFamily="34" charset="0"/>
                  <a:cs typeface="Arial" panose="020B0604020202020204" pitchFamily="34" charset="0"/>
                </a:endParaRPr>
              </a:p>
            </p:txBody>
          </p:sp>
        </mc:Choice>
        <mc:Fallback xmlns="">
          <p:sp>
            <p:nvSpPr>
              <p:cNvPr id="17" name="TextBox 16">
                <a:extLst>
                  <a:ext uri="{FF2B5EF4-FFF2-40B4-BE49-F238E27FC236}">
                    <a16:creationId xmlns:a16="http://schemas.microsoft.com/office/drawing/2014/main" id="{7D33A179-3DE1-3D5E-F967-8FC0A22610BB}"/>
                  </a:ext>
                </a:extLst>
              </p:cNvPr>
              <p:cNvSpPr txBox="1">
                <a:spLocks noRot="1" noChangeAspect="1" noMove="1" noResize="1" noEditPoints="1" noAdjustHandles="1" noChangeArrowheads="1" noChangeShapeType="1" noTextEdit="1"/>
              </p:cNvSpPr>
              <p:nvPr/>
            </p:nvSpPr>
            <p:spPr>
              <a:xfrm>
                <a:off x="188468" y="2833355"/>
                <a:ext cx="8767064" cy="615553"/>
              </a:xfrm>
              <a:prstGeom prst="rect">
                <a:avLst/>
              </a:prstGeom>
              <a:blipFill>
                <a:blip r:embed="rId4"/>
                <a:stretch>
                  <a:fillRect/>
                </a:stretch>
              </a:blipFill>
            </p:spPr>
            <p:txBody>
              <a:bodyPr/>
              <a:lstStyle/>
              <a:p>
                <a:r>
                  <a:rPr lang="en-IE">
                    <a:noFill/>
                  </a:rPr>
                  <a:t> </a:t>
                </a:r>
              </a:p>
            </p:txBody>
          </p:sp>
        </mc:Fallback>
      </mc:AlternateContent>
      <p:sp>
        <p:nvSpPr>
          <p:cNvPr id="18" name="TextBox 17">
            <a:extLst>
              <a:ext uri="{FF2B5EF4-FFF2-40B4-BE49-F238E27FC236}">
                <a16:creationId xmlns:a16="http://schemas.microsoft.com/office/drawing/2014/main" id="{0B1E687D-DE3E-9807-7599-506A9E85F7D4}"/>
              </a:ext>
            </a:extLst>
          </p:cNvPr>
          <p:cNvSpPr txBox="1"/>
          <p:nvPr/>
        </p:nvSpPr>
        <p:spPr>
          <a:xfrm>
            <a:off x="5634942" y="3435269"/>
            <a:ext cx="3071737" cy="523220"/>
          </a:xfrm>
          <a:prstGeom prst="rect">
            <a:avLst/>
          </a:prstGeom>
          <a:noFill/>
        </p:spPr>
        <p:txBody>
          <a:bodyPr wrap="square" rtlCol="0">
            <a:spAutoFit/>
          </a:bodyPr>
          <a:lstStyle/>
          <a:p>
            <a:pPr algn="l"/>
            <a:r>
              <a:rPr lang="en-GB" sz="2800" b="1" noProof="0" dirty="0" err="1"/>
              <a:t>Beirigh</a:t>
            </a:r>
            <a:r>
              <a:rPr lang="en-GB" sz="2800" b="1" noProof="0" dirty="0"/>
              <a:t> an </a:t>
            </a:r>
            <a:r>
              <a:rPr lang="en-GB" sz="2800" b="1" dirty="0"/>
              <a:t>u</a:t>
            </a:r>
            <a:r>
              <a:rPr lang="en-GB" sz="2800" b="1" noProof="0" dirty="0" err="1"/>
              <a:t>isce</a:t>
            </a:r>
            <a:endParaRPr lang="en-GB" sz="2800" b="1" noProof="0" dirty="0"/>
          </a:p>
        </p:txBody>
      </p:sp>
      <mc:AlternateContent xmlns:mc="http://schemas.openxmlformats.org/markup-compatibility/2006" xmlns:a14="http://schemas.microsoft.com/office/drawing/2010/main">
        <mc:Choice Requires="a14">
          <p:sp>
            <p:nvSpPr>
              <p:cNvPr id="19" name="TextBox 18">
                <a:extLst>
                  <a:ext uri="{FF2B5EF4-FFF2-40B4-BE49-F238E27FC236}">
                    <a16:creationId xmlns:a16="http://schemas.microsoft.com/office/drawing/2014/main" id="{DDD218FD-C19A-0DF9-3A25-184697C93943}"/>
                  </a:ext>
                </a:extLst>
              </p:cNvPr>
              <p:cNvSpPr txBox="1"/>
              <p:nvPr/>
            </p:nvSpPr>
            <p:spPr>
              <a:xfrm>
                <a:off x="197787" y="4069197"/>
                <a:ext cx="4134080" cy="1261884"/>
              </a:xfrm>
              <a:prstGeom prst="rect">
                <a:avLst/>
              </a:prstGeom>
              <a:noFill/>
            </p:spPr>
            <p:txBody>
              <a:bodyPr wrap="none" rtlCol="0">
                <a:spAutoFit/>
              </a:bodyPr>
              <a:lstStyle/>
              <a:p>
                <a:pPr>
                  <a:spcAft>
                    <a:spcPts val="1200"/>
                  </a:spcAft>
                </a:pPr>
                <a14:m>
                  <m:oMathPara xmlns:m="http://schemas.openxmlformats.org/officeDocument/2006/math">
                    <m:oMathParaPr>
                      <m:jc m:val="centerGroup"/>
                    </m:oMathParaPr>
                    <m:oMath xmlns:m="http://schemas.openxmlformats.org/officeDocument/2006/math">
                      <m:r>
                        <a:rPr lang="en-GB" sz="2800" b="0" i="1" smtClean="0">
                          <a:latin typeface="Cambria Math" panose="02040503050406030204" pitchFamily="18" charset="0"/>
                          <a:cs typeface="Arial" panose="020B0604020202020204" pitchFamily="34" charset="0"/>
                        </a:rPr>
                        <m:t>𝑄</m:t>
                      </m:r>
                      <m:r>
                        <a:rPr lang="en-GB" sz="2800" b="0" i="1" smtClean="0">
                          <a:latin typeface="Cambria Math" panose="02040503050406030204" pitchFamily="18" charset="0"/>
                          <a:cs typeface="Arial" panose="020B0604020202020204" pitchFamily="34" charset="0"/>
                        </a:rPr>
                        <m:t>=</m:t>
                      </m:r>
                      <m:r>
                        <a:rPr lang="en-GB" sz="2800" b="0" i="1" smtClean="0">
                          <a:latin typeface="Cambria Math" panose="02040503050406030204" pitchFamily="18" charset="0"/>
                          <a:cs typeface="Arial" panose="020B0604020202020204" pitchFamily="34" charset="0"/>
                        </a:rPr>
                        <m:t>𝑚𝑐</m:t>
                      </m:r>
                      <m:r>
                        <m:rPr>
                          <m:sty m:val="p"/>
                        </m:rPr>
                        <a:rPr lang="en-GB" sz="2800" b="0" i="0" smtClean="0">
                          <a:latin typeface="Cambria Math" panose="02040503050406030204" pitchFamily="18" charset="0"/>
                          <a:cs typeface="Arial" panose="020B0604020202020204" pitchFamily="34" charset="0"/>
                        </a:rPr>
                        <m:t>Δ</m:t>
                      </m:r>
                      <m:r>
                        <a:rPr lang="en-GB" sz="2800" b="0" i="1" smtClean="0">
                          <a:latin typeface="Cambria Math" panose="02040503050406030204" pitchFamily="18" charset="0"/>
                          <a:cs typeface="Arial" panose="020B0604020202020204" pitchFamily="34" charset="0"/>
                        </a:rPr>
                        <m:t>𝜃</m:t>
                      </m:r>
                    </m:oMath>
                  </m:oMathPara>
                </a14:m>
                <a:endParaRPr lang="en-GB" sz="2800" b="0" i="1">
                  <a:latin typeface="Cambria Math" panose="02040503050406030204" pitchFamily="18" charset="0"/>
                  <a:cs typeface="Arial" panose="020B0604020202020204" pitchFamily="34" charset="0"/>
                </a:endParaRPr>
              </a:p>
              <a:p>
                <a:pPr>
                  <a:spcAft>
                    <a:spcPts val="1200"/>
                  </a:spcAft>
                </a:pPr>
                <a14:m>
                  <m:oMathPara xmlns:m="http://schemas.openxmlformats.org/officeDocument/2006/math">
                    <m:oMathParaPr>
                      <m:jc m:val="centerGroup"/>
                    </m:oMathParaPr>
                    <m:oMath xmlns:m="http://schemas.openxmlformats.org/officeDocument/2006/math">
                      <m:r>
                        <a:rPr lang="en-GB" sz="2800" b="0" i="1" smtClean="0">
                          <a:latin typeface="Cambria Math" panose="02040503050406030204" pitchFamily="18" charset="0"/>
                          <a:cs typeface="Arial" panose="020B0604020202020204" pitchFamily="34" charset="0"/>
                        </a:rPr>
                        <m:t>=0.03(4180)(100−20)</m:t>
                      </m:r>
                    </m:oMath>
                  </m:oMathPara>
                </a14:m>
                <a:endParaRPr lang="en-GB" sz="2800">
                  <a:latin typeface="Arial" panose="020B0604020202020204" pitchFamily="34" charset="0"/>
                  <a:cs typeface="Arial" panose="020B0604020202020204" pitchFamily="34" charset="0"/>
                </a:endParaRPr>
              </a:p>
            </p:txBody>
          </p:sp>
        </mc:Choice>
        <mc:Fallback xmlns="">
          <p:sp>
            <p:nvSpPr>
              <p:cNvPr id="19" name="TextBox 18">
                <a:extLst>
                  <a:ext uri="{FF2B5EF4-FFF2-40B4-BE49-F238E27FC236}">
                    <a16:creationId xmlns:a16="http://schemas.microsoft.com/office/drawing/2014/main" id="{DDD218FD-C19A-0DF9-3A25-184697C93943}"/>
                  </a:ext>
                </a:extLst>
              </p:cNvPr>
              <p:cNvSpPr txBox="1">
                <a:spLocks noRot="1" noChangeAspect="1" noMove="1" noResize="1" noEditPoints="1" noAdjustHandles="1" noChangeArrowheads="1" noChangeShapeType="1" noTextEdit="1"/>
              </p:cNvSpPr>
              <p:nvPr/>
            </p:nvSpPr>
            <p:spPr>
              <a:xfrm>
                <a:off x="197787" y="4069197"/>
                <a:ext cx="4134080" cy="1261884"/>
              </a:xfrm>
              <a:prstGeom prst="rect">
                <a:avLst/>
              </a:prstGeom>
              <a:blipFill>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0" name="TextBox 19">
                <a:extLst>
                  <a:ext uri="{FF2B5EF4-FFF2-40B4-BE49-F238E27FC236}">
                    <a16:creationId xmlns:a16="http://schemas.microsoft.com/office/drawing/2014/main" id="{8ADACCA0-105A-B5A0-5C83-0FA489E39329}"/>
                  </a:ext>
                </a:extLst>
              </p:cNvPr>
              <p:cNvSpPr txBox="1"/>
              <p:nvPr/>
            </p:nvSpPr>
            <p:spPr>
              <a:xfrm>
                <a:off x="5194542" y="4069197"/>
                <a:ext cx="3071738" cy="1261884"/>
              </a:xfrm>
              <a:prstGeom prst="rect">
                <a:avLst/>
              </a:prstGeom>
              <a:noFill/>
            </p:spPr>
            <p:txBody>
              <a:bodyPr wrap="none" rtlCol="0">
                <a:spAutoFit/>
              </a:bodyPr>
              <a:lstStyle/>
              <a:p>
                <a:pPr algn="l">
                  <a:spcAft>
                    <a:spcPts val="1200"/>
                  </a:spcAft>
                </a:pPr>
                <a14:m>
                  <m:oMathPara xmlns:m="http://schemas.openxmlformats.org/officeDocument/2006/math">
                    <m:oMathParaPr>
                      <m:jc m:val="centerGroup"/>
                    </m:oMathParaPr>
                    <m:oMath xmlns:m="http://schemas.openxmlformats.org/officeDocument/2006/math">
                      <m:r>
                        <a:rPr lang="en-GB" sz="2800" b="0" i="1" smtClean="0">
                          <a:latin typeface="Cambria Math" panose="02040503050406030204" pitchFamily="18" charset="0"/>
                          <a:cs typeface="Arial" panose="020B0604020202020204" pitchFamily="34" charset="0"/>
                        </a:rPr>
                        <m:t>𝑄</m:t>
                      </m:r>
                      <m:r>
                        <a:rPr lang="en-GB" sz="2800" b="0" i="1" smtClean="0">
                          <a:latin typeface="Cambria Math" panose="02040503050406030204" pitchFamily="18" charset="0"/>
                          <a:cs typeface="Arial" panose="020B0604020202020204" pitchFamily="34" charset="0"/>
                        </a:rPr>
                        <m:t>=</m:t>
                      </m:r>
                      <m:r>
                        <a:rPr lang="en-GB" sz="2800" b="0" i="1" smtClean="0">
                          <a:latin typeface="Cambria Math" panose="02040503050406030204" pitchFamily="18" charset="0"/>
                          <a:cs typeface="Arial" panose="020B0604020202020204" pitchFamily="34" charset="0"/>
                        </a:rPr>
                        <m:t>𝑚𝑙</m:t>
                      </m:r>
                    </m:oMath>
                  </m:oMathPara>
                </a14:m>
                <a:endParaRPr lang="en-GB" sz="2800" b="0" i="1">
                  <a:latin typeface="Cambria Math" panose="02040503050406030204" pitchFamily="18" charset="0"/>
                  <a:cs typeface="Arial" panose="020B0604020202020204" pitchFamily="34" charset="0"/>
                </a:endParaRPr>
              </a:p>
              <a:p>
                <a:pPr algn="l">
                  <a:spcAft>
                    <a:spcPts val="1200"/>
                  </a:spcAft>
                </a:pPr>
                <a14:m>
                  <m:oMathPara xmlns:m="http://schemas.openxmlformats.org/officeDocument/2006/math">
                    <m:oMathParaPr>
                      <m:jc m:val="centerGroup"/>
                    </m:oMathParaPr>
                    <m:oMath xmlns:m="http://schemas.openxmlformats.org/officeDocument/2006/math">
                      <m:r>
                        <a:rPr lang="en-GB" sz="2800" b="0" i="1" smtClean="0">
                          <a:latin typeface="Cambria Math" panose="02040503050406030204" pitchFamily="18" charset="0"/>
                          <a:cs typeface="Arial" panose="020B0604020202020204" pitchFamily="34" charset="0"/>
                        </a:rPr>
                        <m:t>=0.03(2.3×</m:t>
                      </m:r>
                      <m:sSup>
                        <m:sSupPr>
                          <m:ctrlPr>
                            <a:rPr lang="en-GB" sz="2800" b="0" i="1" smtClean="0">
                              <a:latin typeface="Cambria Math" panose="02040503050406030204" pitchFamily="18" charset="0"/>
                              <a:cs typeface="Arial" panose="020B0604020202020204" pitchFamily="34" charset="0"/>
                            </a:rPr>
                          </m:ctrlPr>
                        </m:sSupPr>
                        <m:e>
                          <m:r>
                            <a:rPr lang="en-GB" sz="2800" b="0" i="1" smtClean="0">
                              <a:latin typeface="Cambria Math" panose="02040503050406030204" pitchFamily="18" charset="0"/>
                              <a:cs typeface="Arial" panose="020B0604020202020204" pitchFamily="34" charset="0"/>
                            </a:rPr>
                            <m:t>10</m:t>
                          </m:r>
                        </m:e>
                        <m:sup>
                          <m:r>
                            <a:rPr lang="en-GB" sz="2800" b="0" i="1" smtClean="0">
                              <a:latin typeface="Cambria Math" panose="02040503050406030204" pitchFamily="18" charset="0"/>
                              <a:cs typeface="Arial" panose="020B0604020202020204" pitchFamily="34" charset="0"/>
                            </a:rPr>
                            <m:t>6</m:t>
                          </m:r>
                        </m:sup>
                      </m:sSup>
                      <m:r>
                        <a:rPr lang="en-GB" sz="2800" b="0" i="1" smtClean="0">
                          <a:latin typeface="Cambria Math" panose="02040503050406030204" pitchFamily="18" charset="0"/>
                          <a:cs typeface="Arial" panose="020B0604020202020204" pitchFamily="34" charset="0"/>
                        </a:rPr>
                        <m:t>)</m:t>
                      </m:r>
                    </m:oMath>
                  </m:oMathPara>
                </a14:m>
                <a:endParaRPr lang="en-GB" sz="2800">
                  <a:latin typeface="Arial" panose="020B0604020202020204" pitchFamily="34" charset="0"/>
                  <a:cs typeface="Arial" panose="020B0604020202020204" pitchFamily="34" charset="0"/>
                </a:endParaRPr>
              </a:p>
            </p:txBody>
          </p:sp>
        </mc:Choice>
        <mc:Fallback xmlns="">
          <p:sp>
            <p:nvSpPr>
              <p:cNvPr id="20" name="TextBox 19">
                <a:extLst>
                  <a:ext uri="{FF2B5EF4-FFF2-40B4-BE49-F238E27FC236}">
                    <a16:creationId xmlns:a16="http://schemas.microsoft.com/office/drawing/2014/main" id="{8ADACCA0-105A-B5A0-5C83-0FA489E39329}"/>
                  </a:ext>
                </a:extLst>
              </p:cNvPr>
              <p:cNvSpPr txBox="1">
                <a:spLocks noRot="1" noChangeAspect="1" noMove="1" noResize="1" noEditPoints="1" noAdjustHandles="1" noChangeArrowheads="1" noChangeShapeType="1" noTextEdit="1"/>
              </p:cNvSpPr>
              <p:nvPr/>
            </p:nvSpPr>
            <p:spPr>
              <a:xfrm>
                <a:off x="5194542" y="4069197"/>
                <a:ext cx="3071738" cy="1261884"/>
              </a:xfrm>
              <a:prstGeom prst="rect">
                <a:avLst/>
              </a:prstGeom>
              <a:blipFill>
                <a:blip r:embed="rId6"/>
                <a:stretch>
                  <a:fillRect/>
                </a:stretch>
              </a:blipFill>
            </p:spPr>
            <p:txBody>
              <a:bodyPr/>
              <a:lstStyle/>
              <a:p>
                <a:r>
                  <a:rPr lang="en-US">
                    <a:noFill/>
                  </a:rPr>
                  <a:t> </a:t>
                </a:r>
              </a:p>
            </p:txBody>
          </p:sp>
        </mc:Fallback>
      </mc:AlternateContent>
      <p:sp>
        <p:nvSpPr>
          <p:cNvPr id="2" name="TextBox 1">
            <a:extLst>
              <a:ext uri="{FF2B5EF4-FFF2-40B4-BE49-F238E27FC236}">
                <a16:creationId xmlns:a16="http://schemas.microsoft.com/office/drawing/2014/main" id="{EB7FCD1A-15AE-AD2E-85FD-380E67A5B922}"/>
              </a:ext>
            </a:extLst>
          </p:cNvPr>
          <p:cNvSpPr txBox="1"/>
          <p:nvPr/>
        </p:nvSpPr>
        <p:spPr>
          <a:xfrm>
            <a:off x="1192696" y="5466819"/>
            <a:ext cx="1874231" cy="523220"/>
          </a:xfrm>
          <a:prstGeom prst="rect">
            <a:avLst/>
          </a:prstGeom>
          <a:noFill/>
        </p:spPr>
        <p:txBody>
          <a:bodyPr wrap="none" rtlCol="0">
            <a:spAutoFit/>
          </a:bodyPr>
          <a:lstStyle/>
          <a:p>
            <a:pPr algn="l">
              <a:spcAft>
                <a:spcPts val="1200"/>
              </a:spcAft>
            </a:pPr>
            <a:r>
              <a:rPr lang="en-GB" sz="2800">
                <a:latin typeface="Arial" panose="020B0604020202020204" pitchFamily="34" charset="0"/>
                <a:cs typeface="Arial" panose="020B0604020202020204" pitchFamily="34" charset="0"/>
              </a:rPr>
              <a:t>= 10 032 J</a:t>
            </a:r>
          </a:p>
        </p:txBody>
      </p:sp>
      <p:sp>
        <p:nvSpPr>
          <p:cNvPr id="3" name="TextBox 2">
            <a:extLst>
              <a:ext uri="{FF2B5EF4-FFF2-40B4-BE49-F238E27FC236}">
                <a16:creationId xmlns:a16="http://schemas.microsoft.com/office/drawing/2014/main" id="{27AF779D-02FA-6F63-1032-D21D094572DF}"/>
              </a:ext>
            </a:extLst>
          </p:cNvPr>
          <p:cNvSpPr txBox="1"/>
          <p:nvPr/>
        </p:nvSpPr>
        <p:spPr>
          <a:xfrm>
            <a:off x="5793295" y="5409114"/>
            <a:ext cx="1874231" cy="523220"/>
          </a:xfrm>
          <a:prstGeom prst="rect">
            <a:avLst/>
          </a:prstGeom>
          <a:noFill/>
        </p:spPr>
        <p:txBody>
          <a:bodyPr wrap="none" rtlCol="0">
            <a:spAutoFit/>
          </a:bodyPr>
          <a:lstStyle/>
          <a:p>
            <a:pPr algn="l">
              <a:spcAft>
                <a:spcPts val="1200"/>
              </a:spcAft>
            </a:pPr>
            <a:r>
              <a:rPr lang="en-GB" sz="2800">
                <a:latin typeface="Arial" panose="020B0604020202020204" pitchFamily="34" charset="0"/>
                <a:cs typeface="Arial" panose="020B0604020202020204" pitchFamily="34" charset="0"/>
              </a:rPr>
              <a:t>= 69 000 J</a:t>
            </a:r>
          </a:p>
        </p:txBody>
      </p:sp>
    </p:spTree>
    <p:extLst>
      <p:ext uri="{BB962C8B-B14F-4D97-AF65-F5344CB8AC3E}">
        <p14:creationId xmlns:p14="http://schemas.microsoft.com/office/powerpoint/2010/main" val="19581514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0"/>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8" grpId="0"/>
      <p:bldP spid="19" grpId="0"/>
      <p:bldP spid="20" grpId="0"/>
      <p:bldP spid="2" grpId="0"/>
      <p:bldP spid="3" grpId="0"/>
    </p:bld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6B66722-0F44-6CD8-6543-6DD272E3E7C4}"/>
            </a:ext>
          </a:extLst>
        </p:cNvPr>
        <p:cNvGrpSpPr/>
        <p:nvPr/>
      </p:nvGrpSpPr>
      <p:grpSpPr>
        <a:xfrm>
          <a:off x="0" y="0"/>
          <a:ext cx="0" cy="0"/>
          <a:chOff x="0" y="0"/>
          <a:chExt cx="0" cy="0"/>
        </a:xfrm>
      </p:grpSpPr>
      <p:sp>
        <p:nvSpPr>
          <p:cNvPr id="7" name="Title 6">
            <a:extLst>
              <a:ext uri="{FF2B5EF4-FFF2-40B4-BE49-F238E27FC236}">
                <a16:creationId xmlns:a16="http://schemas.microsoft.com/office/drawing/2014/main" id="{2AF4E7E9-643C-7C0E-B391-EACCF2C39365}"/>
              </a:ext>
            </a:extLst>
          </p:cNvPr>
          <p:cNvSpPr>
            <a:spLocks noGrp="1"/>
          </p:cNvSpPr>
          <p:nvPr>
            <p:ph type="title"/>
          </p:nvPr>
        </p:nvSpPr>
        <p:spPr/>
        <p:txBody>
          <a:bodyPr/>
          <a:lstStyle/>
          <a:p>
            <a:r>
              <a:rPr lang="en-GB" dirty="0" err="1"/>
              <a:t>Sampla</a:t>
            </a:r>
            <a:r>
              <a:rPr lang="en-GB" dirty="0"/>
              <a:t> 13</a:t>
            </a:r>
          </a:p>
        </p:txBody>
      </p:sp>
      <p:sp>
        <p:nvSpPr>
          <p:cNvPr id="8" name="Text Placeholder 7">
            <a:extLst>
              <a:ext uri="{FF2B5EF4-FFF2-40B4-BE49-F238E27FC236}">
                <a16:creationId xmlns:a16="http://schemas.microsoft.com/office/drawing/2014/main" id="{C3DA342C-B5CB-4A07-EEAB-63BAEAB386D8}"/>
              </a:ext>
            </a:extLst>
          </p:cNvPr>
          <p:cNvSpPr>
            <a:spLocks noGrp="1"/>
          </p:cNvSpPr>
          <p:nvPr>
            <p:ph type="body" sz="quarter" idx="10"/>
          </p:nvPr>
        </p:nvSpPr>
        <p:spPr>
          <a:xfrm>
            <a:off x="122292" y="461664"/>
            <a:ext cx="8899415" cy="1255728"/>
          </a:xfrm>
        </p:spPr>
        <p:txBody>
          <a:bodyPr/>
          <a:lstStyle/>
          <a:p>
            <a:r>
              <a:rPr lang="ga-IE" dirty="0"/>
              <a:t>Cuirtear 20 g d'oighear ag -18°C le 250 g d'uisce ag 26°C. Ríomh teocht deiridh an uisce agus an oighir leáite.</a:t>
            </a:r>
            <a:endParaRPr lang="en-GB" dirty="0"/>
          </a:p>
        </p:txBody>
      </p:sp>
      <p:sp>
        <p:nvSpPr>
          <p:cNvPr id="9" name="TextBox 8">
            <a:extLst>
              <a:ext uri="{FF2B5EF4-FFF2-40B4-BE49-F238E27FC236}">
                <a16:creationId xmlns:a16="http://schemas.microsoft.com/office/drawing/2014/main" id="{ED2BD6B8-FFF7-DBE0-1FD2-798EAB571479}"/>
              </a:ext>
            </a:extLst>
          </p:cNvPr>
          <p:cNvSpPr txBox="1"/>
          <p:nvPr/>
        </p:nvSpPr>
        <p:spPr>
          <a:xfrm>
            <a:off x="-53895" y="5132483"/>
            <a:ext cx="4264181" cy="430887"/>
          </a:xfrm>
          <a:prstGeom prst="rect">
            <a:avLst/>
          </a:prstGeom>
          <a:noFill/>
        </p:spPr>
        <p:txBody>
          <a:bodyPr wrap="none" rtlCol="0">
            <a:spAutoFit/>
          </a:bodyPr>
          <a:lstStyle/>
          <a:p>
            <a:pPr algn="l">
              <a:spcAft>
                <a:spcPts val="1200"/>
              </a:spcAft>
            </a:pPr>
            <a:r>
              <a:rPr lang="en-GB" sz="2200" b="1" dirty="0">
                <a:solidFill>
                  <a:schemeClr val="accent5">
                    <a:lumMod val="75000"/>
                  </a:schemeClr>
                </a:solidFill>
                <a:latin typeface="Arial" panose="020B0604020202020204" pitchFamily="34" charset="0"/>
                <a:cs typeface="Arial" panose="020B0604020202020204" pitchFamily="34" charset="0"/>
              </a:rPr>
              <a:t>= Teas </a:t>
            </a:r>
            <a:r>
              <a:rPr lang="en-GB" sz="2200" b="1" dirty="0" err="1">
                <a:solidFill>
                  <a:schemeClr val="accent5">
                    <a:lumMod val="75000"/>
                  </a:schemeClr>
                </a:solidFill>
                <a:latin typeface="Arial" panose="020B0604020202020204" pitchFamily="34" charset="0"/>
                <a:cs typeface="Arial" panose="020B0604020202020204" pitchFamily="34" charset="0"/>
              </a:rPr>
              <a:t>cailltear</a:t>
            </a:r>
            <a:r>
              <a:rPr lang="en-GB" sz="2200" b="1" dirty="0">
                <a:solidFill>
                  <a:schemeClr val="accent5">
                    <a:lumMod val="75000"/>
                  </a:schemeClr>
                </a:solidFill>
                <a:latin typeface="Arial" panose="020B0604020202020204" pitchFamily="34" charset="0"/>
                <a:cs typeface="Arial" panose="020B0604020202020204" pitchFamily="34" charset="0"/>
              </a:rPr>
              <a:t> (250 g </a:t>
            </a:r>
            <a:r>
              <a:rPr lang="en-GB" sz="2200" b="1" dirty="0" err="1">
                <a:solidFill>
                  <a:schemeClr val="accent5">
                    <a:lumMod val="75000"/>
                  </a:schemeClr>
                </a:solidFill>
                <a:latin typeface="Arial" panose="020B0604020202020204" pitchFamily="34" charset="0"/>
                <a:cs typeface="Arial" panose="020B0604020202020204" pitchFamily="34" charset="0"/>
              </a:rPr>
              <a:t>Uisce</a:t>
            </a:r>
            <a:r>
              <a:rPr lang="en-GB" sz="2200" b="1" dirty="0">
                <a:solidFill>
                  <a:schemeClr val="accent5">
                    <a:lumMod val="75000"/>
                  </a:schemeClr>
                </a:solidFill>
                <a:latin typeface="Arial" panose="020B0604020202020204" pitchFamily="34" charset="0"/>
                <a:cs typeface="Arial" panose="020B0604020202020204" pitchFamily="34" charset="0"/>
              </a:rPr>
              <a:t>) </a:t>
            </a:r>
            <a:r>
              <a:rPr lang="en-GB" sz="2200" dirty="0">
                <a:solidFill>
                  <a:schemeClr val="accent5">
                    <a:lumMod val="75000"/>
                  </a:schemeClr>
                </a:solidFill>
                <a:latin typeface="Arial" panose="020B0604020202020204" pitchFamily="34" charset="0"/>
                <a:cs typeface="Arial" panose="020B0604020202020204" pitchFamily="34" charset="0"/>
              </a:rPr>
              <a:t>=</a:t>
            </a:r>
          </a:p>
        </p:txBody>
      </p:sp>
      <p:sp>
        <p:nvSpPr>
          <p:cNvPr id="10" name="TextBox 9">
            <a:extLst>
              <a:ext uri="{FF2B5EF4-FFF2-40B4-BE49-F238E27FC236}">
                <a16:creationId xmlns:a16="http://schemas.microsoft.com/office/drawing/2014/main" id="{C0863C74-DDE7-7BF5-3F90-BC76CE16A6A5}"/>
              </a:ext>
            </a:extLst>
          </p:cNvPr>
          <p:cNvSpPr txBox="1"/>
          <p:nvPr/>
        </p:nvSpPr>
        <p:spPr>
          <a:xfrm>
            <a:off x="77237" y="3259902"/>
            <a:ext cx="5093638" cy="523220"/>
          </a:xfrm>
          <a:prstGeom prst="rect">
            <a:avLst/>
          </a:prstGeom>
          <a:noFill/>
        </p:spPr>
        <p:txBody>
          <a:bodyPr wrap="none" rtlCol="0">
            <a:spAutoFit/>
          </a:bodyPr>
          <a:lstStyle/>
          <a:p>
            <a:pPr algn="l">
              <a:spcAft>
                <a:spcPts val="1200"/>
              </a:spcAft>
            </a:pPr>
            <a:r>
              <a:rPr lang="en-GB" sz="2800" b="1" dirty="0">
                <a:solidFill>
                  <a:schemeClr val="accent5">
                    <a:lumMod val="75000"/>
                  </a:schemeClr>
                </a:solidFill>
                <a:latin typeface="Arial" panose="020B0604020202020204" pitchFamily="34" charset="0"/>
                <a:cs typeface="Arial" panose="020B0604020202020204" pitchFamily="34" charset="0"/>
              </a:rPr>
              <a:t>Teas </a:t>
            </a:r>
            <a:r>
              <a:rPr lang="en-GB" sz="2800" b="1" dirty="0" err="1">
                <a:solidFill>
                  <a:schemeClr val="accent5">
                    <a:lumMod val="75000"/>
                  </a:schemeClr>
                </a:solidFill>
                <a:latin typeface="Arial" panose="020B0604020202020204" pitchFamily="34" charset="0"/>
                <a:cs typeface="Arial" panose="020B0604020202020204" pitchFamily="34" charset="0"/>
              </a:rPr>
              <a:t>Cuirtear</a:t>
            </a:r>
            <a:r>
              <a:rPr lang="en-GB" sz="2800" b="1" dirty="0">
                <a:solidFill>
                  <a:schemeClr val="accent5">
                    <a:lumMod val="75000"/>
                  </a:schemeClr>
                </a:solidFill>
                <a:latin typeface="Arial" panose="020B0604020202020204" pitchFamily="34" charset="0"/>
                <a:cs typeface="Arial" panose="020B0604020202020204" pitchFamily="34" charset="0"/>
              </a:rPr>
              <a:t> (20 </a:t>
            </a:r>
            <a:r>
              <a:rPr lang="en-GB" sz="2800" b="1" i="1" dirty="0">
                <a:solidFill>
                  <a:schemeClr val="accent5">
                    <a:lumMod val="75000"/>
                  </a:schemeClr>
                </a:solidFill>
                <a:latin typeface="Arial" panose="020B0604020202020204" pitchFamily="34" charset="0"/>
                <a:cs typeface="Arial" panose="020B0604020202020204" pitchFamily="34" charset="0"/>
              </a:rPr>
              <a:t>g</a:t>
            </a:r>
            <a:r>
              <a:rPr lang="en-GB" sz="2800" b="1" dirty="0">
                <a:solidFill>
                  <a:schemeClr val="accent5">
                    <a:lumMod val="75000"/>
                  </a:schemeClr>
                </a:solidFill>
                <a:latin typeface="Arial" panose="020B0604020202020204" pitchFamily="34" charset="0"/>
                <a:cs typeface="Arial" panose="020B0604020202020204" pitchFamily="34" charset="0"/>
              </a:rPr>
              <a:t> </a:t>
            </a:r>
            <a:r>
              <a:rPr lang="en-GB" sz="2800" b="1" dirty="0" err="1">
                <a:solidFill>
                  <a:schemeClr val="accent5">
                    <a:lumMod val="75000"/>
                  </a:schemeClr>
                </a:solidFill>
                <a:latin typeface="Arial" panose="020B0604020202020204" pitchFamily="34" charset="0"/>
                <a:cs typeface="Arial" panose="020B0604020202020204" pitchFamily="34" charset="0"/>
              </a:rPr>
              <a:t>Oighear</a:t>
            </a:r>
            <a:r>
              <a:rPr lang="en-GB" sz="2800" b="1" dirty="0">
                <a:solidFill>
                  <a:schemeClr val="accent5">
                    <a:lumMod val="75000"/>
                  </a:schemeClr>
                </a:solidFill>
                <a:latin typeface="Arial" panose="020B0604020202020204" pitchFamily="34" charset="0"/>
                <a:cs typeface="Arial" panose="020B0604020202020204" pitchFamily="34" charset="0"/>
              </a:rPr>
              <a:t>):</a:t>
            </a:r>
          </a:p>
        </p:txBody>
      </p:sp>
      <p:sp>
        <p:nvSpPr>
          <p:cNvPr id="11" name="TextBox 10">
            <a:extLst>
              <a:ext uri="{FF2B5EF4-FFF2-40B4-BE49-F238E27FC236}">
                <a16:creationId xmlns:a16="http://schemas.microsoft.com/office/drawing/2014/main" id="{CFE87182-CB02-D1F5-AC09-C21DCB8EA67C}"/>
              </a:ext>
            </a:extLst>
          </p:cNvPr>
          <p:cNvSpPr txBox="1"/>
          <p:nvPr/>
        </p:nvSpPr>
        <p:spPr>
          <a:xfrm>
            <a:off x="65905" y="1724432"/>
            <a:ext cx="5052986" cy="400110"/>
          </a:xfrm>
          <a:prstGeom prst="rect">
            <a:avLst/>
          </a:prstGeom>
          <a:noFill/>
        </p:spPr>
        <p:txBody>
          <a:bodyPr wrap="none" rtlCol="0">
            <a:spAutoFit/>
          </a:bodyPr>
          <a:lstStyle/>
          <a:p>
            <a:pPr>
              <a:spcAft>
                <a:spcPts val="1200"/>
              </a:spcAft>
            </a:pPr>
            <a:r>
              <a:rPr lang="en-GB" sz="2000" i="1" dirty="0" err="1">
                <a:latin typeface="Arial" panose="020B0604020202020204" pitchFamily="34" charset="0"/>
                <a:cs typeface="Arial" panose="020B0604020202020204" pitchFamily="34" charset="0"/>
              </a:rPr>
              <a:t>Saintoilleadh</a:t>
            </a:r>
            <a:r>
              <a:rPr lang="en-GB" sz="2000" i="1" dirty="0">
                <a:latin typeface="Arial" panose="020B0604020202020204" pitchFamily="34" charset="0"/>
                <a:cs typeface="Arial" panose="020B0604020202020204" pitchFamily="34" charset="0"/>
              </a:rPr>
              <a:t> </a:t>
            </a:r>
            <a:r>
              <a:rPr lang="en-GB" sz="2000" i="1" dirty="0" err="1">
                <a:latin typeface="Arial" panose="020B0604020202020204" pitchFamily="34" charset="0"/>
                <a:cs typeface="Arial" panose="020B0604020202020204" pitchFamily="34" charset="0"/>
              </a:rPr>
              <a:t>teasa</a:t>
            </a:r>
            <a:r>
              <a:rPr lang="en-GB" sz="2000" i="1" dirty="0">
                <a:latin typeface="Arial" panose="020B0604020202020204" pitchFamily="34" charset="0"/>
                <a:cs typeface="Arial" panose="020B0604020202020204" pitchFamily="34" charset="0"/>
              </a:rPr>
              <a:t> </a:t>
            </a:r>
            <a:r>
              <a:rPr lang="en-GB" sz="2000" i="1" dirty="0" err="1">
                <a:latin typeface="Arial" panose="020B0604020202020204" pitchFamily="34" charset="0"/>
                <a:cs typeface="Arial" panose="020B0604020202020204" pitchFamily="34" charset="0"/>
              </a:rPr>
              <a:t>oighir</a:t>
            </a:r>
            <a:r>
              <a:rPr lang="en-GB" sz="2000" i="1" dirty="0">
                <a:latin typeface="Arial" panose="020B0604020202020204" pitchFamily="34" charset="0"/>
                <a:cs typeface="Arial" panose="020B0604020202020204" pitchFamily="34" charset="0"/>
              </a:rPr>
              <a:t>: 2100 J Kg⁻¹ K⁻¹</a:t>
            </a:r>
          </a:p>
        </p:txBody>
      </p:sp>
      <p:sp>
        <p:nvSpPr>
          <p:cNvPr id="13" name="TextBox 12">
            <a:extLst>
              <a:ext uri="{FF2B5EF4-FFF2-40B4-BE49-F238E27FC236}">
                <a16:creationId xmlns:a16="http://schemas.microsoft.com/office/drawing/2014/main" id="{1C1AEEF3-5D54-AF7E-2986-A909012F0495}"/>
              </a:ext>
            </a:extLst>
          </p:cNvPr>
          <p:cNvSpPr txBox="1"/>
          <p:nvPr/>
        </p:nvSpPr>
        <p:spPr>
          <a:xfrm>
            <a:off x="65904" y="2054021"/>
            <a:ext cx="4939173" cy="400110"/>
          </a:xfrm>
          <a:prstGeom prst="rect">
            <a:avLst/>
          </a:prstGeom>
          <a:noFill/>
        </p:spPr>
        <p:txBody>
          <a:bodyPr wrap="none" rtlCol="0">
            <a:spAutoFit/>
          </a:bodyPr>
          <a:lstStyle/>
          <a:p>
            <a:pPr>
              <a:spcAft>
                <a:spcPts val="1200"/>
              </a:spcAft>
            </a:pPr>
            <a:r>
              <a:rPr lang="en-GB" sz="2000" i="1" dirty="0" err="1">
                <a:latin typeface="Arial" panose="020B0604020202020204" pitchFamily="34" charset="0"/>
                <a:cs typeface="Arial" panose="020B0604020202020204" pitchFamily="34" charset="0"/>
              </a:rPr>
              <a:t>Saintoilleadh</a:t>
            </a:r>
            <a:r>
              <a:rPr lang="en-GB" sz="2000" i="1" dirty="0">
                <a:latin typeface="Arial" panose="020B0604020202020204" pitchFamily="34" charset="0"/>
                <a:cs typeface="Arial" panose="020B0604020202020204" pitchFamily="34" charset="0"/>
              </a:rPr>
              <a:t> </a:t>
            </a:r>
            <a:r>
              <a:rPr lang="en-GB" sz="2000" i="1" dirty="0" err="1">
                <a:latin typeface="Arial" panose="020B0604020202020204" pitchFamily="34" charset="0"/>
                <a:cs typeface="Arial" panose="020B0604020202020204" pitchFamily="34" charset="0"/>
              </a:rPr>
              <a:t>teasa</a:t>
            </a:r>
            <a:r>
              <a:rPr lang="en-GB" sz="2000" i="1" dirty="0">
                <a:latin typeface="Arial" panose="020B0604020202020204" pitchFamily="34" charset="0"/>
                <a:cs typeface="Arial" panose="020B0604020202020204" pitchFamily="34" charset="0"/>
              </a:rPr>
              <a:t> </a:t>
            </a:r>
            <a:r>
              <a:rPr lang="en-GB" sz="2000" i="1" dirty="0" err="1">
                <a:latin typeface="Arial" panose="020B0604020202020204" pitchFamily="34" charset="0"/>
                <a:cs typeface="Arial" panose="020B0604020202020204" pitchFamily="34" charset="0"/>
              </a:rPr>
              <a:t>uisce</a:t>
            </a:r>
            <a:r>
              <a:rPr lang="en-GB" sz="2000" i="1" dirty="0">
                <a:latin typeface="Arial" panose="020B0604020202020204" pitchFamily="34" charset="0"/>
                <a:cs typeface="Arial" panose="020B0604020202020204" pitchFamily="34" charset="0"/>
              </a:rPr>
              <a:t>: 4200 J Kg⁻¹ K⁻¹</a:t>
            </a:r>
          </a:p>
        </p:txBody>
      </p:sp>
      <p:sp>
        <p:nvSpPr>
          <p:cNvPr id="17" name="TextBox 16">
            <a:extLst>
              <a:ext uri="{FF2B5EF4-FFF2-40B4-BE49-F238E27FC236}">
                <a16:creationId xmlns:a16="http://schemas.microsoft.com/office/drawing/2014/main" id="{1BAE9E04-150C-116E-6212-85AEFDF3DFD9}"/>
              </a:ext>
            </a:extLst>
          </p:cNvPr>
          <p:cNvSpPr txBox="1"/>
          <p:nvPr/>
        </p:nvSpPr>
        <p:spPr>
          <a:xfrm>
            <a:off x="44195" y="2383477"/>
            <a:ext cx="5679760" cy="400110"/>
          </a:xfrm>
          <a:prstGeom prst="rect">
            <a:avLst/>
          </a:prstGeom>
          <a:noFill/>
        </p:spPr>
        <p:txBody>
          <a:bodyPr wrap="none" rtlCol="0">
            <a:spAutoFit/>
          </a:bodyPr>
          <a:lstStyle/>
          <a:p>
            <a:pPr>
              <a:spcAft>
                <a:spcPts val="1200"/>
              </a:spcAft>
            </a:pPr>
            <a:r>
              <a:rPr lang="en-IE" sz="2000" i="1" dirty="0" err="1"/>
              <a:t>Sainteas</a:t>
            </a:r>
            <a:r>
              <a:rPr lang="en-IE" sz="2000" i="1" dirty="0"/>
              <a:t> </a:t>
            </a:r>
            <a:r>
              <a:rPr lang="en-IE" sz="2000" i="1" dirty="0" err="1"/>
              <a:t>folaigh</a:t>
            </a:r>
            <a:r>
              <a:rPr lang="en-IE" sz="2000" i="1" dirty="0"/>
              <a:t> </a:t>
            </a:r>
            <a:r>
              <a:rPr lang="en-IE" sz="2000" i="1" dirty="0" err="1"/>
              <a:t>leáite</a:t>
            </a:r>
            <a:r>
              <a:rPr lang="en-IE" sz="2000" i="1" dirty="0"/>
              <a:t> an </a:t>
            </a:r>
            <a:r>
              <a:rPr lang="en-IE" sz="2000" i="1" dirty="0" err="1"/>
              <a:t>oighir</a:t>
            </a:r>
            <a:r>
              <a:rPr lang="en-GB" sz="2000" i="1" dirty="0">
                <a:latin typeface="Arial" panose="020B0604020202020204" pitchFamily="34" charset="0"/>
                <a:cs typeface="Arial" panose="020B0604020202020204" pitchFamily="34" charset="0"/>
              </a:rPr>
              <a:t>: 3.3 × 10⁵ J Kg⁻¹</a:t>
            </a:r>
          </a:p>
        </p:txBody>
      </p:sp>
      <mc:AlternateContent xmlns:mc="http://schemas.openxmlformats.org/markup-compatibility/2006" xmlns:a14="http://schemas.microsoft.com/office/drawing/2010/main">
        <mc:Choice Requires="a14">
          <p:sp>
            <p:nvSpPr>
              <p:cNvPr id="19" name="TextBox 18">
                <a:extLst>
                  <a:ext uri="{FF2B5EF4-FFF2-40B4-BE49-F238E27FC236}">
                    <a16:creationId xmlns:a16="http://schemas.microsoft.com/office/drawing/2014/main" id="{A6DE635C-C2C6-6FD9-1A30-E263D8BDF837}"/>
                  </a:ext>
                </a:extLst>
              </p:cNvPr>
              <p:cNvSpPr txBox="1"/>
              <p:nvPr/>
            </p:nvSpPr>
            <p:spPr>
              <a:xfrm>
                <a:off x="65904" y="2807599"/>
                <a:ext cx="3500437" cy="461665"/>
              </a:xfrm>
              <a:prstGeom prst="rect">
                <a:avLst/>
              </a:prstGeom>
              <a:noFill/>
            </p:spPr>
            <p:txBody>
              <a:bodyPr wrap="square">
                <a:spAutoFit/>
              </a:bodyPr>
              <a:lstStyle/>
              <a:p>
                <a:pPr algn="l"/>
                <a:r>
                  <a:rPr lang="en-GB" sz="2400" noProof="0" dirty="0"/>
                  <a:t>Lig </a:t>
                </a:r>
                <a14:m>
                  <m:oMath xmlns:m="http://schemas.openxmlformats.org/officeDocument/2006/math">
                    <m:r>
                      <a:rPr lang="en-GB" sz="2400" b="0" i="1" noProof="0" smtClean="0">
                        <a:latin typeface="Cambria Math" panose="02040503050406030204" pitchFamily="18" charset="0"/>
                      </a:rPr>
                      <m:t>𝑇</m:t>
                    </m:r>
                  </m:oMath>
                </a14:m>
                <a:r>
                  <a:rPr lang="en-GB" sz="2400" noProof="0" dirty="0"/>
                  <a:t>= </a:t>
                </a:r>
                <a:r>
                  <a:rPr lang="en-GB" sz="2400" noProof="0" dirty="0" err="1"/>
                  <a:t>teocht</a:t>
                </a:r>
                <a:r>
                  <a:rPr lang="en-GB" sz="2400" noProof="0" dirty="0"/>
                  <a:t> </a:t>
                </a:r>
                <a:r>
                  <a:rPr lang="en-GB" sz="2400" noProof="0" dirty="0" err="1"/>
                  <a:t>deiridh</a:t>
                </a:r>
                <a:endParaRPr lang="en-GB" sz="2400" noProof="0" dirty="0"/>
              </a:p>
            </p:txBody>
          </p:sp>
        </mc:Choice>
        <mc:Fallback xmlns="">
          <p:sp>
            <p:nvSpPr>
              <p:cNvPr id="19" name="TextBox 18">
                <a:extLst>
                  <a:ext uri="{FF2B5EF4-FFF2-40B4-BE49-F238E27FC236}">
                    <a16:creationId xmlns:a16="http://schemas.microsoft.com/office/drawing/2014/main" id="{A6DE635C-C2C6-6FD9-1A30-E263D8BDF837}"/>
                  </a:ext>
                </a:extLst>
              </p:cNvPr>
              <p:cNvSpPr txBox="1">
                <a:spLocks noRot="1" noChangeAspect="1" noMove="1" noResize="1" noEditPoints="1" noAdjustHandles="1" noChangeArrowheads="1" noChangeShapeType="1" noTextEdit="1"/>
              </p:cNvSpPr>
              <p:nvPr/>
            </p:nvSpPr>
            <p:spPr>
              <a:xfrm>
                <a:off x="65904" y="2807599"/>
                <a:ext cx="3500437" cy="461665"/>
              </a:xfrm>
              <a:prstGeom prst="rect">
                <a:avLst/>
              </a:prstGeom>
              <a:blipFill>
                <a:blip r:embed="rId3"/>
                <a:stretch>
                  <a:fillRect l="-2787" t="-9333" b="-32000"/>
                </a:stretch>
              </a:blipFill>
            </p:spPr>
            <p:txBody>
              <a:bodyPr/>
              <a:lstStyle/>
              <a:p>
                <a:r>
                  <a:rPr lang="en-IE">
                    <a:noFill/>
                  </a:rPr>
                  <a:t> </a:t>
                </a:r>
              </a:p>
            </p:txBody>
          </p:sp>
        </mc:Fallback>
      </mc:AlternateContent>
      <p:sp>
        <p:nvSpPr>
          <p:cNvPr id="20" name="Cube 19">
            <a:extLst>
              <a:ext uri="{FF2B5EF4-FFF2-40B4-BE49-F238E27FC236}">
                <a16:creationId xmlns:a16="http://schemas.microsoft.com/office/drawing/2014/main" id="{AA17382E-F233-3AA0-C49D-1EBA000E63CA}"/>
              </a:ext>
            </a:extLst>
          </p:cNvPr>
          <p:cNvSpPr/>
          <p:nvPr/>
        </p:nvSpPr>
        <p:spPr>
          <a:xfrm>
            <a:off x="6055034" y="2026651"/>
            <a:ext cx="285750" cy="265383"/>
          </a:xfrm>
          <a:prstGeom prst="cube">
            <a:avLst/>
          </a:prstGeom>
          <a:solidFill>
            <a:schemeClr val="bg1"/>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Cube 20">
            <a:extLst>
              <a:ext uri="{FF2B5EF4-FFF2-40B4-BE49-F238E27FC236}">
                <a16:creationId xmlns:a16="http://schemas.microsoft.com/office/drawing/2014/main" id="{5465B55F-67A8-38C0-EB49-745A53F7457D}"/>
              </a:ext>
            </a:extLst>
          </p:cNvPr>
          <p:cNvSpPr/>
          <p:nvPr/>
        </p:nvSpPr>
        <p:spPr>
          <a:xfrm>
            <a:off x="6477181" y="1919350"/>
            <a:ext cx="285750" cy="265383"/>
          </a:xfrm>
          <a:prstGeom prst="cube">
            <a:avLst/>
          </a:prstGeom>
          <a:solidFill>
            <a:schemeClr val="bg1"/>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Cube 21">
            <a:extLst>
              <a:ext uri="{FF2B5EF4-FFF2-40B4-BE49-F238E27FC236}">
                <a16:creationId xmlns:a16="http://schemas.microsoft.com/office/drawing/2014/main" id="{B983F5F9-A025-4C02-1B83-2A39C81D7C6A}"/>
              </a:ext>
            </a:extLst>
          </p:cNvPr>
          <p:cNvSpPr/>
          <p:nvPr/>
        </p:nvSpPr>
        <p:spPr>
          <a:xfrm>
            <a:off x="6887135" y="1972499"/>
            <a:ext cx="285750" cy="265383"/>
          </a:xfrm>
          <a:prstGeom prst="cube">
            <a:avLst/>
          </a:prstGeom>
          <a:solidFill>
            <a:schemeClr val="bg1"/>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Freeform: Shape 22">
            <a:extLst>
              <a:ext uri="{FF2B5EF4-FFF2-40B4-BE49-F238E27FC236}">
                <a16:creationId xmlns:a16="http://schemas.microsoft.com/office/drawing/2014/main" id="{A64CA0C7-35D8-9CDE-D326-0847FBA542FF}"/>
              </a:ext>
            </a:extLst>
          </p:cNvPr>
          <p:cNvSpPr/>
          <p:nvPr/>
        </p:nvSpPr>
        <p:spPr>
          <a:xfrm>
            <a:off x="5817870" y="2148840"/>
            <a:ext cx="1451610" cy="1280160"/>
          </a:xfrm>
          <a:custGeom>
            <a:avLst/>
            <a:gdLst>
              <a:gd name="connsiteX0" fmla="*/ 0 w 1405890"/>
              <a:gd name="connsiteY0" fmla="*/ 240030 h 1268730"/>
              <a:gd name="connsiteX1" fmla="*/ 171450 w 1405890"/>
              <a:gd name="connsiteY1" fmla="*/ 1245870 h 1268730"/>
              <a:gd name="connsiteX2" fmla="*/ 1108710 w 1405890"/>
              <a:gd name="connsiteY2" fmla="*/ 1268730 h 1268730"/>
              <a:gd name="connsiteX3" fmla="*/ 1405890 w 1405890"/>
              <a:gd name="connsiteY3" fmla="*/ 0 h 1268730"/>
              <a:gd name="connsiteX0" fmla="*/ 0 w 1451610"/>
              <a:gd name="connsiteY0" fmla="*/ 0 h 1280160"/>
              <a:gd name="connsiteX1" fmla="*/ 217170 w 1451610"/>
              <a:gd name="connsiteY1" fmla="*/ 1257300 h 1280160"/>
              <a:gd name="connsiteX2" fmla="*/ 1154430 w 1451610"/>
              <a:gd name="connsiteY2" fmla="*/ 1280160 h 1280160"/>
              <a:gd name="connsiteX3" fmla="*/ 1451610 w 1451610"/>
              <a:gd name="connsiteY3" fmla="*/ 11430 h 1280160"/>
            </a:gdLst>
            <a:ahLst/>
            <a:cxnLst>
              <a:cxn ang="0">
                <a:pos x="connsiteX0" y="connsiteY0"/>
              </a:cxn>
              <a:cxn ang="0">
                <a:pos x="connsiteX1" y="connsiteY1"/>
              </a:cxn>
              <a:cxn ang="0">
                <a:pos x="connsiteX2" y="connsiteY2"/>
              </a:cxn>
              <a:cxn ang="0">
                <a:pos x="connsiteX3" y="connsiteY3"/>
              </a:cxn>
            </a:cxnLst>
            <a:rect l="l" t="t" r="r" b="b"/>
            <a:pathLst>
              <a:path w="1451610" h="1280160">
                <a:moveTo>
                  <a:pt x="0" y="0"/>
                </a:moveTo>
                <a:lnTo>
                  <a:pt x="217170" y="1257300"/>
                </a:lnTo>
                <a:lnTo>
                  <a:pt x="1154430" y="1280160"/>
                </a:lnTo>
                <a:lnTo>
                  <a:pt x="1451610" y="11430"/>
                </a:lnTo>
              </a:path>
            </a:pathLst>
          </a:custGeom>
          <a:no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25" name="Straight Connector 24">
            <a:extLst>
              <a:ext uri="{FF2B5EF4-FFF2-40B4-BE49-F238E27FC236}">
                <a16:creationId xmlns:a16="http://schemas.microsoft.com/office/drawing/2014/main" id="{450A6F0B-11BC-800D-E766-6324F7F9DE73}"/>
              </a:ext>
            </a:extLst>
          </p:cNvPr>
          <p:cNvCxnSpPr>
            <a:cxnSpLocks/>
          </p:cNvCxnSpPr>
          <p:nvPr/>
        </p:nvCxnSpPr>
        <p:spPr>
          <a:xfrm>
            <a:off x="5863590" y="2400300"/>
            <a:ext cx="1355015" cy="0"/>
          </a:xfrm>
          <a:prstGeom prst="line">
            <a:avLst/>
          </a:prstGeom>
          <a:ln w="28575">
            <a:solidFill>
              <a:schemeClr val="tx1"/>
            </a:solidFill>
            <a:tailEnd type="none" w="med" len="lg"/>
          </a:ln>
        </p:spPr>
        <p:style>
          <a:lnRef idx="2">
            <a:schemeClr val="accent1"/>
          </a:lnRef>
          <a:fillRef idx="0">
            <a:schemeClr val="accent1"/>
          </a:fillRef>
          <a:effectRef idx="1">
            <a:schemeClr val="accent1"/>
          </a:effectRef>
          <a:fontRef idx="minor">
            <a:schemeClr val="tx1"/>
          </a:fontRef>
        </p:style>
      </p:cxnSp>
      <p:sp>
        <p:nvSpPr>
          <p:cNvPr id="28" name="TextBox 27">
            <a:extLst>
              <a:ext uri="{FF2B5EF4-FFF2-40B4-BE49-F238E27FC236}">
                <a16:creationId xmlns:a16="http://schemas.microsoft.com/office/drawing/2014/main" id="{21975AB0-C3B2-6E46-E24B-7FE0B0382CB6}"/>
              </a:ext>
            </a:extLst>
          </p:cNvPr>
          <p:cNvSpPr txBox="1"/>
          <p:nvPr/>
        </p:nvSpPr>
        <p:spPr>
          <a:xfrm>
            <a:off x="15621" y="3719805"/>
            <a:ext cx="2497800" cy="461665"/>
          </a:xfrm>
          <a:prstGeom prst="rect">
            <a:avLst/>
          </a:prstGeom>
          <a:noFill/>
        </p:spPr>
        <p:txBody>
          <a:bodyPr wrap="none" rtlCol="0">
            <a:spAutoFit/>
          </a:bodyPr>
          <a:lstStyle/>
          <a:p>
            <a:pPr algn="l">
              <a:spcAft>
                <a:spcPts val="1200"/>
              </a:spcAft>
            </a:pPr>
            <a:r>
              <a:rPr lang="en-GB" sz="2400" dirty="0" err="1">
                <a:latin typeface="Arial" panose="020B0604020202020204" pitchFamily="34" charset="0"/>
                <a:cs typeface="Arial" panose="020B0604020202020204" pitchFamily="34" charset="0"/>
              </a:rPr>
              <a:t>Téigh</a:t>
            </a:r>
            <a:r>
              <a:rPr lang="en-GB" sz="2400" dirty="0">
                <a:latin typeface="Arial" panose="020B0604020202020204" pitchFamily="34" charset="0"/>
                <a:cs typeface="Arial" panose="020B0604020202020204" pitchFamily="34" charset="0"/>
              </a:rPr>
              <a:t> an </a:t>
            </a:r>
            <a:r>
              <a:rPr lang="en-GB" sz="2400" dirty="0" err="1">
                <a:latin typeface="Arial" panose="020B0604020202020204" pitchFamily="34" charset="0"/>
                <a:cs typeface="Arial" panose="020B0604020202020204" pitchFamily="34" charset="0"/>
              </a:rPr>
              <a:t>oighear</a:t>
            </a:r>
            <a:endParaRPr lang="en-GB" sz="2400" dirty="0">
              <a:latin typeface="Arial" panose="020B0604020202020204" pitchFamily="34" charset="0"/>
              <a:cs typeface="Arial" panose="020B0604020202020204" pitchFamily="34" charset="0"/>
            </a:endParaRPr>
          </a:p>
        </p:txBody>
      </p:sp>
      <p:sp>
        <p:nvSpPr>
          <p:cNvPr id="29" name="TextBox 28">
            <a:extLst>
              <a:ext uri="{FF2B5EF4-FFF2-40B4-BE49-F238E27FC236}">
                <a16:creationId xmlns:a16="http://schemas.microsoft.com/office/drawing/2014/main" id="{05D46318-2C7A-A486-34A5-B722C49DE5A9}"/>
              </a:ext>
            </a:extLst>
          </p:cNvPr>
          <p:cNvSpPr txBox="1"/>
          <p:nvPr/>
        </p:nvSpPr>
        <p:spPr>
          <a:xfrm>
            <a:off x="224925" y="4183491"/>
            <a:ext cx="2241319" cy="461665"/>
          </a:xfrm>
          <a:prstGeom prst="rect">
            <a:avLst/>
          </a:prstGeom>
          <a:noFill/>
        </p:spPr>
        <p:txBody>
          <a:bodyPr wrap="none" rtlCol="0">
            <a:spAutoFit/>
          </a:bodyPr>
          <a:lstStyle/>
          <a:p>
            <a:pPr algn="l">
              <a:spcAft>
                <a:spcPts val="1200"/>
              </a:spcAft>
            </a:pPr>
            <a:r>
              <a:rPr lang="en-GB" sz="2400" dirty="0" err="1">
                <a:latin typeface="Arial" panose="020B0604020202020204" pitchFamily="34" charset="0"/>
                <a:cs typeface="Arial" panose="020B0604020202020204" pitchFamily="34" charset="0"/>
              </a:rPr>
              <a:t>Leá</a:t>
            </a:r>
            <a:r>
              <a:rPr lang="en-GB" sz="2400" dirty="0">
                <a:latin typeface="Arial" panose="020B0604020202020204" pitchFamily="34" charset="0"/>
                <a:cs typeface="Arial" panose="020B0604020202020204" pitchFamily="34" charset="0"/>
              </a:rPr>
              <a:t> an </a:t>
            </a:r>
            <a:r>
              <a:rPr lang="en-GB" sz="2400" dirty="0" err="1">
                <a:latin typeface="Arial" panose="020B0604020202020204" pitchFamily="34" charset="0"/>
                <a:cs typeface="Arial" panose="020B0604020202020204" pitchFamily="34" charset="0"/>
              </a:rPr>
              <a:t>oighear</a:t>
            </a:r>
            <a:endParaRPr lang="en-GB" sz="2400" dirty="0">
              <a:latin typeface="Arial" panose="020B0604020202020204" pitchFamily="34" charset="0"/>
              <a:cs typeface="Arial" panose="020B0604020202020204" pitchFamily="34" charset="0"/>
            </a:endParaRPr>
          </a:p>
        </p:txBody>
      </p:sp>
      <p:sp>
        <p:nvSpPr>
          <p:cNvPr id="30" name="TextBox 29">
            <a:extLst>
              <a:ext uri="{FF2B5EF4-FFF2-40B4-BE49-F238E27FC236}">
                <a16:creationId xmlns:a16="http://schemas.microsoft.com/office/drawing/2014/main" id="{0699122F-16FC-1C5D-3B3E-ADD76ADF2E6E}"/>
              </a:ext>
            </a:extLst>
          </p:cNvPr>
          <p:cNvSpPr txBox="1"/>
          <p:nvPr/>
        </p:nvSpPr>
        <p:spPr>
          <a:xfrm>
            <a:off x="178626" y="4601985"/>
            <a:ext cx="2909771" cy="461665"/>
          </a:xfrm>
          <a:prstGeom prst="rect">
            <a:avLst/>
          </a:prstGeom>
          <a:noFill/>
        </p:spPr>
        <p:txBody>
          <a:bodyPr wrap="none" rtlCol="0">
            <a:spAutoFit/>
          </a:bodyPr>
          <a:lstStyle/>
          <a:p>
            <a:pPr>
              <a:spcAft>
                <a:spcPts val="1200"/>
              </a:spcAft>
            </a:pPr>
            <a:r>
              <a:rPr lang="en-IE" sz="2400" dirty="0" err="1"/>
              <a:t>Uisce</a:t>
            </a:r>
            <a:r>
              <a:rPr lang="en-IE" sz="2400" dirty="0"/>
              <a:t>-o</a:t>
            </a:r>
            <a:r>
              <a:rPr lang="ga-IE" sz="2400" dirty="0"/>
              <a:t>ighear leáite</a:t>
            </a:r>
            <a:endParaRPr lang="en-GB" sz="2800" dirty="0">
              <a:latin typeface="Arial" panose="020B060402020202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32" name="TextBox 31">
                <a:extLst>
                  <a:ext uri="{FF2B5EF4-FFF2-40B4-BE49-F238E27FC236}">
                    <a16:creationId xmlns:a16="http://schemas.microsoft.com/office/drawing/2014/main" id="{444D14C0-D1CB-CAD6-AEF4-E2AD90FA88E2}"/>
                  </a:ext>
                </a:extLst>
              </p:cNvPr>
              <p:cNvSpPr txBox="1"/>
              <p:nvPr/>
            </p:nvSpPr>
            <p:spPr>
              <a:xfrm>
                <a:off x="2478551" y="3662910"/>
                <a:ext cx="1900970" cy="677108"/>
              </a:xfrm>
              <a:prstGeom prst="rect">
                <a:avLst/>
              </a:prstGeom>
              <a:noFill/>
            </p:spPr>
            <p:txBody>
              <a:bodyPr wrap="none" rtlCol="0">
                <a:spAutoFit/>
              </a:bodyPr>
              <a:lstStyle/>
              <a:p>
                <a:pPr algn="l">
                  <a:spcAft>
                    <a:spcPts val="1200"/>
                  </a:spcAft>
                </a:pPr>
                <a14:m>
                  <m:oMathPara xmlns:m="http://schemas.openxmlformats.org/officeDocument/2006/math">
                    <m:oMathParaPr>
                      <m:jc m:val="centerGroup"/>
                    </m:oMathParaPr>
                    <m:oMath xmlns:m="http://schemas.openxmlformats.org/officeDocument/2006/math">
                      <m:sSub>
                        <m:sSubPr>
                          <m:ctrlPr>
                            <a:rPr lang="en-GB" sz="2800" b="0" i="1" smtClean="0">
                              <a:latin typeface="Cambria Math" panose="02040503050406030204" pitchFamily="18" charset="0"/>
                              <a:cs typeface="Arial" panose="020B0604020202020204" pitchFamily="34" charset="0"/>
                            </a:rPr>
                          </m:ctrlPr>
                        </m:sSubPr>
                        <m:e>
                          <m:r>
                            <a:rPr lang="en-GB" sz="2800" b="0" i="1" smtClean="0">
                              <a:latin typeface="Cambria Math" panose="02040503050406030204" pitchFamily="18" charset="0"/>
                              <a:cs typeface="Arial" panose="020B0604020202020204" pitchFamily="34" charset="0"/>
                            </a:rPr>
                            <m:t>𝑚</m:t>
                          </m:r>
                        </m:e>
                        <m:sub>
                          <m:r>
                            <a:rPr lang="en-GB" sz="2800" b="0" i="1" smtClean="0">
                              <a:latin typeface="Cambria Math" panose="02040503050406030204" pitchFamily="18" charset="0"/>
                              <a:cs typeface="Arial" panose="020B0604020202020204" pitchFamily="34" charset="0"/>
                            </a:rPr>
                            <m:t>𝑖</m:t>
                          </m:r>
                        </m:sub>
                      </m:sSub>
                      <m:sSub>
                        <m:sSubPr>
                          <m:ctrlPr>
                            <a:rPr lang="en-GB" sz="2800" b="0" i="1" smtClean="0">
                              <a:latin typeface="Cambria Math" panose="02040503050406030204" pitchFamily="18" charset="0"/>
                              <a:cs typeface="Arial" panose="020B0604020202020204" pitchFamily="34" charset="0"/>
                            </a:rPr>
                          </m:ctrlPr>
                        </m:sSubPr>
                        <m:e>
                          <m:r>
                            <a:rPr lang="en-GB" sz="2800" b="0" i="1" smtClean="0">
                              <a:latin typeface="Cambria Math" panose="02040503050406030204" pitchFamily="18" charset="0"/>
                              <a:cs typeface="Arial" panose="020B0604020202020204" pitchFamily="34" charset="0"/>
                            </a:rPr>
                            <m:t>𝑐</m:t>
                          </m:r>
                        </m:e>
                        <m:sub>
                          <m:r>
                            <a:rPr lang="en-GB" sz="2800" b="0" i="1" smtClean="0">
                              <a:latin typeface="Cambria Math" panose="02040503050406030204" pitchFamily="18" charset="0"/>
                              <a:cs typeface="Arial" panose="020B0604020202020204" pitchFamily="34" charset="0"/>
                            </a:rPr>
                            <m:t>𝑖</m:t>
                          </m:r>
                        </m:sub>
                      </m:sSub>
                      <m:r>
                        <m:rPr>
                          <m:sty m:val="p"/>
                        </m:rPr>
                        <a:rPr lang="en-GB" sz="2800" b="0" i="0" smtClean="0">
                          <a:highlight>
                            <a:srgbClr val="FFFF00"/>
                          </a:highlight>
                          <a:latin typeface="Cambria Math" panose="02040503050406030204" pitchFamily="18" charset="0"/>
                          <a:cs typeface="Arial" panose="020B0604020202020204" pitchFamily="34" charset="0"/>
                        </a:rPr>
                        <m:t>Δ</m:t>
                      </m:r>
                      <m:sSub>
                        <m:sSubPr>
                          <m:ctrlPr>
                            <a:rPr lang="en-GB" sz="2800" b="0" i="1" smtClean="0">
                              <a:highlight>
                                <a:srgbClr val="FFFF00"/>
                              </a:highlight>
                              <a:latin typeface="Cambria Math" panose="02040503050406030204" pitchFamily="18" charset="0"/>
                              <a:cs typeface="Arial" panose="020B0604020202020204" pitchFamily="34" charset="0"/>
                            </a:rPr>
                          </m:ctrlPr>
                        </m:sSubPr>
                        <m:e>
                          <m:r>
                            <a:rPr lang="en-GB" sz="2800" b="0" i="1" smtClean="0">
                              <a:highlight>
                                <a:srgbClr val="FFFF00"/>
                              </a:highlight>
                              <a:latin typeface="Cambria Math" panose="02040503050406030204" pitchFamily="18" charset="0"/>
                              <a:cs typeface="Arial" panose="020B0604020202020204" pitchFamily="34" charset="0"/>
                            </a:rPr>
                            <m:t>𝜃</m:t>
                          </m:r>
                        </m:e>
                        <m:sub>
                          <m:r>
                            <a:rPr lang="en-GB" sz="2800" b="0" i="1" smtClean="0">
                              <a:highlight>
                                <a:srgbClr val="FFFF00"/>
                              </a:highlight>
                              <a:latin typeface="Cambria Math" panose="02040503050406030204" pitchFamily="18" charset="0"/>
                              <a:cs typeface="Arial" panose="020B0604020202020204" pitchFamily="34" charset="0"/>
                            </a:rPr>
                            <m:t>1</m:t>
                          </m:r>
                        </m:sub>
                      </m:sSub>
                      <m:r>
                        <a:rPr lang="en-GB" sz="2800" b="0" i="1" smtClean="0">
                          <a:latin typeface="Cambria Math" panose="02040503050406030204" pitchFamily="18" charset="0"/>
                          <a:cs typeface="Arial" panose="020B0604020202020204" pitchFamily="34" charset="0"/>
                        </a:rPr>
                        <m:t>=</m:t>
                      </m:r>
                    </m:oMath>
                  </m:oMathPara>
                </a14:m>
                <a:endParaRPr lang="en-GB" sz="2800" dirty="0">
                  <a:latin typeface="Arial" panose="020B0604020202020204" pitchFamily="34" charset="0"/>
                  <a:cs typeface="Arial" panose="020B0604020202020204" pitchFamily="34" charset="0"/>
                </a:endParaRPr>
              </a:p>
            </p:txBody>
          </p:sp>
        </mc:Choice>
        <mc:Fallback xmlns="">
          <p:sp>
            <p:nvSpPr>
              <p:cNvPr id="32" name="TextBox 31">
                <a:extLst>
                  <a:ext uri="{FF2B5EF4-FFF2-40B4-BE49-F238E27FC236}">
                    <a16:creationId xmlns:a16="http://schemas.microsoft.com/office/drawing/2014/main" id="{444D14C0-D1CB-CAD6-AEF4-E2AD90FA88E2}"/>
                  </a:ext>
                </a:extLst>
              </p:cNvPr>
              <p:cNvSpPr txBox="1">
                <a:spLocks noRot="1" noChangeAspect="1" noMove="1" noResize="1" noEditPoints="1" noAdjustHandles="1" noChangeArrowheads="1" noChangeShapeType="1" noTextEdit="1"/>
              </p:cNvSpPr>
              <p:nvPr/>
            </p:nvSpPr>
            <p:spPr>
              <a:xfrm>
                <a:off x="2478551" y="3662910"/>
                <a:ext cx="1900970" cy="677108"/>
              </a:xfrm>
              <a:prstGeom prst="rect">
                <a:avLst/>
              </a:prstGeom>
              <a:blipFill>
                <a:blip r:embed="rId4"/>
                <a:stretch>
                  <a:fillRect/>
                </a:stretch>
              </a:blipFill>
            </p:spPr>
            <p:txBody>
              <a:bodyPr/>
              <a:lstStyle/>
              <a:p>
                <a:r>
                  <a:rPr lang="en-IE">
                    <a:noFill/>
                  </a:rPr>
                  <a:t> </a:t>
                </a:r>
              </a:p>
            </p:txBody>
          </p:sp>
        </mc:Fallback>
      </mc:AlternateContent>
      <mc:AlternateContent xmlns:mc="http://schemas.openxmlformats.org/markup-compatibility/2006" xmlns:a14="http://schemas.microsoft.com/office/drawing/2010/main">
        <mc:Choice Requires="a14">
          <p:sp>
            <p:nvSpPr>
              <p:cNvPr id="33" name="TextBox 32">
                <a:extLst>
                  <a:ext uri="{FF2B5EF4-FFF2-40B4-BE49-F238E27FC236}">
                    <a16:creationId xmlns:a16="http://schemas.microsoft.com/office/drawing/2014/main" id="{2E912F39-5921-513C-C373-2C9E09ECB8A6}"/>
                  </a:ext>
                </a:extLst>
              </p:cNvPr>
              <p:cNvSpPr txBox="1"/>
              <p:nvPr/>
            </p:nvSpPr>
            <p:spPr>
              <a:xfrm>
                <a:off x="2430306" y="4118152"/>
                <a:ext cx="1193275" cy="677108"/>
              </a:xfrm>
              <a:prstGeom prst="rect">
                <a:avLst/>
              </a:prstGeom>
              <a:noFill/>
            </p:spPr>
            <p:txBody>
              <a:bodyPr wrap="none" rtlCol="0">
                <a:spAutoFit/>
              </a:bodyPr>
              <a:lstStyle/>
              <a:p>
                <a:pPr algn="l">
                  <a:spcAft>
                    <a:spcPts val="1200"/>
                  </a:spcAft>
                </a:pPr>
                <a14:m>
                  <m:oMathPara xmlns:m="http://schemas.openxmlformats.org/officeDocument/2006/math">
                    <m:oMathParaPr>
                      <m:jc m:val="centerGroup"/>
                    </m:oMathParaPr>
                    <m:oMath xmlns:m="http://schemas.openxmlformats.org/officeDocument/2006/math">
                      <m:sSub>
                        <m:sSubPr>
                          <m:ctrlPr>
                            <a:rPr lang="en-GB" sz="2800" b="0" i="1" smtClean="0">
                              <a:latin typeface="Cambria Math" panose="02040503050406030204" pitchFamily="18" charset="0"/>
                              <a:cs typeface="Arial" panose="020B0604020202020204" pitchFamily="34" charset="0"/>
                            </a:rPr>
                          </m:ctrlPr>
                        </m:sSubPr>
                        <m:e>
                          <m:r>
                            <a:rPr lang="en-GB" sz="2800" b="0" i="1" smtClean="0">
                              <a:latin typeface="Cambria Math" panose="02040503050406030204" pitchFamily="18" charset="0"/>
                              <a:cs typeface="Arial" panose="020B0604020202020204" pitchFamily="34" charset="0"/>
                            </a:rPr>
                            <m:t>𝑚</m:t>
                          </m:r>
                        </m:e>
                        <m:sub>
                          <m:r>
                            <a:rPr lang="en-GB" sz="2800" b="0" i="1" smtClean="0">
                              <a:latin typeface="Cambria Math" panose="02040503050406030204" pitchFamily="18" charset="0"/>
                              <a:cs typeface="Arial" panose="020B0604020202020204" pitchFamily="34" charset="0"/>
                            </a:rPr>
                            <m:t>𝑖</m:t>
                          </m:r>
                        </m:sub>
                      </m:sSub>
                      <m:r>
                        <a:rPr lang="en-GB" sz="2800" b="0" i="1" smtClean="0">
                          <a:latin typeface="Cambria Math" panose="02040503050406030204" pitchFamily="18" charset="0"/>
                          <a:cs typeface="Arial" panose="020B0604020202020204" pitchFamily="34" charset="0"/>
                        </a:rPr>
                        <m:t>𝑙</m:t>
                      </m:r>
                      <m:r>
                        <a:rPr lang="en-GB" sz="2800" b="0" i="1" smtClean="0">
                          <a:latin typeface="Cambria Math" panose="02040503050406030204" pitchFamily="18" charset="0"/>
                          <a:cs typeface="Arial" panose="020B0604020202020204" pitchFamily="34" charset="0"/>
                        </a:rPr>
                        <m:t>=</m:t>
                      </m:r>
                    </m:oMath>
                  </m:oMathPara>
                </a14:m>
                <a:endParaRPr lang="en-GB" sz="2800">
                  <a:latin typeface="Arial" panose="020B0604020202020204" pitchFamily="34" charset="0"/>
                  <a:cs typeface="Arial" panose="020B0604020202020204" pitchFamily="34" charset="0"/>
                </a:endParaRPr>
              </a:p>
            </p:txBody>
          </p:sp>
        </mc:Choice>
        <mc:Fallback xmlns="">
          <p:sp>
            <p:nvSpPr>
              <p:cNvPr id="33" name="TextBox 32">
                <a:extLst>
                  <a:ext uri="{FF2B5EF4-FFF2-40B4-BE49-F238E27FC236}">
                    <a16:creationId xmlns:a16="http://schemas.microsoft.com/office/drawing/2014/main" id="{2E912F39-5921-513C-C373-2C9E09ECB8A6}"/>
                  </a:ext>
                </a:extLst>
              </p:cNvPr>
              <p:cNvSpPr txBox="1">
                <a:spLocks noRot="1" noChangeAspect="1" noMove="1" noResize="1" noEditPoints="1" noAdjustHandles="1" noChangeArrowheads="1" noChangeShapeType="1" noTextEdit="1"/>
              </p:cNvSpPr>
              <p:nvPr/>
            </p:nvSpPr>
            <p:spPr>
              <a:xfrm>
                <a:off x="2430306" y="4118152"/>
                <a:ext cx="1193275" cy="677108"/>
              </a:xfrm>
              <a:prstGeom prst="rect">
                <a:avLst/>
              </a:prstGeom>
              <a:blipFill>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4" name="TextBox 33">
                <a:extLst>
                  <a:ext uri="{FF2B5EF4-FFF2-40B4-BE49-F238E27FC236}">
                    <a16:creationId xmlns:a16="http://schemas.microsoft.com/office/drawing/2014/main" id="{999A5AB3-06BE-1C91-1F40-E1D7A86CBED4}"/>
                  </a:ext>
                </a:extLst>
              </p:cNvPr>
              <p:cNvSpPr txBox="1"/>
              <p:nvPr/>
            </p:nvSpPr>
            <p:spPr>
              <a:xfrm>
                <a:off x="3088397" y="4511791"/>
                <a:ext cx="2036583" cy="677108"/>
              </a:xfrm>
              <a:prstGeom prst="rect">
                <a:avLst/>
              </a:prstGeom>
              <a:noFill/>
            </p:spPr>
            <p:txBody>
              <a:bodyPr wrap="none" rtlCol="0">
                <a:spAutoFit/>
              </a:bodyPr>
              <a:lstStyle/>
              <a:p>
                <a:pPr algn="l">
                  <a:spcAft>
                    <a:spcPts val="1200"/>
                  </a:spcAft>
                </a:pPr>
                <a14:m>
                  <m:oMathPara xmlns:m="http://schemas.openxmlformats.org/officeDocument/2006/math">
                    <m:oMathParaPr>
                      <m:jc m:val="centerGroup"/>
                    </m:oMathParaPr>
                    <m:oMath xmlns:m="http://schemas.openxmlformats.org/officeDocument/2006/math">
                      <m:sSub>
                        <m:sSubPr>
                          <m:ctrlPr>
                            <a:rPr lang="en-GB" sz="2800" b="0" i="1" smtClean="0">
                              <a:latin typeface="Cambria Math" panose="02040503050406030204" pitchFamily="18" charset="0"/>
                              <a:cs typeface="Arial" panose="020B0604020202020204" pitchFamily="34" charset="0"/>
                            </a:rPr>
                          </m:ctrlPr>
                        </m:sSubPr>
                        <m:e>
                          <m:r>
                            <a:rPr lang="en-GB" sz="2800" b="0" i="1" smtClean="0">
                              <a:latin typeface="Cambria Math" panose="02040503050406030204" pitchFamily="18" charset="0"/>
                              <a:cs typeface="Arial" panose="020B0604020202020204" pitchFamily="34" charset="0"/>
                            </a:rPr>
                            <m:t>𝑚</m:t>
                          </m:r>
                        </m:e>
                        <m:sub>
                          <m:r>
                            <a:rPr lang="en-GB" sz="2800" b="0" i="1" smtClean="0">
                              <a:latin typeface="Cambria Math" panose="02040503050406030204" pitchFamily="18" charset="0"/>
                              <a:cs typeface="Arial" panose="020B0604020202020204" pitchFamily="34" charset="0"/>
                            </a:rPr>
                            <m:t>𝑖</m:t>
                          </m:r>
                        </m:sub>
                      </m:sSub>
                      <m:sSub>
                        <m:sSubPr>
                          <m:ctrlPr>
                            <a:rPr lang="en-GB" sz="2800" b="0" i="1" smtClean="0">
                              <a:latin typeface="Cambria Math" panose="02040503050406030204" pitchFamily="18" charset="0"/>
                              <a:cs typeface="Arial" panose="020B0604020202020204" pitchFamily="34" charset="0"/>
                            </a:rPr>
                          </m:ctrlPr>
                        </m:sSubPr>
                        <m:e>
                          <m:r>
                            <a:rPr lang="en-GB" sz="2800" b="0" i="1" smtClean="0">
                              <a:latin typeface="Cambria Math" panose="02040503050406030204" pitchFamily="18" charset="0"/>
                              <a:cs typeface="Arial" panose="020B0604020202020204" pitchFamily="34" charset="0"/>
                            </a:rPr>
                            <m:t>𝑐</m:t>
                          </m:r>
                        </m:e>
                        <m:sub>
                          <m:r>
                            <m:rPr>
                              <m:sty m:val="p"/>
                            </m:rPr>
                            <a:rPr lang="en-GB" sz="2800" b="0" i="0" smtClean="0">
                              <a:latin typeface="Cambria Math" panose="02040503050406030204" pitchFamily="18" charset="0"/>
                              <a:cs typeface="Arial" panose="020B0604020202020204" pitchFamily="34" charset="0"/>
                            </a:rPr>
                            <m:t>w</m:t>
                          </m:r>
                        </m:sub>
                      </m:sSub>
                      <m:r>
                        <m:rPr>
                          <m:sty m:val="p"/>
                        </m:rPr>
                        <a:rPr lang="en-GB" sz="2800" b="0" i="0" smtClean="0">
                          <a:highlight>
                            <a:srgbClr val="FFFF00"/>
                          </a:highlight>
                          <a:latin typeface="Cambria Math" panose="02040503050406030204" pitchFamily="18" charset="0"/>
                          <a:cs typeface="Arial" panose="020B0604020202020204" pitchFamily="34" charset="0"/>
                        </a:rPr>
                        <m:t>Δ</m:t>
                      </m:r>
                      <m:sSub>
                        <m:sSubPr>
                          <m:ctrlPr>
                            <a:rPr lang="en-GB" sz="2800" b="0" i="1" smtClean="0">
                              <a:highlight>
                                <a:srgbClr val="FFFF00"/>
                              </a:highlight>
                              <a:latin typeface="Cambria Math" panose="02040503050406030204" pitchFamily="18" charset="0"/>
                              <a:cs typeface="Arial" panose="020B0604020202020204" pitchFamily="34" charset="0"/>
                            </a:rPr>
                          </m:ctrlPr>
                        </m:sSubPr>
                        <m:e>
                          <m:r>
                            <a:rPr lang="en-GB" sz="2800" b="0" i="1" smtClean="0">
                              <a:highlight>
                                <a:srgbClr val="FFFF00"/>
                              </a:highlight>
                              <a:latin typeface="Cambria Math" panose="02040503050406030204" pitchFamily="18" charset="0"/>
                              <a:cs typeface="Arial" panose="020B0604020202020204" pitchFamily="34" charset="0"/>
                            </a:rPr>
                            <m:t>𝜃</m:t>
                          </m:r>
                        </m:e>
                        <m:sub>
                          <m:r>
                            <a:rPr lang="en-GB" sz="2800" b="0" i="1" smtClean="0">
                              <a:highlight>
                                <a:srgbClr val="FFFF00"/>
                              </a:highlight>
                              <a:latin typeface="Cambria Math" panose="02040503050406030204" pitchFamily="18" charset="0"/>
                              <a:cs typeface="Arial" panose="020B0604020202020204" pitchFamily="34" charset="0"/>
                            </a:rPr>
                            <m:t>2</m:t>
                          </m:r>
                        </m:sub>
                      </m:sSub>
                      <m:r>
                        <a:rPr lang="en-GB" sz="2800" b="0" i="1" smtClean="0">
                          <a:latin typeface="Cambria Math" panose="02040503050406030204" pitchFamily="18" charset="0"/>
                          <a:cs typeface="Arial" panose="020B0604020202020204" pitchFamily="34" charset="0"/>
                        </a:rPr>
                        <m:t>=</m:t>
                      </m:r>
                    </m:oMath>
                  </m:oMathPara>
                </a14:m>
                <a:endParaRPr lang="en-GB" sz="2800" dirty="0">
                  <a:latin typeface="Arial" panose="020B0604020202020204" pitchFamily="34" charset="0"/>
                  <a:cs typeface="Arial" panose="020B0604020202020204" pitchFamily="34" charset="0"/>
                </a:endParaRPr>
              </a:p>
            </p:txBody>
          </p:sp>
        </mc:Choice>
        <mc:Fallback xmlns="">
          <p:sp>
            <p:nvSpPr>
              <p:cNvPr id="34" name="TextBox 33">
                <a:extLst>
                  <a:ext uri="{FF2B5EF4-FFF2-40B4-BE49-F238E27FC236}">
                    <a16:creationId xmlns:a16="http://schemas.microsoft.com/office/drawing/2014/main" id="{999A5AB3-06BE-1C91-1F40-E1D7A86CBED4}"/>
                  </a:ext>
                </a:extLst>
              </p:cNvPr>
              <p:cNvSpPr txBox="1">
                <a:spLocks noRot="1" noChangeAspect="1" noMove="1" noResize="1" noEditPoints="1" noAdjustHandles="1" noChangeArrowheads="1" noChangeShapeType="1" noTextEdit="1"/>
              </p:cNvSpPr>
              <p:nvPr/>
            </p:nvSpPr>
            <p:spPr>
              <a:xfrm>
                <a:off x="3088397" y="4511791"/>
                <a:ext cx="2036583" cy="677108"/>
              </a:xfrm>
              <a:prstGeom prst="rect">
                <a:avLst/>
              </a:prstGeom>
              <a:blipFill>
                <a:blip r:embed="rId6"/>
                <a:stretch>
                  <a:fillRect/>
                </a:stretch>
              </a:blipFill>
            </p:spPr>
            <p:txBody>
              <a:bodyPr/>
              <a:lstStyle/>
              <a:p>
                <a:r>
                  <a:rPr lang="en-IE">
                    <a:noFill/>
                  </a:rPr>
                  <a:t> </a:t>
                </a:r>
              </a:p>
            </p:txBody>
          </p:sp>
        </mc:Fallback>
      </mc:AlternateContent>
      <mc:AlternateContent xmlns:mc="http://schemas.openxmlformats.org/markup-compatibility/2006" xmlns:a14="http://schemas.microsoft.com/office/drawing/2010/main">
        <mc:Choice Requires="a14">
          <p:sp>
            <p:nvSpPr>
              <p:cNvPr id="35" name="TextBox 34">
                <a:extLst>
                  <a:ext uri="{FF2B5EF4-FFF2-40B4-BE49-F238E27FC236}">
                    <a16:creationId xmlns:a16="http://schemas.microsoft.com/office/drawing/2014/main" id="{49A9C9E8-F129-B1CA-6010-1B110882C51A}"/>
                  </a:ext>
                </a:extLst>
              </p:cNvPr>
              <p:cNvSpPr txBox="1"/>
              <p:nvPr/>
            </p:nvSpPr>
            <p:spPr>
              <a:xfrm>
                <a:off x="3956557" y="5035011"/>
                <a:ext cx="2163926" cy="677108"/>
              </a:xfrm>
              <a:prstGeom prst="rect">
                <a:avLst/>
              </a:prstGeom>
              <a:noFill/>
            </p:spPr>
            <p:txBody>
              <a:bodyPr wrap="none" rtlCol="0">
                <a:spAutoFit/>
              </a:bodyPr>
              <a:lstStyle/>
              <a:p>
                <a:pPr algn="l">
                  <a:spcAft>
                    <a:spcPts val="1200"/>
                  </a:spcAft>
                </a:pPr>
                <a14:m>
                  <m:oMathPara xmlns:m="http://schemas.openxmlformats.org/officeDocument/2006/math">
                    <m:oMathParaPr>
                      <m:jc m:val="centerGroup"/>
                    </m:oMathParaPr>
                    <m:oMath xmlns:m="http://schemas.openxmlformats.org/officeDocument/2006/math">
                      <m:sSub>
                        <m:sSubPr>
                          <m:ctrlPr>
                            <a:rPr lang="en-GB" sz="2800" b="0" i="1" smtClean="0">
                              <a:latin typeface="Cambria Math" panose="02040503050406030204" pitchFamily="18" charset="0"/>
                              <a:cs typeface="Arial" panose="020B0604020202020204" pitchFamily="34" charset="0"/>
                            </a:rPr>
                          </m:ctrlPr>
                        </m:sSubPr>
                        <m:e>
                          <m:r>
                            <a:rPr lang="en-GB" sz="2800" b="0" i="1" smtClean="0">
                              <a:latin typeface="Cambria Math" panose="02040503050406030204" pitchFamily="18" charset="0"/>
                              <a:cs typeface="Arial" panose="020B0604020202020204" pitchFamily="34" charset="0"/>
                            </a:rPr>
                            <m:t>𝑚</m:t>
                          </m:r>
                        </m:e>
                        <m:sub>
                          <m:r>
                            <m:rPr>
                              <m:sty m:val="p"/>
                            </m:rPr>
                            <a:rPr lang="en-GB" sz="2800" b="0" i="0" smtClean="0">
                              <a:latin typeface="Cambria Math" panose="02040503050406030204" pitchFamily="18" charset="0"/>
                              <a:cs typeface="Arial" panose="020B0604020202020204" pitchFamily="34" charset="0"/>
                            </a:rPr>
                            <m:t>w</m:t>
                          </m:r>
                        </m:sub>
                      </m:sSub>
                      <m:sSub>
                        <m:sSubPr>
                          <m:ctrlPr>
                            <a:rPr lang="en-GB" sz="2800" b="0" i="1" smtClean="0">
                              <a:latin typeface="Cambria Math" panose="02040503050406030204" pitchFamily="18" charset="0"/>
                              <a:cs typeface="Arial" panose="020B0604020202020204" pitchFamily="34" charset="0"/>
                            </a:rPr>
                          </m:ctrlPr>
                        </m:sSubPr>
                        <m:e>
                          <m:r>
                            <a:rPr lang="en-GB" sz="2800" b="0" i="1" smtClean="0">
                              <a:latin typeface="Cambria Math" panose="02040503050406030204" pitchFamily="18" charset="0"/>
                              <a:cs typeface="Arial" panose="020B0604020202020204" pitchFamily="34" charset="0"/>
                            </a:rPr>
                            <m:t>𝑐</m:t>
                          </m:r>
                        </m:e>
                        <m:sub>
                          <m:r>
                            <m:rPr>
                              <m:sty m:val="p"/>
                            </m:rPr>
                            <a:rPr lang="en-GB" sz="2800" b="0" i="0" smtClean="0">
                              <a:latin typeface="Cambria Math" panose="02040503050406030204" pitchFamily="18" charset="0"/>
                              <a:cs typeface="Arial" panose="020B0604020202020204" pitchFamily="34" charset="0"/>
                            </a:rPr>
                            <m:t>w</m:t>
                          </m:r>
                        </m:sub>
                      </m:sSub>
                      <m:r>
                        <m:rPr>
                          <m:sty m:val="p"/>
                        </m:rPr>
                        <a:rPr lang="en-GB" sz="2800" b="0" i="0" smtClean="0">
                          <a:highlight>
                            <a:srgbClr val="FFFF00"/>
                          </a:highlight>
                          <a:latin typeface="Cambria Math" panose="02040503050406030204" pitchFamily="18" charset="0"/>
                          <a:cs typeface="Arial" panose="020B0604020202020204" pitchFamily="34" charset="0"/>
                        </a:rPr>
                        <m:t>Δ</m:t>
                      </m:r>
                      <m:sSub>
                        <m:sSubPr>
                          <m:ctrlPr>
                            <a:rPr lang="en-GB" sz="2800" b="0" i="1" smtClean="0">
                              <a:highlight>
                                <a:srgbClr val="FFFF00"/>
                              </a:highlight>
                              <a:latin typeface="Cambria Math" panose="02040503050406030204" pitchFamily="18" charset="0"/>
                              <a:cs typeface="Arial" panose="020B0604020202020204" pitchFamily="34" charset="0"/>
                            </a:rPr>
                          </m:ctrlPr>
                        </m:sSubPr>
                        <m:e>
                          <m:r>
                            <a:rPr lang="en-GB" sz="2800" b="0" i="1" smtClean="0">
                              <a:highlight>
                                <a:srgbClr val="FFFF00"/>
                              </a:highlight>
                              <a:latin typeface="Cambria Math" panose="02040503050406030204" pitchFamily="18" charset="0"/>
                              <a:cs typeface="Arial" panose="020B0604020202020204" pitchFamily="34" charset="0"/>
                            </a:rPr>
                            <m:t>𝜃</m:t>
                          </m:r>
                        </m:e>
                        <m:sub>
                          <m:r>
                            <a:rPr lang="en-GB" sz="2800" b="0" i="1" smtClean="0">
                              <a:highlight>
                                <a:srgbClr val="FFFF00"/>
                              </a:highlight>
                              <a:latin typeface="Cambria Math" panose="02040503050406030204" pitchFamily="18" charset="0"/>
                              <a:cs typeface="Arial" panose="020B0604020202020204" pitchFamily="34" charset="0"/>
                            </a:rPr>
                            <m:t>3</m:t>
                          </m:r>
                        </m:sub>
                      </m:sSub>
                      <m:r>
                        <a:rPr lang="en-GB" sz="2800" b="0" i="1" smtClean="0">
                          <a:latin typeface="Cambria Math" panose="02040503050406030204" pitchFamily="18" charset="0"/>
                          <a:cs typeface="Arial" panose="020B0604020202020204" pitchFamily="34" charset="0"/>
                        </a:rPr>
                        <m:t>=</m:t>
                      </m:r>
                    </m:oMath>
                  </m:oMathPara>
                </a14:m>
                <a:endParaRPr lang="en-GB" sz="2800" dirty="0">
                  <a:latin typeface="Arial" panose="020B0604020202020204" pitchFamily="34" charset="0"/>
                  <a:cs typeface="Arial" panose="020B0604020202020204" pitchFamily="34" charset="0"/>
                </a:endParaRPr>
              </a:p>
            </p:txBody>
          </p:sp>
        </mc:Choice>
        <mc:Fallback xmlns="">
          <p:sp>
            <p:nvSpPr>
              <p:cNvPr id="35" name="TextBox 34">
                <a:extLst>
                  <a:ext uri="{FF2B5EF4-FFF2-40B4-BE49-F238E27FC236}">
                    <a16:creationId xmlns:a16="http://schemas.microsoft.com/office/drawing/2014/main" id="{49A9C9E8-F129-B1CA-6010-1B110882C51A}"/>
                  </a:ext>
                </a:extLst>
              </p:cNvPr>
              <p:cNvSpPr txBox="1">
                <a:spLocks noRot="1" noChangeAspect="1" noMove="1" noResize="1" noEditPoints="1" noAdjustHandles="1" noChangeArrowheads="1" noChangeShapeType="1" noTextEdit="1"/>
              </p:cNvSpPr>
              <p:nvPr/>
            </p:nvSpPr>
            <p:spPr>
              <a:xfrm>
                <a:off x="3956557" y="5035011"/>
                <a:ext cx="2163926" cy="677108"/>
              </a:xfrm>
              <a:prstGeom prst="rect">
                <a:avLst/>
              </a:prstGeom>
              <a:blipFill>
                <a:blip r:embed="rId7"/>
                <a:stretch>
                  <a:fillRect/>
                </a:stretch>
              </a:blipFill>
            </p:spPr>
            <p:txBody>
              <a:bodyPr/>
              <a:lstStyle/>
              <a:p>
                <a:r>
                  <a:rPr lang="en-IE">
                    <a:noFill/>
                  </a:rPr>
                  <a:t> </a:t>
                </a:r>
              </a:p>
            </p:txBody>
          </p:sp>
        </mc:Fallback>
      </mc:AlternateContent>
      <p:sp>
        <p:nvSpPr>
          <p:cNvPr id="36" name="TextBox 35">
            <a:extLst>
              <a:ext uri="{FF2B5EF4-FFF2-40B4-BE49-F238E27FC236}">
                <a16:creationId xmlns:a16="http://schemas.microsoft.com/office/drawing/2014/main" id="{A0FC40D7-795F-E9CC-4FB0-8ABE8836C7C8}"/>
              </a:ext>
            </a:extLst>
          </p:cNvPr>
          <p:cNvSpPr txBox="1"/>
          <p:nvPr/>
        </p:nvSpPr>
        <p:spPr>
          <a:xfrm>
            <a:off x="3215580" y="5510271"/>
            <a:ext cx="2327881" cy="523220"/>
          </a:xfrm>
          <a:prstGeom prst="rect">
            <a:avLst/>
          </a:prstGeom>
          <a:noFill/>
        </p:spPr>
        <p:txBody>
          <a:bodyPr wrap="none" rtlCol="0">
            <a:spAutoFit/>
          </a:bodyPr>
          <a:lstStyle/>
          <a:p>
            <a:pPr algn="l">
              <a:spcAft>
                <a:spcPts val="1200"/>
              </a:spcAft>
            </a:pPr>
            <a:r>
              <a:rPr lang="en-GB" sz="2800">
                <a:latin typeface="Arial" panose="020B0604020202020204" pitchFamily="34" charset="0"/>
                <a:cs typeface="Arial" panose="020B0604020202020204" pitchFamily="34" charset="0"/>
              </a:rPr>
              <a:t>27300-1050T</a:t>
            </a:r>
          </a:p>
        </p:txBody>
      </p:sp>
      <p:sp>
        <p:nvSpPr>
          <p:cNvPr id="37" name="TextBox 36">
            <a:extLst>
              <a:ext uri="{FF2B5EF4-FFF2-40B4-BE49-F238E27FC236}">
                <a16:creationId xmlns:a16="http://schemas.microsoft.com/office/drawing/2014/main" id="{EE5C3EB8-B12E-3453-33C7-7427EEAFFD70}"/>
              </a:ext>
            </a:extLst>
          </p:cNvPr>
          <p:cNvSpPr txBox="1"/>
          <p:nvPr/>
        </p:nvSpPr>
        <p:spPr>
          <a:xfrm>
            <a:off x="375858" y="5502070"/>
            <a:ext cx="3029932" cy="523220"/>
          </a:xfrm>
          <a:prstGeom prst="rect">
            <a:avLst/>
          </a:prstGeom>
          <a:noFill/>
        </p:spPr>
        <p:txBody>
          <a:bodyPr wrap="none" rtlCol="0">
            <a:spAutoFit/>
          </a:bodyPr>
          <a:lstStyle/>
          <a:p>
            <a:pPr algn="l">
              <a:spcAft>
                <a:spcPts val="1200"/>
              </a:spcAft>
            </a:pPr>
            <a:r>
              <a:rPr lang="en-GB" sz="2800">
                <a:latin typeface="Arial" panose="020B0604020202020204" pitchFamily="34" charset="0"/>
                <a:cs typeface="Arial" panose="020B0604020202020204" pitchFamily="34" charset="0"/>
              </a:rPr>
              <a:t>756+6600+84T = </a:t>
            </a:r>
          </a:p>
        </p:txBody>
      </p:sp>
      <mc:AlternateContent xmlns:mc="http://schemas.openxmlformats.org/markup-compatibility/2006" xmlns:a14="http://schemas.microsoft.com/office/drawing/2010/main">
        <mc:Choice Requires="a14">
          <p:sp>
            <p:nvSpPr>
              <p:cNvPr id="39" name="TextBox 38">
                <a:extLst>
                  <a:ext uri="{FF2B5EF4-FFF2-40B4-BE49-F238E27FC236}">
                    <a16:creationId xmlns:a16="http://schemas.microsoft.com/office/drawing/2014/main" id="{0BCE1CB4-E007-5D76-4DDB-3CCB5B1F2C3C}"/>
                  </a:ext>
                </a:extLst>
              </p:cNvPr>
              <p:cNvSpPr txBox="1"/>
              <p:nvPr/>
            </p:nvSpPr>
            <p:spPr>
              <a:xfrm>
                <a:off x="4655114" y="5927089"/>
                <a:ext cx="4565417" cy="710707"/>
              </a:xfrm>
              <a:prstGeom prst="rect">
                <a:avLst/>
              </a:prstGeom>
              <a:noFill/>
            </p:spPr>
            <p:txBody>
              <a:bodyPr wrap="none" rtlCol="0">
                <a:spAutoFit/>
              </a:bodyPr>
              <a:lstStyle/>
              <a:p>
                <a:pPr algn="l">
                  <a:spcAft>
                    <a:spcPts val="1200"/>
                  </a:spcAft>
                </a:pPr>
                <a14:m>
                  <m:oMath xmlns:m="http://schemas.openxmlformats.org/officeDocument/2006/math">
                    <m:r>
                      <a:rPr lang="en-GB" sz="2800" b="0" i="1" smtClean="0">
                        <a:latin typeface="Cambria Math" panose="02040503050406030204" pitchFamily="18" charset="0"/>
                        <a:cs typeface="Arial" panose="020B0604020202020204" pitchFamily="34" charset="0"/>
                      </a:rPr>
                      <m:t>⇒</m:t>
                    </m:r>
                    <m:r>
                      <a:rPr lang="en-GB" sz="2800" b="0" i="1" smtClean="0">
                        <a:latin typeface="Cambria Math" panose="02040503050406030204" pitchFamily="18" charset="0"/>
                        <a:cs typeface="Arial" panose="020B0604020202020204" pitchFamily="34" charset="0"/>
                      </a:rPr>
                      <m:t>𝑇</m:t>
                    </m:r>
                    <m:r>
                      <a:rPr lang="en-GB" sz="2800" b="0" i="1" smtClean="0">
                        <a:latin typeface="Cambria Math" panose="02040503050406030204" pitchFamily="18" charset="0"/>
                        <a:cs typeface="Arial" panose="020B0604020202020204" pitchFamily="34" charset="0"/>
                      </a:rPr>
                      <m:t>=</m:t>
                    </m:r>
                    <m:f>
                      <m:fPr>
                        <m:ctrlPr>
                          <a:rPr lang="en-GB" sz="2800" b="0" i="1" smtClean="0">
                            <a:latin typeface="Cambria Math" panose="02040503050406030204" pitchFamily="18" charset="0"/>
                            <a:cs typeface="Arial" panose="020B0604020202020204" pitchFamily="34" charset="0"/>
                          </a:rPr>
                        </m:ctrlPr>
                      </m:fPr>
                      <m:num>
                        <m:r>
                          <a:rPr lang="en-GB" sz="2800" b="0" i="1" smtClean="0">
                            <a:latin typeface="Cambria Math" panose="02040503050406030204" pitchFamily="18" charset="0"/>
                            <a:cs typeface="Arial" panose="020B0604020202020204" pitchFamily="34" charset="0"/>
                          </a:rPr>
                          <m:t>27300−7356</m:t>
                        </m:r>
                      </m:num>
                      <m:den>
                        <m:r>
                          <a:rPr lang="en-GB" sz="2800" b="0" i="1" smtClean="0">
                            <a:latin typeface="Cambria Math" panose="02040503050406030204" pitchFamily="18" charset="0"/>
                            <a:cs typeface="Arial" panose="020B0604020202020204" pitchFamily="34" charset="0"/>
                          </a:rPr>
                          <m:t>84+1050</m:t>
                        </m:r>
                      </m:den>
                    </m:f>
                    <m:r>
                      <a:rPr lang="en-GB" sz="2800" b="0" i="1" smtClean="0">
                        <a:latin typeface="Cambria Math" panose="02040503050406030204" pitchFamily="18" charset="0"/>
                        <a:cs typeface="Arial" panose="020B0604020202020204" pitchFamily="34" charset="0"/>
                      </a:rPr>
                      <m:t>=</m:t>
                    </m:r>
                    <m:sSup>
                      <m:sSupPr>
                        <m:ctrlPr>
                          <a:rPr lang="en-GB" sz="2800" b="0" i="1" smtClean="0">
                            <a:latin typeface="Cambria Math" panose="02040503050406030204" pitchFamily="18" charset="0"/>
                            <a:cs typeface="Arial" panose="020B0604020202020204" pitchFamily="34" charset="0"/>
                          </a:rPr>
                        </m:ctrlPr>
                      </m:sSupPr>
                      <m:e>
                        <m:r>
                          <a:rPr lang="en-GB" sz="2800" b="0" i="1" smtClean="0">
                            <a:latin typeface="Cambria Math" panose="02040503050406030204" pitchFamily="18" charset="0"/>
                            <a:cs typeface="Arial" panose="020B0604020202020204" pitchFamily="34" charset="0"/>
                          </a:rPr>
                          <m:t>17.6</m:t>
                        </m:r>
                      </m:e>
                      <m:sup>
                        <m:r>
                          <a:rPr lang="en-GB" sz="2800" b="0" i="1" smtClean="0">
                            <a:latin typeface="Cambria Math" panose="02040503050406030204" pitchFamily="18" charset="0"/>
                            <a:cs typeface="Arial" panose="020B0604020202020204" pitchFamily="34" charset="0"/>
                          </a:rPr>
                          <m:t>𝑜</m:t>
                        </m:r>
                      </m:sup>
                    </m:sSup>
                    <m:r>
                      <a:rPr lang="en-GB" sz="2800" b="0" i="1" smtClean="0">
                        <a:latin typeface="Cambria Math" panose="02040503050406030204" pitchFamily="18" charset="0"/>
                        <a:cs typeface="Arial" panose="020B0604020202020204" pitchFamily="34" charset="0"/>
                      </a:rPr>
                      <m:t>𝐶</m:t>
                    </m:r>
                  </m:oMath>
                </a14:m>
                <a:r>
                  <a:rPr lang="en-GB" sz="2800">
                    <a:latin typeface="Arial" panose="020B0604020202020204" pitchFamily="34" charset="0"/>
                    <a:cs typeface="Arial" panose="020B0604020202020204" pitchFamily="34" charset="0"/>
                  </a:rPr>
                  <a:t> </a:t>
                </a:r>
              </a:p>
            </p:txBody>
          </p:sp>
        </mc:Choice>
        <mc:Fallback xmlns="">
          <p:sp>
            <p:nvSpPr>
              <p:cNvPr id="39" name="TextBox 38">
                <a:extLst>
                  <a:ext uri="{FF2B5EF4-FFF2-40B4-BE49-F238E27FC236}">
                    <a16:creationId xmlns:a16="http://schemas.microsoft.com/office/drawing/2014/main" id="{0BCE1CB4-E007-5D76-4DDB-3CCB5B1F2C3C}"/>
                  </a:ext>
                </a:extLst>
              </p:cNvPr>
              <p:cNvSpPr txBox="1">
                <a:spLocks noRot="1" noChangeAspect="1" noMove="1" noResize="1" noEditPoints="1" noAdjustHandles="1" noChangeArrowheads="1" noChangeShapeType="1" noTextEdit="1"/>
              </p:cNvSpPr>
              <p:nvPr/>
            </p:nvSpPr>
            <p:spPr>
              <a:xfrm>
                <a:off x="4655114" y="5927089"/>
                <a:ext cx="4565417" cy="710707"/>
              </a:xfrm>
              <a:prstGeom prst="rect">
                <a:avLst/>
              </a:prstGeom>
              <a:blipFill>
                <a:blip r:embed="rId8"/>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0" name="TextBox 39">
                <a:extLst>
                  <a:ext uri="{FF2B5EF4-FFF2-40B4-BE49-F238E27FC236}">
                    <a16:creationId xmlns:a16="http://schemas.microsoft.com/office/drawing/2014/main" id="{7B0A172D-54C9-D827-7186-8301E1FA9CBE}"/>
                  </a:ext>
                </a:extLst>
              </p:cNvPr>
              <p:cNvSpPr txBox="1"/>
              <p:nvPr/>
            </p:nvSpPr>
            <p:spPr>
              <a:xfrm>
                <a:off x="4220522" y="3672319"/>
                <a:ext cx="3698448" cy="523220"/>
              </a:xfrm>
              <a:prstGeom prst="rect">
                <a:avLst/>
              </a:prstGeom>
              <a:noFill/>
            </p:spPr>
            <p:txBody>
              <a:bodyPr wrap="none" rtlCol="0">
                <a:spAutoFit/>
              </a:bodyPr>
              <a:lstStyle/>
              <a:p>
                <a:pPr algn="l">
                  <a:spcAft>
                    <a:spcPts val="1200"/>
                  </a:spcAft>
                </a:pPr>
                <a14:m>
                  <m:oMath xmlns:m="http://schemas.openxmlformats.org/officeDocument/2006/math">
                    <m:r>
                      <a:rPr lang="en-GB" sz="2800" b="0" i="1" smtClean="0">
                        <a:latin typeface="Cambria Math" panose="02040503050406030204" pitchFamily="18" charset="0"/>
                        <a:cs typeface="Arial" panose="020B0604020202020204" pitchFamily="34" charset="0"/>
                      </a:rPr>
                      <m:t>0.02(2100)</m:t>
                    </m:r>
                  </m:oMath>
                </a14:m>
                <a:r>
                  <a:rPr lang="en-GB" sz="2800">
                    <a:latin typeface="Arial" panose="020B0604020202020204" pitchFamily="34" charset="0"/>
                    <a:cs typeface="Arial" panose="020B0604020202020204" pitchFamily="34" charset="0"/>
                  </a:rPr>
                  <a:t>(18) = 756 </a:t>
                </a:r>
              </a:p>
            </p:txBody>
          </p:sp>
        </mc:Choice>
        <mc:Fallback xmlns="">
          <p:sp>
            <p:nvSpPr>
              <p:cNvPr id="40" name="TextBox 39">
                <a:extLst>
                  <a:ext uri="{FF2B5EF4-FFF2-40B4-BE49-F238E27FC236}">
                    <a16:creationId xmlns:a16="http://schemas.microsoft.com/office/drawing/2014/main" id="{7B0A172D-54C9-D827-7186-8301E1FA9CBE}"/>
                  </a:ext>
                </a:extLst>
              </p:cNvPr>
              <p:cNvSpPr txBox="1">
                <a:spLocks noRot="1" noChangeAspect="1" noMove="1" noResize="1" noEditPoints="1" noAdjustHandles="1" noChangeArrowheads="1" noChangeShapeType="1" noTextEdit="1"/>
              </p:cNvSpPr>
              <p:nvPr/>
            </p:nvSpPr>
            <p:spPr>
              <a:xfrm>
                <a:off x="4220522" y="3672319"/>
                <a:ext cx="3698448" cy="523220"/>
              </a:xfrm>
              <a:prstGeom prst="rect">
                <a:avLst/>
              </a:prstGeom>
              <a:blipFill>
                <a:blip r:embed="rId9"/>
                <a:stretch>
                  <a:fillRect t="-11628" r="-2306" b="-3139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1" name="TextBox 40">
                <a:extLst>
                  <a:ext uri="{FF2B5EF4-FFF2-40B4-BE49-F238E27FC236}">
                    <a16:creationId xmlns:a16="http://schemas.microsoft.com/office/drawing/2014/main" id="{504C5425-3143-319C-068A-B5A618EE24BF}"/>
                  </a:ext>
                </a:extLst>
              </p:cNvPr>
              <p:cNvSpPr txBox="1"/>
              <p:nvPr/>
            </p:nvSpPr>
            <p:spPr>
              <a:xfrm>
                <a:off x="3384406" y="4103318"/>
                <a:ext cx="3555782" cy="523220"/>
              </a:xfrm>
              <a:prstGeom prst="rect">
                <a:avLst/>
              </a:prstGeom>
              <a:noFill/>
            </p:spPr>
            <p:txBody>
              <a:bodyPr wrap="none" rtlCol="0">
                <a:spAutoFit/>
              </a:bodyPr>
              <a:lstStyle/>
              <a:p>
                <a:pPr algn="l">
                  <a:spcAft>
                    <a:spcPts val="1200"/>
                  </a:spcAft>
                </a:pPr>
                <a14:m>
                  <m:oMath xmlns:m="http://schemas.openxmlformats.org/officeDocument/2006/math">
                    <m:r>
                      <a:rPr lang="en-GB" sz="2800" b="0" i="1" smtClean="0">
                        <a:latin typeface="Cambria Math" panose="02040503050406030204" pitchFamily="18" charset="0"/>
                        <a:cs typeface="Arial" panose="020B0604020202020204" pitchFamily="34" charset="0"/>
                      </a:rPr>
                      <m:t>0.02(330000)</m:t>
                    </m:r>
                  </m:oMath>
                </a14:m>
                <a:r>
                  <a:rPr lang="en-GB" sz="2800">
                    <a:latin typeface="Arial" panose="020B0604020202020204" pitchFamily="34" charset="0"/>
                    <a:cs typeface="Arial" panose="020B0604020202020204" pitchFamily="34" charset="0"/>
                  </a:rPr>
                  <a:t> = 6600</a:t>
                </a:r>
              </a:p>
            </p:txBody>
          </p:sp>
        </mc:Choice>
        <mc:Fallback xmlns="">
          <p:sp>
            <p:nvSpPr>
              <p:cNvPr id="41" name="TextBox 40">
                <a:extLst>
                  <a:ext uri="{FF2B5EF4-FFF2-40B4-BE49-F238E27FC236}">
                    <a16:creationId xmlns:a16="http://schemas.microsoft.com/office/drawing/2014/main" id="{504C5425-3143-319C-068A-B5A618EE24BF}"/>
                  </a:ext>
                </a:extLst>
              </p:cNvPr>
              <p:cNvSpPr txBox="1">
                <a:spLocks noRot="1" noChangeAspect="1" noMove="1" noResize="1" noEditPoints="1" noAdjustHandles="1" noChangeArrowheads="1" noChangeShapeType="1" noTextEdit="1"/>
              </p:cNvSpPr>
              <p:nvPr/>
            </p:nvSpPr>
            <p:spPr>
              <a:xfrm>
                <a:off x="3384406" y="4103318"/>
                <a:ext cx="3555782" cy="523220"/>
              </a:xfrm>
              <a:prstGeom prst="rect">
                <a:avLst/>
              </a:prstGeom>
              <a:blipFill>
                <a:blip r:embed="rId10"/>
                <a:stretch>
                  <a:fillRect t="-11628" r="-2230" b="-3139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2" name="TextBox 41">
                <a:extLst>
                  <a:ext uri="{FF2B5EF4-FFF2-40B4-BE49-F238E27FC236}">
                    <a16:creationId xmlns:a16="http://schemas.microsoft.com/office/drawing/2014/main" id="{710AA8E0-CB1C-EDFE-1D69-447204D3DBDA}"/>
                  </a:ext>
                </a:extLst>
              </p:cNvPr>
              <p:cNvSpPr txBox="1"/>
              <p:nvPr/>
            </p:nvSpPr>
            <p:spPr>
              <a:xfrm>
                <a:off x="5003015" y="4505911"/>
                <a:ext cx="3454792" cy="523220"/>
              </a:xfrm>
              <a:prstGeom prst="rect">
                <a:avLst/>
              </a:prstGeom>
              <a:noFill/>
            </p:spPr>
            <p:txBody>
              <a:bodyPr wrap="none" rtlCol="0">
                <a:spAutoFit/>
              </a:bodyPr>
              <a:lstStyle/>
              <a:p>
                <a:pPr algn="l">
                  <a:spcAft>
                    <a:spcPts val="1200"/>
                  </a:spcAft>
                </a:pPr>
                <a14:m>
                  <m:oMath xmlns:m="http://schemas.openxmlformats.org/officeDocument/2006/math">
                    <m:r>
                      <a:rPr lang="en-GB" sz="2800" b="0" i="1" smtClean="0">
                        <a:latin typeface="Cambria Math" panose="02040503050406030204" pitchFamily="18" charset="0"/>
                        <a:cs typeface="Arial" panose="020B0604020202020204" pitchFamily="34" charset="0"/>
                      </a:rPr>
                      <m:t>0.02</m:t>
                    </m:r>
                    <m:d>
                      <m:dPr>
                        <m:ctrlPr>
                          <a:rPr lang="en-GB" sz="2800" b="0" i="1" smtClean="0">
                            <a:latin typeface="Cambria Math" panose="02040503050406030204" pitchFamily="18" charset="0"/>
                            <a:cs typeface="Arial" panose="020B0604020202020204" pitchFamily="34" charset="0"/>
                          </a:rPr>
                        </m:ctrlPr>
                      </m:dPr>
                      <m:e>
                        <m:r>
                          <a:rPr lang="en-GB" sz="2800" b="0" i="1" smtClean="0">
                            <a:latin typeface="Cambria Math" panose="02040503050406030204" pitchFamily="18" charset="0"/>
                            <a:cs typeface="Arial" panose="020B0604020202020204" pitchFamily="34" charset="0"/>
                          </a:rPr>
                          <m:t>4200</m:t>
                        </m:r>
                      </m:e>
                    </m:d>
                    <m:d>
                      <m:dPr>
                        <m:ctrlPr>
                          <a:rPr lang="en-GB" sz="2800" b="0" i="1" smtClean="0">
                            <a:latin typeface="Cambria Math" panose="02040503050406030204" pitchFamily="18" charset="0"/>
                            <a:cs typeface="Arial" panose="020B0604020202020204" pitchFamily="34" charset="0"/>
                          </a:rPr>
                        </m:ctrlPr>
                      </m:dPr>
                      <m:e>
                        <m:r>
                          <a:rPr lang="en-GB" sz="2800" b="0" i="1" smtClean="0">
                            <a:latin typeface="Cambria Math" panose="02040503050406030204" pitchFamily="18" charset="0"/>
                            <a:cs typeface="Arial" panose="020B0604020202020204" pitchFamily="34" charset="0"/>
                          </a:rPr>
                          <m:t>𝑇</m:t>
                        </m:r>
                      </m:e>
                    </m:d>
                    <m:r>
                      <a:rPr lang="en-GB" sz="2800" b="0" i="1" smtClean="0">
                        <a:latin typeface="Cambria Math" panose="02040503050406030204" pitchFamily="18" charset="0"/>
                        <a:cs typeface="Arial" panose="020B0604020202020204" pitchFamily="34" charset="0"/>
                      </a:rPr>
                      <m:t>=</m:t>
                    </m:r>
                  </m:oMath>
                </a14:m>
                <a:r>
                  <a:rPr lang="en-GB" sz="2800">
                    <a:latin typeface="Arial" panose="020B0604020202020204" pitchFamily="34" charset="0"/>
                    <a:cs typeface="Arial" panose="020B0604020202020204" pitchFamily="34" charset="0"/>
                  </a:rPr>
                  <a:t>84T</a:t>
                </a:r>
              </a:p>
            </p:txBody>
          </p:sp>
        </mc:Choice>
        <mc:Fallback xmlns="">
          <p:sp>
            <p:nvSpPr>
              <p:cNvPr id="42" name="TextBox 41">
                <a:extLst>
                  <a:ext uri="{FF2B5EF4-FFF2-40B4-BE49-F238E27FC236}">
                    <a16:creationId xmlns:a16="http://schemas.microsoft.com/office/drawing/2014/main" id="{710AA8E0-CB1C-EDFE-1D69-447204D3DBDA}"/>
                  </a:ext>
                </a:extLst>
              </p:cNvPr>
              <p:cNvSpPr txBox="1">
                <a:spLocks noRot="1" noChangeAspect="1" noMove="1" noResize="1" noEditPoints="1" noAdjustHandles="1" noChangeArrowheads="1" noChangeShapeType="1" noTextEdit="1"/>
              </p:cNvSpPr>
              <p:nvPr/>
            </p:nvSpPr>
            <p:spPr>
              <a:xfrm>
                <a:off x="5003015" y="4505911"/>
                <a:ext cx="3454792" cy="523220"/>
              </a:xfrm>
              <a:prstGeom prst="rect">
                <a:avLst/>
              </a:prstGeom>
              <a:blipFill>
                <a:blip r:embed="rId11"/>
                <a:stretch>
                  <a:fillRect t="-11628" r="-2473" b="-3139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3" name="TextBox 42">
                <a:extLst>
                  <a:ext uri="{FF2B5EF4-FFF2-40B4-BE49-F238E27FC236}">
                    <a16:creationId xmlns:a16="http://schemas.microsoft.com/office/drawing/2014/main" id="{85CBFB2D-0EEA-5F38-A49F-2F55DD901D2A}"/>
                  </a:ext>
                </a:extLst>
              </p:cNvPr>
              <p:cNvSpPr txBox="1"/>
              <p:nvPr/>
            </p:nvSpPr>
            <p:spPr>
              <a:xfrm>
                <a:off x="5830249" y="5078781"/>
                <a:ext cx="3391378" cy="677108"/>
              </a:xfrm>
              <a:prstGeom prst="rect">
                <a:avLst/>
              </a:prstGeom>
              <a:noFill/>
            </p:spPr>
            <p:txBody>
              <a:bodyPr wrap="none" rtlCol="0">
                <a:spAutoFit/>
              </a:bodyPr>
              <a:lstStyle/>
              <a:p>
                <a:pPr algn="l">
                  <a:spcAft>
                    <a:spcPts val="1200"/>
                  </a:spcAft>
                </a:pPr>
                <a14:m>
                  <m:oMathPara xmlns:m="http://schemas.openxmlformats.org/officeDocument/2006/math">
                    <m:oMathParaPr>
                      <m:jc m:val="centerGroup"/>
                    </m:oMathParaPr>
                    <m:oMath xmlns:m="http://schemas.openxmlformats.org/officeDocument/2006/math">
                      <m:r>
                        <a:rPr lang="en-GB" sz="2800" b="0" i="1" smtClean="0">
                          <a:latin typeface="Cambria Math" panose="02040503050406030204" pitchFamily="18" charset="0"/>
                          <a:cs typeface="Arial" panose="020B0604020202020204" pitchFamily="34" charset="0"/>
                        </a:rPr>
                        <m:t>0.25(4200)(26−</m:t>
                      </m:r>
                      <m:r>
                        <a:rPr lang="en-GB" sz="2800" b="0" i="1" smtClean="0">
                          <a:latin typeface="Cambria Math" panose="02040503050406030204" pitchFamily="18" charset="0"/>
                          <a:cs typeface="Arial" panose="020B0604020202020204" pitchFamily="34" charset="0"/>
                        </a:rPr>
                        <m:t>𝑇</m:t>
                      </m:r>
                      <m:r>
                        <a:rPr lang="en-GB" sz="2800" b="0" i="1" smtClean="0">
                          <a:latin typeface="Cambria Math" panose="02040503050406030204" pitchFamily="18" charset="0"/>
                          <a:cs typeface="Arial" panose="020B0604020202020204" pitchFamily="34" charset="0"/>
                        </a:rPr>
                        <m:t>)</m:t>
                      </m:r>
                    </m:oMath>
                  </m:oMathPara>
                </a14:m>
                <a:endParaRPr lang="en-GB" sz="2800" dirty="0">
                  <a:latin typeface="Arial" panose="020B0604020202020204" pitchFamily="34" charset="0"/>
                  <a:cs typeface="Arial" panose="020B0604020202020204" pitchFamily="34" charset="0"/>
                </a:endParaRPr>
              </a:p>
            </p:txBody>
          </p:sp>
        </mc:Choice>
        <mc:Fallback xmlns="">
          <p:sp>
            <p:nvSpPr>
              <p:cNvPr id="43" name="TextBox 42">
                <a:extLst>
                  <a:ext uri="{FF2B5EF4-FFF2-40B4-BE49-F238E27FC236}">
                    <a16:creationId xmlns:a16="http://schemas.microsoft.com/office/drawing/2014/main" id="{85CBFB2D-0EEA-5F38-A49F-2F55DD901D2A}"/>
                  </a:ext>
                </a:extLst>
              </p:cNvPr>
              <p:cNvSpPr txBox="1">
                <a:spLocks noRot="1" noChangeAspect="1" noMove="1" noResize="1" noEditPoints="1" noAdjustHandles="1" noChangeArrowheads="1" noChangeShapeType="1" noTextEdit="1"/>
              </p:cNvSpPr>
              <p:nvPr/>
            </p:nvSpPr>
            <p:spPr>
              <a:xfrm>
                <a:off x="5830249" y="5078781"/>
                <a:ext cx="3391378" cy="677108"/>
              </a:xfrm>
              <a:prstGeom prst="rect">
                <a:avLst/>
              </a:prstGeom>
              <a:blipFill>
                <a:blip r:embed="rId12"/>
                <a:stretch>
                  <a:fillRect/>
                </a:stretch>
              </a:blipFill>
            </p:spPr>
            <p:txBody>
              <a:bodyPr/>
              <a:lstStyle/>
              <a:p>
                <a:r>
                  <a:rPr lang="en-US">
                    <a:noFill/>
                  </a:rPr>
                  <a:t> </a:t>
                </a:r>
              </a:p>
            </p:txBody>
          </p:sp>
        </mc:Fallback>
      </mc:AlternateContent>
      <p:sp>
        <p:nvSpPr>
          <p:cNvPr id="45" name="TextBox 44">
            <a:extLst>
              <a:ext uri="{FF2B5EF4-FFF2-40B4-BE49-F238E27FC236}">
                <a16:creationId xmlns:a16="http://schemas.microsoft.com/office/drawing/2014/main" id="{E609845B-596F-19E7-5C4C-54C50F0119FA}"/>
              </a:ext>
            </a:extLst>
          </p:cNvPr>
          <p:cNvSpPr txBox="1"/>
          <p:nvPr/>
        </p:nvSpPr>
        <p:spPr>
          <a:xfrm>
            <a:off x="7328234" y="1689691"/>
            <a:ext cx="1726125" cy="1107996"/>
          </a:xfrm>
          <a:prstGeom prst="rect">
            <a:avLst/>
          </a:prstGeom>
          <a:noFill/>
        </p:spPr>
        <p:txBody>
          <a:bodyPr wrap="square">
            <a:spAutoFit/>
          </a:bodyPr>
          <a:lstStyle/>
          <a:p>
            <a:r>
              <a:rPr lang="en-GB" sz="2200" b="1" dirty="0"/>
              <a:t>20 g </a:t>
            </a:r>
            <a:r>
              <a:rPr lang="en-GB" sz="2200" b="1" dirty="0" err="1"/>
              <a:t>oighear</a:t>
            </a:r>
            <a:r>
              <a:rPr lang="en-GB" sz="2200" b="1" dirty="0"/>
              <a:t> ag  -18℃ </a:t>
            </a:r>
          </a:p>
        </p:txBody>
      </p:sp>
      <p:sp>
        <p:nvSpPr>
          <p:cNvPr id="47" name="TextBox 46">
            <a:extLst>
              <a:ext uri="{FF2B5EF4-FFF2-40B4-BE49-F238E27FC236}">
                <a16:creationId xmlns:a16="http://schemas.microsoft.com/office/drawing/2014/main" id="{5EEE71DB-5C69-F7D2-C064-792CE1EC408C}"/>
              </a:ext>
            </a:extLst>
          </p:cNvPr>
          <p:cNvSpPr txBox="1"/>
          <p:nvPr/>
        </p:nvSpPr>
        <p:spPr>
          <a:xfrm>
            <a:off x="7048982" y="2819346"/>
            <a:ext cx="2070593" cy="830997"/>
          </a:xfrm>
          <a:prstGeom prst="rect">
            <a:avLst/>
          </a:prstGeom>
          <a:noFill/>
        </p:spPr>
        <p:txBody>
          <a:bodyPr wrap="square">
            <a:spAutoFit/>
          </a:bodyPr>
          <a:lstStyle/>
          <a:p>
            <a:r>
              <a:rPr lang="en-GB" sz="2400" b="1" dirty="0">
                <a:solidFill>
                  <a:schemeClr val="accent5">
                    <a:lumMod val="75000"/>
                  </a:schemeClr>
                </a:solidFill>
              </a:rPr>
              <a:t>250 g </a:t>
            </a:r>
            <a:r>
              <a:rPr lang="en-GB" sz="2400" b="1" dirty="0" err="1">
                <a:solidFill>
                  <a:schemeClr val="accent5">
                    <a:lumMod val="75000"/>
                  </a:schemeClr>
                </a:solidFill>
              </a:rPr>
              <a:t>d’uisce</a:t>
            </a:r>
            <a:r>
              <a:rPr lang="en-GB" sz="2400" b="1" dirty="0">
                <a:solidFill>
                  <a:schemeClr val="accent5">
                    <a:lumMod val="75000"/>
                  </a:schemeClr>
                </a:solidFill>
              </a:rPr>
              <a:t> 26℃ </a:t>
            </a:r>
          </a:p>
        </p:txBody>
      </p:sp>
      <mc:AlternateContent xmlns:mc="http://schemas.openxmlformats.org/markup-compatibility/2006" xmlns:a14="http://schemas.microsoft.com/office/drawing/2010/main">
        <mc:Choice Requires="a14">
          <p:sp>
            <p:nvSpPr>
              <p:cNvPr id="2" name="TextBox 1">
                <a:extLst>
                  <a:ext uri="{FF2B5EF4-FFF2-40B4-BE49-F238E27FC236}">
                    <a16:creationId xmlns:a16="http://schemas.microsoft.com/office/drawing/2014/main" id="{8261BD59-3968-E8FD-36F2-F5C28EA31D2F}"/>
                  </a:ext>
                </a:extLst>
              </p:cNvPr>
              <p:cNvSpPr txBox="1"/>
              <p:nvPr/>
            </p:nvSpPr>
            <p:spPr>
              <a:xfrm>
                <a:off x="550711" y="6186747"/>
                <a:ext cx="2431435" cy="523220"/>
              </a:xfrm>
              <a:prstGeom prst="rect">
                <a:avLst/>
              </a:prstGeom>
              <a:solidFill>
                <a:srgbClr val="FFFF99"/>
              </a:solidFill>
            </p:spPr>
            <p:txBody>
              <a:bodyPr wrap="none" rtlCol="0">
                <a:spAutoFit/>
              </a:bodyPr>
              <a:lstStyle/>
              <a:p>
                <a:pPr algn="l">
                  <a:spcAft>
                    <a:spcPts val="1200"/>
                  </a:spcAft>
                </a:pPr>
                <a:r>
                  <a:rPr lang="en-GB" sz="2800" dirty="0">
                    <a:latin typeface="Arial" panose="020B0604020202020204" pitchFamily="34" charset="0"/>
                    <a:cs typeface="Arial" panose="020B0604020202020204" pitchFamily="34" charset="0"/>
                  </a:rPr>
                  <a:t>Nóta na 3 </a:t>
                </a:r>
                <a14:m>
                  <m:oMath xmlns:m="http://schemas.openxmlformats.org/officeDocument/2006/math">
                    <m:r>
                      <m:rPr>
                        <m:sty m:val="p"/>
                      </m:rPr>
                      <a:rPr lang="en-GB" sz="2800" b="0" i="0" smtClean="0">
                        <a:latin typeface="Cambria Math" panose="02040503050406030204" pitchFamily="18" charset="0"/>
                        <a:cs typeface="Arial" panose="020B0604020202020204" pitchFamily="34" charset="0"/>
                      </a:rPr>
                      <m:t>Δ</m:t>
                    </m:r>
                    <m:r>
                      <a:rPr lang="en-GB" sz="2800" b="0" i="1" smtClean="0">
                        <a:latin typeface="Cambria Math" panose="02040503050406030204" pitchFamily="18" charset="0"/>
                        <a:cs typeface="Arial" panose="020B0604020202020204" pitchFamily="34" charset="0"/>
                      </a:rPr>
                      <m:t>𝜃</m:t>
                    </m:r>
                    <m:r>
                      <a:rPr lang="en-GB" sz="2800" b="0" i="1" smtClean="0">
                        <a:latin typeface="Cambria Math" panose="02040503050406030204" pitchFamily="18" charset="0"/>
                        <a:cs typeface="Arial" panose="020B0604020202020204" pitchFamily="34" charset="0"/>
                      </a:rPr>
                      <m:t>𝑠</m:t>
                    </m:r>
                  </m:oMath>
                </a14:m>
                <a:endParaRPr lang="en-GB" sz="2800" dirty="0">
                  <a:latin typeface="Arial" panose="020B0604020202020204" pitchFamily="34" charset="0"/>
                  <a:cs typeface="Arial" panose="020B0604020202020204" pitchFamily="34" charset="0"/>
                </a:endParaRPr>
              </a:p>
            </p:txBody>
          </p:sp>
        </mc:Choice>
        <mc:Fallback xmlns="">
          <p:sp>
            <p:nvSpPr>
              <p:cNvPr id="2" name="TextBox 1">
                <a:extLst>
                  <a:ext uri="{FF2B5EF4-FFF2-40B4-BE49-F238E27FC236}">
                    <a16:creationId xmlns:a16="http://schemas.microsoft.com/office/drawing/2014/main" id="{8261BD59-3968-E8FD-36F2-F5C28EA31D2F}"/>
                  </a:ext>
                </a:extLst>
              </p:cNvPr>
              <p:cNvSpPr txBox="1">
                <a:spLocks noRot="1" noChangeAspect="1" noMove="1" noResize="1" noEditPoints="1" noAdjustHandles="1" noChangeArrowheads="1" noChangeShapeType="1" noTextEdit="1"/>
              </p:cNvSpPr>
              <p:nvPr/>
            </p:nvSpPr>
            <p:spPr>
              <a:xfrm>
                <a:off x="550711" y="6186747"/>
                <a:ext cx="2431435" cy="523220"/>
              </a:xfrm>
              <a:prstGeom prst="rect">
                <a:avLst/>
              </a:prstGeom>
              <a:blipFill>
                <a:blip r:embed="rId13"/>
                <a:stretch>
                  <a:fillRect l="-5013" t="-12791" b="-31395"/>
                </a:stretch>
              </a:blipFill>
            </p:spPr>
            <p:txBody>
              <a:bodyPr/>
              <a:lstStyle/>
              <a:p>
                <a:r>
                  <a:rPr lang="en-IE">
                    <a:noFill/>
                  </a:rPr>
                  <a:t> </a:t>
                </a:r>
              </a:p>
            </p:txBody>
          </p:sp>
        </mc:Fallback>
      </mc:AlternateContent>
    </p:spTree>
    <p:extLst>
      <p:ext uri="{BB962C8B-B14F-4D97-AF65-F5344CB8AC3E}">
        <p14:creationId xmlns:p14="http://schemas.microsoft.com/office/powerpoint/2010/main" val="20410174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3"/>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41"/>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0"/>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4"/>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42"/>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9"/>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35"/>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43"/>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36"/>
                                        </p:tgtEl>
                                        <p:attrNameLst>
                                          <p:attrName>style.visibility</p:attrName>
                                        </p:attrNameLst>
                                      </p:cBhvr>
                                      <p:to>
                                        <p:strVal val="visible"/>
                                      </p:to>
                                    </p:set>
                                  </p:childTnLst>
                                </p:cTn>
                              </p:par>
                              <p:par>
                                <p:cTn id="59" presetID="1" presetClass="entr" presetSubtype="0" fill="hold" grpId="0" nodeType="withEffect">
                                  <p:stCondLst>
                                    <p:cond delay="0"/>
                                  </p:stCondLst>
                                  <p:childTnLst>
                                    <p:set>
                                      <p:cBhvr>
                                        <p:cTn id="60" dur="1" fill="hold">
                                          <p:stCondLst>
                                            <p:cond delay="0"/>
                                          </p:stCondLst>
                                        </p:cTn>
                                        <p:tgtEl>
                                          <p:spTgt spid="37"/>
                                        </p:tgtEl>
                                        <p:attrNameLst>
                                          <p:attrName>style.visibility</p:attrName>
                                        </p:attrNameLst>
                                      </p:cBhvr>
                                      <p:to>
                                        <p:strVal val="visible"/>
                                      </p:to>
                                    </p:set>
                                  </p:childTnLst>
                                </p:cTn>
                              </p:par>
                            </p:childTnLst>
                          </p:cTn>
                        </p:par>
                      </p:childTnLst>
                    </p:cTn>
                  </p:par>
                  <p:par>
                    <p:cTn id="61" fill="hold">
                      <p:stCondLst>
                        <p:cond delay="indefinite"/>
                      </p:stCondLst>
                      <p:childTnLst>
                        <p:par>
                          <p:cTn id="62" fill="hold">
                            <p:stCondLst>
                              <p:cond delay="0"/>
                            </p:stCondLst>
                            <p:childTnLst>
                              <p:par>
                                <p:cTn id="63" presetID="1" presetClass="entr" presetSubtype="0" fill="hold" grpId="0" nodeType="clickEffect">
                                  <p:stCondLst>
                                    <p:cond delay="0"/>
                                  </p:stCondLst>
                                  <p:childTnLst>
                                    <p:set>
                                      <p:cBhvr>
                                        <p:cTn id="64" dur="1" fill="hold">
                                          <p:stCondLst>
                                            <p:cond delay="0"/>
                                          </p:stCondLst>
                                        </p:cTn>
                                        <p:tgtEl>
                                          <p:spTgt spid="39"/>
                                        </p:tgtEl>
                                        <p:attrNameLst>
                                          <p:attrName>style.visibility</p:attrName>
                                        </p:attrNameLst>
                                      </p:cBhvr>
                                      <p:to>
                                        <p:strVal val="visible"/>
                                      </p:to>
                                    </p:set>
                                  </p:childTnLst>
                                </p:cTn>
                              </p:par>
                            </p:childTnLst>
                          </p:cTn>
                        </p:par>
                      </p:childTnLst>
                    </p:cTn>
                  </p:par>
                  <p:par>
                    <p:cTn id="65" fill="hold">
                      <p:stCondLst>
                        <p:cond delay="indefinite"/>
                      </p:stCondLst>
                      <p:childTnLst>
                        <p:par>
                          <p:cTn id="66" fill="hold">
                            <p:stCondLst>
                              <p:cond delay="0"/>
                            </p:stCondLst>
                            <p:childTnLst>
                              <p:par>
                                <p:cTn id="67" presetID="1" presetClass="entr" presetSubtype="0" fill="hold" grpId="0" nodeType="clickEffect">
                                  <p:stCondLst>
                                    <p:cond delay="0"/>
                                  </p:stCondLst>
                                  <p:childTnLst>
                                    <p:set>
                                      <p:cBhvr>
                                        <p:cTn id="68"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28" grpId="0"/>
      <p:bldP spid="29" grpId="0"/>
      <p:bldP spid="30" grpId="0"/>
      <p:bldP spid="32" grpId="0"/>
      <p:bldP spid="33" grpId="0"/>
      <p:bldP spid="34" grpId="0"/>
      <p:bldP spid="35" grpId="0"/>
      <p:bldP spid="36" grpId="0"/>
      <p:bldP spid="37" grpId="0"/>
      <p:bldP spid="39" grpId="0"/>
      <p:bldP spid="40" grpId="0"/>
      <p:bldP spid="41" grpId="0"/>
      <p:bldP spid="42" grpId="0"/>
      <p:bldP spid="43" grpId="0"/>
      <p:bldP spid="2" grpId="0" animBg="1"/>
    </p:bld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7D2C4281-D48C-B248-BB61-996B14C2AEA8}"/>
              </a:ext>
            </a:extLst>
          </p:cNvPr>
          <p:cNvSpPr txBox="1"/>
          <p:nvPr/>
        </p:nvSpPr>
        <p:spPr>
          <a:xfrm>
            <a:off x="4603866" y="6211670"/>
            <a:ext cx="4253087" cy="369332"/>
          </a:xfrm>
          <a:prstGeom prst="rect">
            <a:avLst/>
          </a:prstGeom>
          <a:noFill/>
        </p:spPr>
        <p:txBody>
          <a:bodyPr wrap="none" rtlCol="0">
            <a:spAutoFit/>
          </a:bodyPr>
          <a:lstStyle/>
          <a:p>
            <a:r>
              <a:rPr lang="en-GB" noProof="0"/>
              <a:t>Q =</a:t>
            </a:r>
            <a:r>
              <a:rPr lang="en-GB" i="1">
                <a:latin typeface="Times New Roman" panose="02020603050405020304" pitchFamily="18" charset="0"/>
                <a:cs typeface="Times New Roman" panose="02020603050405020304" pitchFamily="18" charset="0"/>
              </a:rPr>
              <a:t> ml</a:t>
            </a:r>
            <a:r>
              <a:rPr lang="en-GB" noProof="0"/>
              <a:t> = 0.032x3.34x10</a:t>
            </a:r>
            <a:r>
              <a:rPr lang="en-GB" baseline="30000" noProof="0"/>
              <a:t>5</a:t>
            </a:r>
            <a:r>
              <a:rPr lang="en-GB" noProof="0"/>
              <a:t> = 1.069x10</a:t>
            </a:r>
            <a:r>
              <a:rPr lang="en-GB" baseline="30000" noProof="0"/>
              <a:t>4</a:t>
            </a:r>
            <a:r>
              <a:rPr lang="en-GB" noProof="0"/>
              <a:t>. J</a:t>
            </a:r>
          </a:p>
        </p:txBody>
      </p:sp>
      <p:sp>
        <p:nvSpPr>
          <p:cNvPr id="7" name="Title 6">
            <a:extLst>
              <a:ext uri="{FF2B5EF4-FFF2-40B4-BE49-F238E27FC236}">
                <a16:creationId xmlns:a16="http://schemas.microsoft.com/office/drawing/2014/main" id="{1167F1F9-4CA0-4F60-1830-FE18B0C2A489}"/>
              </a:ext>
            </a:extLst>
          </p:cNvPr>
          <p:cNvSpPr>
            <a:spLocks noGrp="1"/>
          </p:cNvSpPr>
          <p:nvPr>
            <p:ph type="title"/>
          </p:nvPr>
        </p:nvSpPr>
        <p:spPr/>
        <p:txBody>
          <a:bodyPr>
            <a:normAutofit fontScale="90000"/>
          </a:bodyPr>
          <a:lstStyle/>
          <a:p>
            <a:r>
              <a:rPr lang="en-GB" dirty="0" err="1"/>
              <a:t>Cleachtadh</a:t>
            </a:r>
            <a:endParaRPr lang="en-US" dirty="0"/>
          </a:p>
        </p:txBody>
      </p:sp>
      <p:sp>
        <p:nvSpPr>
          <p:cNvPr id="8" name="Text Placeholder 7">
            <a:extLst>
              <a:ext uri="{FF2B5EF4-FFF2-40B4-BE49-F238E27FC236}">
                <a16:creationId xmlns:a16="http://schemas.microsoft.com/office/drawing/2014/main" id="{3CCE1020-7E4C-9C4F-B728-49AFBD34B45E}"/>
              </a:ext>
            </a:extLst>
          </p:cNvPr>
          <p:cNvSpPr>
            <a:spLocks noGrp="1"/>
          </p:cNvSpPr>
          <p:nvPr>
            <p:ph type="body" sz="quarter" idx="10"/>
          </p:nvPr>
        </p:nvSpPr>
        <p:spPr>
          <a:xfrm>
            <a:off x="122292" y="461664"/>
            <a:ext cx="8899415" cy="1383969"/>
          </a:xfrm>
        </p:spPr>
        <p:txBody>
          <a:bodyPr/>
          <a:lstStyle/>
          <a:p>
            <a:r>
              <a:rPr lang="ga-IE" dirty="0"/>
              <a:t>Cé mhéad fuinnimh teasa atá ag teastáil chun 32 g d'oighear a leá ag 0°C gan a theocht a ardú?</a:t>
            </a:r>
          </a:p>
          <a:p>
            <a:r>
              <a:rPr lang="en-GB" i="1" dirty="0" err="1">
                <a:latin typeface="Arial" panose="020B0604020202020204" pitchFamily="34" charset="0"/>
                <a:cs typeface="Arial" panose="020B0604020202020204" pitchFamily="34" charset="0"/>
              </a:rPr>
              <a:t>Sainteas</a:t>
            </a:r>
            <a:r>
              <a:rPr lang="en-GB" i="1" dirty="0">
                <a:latin typeface="Arial" panose="020B0604020202020204" pitchFamily="34" charset="0"/>
                <a:cs typeface="Arial" panose="020B0604020202020204" pitchFamily="34" charset="0"/>
              </a:rPr>
              <a:t> </a:t>
            </a:r>
            <a:r>
              <a:rPr lang="en-GB" i="1" dirty="0" err="1">
                <a:latin typeface="Arial" panose="020B0604020202020204" pitchFamily="34" charset="0"/>
                <a:cs typeface="Arial" panose="020B0604020202020204" pitchFamily="34" charset="0"/>
              </a:rPr>
              <a:t>folaigh</a:t>
            </a:r>
            <a:r>
              <a:rPr lang="en-GB" i="1" dirty="0">
                <a:latin typeface="Arial" panose="020B0604020202020204" pitchFamily="34" charset="0"/>
                <a:cs typeface="Arial" panose="020B0604020202020204" pitchFamily="34" charset="0"/>
              </a:rPr>
              <a:t> </a:t>
            </a:r>
            <a:r>
              <a:rPr lang="en-GB" i="1" dirty="0" err="1">
                <a:latin typeface="Arial" panose="020B0604020202020204" pitchFamily="34" charset="0"/>
                <a:cs typeface="Arial" panose="020B0604020202020204" pitchFamily="34" charset="0"/>
              </a:rPr>
              <a:t>leáite</a:t>
            </a:r>
            <a:r>
              <a:rPr lang="en-GB" i="1" dirty="0">
                <a:latin typeface="Arial" panose="020B0604020202020204" pitchFamily="34" charset="0"/>
                <a:cs typeface="Arial" panose="020B0604020202020204" pitchFamily="34" charset="0"/>
              </a:rPr>
              <a:t> an </a:t>
            </a:r>
            <a:r>
              <a:rPr lang="en-GB" i="1" dirty="0" err="1">
                <a:latin typeface="Arial" panose="020B0604020202020204" pitchFamily="34" charset="0"/>
                <a:cs typeface="Arial" panose="020B0604020202020204" pitchFamily="34" charset="0"/>
              </a:rPr>
              <a:t>oighir</a:t>
            </a:r>
            <a:r>
              <a:rPr lang="en-GB" i="1" dirty="0">
                <a:latin typeface="Arial" panose="020B0604020202020204" pitchFamily="34" charset="0"/>
                <a:cs typeface="Arial" panose="020B0604020202020204" pitchFamily="34" charset="0"/>
              </a:rPr>
              <a:t>: </a:t>
            </a:r>
            <a:r>
              <a:rPr lang="en-GB" i="1" dirty="0">
                <a:latin typeface="Times New Roman" panose="02020603050405020304" pitchFamily="18" charset="0"/>
                <a:cs typeface="Times New Roman" panose="02020603050405020304" pitchFamily="18" charset="0"/>
              </a:rPr>
              <a:t>l</a:t>
            </a:r>
            <a:r>
              <a:rPr lang="en-GB" dirty="0">
                <a:latin typeface="Arial" panose="020B0604020202020204" pitchFamily="34" charset="0"/>
                <a:cs typeface="Arial" panose="020B0604020202020204" pitchFamily="34" charset="0"/>
              </a:rPr>
              <a:t> = 3.34x10</a:t>
            </a:r>
            <a:r>
              <a:rPr lang="en-GB" baseline="30000" dirty="0">
                <a:latin typeface="Arial" panose="020B0604020202020204" pitchFamily="34" charset="0"/>
                <a:cs typeface="Arial" panose="020B0604020202020204" pitchFamily="34" charset="0"/>
              </a:rPr>
              <a:t>5</a:t>
            </a:r>
            <a:r>
              <a:rPr lang="en-GB" dirty="0">
                <a:latin typeface="Arial" panose="020B0604020202020204" pitchFamily="34" charset="0"/>
                <a:cs typeface="Arial" panose="020B0604020202020204" pitchFamily="34" charset="0"/>
              </a:rPr>
              <a:t> </a:t>
            </a:r>
            <a:r>
              <a:rPr lang="en-GB" i="1" dirty="0">
                <a:latin typeface="Arial" panose="020B0604020202020204" pitchFamily="34" charset="0"/>
                <a:cs typeface="Arial" panose="020B0604020202020204" pitchFamily="34" charset="0"/>
              </a:rPr>
              <a:t>J kg</a:t>
            </a:r>
            <a:r>
              <a:rPr lang="en-GB" i="1" baseline="30000" dirty="0">
                <a:latin typeface="Arial" panose="020B0604020202020204" pitchFamily="34" charset="0"/>
                <a:cs typeface="Arial" panose="020B0604020202020204" pitchFamily="34" charset="0"/>
              </a:rPr>
              <a:t>-1</a:t>
            </a:r>
            <a:endParaRPr lang="en-US" i="1" baseline="30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5243403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882531B-4AB5-A9B4-5D06-DBB243E15A94}"/>
            </a:ext>
          </a:extLst>
        </p:cNvPr>
        <p:cNvGrpSpPr/>
        <p:nvPr/>
      </p:nvGrpSpPr>
      <p:grpSpPr>
        <a:xfrm>
          <a:off x="0" y="0"/>
          <a:ext cx="0" cy="0"/>
          <a:chOff x="0" y="0"/>
          <a:chExt cx="0" cy="0"/>
        </a:xfrm>
      </p:grpSpPr>
      <p:sp>
        <p:nvSpPr>
          <p:cNvPr id="7" name="Title 6">
            <a:extLst>
              <a:ext uri="{FF2B5EF4-FFF2-40B4-BE49-F238E27FC236}">
                <a16:creationId xmlns:a16="http://schemas.microsoft.com/office/drawing/2014/main" id="{FA275282-21F6-0207-2995-2CDE7567FFF8}"/>
              </a:ext>
            </a:extLst>
          </p:cNvPr>
          <p:cNvSpPr>
            <a:spLocks noGrp="1"/>
          </p:cNvSpPr>
          <p:nvPr>
            <p:ph type="title"/>
          </p:nvPr>
        </p:nvSpPr>
        <p:spPr/>
        <p:txBody>
          <a:bodyPr/>
          <a:lstStyle/>
          <a:p>
            <a:r>
              <a:rPr lang="en-GB" dirty="0" err="1"/>
              <a:t>Cleachtadh</a:t>
            </a:r>
            <a:endParaRPr lang="en-GB" dirty="0"/>
          </a:p>
        </p:txBody>
      </p:sp>
      <p:sp>
        <p:nvSpPr>
          <p:cNvPr id="8" name="Text Placeholder 7">
            <a:extLst>
              <a:ext uri="{FF2B5EF4-FFF2-40B4-BE49-F238E27FC236}">
                <a16:creationId xmlns:a16="http://schemas.microsoft.com/office/drawing/2014/main" id="{CA05E712-2692-6272-9D9C-B972118FD7CB}"/>
              </a:ext>
            </a:extLst>
          </p:cNvPr>
          <p:cNvSpPr>
            <a:spLocks noGrp="1"/>
          </p:cNvSpPr>
          <p:nvPr>
            <p:ph type="body" sz="quarter" idx="10"/>
          </p:nvPr>
        </p:nvSpPr>
        <p:spPr>
          <a:xfrm>
            <a:off x="122292" y="461664"/>
            <a:ext cx="8899415" cy="1255728"/>
          </a:xfrm>
        </p:spPr>
        <p:txBody>
          <a:bodyPr/>
          <a:lstStyle/>
          <a:p>
            <a:r>
              <a:rPr lang="ga-IE" dirty="0"/>
              <a:t>Cuirtear 40 g d'oighear ag -18°C le 300 g d'uisce ag 25°C. Ríomh teocht deiridh an uisce agus an oighir leáite.</a:t>
            </a:r>
            <a:endParaRPr lang="en-GB" dirty="0"/>
          </a:p>
        </p:txBody>
      </p:sp>
      <p:sp>
        <p:nvSpPr>
          <p:cNvPr id="9" name="TextBox 8">
            <a:extLst>
              <a:ext uri="{FF2B5EF4-FFF2-40B4-BE49-F238E27FC236}">
                <a16:creationId xmlns:a16="http://schemas.microsoft.com/office/drawing/2014/main" id="{FD6480C5-4464-3FDB-7A32-37A854754278}"/>
              </a:ext>
            </a:extLst>
          </p:cNvPr>
          <p:cNvSpPr txBox="1"/>
          <p:nvPr/>
        </p:nvSpPr>
        <p:spPr>
          <a:xfrm>
            <a:off x="-53895" y="5132483"/>
            <a:ext cx="4264181" cy="430887"/>
          </a:xfrm>
          <a:prstGeom prst="rect">
            <a:avLst/>
          </a:prstGeom>
          <a:noFill/>
        </p:spPr>
        <p:txBody>
          <a:bodyPr wrap="none" rtlCol="0">
            <a:spAutoFit/>
          </a:bodyPr>
          <a:lstStyle/>
          <a:p>
            <a:pPr algn="l">
              <a:spcAft>
                <a:spcPts val="1200"/>
              </a:spcAft>
            </a:pPr>
            <a:r>
              <a:rPr lang="en-GB" sz="2200" b="1" dirty="0">
                <a:solidFill>
                  <a:schemeClr val="accent5">
                    <a:lumMod val="75000"/>
                  </a:schemeClr>
                </a:solidFill>
                <a:latin typeface="Arial" panose="020B0604020202020204" pitchFamily="34" charset="0"/>
                <a:cs typeface="Arial" panose="020B0604020202020204" pitchFamily="34" charset="0"/>
              </a:rPr>
              <a:t>= Teas </a:t>
            </a:r>
            <a:r>
              <a:rPr lang="en-GB" sz="2200" b="1" dirty="0" err="1">
                <a:solidFill>
                  <a:schemeClr val="accent5">
                    <a:lumMod val="75000"/>
                  </a:schemeClr>
                </a:solidFill>
                <a:latin typeface="Arial" panose="020B0604020202020204" pitchFamily="34" charset="0"/>
                <a:cs typeface="Arial" panose="020B0604020202020204" pitchFamily="34" charset="0"/>
              </a:rPr>
              <a:t>cailltear</a:t>
            </a:r>
            <a:r>
              <a:rPr lang="en-GB" sz="2200" b="1" dirty="0">
                <a:solidFill>
                  <a:schemeClr val="accent5">
                    <a:lumMod val="75000"/>
                  </a:schemeClr>
                </a:solidFill>
                <a:latin typeface="Arial" panose="020B0604020202020204" pitchFamily="34" charset="0"/>
                <a:cs typeface="Arial" panose="020B0604020202020204" pitchFamily="34" charset="0"/>
              </a:rPr>
              <a:t> (300 g </a:t>
            </a:r>
            <a:r>
              <a:rPr lang="en-GB" sz="2200" b="1" dirty="0" err="1">
                <a:solidFill>
                  <a:schemeClr val="accent5">
                    <a:lumMod val="75000"/>
                  </a:schemeClr>
                </a:solidFill>
                <a:latin typeface="Arial" panose="020B0604020202020204" pitchFamily="34" charset="0"/>
                <a:cs typeface="Arial" panose="020B0604020202020204" pitchFamily="34" charset="0"/>
              </a:rPr>
              <a:t>Uisce</a:t>
            </a:r>
            <a:r>
              <a:rPr lang="en-GB" sz="2200" b="1" dirty="0">
                <a:solidFill>
                  <a:schemeClr val="accent5">
                    <a:lumMod val="75000"/>
                  </a:schemeClr>
                </a:solidFill>
                <a:latin typeface="Arial" panose="020B0604020202020204" pitchFamily="34" charset="0"/>
                <a:cs typeface="Arial" panose="020B0604020202020204" pitchFamily="34" charset="0"/>
              </a:rPr>
              <a:t>) </a:t>
            </a:r>
            <a:r>
              <a:rPr lang="en-GB" sz="2200" dirty="0">
                <a:solidFill>
                  <a:schemeClr val="accent5">
                    <a:lumMod val="75000"/>
                  </a:schemeClr>
                </a:solidFill>
                <a:latin typeface="Arial" panose="020B0604020202020204" pitchFamily="34" charset="0"/>
                <a:cs typeface="Arial" panose="020B0604020202020204" pitchFamily="34" charset="0"/>
              </a:rPr>
              <a:t>=</a:t>
            </a:r>
          </a:p>
        </p:txBody>
      </p:sp>
      <p:sp>
        <p:nvSpPr>
          <p:cNvPr id="10" name="TextBox 9">
            <a:extLst>
              <a:ext uri="{FF2B5EF4-FFF2-40B4-BE49-F238E27FC236}">
                <a16:creationId xmlns:a16="http://schemas.microsoft.com/office/drawing/2014/main" id="{2D096781-4632-5695-337F-BFE44B9CFF61}"/>
              </a:ext>
            </a:extLst>
          </p:cNvPr>
          <p:cNvSpPr txBox="1"/>
          <p:nvPr/>
        </p:nvSpPr>
        <p:spPr>
          <a:xfrm>
            <a:off x="77237" y="3259902"/>
            <a:ext cx="5093638" cy="523220"/>
          </a:xfrm>
          <a:prstGeom prst="rect">
            <a:avLst/>
          </a:prstGeom>
          <a:noFill/>
        </p:spPr>
        <p:txBody>
          <a:bodyPr wrap="none" rtlCol="0">
            <a:spAutoFit/>
          </a:bodyPr>
          <a:lstStyle/>
          <a:p>
            <a:pPr algn="l">
              <a:spcAft>
                <a:spcPts val="1200"/>
              </a:spcAft>
            </a:pPr>
            <a:r>
              <a:rPr lang="en-GB" sz="2800" b="1" dirty="0">
                <a:solidFill>
                  <a:schemeClr val="accent5">
                    <a:lumMod val="75000"/>
                  </a:schemeClr>
                </a:solidFill>
                <a:latin typeface="Arial" panose="020B0604020202020204" pitchFamily="34" charset="0"/>
                <a:cs typeface="Arial" panose="020B0604020202020204" pitchFamily="34" charset="0"/>
              </a:rPr>
              <a:t>Teas </a:t>
            </a:r>
            <a:r>
              <a:rPr lang="en-GB" sz="2800" b="1" dirty="0" err="1">
                <a:solidFill>
                  <a:schemeClr val="accent5">
                    <a:lumMod val="75000"/>
                  </a:schemeClr>
                </a:solidFill>
                <a:latin typeface="Arial" panose="020B0604020202020204" pitchFamily="34" charset="0"/>
                <a:cs typeface="Arial" panose="020B0604020202020204" pitchFamily="34" charset="0"/>
              </a:rPr>
              <a:t>Cuirtear</a:t>
            </a:r>
            <a:r>
              <a:rPr lang="en-GB" sz="2800" b="1" dirty="0">
                <a:solidFill>
                  <a:schemeClr val="accent5">
                    <a:lumMod val="75000"/>
                  </a:schemeClr>
                </a:solidFill>
                <a:latin typeface="Arial" panose="020B0604020202020204" pitchFamily="34" charset="0"/>
                <a:cs typeface="Arial" panose="020B0604020202020204" pitchFamily="34" charset="0"/>
              </a:rPr>
              <a:t> (40 </a:t>
            </a:r>
            <a:r>
              <a:rPr lang="en-GB" sz="2800" b="1" i="1" dirty="0">
                <a:solidFill>
                  <a:schemeClr val="accent5">
                    <a:lumMod val="75000"/>
                  </a:schemeClr>
                </a:solidFill>
                <a:latin typeface="Arial" panose="020B0604020202020204" pitchFamily="34" charset="0"/>
                <a:cs typeface="Arial" panose="020B0604020202020204" pitchFamily="34" charset="0"/>
              </a:rPr>
              <a:t>g</a:t>
            </a:r>
            <a:r>
              <a:rPr lang="en-GB" sz="2800" b="1" dirty="0">
                <a:solidFill>
                  <a:schemeClr val="accent5">
                    <a:lumMod val="75000"/>
                  </a:schemeClr>
                </a:solidFill>
                <a:latin typeface="Arial" panose="020B0604020202020204" pitchFamily="34" charset="0"/>
                <a:cs typeface="Arial" panose="020B0604020202020204" pitchFamily="34" charset="0"/>
              </a:rPr>
              <a:t> </a:t>
            </a:r>
            <a:r>
              <a:rPr lang="en-GB" sz="2800" b="1" dirty="0" err="1">
                <a:solidFill>
                  <a:schemeClr val="accent5">
                    <a:lumMod val="75000"/>
                  </a:schemeClr>
                </a:solidFill>
                <a:latin typeface="Arial" panose="020B0604020202020204" pitchFamily="34" charset="0"/>
                <a:cs typeface="Arial" panose="020B0604020202020204" pitchFamily="34" charset="0"/>
              </a:rPr>
              <a:t>Oighear</a:t>
            </a:r>
            <a:r>
              <a:rPr lang="en-GB" sz="2800" b="1" dirty="0">
                <a:solidFill>
                  <a:schemeClr val="accent5">
                    <a:lumMod val="75000"/>
                  </a:schemeClr>
                </a:solidFill>
                <a:latin typeface="Arial" panose="020B0604020202020204" pitchFamily="34" charset="0"/>
                <a:cs typeface="Arial" panose="020B0604020202020204" pitchFamily="34" charset="0"/>
              </a:rPr>
              <a:t>):</a:t>
            </a:r>
          </a:p>
        </p:txBody>
      </p:sp>
      <p:sp>
        <p:nvSpPr>
          <p:cNvPr id="11" name="TextBox 10">
            <a:extLst>
              <a:ext uri="{FF2B5EF4-FFF2-40B4-BE49-F238E27FC236}">
                <a16:creationId xmlns:a16="http://schemas.microsoft.com/office/drawing/2014/main" id="{50978BDD-9393-BCBB-EA0A-1E76932622C3}"/>
              </a:ext>
            </a:extLst>
          </p:cNvPr>
          <p:cNvSpPr txBox="1"/>
          <p:nvPr/>
        </p:nvSpPr>
        <p:spPr>
          <a:xfrm>
            <a:off x="65905" y="1724432"/>
            <a:ext cx="5052986" cy="400110"/>
          </a:xfrm>
          <a:prstGeom prst="rect">
            <a:avLst/>
          </a:prstGeom>
          <a:noFill/>
        </p:spPr>
        <p:txBody>
          <a:bodyPr wrap="none" rtlCol="0">
            <a:spAutoFit/>
          </a:bodyPr>
          <a:lstStyle/>
          <a:p>
            <a:pPr>
              <a:spcAft>
                <a:spcPts val="1200"/>
              </a:spcAft>
            </a:pPr>
            <a:r>
              <a:rPr lang="en-GB" sz="2000" i="1" dirty="0" err="1">
                <a:latin typeface="Arial" panose="020B0604020202020204" pitchFamily="34" charset="0"/>
                <a:cs typeface="Arial" panose="020B0604020202020204" pitchFamily="34" charset="0"/>
              </a:rPr>
              <a:t>Saintoilleadh</a:t>
            </a:r>
            <a:r>
              <a:rPr lang="en-GB" sz="2000" i="1" dirty="0">
                <a:latin typeface="Arial" panose="020B0604020202020204" pitchFamily="34" charset="0"/>
                <a:cs typeface="Arial" panose="020B0604020202020204" pitchFamily="34" charset="0"/>
              </a:rPr>
              <a:t> </a:t>
            </a:r>
            <a:r>
              <a:rPr lang="en-GB" sz="2000" i="1" dirty="0" err="1">
                <a:latin typeface="Arial" panose="020B0604020202020204" pitchFamily="34" charset="0"/>
                <a:cs typeface="Arial" panose="020B0604020202020204" pitchFamily="34" charset="0"/>
              </a:rPr>
              <a:t>teasa</a:t>
            </a:r>
            <a:r>
              <a:rPr lang="en-GB" sz="2000" i="1" dirty="0">
                <a:latin typeface="Arial" panose="020B0604020202020204" pitchFamily="34" charset="0"/>
                <a:cs typeface="Arial" panose="020B0604020202020204" pitchFamily="34" charset="0"/>
              </a:rPr>
              <a:t> </a:t>
            </a:r>
            <a:r>
              <a:rPr lang="en-GB" sz="2000" i="1" dirty="0" err="1">
                <a:latin typeface="Arial" panose="020B0604020202020204" pitchFamily="34" charset="0"/>
                <a:cs typeface="Arial" panose="020B0604020202020204" pitchFamily="34" charset="0"/>
              </a:rPr>
              <a:t>oighir</a:t>
            </a:r>
            <a:r>
              <a:rPr lang="en-GB" sz="2000" i="1" dirty="0">
                <a:latin typeface="Arial" panose="020B0604020202020204" pitchFamily="34" charset="0"/>
                <a:cs typeface="Arial" panose="020B0604020202020204" pitchFamily="34" charset="0"/>
              </a:rPr>
              <a:t>: 2100 J Kg⁻¹ K⁻¹</a:t>
            </a:r>
          </a:p>
        </p:txBody>
      </p:sp>
      <p:sp>
        <p:nvSpPr>
          <p:cNvPr id="13" name="TextBox 12">
            <a:extLst>
              <a:ext uri="{FF2B5EF4-FFF2-40B4-BE49-F238E27FC236}">
                <a16:creationId xmlns:a16="http://schemas.microsoft.com/office/drawing/2014/main" id="{9ECD71EC-E298-69B2-15B0-BE963D44FBD7}"/>
              </a:ext>
            </a:extLst>
          </p:cNvPr>
          <p:cNvSpPr txBox="1"/>
          <p:nvPr/>
        </p:nvSpPr>
        <p:spPr>
          <a:xfrm>
            <a:off x="65904" y="2054021"/>
            <a:ext cx="4939173" cy="400110"/>
          </a:xfrm>
          <a:prstGeom prst="rect">
            <a:avLst/>
          </a:prstGeom>
          <a:noFill/>
        </p:spPr>
        <p:txBody>
          <a:bodyPr wrap="none" rtlCol="0">
            <a:spAutoFit/>
          </a:bodyPr>
          <a:lstStyle/>
          <a:p>
            <a:pPr>
              <a:spcAft>
                <a:spcPts val="1200"/>
              </a:spcAft>
            </a:pPr>
            <a:r>
              <a:rPr lang="en-GB" sz="2000" i="1" dirty="0" err="1">
                <a:latin typeface="Arial" panose="020B0604020202020204" pitchFamily="34" charset="0"/>
                <a:cs typeface="Arial" panose="020B0604020202020204" pitchFamily="34" charset="0"/>
              </a:rPr>
              <a:t>Saintoilleadh</a:t>
            </a:r>
            <a:r>
              <a:rPr lang="en-GB" sz="2000" i="1" dirty="0">
                <a:latin typeface="Arial" panose="020B0604020202020204" pitchFamily="34" charset="0"/>
                <a:cs typeface="Arial" panose="020B0604020202020204" pitchFamily="34" charset="0"/>
              </a:rPr>
              <a:t> </a:t>
            </a:r>
            <a:r>
              <a:rPr lang="en-GB" sz="2000" i="1" dirty="0" err="1">
                <a:latin typeface="Arial" panose="020B0604020202020204" pitchFamily="34" charset="0"/>
                <a:cs typeface="Arial" panose="020B0604020202020204" pitchFamily="34" charset="0"/>
              </a:rPr>
              <a:t>teasa</a:t>
            </a:r>
            <a:r>
              <a:rPr lang="en-GB" sz="2000" i="1" dirty="0">
                <a:latin typeface="Arial" panose="020B0604020202020204" pitchFamily="34" charset="0"/>
                <a:cs typeface="Arial" panose="020B0604020202020204" pitchFamily="34" charset="0"/>
              </a:rPr>
              <a:t> </a:t>
            </a:r>
            <a:r>
              <a:rPr lang="en-GB" sz="2000" i="1" dirty="0" err="1">
                <a:latin typeface="Arial" panose="020B0604020202020204" pitchFamily="34" charset="0"/>
                <a:cs typeface="Arial" panose="020B0604020202020204" pitchFamily="34" charset="0"/>
              </a:rPr>
              <a:t>uisce</a:t>
            </a:r>
            <a:r>
              <a:rPr lang="en-GB" sz="2000" i="1" dirty="0">
                <a:latin typeface="Arial" panose="020B0604020202020204" pitchFamily="34" charset="0"/>
                <a:cs typeface="Arial" panose="020B0604020202020204" pitchFamily="34" charset="0"/>
              </a:rPr>
              <a:t>: 4200 J Kg⁻¹ K⁻¹</a:t>
            </a:r>
          </a:p>
        </p:txBody>
      </p:sp>
      <p:sp>
        <p:nvSpPr>
          <p:cNvPr id="17" name="TextBox 16">
            <a:extLst>
              <a:ext uri="{FF2B5EF4-FFF2-40B4-BE49-F238E27FC236}">
                <a16:creationId xmlns:a16="http://schemas.microsoft.com/office/drawing/2014/main" id="{9A5C6374-39BD-9207-34E1-74368F23D28D}"/>
              </a:ext>
            </a:extLst>
          </p:cNvPr>
          <p:cNvSpPr txBox="1"/>
          <p:nvPr/>
        </p:nvSpPr>
        <p:spPr>
          <a:xfrm>
            <a:off x="44195" y="2383477"/>
            <a:ext cx="5679760" cy="400110"/>
          </a:xfrm>
          <a:prstGeom prst="rect">
            <a:avLst/>
          </a:prstGeom>
          <a:noFill/>
        </p:spPr>
        <p:txBody>
          <a:bodyPr wrap="none" rtlCol="0">
            <a:spAutoFit/>
          </a:bodyPr>
          <a:lstStyle/>
          <a:p>
            <a:pPr>
              <a:spcAft>
                <a:spcPts val="1200"/>
              </a:spcAft>
            </a:pPr>
            <a:r>
              <a:rPr lang="en-IE" sz="2000" i="1" dirty="0" err="1"/>
              <a:t>Sainteas</a:t>
            </a:r>
            <a:r>
              <a:rPr lang="en-IE" sz="2000" i="1" dirty="0"/>
              <a:t> </a:t>
            </a:r>
            <a:r>
              <a:rPr lang="en-IE" sz="2000" i="1" dirty="0" err="1"/>
              <a:t>folaigh</a:t>
            </a:r>
            <a:r>
              <a:rPr lang="en-IE" sz="2000" i="1" dirty="0"/>
              <a:t> </a:t>
            </a:r>
            <a:r>
              <a:rPr lang="en-IE" sz="2000" i="1" dirty="0" err="1"/>
              <a:t>leáite</a:t>
            </a:r>
            <a:r>
              <a:rPr lang="en-IE" sz="2000" i="1" dirty="0"/>
              <a:t> an </a:t>
            </a:r>
            <a:r>
              <a:rPr lang="en-IE" sz="2000" i="1" dirty="0" err="1"/>
              <a:t>oighir</a:t>
            </a:r>
            <a:r>
              <a:rPr lang="en-GB" sz="2000" i="1" dirty="0">
                <a:latin typeface="Arial" panose="020B0604020202020204" pitchFamily="34" charset="0"/>
                <a:cs typeface="Arial" panose="020B0604020202020204" pitchFamily="34" charset="0"/>
              </a:rPr>
              <a:t>: 3.3 × 10⁵ J Kg⁻¹</a:t>
            </a:r>
          </a:p>
        </p:txBody>
      </p:sp>
      <mc:AlternateContent xmlns:mc="http://schemas.openxmlformats.org/markup-compatibility/2006" xmlns:a14="http://schemas.microsoft.com/office/drawing/2010/main">
        <mc:Choice Requires="a14">
          <p:sp>
            <p:nvSpPr>
              <p:cNvPr id="19" name="TextBox 18">
                <a:extLst>
                  <a:ext uri="{FF2B5EF4-FFF2-40B4-BE49-F238E27FC236}">
                    <a16:creationId xmlns:a16="http://schemas.microsoft.com/office/drawing/2014/main" id="{AEE6039E-D84A-4DB4-E4E0-BDC2E6B8EDD3}"/>
                  </a:ext>
                </a:extLst>
              </p:cNvPr>
              <p:cNvSpPr txBox="1"/>
              <p:nvPr/>
            </p:nvSpPr>
            <p:spPr>
              <a:xfrm>
                <a:off x="65904" y="2807599"/>
                <a:ext cx="3500437" cy="461665"/>
              </a:xfrm>
              <a:prstGeom prst="rect">
                <a:avLst/>
              </a:prstGeom>
              <a:noFill/>
            </p:spPr>
            <p:txBody>
              <a:bodyPr wrap="square">
                <a:spAutoFit/>
              </a:bodyPr>
              <a:lstStyle/>
              <a:p>
                <a:pPr algn="l"/>
                <a:r>
                  <a:rPr lang="en-GB" sz="2400" noProof="0" dirty="0"/>
                  <a:t>Lig </a:t>
                </a:r>
                <a14:m>
                  <m:oMath xmlns:m="http://schemas.openxmlformats.org/officeDocument/2006/math">
                    <m:r>
                      <a:rPr lang="en-GB" sz="2400" b="0" i="1" noProof="0" smtClean="0">
                        <a:latin typeface="Cambria Math" panose="02040503050406030204" pitchFamily="18" charset="0"/>
                      </a:rPr>
                      <m:t>𝑇</m:t>
                    </m:r>
                  </m:oMath>
                </a14:m>
                <a:r>
                  <a:rPr lang="en-GB" sz="2400" noProof="0" dirty="0"/>
                  <a:t>= </a:t>
                </a:r>
                <a:r>
                  <a:rPr lang="en-GB" sz="2400" noProof="0" dirty="0" err="1"/>
                  <a:t>teocht</a:t>
                </a:r>
                <a:r>
                  <a:rPr lang="en-GB" sz="2400" noProof="0" dirty="0"/>
                  <a:t> </a:t>
                </a:r>
                <a:r>
                  <a:rPr lang="en-GB" sz="2400" noProof="0" dirty="0" err="1"/>
                  <a:t>deiridh</a:t>
                </a:r>
                <a:endParaRPr lang="en-GB" sz="2400" noProof="0" dirty="0"/>
              </a:p>
            </p:txBody>
          </p:sp>
        </mc:Choice>
        <mc:Fallback xmlns="">
          <p:sp>
            <p:nvSpPr>
              <p:cNvPr id="19" name="TextBox 18">
                <a:extLst>
                  <a:ext uri="{FF2B5EF4-FFF2-40B4-BE49-F238E27FC236}">
                    <a16:creationId xmlns:a16="http://schemas.microsoft.com/office/drawing/2014/main" id="{AEE6039E-D84A-4DB4-E4E0-BDC2E6B8EDD3}"/>
                  </a:ext>
                </a:extLst>
              </p:cNvPr>
              <p:cNvSpPr txBox="1">
                <a:spLocks noRot="1" noChangeAspect="1" noMove="1" noResize="1" noEditPoints="1" noAdjustHandles="1" noChangeArrowheads="1" noChangeShapeType="1" noTextEdit="1"/>
              </p:cNvSpPr>
              <p:nvPr/>
            </p:nvSpPr>
            <p:spPr>
              <a:xfrm>
                <a:off x="65904" y="2807599"/>
                <a:ext cx="3500437" cy="461665"/>
              </a:xfrm>
              <a:prstGeom prst="rect">
                <a:avLst/>
              </a:prstGeom>
              <a:blipFill>
                <a:blip r:embed="rId3"/>
                <a:stretch>
                  <a:fillRect l="-2787" t="-9333" b="-32000"/>
                </a:stretch>
              </a:blipFill>
            </p:spPr>
            <p:txBody>
              <a:bodyPr/>
              <a:lstStyle/>
              <a:p>
                <a:r>
                  <a:rPr lang="en-IE">
                    <a:noFill/>
                  </a:rPr>
                  <a:t> </a:t>
                </a:r>
              </a:p>
            </p:txBody>
          </p:sp>
        </mc:Fallback>
      </mc:AlternateContent>
      <p:sp>
        <p:nvSpPr>
          <p:cNvPr id="20" name="Cube 19">
            <a:extLst>
              <a:ext uri="{FF2B5EF4-FFF2-40B4-BE49-F238E27FC236}">
                <a16:creationId xmlns:a16="http://schemas.microsoft.com/office/drawing/2014/main" id="{DA2E2768-D398-9641-2FE8-76B64A04FA6C}"/>
              </a:ext>
            </a:extLst>
          </p:cNvPr>
          <p:cNvSpPr/>
          <p:nvPr/>
        </p:nvSpPr>
        <p:spPr>
          <a:xfrm>
            <a:off x="6055034" y="2026651"/>
            <a:ext cx="285750" cy="265383"/>
          </a:xfrm>
          <a:prstGeom prst="cube">
            <a:avLst/>
          </a:prstGeom>
          <a:solidFill>
            <a:schemeClr val="bg1"/>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Cube 20">
            <a:extLst>
              <a:ext uri="{FF2B5EF4-FFF2-40B4-BE49-F238E27FC236}">
                <a16:creationId xmlns:a16="http://schemas.microsoft.com/office/drawing/2014/main" id="{93A4F252-EB02-C15D-39CB-24413A0768A2}"/>
              </a:ext>
            </a:extLst>
          </p:cNvPr>
          <p:cNvSpPr/>
          <p:nvPr/>
        </p:nvSpPr>
        <p:spPr>
          <a:xfrm>
            <a:off x="6477181" y="1919350"/>
            <a:ext cx="285750" cy="265383"/>
          </a:xfrm>
          <a:prstGeom prst="cube">
            <a:avLst/>
          </a:prstGeom>
          <a:solidFill>
            <a:schemeClr val="bg1"/>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Cube 21">
            <a:extLst>
              <a:ext uri="{FF2B5EF4-FFF2-40B4-BE49-F238E27FC236}">
                <a16:creationId xmlns:a16="http://schemas.microsoft.com/office/drawing/2014/main" id="{0B45294E-4EB2-3755-C9A3-D50DCDED8363}"/>
              </a:ext>
            </a:extLst>
          </p:cNvPr>
          <p:cNvSpPr/>
          <p:nvPr/>
        </p:nvSpPr>
        <p:spPr>
          <a:xfrm>
            <a:off x="6887135" y="1972499"/>
            <a:ext cx="285750" cy="265383"/>
          </a:xfrm>
          <a:prstGeom prst="cube">
            <a:avLst/>
          </a:prstGeom>
          <a:solidFill>
            <a:schemeClr val="bg1"/>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Freeform: Shape 22">
            <a:extLst>
              <a:ext uri="{FF2B5EF4-FFF2-40B4-BE49-F238E27FC236}">
                <a16:creationId xmlns:a16="http://schemas.microsoft.com/office/drawing/2014/main" id="{6CC16A73-1935-8A9C-5E8E-943705EB82E6}"/>
              </a:ext>
            </a:extLst>
          </p:cNvPr>
          <p:cNvSpPr/>
          <p:nvPr/>
        </p:nvSpPr>
        <p:spPr>
          <a:xfrm>
            <a:off x="5817870" y="2148840"/>
            <a:ext cx="1451610" cy="1280160"/>
          </a:xfrm>
          <a:custGeom>
            <a:avLst/>
            <a:gdLst>
              <a:gd name="connsiteX0" fmla="*/ 0 w 1405890"/>
              <a:gd name="connsiteY0" fmla="*/ 240030 h 1268730"/>
              <a:gd name="connsiteX1" fmla="*/ 171450 w 1405890"/>
              <a:gd name="connsiteY1" fmla="*/ 1245870 h 1268730"/>
              <a:gd name="connsiteX2" fmla="*/ 1108710 w 1405890"/>
              <a:gd name="connsiteY2" fmla="*/ 1268730 h 1268730"/>
              <a:gd name="connsiteX3" fmla="*/ 1405890 w 1405890"/>
              <a:gd name="connsiteY3" fmla="*/ 0 h 1268730"/>
              <a:gd name="connsiteX0" fmla="*/ 0 w 1451610"/>
              <a:gd name="connsiteY0" fmla="*/ 0 h 1280160"/>
              <a:gd name="connsiteX1" fmla="*/ 217170 w 1451610"/>
              <a:gd name="connsiteY1" fmla="*/ 1257300 h 1280160"/>
              <a:gd name="connsiteX2" fmla="*/ 1154430 w 1451610"/>
              <a:gd name="connsiteY2" fmla="*/ 1280160 h 1280160"/>
              <a:gd name="connsiteX3" fmla="*/ 1451610 w 1451610"/>
              <a:gd name="connsiteY3" fmla="*/ 11430 h 1280160"/>
            </a:gdLst>
            <a:ahLst/>
            <a:cxnLst>
              <a:cxn ang="0">
                <a:pos x="connsiteX0" y="connsiteY0"/>
              </a:cxn>
              <a:cxn ang="0">
                <a:pos x="connsiteX1" y="connsiteY1"/>
              </a:cxn>
              <a:cxn ang="0">
                <a:pos x="connsiteX2" y="connsiteY2"/>
              </a:cxn>
              <a:cxn ang="0">
                <a:pos x="connsiteX3" y="connsiteY3"/>
              </a:cxn>
            </a:cxnLst>
            <a:rect l="l" t="t" r="r" b="b"/>
            <a:pathLst>
              <a:path w="1451610" h="1280160">
                <a:moveTo>
                  <a:pt x="0" y="0"/>
                </a:moveTo>
                <a:lnTo>
                  <a:pt x="217170" y="1257300"/>
                </a:lnTo>
                <a:lnTo>
                  <a:pt x="1154430" y="1280160"/>
                </a:lnTo>
                <a:lnTo>
                  <a:pt x="1451610" y="11430"/>
                </a:lnTo>
              </a:path>
            </a:pathLst>
          </a:custGeom>
          <a:no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25" name="Straight Connector 24">
            <a:extLst>
              <a:ext uri="{FF2B5EF4-FFF2-40B4-BE49-F238E27FC236}">
                <a16:creationId xmlns:a16="http://schemas.microsoft.com/office/drawing/2014/main" id="{A2B574F8-5DC1-74DF-4D98-2EB7191197AD}"/>
              </a:ext>
            </a:extLst>
          </p:cNvPr>
          <p:cNvCxnSpPr>
            <a:cxnSpLocks/>
          </p:cNvCxnSpPr>
          <p:nvPr/>
        </p:nvCxnSpPr>
        <p:spPr>
          <a:xfrm>
            <a:off x="5863590" y="2400300"/>
            <a:ext cx="1355015" cy="0"/>
          </a:xfrm>
          <a:prstGeom prst="line">
            <a:avLst/>
          </a:prstGeom>
          <a:ln w="28575">
            <a:solidFill>
              <a:schemeClr val="tx1"/>
            </a:solidFill>
            <a:tailEnd type="none" w="med" len="lg"/>
          </a:ln>
        </p:spPr>
        <p:style>
          <a:lnRef idx="2">
            <a:schemeClr val="accent1"/>
          </a:lnRef>
          <a:fillRef idx="0">
            <a:schemeClr val="accent1"/>
          </a:fillRef>
          <a:effectRef idx="1">
            <a:schemeClr val="accent1"/>
          </a:effectRef>
          <a:fontRef idx="minor">
            <a:schemeClr val="tx1"/>
          </a:fontRef>
        </p:style>
      </p:cxnSp>
      <p:sp>
        <p:nvSpPr>
          <p:cNvPr id="28" name="TextBox 27">
            <a:extLst>
              <a:ext uri="{FF2B5EF4-FFF2-40B4-BE49-F238E27FC236}">
                <a16:creationId xmlns:a16="http://schemas.microsoft.com/office/drawing/2014/main" id="{36FAA340-9171-57D0-9624-466BAD0D4470}"/>
              </a:ext>
            </a:extLst>
          </p:cNvPr>
          <p:cNvSpPr txBox="1"/>
          <p:nvPr/>
        </p:nvSpPr>
        <p:spPr>
          <a:xfrm>
            <a:off x="15621" y="3719805"/>
            <a:ext cx="2497800" cy="461665"/>
          </a:xfrm>
          <a:prstGeom prst="rect">
            <a:avLst/>
          </a:prstGeom>
          <a:noFill/>
        </p:spPr>
        <p:txBody>
          <a:bodyPr wrap="none" rtlCol="0">
            <a:spAutoFit/>
          </a:bodyPr>
          <a:lstStyle/>
          <a:p>
            <a:pPr algn="l">
              <a:spcAft>
                <a:spcPts val="1200"/>
              </a:spcAft>
            </a:pPr>
            <a:r>
              <a:rPr lang="en-GB" sz="2400" dirty="0" err="1">
                <a:latin typeface="Arial" panose="020B0604020202020204" pitchFamily="34" charset="0"/>
                <a:cs typeface="Arial" panose="020B0604020202020204" pitchFamily="34" charset="0"/>
              </a:rPr>
              <a:t>Téigh</a:t>
            </a:r>
            <a:r>
              <a:rPr lang="en-GB" sz="2400" dirty="0">
                <a:latin typeface="Arial" panose="020B0604020202020204" pitchFamily="34" charset="0"/>
                <a:cs typeface="Arial" panose="020B0604020202020204" pitchFamily="34" charset="0"/>
              </a:rPr>
              <a:t> an </a:t>
            </a:r>
            <a:r>
              <a:rPr lang="en-GB" sz="2400" dirty="0" err="1">
                <a:latin typeface="Arial" panose="020B0604020202020204" pitchFamily="34" charset="0"/>
                <a:cs typeface="Arial" panose="020B0604020202020204" pitchFamily="34" charset="0"/>
              </a:rPr>
              <a:t>oighear</a:t>
            </a:r>
            <a:endParaRPr lang="en-GB" sz="2400" dirty="0">
              <a:latin typeface="Arial" panose="020B0604020202020204" pitchFamily="34" charset="0"/>
              <a:cs typeface="Arial" panose="020B0604020202020204" pitchFamily="34" charset="0"/>
            </a:endParaRPr>
          </a:p>
        </p:txBody>
      </p:sp>
      <p:sp>
        <p:nvSpPr>
          <p:cNvPr id="29" name="TextBox 28">
            <a:extLst>
              <a:ext uri="{FF2B5EF4-FFF2-40B4-BE49-F238E27FC236}">
                <a16:creationId xmlns:a16="http://schemas.microsoft.com/office/drawing/2014/main" id="{55C2553F-E0E9-C032-CA95-037193464F73}"/>
              </a:ext>
            </a:extLst>
          </p:cNvPr>
          <p:cNvSpPr txBox="1"/>
          <p:nvPr/>
        </p:nvSpPr>
        <p:spPr>
          <a:xfrm>
            <a:off x="224925" y="4183491"/>
            <a:ext cx="2241319" cy="461665"/>
          </a:xfrm>
          <a:prstGeom prst="rect">
            <a:avLst/>
          </a:prstGeom>
          <a:noFill/>
        </p:spPr>
        <p:txBody>
          <a:bodyPr wrap="none" rtlCol="0">
            <a:spAutoFit/>
          </a:bodyPr>
          <a:lstStyle/>
          <a:p>
            <a:pPr algn="l">
              <a:spcAft>
                <a:spcPts val="1200"/>
              </a:spcAft>
            </a:pPr>
            <a:r>
              <a:rPr lang="en-GB" sz="2400" dirty="0" err="1">
                <a:latin typeface="Arial" panose="020B0604020202020204" pitchFamily="34" charset="0"/>
                <a:cs typeface="Arial" panose="020B0604020202020204" pitchFamily="34" charset="0"/>
              </a:rPr>
              <a:t>Leá</a:t>
            </a:r>
            <a:r>
              <a:rPr lang="en-GB" sz="2400" dirty="0">
                <a:latin typeface="Arial" panose="020B0604020202020204" pitchFamily="34" charset="0"/>
                <a:cs typeface="Arial" panose="020B0604020202020204" pitchFamily="34" charset="0"/>
              </a:rPr>
              <a:t> an </a:t>
            </a:r>
            <a:r>
              <a:rPr lang="en-GB" sz="2400" dirty="0" err="1">
                <a:latin typeface="Arial" panose="020B0604020202020204" pitchFamily="34" charset="0"/>
                <a:cs typeface="Arial" panose="020B0604020202020204" pitchFamily="34" charset="0"/>
              </a:rPr>
              <a:t>oighear</a:t>
            </a:r>
            <a:endParaRPr lang="en-GB" sz="2400" dirty="0">
              <a:latin typeface="Arial" panose="020B0604020202020204" pitchFamily="34" charset="0"/>
              <a:cs typeface="Arial" panose="020B0604020202020204" pitchFamily="34" charset="0"/>
            </a:endParaRPr>
          </a:p>
        </p:txBody>
      </p:sp>
      <p:sp>
        <p:nvSpPr>
          <p:cNvPr id="30" name="TextBox 29">
            <a:extLst>
              <a:ext uri="{FF2B5EF4-FFF2-40B4-BE49-F238E27FC236}">
                <a16:creationId xmlns:a16="http://schemas.microsoft.com/office/drawing/2014/main" id="{7FEFC62F-724E-3500-4A77-7E7069758B4B}"/>
              </a:ext>
            </a:extLst>
          </p:cNvPr>
          <p:cNvSpPr txBox="1"/>
          <p:nvPr/>
        </p:nvSpPr>
        <p:spPr>
          <a:xfrm>
            <a:off x="178626" y="4601985"/>
            <a:ext cx="2909771" cy="461665"/>
          </a:xfrm>
          <a:prstGeom prst="rect">
            <a:avLst/>
          </a:prstGeom>
          <a:noFill/>
        </p:spPr>
        <p:txBody>
          <a:bodyPr wrap="none" rtlCol="0">
            <a:spAutoFit/>
          </a:bodyPr>
          <a:lstStyle/>
          <a:p>
            <a:pPr>
              <a:spcAft>
                <a:spcPts val="1200"/>
              </a:spcAft>
            </a:pPr>
            <a:r>
              <a:rPr lang="en-IE" sz="2400" dirty="0" err="1"/>
              <a:t>Uisce</a:t>
            </a:r>
            <a:r>
              <a:rPr lang="en-IE" sz="2400" dirty="0"/>
              <a:t>-o</a:t>
            </a:r>
            <a:r>
              <a:rPr lang="ga-IE" sz="2400" dirty="0"/>
              <a:t>ighear leáite</a:t>
            </a:r>
            <a:endParaRPr lang="en-GB" sz="2800" dirty="0">
              <a:latin typeface="Arial" panose="020B060402020202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32" name="TextBox 31">
                <a:extLst>
                  <a:ext uri="{FF2B5EF4-FFF2-40B4-BE49-F238E27FC236}">
                    <a16:creationId xmlns:a16="http://schemas.microsoft.com/office/drawing/2014/main" id="{F8C21EEB-AD38-A8DF-A85C-AB7AE83BDE3E}"/>
                  </a:ext>
                </a:extLst>
              </p:cNvPr>
              <p:cNvSpPr txBox="1"/>
              <p:nvPr/>
            </p:nvSpPr>
            <p:spPr>
              <a:xfrm>
                <a:off x="2478551" y="3662910"/>
                <a:ext cx="1900970" cy="677108"/>
              </a:xfrm>
              <a:prstGeom prst="rect">
                <a:avLst/>
              </a:prstGeom>
              <a:noFill/>
            </p:spPr>
            <p:txBody>
              <a:bodyPr wrap="none" rtlCol="0">
                <a:spAutoFit/>
              </a:bodyPr>
              <a:lstStyle/>
              <a:p>
                <a:pPr algn="l">
                  <a:spcAft>
                    <a:spcPts val="1200"/>
                  </a:spcAft>
                </a:pPr>
                <a14:m>
                  <m:oMathPara xmlns:m="http://schemas.openxmlformats.org/officeDocument/2006/math">
                    <m:oMathParaPr>
                      <m:jc m:val="centerGroup"/>
                    </m:oMathParaPr>
                    <m:oMath xmlns:m="http://schemas.openxmlformats.org/officeDocument/2006/math">
                      <m:sSub>
                        <m:sSubPr>
                          <m:ctrlPr>
                            <a:rPr lang="en-GB" sz="2800" b="0" i="1" smtClean="0">
                              <a:latin typeface="Cambria Math" panose="02040503050406030204" pitchFamily="18" charset="0"/>
                              <a:cs typeface="Arial" panose="020B0604020202020204" pitchFamily="34" charset="0"/>
                            </a:rPr>
                          </m:ctrlPr>
                        </m:sSubPr>
                        <m:e>
                          <m:r>
                            <a:rPr lang="en-GB" sz="2800" b="0" i="1" smtClean="0">
                              <a:latin typeface="Cambria Math" panose="02040503050406030204" pitchFamily="18" charset="0"/>
                              <a:cs typeface="Arial" panose="020B0604020202020204" pitchFamily="34" charset="0"/>
                            </a:rPr>
                            <m:t>𝑚</m:t>
                          </m:r>
                        </m:e>
                        <m:sub>
                          <m:r>
                            <a:rPr lang="en-GB" sz="2800" b="0" i="1" smtClean="0">
                              <a:latin typeface="Cambria Math" panose="02040503050406030204" pitchFamily="18" charset="0"/>
                              <a:cs typeface="Arial" panose="020B0604020202020204" pitchFamily="34" charset="0"/>
                            </a:rPr>
                            <m:t>𝑖</m:t>
                          </m:r>
                        </m:sub>
                      </m:sSub>
                      <m:sSub>
                        <m:sSubPr>
                          <m:ctrlPr>
                            <a:rPr lang="en-GB" sz="2800" b="0" i="1" smtClean="0">
                              <a:latin typeface="Cambria Math" panose="02040503050406030204" pitchFamily="18" charset="0"/>
                              <a:cs typeface="Arial" panose="020B0604020202020204" pitchFamily="34" charset="0"/>
                            </a:rPr>
                          </m:ctrlPr>
                        </m:sSubPr>
                        <m:e>
                          <m:r>
                            <a:rPr lang="en-GB" sz="2800" b="0" i="1" smtClean="0">
                              <a:latin typeface="Cambria Math" panose="02040503050406030204" pitchFamily="18" charset="0"/>
                              <a:cs typeface="Arial" panose="020B0604020202020204" pitchFamily="34" charset="0"/>
                            </a:rPr>
                            <m:t>𝑐</m:t>
                          </m:r>
                        </m:e>
                        <m:sub>
                          <m:r>
                            <a:rPr lang="en-GB" sz="2800" b="0" i="1" smtClean="0">
                              <a:latin typeface="Cambria Math" panose="02040503050406030204" pitchFamily="18" charset="0"/>
                              <a:cs typeface="Arial" panose="020B0604020202020204" pitchFamily="34" charset="0"/>
                            </a:rPr>
                            <m:t>𝑖</m:t>
                          </m:r>
                        </m:sub>
                      </m:sSub>
                      <m:r>
                        <m:rPr>
                          <m:sty m:val="p"/>
                        </m:rPr>
                        <a:rPr lang="en-GB" sz="2800" b="0" i="0" smtClean="0">
                          <a:highlight>
                            <a:srgbClr val="FFFF00"/>
                          </a:highlight>
                          <a:latin typeface="Cambria Math" panose="02040503050406030204" pitchFamily="18" charset="0"/>
                          <a:cs typeface="Arial" panose="020B0604020202020204" pitchFamily="34" charset="0"/>
                        </a:rPr>
                        <m:t>Δ</m:t>
                      </m:r>
                      <m:sSub>
                        <m:sSubPr>
                          <m:ctrlPr>
                            <a:rPr lang="en-GB" sz="2800" b="0" i="1" smtClean="0">
                              <a:highlight>
                                <a:srgbClr val="FFFF00"/>
                              </a:highlight>
                              <a:latin typeface="Cambria Math" panose="02040503050406030204" pitchFamily="18" charset="0"/>
                              <a:cs typeface="Arial" panose="020B0604020202020204" pitchFamily="34" charset="0"/>
                            </a:rPr>
                          </m:ctrlPr>
                        </m:sSubPr>
                        <m:e>
                          <m:r>
                            <a:rPr lang="en-GB" sz="2800" b="0" i="1" smtClean="0">
                              <a:highlight>
                                <a:srgbClr val="FFFF00"/>
                              </a:highlight>
                              <a:latin typeface="Cambria Math" panose="02040503050406030204" pitchFamily="18" charset="0"/>
                              <a:cs typeface="Arial" panose="020B0604020202020204" pitchFamily="34" charset="0"/>
                            </a:rPr>
                            <m:t>𝜃</m:t>
                          </m:r>
                        </m:e>
                        <m:sub>
                          <m:r>
                            <a:rPr lang="en-GB" sz="2800" b="0" i="1" smtClean="0">
                              <a:highlight>
                                <a:srgbClr val="FFFF00"/>
                              </a:highlight>
                              <a:latin typeface="Cambria Math" panose="02040503050406030204" pitchFamily="18" charset="0"/>
                              <a:cs typeface="Arial" panose="020B0604020202020204" pitchFamily="34" charset="0"/>
                            </a:rPr>
                            <m:t>1</m:t>
                          </m:r>
                        </m:sub>
                      </m:sSub>
                      <m:r>
                        <a:rPr lang="en-GB" sz="2800" b="0" i="1" smtClean="0">
                          <a:latin typeface="Cambria Math" panose="02040503050406030204" pitchFamily="18" charset="0"/>
                          <a:cs typeface="Arial" panose="020B0604020202020204" pitchFamily="34" charset="0"/>
                        </a:rPr>
                        <m:t>=</m:t>
                      </m:r>
                    </m:oMath>
                  </m:oMathPara>
                </a14:m>
                <a:endParaRPr lang="en-GB" sz="2800" dirty="0">
                  <a:latin typeface="Arial" panose="020B0604020202020204" pitchFamily="34" charset="0"/>
                  <a:cs typeface="Arial" panose="020B0604020202020204" pitchFamily="34" charset="0"/>
                </a:endParaRPr>
              </a:p>
            </p:txBody>
          </p:sp>
        </mc:Choice>
        <mc:Fallback xmlns="">
          <p:sp>
            <p:nvSpPr>
              <p:cNvPr id="32" name="TextBox 31">
                <a:extLst>
                  <a:ext uri="{FF2B5EF4-FFF2-40B4-BE49-F238E27FC236}">
                    <a16:creationId xmlns:a16="http://schemas.microsoft.com/office/drawing/2014/main" id="{F8C21EEB-AD38-A8DF-A85C-AB7AE83BDE3E}"/>
                  </a:ext>
                </a:extLst>
              </p:cNvPr>
              <p:cNvSpPr txBox="1">
                <a:spLocks noRot="1" noChangeAspect="1" noMove="1" noResize="1" noEditPoints="1" noAdjustHandles="1" noChangeArrowheads="1" noChangeShapeType="1" noTextEdit="1"/>
              </p:cNvSpPr>
              <p:nvPr/>
            </p:nvSpPr>
            <p:spPr>
              <a:xfrm>
                <a:off x="2478551" y="3662910"/>
                <a:ext cx="1900970" cy="677108"/>
              </a:xfrm>
              <a:prstGeom prst="rect">
                <a:avLst/>
              </a:prstGeom>
              <a:blipFill>
                <a:blip r:embed="rId4"/>
                <a:stretch>
                  <a:fillRect/>
                </a:stretch>
              </a:blipFill>
            </p:spPr>
            <p:txBody>
              <a:bodyPr/>
              <a:lstStyle/>
              <a:p>
                <a:r>
                  <a:rPr lang="en-IE">
                    <a:noFill/>
                  </a:rPr>
                  <a:t> </a:t>
                </a:r>
              </a:p>
            </p:txBody>
          </p:sp>
        </mc:Fallback>
      </mc:AlternateContent>
      <mc:AlternateContent xmlns:mc="http://schemas.openxmlformats.org/markup-compatibility/2006" xmlns:a14="http://schemas.microsoft.com/office/drawing/2010/main">
        <mc:Choice Requires="a14">
          <p:sp>
            <p:nvSpPr>
              <p:cNvPr id="33" name="TextBox 32">
                <a:extLst>
                  <a:ext uri="{FF2B5EF4-FFF2-40B4-BE49-F238E27FC236}">
                    <a16:creationId xmlns:a16="http://schemas.microsoft.com/office/drawing/2014/main" id="{320F9F0B-9960-93B8-B5D4-479E254F59E4}"/>
                  </a:ext>
                </a:extLst>
              </p:cNvPr>
              <p:cNvSpPr txBox="1"/>
              <p:nvPr/>
            </p:nvSpPr>
            <p:spPr>
              <a:xfrm>
                <a:off x="2430306" y="4118152"/>
                <a:ext cx="1193275" cy="677108"/>
              </a:xfrm>
              <a:prstGeom prst="rect">
                <a:avLst/>
              </a:prstGeom>
              <a:noFill/>
            </p:spPr>
            <p:txBody>
              <a:bodyPr wrap="none" rtlCol="0">
                <a:spAutoFit/>
              </a:bodyPr>
              <a:lstStyle/>
              <a:p>
                <a:pPr algn="l">
                  <a:spcAft>
                    <a:spcPts val="1200"/>
                  </a:spcAft>
                </a:pPr>
                <a14:m>
                  <m:oMathPara xmlns:m="http://schemas.openxmlformats.org/officeDocument/2006/math">
                    <m:oMathParaPr>
                      <m:jc m:val="centerGroup"/>
                    </m:oMathParaPr>
                    <m:oMath xmlns:m="http://schemas.openxmlformats.org/officeDocument/2006/math">
                      <m:sSub>
                        <m:sSubPr>
                          <m:ctrlPr>
                            <a:rPr lang="en-GB" sz="2800" b="0" i="1" smtClean="0">
                              <a:latin typeface="Cambria Math" panose="02040503050406030204" pitchFamily="18" charset="0"/>
                              <a:cs typeface="Arial" panose="020B0604020202020204" pitchFamily="34" charset="0"/>
                            </a:rPr>
                          </m:ctrlPr>
                        </m:sSubPr>
                        <m:e>
                          <m:r>
                            <a:rPr lang="en-GB" sz="2800" b="0" i="1" smtClean="0">
                              <a:latin typeface="Cambria Math" panose="02040503050406030204" pitchFamily="18" charset="0"/>
                              <a:cs typeface="Arial" panose="020B0604020202020204" pitchFamily="34" charset="0"/>
                            </a:rPr>
                            <m:t>𝑚</m:t>
                          </m:r>
                        </m:e>
                        <m:sub>
                          <m:r>
                            <a:rPr lang="en-GB" sz="2800" b="0" i="1" smtClean="0">
                              <a:latin typeface="Cambria Math" panose="02040503050406030204" pitchFamily="18" charset="0"/>
                              <a:cs typeface="Arial" panose="020B0604020202020204" pitchFamily="34" charset="0"/>
                            </a:rPr>
                            <m:t>𝑖</m:t>
                          </m:r>
                        </m:sub>
                      </m:sSub>
                      <m:r>
                        <a:rPr lang="en-GB" sz="2800" b="0" i="1" smtClean="0">
                          <a:latin typeface="Cambria Math" panose="02040503050406030204" pitchFamily="18" charset="0"/>
                          <a:cs typeface="Arial" panose="020B0604020202020204" pitchFamily="34" charset="0"/>
                        </a:rPr>
                        <m:t>𝑙</m:t>
                      </m:r>
                      <m:r>
                        <a:rPr lang="en-GB" sz="2800" b="0" i="1" smtClean="0">
                          <a:latin typeface="Cambria Math" panose="02040503050406030204" pitchFamily="18" charset="0"/>
                          <a:cs typeface="Arial" panose="020B0604020202020204" pitchFamily="34" charset="0"/>
                        </a:rPr>
                        <m:t>=</m:t>
                      </m:r>
                    </m:oMath>
                  </m:oMathPara>
                </a14:m>
                <a:endParaRPr lang="en-GB" sz="2800">
                  <a:latin typeface="Arial" panose="020B0604020202020204" pitchFamily="34" charset="0"/>
                  <a:cs typeface="Arial" panose="020B0604020202020204" pitchFamily="34" charset="0"/>
                </a:endParaRPr>
              </a:p>
            </p:txBody>
          </p:sp>
        </mc:Choice>
        <mc:Fallback xmlns="">
          <p:sp>
            <p:nvSpPr>
              <p:cNvPr id="33" name="TextBox 32">
                <a:extLst>
                  <a:ext uri="{FF2B5EF4-FFF2-40B4-BE49-F238E27FC236}">
                    <a16:creationId xmlns:a16="http://schemas.microsoft.com/office/drawing/2014/main" id="{320F9F0B-9960-93B8-B5D4-479E254F59E4}"/>
                  </a:ext>
                </a:extLst>
              </p:cNvPr>
              <p:cNvSpPr txBox="1">
                <a:spLocks noRot="1" noChangeAspect="1" noMove="1" noResize="1" noEditPoints="1" noAdjustHandles="1" noChangeArrowheads="1" noChangeShapeType="1" noTextEdit="1"/>
              </p:cNvSpPr>
              <p:nvPr/>
            </p:nvSpPr>
            <p:spPr>
              <a:xfrm>
                <a:off x="2430306" y="4118152"/>
                <a:ext cx="1193275" cy="677108"/>
              </a:xfrm>
              <a:prstGeom prst="rect">
                <a:avLst/>
              </a:prstGeom>
              <a:blipFill>
                <a:blip r:embed="rId5"/>
                <a:stretch>
                  <a:fillRect/>
                </a:stretch>
              </a:blipFill>
            </p:spPr>
            <p:txBody>
              <a:bodyPr/>
              <a:lstStyle/>
              <a:p>
                <a:r>
                  <a:rPr lang="en-IE">
                    <a:noFill/>
                  </a:rPr>
                  <a:t> </a:t>
                </a:r>
              </a:p>
            </p:txBody>
          </p:sp>
        </mc:Fallback>
      </mc:AlternateContent>
      <mc:AlternateContent xmlns:mc="http://schemas.openxmlformats.org/markup-compatibility/2006" xmlns:a14="http://schemas.microsoft.com/office/drawing/2010/main">
        <mc:Choice Requires="a14">
          <p:sp>
            <p:nvSpPr>
              <p:cNvPr id="34" name="TextBox 33">
                <a:extLst>
                  <a:ext uri="{FF2B5EF4-FFF2-40B4-BE49-F238E27FC236}">
                    <a16:creationId xmlns:a16="http://schemas.microsoft.com/office/drawing/2014/main" id="{D88523F3-0990-E3F1-2647-26E264DEE956}"/>
                  </a:ext>
                </a:extLst>
              </p:cNvPr>
              <p:cNvSpPr txBox="1"/>
              <p:nvPr/>
            </p:nvSpPr>
            <p:spPr>
              <a:xfrm>
                <a:off x="3088397" y="4511791"/>
                <a:ext cx="2036583" cy="677108"/>
              </a:xfrm>
              <a:prstGeom prst="rect">
                <a:avLst/>
              </a:prstGeom>
              <a:noFill/>
            </p:spPr>
            <p:txBody>
              <a:bodyPr wrap="none" rtlCol="0">
                <a:spAutoFit/>
              </a:bodyPr>
              <a:lstStyle/>
              <a:p>
                <a:pPr algn="l">
                  <a:spcAft>
                    <a:spcPts val="1200"/>
                  </a:spcAft>
                </a:pPr>
                <a14:m>
                  <m:oMathPara xmlns:m="http://schemas.openxmlformats.org/officeDocument/2006/math">
                    <m:oMathParaPr>
                      <m:jc m:val="centerGroup"/>
                    </m:oMathParaPr>
                    <m:oMath xmlns:m="http://schemas.openxmlformats.org/officeDocument/2006/math">
                      <m:sSub>
                        <m:sSubPr>
                          <m:ctrlPr>
                            <a:rPr lang="en-GB" sz="2800" b="0" i="1" smtClean="0">
                              <a:latin typeface="Cambria Math" panose="02040503050406030204" pitchFamily="18" charset="0"/>
                              <a:cs typeface="Arial" panose="020B0604020202020204" pitchFamily="34" charset="0"/>
                            </a:rPr>
                          </m:ctrlPr>
                        </m:sSubPr>
                        <m:e>
                          <m:r>
                            <a:rPr lang="en-GB" sz="2800" b="0" i="1" smtClean="0">
                              <a:latin typeface="Cambria Math" panose="02040503050406030204" pitchFamily="18" charset="0"/>
                              <a:cs typeface="Arial" panose="020B0604020202020204" pitchFamily="34" charset="0"/>
                            </a:rPr>
                            <m:t>𝑚</m:t>
                          </m:r>
                        </m:e>
                        <m:sub>
                          <m:r>
                            <a:rPr lang="en-GB" sz="2800" b="0" i="1" smtClean="0">
                              <a:latin typeface="Cambria Math" panose="02040503050406030204" pitchFamily="18" charset="0"/>
                              <a:cs typeface="Arial" panose="020B0604020202020204" pitchFamily="34" charset="0"/>
                            </a:rPr>
                            <m:t>𝑖</m:t>
                          </m:r>
                        </m:sub>
                      </m:sSub>
                      <m:sSub>
                        <m:sSubPr>
                          <m:ctrlPr>
                            <a:rPr lang="en-GB" sz="2800" b="0" i="1" smtClean="0">
                              <a:latin typeface="Cambria Math" panose="02040503050406030204" pitchFamily="18" charset="0"/>
                              <a:cs typeface="Arial" panose="020B0604020202020204" pitchFamily="34" charset="0"/>
                            </a:rPr>
                          </m:ctrlPr>
                        </m:sSubPr>
                        <m:e>
                          <m:r>
                            <a:rPr lang="en-GB" sz="2800" b="0" i="1" smtClean="0">
                              <a:latin typeface="Cambria Math" panose="02040503050406030204" pitchFamily="18" charset="0"/>
                              <a:cs typeface="Arial" panose="020B0604020202020204" pitchFamily="34" charset="0"/>
                            </a:rPr>
                            <m:t>𝑐</m:t>
                          </m:r>
                        </m:e>
                        <m:sub>
                          <m:r>
                            <m:rPr>
                              <m:sty m:val="p"/>
                            </m:rPr>
                            <a:rPr lang="en-GB" sz="2800" b="0" i="0" smtClean="0">
                              <a:latin typeface="Cambria Math" panose="02040503050406030204" pitchFamily="18" charset="0"/>
                              <a:cs typeface="Arial" panose="020B0604020202020204" pitchFamily="34" charset="0"/>
                            </a:rPr>
                            <m:t>w</m:t>
                          </m:r>
                        </m:sub>
                      </m:sSub>
                      <m:r>
                        <m:rPr>
                          <m:sty m:val="p"/>
                        </m:rPr>
                        <a:rPr lang="en-GB" sz="2800" b="0" i="0" smtClean="0">
                          <a:highlight>
                            <a:srgbClr val="FFFF00"/>
                          </a:highlight>
                          <a:latin typeface="Cambria Math" panose="02040503050406030204" pitchFamily="18" charset="0"/>
                          <a:cs typeface="Arial" panose="020B0604020202020204" pitchFamily="34" charset="0"/>
                        </a:rPr>
                        <m:t>Δ</m:t>
                      </m:r>
                      <m:sSub>
                        <m:sSubPr>
                          <m:ctrlPr>
                            <a:rPr lang="en-GB" sz="2800" b="0" i="1" smtClean="0">
                              <a:highlight>
                                <a:srgbClr val="FFFF00"/>
                              </a:highlight>
                              <a:latin typeface="Cambria Math" panose="02040503050406030204" pitchFamily="18" charset="0"/>
                              <a:cs typeface="Arial" panose="020B0604020202020204" pitchFamily="34" charset="0"/>
                            </a:rPr>
                          </m:ctrlPr>
                        </m:sSubPr>
                        <m:e>
                          <m:r>
                            <a:rPr lang="en-GB" sz="2800" b="0" i="1" smtClean="0">
                              <a:highlight>
                                <a:srgbClr val="FFFF00"/>
                              </a:highlight>
                              <a:latin typeface="Cambria Math" panose="02040503050406030204" pitchFamily="18" charset="0"/>
                              <a:cs typeface="Arial" panose="020B0604020202020204" pitchFamily="34" charset="0"/>
                            </a:rPr>
                            <m:t>𝜃</m:t>
                          </m:r>
                        </m:e>
                        <m:sub>
                          <m:r>
                            <a:rPr lang="en-GB" sz="2800" b="0" i="1" smtClean="0">
                              <a:highlight>
                                <a:srgbClr val="FFFF00"/>
                              </a:highlight>
                              <a:latin typeface="Cambria Math" panose="02040503050406030204" pitchFamily="18" charset="0"/>
                              <a:cs typeface="Arial" panose="020B0604020202020204" pitchFamily="34" charset="0"/>
                            </a:rPr>
                            <m:t>2</m:t>
                          </m:r>
                        </m:sub>
                      </m:sSub>
                      <m:r>
                        <a:rPr lang="en-GB" sz="2800" b="0" i="1" smtClean="0">
                          <a:latin typeface="Cambria Math" panose="02040503050406030204" pitchFamily="18" charset="0"/>
                          <a:cs typeface="Arial" panose="020B0604020202020204" pitchFamily="34" charset="0"/>
                        </a:rPr>
                        <m:t>=</m:t>
                      </m:r>
                    </m:oMath>
                  </m:oMathPara>
                </a14:m>
                <a:endParaRPr lang="en-GB" sz="2800" dirty="0">
                  <a:latin typeface="Arial" panose="020B0604020202020204" pitchFamily="34" charset="0"/>
                  <a:cs typeface="Arial" panose="020B0604020202020204" pitchFamily="34" charset="0"/>
                </a:endParaRPr>
              </a:p>
            </p:txBody>
          </p:sp>
        </mc:Choice>
        <mc:Fallback xmlns="">
          <p:sp>
            <p:nvSpPr>
              <p:cNvPr id="34" name="TextBox 33">
                <a:extLst>
                  <a:ext uri="{FF2B5EF4-FFF2-40B4-BE49-F238E27FC236}">
                    <a16:creationId xmlns:a16="http://schemas.microsoft.com/office/drawing/2014/main" id="{D88523F3-0990-E3F1-2647-26E264DEE956}"/>
                  </a:ext>
                </a:extLst>
              </p:cNvPr>
              <p:cNvSpPr txBox="1">
                <a:spLocks noRot="1" noChangeAspect="1" noMove="1" noResize="1" noEditPoints="1" noAdjustHandles="1" noChangeArrowheads="1" noChangeShapeType="1" noTextEdit="1"/>
              </p:cNvSpPr>
              <p:nvPr/>
            </p:nvSpPr>
            <p:spPr>
              <a:xfrm>
                <a:off x="3088397" y="4511791"/>
                <a:ext cx="2036583" cy="677108"/>
              </a:xfrm>
              <a:prstGeom prst="rect">
                <a:avLst/>
              </a:prstGeom>
              <a:blipFill>
                <a:blip r:embed="rId6"/>
                <a:stretch>
                  <a:fillRect/>
                </a:stretch>
              </a:blipFill>
            </p:spPr>
            <p:txBody>
              <a:bodyPr/>
              <a:lstStyle/>
              <a:p>
                <a:r>
                  <a:rPr lang="en-IE">
                    <a:noFill/>
                  </a:rPr>
                  <a:t> </a:t>
                </a:r>
              </a:p>
            </p:txBody>
          </p:sp>
        </mc:Fallback>
      </mc:AlternateContent>
      <mc:AlternateContent xmlns:mc="http://schemas.openxmlformats.org/markup-compatibility/2006" xmlns:a14="http://schemas.microsoft.com/office/drawing/2010/main">
        <mc:Choice Requires="a14">
          <p:sp>
            <p:nvSpPr>
              <p:cNvPr id="35" name="TextBox 34">
                <a:extLst>
                  <a:ext uri="{FF2B5EF4-FFF2-40B4-BE49-F238E27FC236}">
                    <a16:creationId xmlns:a16="http://schemas.microsoft.com/office/drawing/2014/main" id="{E95E3A96-FD09-40AF-EA08-9840915DA995}"/>
                  </a:ext>
                </a:extLst>
              </p:cNvPr>
              <p:cNvSpPr txBox="1"/>
              <p:nvPr/>
            </p:nvSpPr>
            <p:spPr>
              <a:xfrm>
                <a:off x="3956557" y="5035011"/>
                <a:ext cx="2163926" cy="677108"/>
              </a:xfrm>
              <a:prstGeom prst="rect">
                <a:avLst/>
              </a:prstGeom>
              <a:noFill/>
            </p:spPr>
            <p:txBody>
              <a:bodyPr wrap="none" rtlCol="0">
                <a:spAutoFit/>
              </a:bodyPr>
              <a:lstStyle/>
              <a:p>
                <a:pPr algn="l">
                  <a:spcAft>
                    <a:spcPts val="1200"/>
                  </a:spcAft>
                </a:pPr>
                <a14:m>
                  <m:oMathPara xmlns:m="http://schemas.openxmlformats.org/officeDocument/2006/math">
                    <m:oMathParaPr>
                      <m:jc m:val="centerGroup"/>
                    </m:oMathParaPr>
                    <m:oMath xmlns:m="http://schemas.openxmlformats.org/officeDocument/2006/math">
                      <m:sSub>
                        <m:sSubPr>
                          <m:ctrlPr>
                            <a:rPr lang="en-GB" sz="2800" b="0" i="1" smtClean="0">
                              <a:latin typeface="Cambria Math" panose="02040503050406030204" pitchFamily="18" charset="0"/>
                              <a:cs typeface="Arial" panose="020B0604020202020204" pitchFamily="34" charset="0"/>
                            </a:rPr>
                          </m:ctrlPr>
                        </m:sSubPr>
                        <m:e>
                          <m:r>
                            <a:rPr lang="en-GB" sz="2800" b="0" i="1" smtClean="0">
                              <a:latin typeface="Cambria Math" panose="02040503050406030204" pitchFamily="18" charset="0"/>
                              <a:cs typeface="Arial" panose="020B0604020202020204" pitchFamily="34" charset="0"/>
                            </a:rPr>
                            <m:t>𝑚</m:t>
                          </m:r>
                        </m:e>
                        <m:sub>
                          <m:r>
                            <m:rPr>
                              <m:sty m:val="p"/>
                            </m:rPr>
                            <a:rPr lang="en-GB" sz="2800" b="0" i="0" smtClean="0">
                              <a:latin typeface="Cambria Math" panose="02040503050406030204" pitchFamily="18" charset="0"/>
                              <a:cs typeface="Arial" panose="020B0604020202020204" pitchFamily="34" charset="0"/>
                            </a:rPr>
                            <m:t>w</m:t>
                          </m:r>
                        </m:sub>
                      </m:sSub>
                      <m:sSub>
                        <m:sSubPr>
                          <m:ctrlPr>
                            <a:rPr lang="en-GB" sz="2800" b="0" i="1" smtClean="0">
                              <a:latin typeface="Cambria Math" panose="02040503050406030204" pitchFamily="18" charset="0"/>
                              <a:cs typeface="Arial" panose="020B0604020202020204" pitchFamily="34" charset="0"/>
                            </a:rPr>
                          </m:ctrlPr>
                        </m:sSubPr>
                        <m:e>
                          <m:r>
                            <a:rPr lang="en-GB" sz="2800" b="0" i="1" smtClean="0">
                              <a:latin typeface="Cambria Math" panose="02040503050406030204" pitchFamily="18" charset="0"/>
                              <a:cs typeface="Arial" panose="020B0604020202020204" pitchFamily="34" charset="0"/>
                            </a:rPr>
                            <m:t>𝑐</m:t>
                          </m:r>
                        </m:e>
                        <m:sub>
                          <m:r>
                            <m:rPr>
                              <m:sty m:val="p"/>
                            </m:rPr>
                            <a:rPr lang="en-GB" sz="2800" b="0" i="0" smtClean="0">
                              <a:latin typeface="Cambria Math" panose="02040503050406030204" pitchFamily="18" charset="0"/>
                              <a:cs typeface="Arial" panose="020B0604020202020204" pitchFamily="34" charset="0"/>
                            </a:rPr>
                            <m:t>w</m:t>
                          </m:r>
                        </m:sub>
                      </m:sSub>
                      <m:r>
                        <m:rPr>
                          <m:sty m:val="p"/>
                        </m:rPr>
                        <a:rPr lang="en-GB" sz="2800" b="0" i="0" smtClean="0">
                          <a:highlight>
                            <a:srgbClr val="FFFF00"/>
                          </a:highlight>
                          <a:latin typeface="Cambria Math" panose="02040503050406030204" pitchFamily="18" charset="0"/>
                          <a:cs typeface="Arial" panose="020B0604020202020204" pitchFamily="34" charset="0"/>
                        </a:rPr>
                        <m:t>Δ</m:t>
                      </m:r>
                      <m:sSub>
                        <m:sSubPr>
                          <m:ctrlPr>
                            <a:rPr lang="en-GB" sz="2800" b="0" i="1" smtClean="0">
                              <a:highlight>
                                <a:srgbClr val="FFFF00"/>
                              </a:highlight>
                              <a:latin typeface="Cambria Math" panose="02040503050406030204" pitchFamily="18" charset="0"/>
                              <a:cs typeface="Arial" panose="020B0604020202020204" pitchFamily="34" charset="0"/>
                            </a:rPr>
                          </m:ctrlPr>
                        </m:sSubPr>
                        <m:e>
                          <m:r>
                            <a:rPr lang="en-GB" sz="2800" b="0" i="1" smtClean="0">
                              <a:highlight>
                                <a:srgbClr val="FFFF00"/>
                              </a:highlight>
                              <a:latin typeface="Cambria Math" panose="02040503050406030204" pitchFamily="18" charset="0"/>
                              <a:cs typeface="Arial" panose="020B0604020202020204" pitchFamily="34" charset="0"/>
                            </a:rPr>
                            <m:t>𝜃</m:t>
                          </m:r>
                        </m:e>
                        <m:sub>
                          <m:r>
                            <a:rPr lang="en-GB" sz="2800" b="0" i="1" smtClean="0">
                              <a:highlight>
                                <a:srgbClr val="FFFF00"/>
                              </a:highlight>
                              <a:latin typeface="Cambria Math" panose="02040503050406030204" pitchFamily="18" charset="0"/>
                              <a:cs typeface="Arial" panose="020B0604020202020204" pitchFamily="34" charset="0"/>
                            </a:rPr>
                            <m:t>3</m:t>
                          </m:r>
                        </m:sub>
                      </m:sSub>
                      <m:r>
                        <a:rPr lang="en-GB" sz="2800" b="0" i="1" smtClean="0">
                          <a:latin typeface="Cambria Math" panose="02040503050406030204" pitchFamily="18" charset="0"/>
                          <a:cs typeface="Arial" panose="020B0604020202020204" pitchFamily="34" charset="0"/>
                        </a:rPr>
                        <m:t>=</m:t>
                      </m:r>
                    </m:oMath>
                  </m:oMathPara>
                </a14:m>
                <a:endParaRPr lang="en-GB" sz="2800" dirty="0">
                  <a:latin typeface="Arial" panose="020B0604020202020204" pitchFamily="34" charset="0"/>
                  <a:cs typeface="Arial" panose="020B0604020202020204" pitchFamily="34" charset="0"/>
                </a:endParaRPr>
              </a:p>
            </p:txBody>
          </p:sp>
        </mc:Choice>
        <mc:Fallback xmlns="">
          <p:sp>
            <p:nvSpPr>
              <p:cNvPr id="35" name="TextBox 34">
                <a:extLst>
                  <a:ext uri="{FF2B5EF4-FFF2-40B4-BE49-F238E27FC236}">
                    <a16:creationId xmlns:a16="http://schemas.microsoft.com/office/drawing/2014/main" id="{E95E3A96-FD09-40AF-EA08-9840915DA995}"/>
                  </a:ext>
                </a:extLst>
              </p:cNvPr>
              <p:cNvSpPr txBox="1">
                <a:spLocks noRot="1" noChangeAspect="1" noMove="1" noResize="1" noEditPoints="1" noAdjustHandles="1" noChangeArrowheads="1" noChangeShapeType="1" noTextEdit="1"/>
              </p:cNvSpPr>
              <p:nvPr/>
            </p:nvSpPr>
            <p:spPr>
              <a:xfrm>
                <a:off x="3956557" y="5035011"/>
                <a:ext cx="2163926" cy="677108"/>
              </a:xfrm>
              <a:prstGeom prst="rect">
                <a:avLst/>
              </a:prstGeom>
              <a:blipFill>
                <a:blip r:embed="rId7"/>
                <a:stretch>
                  <a:fillRect/>
                </a:stretch>
              </a:blipFill>
            </p:spPr>
            <p:txBody>
              <a:bodyPr/>
              <a:lstStyle/>
              <a:p>
                <a:r>
                  <a:rPr lang="en-IE">
                    <a:noFill/>
                  </a:rPr>
                  <a:t> </a:t>
                </a:r>
              </a:p>
            </p:txBody>
          </p:sp>
        </mc:Fallback>
      </mc:AlternateContent>
      <p:sp>
        <p:nvSpPr>
          <p:cNvPr id="36" name="TextBox 35">
            <a:extLst>
              <a:ext uri="{FF2B5EF4-FFF2-40B4-BE49-F238E27FC236}">
                <a16:creationId xmlns:a16="http://schemas.microsoft.com/office/drawing/2014/main" id="{FD5DBEBB-5031-8315-D597-695FB81B95AE}"/>
              </a:ext>
            </a:extLst>
          </p:cNvPr>
          <p:cNvSpPr txBox="1"/>
          <p:nvPr/>
        </p:nvSpPr>
        <p:spPr>
          <a:xfrm>
            <a:off x="2942747" y="5507560"/>
            <a:ext cx="2327881" cy="523220"/>
          </a:xfrm>
          <a:prstGeom prst="rect">
            <a:avLst/>
          </a:prstGeom>
          <a:noFill/>
        </p:spPr>
        <p:txBody>
          <a:bodyPr wrap="none" rtlCol="0">
            <a:spAutoFit/>
          </a:bodyPr>
          <a:lstStyle/>
          <a:p>
            <a:pPr algn="l">
              <a:spcAft>
                <a:spcPts val="1200"/>
              </a:spcAft>
            </a:pPr>
            <a:r>
              <a:rPr lang="en-GB" sz="2800" dirty="0">
                <a:latin typeface="Arial" panose="020B0604020202020204" pitchFamily="34" charset="0"/>
                <a:cs typeface="Arial" panose="020B0604020202020204" pitchFamily="34" charset="0"/>
              </a:rPr>
              <a:t>31500-1260T</a:t>
            </a:r>
          </a:p>
        </p:txBody>
      </p:sp>
      <p:sp>
        <p:nvSpPr>
          <p:cNvPr id="37" name="TextBox 36">
            <a:extLst>
              <a:ext uri="{FF2B5EF4-FFF2-40B4-BE49-F238E27FC236}">
                <a16:creationId xmlns:a16="http://schemas.microsoft.com/office/drawing/2014/main" id="{1DE4BEFD-C5E9-25E6-7BD1-B154D209284B}"/>
              </a:ext>
            </a:extLst>
          </p:cNvPr>
          <p:cNvSpPr txBox="1"/>
          <p:nvPr/>
        </p:nvSpPr>
        <p:spPr>
          <a:xfrm>
            <a:off x="375858" y="5502070"/>
            <a:ext cx="2619563" cy="523220"/>
          </a:xfrm>
          <a:prstGeom prst="rect">
            <a:avLst/>
          </a:prstGeom>
          <a:noFill/>
        </p:spPr>
        <p:txBody>
          <a:bodyPr wrap="none" rtlCol="0">
            <a:spAutoFit/>
          </a:bodyPr>
          <a:lstStyle/>
          <a:p>
            <a:pPr algn="l">
              <a:spcAft>
                <a:spcPts val="1200"/>
              </a:spcAft>
            </a:pPr>
            <a:r>
              <a:rPr lang="en-GB" sz="2800" dirty="0">
                <a:latin typeface="Arial" panose="020B0604020202020204" pitchFamily="34" charset="0"/>
                <a:cs typeface="Arial" panose="020B0604020202020204" pitchFamily="34" charset="0"/>
              </a:rPr>
              <a:t>14712+168T = </a:t>
            </a:r>
          </a:p>
        </p:txBody>
      </p:sp>
      <mc:AlternateContent xmlns:mc="http://schemas.openxmlformats.org/markup-compatibility/2006" xmlns:a14="http://schemas.microsoft.com/office/drawing/2010/main">
        <mc:Choice Requires="a14">
          <p:sp>
            <p:nvSpPr>
              <p:cNvPr id="39" name="TextBox 38">
                <a:extLst>
                  <a:ext uri="{FF2B5EF4-FFF2-40B4-BE49-F238E27FC236}">
                    <a16:creationId xmlns:a16="http://schemas.microsoft.com/office/drawing/2014/main" id="{28FD0630-E364-2ACD-2F38-B68FE5348076}"/>
                  </a:ext>
                </a:extLst>
              </p:cNvPr>
              <p:cNvSpPr txBox="1"/>
              <p:nvPr/>
            </p:nvSpPr>
            <p:spPr>
              <a:xfrm>
                <a:off x="4655114" y="5927089"/>
                <a:ext cx="4639155" cy="710707"/>
              </a:xfrm>
              <a:prstGeom prst="rect">
                <a:avLst/>
              </a:prstGeom>
              <a:noFill/>
            </p:spPr>
            <p:txBody>
              <a:bodyPr wrap="none" rtlCol="0">
                <a:spAutoFit/>
              </a:bodyPr>
              <a:lstStyle/>
              <a:p>
                <a:pPr algn="l">
                  <a:spcAft>
                    <a:spcPts val="1200"/>
                  </a:spcAft>
                </a:pPr>
                <a14:m>
                  <m:oMath xmlns:m="http://schemas.openxmlformats.org/officeDocument/2006/math">
                    <m:r>
                      <a:rPr lang="en-GB" sz="2800" b="0" i="1" smtClean="0">
                        <a:latin typeface="Cambria Math" panose="02040503050406030204" pitchFamily="18" charset="0"/>
                        <a:cs typeface="Arial" panose="020B0604020202020204" pitchFamily="34" charset="0"/>
                      </a:rPr>
                      <m:t>⇒</m:t>
                    </m:r>
                    <m:r>
                      <a:rPr lang="en-GB" sz="2800" b="0" i="1" smtClean="0">
                        <a:latin typeface="Cambria Math" panose="02040503050406030204" pitchFamily="18" charset="0"/>
                        <a:cs typeface="Arial" panose="020B0604020202020204" pitchFamily="34" charset="0"/>
                      </a:rPr>
                      <m:t>𝑇</m:t>
                    </m:r>
                    <m:r>
                      <a:rPr lang="en-GB" sz="2800" b="0" i="1" smtClean="0">
                        <a:latin typeface="Cambria Math" panose="02040503050406030204" pitchFamily="18" charset="0"/>
                        <a:cs typeface="Arial" panose="020B0604020202020204" pitchFamily="34" charset="0"/>
                      </a:rPr>
                      <m:t>=</m:t>
                    </m:r>
                    <m:f>
                      <m:fPr>
                        <m:ctrlPr>
                          <a:rPr lang="en-GB" sz="2800" b="0" i="1" smtClean="0">
                            <a:latin typeface="Cambria Math" panose="02040503050406030204" pitchFamily="18" charset="0"/>
                            <a:cs typeface="Arial" panose="020B0604020202020204" pitchFamily="34" charset="0"/>
                          </a:rPr>
                        </m:ctrlPr>
                      </m:fPr>
                      <m:num>
                        <m:r>
                          <a:rPr lang="en-IE" sz="2800" b="0" i="1" smtClean="0">
                            <a:latin typeface="Cambria Math" panose="02040503050406030204" pitchFamily="18" charset="0"/>
                            <a:cs typeface="Arial" panose="020B0604020202020204" pitchFamily="34" charset="0"/>
                          </a:rPr>
                          <m:t>31500</m:t>
                        </m:r>
                        <m:r>
                          <a:rPr lang="en-GB" sz="2800" b="0" i="1" smtClean="0">
                            <a:latin typeface="Cambria Math" panose="02040503050406030204" pitchFamily="18" charset="0"/>
                            <a:cs typeface="Arial" panose="020B0604020202020204" pitchFamily="34" charset="0"/>
                          </a:rPr>
                          <m:t>−</m:t>
                        </m:r>
                        <m:r>
                          <a:rPr lang="en-IE" sz="2800" b="0" i="1" smtClean="0">
                            <a:latin typeface="Cambria Math" panose="02040503050406030204" pitchFamily="18" charset="0"/>
                            <a:cs typeface="Arial" panose="020B0604020202020204" pitchFamily="34" charset="0"/>
                          </a:rPr>
                          <m:t>14712</m:t>
                        </m:r>
                      </m:num>
                      <m:den>
                        <m:r>
                          <a:rPr lang="en-IE" sz="2800" b="0" i="1" smtClean="0">
                            <a:latin typeface="Cambria Math" panose="02040503050406030204" pitchFamily="18" charset="0"/>
                            <a:cs typeface="Arial" panose="020B0604020202020204" pitchFamily="34" charset="0"/>
                          </a:rPr>
                          <m:t>168+1260</m:t>
                        </m:r>
                      </m:den>
                    </m:f>
                    <m:r>
                      <a:rPr lang="en-GB" sz="2800" b="0" i="1" smtClean="0">
                        <a:latin typeface="Cambria Math" panose="02040503050406030204" pitchFamily="18" charset="0"/>
                        <a:cs typeface="Arial" panose="020B0604020202020204" pitchFamily="34" charset="0"/>
                      </a:rPr>
                      <m:t>=</m:t>
                    </m:r>
                    <m:sSup>
                      <m:sSupPr>
                        <m:ctrlPr>
                          <a:rPr lang="en-GB" sz="2800" b="0" i="1" smtClean="0">
                            <a:latin typeface="Cambria Math" panose="02040503050406030204" pitchFamily="18" charset="0"/>
                            <a:cs typeface="Arial" panose="020B0604020202020204" pitchFamily="34" charset="0"/>
                          </a:rPr>
                        </m:ctrlPr>
                      </m:sSupPr>
                      <m:e>
                        <m:r>
                          <a:rPr lang="en-GB" sz="2800" b="0" i="1" smtClean="0">
                            <a:latin typeface="Cambria Math" panose="02040503050406030204" pitchFamily="18" charset="0"/>
                            <a:cs typeface="Arial" panose="020B0604020202020204" pitchFamily="34" charset="0"/>
                          </a:rPr>
                          <m:t>1</m:t>
                        </m:r>
                        <m:r>
                          <a:rPr lang="en-IE" sz="2800" b="0" i="1" smtClean="0">
                            <a:latin typeface="Cambria Math" panose="02040503050406030204" pitchFamily="18" charset="0"/>
                            <a:cs typeface="Arial" panose="020B0604020202020204" pitchFamily="34" charset="0"/>
                          </a:rPr>
                          <m:t>1</m:t>
                        </m:r>
                        <m:r>
                          <a:rPr lang="en-GB" sz="2800" b="0" i="1" smtClean="0">
                            <a:latin typeface="Cambria Math" panose="02040503050406030204" pitchFamily="18" charset="0"/>
                            <a:cs typeface="Arial" panose="020B0604020202020204" pitchFamily="34" charset="0"/>
                          </a:rPr>
                          <m:t>.</m:t>
                        </m:r>
                        <m:r>
                          <a:rPr lang="en-IE" sz="2800" b="0" i="1" smtClean="0">
                            <a:latin typeface="Cambria Math" panose="02040503050406030204" pitchFamily="18" charset="0"/>
                            <a:cs typeface="Arial" panose="020B0604020202020204" pitchFamily="34" charset="0"/>
                          </a:rPr>
                          <m:t>8</m:t>
                        </m:r>
                      </m:e>
                      <m:sup>
                        <m:r>
                          <a:rPr lang="en-GB" sz="2800" b="0" i="1" smtClean="0">
                            <a:latin typeface="Cambria Math" panose="02040503050406030204" pitchFamily="18" charset="0"/>
                            <a:cs typeface="Arial" panose="020B0604020202020204" pitchFamily="34" charset="0"/>
                          </a:rPr>
                          <m:t>𝑜</m:t>
                        </m:r>
                      </m:sup>
                    </m:sSup>
                    <m:r>
                      <a:rPr lang="en-GB" sz="2800" b="0" i="1" smtClean="0">
                        <a:latin typeface="Cambria Math" panose="02040503050406030204" pitchFamily="18" charset="0"/>
                        <a:cs typeface="Arial" panose="020B0604020202020204" pitchFamily="34" charset="0"/>
                      </a:rPr>
                      <m:t>𝐶</m:t>
                    </m:r>
                  </m:oMath>
                </a14:m>
                <a:r>
                  <a:rPr lang="en-GB" sz="2800" dirty="0">
                    <a:latin typeface="Arial" panose="020B0604020202020204" pitchFamily="34" charset="0"/>
                    <a:cs typeface="Arial" panose="020B0604020202020204" pitchFamily="34" charset="0"/>
                  </a:rPr>
                  <a:t> </a:t>
                </a:r>
              </a:p>
            </p:txBody>
          </p:sp>
        </mc:Choice>
        <mc:Fallback xmlns="">
          <p:sp>
            <p:nvSpPr>
              <p:cNvPr id="39" name="TextBox 38">
                <a:extLst>
                  <a:ext uri="{FF2B5EF4-FFF2-40B4-BE49-F238E27FC236}">
                    <a16:creationId xmlns:a16="http://schemas.microsoft.com/office/drawing/2014/main" id="{28FD0630-E364-2ACD-2F38-B68FE5348076}"/>
                  </a:ext>
                </a:extLst>
              </p:cNvPr>
              <p:cNvSpPr txBox="1">
                <a:spLocks noRot="1" noChangeAspect="1" noMove="1" noResize="1" noEditPoints="1" noAdjustHandles="1" noChangeArrowheads="1" noChangeShapeType="1" noTextEdit="1"/>
              </p:cNvSpPr>
              <p:nvPr/>
            </p:nvSpPr>
            <p:spPr>
              <a:xfrm>
                <a:off x="4655114" y="5927089"/>
                <a:ext cx="4639155" cy="710707"/>
              </a:xfrm>
              <a:prstGeom prst="rect">
                <a:avLst/>
              </a:prstGeom>
              <a:blipFill>
                <a:blip r:embed="rId8"/>
                <a:stretch>
                  <a:fillRect/>
                </a:stretch>
              </a:blipFill>
            </p:spPr>
            <p:txBody>
              <a:bodyPr/>
              <a:lstStyle/>
              <a:p>
                <a:r>
                  <a:rPr lang="en-IE">
                    <a:noFill/>
                  </a:rPr>
                  <a:t> </a:t>
                </a:r>
              </a:p>
            </p:txBody>
          </p:sp>
        </mc:Fallback>
      </mc:AlternateContent>
      <mc:AlternateContent xmlns:mc="http://schemas.openxmlformats.org/markup-compatibility/2006" xmlns:a14="http://schemas.microsoft.com/office/drawing/2010/main">
        <mc:Choice Requires="a14">
          <p:sp>
            <p:nvSpPr>
              <p:cNvPr id="40" name="TextBox 39">
                <a:extLst>
                  <a:ext uri="{FF2B5EF4-FFF2-40B4-BE49-F238E27FC236}">
                    <a16:creationId xmlns:a16="http://schemas.microsoft.com/office/drawing/2014/main" id="{04A05EC6-5A1E-C36E-7CDB-8A2881EE80C8}"/>
                  </a:ext>
                </a:extLst>
              </p:cNvPr>
              <p:cNvSpPr txBox="1"/>
              <p:nvPr/>
            </p:nvSpPr>
            <p:spPr>
              <a:xfrm>
                <a:off x="4220522" y="3672319"/>
                <a:ext cx="3898824" cy="523220"/>
              </a:xfrm>
              <a:prstGeom prst="rect">
                <a:avLst/>
              </a:prstGeom>
              <a:noFill/>
            </p:spPr>
            <p:txBody>
              <a:bodyPr wrap="none" rtlCol="0">
                <a:spAutoFit/>
              </a:bodyPr>
              <a:lstStyle/>
              <a:p>
                <a:pPr algn="l">
                  <a:spcAft>
                    <a:spcPts val="1200"/>
                  </a:spcAft>
                </a:pPr>
                <a14:m>
                  <m:oMath xmlns:m="http://schemas.openxmlformats.org/officeDocument/2006/math">
                    <m:r>
                      <a:rPr lang="en-GB" sz="2800" b="0" i="1" smtClean="0">
                        <a:latin typeface="Cambria Math" panose="02040503050406030204" pitchFamily="18" charset="0"/>
                        <a:cs typeface="Arial" panose="020B0604020202020204" pitchFamily="34" charset="0"/>
                      </a:rPr>
                      <m:t>0.0</m:t>
                    </m:r>
                    <m:r>
                      <a:rPr lang="en-IE" sz="2800" b="0" i="1" smtClean="0">
                        <a:latin typeface="Cambria Math" panose="02040503050406030204" pitchFamily="18" charset="0"/>
                        <a:cs typeface="Arial" panose="020B0604020202020204" pitchFamily="34" charset="0"/>
                      </a:rPr>
                      <m:t>4</m:t>
                    </m:r>
                    <m:r>
                      <a:rPr lang="en-GB" sz="2800" b="0" i="1" smtClean="0">
                        <a:latin typeface="Cambria Math" panose="02040503050406030204" pitchFamily="18" charset="0"/>
                        <a:cs typeface="Arial" panose="020B0604020202020204" pitchFamily="34" charset="0"/>
                      </a:rPr>
                      <m:t>(2100)</m:t>
                    </m:r>
                  </m:oMath>
                </a14:m>
                <a:r>
                  <a:rPr lang="en-GB" sz="2800" dirty="0">
                    <a:latin typeface="Arial" panose="020B0604020202020204" pitchFamily="34" charset="0"/>
                    <a:cs typeface="Arial" panose="020B0604020202020204" pitchFamily="34" charset="0"/>
                  </a:rPr>
                  <a:t>(18) = 1512 </a:t>
                </a:r>
              </a:p>
            </p:txBody>
          </p:sp>
        </mc:Choice>
        <mc:Fallback xmlns="">
          <p:sp>
            <p:nvSpPr>
              <p:cNvPr id="40" name="TextBox 39">
                <a:extLst>
                  <a:ext uri="{FF2B5EF4-FFF2-40B4-BE49-F238E27FC236}">
                    <a16:creationId xmlns:a16="http://schemas.microsoft.com/office/drawing/2014/main" id="{04A05EC6-5A1E-C36E-7CDB-8A2881EE80C8}"/>
                  </a:ext>
                </a:extLst>
              </p:cNvPr>
              <p:cNvSpPr txBox="1">
                <a:spLocks noRot="1" noChangeAspect="1" noMove="1" noResize="1" noEditPoints="1" noAdjustHandles="1" noChangeArrowheads="1" noChangeShapeType="1" noTextEdit="1"/>
              </p:cNvSpPr>
              <p:nvPr/>
            </p:nvSpPr>
            <p:spPr>
              <a:xfrm>
                <a:off x="4220522" y="3672319"/>
                <a:ext cx="3898824" cy="523220"/>
              </a:xfrm>
              <a:prstGeom prst="rect">
                <a:avLst/>
              </a:prstGeom>
              <a:blipFill>
                <a:blip r:embed="rId9"/>
                <a:stretch>
                  <a:fillRect t="-11628" r="-2188" b="-31395"/>
                </a:stretch>
              </a:blipFill>
            </p:spPr>
            <p:txBody>
              <a:bodyPr/>
              <a:lstStyle/>
              <a:p>
                <a:r>
                  <a:rPr lang="en-IE">
                    <a:noFill/>
                  </a:rPr>
                  <a:t> </a:t>
                </a:r>
              </a:p>
            </p:txBody>
          </p:sp>
        </mc:Fallback>
      </mc:AlternateContent>
      <mc:AlternateContent xmlns:mc="http://schemas.openxmlformats.org/markup-compatibility/2006" xmlns:a14="http://schemas.microsoft.com/office/drawing/2010/main">
        <mc:Choice Requires="a14">
          <p:sp>
            <p:nvSpPr>
              <p:cNvPr id="41" name="TextBox 40">
                <a:extLst>
                  <a:ext uri="{FF2B5EF4-FFF2-40B4-BE49-F238E27FC236}">
                    <a16:creationId xmlns:a16="http://schemas.microsoft.com/office/drawing/2014/main" id="{383F687D-E2EF-E62C-92C2-8140888A4BDB}"/>
                  </a:ext>
                </a:extLst>
              </p:cNvPr>
              <p:cNvSpPr txBox="1"/>
              <p:nvPr/>
            </p:nvSpPr>
            <p:spPr>
              <a:xfrm>
                <a:off x="3384406" y="4103318"/>
                <a:ext cx="3756156" cy="523220"/>
              </a:xfrm>
              <a:prstGeom prst="rect">
                <a:avLst/>
              </a:prstGeom>
              <a:noFill/>
            </p:spPr>
            <p:txBody>
              <a:bodyPr wrap="none" rtlCol="0">
                <a:spAutoFit/>
              </a:bodyPr>
              <a:lstStyle/>
              <a:p>
                <a:pPr algn="l">
                  <a:spcAft>
                    <a:spcPts val="1200"/>
                  </a:spcAft>
                </a:pPr>
                <a14:m>
                  <m:oMath xmlns:m="http://schemas.openxmlformats.org/officeDocument/2006/math">
                    <m:r>
                      <a:rPr lang="en-GB" sz="2800" b="0" i="1" smtClean="0">
                        <a:latin typeface="Cambria Math" panose="02040503050406030204" pitchFamily="18" charset="0"/>
                        <a:cs typeface="Arial" panose="020B0604020202020204" pitchFamily="34" charset="0"/>
                      </a:rPr>
                      <m:t>0.0</m:t>
                    </m:r>
                    <m:r>
                      <a:rPr lang="en-IE" sz="2800" b="0" i="1" smtClean="0">
                        <a:latin typeface="Cambria Math" panose="02040503050406030204" pitchFamily="18" charset="0"/>
                        <a:cs typeface="Arial" panose="020B0604020202020204" pitchFamily="34" charset="0"/>
                      </a:rPr>
                      <m:t>4</m:t>
                    </m:r>
                    <m:r>
                      <a:rPr lang="en-GB" sz="2800" b="0" i="1" smtClean="0">
                        <a:latin typeface="Cambria Math" panose="02040503050406030204" pitchFamily="18" charset="0"/>
                        <a:cs typeface="Arial" panose="020B0604020202020204" pitchFamily="34" charset="0"/>
                      </a:rPr>
                      <m:t>(330000)</m:t>
                    </m:r>
                  </m:oMath>
                </a14:m>
                <a:r>
                  <a:rPr lang="en-GB" sz="2800" dirty="0">
                    <a:latin typeface="Arial" panose="020B0604020202020204" pitchFamily="34" charset="0"/>
                    <a:cs typeface="Arial" panose="020B0604020202020204" pitchFamily="34" charset="0"/>
                  </a:rPr>
                  <a:t> = 13200</a:t>
                </a:r>
              </a:p>
            </p:txBody>
          </p:sp>
        </mc:Choice>
        <mc:Fallback xmlns="">
          <p:sp>
            <p:nvSpPr>
              <p:cNvPr id="41" name="TextBox 40">
                <a:extLst>
                  <a:ext uri="{FF2B5EF4-FFF2-40B4-BE49-F238E27FC236}">
                    <a16:creationId xmlns:a16="http://schemas.microsoft.com/office/drawing/2014/main" id="{383F687D-E2EF-E62C-92C2-8140888A4BDB}"/>
                  </a:ext>
                </a:extLst>
              </p:cNvPr>
              <p:cNvSpPr txBox="1">
                <a:spLocks noRot="1" noChangeAspect="1" noMove="1" noResize="1" noEditPoints="1" noAdjustHandles="1" noChangeArrowheads="1" noChangeShapeType="1" noTextEdit="1"/>
              </p:cNvSpPr>
              <p:nvPr/>
            </p:nvSpPr>
            <p:spPr>
              <a:xfrm>
                <a:off x="3384406" y="4103318"/>
                <a:ext cx="3756156" cy="523220"/>
              </a:xfrm>
              <a:prstGeom prst="rect">
                <a:avLst/>
              </a:prstGeom>
              <a:blipFill>
                <a:blip r:embed="rId10"/>
                <a:stretch>
                  <a:fillRect t="-11628" r="-1948" b="-31395"/>
                </a:stretch>
              </a:blipFill>
            </p:spPr>
            <p:txBody>
              <a:bodyPr/>
              <a:lstStyle/>
              <a:p>
                <a:r>
                  <a:rPr lang="en-IE">
                    <a:noFill/>
                  </a:rPr>
                  <a:t> </a:t>
                </a:r>
              </a:p>
            </p:txBody>
          </p:sp>
        </mc:Fallback>
      </mc:AlternateContent>
      <mc:AlternateContent xmlns:mc="http://schemas.openxmlformats.org/markup-compatibility/2006" xmlns:a14="http://schemas.microsoft.com/office/drawing/2010/main">
        <mc:Choice Requires="a14">
          <p:sp>
            <p:nvSpPr>
              <p:cNvPr id="42" name="TextBox 41">
                <a:extLst>
                  <a:ext uri="{FF2B5EF4-FFF2-40B4-BE49-F238E27FC236}">
                    <a16:creationId xmlns:a16="http://schemas.microsoft.com/office/drawing/2014/main" id="{C96D29D5-9395-62DC-BA17-67B8EDB6594C}"/>
                  </a:ext>
                </a:extLst>
              </p:cNvPr>
              <p:cNvSpPr txBox="1"/>
              <p:nvPr/>
            </p:nvSpPr>
            <p:spPr>
              <a:xfrm>
                <a:off x="5003015" y="4505911"/>
                <a:ext cx="3750129" cy="523220"/>
              </a:xfrm>
              <a:prstGeom prst="rect">
                <a:avLst/>
              </a:prstGeom>
              <a:noFill/>
            </p:spPr>
            <p:txBody>
              <a:bodyPr wrap="none" rtlCol="0">
                <a:spAutoFit/>
              </a:bodyPr>
              <a:lstStyle/>
              <a:p>
                <a:pPr algn="l">
                  <a:spcAft>
                    <a:spcPts val="1200"/>
                  </a:spcAft>
                </a:pPr>
                <a14:m>
                  <m:oMath xmlns:m="http://schemas.openxmlformats.org/officeDocument/2006/math">
                    <m:r>
                      <a:rPr lang="en-GB" sz="2800" b="0" i="1" smtClean="0">
                        <a:latin typeface="Cambria Math" panose="02040503050406030204" pitchFamily="18" charset="0"/>
                        <a:cs typeface="Arial" panose="020B0604020202020204" pitchFamily="34" charset="0"/>
                      </a:rPr>
                      <m:t>0.0</m:t>
                    </m:r>
                    <m:r>
                      <a:rPr lang="en-IE" sz="2800" b="0" i="1" smtClean="0">
                        <a:latin typeface="Cambria Math" panose="02040503050406030204" pitchFamily="18" charset="0"/>
                        <a:cs typeface="Arial" panose="020B0604020202020204" pitchFamily="34" charset="0"/>
                      </a:rPr>
                      <m:t>4</m:t>
                    </m:r>
                    <m:d>
                      <m:dPr>
                        <m:ctrlPr>
                          <a:rPr lang="en-GB" sz="2800" b="0" i="1" smtClean="0">
                            <a:latin typeface="Cambria Math" panose="02040503050406030204" pitchFamily="18" charset="0"/>
                            <a:cs typeface="Arial" panose="020B0604020202020204" pitchFamily="34" charset="0"/>
                          </a:rPr>
                        </m:ctrlPr>
                      </m:dPr>
                      <m:e>
                        <m:r>
                          <a:rPr lang="en-GB" sz="2800" b="0" i="1" smtClean="0">
                            <a:latin typeface="Cambria Math" panose="02040503050406030204" pitchFamily="18" charset="0"/>
                            <a:cs typeface="Arial" panose="020B0604020202020204" pitchFamily="34" charset="0"/>
                          </a:rPr>
                          <m:t>4200</m:t>
                        </m:r>
                      </m:e>
                    </m:d>
                    <m:d>
                      <m:dPr>
                        <m:ctrlPr>
                          <a:rPr lang="en-GB" sz="2800" b="0" i="1" smtClean="0">
                            <a:latin typeface="Cambria Math" panose="02040503050406030204" pitchFamily="18" charset="0"/>
                            <a:cs typeface="Arial" panose="020B0604020202020204" pitchFamily="34" charset="0"/>
                          </a:rPr>
                        </m:ctrlPr>
                      </m:dPr>
                      <m:e>
                        <m:r>
                          <a:rPr lang="en-GB" sz="2800" b="0" i="1" smtClean="0">
                            <a:latin typeface="Cambria Math" panose="02040503050406030204" pitchFamily="18" charset="0"/>
                            <a:cs typeface="Arial" panose="020B0604020202020204" pitchFamily="34" charset="0"/>
                          </a:rPr>
                          <m:t>𝑇</m:t>
                        </m:r>
                      </m:e>
                    </m:d>
                    <m:r>
                      <a:rPr lang="en-GB" sz="2800" b="0" i="1" smtClean="0">
                        <a:latin typeface="Cambria Math" panose="02040503050406030204" pitchFamily="18" charset="0"/>
                        <a:cs typeface="Arial" panose="020B0604020202020204" pitchFamily="34" charset="0"/>
                      </a:rPr>
                      <m:t>=</m:t>
                    </m:r>
                    <m:r>
                      <a:rPr lang="en-IE" sz="2800" b="0" i="0" smtClean="0">
                        <a:latin typeface="Cambria Math" panose="02040503050406030204" pitchFamily="18" charset="0"/>
                        <a:cs typeface="Arial" panose="020B0604020202020204" pitchFamily="34" charset="0"/>
                      </a:rPr>
                      <m:t>168</m:t>
                    </m:r>
                  </m:oMath>
                </a14:m>
                <a:r>
                  <a:rPr lang="en-GB" sz="2800" dirty="0">
                    <a:latin typeface="Arial" panose="020B0604020202020204" pitchFamily="34" charset="0"/>
                    <a:cs typeface="Arial" panose="020B0604020202020204" pitchFamily="34" charset="0"/>
                  </a:rPr>
                  <a:t>T</a:t>
                </a:r>
              </a:p>
            </p:txBody>
          </p:sp>
        </mc:Choice>
        <mc:Fallback xmlns="">
          <p:sp>
            <p:nvSpPr>
              <p:cNvPr id="42" name="TextBox 41">
                <a:extLst>
                  <a:ext uri="{FF2B5EF4-FFF2-40B4-BE49-F238E27FC236}">
                    <a16:creationId xmlns:a16="http://schemas.microsoft.com/office/drawing/2014/main" id="{C96D29D5-9395-62DC-BA17-67B8EDB6594C}"/>
                  </a:ext>
                </a:extLst>
              </p:cNvPr>
              <p:cNvSpPr txBox="1">
                <a:spLocks noRot="1" noChangeAspect="1" noMove="1" noResize="1" noEditPoints="1" noAdjustHandles="1" noChangeArrowheads="1" noChangeShapeType="1" noTextEdit="1"/>
              </p:cNvSpPr>
              <p:nvPr/>
            </p:nvSpPr>
            <p:spPr>
              <a:xfrm>
                <a:off x="5003015" y="4505911"/>
                <a:ext cx="3750129" cy="523220"/>
              </a:xfrm>
              <a:prstGeom prst="rect">
                <a:avLst/>
              </a:prstGeom>
              <a:blipFill>
                <a:blip r:embed="rId11"/>
                <a:stretch>
                  <a:fillRect t="-11628" r="-2439" b="-31395"/>
                </a:stretch>
              </a:blipFill>
            </p:spPr>
            <p:txBody>
              <a:bodyPr/>
              <a:lstStyle/>
              <a:p>
                <a:r>
                  <a:rPr lang="en-IE">
                    <a:noFill/>
                  </a:rPr>
                  <a:t> </a:t>
                </a:r>
              </a:p>
            </p:txBody>
          </p:sp>
        </mc:Fallback>
      </mc:AlternateContent>
      <mc:AlternateContent xmlns:mc="http://schemas.openxmlformats.org/markup-compatibility/2006" xmlns:a14="http://schemas.microsoft.com/office/drawing/2010/main">
        <mc:Choice Requires="a14">
          <p:sp>
            <p:nvSpPr>
              <p:cNvPr id="43" name="TextBox 42">
                <a:extLst>
                  <a:ext uri="{FF2B5EF4-FFF2-40B4-BE49-F238E27FC236}">
                    <a16:creationId xmlns:a16="http://schemas.microsoft.com/office/drawing/2014/main" id="{8A4A8F08-A1FE-C34D-A298-0C1DB8303BB4}"/>
                  </a:ext>
                </a:extLst>
              </p:cNvPr>
              <p:cNvSpPr txBox="1"/>
              <p:nvPr/>
            </p:nvSpPr>
            <p:spPr>
              <a:xfrm>
                <a:off x="5830249" y="5078781"/>
                <a:ext cx="3192605" cy="677108"/>
              </a:xfrm>
              <a:prstGeom prst="rect">
                <a:avLst/>
              </a:prstGeom>
              <a:noFill/>
            </p:spPr>
            <p:txBody>
              <a:bodyPr wrap="none" rtlCol="0">
                <a:spAutoFit/>
              </a:bodyPr>
              <a:lstStyle/>
              <a:p>
                <a:pPr algn="l">
                  <a:spcAft>
                    <a:spcPts val="1200"/>
                  </a:spcAft>
                </a:pPr>
                <a14:m>
                  <m:oMathPara xmlns:m="http://schemas.openxmlformats.org/officeDocument/2006/math">
                    <m:oMathParaPr>
                      <m:jc m:val="centerGroup"/>
                    </m:oMathParaPr>
                    <m:oMath xmlns:m="http://schemas.openxmlformats.org/officeDocument/2006/math">
                      <m:r>
                        <a:rPr lang="en-GB" sz="2800" b="0" i="1" smtClean="0">
                          <a:latin typeface="Cambria Math" panose="02040503050406030204" pitchFamily="18" charset="0"/>
                          <a:cs typeface="Arial" panose="020B0604020202020204" pitchFamily="34" charset="0"/>
                        </a:rPr>
                        <m:t>0.</m:t>
                      </m:r>
                      <m:r>
                        <a:rPr lang="en-IE" sz="2800" b="0" i="1" smtClean="0">
                          <a:latin typeface="Cambria Math" panose="02040503050406030204" pitchFamily="18" charset="0"/>
                          <a:cs typeface="Arial" panose="020B0604020202020204" pitchFamily="34" charset="0"/>
                        </a:rPr>
                        <m:t>3</m:t>
                      </m:r>
                      <m:r>
                        <a:rPr lang="en-GB" sz="2800" b="0" i="1" smtClean="0">
                          <a:latin typeface="Cambria Math" panose="02040503050406030204" pitchFamily="18" charset="0"/>
                          <a:cs typeface="Arial" panose="020B0604020202020204" pitchFamily="34" charset="0"/>
                        </a:rPr>
                        <m:t>(4200)(2</m:t>
                      </m:r>
                      <m:r>
                        <a:rPr lang="en-IE" sz="2800" b="0" i="1" smtClean="0">
                          <a:latin typeface="Cambria Math" panose="02040503050406030204" pitchFamily="18" charset="0"/>
                          <a:cs typeface="Arial" panose="020B0604020202020204" pitchFamily="34" charset="0"/>
                        </a:rPr>
                        <m:t>5</m:t>
                      </m:r>
                      <m:r>
                        <a:rPr lang="en-GB" sz="2800" b="0" i="1" smtClean="0">
                          <a:latin typeface="Cambria Math" panose="02040503050406030204" pitchFamily="18" charset="0"/>
                          <a:cs typeface="Arial" panose="020B0604020202020204" pitchFamily="34" charset="0"/>
                        </a:rPr>
                        <m:t>−</m:t>
                      </m:r>
                      <m:r>
                        <a:rPr lang="en-GB" sz="2800" b="0" i="1" smtClean="0">
                          <a:latin typeface="Cambria Math" panose="02040503050406030204" pitchFamily="18" charset="0"/>
                          <a:cs typeface="Arial" panose="020B0604020202020204" pitchFamily="34" charset="0"/>
                        </a:rPr>
                        <m:t>𝑇</m:t>
                      </m:r>
                      <m:r>
                        <a:rPr lang="en-GB" sz="2800" b="0" i="1" smtClean="0">
                          <a:latin typeface="Cambria Math" panose="02040503050406030204" pitchFamily="18" charset="0"/>
                          <a:cs typeface="Arial" panose="020B0604020202020204" pitchFamily="34" charset="0"/>
                        </a:rPr>
                        <m:t>)</m:t>
                      </m:r>
                    </m:oMath>
                  </m:oMathPara>
                </a14:m>
                <a:endParaRPr lang="en-GB" sz="2800" dirty="0">
                  <a:latin typeface="Arial" panose="020B0604020202020204" pitchFamily="34" charset="0"/>
                  <a:cs typeface="Arial" panose="020B0604020202020204" pitchFamily="34" charset="0"/>
                </a:endParaRPr>
              </a:p>
            </p:txBody>
          </p:sp>
        </mc:Choice>
        <mc:Fallback xmlns="">
          <p:sp>
            <p:nvSpPr>
              <p:cNvPr id="43" name="TextBox 42">
                <a:extLst>
                  <a:ext uri="{FF2B5EF4-FFF2-40B4-BE49-F238E27FC236}">
                    <a16:creationId xmlns:a16="http://schemas.microsoft.com/office/drawing/2014/main" id="{8A4A8F08-A1FE-C34D-A298-0C1DB8303BB4}"/>
                  </a:ext>
                </a:extLst>
              </p:cNvPr>
              <p:cNvSpPr txBox="1">
                <a:spLocks noRot="1" noChangeAspect="1" noMove="1" noResize="1" noEditPoints="1" noAdjustHandles="1" noChangeArrowheads="1" noChangeShapeType="1" noTextEdit="1"/>
              </p:cNvSpPr>
              <p:nvPr/>
            </p:nvSpPr>
            <p:spPr>
              <a:xfrm>
                <a:off x="5830249" y="5078781"/>
                <a:ext cx="3192605" cy="677108"/>
              </a:xfrm>
              <a:prstGeom prst="rect">
                <a:avLst/>
              </a:prstGeom>
              <a:blipFill>
                <a:blip r:embed="rId12"/>
                <a:stretch>
                  <a:fillRect/>
                </a:stretch>
              </a:blipFill>
            </p:spPr>
            <p:txBody>
              <a:bodyPr/>
              <a:lstStyle/>
              <a:p>
                <a:r>
                  <a:rPr lang="en-IE">
                    <a:noFill/>
                  </a:rPr>
                  <a:t> </a:t>
                </a:r>
              </a:p>
            </p:txBody>
          </p:sp>
        </mc:Fallback>
      </mc:AlternateContent>
      <p:sp>
        <p:nvSpPr>
          <p:cNvPr id="45" name="TextBox 44">
            <a:extLst>
              <a:ext uri="{FF2B5EF4-FFF2-40B4-BE49-F238E27FC236}">
                <a16:creationId xmlns:a16="http://schemas.microsoft.com/office/drawing/2014/main" id="{190030F2-5AB9-F92A-9769-16165D959905}"/>
              </a:ext>
            </a:extLst>
          </p:cNvPr>
          <p:cNvSpPr txBox="1"/>
          <p:nvPr/>
        </p:nvSpPr>
        <p:spPr>
          <a:xfrm>
            <a:off x="7328234" y="1689691"/>
            <a:ext cx="1726125" cy="1107996"/>
          </a:xfrm>
          <a:prstGeom prst="rect">
            <a:avLst/>
          </a:prstGeom>
          <a:noFill/>
        </p:spPr>
        <p:txBody>
          <a:bodyPr wrap="square">
            <a:spAutoFit/>
          </a:bodyPr>
          <a:lstStyle/>
          <a:p>
            <a:r>
              <a:rPr lang="en-GB" sz="2200" b="1" dirty="0"/>
              <a:t>40 g </a:t>
            </a:r>
            <a:r>
              <a:rPr lang="en-GB" sz="2200" b="1" dirty="0" err="1"/>
              <a:t>oighear</a:t>
            </a:r>
            <a:r>
              <a:rPr lang="en-GB" sz="2200" b="1" dirty="0"/>
              <a:t> ag  -18℃ </a:t>
            </a:r>
          </a:p>
        </p:txBody>
      </p:sp>
      <p:sp>
        <p:nvSpPr>
          <p:cNvPr id="47" name="TextBox 46">
            <a:extLst>
              <a:ext uri="{FF2B5EF4-FFF2-40B4-BE49-F238E27FC236}">
                <a16:creationId xmlns:a16="http://schemas.microsoft.com/office/drawing/2014/main" id="{11AC9672-BA14-E76F-1DC4-7DB611A6BDCA}"/>
              </a:ext>
            </a:extLst>
          </p:cNvPr>
          <p:cNvSpPr txBox="1"/>
          <p:nvPr/>
        </p:nvSpPr>
        <p:spPr>
          <a:xfrm>
            <a:off x="7048982" y="2819346"/>
            <a:ext cx="2070593" cy="830997"/>
          </a:xfrm>
          <a:prstGeom prst="rect">
            <a:avLst/>
          </a:prstGeom>
          <a:noFill/>
        </p:spPr>
        <p:txBody>
          <a:bodyPr wrap="square">
            <a:spAutoFit/>
          </a:bodyPr>
          <a:lstStyle/>
          <a:p>
            <a:r>
              <a:rPr lang="en-GB" sz="2400" b="1" dirty="0">
                <a:solidFill>
                  <a:schemeClr val="accent5">
                    <a:lumMod val="75000"/>
                  </a:schemeClr>
                </a:solidFill>
              </a:rPr>
              <a:t>300 g </a:t>
            </a:r>
            <a:r>
              <a:rPr lang="en-GB" sz="2400" b="1" dirty="0" err="1">
                <a:solidFill>
                  <a:schemeClr val="accent5">
                    <a:lumMod val="75000"/>
                  </a:schemeClr>
                </a:solidFill>
              </a:rPr>
              <a:t>d’uisce</a:t>
            </a:r>
            <a:r>
              <a:rPr lang="en-GB" sz="2400" b="1" dirty="0">
                <a:solidFill>
                  <a:schemeClr val="accent5">
                    <a:lumMod val="75000"/>
                  </a:schemeClr>
                </a:solidFill>
              </a:rPr>
              <a:t> 26℃ </a:t>
            </a:r>
          </a:p>
        </p:txBody>
      </p:sp>
      <mc:AlternateContent xmlns:mc="http://schemas.openxmlformats.org/markup-compatibility/2006" xmlns:a14="http://schemas.microsoft.com/office/drawing/2010/main">
        <mc:Choice Requires="a14">
          <p:sp>
            <p:nvSpPr>
              <p:cNvPr id="2" name="TextBox 1">
                <a:extLst>
                  <a:ext uri="{FF2B5EF4-FFF2-40B4-BE49-F238E27FC236}">
                    <a16:creationId xmlns:a16="http://schemas.microsoft.com/office/drawing/2014/main" id="{995F79FC-81EF-C064-8957-0AB86D8B3FCE}"/>
                  </a:ext>
                </a:extLst>
              </p:cNvPr>
              <p:cNvSpPr txBox="1"/>
              <p:nvPr/>
            </p:nvSpPr>
            <p:spPr>
              <a:xfrm>
                <a:off x="550711" y="6186747"/>
                <a:ext cx="2431435" cy="523220"/>
              </a:xfrm>
              <a:prstGeom prst="rect">
                <a:avLst/>
              </a:prstGeom>
              <a:solidFill>
                <a:srgbClr val="FFFF99"/>
              </a:solidFill>
            </p:spPr>
            <p:txBody>
              <a:bodyPr wrap="none" rtlCol="0">
                <a:spAutoFit/>
              </a:bodyPr>
              <a:lstStyle/>
              <a:p>
                <a:pPr algn="l">
                  <a:spcAft>
                    <a:spcPts val="1200"/>
                  </a:spcAft>
                </a:pPr>
                <a:r>
                  <a:rPr lang="en-GB" sz="2800" dirty="0">
                    <a:latin typeface="Arial" panose="020B0604020202020204" pitchFamily="34" charset="0"/>
                    <a:cs typeface="Arial" panose="020B0604020202020204" pitchFamily="34" charset="0"/>
                  </a:rPr>
                  <a:t>Nóta na 3 </a:t>
                </a:r>
                <a14:m>
                  <m:oMath xmlns:m="http://schemas.openxmlformats.org/officeDocument/2006/math">
                    <m:r>
                      <m:rPr>
                        <m:sty m:val="p"/>
                      </m:rPr>
                      <a:rPr lang="en-GB" sz="2800" b="0" i="0" smtClean="0">
                        <a:latin typeface="Cambria Math" panose="02040503050406030204" pitchFamily="18" charset="0"/>
                        <a:cs typeface="Arial" panose="020B0604020202020204" pitchFamily="34" charset="0"/>
                      </a:rPr>
                      <m:t>Δ</m:t>
                    </m:r>
                    <m:r>
                      <a:rPr lang="en-GB" sz="2800" b="0" i="1" smtClean="0">
                        <a:latin typeface="Cambria Math" panose="02040503050406030204" pitchFamily="18" charset="0"/>
                        <a:cs typeface="Arial" panose="020B0604020202020204" pitchFamily="34" charset="0"/>
                      </a:rPr>
                      <m:t>𝜃</m:t>
                    </m:r>
                    <m:r>
                      <a:rPr lang="en-GB" sz="2800" b="0" i="1" smtClean="0">
                        <a:latin typeface="Cambria Math" panose="02040503050406030204" pitchFamily="18" charset="0"/>
                        <a:cs typeface="Arial" panose="020B0604020202020204" pitchFamily="34" charset="0"/>
                      </a:rPr>
                      <m:t>𝑠</m:t>
                    </m:r>
                  </m:oMath>
                </a14:m>
                <a:endParaRPr lang="en-GB" sz="2800" dirty="0">
                  <a:latin typeface="Arial" panose="020B0604020202020204" pitchFamily="34" charset="0"/>
                  <a:cs typeface="Arial" panose="020B0604020202020204" pitchFamily="34" charset="0"/>
                </a:endParaRPr>
              </a:p>
            </p:txBody>
          </p:sp>
        </mc:Choice>
        <mc:Fallback xmlns="">
          <p:sp>
            <p:nvSpPr>
              <p:cNvPr id="2" name="TextBox 1">
                <a:extLst>
                  <a:ext uri="{FF2B5EF4-FFF2-40B4-BE49-F238E27FC236}">
                    <a16:creationId xmlns:a16="http://schemas.microsoft.com/office/drawing/2014/main" id="{995F79FC-81EF-C064-8957-0AB86D8B3FCE}"/>
                  </a:ext>
                </a:extLst>
              </p:cNvPr>
              <p:cNvSpPr txBox="1">
                <a:spLocks noRot="1" noChangeAspect="1" noMove="1" noResize="1" noEditPoints="1" noAdjustHandles="1" noChangeArrowheads="1" noChangeShapeType="1" noTextEdit="1"/>
              </p:cNvSpPr>
              <p:nvPr/>
            </p:nvSpPr>
            <p:spPr>
              <a:xfrm>
                <a:off x="550711" y="6186747"/>
                <a:ext cx="2431435" cy="523220"/>
              </a:xfrm>
              <a:prstGeom prst="rect">
                <a:avLst/>
              </a:prstGeom>
              <a:blipFill>
                <a:blip r:embed="rId13"/>
                <a:stretch>
                  <a:fillRect l="-5013" t="-12791" b="-31395"/>
                </a:stretch>
              </a:blipFill>
            </p:spPr>
            <p:txBody>
              <a:bodyPr/>
              <a:lstStyle/>
              <a:p>
                <a:r>
                  <a:rPr lang="en-IE">
                    <a:noFill/>
                  </a:rPr>
                  <a:t> </a:t>
                </a:r>
              </a:p>
            </p:txBody>
          </p:sp>
        </mc:Fallback>
      </mc:AlternateContent>
    </p:spTree>
    <p:extLst>
      <p:ext uri="{BB962C8B-B14F-4D97-AF65-F5344CB8AC3E}">
        <p14:creationId xmlns:p14="http://schemas.microsoft.com/office/powerpoint/2010/main" val="17978964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3"/>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41"/>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0"/>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4"/>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42"/>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9"/>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35"/>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43"/>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36"/>
                                        </p:tgtEl>
                                        <p:attrNameLst>
                                          <p:attrName>style.visibility</p:attrName>
                                        </p:attrNameLst>
                                      </p:cBhvr>
                                      <p:to>
                                        <p:strVal val="visible"/>
                                      </p:to>
                                    </p:set>
                                  </p:childTnLst>
                                </p:cTn>
                              </p:par>
                              <p:par>
                                <p:cTn id="59" presetID="1" presetClass="entr" presetSubtype="0" fill="hold" grpId="0" nodeType="withEffect">
                                  <p:stCondLst>
                                    <p:cond delay="0"/>
                                  </p:stCondLst>
                                  <p:childTnLst>
                                    <p:set>
                                      <p:cBhvr>
                                        <p:cTn id="60" dur="1" fill="hold">
                                          <p:stCondLst>
                                            <p:cond delay="0"/>
                                          </p:stCondLst>
                                        </p:cTn>
                                        <p:tgtEl>
                                          <p:spTgt spid="37"/>
                                        </p:tgtEl>
                                        <p:attrNameLst>
                                          <p:attrName>style.visibility</p:attrName>
                                        </p:attrNameLst>
                                      </p:cBhvr>
                                      <p:to>
                                        <p:strVal val="visible"/>
                                      </p:to>
                                    </p:set>
                                  </p:childTnLst>
                                </p:cTn>
                              </p:par>
                            </p:childTnLst>
                          </p:cTn>
                        </p:par>
                      </p:childTnLst>
                    </p:cTn>
                  </p:par>
                  <p:par>
                    <p:cTn id="61" fill="hold">
                      <p:stCondLst>
                        <p:cond delay="indefinite"/>
                      </p:stCondLst>
                      <p:childTnLst>
                        <p:par>
                          <p:cTn id="62" fill="hold">
                            <p:stCondLst>
                              <p:cond delay="0"/>
                            </p:stCondLst>
                            <p:childTnLst>
                              <p:par>
                                <p:cTn id="63" presetID="1" presetClass="entr" presetSubtype="0" fill="hold" grpId="0" nodeType="clickEffect">
                                  <p:stCondLst>
                                    <p:cond delay="0"/>
                                  </p:stCondLst>
                                  <p:childTnLst>
                                    <p:set>
                                      <p:cBhvr>
                                        <p:cTn id="64" dur="1" fill="hold">
                                          <p:stCondLst>
                                            <p:cond delay="0"/>
                                          </p:stCondLst>
                                        </p:cTn>
                                        <p:tgtEl>
                                          <p:spTgt spid="39"/>
                                        </p:tgtEl>
                                        <p:attrNameLst>
                                          <p:attrName>style.visibility</p:attrName>
                                        </p:attrNameLst>
                                      </p:cBhvr>
                                      <p:to>
                                        <p:strVal val="visible"/>
                                      </p:to>
                                    </p:set>
                                  </p:childTnLst>
                                </p:cTn>
                              </p:par>
                            </p:childTnLst>
                          </p:cTn>
                        </p:par>
                      </p:childTnLst>
                    </p:cTn>
                  </p:par>
                  <p:par>
                    <p:cTn id="65" fill="hold">
                      <p:stCondLst>
                        <p:cond delay="indefinite"/>
                      </p:stCondLst>
                      <p:childTnLst>
                        <p:par>
                          <p:cTn id="66" fill="hold">
                            <p:stCondLst>
                              <p:cond delay="0"/>
                            </p:stCondLst>
                            <p:childTnLst>
                              <p:par>
                                <p:cTn id="67" presetID="1" presetClass="entr" presetSubtype="0" fill="hold" grpId="0" nodeType="clickEffect">
                                  <p:stCondLst>
                                    <p:cond delay="0"/>
                                  </p:stCondLst>
                                  <p:childTnLst>
                                    <p:set>
                                      <p:cBhvr>
                                        <p:cTn id="68"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28" grpId="0"/>
      <p:bldP spid="29" grpId="0"/>
      <p:bldP spid="30" grpId="0"/>
      <p:bldP spid="32" grpId="0"/>
      <p:bldP spid="33" grpId="0"/>
      <p:bldP spid="34" grpId="0"/>
      <p:bldP spid="35" grpId="0"/>
      <p:bldP spid="36" grpId="0"/>
      <p:bldP spid="37" grpId="0"/>
      <p:bldP spid="39" grpId="0"/>
      <p:bldP spid="40" grpId="0"/>
      <p:bldP spid="41" grpId="0"/>
      <p:bldP spid="42" grpId="0"/>
      <p:bldP spid="43" grpId="0"/>
      <p:bldP spid="2" grpId="0" animBg="1"/>
    </p:bld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E0075AF-3AA5-8AED-07FC-B6F2E7043DEA}"/>
              </a:ext>
            </a:extLst>
          </p:cNvPr>
          <p:cNvSpPr>
            <a:spLocks noGrp="1"/>
          </p:cNvSpPr>
          <p:nvPr>
            <p:ph type="title"/>
          </p:nvPr>
        </p:nvSpPr>
        <p:spPr>
          <a:xfrm>
            <a:off x="628650" y="1779254"/>
            <a:ext cx="7886700" cy="2141236"/>
          </a:xfrm>
        </p:spPr>
        <p:txBody>
          <a:bodyPr>
            <a:normAutofit fontScale="90000"/>
          </a:bodyPr>
          <a:lstStyle/>
          <a:p>
            <a:r>
              <a:rPr lang="en-IE" dirty="0"/>
              <a:t>F</a:t>
            </a:r>
            <a:r>
              <a:rPr lang="ga-IE" dirty="0"/>
              <a:t>íoraigh samhlacha matamaiticiúla fuinnimh teasa</a:t>
            </a:r>
            <a:r>
              <a:rPr lang="en-GB" dirty="0"/>
              <a:t>, teas </a:t>
            </a:r>
            <a:r>
              <a:rPr lang="en-GB" dirty="0" err="1"/>
              <a:t>folaigh</a:t>
            </a:r>
            <a:r>
              <a:rPr lang="en-GB" dirty="0"/>
              <a:t> agus </a:t>
            </a:r>
            <a:r>
              <a:rPr lang="en-GB" dirty="0" err="1"/>
              <a:t>athrú</a:t>
            </a:r>
            <a:r>
              <a:rPr lang="en-GB" dirty="0"/>
              <a:t> </a:t>
            </a:r>
            <a:r>
              <a:rPr lang="en-GB" dirty="0" err="1"/>
              <a:t>teochta</a:t>
            </a:r>
            <a:r>
              <a:rPr lang="en-GB" dirty="0"/>
              <a:t> ag </a:t>
            </a:r>
            <a:r>
              <a:rPr lang="en-GB" dirty="0" err="1"/>
              <a:t>úsáid</a:t>
            </a:r>
            <a:r>
              <a:rPr lang="en-GB" dirty="0"/>
              <a:t> </a:t>
            </a:r>
            <a:r>
              <a:rPr lang="en-GB" dirty="0" err="1"/>
              <a:t>sonraí</a:t>
            </a:r>
            <a:r>
              <a:rPr lang="en-GB" dirty="0"/>
              <a:t> </a:t>
            </a:r>
            <a:r>
              <a:rPr lang="en-GB" dirty="0" err="1"/>
              <a:t>tánaisteach</a:t>
            </a:r>
            <a:endParaRPr lang="en-GB" dirty="0"/>
          </a:p>
        </p:txBody>
      </p:sp>
    </p:spTree>
    <p:extLst>
      <p:ext uri="{BB962C8B-B14F-4D97-AF65-F5344CB8AC3E}">
        <p14:creationId xmlns:p14="http://schemas.microsoft.com/office/powerpoint/2010/main" val="4177244716"/>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00BF6FA-9BE3-6012-9EAE-A2CF54B987D7}"/>
              </a:ext>
            </a:extLst>
          </p:cNvPr>
          <p:cNvSpPr>
            <a:spLocks noGrp="1"/>
          </p:cNvSpPr>
          <p:nvPr>
            <p:ph type="title"/>
          </p:nvPr>
        </p:nvSpPr>
        <p:spPr/>
        <p:txBody>
          <a:bodyPr>
            <a:normAutofit fontScale="90000"/>
          </a:bodyPr>
          <a:lstStyle/>
          <a:p>
            <a:r>
              <a:rPr lang="en-GB" dirty="0" err="1"/>
              <a:t>Cleachtadh</a:t>
            </a:r>
            <a:endParaRPr lang="en-GB" dirty="0"/>
          </a:p>
        </p:txBody>
      </p:sp>
      <p:sp>
        <p:nvSpPr>
          <p:cNvPr id="4" name="Text Placeholder 3">
            <a:extLst>
              <a:ext uri="{FF2B5EF4-FFF2-40B4-BE49-F238E27FC236}">
                <a16:creationId xmlns:a16="http://schemas.microsoft.com/office/drawing/2014/main" id="{22F9E3A8-9CA8-DF31-56BD-718C19A63B64}"/>
              </a:ext>
            </a:extLst>
          </p:cNvPr>
          <p:cNvSpPr>
            <a:spLocks noGrp="1"/>
          </p:cNvSpPr>
          <p:nvPr>
            <p:ph type="body" sz="quarter" idx="10"/>
          </p:nvPr>
        </p:nvSpPr>
        <p:spPr>
          <a:xfrm>
            <a:off x="122292" y="461664"/>
            <a:ext cx="8899415" cy="1255728"/>
          </a:xfrm>
        </p:spPr>
        <p:txBody>
          <a:bodyPr/>
          <a:lstStyle/>
          <a:p>
            <a:r>
              <a:rPr lang="ga-IE" dirty="0"/>
              <a:t>Cén tsamhail a fhíoraíonn an graf thíos, luaigh conas a fhíoraíonn sé an tsamhail agus ríomh cumas teasa an réada.</a:t>
            </a:r>
          </a:p>
        </p:txBody>
      </p:sp>
      <p:grpSp>
        <p:nvGrpSpPr>
          <p:cNvPr id="7" name="Group 6">
            <a:extLst>
              <a:ext uri="{FF2B5EF4-FFF2-40B4-BE49-F238E27FC236}">
                <a16:creationId xmlns:a16="http://schemas.microsoft.com/office/drawing/2014/main" id="{DD3571E1-1968-85F2-3804-EA6B0DA651F9}"/>
              </a:ext>
            </a:extLst>
          </p:cNvPr>
          <p:cNvGrpSpPr/>
          <p:nvPr/>
        </p:nvGrpSpPr>
        <p:grpSpPr>
          <a:xfrm>
            <a:off x="450297" y="1812863"/>
            <a:ext cx="5361275" cy="4304449"/>
            <a:chOff x="3862342" y="98363"/>
            <a:chExt cx="5361275" cy="4304449"/>
          </a:xfrm>
        </p:grpSpPr>
        <p:grpSp>
          <p:nvGrpSpPr>
            <p:cNvPr id="8" name="Group 7">
              <a:extLst>
                <a:ext uri="{FF2B5EF4-FFF2-40B4-BE49-F238E27FC236}">
                  <a16:creationId xmlns:a16="http://schemas.microsoft.com/office/drawing/2014/main" id="{81F15ED8-46D3-076E-C35D-ABC74B0A4AD0}"/>
                </a:ext>
              </a:extLst>
            </p:cNvPr>
            <p:cNvGrpSpPr/>
            <p:nvPr/>
          </p:nvGrpSpPr>
          <p:grpSpPr>
            <a:xfrm>
              <a:off x="5294505" y="125578"/>
              <a:ext cx="3671433" cy="3671433"/>
              <a:chOff x="5103901" y="2350294"/>
              <a:chExt cx="3671433" cy="3671433"/>
            </a:xfrm>
          </p:grpSpPr>
          <p:grpSp>
            <p:nvGrpSpPr>
              <p:cNvPr id="19" name="Group 18">
                <a:extLst>
                  <a:ext uri="{FF2B5EF4-FFF2-40B4-BE49-F238E27FC236}">
                    <a16:creationId xmlns:a16="http://schemas.microsoft.com/office/drawing/2014/main" id="{36B7561E-228B-90B3-6305-B32128AB710E}"/>
                  </a:ext>
                </a:extLst>
              </p:cNvPr>
              <p:cNvGrpSpPr/>
              <p:nvPr/>
            </p:nvGrpSpPr>
            <p:grpSpPr>
              <a:xfrm>
                <a:off x="5218473" y="2350294"/>
                <a:ext cx="3442289" cy="3671433"/>
                <a:chOff x="5740400" y="3952220"/>
                <a:chExt cx="3886200" cy="2550180"/>
              </a:xfrm>
            </p:grpSpPr>
            <p:cxnSp>
              <p:nvCxnSpPr>
                <p:cNvPr id="32" name="Straight Connector 31">
                  <a:extLst>
                    <a:ext uri="{FF2B5EF4-FFF2-40B4-BE49-F238E27FC236}">
                      <a16:creationId xmlns:a16="http://schemas.microsoft.com/office/drawing/2014/main" id="{8D070E06-8021-DBD4-3D91-C345748F9078}"/>
                    </a:ext>
                  </a:extLst>
                </p:cNvPr>
                <p:cNvCxnSpPr/>
                <p:nvPr/>
              </p:nvCxnSpPr>
              <p:spPr>
                <a:xfrm>
                  <a:off x="5740400" y="3952220"/>
                  <a:ext cx="0" cy="2550180"/>
                </a:xfrm>
                <a:prstGeom prst="line">
                  <a:avLst/>
                </a:prstGeom>
                <a:ln w="12700">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33" name="Straight Connector 32">
                  <a:extLst>
                    <a:ext uri="{FF2B5EF4-FFF2-40B4-BE49-F238E27FC236}">
                      <a16:creationId xmlns:a16="http://schemas.microsoft.com/office/drawing/2014/main" id="{B618CA90-5C49-0B57-1929-71A30C82A7ED}"/>
                    </a:ext>
                  </a:extLst>
                </p:cNvPr>
                <p:cNvCxnSpPr/>
                <p:nvPr/>
              </p:nvCxnSpPr>
              <p:spPr>
                <a:xfrm>
                  <a:off x="6129020" y="3952220"/>
                  <a:ext cx="0" cy="2550180"/>
                </a:xfrm>
                <a:prstGeom prst="line">
                  <a:avLst/>
                </a:prstGeom>
                <a:ln w="12700">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34" name="Straight Connector 33">
                  <a:extLst>
                    <a:ext uri="{FF2B5EF4-FFF2-40B4-BE49-F238E27FC236}">
                      <a16:creationId xmlns:a16="http://schemas.microsoft.com/office/drawing/2014/main" id="{EF4C57EB-DFFF-8BD6-BC31-C5F85B874EB2}"/>
                    </a:ext>
                  </a:extLst>
                </p:cNvPr>
                <p:cNvCxnSpPr/>
                <p:nvPr/>
              </p:nvCxnSpPr>
              <p:spPr>
                <a:xfrm>
                  <a:off x="6517640" y="3952220"/>
                  <a:ext cx="0" cy="2550180"/>
                </a:xfrm>
                <a:prstGeom prst="line">
                  <a:avLst/>
                </a:prstGeom>
                <a:ln w="12700">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35" name="Straight Connector 34">
                  <a:extLst>
                    <a:ext uri="{FF2B5EF4-FFF2-40B4-BE49-F238E27FC236}">
                      <a16:creationId xmlns:a16="http://schemas.microsoft.com/office/drawing/2014/main" id="{4D47F996-3B26-6D11-9B7C-E7D1F5FB3587}"/>
                    </a:ext>
                  </a:extLst>
                </p:cNvPr>
                <p:cNvCxnSpPr/>
                <p:nvPr/>
              </p:nvCxnSpPr>
              <p:spPr>
                <a:xfrm>
                  <a:off x="6906260" y="3952220"/>
                  <a:ext cx="0" cy="2550180"/>
                </a:xfrm>
                <a:prstGeom prst="line">
                  <a:avLst/>
                </a:prstGeom>
                <a:ln w="12700">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36" name="Straight Connector 35">
                  <a:extLst>
                    <a:ext uri="{FF2B5EF4-FFF2-40B4-BE49-F238E27FC236}">
                      <a16:creationId xmlns:a16="http://schemas.microsoft.com/office/drawing/2014/main" id="{BA3D4DCD-6A78-B4B8-ACD3-19FEE4BBF187}"/>
                    </a:ext>
                  </a:extLst>
                </p:cNvPr>
                <p:cNvCxnSpPr/>
                <p:nvPr/>
              </p:nvCxnSpPr>
              <p:spPr>
                <a:xfrm>
                  <a:off x="7294880" y="3952220"/>
                  <a:ext cx="0" cy="2550180"/>
                </a:xfrm>
                <a:prstGeom prst="line">
                  <a:avLst/>
                </a:prstGeom>
                <a:ln w="12700">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37" name="Straight Connector 36">
                  <a:extLst>
                    <a:ext uri="{FF2B5EF4-FFF2-40B4-BE49-F238E27FC236}">
                      <a16:creationId xmlns:a16="http://schemas.microsoft.com/office/drawing/2014/main" id="{73F22145-9E36-D6F4-0FCF-F2DF77FCB4F3}"/>
                    </a:ext>
                  </a:extLst>
                </p:cNvPr>
                <p:cNvCxnSpPr/>
                <p:nvPr/>
              </p:nvCxnSpPr>
              <p:spPr>
                <a:xfrm>
                  <a:off x="7683500" y="3952220"/>
                  <a:ext cx="0" cy="2550180"/>
                </a:xfrm>
                <a:prstGeom prst="line">
                  <a:avLst/>
                </a:prstGeom>
                <a:ln w="12700">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38" name="Straight Connector 37">
                  <a:extLst>
                    <a:ext uri="{FF2B5EF4-FFF2-40B4-BE49-F238E27FC236}">
                      <a16:creationId xmlns:a16="http://schemas.microsoft.com/office/drawing/2014/main" id="{5E72F96A-E075-6540-6717-3ECB3C156C59}"/>
                    </a:ext>
                  </a:extLst>
                </p:cNvPr>
                <p:cNvCxnSpPr/>
                <p:nvPr/>
              </p:nvCxnSpPr>
              <p:spPr>
                <a:xfrm>
                  <a:off x="8072120" y="3952220"/>
                  <a:ext cx="0" cy="2550180"/>
                </a:xfrm>
                <a:prstGeom prst="line">
                  <a:avLst/>
                </a:prstGeom>
                <a:ln w="12700">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39" name="Straight Connector 38">
                  <a:extLst>
                    <a:ext uri="{FF2B5EF4-FFF2-40B4-BE49-F238E27FC236}">
                      <a16:creationId xmlns:a16="http://schemas.microsoft.com/office/drawing/2014/main" id="{206AB412-4379-6985-3012-60766D557796}"/>
                    </a:ext>
                  </a:extLst>
                </p:cNvPr>
                <p:cNvCxnSpPr/>
                <p:nvPr/>
              </p:nvCxnSpPr>
              <p:spPr>
                <a:xfrm>
                  <a:off x="8460740" y="3952220"/>
                  <a:ext cx="0" cy="2550180"/>
                </a:xfrm>
                <a:prstGeom prst="line">
                  <a:avLst/>
                </a:prstGeom>
                <a:ln w="12700">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40" name="Straight Connector 39">
                  <a:extLst>
                    <a:ext uri="{FF2B5EF4-FFF2-40B4-BE49-F238E27FC236}">
                      <a16:creationId xmlns:a16="http://schemas.microsoft.com/office/drawing/2014/main" id="{719137E1-D5FA-0F42-0B11-0563A51494F3}"/>
                    </a:ext>
                  </a:extLst>
                </p:cNvPr>
                <p:cNvCxnSpPr/>
                <p:nvPr/>
              </p:nvCxnSpPr>
              <p:spPr>
                <a:xfrm>
                  <a:off x="8849360" y="3952220"/>
                  <a:ext cx="0" cy="2550180"/>
                </a:xfrm>
                <a:prstGeom prst="line">
                  <a:avLst/>
                </a:prstGeom>
                <a:ln w="12700">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41" name="Straight Connector 40">
                  <a:extLst>
                    <a:ext uri="{FF2B5EF4-FFF2-40B4-BE49-F238E27FC236}">
                      <a16:creationId xmlns:a16="http://schemas.microsoft.com/office/drawing/2014/main" id="{7CE332D1-1E26-3D27-D9B9-56DF98231612}"/>
                    </a:ext>
                  </a:extLst>
                </p:cNvPr>
                <p:cNvCxnSpPr/>
                <p:nvPr/>
              </p:nvCxnSpPr>
              <p:spPr>
                <a:xfrm>
                  <a:off x="9237980" y="3952220"/>
                  <a:ext cx="0" cy="2550180"/>
                </a:xfrm>
                <a:prstGeom prst="line">
                  <a:avLst/>
                </a:prstGeom>
                <a:ln w="12700">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42" name="Straight Connector 41">
                  <a:extLst>
                    <a:ext uri="{FF2B5EF4-FFF2-40B4-BE49-F238E27FC236}">
                      <a16:creationId xmlns:a16="http://schemas.microsoft.com/office/drawing/2014/main" id="{D4CA5FF3-9A8A-90C0-B98E-53703811EA8A}"/>
                    </a:ext>
                  </a:extLst>
                </p:cNvPr>
                <p:cNvCxnSpPr/>
                <p:nvPr/>
              </p:nvCxnSpPr>
              <p:spPr>
                <a:xfrm>
                  <a:off x="9626600" y="3952220"/>
                  <a:ext cx="0" cy="2550180"/>
                </a:xfrm>
                <a:prstGeom prst="line">
                  <a:avLst/>
                </a:prstGeom>
                <a:ln w="12700">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grpSp>
          <p:grpSp>
            <p:nvGrpSpPr>
              <p:cNvPr id="20" name="Group 19">
                <a:extLst>
                  <a:ext uri="{FF2B5EF4-FFF2-40B4-BE49-F238E27FC236}">
                    <a16:creationId xmlns:a16="http://schemas.microsoft.com/office/drawing/2014/main" id="{7EDD49DD-BA0C-A127-CE0D-EC9C7EC15286}"/>
                  </a:ext>
                </a:extLst>
              </p:cNvPr>
              <p:cNvGrpSpPr/>
              <p:nvPr/>
            </p:nvGrpSpPr>
            <p:grpSpPr>
              <a:xfrm rot="5400000">
                <a:off x="5218473" y="2390159"/>
                <a:ext cx="3442289" cy="3671433"/>
                <a:chOff x="5740400" y="3952220"/>
                <a:chExt cx="3886200" cy="2550180"/>
              </a:xfrm>
            </p:grpSpPr>
            <p:cxnSp>
              <p:nvCxnSpPr>
                <p:cNvPr id="21" name="Straight Connector 20">
                  <a:extLst>
                    <a:ext uri="{FF2B5EF4-FFF2-40B4-BE49-F238E27FC236}">
                      <a16:creationId xmlns:a16="http://schemas.microsoft.com/office/drawing/2014/main" id="{B8C4E1B8-B727-368A-B680-9BC8F8D67EEB}"/>
                    </a:ext>
                  </a:extLst>
                </p:cNvPr>
                <p:cNvCxnSpPr/>
                <p:nvPr/>
              </p:nvCxnSpPr>
              <p:spPr>
                <a:xfrm>
                  <a:off x="5740400" y="3952220"/>
                  <a:ext cx="0" cy="2550180"/>
                </a:xfrm>
                <a:prstGeom prst="line">
                  <a:avLst/>
                </a:prstGeom>
                <a:ln w="12700">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2" name="Straight Connector 21">
                  <a:extLst>
                    <a:ext uri="{FF2B5EF4-FFF2-40B4-BE49-F238E27FC236}">
                      <a16:creationId xmlns:a16="http://schemas.microsoft.com/office/drawing/2014/main" id="{45E77BBF-E89D-D284-0A20-ED0DC2145DCD}"/>
                    </a:ext>
                  </a:extLst>
                </p:cNvPr>
                <p:cNvCxnSpPr/>
                <p:nvPr/>
              </p:nvCxnSpPr>
              <p:spPr>
                <a:xfrm>
                  <a:off x="6129020" y="3952220"/>
                  <a:ext cx="0" cy="2550180"/>
                </a:xfrm>
                <a:prstGeom prst="line">
                  <a:avLst/>
                </a:prstGeom>
                <a:ln w="12700">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3" name="Straight Connector 22">
                  <a:extLst>
                    <a:ext uri="{FF2B5EF4-FFF2-40B4-BE49-F238E27FC236}">
                      <a16:creationId xmlns:a16="http://schemas.microsoft.com/office/drawing/2014/main" id="{9DF0A7CC-FE05-E4B4-EDEF-43C229DC62A0}"/>
                    </a:ext>
                  </a:extLst>
                </p:cNvPr>
                <p:cNvCxnSpPr/>
                <p:nvPr/>
              </p:nvCxnSpPr>
              <p:spPr>
                <a:xfrm>
                  <a:off x="6517640" y="3952220"/>
                  <a:ext cx="0" cy="2550180"/>
                </a:xfrm>
                <a:prstGeom prst="line">
                  <a:avLst/>
                </a:prstGeom>
                <a:ln w="12700">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4" name="Straight Connector 23">
                  <a:extLst>
                    <a:ext uri="{FF2B5EF4-FFF2-40B4-BE49-F238E27FC236}">
                      <a16:creationId xmlns:a16="http://schemas.microsoft.com/office/drawing/2014/main" id="{783C9427-CC1F-8F3E-DF48-FB6FA04C8D12}"/>
                    </a:ext>
                  </a:extLst>
                </p:cNvPr>
                <p:cNvCxnSpPr/>
                <p:nvPr/>
              </p:nvCxnSpPr>
              <p:spPr>
                <a:xfrm>
                  <a:off x="6906260" y="3952220"/>
                  <a:ext cx="0" cy="2550180"/>
                </a:xfrm>
                <a:prstGeom prst="line">
                  <a:avLst/>
                </a:prstGeom>
                <a:ln w="12700">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5" name="Straight Connector 24">
                  <a:extLst>
                    <a:ext uri="{FF2B5EF4-FFF2-40B4-BE49-F238E27FC236}">
                      <a16:creationId xmlns:a16="http://schemas.microsoft.com/office/drawing/2014/main" id="{5AC50C09-67BC-7209-A30C-36DA76DAB01B}"/>
                    </a:ext>
                  </a:extLst>
                </p:cNvPr>
                <p:cNvCxnSpPr/>
                <p:nvPr/>
              </p:nvCxnSpPr>
              <p:spPr>
                <a:xfrm>
                  <a:off x="7294880" y="3952220"/>
                  <a:ext cx="0" cy="2550180"/>
                </a:xfrm>
                <a:prstGeom prst="line">
                  <a:avLst/>
                </a:prstGeom>
                <a:ln w="12700">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6" name="Straight Connector 25">
                  <a:extLst>
                    <a:ext uri="{FF2B5EF4-FFF2-40B4-BE49-F238E27FC236}">
                      <a16:creationId xmlns:a16="http://schemas.microsoft.com/office/drawing/2014/main" id="{B9EDC0A8-E959-0532-A980-74A6FC79BA49}"/>
                    </a:ext>
                  </a:extLst>
                </p:cNvPr>
                <p:cNvCxnSpPr/>
                <p:nvPr/>
              </p:nvCxnSpPr>
              <p:spPr>
                <a:xfrm>
                  <a:off x="7683500" y="3952220"/>
                  <a:ext cx="0" cy="2550180"/>
                </a:xfrm>
                <a:prstGeom prst="line">
                  <a:avLst/>
                </a:prstGeom>
                <a:ln w="12700">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7" name="Straight Connector 26">
                  <a:extLst>
                    <a:ext uri="{FF2B5EF4-FFF2-40B4-BE49-F238E27FC236}">
                      <a16:creationId xmlns:a16="http://schemas.microsoft.com/office/drawing/2014/main" id="{27A78E85-85A8-2909-10D3-9FABF55A0D69}"/>
                    </a:ext>
                  </a:extLst>
                </p:cNvPr>
                <p:cNvCxnSpPr/>
                <p:nvPr/>
              </p:nvCxnSpPr>
              <p:spPr>
                <a:xfrm>
                  <a:off x="8072120" y="3952220"/>
                  <a:ext cx="0" cy="2550180"/>
                </a:xfrm>
                <a:prstGeom prst="line">
                  <a:avLst/>
                </a:prstGeom>
                <a:ln w="12700">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8" name="Straight Connector 27">
                  <a:extLst>
                    <a:ext uri="{FF2B5EF4-FFF2-40B4-BE49-F238E27FC236}">
                      <a16:creationId xmlns:a16="http://schemas.microsoft.com/office/drawing/2014/main" id="{DE4C35C5-5F9B-97C4-09B2-8D1C70D928AC}"/>
                    </a:ext>
                  </a:extLst>
                </p:cNvPr>
                <p:cNvCxnSpPr/>
                <p:nvPr/>
              </p:nvCxnSpPr>
              <p:spPr>
                <a:xfrm>
                  <a:off x="8460740" y="3952220"/>
                  <a:ext cx="0" cy="2550180"/>
                </a:xfrm>
                <a:prstGeom prst="line">
                  <a:avLst/>
                </a:prstGeom>
                <a:ln w="12700">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9" name="Straight Connector 28">
                  <a:extLst>
                    <a:ext uri="{FF2B5EF4-FFF2-40B4-BE49-F238E27FC236}">
                      <a16:creationId xmlns:a16="http://schemas.microsoft.com/office/drawing/2014/main" id="{FAC74AD3-AAFB-8C3C-DE50-2D100626D39A}"/>
                    </a:ext>
                  </a:extLst>
                </p:cNvPr>
                <p:cNvCxnSpPr/>
                <p:nvPr/>
              </p:nvCxnSpPr>
              <p:spPr>
                <a:xfrm>
                  <a:off x="8849360" y="3952220"/>
                  <a:ext cx="0" cy="2550180"/>
                </a:xfrm>
                <a:prstGeom prst="line">
                  <a:avLst/>
                </a:prstGeom>
                <a:ln w="12700">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30" name="Straight Connector 29">
                  <a:extLst>
                    <a:ext uri="{FF2B5EF4-FFF2-40B4-BE49-F238E27FC236}">
                      <a16:creationId xmlns:a16="http://schemas.microsoft.com/office/drawing/2014/main" id="{748FCC83-7F07-9BEC-5318-A8233942E51A}"/>
                    </a:ext>
                  </a:extLst>
                </p:cNvPr>
                <p:cNvCxnSpPr>
                  <a:cxnSpLocks/>
                </p:cNvCxnSpPr>
                <p:nvPr/>
              </p:nvCxnSpPr>
              <p:spPr>
                <a:xfrm>
                  <a:off x="9237980" y="3952220"/>
                  <a:ext cx="0" cy="2550180"/>
                </a:xfrm>
                <a:prstGeom prst="line">
                  <a:avLst/>
                </a:prstGeom>
                <a:ln w="12700">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31" name="Straight Connector 30">
                  <a:extLst>
                    <a:ext uri="{FF2B5EF4-FFF2-40B4-BE49-F238E27FC236}">
                      <a16:creationId xmlns:a16="http://schemas.microsoft.com/office/drawing/2014/main" id="{1A6AD05D-9197-2236-FE77-D8F46EFE6D69}"/>
                    </a:ext>
                  </a:extLst>
                </p:cNvPr>
                <p:cNvCxnSpPr/>
                <p:nvPr/>
              </p:nvCxnSpPr>
              <p:spPr>
                <a:xfrm>
                  <a:off x="9626600" y="3952220"/>
                  <a:ext cx="0" cy="2550180"/>
                </a:xfrm>
                <a:prstGeom prst="line">
                  <a:avLst/>
                </a:prstGeom>
                <a:ln w="12700">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grpSp>
        </p:grpSp>
        <p:sp>
          <p:nvSpPr>
            <p:cNvPr id="9" name="Rectangle 8">
              <a:extLst>
                <a:ext uri="{FF2B5EF4-FFF2-40B4-BE49-F238E27FC236}">
                  <a16:creationId xmlns:a16="http://schemas.microsoft.com/office/drawing/2014/main" id="{D575D117-4C00-A143-6DE9-281D4784DAB4}"/>
                </a:ext>
              </a:extLst>
            </p:cNvPr>
            <p:cNvSpPr/>
            <p:nvPr/>
          </p:nvSpPr>
          <p:spPr>
            <a:xfrm>
              <a:off x="3862342" y="98363"/>
              <a:ext cx="5281658" cy="4304449"/>
            </a:xfrm>
            <a:prstGeom prst="rect">
              <a:avLst/>
            </a:prstGeom>
          </p:spPr>
          <p:style>
            <a:lnRef idx="3">
              <a:schemeClr val="dk1"/>
            </a:lnRef>
            <a:fillRef idx="0">
              <a:schemeClr val="dk1"/>
            </a:fillRef>
            <a:effectRef idx="2">
              <a:schemeClr val="dk1"/>
            </a:effectRef>
            <a:fontRef idx="minor">
              <a:schemeClr val="tx1"/>
            </a:fontRef>
          </p:style>
          <p:txBody>
            <a:bodyPr rtlCol="0" anchor="ctr"/>
            <a:lstStyle/>
            <a:p>
              <a:pPr algn="ctr"/>
              <a:endParaRPr lang="en-GB" noProof="0"/>
            </a:p>
          </p:txBody>
        </p:sp>
        <p:sp>
          <p:nvSpPr>
            <p:cNvPr id="10" name="TextBox 9">
              <a:extLst>
                <a:ext uri="{FF2B5EF4-FFF2-40B4-BE49-F238E27FC236}">
                  <a16:creationId xmlns:a16="http://schemas.microsoft.com/office/drawing/2014/main" id="{E1688D45-7EFC-1FEF-2124-9A09624C98B9}"/>
                </a:ext>
              </a:extLst>
            </p:cNvPr>
            <p:cNvSpPr txBox="1"/>
            <p:nvPr/>
          </p:nvSpPr>
          <p:spPr>
            <a:xfrm rot="16200000">
              <a:off x="2777112" y="1595094"/>
              <a:ext cx="3144591" cy="523220"/>
            </a:xfrm>
            <a:prstGeom prst="rect">
              <a:avLst/>
            </a:prstGeom>
            <a:noFill/>
          </p:spPr>
          <p:txBody>
            <a:bodyPr wrap="square" rtlCol="0">
              <a:spAutoFit/>
            </a:bodyPr>
            <a:lstStyle/>
            <a:p>
              <a:r>
                <a:rPr lang="en-GB" sz="2800" noProof="0" dirty="0" err="1"/>
                <a:t>Teocht</a:t>
              </a:r>
              <a:r>
                <a:rPr lang="en-GB" sz="2800" noProof="0" dirty="0"/>
                <a:t> (</a:t>
              </a:r>
              <a:r>
                <a:rPr lang="en-GB" sz="2800" dirty="0">
                  <a:latin typeface="Arial" panose="020B0604020202020204" pitchFamily="34" charset="0"/>
                  <a:cs typeface="Arial" panose="020B0604020202020204" pitchFamily="34" charset="0"/>
                </a:rPr>
                <a:t>°C</a:t>
              </a:r>
              <a:r>
                <a:rPr lang="en-GB" sz="2800" noProof="0" dirty="0"/>
                <a:t>)</a:t>
              </a:r>
            </a:p>
          </p:txBody>
        </p:sp>
        <p:sp>
          <p:nvSpPr>
            <p:cNvPr id="11" name="TextBox 10">
              <a:extLst>
                <a:ext uri="{FF2B5EF4-FFF2-40B4-BE49-F238E27FC236}">
                  <a16:creationId xmlns:a16="http://schemas.microsoft.com/office/drawing/2014/main" id="{ECC19B82-AE23-14EF-5017-51E3B12CD89D}"/>
                </a:ext>
              </a:extLst>
            </p:cNvPr>
            <p:cNvSpPr txBox="1"/>
            <p:nvPr/>
          </p:nvSpPr>
          <p:spPr>
            <a:xfrm>
              <a:off x="6417553" y="3803630"/>
              <a:ext cx="1403205" cy="523220"/>
            </a:xfrm>
            <a:prstGeom prst="rect">
              <a:avLst/>
            </a:prstGeom>
            <a:noFill/>
          </p:spPr>
          <p:txBody>
            <a:bodyPr wrap="none" rtlCol="0">
              <a:spAutoFit/>
            </a:bodyPr>
            <a:lstStyle/>
            <a:p>
              <a:pPr algn="l"/>
              <a:r>
                <a:rPr lang="en-GB" sz="2800" noProof="0" dirty="0"/>
                <a:t>Teas kJ</a:t>
              </a:r>
            </a:p>
          </p:txBody>
        </p:sp>
        <p:sp>
          <p:nvSpPr>
            <p:cNvPr id="12" name="Freeform: Shape 11">
              <a:extLst>
                <a:ext uri="{FF2B5EF4-FFF2-40B4-BE49-F238E27FC236}">
                  <a16:creationId xmlns:a16="http://schemas.microsoft.com/office/drawing/2014/main" id="{EFD9DF87-03E0-C7F9-F135-3833927C3472}"/>
                </a:ext>
              </a:extLst>
            </p:cNvPr>
            <p:cNvSpPr/>
            <p:nvPr/>
          </p:nvSpPr>
          <p:spPr>
            <a:xfrm>
              <a:off x="5410200" y="551595"/>
              <a:ext cx="3555738" cy="2823235"/>
            </a:xfrm>
            <a:custGeom>
              <a:avLst/>
              <a:gdLst>
                <a:gd name="connsiteX0" fmla="*/ 0 w 3035300"/>
                <a:gd name="connsiteY0" fmla="*/ 0 h 2819400"/>
                <a:gd name="connsiteX1" fmla="*/ 0 w 3035300"/>
                <a:gd name="connsiteY1" fmla="*/ 2819400 h 2819400"/>
                <a:gd name="connsiteX2" fmla="*/ 3035300 w 3035300"/>
                <a:gd name="connsiteY2" fmla="*/ 2794000 h 2819400"/>
                <a:gd name="connsiteX0" fmla="*/ 0 w 3213100"/>
                <a:gd name="connsiteY0" fmla="*/ 0 h 2832100"/>
                <a:gd name="connsiteX1" fmla="*/ 0 w 3213100"/>
                <a:gd name="connsiteY1" fmla="*/ 2819400 h 2832100"/>
                <a:gd name="connsiteX2" fmla="*/ 3213100 w 3213100"/>
                <a:gd name="connsiteY2" fmla="*/ 2832100 h 2832100"/>
                <a:gd name="connsiteX0" fmla="*/ 0 w 3213100"/>
                <a:gd name="connsiteY0" fmla="*/ 0 h 2844996"/>
                <a:gd name="connsiteX1" fmla="*/ 3825 w 3213100"/>
                <a:gd name="connsiteY1" fmla="*/ 2844996 h 2844996"/>
                <a:gd name="connsiteX2" fmla="*/ 3213100 w 3213100"/>
                <a:gd name="connsiteY2" fmla="*/ 2832100 h 2844996"/>
              </a:gdLst>
              <a:ahLst/>
              <a:cxnLst>
                <a:cxn ang="0">
                  <a:pos x="connsiteX0" y="connsiteY0"/>
                </a:cxn>
                <a:cxn ang="0">
                  <a:pos x="connsiteX1" y="connsiteY1"/>
                </a:cxn>
                <a:cxn ang="0">
                  <a:pos x="connsiteX2" y="connsiteY2"/>
                </a:cxn>
              </a:cxnLst>
              <a:rect l="l" t="t" r="r" b="b"/>
              <a:pathLst>
                <a:path w="3213100" h="2844996">
                  <a:moveTo>
                    <a:pt x="0" y="0"/>
                  </a:moveTo>
                  <a:lnTo>
                    <a:pt x="3825" y="2844996"/>
                  </a:lnTo>
                  <a:lnTo>
                    <a:pt x="3213100" y="2832100"/>
                  </a:lnTo>
                </a:path>
              </a:pathLst>
            </a:custGeom>
          </p:spPr>
          <p:style>
            <a:lnRef idx="2">
              <a:schemeClr val="dk1"/>
            </a:lnRef>
            <a:fillRef idx="0">
              <a:schemeClr val="dk1"/>
            </a:fillRef>
            <a:effectRef idx="1">
              <a:schemeClr val="dk1"/>
            </a:effectRef>
            <a:fontRef idx="minor">
              <a:schemeClr val="tx1"/>
            </a:fontRef>
          </p:style>
          <p:txBody>
            <a:bodyPr rtlCol="0" anchor="ctr"/>
            <a:lstStyle/>
            <a:p>
              <a:pPr algn="ctr"/>
              <a:endParaRPr lang="en-GB" noProof="0"/>
            </a:p>
          </p:txBody>
        </p:sp>
        <p:cxnSp>
          <p:nvCxnSpPr>
            <p:cNvPr id="13" name="Straight Connector 12">
              <a:extLst>
                <a:ext uri="{FF2B5EF4-FFF2-40B4-BE49-F238E27FC236}">
                  <a16:creationId xmlns:a16="http://schemas.microsoft.com/office/drawing/2014/main" id="{A415BAFC-364E-4C0A-AEF8-B29DD5303BCB}"/>
                </a:ext>
              </a:extLst>
            </p:cNvPr>
            <p:cNvCxnSpPr>
              <a:cxnSpLocks/>
            </p:cNvCxnSpPr>
            <p:nvPr/>
          </p:nvCxnSpPr>
          <p:spPr>
            <a:xfrm flipV="1">
              <a:off x="5377834" y="1278219"/>
              <a:ext cx="3503727" cy="1586050"/>
            </a:xfrm>
            <a:prstGeom prst="line">
              <a:avLst/>
            </a:prstGeom>
            <a:ln>
              <a:solidFill>
                <a:schemeClr val="accent1"/>
              </a:solidFill>
            </a:ln>
          </p:spPr>
          <p:style>
            <a:lnRef idx="2">
              <a:schemeClr val="dk1"/>
            </a:lnRef>
            <a:fillRef idx="0">
              <a:schemeClr val="dk1"/>
            </a:fillRef>
            <a:effectRef idx="1">
              <a:schemeClr val="dk1"/>
            </a:effectRef>
            <a:fontRef idx="minor">
              <a:schemeClr val="tx1"/>
            </a:fontRef>
          </p:style>
        </p:cxnSp>
        <p:sp>
          <p:nvSpPr>
            <p:cNvPr id="14" name="TextBox 13">
              <a:extLst>
                <a:ext uri="{FF2B5EF4-FFF2-40B4-BE49-F238E27FC236}">
                  <a16:creationId xmlns:a16="http://schemas.microsoft.com/office/drawing/2014/main" id="{FF553C1B-8484-CEAE-8A44-B688C9D8E6C7}"/>
                </a:ext>
              </a:extLst>
            </p:cNvPr>
            <p:cNvSpPr txBox="1"/>
            <p:nvPr/>
          </p:nvSpPr>
          <p:spPr>
            <a:xfrm>
              <a:off x="4798942" y="1784925"/>
              <a:ext cx="585417" cy="523220"/>
            </a:xfrm>
            <a:prstGeom prst="rect">
              <a:avLst/>
            </a:prstGeom>
            <a:noFill/>
          </p:spPr>
          <p:txBody>
            <a:bodyPr wrap="none" rtlCol="0">
              <a:spAutoFit/>
            </a:bodyPr>
            <a:lstStyle/>
            <a:p>
              <a:pPr algn="l"/>
              <a:r>
                <a:rPr lang="en-GB" sz="2800" noProof="0"/>
                <a:t>30</a:t>
              </a:r>
            </a:p>
          </p:txBody>
        </p:sp>
        <p:sp>
          <p:nvSpPr>
            <p:cNvPr id="15" name="TextBox 14">
              <a:extLst>
                <a:ext uri="{FF2B5EF4-FFF2-40B4-BE49-F238E27FC236}">
                  <a16:creationId xmlns:a16="http://schemas.microsoft.com/office/drawing/2014/main" id="{F898AD28-F3A7-8F50-7273-9C3FCA6190B4}"/>
                </a:ext>
              </a:extLst>
            </p:cNvPr>
            <p:cNvSpPr txBox="1"/>
            <p:nvPr/>
          </p:nvSpPr>
          <p:spPr>
            <a:xfrm>
              <a:off x="6938076" y="3289824"/>
              <a:ext cx="385042" cy="523220"/>
            </a:xfrm>
            <a:prstGeom prst="rect">
              <a:avLst/>
            </a:prstGeom>
            <a:noFill/>
          </p:spPr>
          <p:txBody>
            <a:bodyPr wrap="none" rtlCol="0">
              <a:spAutoFit/>
            </a:bodyPr>
            <a:lstStyle/>
            <a:p>
              <a:pPr algn="l"/>
              <a:r>
                <a:rPr lang="en-GB" sz="2800"/>
                <a:t>1</a:t>
              </a:r>
              <a:endParaRPr lang="en-GB" sz="2800" noProof="0"/>
            </a:p>
          </p:txBody>
        </p:sp>
        <p:sp>
          <p:nvSpPr>
            <p:cNvPr id="16" name="TextBox 15">
              <a:extLst>
                <a:ext uri="{FF2B5EF4-FFF2-40B4-BE49-F238E27FC236}">
                  <a16:creationId xmlns:a16="http://schemas.microsoft.com/office/drawing/2014/main" id="{AE642764-43DC-FA57-4A93-5F413421EACC}"/>
                </a:ext>
              </a:extLst>
            </p:cNvPr>
            <p:cNvSpPr txBox="1"/>
            <p:nvPr/>
          </p:nvSpPr>
          <p:spPr>
            <a:xfrm>
              <a:off x="4798942" y="2421130"/>
              <a:ext cx="585417" cy="523220"/>
            </a:xfrm>
            <a:prstGeom prst="rect">
              <a:avLst/>
            </a:prstGeom>
            <a:noFill/>
          </p:spPr>
          <p:txBody>
            <a:bodyPr wrap="none" rtlCol="0">
              <a:spAutoFit/>
            </a:bodyPr>
            <a:lstStyle/>
            <a:p>
              <a:pPr algn="l"/>
              <a:r>
                <a:rPr lang="en-GB" sz="2800" noProof="0"/>
                <a:t>20</a:t>
              </a:r>
            </a:p>
          </p:txBody>
        </p:sp>
        <p:sp>
          <p:nvSpPr>
            <p:cNvPr id="17" name="TextBox 16">
              <a:extLst>
                <a:ext uri="{FF2B5EF4-FFF2-40B4-BE49-F238E27FC236}">
                  <a16:creationId xmlns:a16="http://schemas.microsoft.com/office/drawing/2014/main" id="{55B303C9-0DA6-57A9-2E52-C9E6DDCE35AC}"/>
                </a:ext>
              </a:extLst>
            </p:cNvPr>
            <p:cNvSpPr txBox="1"/>
            <p:nvPr/>
          </p:nvSpPr>
          <p:spPr>
            <a:xfrm>
              <a:off x="4785626" y="1074159"/>
              <a:ext cx="585417" cy="523220"/>
            </a:xfrm>
            <a:prstGeom prst="rect">
              <a:avLst/>
            </a:prstGeom>
            <a:noFill/>
          </p:spPr>
          <p:txBody>
            <a:bodyPr wrap="none" rtlCol="0">
              <a:spAutoFit/>
            </a:bodyPr>
            <a:lstStyle/>
            <a:p>
              <a:pPr algn="l"/>
              <a:r>
                <a:rPr lang="en-GB" sz="2800" noProof="0"/>
                <a:t>40</a:t>
              </a:r>
            </a:p>
          </p:txBody>
        </p:sp>
        <p:sp>
          <p:nvSpPr>
            <p:cNvPr id="18" name="TextBox 17">
              <a:extLst>
                <a:ext uri="{FF2B5EF4-FFF2-40B4-BE49-F238E27FC236}">
                  <a16:creationId xmlns:a16="http://schemas.microsoft.com/office/drawing/2014/main" id="{638040F3-3016-FB04-D940-56AD64A3410C}"/>
                </a:ext>
              </a:extLst>
            </p:cNvPr>
            <p:cNvSpPr txBox="1"/>
            <p:nvPr/>
          </p:nvSpPr>
          <p:spPr>
            <a:xfrm>
              <a:off x="8661040" y="3300934"/>
              <a:ext cx="562577" cy="523220"/>
            </a:xfrm>
            <a:prstGeom prst="rect">
              <a:avLst/>
            </a:prstGeom>
            <a:noFill/>
          </p:spPr>
          <p:txBody>
            <a:bodyPr wrap="square" rtlCol="0">
              <a:spAutoFit/>
            </a:bodyPr>
            <a:lstStyle/>
            <a:p>
              <a:pPr algn="l"/>
              <a:r>
                <a:rPr lang="en-GB" sz="2800" noProof="0"/>
                <a:t>2</a:t>
              </a:r>
            </a:p>
          </p:txBody>
        </p:sp>
      </p:grpSp>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3C926F12-A639-85E3-3F82-6D4D893933C6}"/>
                  </a:ext>
                </a:extLst>
              </p:cNvPr>
              <p:cNvSpPr txBox="1"/>
              <p:nvPr/>
            </p:nvSpPr>
            <p:spPr>
              <a:xfrm>
                <a:off x="6939701" y="2154077"/>
                <a:ext cx="1301928" cy="369332"/>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14:m>
                  <m:oMathPara xmlns:m="http://schemas.openxmlformats.org/officeDocument/2006/math">
                    <m:oMathParaPr>
                      <m:jc m:val="centerGroup"/>
                    </m:oMathParaPr>
                    <m:oMath xmlns:m="http://schemas.openxmlformats.org/officeDocument/2006/math">
                      <m:r>
                        <a:rPr lang="en-GB" b="0" i="1" smtClean="0">
                          <a:solidFill>
                            <a:srgbClr val="0000FF"/>
                          </a:solidFill>
                          <a:latin typeface="Cambria Math" panose="02040503050406030204" pitchFamily="18" charset="0"/>
                        </a:rPr>
                        <m:t>𝑄</m:t>
                      </m:r>
                      <m:r>
                        <a:rPr lang="en-GB" b="0" i="1" smtClean="0">
                          <a:solidFill>
                            <a:srgbClr val="0000FF"/>
                          </a:solidFill>
                          <a:latin typeface="Cambria Math" panose="02040503050406030204" pitchFamily="18" charset="0"/>
                        </a:rPr>
                        <m:t>=</m:t>
                      </m:r>
                      <m:r>
                        <a:rPr lang="en-GB" b="0" i="1" smtClean="0">
                          <a:solidFill>
                            <a:srgbClr val="0000FF"/>
                          </a:solidFill>
                          <a:latin typeface="Cambria Math" panose="02040503050406030204" pitchFamily="18" charset="0"/>
                        </a:rPr>
                        <m:t>𝐶</m:t>
                      </m:r>
                      <m:r>
                        <m:rPr>
                          <m:sty m:val="p"/>
                        </m:rPr>
                        <a:rPr lang="en-GB" b="0" i="0" smtClean="0">
                          <a:solidFill>
                            <a:srgbClr val="0000FF"/>
                          </a:solidFill>
                          <a:latin typeface="Cambria Math" panose="02040503050406030204" pitchFamily="18" charset="0"/>
                        </a:rPr>
                        <m:t>Δ</m:t>
                      </m:r>
                      <m:r>
                        <a:rPr lang="en-GB" b="0" i="1" smtClean="0">
                          <a:solidFill>
                            <a:srgbClr val="0000FF"/>
                          </a:solidFill>
                          <a:latin typeface="Cambria Math" panose="02040503050406030204" pitchFamily="18" charset="0"/>
                        </a:rPr>
                        <m:t>𝜃</m:t>
                      </m:r>
                    </m:oMath>
                  </m:oMathPara>
                </a14:m>
                <a:endParaRPr lang="en-GB">
                  <a:solidFill>
                    <a:srgbClr val="0000FF"/>
                  </a:solidFill>
                </a:endParaRPr>
              </a:p>
            </p:txBody>
          </p:sp>
        </mc:Choice>
        <mc:Fallback xmlns="">
          <p:sp>
            <p:nvSpPr>
              <p:cNvPr id="6" name="TextBox 5">
                <a:extLst>
                  <a:ext uri="{FF2B5EF4-FFF2-40B4-BE49-F238E27FC236}">
                    <a16:creationId xmlns:a16="http://schemas.microsoft.com/office/drawing/2014/main" id="{3C926F12-A639-85E3-3F82-6D4D893933C6}"/>
                  </a:ext>
                </a:extLst>
              </p:cNvPr>
              <p:cNvSpPr txBox="1">
                <a:spLocks noRot="1" noChangeAspect="1" noMove="1" noResize="1" noEditPoints="1" noAdjustHandles="1" noChangeArrowheads="1" noChangeShapeType="1" noTextEdit="1"/>
              </p:cNvSpPr>
              <p:nvPr/>
            </p:nvSpPr>
            <p:spPr>
              <a:xfrm>
                <a:off x="6939701" y="2154077"/>
                <a:ext cx="1301928" cy="369332"/>
              </a:xfrm>
              <a:prstGeom prst="rect">
                <a:avLst/>
              </a:prstGeom>
              <a:blipFill>
                <a:blip r:embed="rId2"/>
                <a:stretch>
                  <a:fillRect b="-1147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5" name="TextBox 44">
                <a:extLst>
                  <a:ext uri="{FF2B5EF4-FFF2-40B4-BE49-F238E27FC236}">
                    <a16:creationId xmlns:a16="http://schemas.microsoft.com/office/drawing/2014/main" id="{A26C00A5-5FDC-607A-51A6-AA44A9961BBA}"/>
                  </a:ext>
                </a:extLst>
              </p:cNvPr>
              <p:cNvSpPr txBox="1"/>
              <p:nvPr/>
            </p:nvSpPr>
            <p:spPr>
              <a:xfrm>
                <a:off x="6365286" y="2808905"/>
                <a:ext cx="2778713" cy="923330"/>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GB" b="0" dirty="0">
                    <a:solidFill>
                      <a:srgbClr val="0000FF"/>
                    </a:solidFill>
                  </a:rPr>
                  <a:t>Tá an </a:t>
                </a:r>
                <a:r>
                  <a:rPr lang="en-GB" b="0" dirty="0" err="1">
                    <a:solidFill>
                      <a:srgbClr val="0000FF"/>
                    </a:solidFill>
                  </a:rPr>
                  <a:t>graf</a:t>
                </a:r>
                <a:r>
                  <a:rPr lang="en-GB" b="0" dirty="0">
                    <a:solidFill>
                      <a:srgbClr val="0000FF"/>
                    </a:solidFill>
                  </a:rPr>
                  <a:t> mar line </a:t>
                </a:r>
                <a:r>
                  <a:rPr lang="en-GB" b="0" dirty="0" err="1">
                    <a:solidFill>
                      <a:srgbClr val="0000FF"/>
                    </a:solidFill>
                  </a:rPr>
                  <a:t>dhíreach</a:t>
                </a:r>
                <a:r>
                  <a:rPr lang="en-GB" b="0" dirty="0">
                    <a:solidFill>
                      <a:srgbClr val="0000FF"/>
                    </a:solidFill>
                  </a:rPr>
                  <a:t> agus </a:t>
                </a:r>
                <a:r>
                  <a:rPr lang="en-GB" b="0" dirty="0" err="1">
                    <a:solidFill>
                      <a:srgbClr val="0000FF"/>
                    </a:solidFill>
                  </a:rPr>
                  <a:t>fiofraíonn</a:t>
                </a:r>
                <a:r>
                  <a:rPr lang="en-GB" b="0" dirty="0">
                    <a:solidFill>
                      <a:srgbClr val="0000FF"/>
                    </a:solidFill>
                  </a:rPr>
                  <a:t> </a:t>
                </a:r>
                <a:r>
                  <a:rPr lang="en-GB" b="0" dirty="0" err="1">
                    <a:solidFill>
                      <a:srgbClr val="0000FF"/>
                    </a:solidFill>
                  </a:rPr>
                  <a:t>sé</a:t>
                </a:r>
                <a:r>
                  <a:rPr lang="en-GB" b="0" dirty="0">
                    <a:solidFill>
                      <a:srgbClr val="0000FF"/>
                    </a:solidFill>
                  </a:rPr>
                  <a:t> an </a:t>
                </a:r>
                <a:r>
                  <a:rPr lang="en-GB" b="0" dirty="0" err="1">
                    <a:solidFill>
                      <a:srgbClr val="0000FF"/>
                    </a:solidFill>
                  </a:rPr>
                  <a:t>foirmle</a:t>
                </a:r>
                <a:r>
                  <a:rPr lang="en-GB" b="0" dirty="0">
                    <a:solidFill>
                      <a:srgbClr val="0000FF"/>
                    </a:solidFill>
                  </a:rPr>
                  <a:t> </a:t>
                </a:r>
                <a14:m>
                  <m:oMath xmlns:m="http://schemas.openxmlformats.org/officeDocument/2006/math">
                    <m:r>
                      <a:rPr lang="en-GB" b="0" i="1" smtClean="0">
                        <a:solidFill>
                          <a:srgbClr val="0000FF"/>
                        </a:solidFill>
                        <a:latin typeface="Cambria Math" panose="02040503050406030204" pitchFamily="18" charset="0"/>
                      </a:rPr>
                      <m:t>𝑄</m:t>
                    </m:r>
                    <m:r>
                      <a:rPr lang="en-GB" b="0" i="1" smtClean="0">
                        <a:solidFill>
                          <a:srgbClr val="0000FF"/>
                        </a:solidFill>
                        <a:latin typeface="Cambria Math" panose="02040503050406030204" pitchFamily="18" charset="0"/>
                      </a:rPr>
                      <m:t>=</m:t>
                    </m:r>
                    <m:r>
                      <a:rPr lang="en-GB" b="0" i="1" smtClean="0">
                        <a:solidFill>
                          <a:srgbClr val="0000FF"/>
                        </a:solidFill>
                        <a:latin typeface="Cambria Math" panose="02040503050406030204" pitchFamily="18" charset="0"/>
                      </a:rPr>
                      <m:t>𝐶</m:t>
                    </m:r>
                    <m:r>
                      <m:rPr>
                        <m:sty m:val="p"/>
                      </m:rPr>
                      <a:rPr lang="en-GB" b="0" i="0" smtClean="0">
                        <a:solidFill>
                          <a:srgbClr val="0000FF"/>
                        </a:solidFill>
                        <a:latin typeface="Cambria Math" panose="02040503050406030204" pitchFamily="18" charset="0"/>
                      </a:rPr>
                      <m:t>Δ</m:t>
                    </m:r>
                    <m:r>
                      <a:rPr lang="en-GB" b="0" i="1" smtClean="0">
                        <a:solidFill>
                          <a:srgbClr val="0000FF"/>
                        </a:solidFill>
                        <a:latin typeface="Cambria Math" panose="02040503050406030204" pitchFamily="18" charset="0"/>
                      </a:rPr>
                      <m:t>𝜃</m:t>
                    </m:r>
                  </m:oMath>
                </a14:m>
                <a:endParaRPr lang="en-GB" dirty="0">
                  <a:solidFill>
                    <a:srgbClr val="0000FF"/>
                  </a:solidFill>
                </a:endParaRPr>
              </a:p>
            </p:txBody>
          </p:sp>
        </mc:Choice>
        <mc:Fallback xmlns="">
          <p:sp>
            <p:nvSpPr>
              <p:cNvPr id="45" name="TextBox 44">
                <a:extLst>
                  <a:ext uri="{FF2B5EF4-FFF2-40B4-BE49-F238E27FC236}">
                    <a16:creationId xmlns:a16="http://schemas.microsoft.com/office/drawing/2014/main" id="{A26C00A5-5FDC-607A-51A6-AA44A9961BBA}"/>
                  </a:ext>
                </a:extLst>
              </p:cNvPr>
              <p:cNvSpPr txBox="1">
                <a:spLocks noRot="1" noChangeAspect="1" noMove="1" noResize="1" noEditPoints="1" noAdjustHandles="1" noChangeArrowheads="1" noChangeShapeType="1" noTextEdit="1"/>
              </p:cNvSpPr>
              <p:nvPr/>
            </p:nvSpPr>
            <p:spPr>
              <a:xfrm>
                <a:off x="6365286" y="2808905"/>
                <a:ext cx="2778713" cy="923330"/>
              </a:xfrm>
              <a:prstGeom prst="rect">
                <a:avLst/>
              </a:prstGeom>
              <a:blipFill>
                <a:blip r:embed="rId3"/>
                <a:stretch>
                  <a:fillRect l="-1754" t="-3974" b="-9934"/>
                </a:stretch>
              </a:blipFill>
            </p:spPr>
            <p:txBody>
              <a:bodyPr/>
              <a:lstStyle/>
              <a:p>
                <a:r>
                  <a:rPr lang="en-IE">
                    <a:noFill/>
                  </a:rPr>
                  <a:t> </a:t>
                </a:r>
              </a:p>
            </p:txBody>
          </p:sp>
        </mc:Fallback>
      </mc:AlternateContent>
      <p:sp>
        <p:nvSpPr>
          <p:cNvPr id="47" name="TextBox 46">
            <a:extLst>
              <a:ext uri="{FF2B5EF4-FFF2-40B4-BE49-F238E27FC236}">
                <a16:creationId xmlns:a16="http://schemas.microsoft.com/office/drawing/2014/main" id="{F3DC9D8E-3053-391A-1B2C-819BFEABF945}"/>
              </a:ext>
            </a:extLst>
          </p:cNvPr>
          <p:cNvSpPr txBox="1"/>
          <p:nvPr/>
        </p:nvSpPr>
        <p:spPr>
          <a:xfrm>
            <a:off x="6415443" y="4486875"/>
            <a:ext cx="2481052" cy="646331"/>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GB" b="0" dirty="0" err="1">
                <a:solidFill>
                  <a:srgbClr val="0000FF"/>
                </a:solidFill>
              </a:rPr>
              <a:t>Fána</a:t>
            </a:r>
            <a:r>
              <a:rPr lang="en-GB" b="0" dirty="0">
                <a:solidFill>
                  <a:srgbClr val="0000FF"/>
                </a:solidFill>
              </a:rPr>
              <a:t> = 20/1800. C=1800/20 = 90 J K</a:t>
            </a:r>
            <a:r>
              <a:rPr lang="en-GB" b="0" baseline="30000" dirty="0">
                <a:solidFill>
                  <a:srgbClr val="0000FF"/>
                </a:solidFill>
              </a:rPr>
              <a:t>-1</a:t>
            </a:r>
            <a:endParaRPr lang="en-GB" baseline="30000" dirty="0">
              <a:solidFill>
                <a:srgbClr val="0000FF"/>
              </a:solidFill>
            </a:endParaRPr>
          </a:p>
        </p:txBody>
      </p:sp>
      <p:sp>
        <p:nvSpPr>
          <p:cNvPr id="43" name="TextBox 42">
            <a:extLst>
              <a:ext uri="{FF2B5EF4-FFF2-40B4-BE49-F238E27FC236}">
                <a16:creationId xmlns:a16="http://schemas.microsoft.com/office/drawing/2014/main" id="{16739B49-B2F6-35F3-6739-D57BD8C47452}"/>
              </a:ext>
            </a:extLst>
          </p:cNvPr>
          <p:cNvSpPr txBox="1"/>
          <p:nvPr/>
        </p:nvSpPr>
        <p:spPr>
          <a:xfrm>
            <a:off x="2160238" y="4119546"/>
            <a:ext cx="390967" cy="523220"/>
          </a:xfrm>
          <a:prstGeom prst="rect">
            <a:avLst/>
          </a:prstGeom>
          <a:noFill/>
        </p:spPr>
        <p:txBody>
          <a:bodyPr wrap="square" rtlCol="0">
            <a:spAutoFit/>
          </a:bodyPr>
          <a:lstStyle/>
          <a:p>
            <a:pPr algn="l">
              <a:spcAft>
                <a:spcPts val="1200"/>
              </a:spcAft>
            </a:pPr>
            <a:r>
              <a:rPr lang="en-GB" sz="2800">
                <a:solidFill>
                  <a:srgbClr val="0000FF"/>
                </a:solidFill>
                <a:latin typeface="Arial" panose="020B0604020202020204" pitchFamily="34" charset="0"/>
                <a:cs typeface="Arial" panose="020B0604020202020204" pitchFamily="34" charset="0"/>
              </a:rPr>
              <a:t>x</a:t>
            </a:r>
          </a:p>
        </p:txBody>
      </p:sp>
      <p:sp>
        <p:nvSpPr>
          <p:cNvPr id="44" name="TextBox 43">
            <a:extLst>
              <a:ext uri="{FF2B5EF4-FFF2-40B4-BE49-F238E27FC236}">
                <a16:creationId xmlns:a16="http://schemas.microsoft.com/office/drawing/2014/main" id="{0DE95F02-5BE0-6DDC-5234-35B0ED8D5829}"/>
              </a:ext>
            </a:extLst>
          </p:cNvPr>
          <p:cNvSpPr txBox="1"/>
          <p:nvPr/>
        </p:nvSpPr>
        <p:spPr>
          <a:xfrm>
            <a:off x="5250662" y="2722391"/>
            <a:ext cx="390967" cy="523220"/>
          </a:xfrm>
          <a:prstGeom prst="rect">
            <a:avLst/>
          </a:prstGeom>
          <a:noFill/>
        </p:spPr>
        <p:txBody>
          <a:bodyPr wrap="square" rtlCol="0">
            <a:spAutoFit/>
          </a:bodyPr>
          <a:lstStyle/>
          <a:p>
            <a:pPr algn="l">
              <a:spcAft>
                <a:spcPts val="1200"/>
              </a:spcAft>
            </a:pPr>
            <a:r>
              <a:rPr lang="en-GB" sz="2800">
                <a:solidFill>
                  <a:srgbClr val="0000FF"/>
                </a:solidFill>
                <a:latin typeface="Arial" panose="020B0604020202020204" pitchFamily="34" charset="0"/>
                <a:cs typeface="Arial" panose="020B0604020202020204" pitchFamily="34" charset="0"/>
              </a:rPr>
              <a:t>x</a:t>
            </a:r>
          </a:p>
        </p:txBody>
      </p:sp>
    </p:spTree>
    <p:extLst>
      <p:ext uri="{BB962C8B-B14F-4D97-AF65-F5344CB8AC3E}">
        <p14:creationId xmlns:p14="http://schemas.microsoft.com/office/powerpoint/2010/main" val="40931520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3"/>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44"/>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4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45" grpId="0" animBg="1"/>
      <p:bldP spid="47" grpId="0" animBg="1"/>
      <p:bldP spid="43" grpId="0"/>
      <p:bldP spid="44" grpId="0"/>
    </p:bld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3A3A481-7D6B-D58F-ECF2-727CE1E748E2}"/>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15979E74-3C7F-DBD0-6F62-370A7B32325B}"/>
              </a:ext>
            </a:extLst>
          </p:cNvPr>
          <p:cNvSpPr>
            <a:spLocks noGrp="1"/>
          </p:cNvSpPr>
          <p:nvPr>
            <p:ph type="title"/>
          </p:nvPr>
        </p:nvSpPr>
        <p:spPr/>
        <p:txBody>
          <a:bodyPr>
            <a:normAutofit fontScale="90000"/>
          </a:bodyPr>
          <a:lstStyle/>
          <a:p>
            <a:r>
              <a:rPr lang="en-GB" dirty="0" err="1"/>
              <a:t>Cleachtadh</a:t>
            </a:r>
            <a:endParaRPr lang="en-GB" dirty="0"/>
          </a:p>
        </p:txBody>
      </p:sp>
      <p:sp>
        <p:nvSpPr>
          <p:cNvPr id="4" name="Text Placeholder 3">
            <a:extLst>
              <a:ext uri="{FF2B5EF4-FFF2-40B4-BE49-F238E27FC236}">
                <a16:creationId xmlns:a16="http://schemas.microsoft.com/office/drawing/2014/main" id="{7DC1B51C-F199-0671-E44F-F5808D783490}"/>
              </a:ext>
            </a:extLst>
          </p:cNvPr>
          <p:cNvSpPr>
            <a:spLocks noGrp="1"/>
          </p:cNvSpPr>
          <p:nvPr>
            <p:ph type="body" sz="quarter" idx="10"/>
          </p:nvPr>
        </p:nvSpPr>
        <p:spPr>
          <a:xfrm>
            <a:off x="122292" y="461664"/>
            <a:ext cx="8899415" cy="1255728"/>
          </a:xfrm>
        </p:spPr>
        <p:txBody>
          <a:bodyPr/>
          <a:lstStyle/>
          <a:p>
            <a:r>
              <a:rPr lang="ga-IE" dirty="0"/>
              <a:t>Cén chéim chun cothroime a chinntiú is dócha nár ghlac an mac léinn? Cad é do mheastachán is fearr ar an </a:t>
            </a:r>
            <a:r>
              <a:rPr lang="en-IE" dirty="0" err="1"/>
              <a:t>toilleadh</a:t>
            </a:r>
            <a:r>
              <a:rPr lang="ga-IE" dirty="0"/>
              <a:t> teasa?</a:t>
            </a:r>
          </a:p>
        </p:txBody>
      </p:sp>
      <p:grpSp>
        <p:nvGrpSpPr>
          <p:cNvPr id="7" name="Group 6">
            <a:extLst>
              <a:ext uri="{FF2B5EF4-FFF2-40B4-BE49-F238E27FC236}">
                <a16:creationId xmlns:a16="http://schemas.microsoft.com/office/drawing/2014/main" id="{131A8CEE-42C0-4769-228D-44F67A251DED}"/>
              </a:ext>
            </a:extLst>
          </p:cNvPr>
          <p:cNvGrpSpPr/>
          <p:nvPr/>
        </p:nvGrpSpPr>
        <p:grpSpPr>
          <a:xfrm>
            <a:off x="450297" y="1812863"/>
            <a:ext cx="5361276" cy="4304449"/>
            <a:chOff x="3862342" y="98363"/>
            <a:chExt cx="5361276" cy="4304449"/>
          </a:xfrm>
        </p:grpSpPr>
        <p:grpSp>
          <p:nvGrpSpPr>
            <p:cNvPr id="8" name="Group 7">
              <a:extLst>
                <a:ext uri="{FF2B5EF4-FFF2-40B4-BE49-F238E27FC236}">
                  <a16:creationId xmlns:a16="http://schemas.microsoft.com/office/drawing/2014/main" id="{55C060EF-EC80-9386-1493-A04322876499}"/>
                </a:ext>
              </a:extLst>
            </p:cNvPr>
            <p:cNvGrpSpPr/>
            <p:nvPr/>
          </p:nvGrpSpPr>
          <p:grpSpPr>
            <a:xfrm>
              <a:off x="5294505" y="125578"/>
              <a:ext cx="3671433" cy="3671433"/>
              <a:chOff x="5103901" y="2350294"/>
              <a:chExt cx="3671433" cy="3671433"/>
            </a:xfrm>
          </p:grpSpPr>
          <p:grpSp>
            <p:nvGrpSpPr>
              <p:cNvPr id="19" name="Group 18">
                <a:extLst>
                  <a:ext uri="{FF2B5EF4-FFF2-40B4-BE49-F238E27FC236}">
                    <a16:creationId xmlns:a16="http://schemas.microsoft.com/office/drawing/2014/main" id="{A06C406C-5A43-570F-CBBA-3C3C0E2A6DA4}"/>
                  </a:ext>
                </a:extLst>
              </p:cNvPr>
              <p:cNvGrpSpPr/>
              <p:nvPr/>
            </p:nvGrpSpPr>
            <p:grpSpPr>
              <a:xfrm>
                <a:off x="5218473" y="2350294"/>
                <a:ext cx="3442289" cy="3671433"/>
                <a:chOff x="5740400" y="3952220"/>
                <a:chExt cx="3886200" cy="2550180"/>
              </a:xfrm>
            </p:grpSpPr>
            <p:cxnSp>
              <p:nvCxnSpPr>
                <p:cNvPr id="32" name="Straight Connector 31">
                  <a:extLst>
                    <a:ext uri="{FF2B5EF4-FFF2-40B4-BE49-F238E27FC236}">
                      <a16:creationId xmlns:a16="http://schemas.microsoft.com/office/drawing/2014/main" id="{657435F8-70BD-5344-4E4A-383C7567A107}"/>
                    </a:ext>
                  </a:extLst>
                </p:cNvPr>
                <p:cNvCxnSpPr/>
                <p:nvPr/>
              </p:nvCxnSpPr>
              <p:spPr>
                <a:xfrm>
                  <a:off x="5740400" y="3952220"/>
                  <a:ext cx="0" cy="2550180"/>
                </a:xfrm>
                <a:prstGeom prst="line">
                  <a:avLst/>
                </a:prstGeom>
                <a:ln w="12700">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33" name="Straight Connector 32">
                  <a:extLst>
                    <a:ext uri="{FF2B5EF4-FFF2-40B4-BE49-F238E27FC236}">
                      <a16:creationId xmlns:a16="http://schemas.microsoft.com/office/drawing/2014/main" id="{FA70962A-2BBF-7F67-1254-023C9705F293}"/>
                    </a:ext>
                  </a:extLst>
                </p:cNvPr>
                <p:cNvCxnSpPr/>
                <p:nvPr/>
              </p:nvCxnSpPr>
              <p:spPr>
                <a:xfrm>
                  <a:off x="6129020" y="3952220"/>
                  <a:ext cx="0" cy="2550180"/>
                </a:xfrm>
                <a:prstGeom prst="line">
                  <a:avLst/>
                </a:prstGeom>
                <a:ln w="12700">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34" name="Straight Connector 33">
                  <a:extLst>
                    <a:ext uri="{FF2B5EF4-FFF2-40B4-BE49-F238E27FC236}">
                      <a16:creationId xmlns:a16="http://schemas.microsoft.com/office/drawing/2014/main" id="{B14513F2-4783-13CA-7E17-4D156F9CE188}"/>
                    </a:ext>
                  </a:extLst>
                </p:cNvPr>
                <p:cNvCxnSpPr/>
                <p:nvPr/>
              </p:nvCxnSpPr>
              <p:spPr>
                <a:xfrm>
                  <a:off x="6517640" y="3952220"/>
                  <a:ext cx="0" cy="2550180"/>
                </a:xfrm>
                <a:prstGeom prst="line">
                  <a:avLst/>
                </a:prstGeom>
                <a:ln w="12700">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35" name="Straight Connector 34">
                  <a:extLst>
                    <a:ext uri="{FF2B5EF4-FFF2-40B4-BE49-F238E27FC236}">
                      <a16:creationId xmlns:a16="http://schemas.microsoft.com/office/drawing/2014/main" id="{C4B0971F-A11D-C9B7-602E-8E93A94E0EBE}"/>
                    </a:ext>
                  </a:extLst>
                </p:cNvPr>
                <p:cNvCxnSpPr/>
                <p:nvPr/>
              </p:nvCxnSpPr>
              <p:spPr>
                <a:xfrm>
                  <a:off x="6906260" y="3952220"/>
                  <a:ext cx="0" cy="2550180"/>
                </a:xfrm>
                <a:prstGeom prst="line">
                  <a:avLst/>
                </a:prstGeom>
                <a:ln w="12700">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36" name="Straight Connector 35">
                  <a:extLst>
                    <a:ext uri="{FF2B5EF4-FFF2-40B4-BE49-F238E27FC236}">
                      <a16:creationId xmlns:a16="http://schemas.microsoft.com/office/drawing/2014/main" id="{994D1AE1-6743-F5BC-75AC-CD9D988323CA}"/>
                    </a:ext>
                  </a:extLst>
                </p:cNvPr>
                <p:cNvCxnSpPr/>
                <p:nvPr/>
              </p:nvCxnSpPr>
              <p:spPr>
                <a:xfrm>
                  <a:off x="7294880" y="3952220"/>
                  <a:ext cx="0" cy="2550180"/>
                </a:xfrm>
                <a:prstGeom prst="line">
                  <a:avLst/>
                </a:prstGeom>
                <a:ln w="12700">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37" name="Straight Connector 36">
                  <a:extLst>
                    <a:ext uri="{FF2B5EF4-FFF2-40B4-BE49-F238E27FC236}">
                      <a16:creationId xmlns:a16="http://schemas.microsoft.com/office/drawing/2014/main" id="{D3E2B3ED-7D81-C234-C1CD-2B06930B2E00}"/>
                    </a:ext>
                  </a:extLst>
                </p:cNvPr>
                <p:cNvCxnSpPr/>
                <p:nvPr/>
              </p:nvCxnSpPr>
              <p:spPr>
                <a:xfrm>
                  <a:off x="7683500" y="3952220"/>
                  <a:ext cx="0" cy="2550180"/>
                </a:xfrm>
                <a:prstGeom prst="line">
                  <a:avLst/>
                </a:prstGeom>
                <a:ln w="12700">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38" name="Straight Connector 37">
                  <a:extLst>
                    <a:ext uri="{FF2B5EF4-FFF2-40B4-BE49-F238E27FC236}">
                      <a16:creationId xmlns:a16="http://schemas.microsoft.com/office/drawing/2014/main" id="{7B10C889-9321-ECF1-0E02-A19B5BAE3FD2}"/>
                    </a:ext>
                  </a:extLst>
                </p:cNvPr>
                <p:cNvCxnSpPr/>
                <p:nvPr/>
              </p:nvCxnSpPr>
              <p:spPr>
                <a:xfrm>
                  <a:off x="8072120" y="3952220"/>
                  <a:ext cx="0" cy="2550180"/>
                </a:xfrm>
                <a:prstGeom prst="line">
                  <a:avLst/>
                </a:prstGeom>
                <a:ln w="12700">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39" name="Straight Connector 38">
                  <a:extLst>
                    <a:ext uri="{FF2B5EF4-FFF2-40B4-BE49-F238E27FC236}">
                      <a16:creationId xmlns:a16="http://schemas.microsoft.com/office/drawing/2014/main" id="{4F0A3FFE-4C79-7751-B52C-798B52CA7DED}"/>
                    </a:ext>
                  </a:extLst>
                </p:cNvPr>
                <p:cNvCxnSpPr/>
                <p:nvPr/>
              </p:nvCxnSpPr>
              <p:spPr>
                <a:xfrm>
                  <a:off x="8460740" y="3952220"/>
                  <a:ext cx="0" cy="2550180"/>
                </a:xfrm>
                <a:prstGeom prst="line">
                  <a:avLst/>
                </a:prstGeom>
                <a:ln w="12700">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40" name="Straight Connector 39">
                  <a:extLst>
                    <a:ext uri="{FF2B5EF4-FFF2-40B4-BE49-F238E27FC236}">
                      <a16:creationId xmlns:a16="http://schemas.microsoft.com/office/drawing/2014/main" id="{54D8612B-805E-84DE-B602-6A233B22C384}"/>
                    </a:ext>
                  </a:extLst>
                </p:cNvPr>
                <p:cNvCxnSpPr/>
                <p:nvPr/>
              </p:nvCxnSpPr>
              <p:spPr>
                <a:xfrm>
                  <a:off x="8849360" y="3952220"/>
                  <a:ext cx="0" cy="2550180"/>
                </a:xfrm>
                <a:prstGeom prst="line">
                  <a:avLst/>
                </a:prstGeom>
                <a:ln w="12700">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41" name="Straight Connector 40">
                  <a:extLst>
                    <a:ext uri="{FF2B5EF4-FFF2-40B4-BE49-F238E27FC236}">
                      <a16:creationId xmlns:a16="http://schemas.microsoft.com/office/drawing/2014/main" id="{B300B028-2F09-C8DF-4AE5-EB0A1B237B9E}"/>
                    </a:ext>
                  </a:extLst>
                </p:cNvPr>
                <p:cNvCxnSpPr/>
                <p:nvPr/>
              </p:nvCxnSpPr>
              <p:spPr>
                <a:xfrm>
                  <a:off x="9237980" y="3952220"/>
                  <a:ext cx="0" cy="2550180"/>
                </a:xfrm>
                <a:prstGeom prst="line">
                  <a:avLst/>
                </a:prstGeom>
                <a:ln w="12700">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42" name="Straight Connector 41">
                  <a:extLst>
                    <a:ext uri="{FF2B5EF4-FFF2-40B4-BE49-F238E27FC236}">
                      <a16:creationId xmlns:a16="http://schemas.microsoft.com/office/drawing/2014/main" id="{D7DB8DDC-8C55-3D3E-5220-C92D7021847B}"/>
                    </a:ext>
                  </a:extLst>
                </p:cNvPr>
                <p:cNvCxnSpPr/>
                <p:nvPr/>
              </p:nvCxnSpPr>
              <p:spPr>
                <a:xfrm>
                  <a:off x="9626600" y="3952220"/>
                  <a:ext cx="0" cy="2550180"/>
                </a:xfrm>
                <a:prstGeom prst="line">
                  <a:avLst/>
                </a:prstGeom>
                <a:ln w="12700">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grpSp>
          <p:grpSp>
            <p:nvGrpSpPr>
              <p:cNvPr id="20" name="Group 19">
                <a:extLst>
                  <a:ext uri="{FF2B5EF4-FFF2-40B4-BE49-F238E27FC236}">
                    <a16:creationId xmlns:a16="http://schemas.microsoft.com/office/drawing/2014/main" id="{7F8CA86C-7983-A3D3-2DF8-8A242C1FD85B}"/>
                  </a:ext>
                </a:extLst>
              </p:cNvPr>
              <p:cNvGrpSpPr/>
              <p:nvPr/>
            </p:nvGrpSpPr>
            <p:grpSpPr>
              <a:xfrm rot="5400000">
                <a:off x="5218473" y="2390159"/>
                <a:ext cx="3442289" cy="3671433"/>
                <a:chOff x="5740400" y="3952220"/>
                <a:chExt cx="3886200" cy="2550180"/>
              </a:xfrm>
            </p:grpSpPr>
            <p:cxnSp>
              <p:nvCxnSpPr>
                <p:cNvPr id="21" name="Straight Connector 20">
                  <a:extLst>
                    <a:ext uri="{FF2B5EF4-FFF2-40B4-BE49-F238E27FC236}">
                      <a16:creationId xmlns:a16="http://schemas.microsoft.com/office/drawing/2014/main" id="{53D7434B-1ECD-9B67-9593-C9BDD6C77908}"/>
                    </a:ext>
                  </a:extLst>
                </p:cNvPr>
                <p:cNvCxnSpPr/>
                <p:nvPr/>
              </p:nvCxnSpPr>
              <p:spPr>
                <a:xfrm>
                  <a:off x="5740400" y="3952220"/>
                  <a:ext cx="0" cy="2550180"/>
                </a:xfrm>
                <a:prstGeom prst="line">
                  <a:avLst/>
                </a:prstGeom>
                <a:ln w="12700">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2" name="Straight Connector 21">
                  <a:extLst>
                    <a:ext uri="{FF2B5EF4-FFF2-40B4-BE49-F238E27FC236}">
                      <a16:creationId xmlns:a16="http://schemas.microsoft.com/office/drawing/2014/main" id="{79019D24-8FC0-AC16-7B58-4751B662A8C9}"/>
                    </a:ext>
                  </a:extLst>
                </p:cNvPr>
                <p:cNvCxnSpPr/>
                <p:nvPr/>
              </p:nvCxnSpPr>
              <p:spPr>
                <a:xfrm>
                  <a:off x="6129020" y="3952220"/>
                  <a:ext cx="0" cy="2550180"/>
                </a:xfrm>
                <a:prstGeom prst="line">
                  <a:avLst/>
                </a:prstGeom>
                <a:ln w="12700">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3" name="Straight Connector 22">
                  <a:extLst>
                    <a:ext uri="{FF2B5EF4-FFF2-40B4-BE49-F238E27FC236}">
                      <a16:creationId xmlns:a16="http://schemas.microsoft.com/office/drawing/2014/main" id="{D2AD4EE5-A5B8-C752-6DAD-DEEBFB41893B}"/>
                    </a:ext>
                  </a:extLst>
                </p:cNvPr>
                <p:cNvCxnSpPr/>
                <p:nvPr/>
              </p:nvCxnSpPr>
              <p:spPr>
                <a:xfrm>
                  <a:off x="6517640" y="3952220"/>
                  <a:ext cx="0" cy="2550180"/>
                </a:xfrm>
                <a:prstGeom prst="line">
                  <a:avLst/>
                </a:prstGeom>
                <a:ln w="12700">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4" name="Straight Connector 23">
                  <a:extLst>
                    <a:ext uri="{FF2B5EF4-FFF2-40B4-BE49-F238E27FC236}">
                      <a16:creationId xmlns:a16="http://schemas.microsoft.com/office/drawing/2014/main" id="{7F757E25-EAA3-04EE-0C17-74653AAC7649}"/>
                    </a:ext>
                  </a:extLst>
                </p:cNvPr>
                <p:cNvCxnSpPr/>
                <p:nvPr/>
              </p:nvCxnSpPr>
              <p:spPr>
                <a:xfrm>
                  <a:off x="6906260" y="3952220"/>
                  <a:ext cx="0" cy="2550180"/>
                </a:xfrm>
                <a:prstGeom prst="line">
                  <a:avLst/>
                </a:prstGeom>
                <a:ln w="12700">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5" name="Straight Connector 24">
                  <a:extLst>
                    <a:ext uri="{FF2B5EF4-FFF2-40B4-BE49-F238E27FC236}">
                      <a16:creationId xmlns:a16="http://schemas.microsoft.com/office/drawing/2014/main" id="{9F755AE2-B1CF-1326-1BD5-8B6BF5769EFA}"/>
                    </a:ext>
                  </a:extLst>
                </p:cNvPr>
                <p:cNvCxnSpPr/>
                <p:nvPr/>
              </p:nvCxnSpPr>
              <p:spPr>
                <a:xfrm>
                  <a:off x="7294880" y="3952220"/>
                  <a:ext cx="0" cy="2550180"/>
                </a:xfrm>
                <a:prstGeom prst="line">
                  <a:avLst/>
                </a:prstGeom>
                <a:ln w="12700">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6" name="Straight Connector 25">
                  <a:extLst>
                    <a:ext uri="{FF2B5EF4-FFF2-40B4-BE49-F238E27FC236}">
                      <a16:creationId xmlns:a16="http://schemas.microsoft.com/office/drawing/2014/main" id="{673D4FB1-CAAD-13CE-20C4-977B6FAECAC6}"/>
                    </a:ext>
                  </a:extLst>
                </p:cNvPr>
                <p:cNvCxnSpPr/>
                <p:nvPr/>
              </p:nvCxnSpPr>
              <p:spPr>
                <a:xfrm>
                  <a:off x="7683500" y="3952220"/>
                  <a:ext cx="0" cy="2550180"/>
                </a:xfrm>
                <a:prstGeom prst="line">
                  <a:avLst/>
                </a:prstGeom>
                <a:ln w="12700">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7" name="Straight Connector 26">
                  <a:extLst>
                    <a:ext uri="{FF2B5EF4-FFF2-40B4-BE49-F238E27FC236}">
                      <a16:creationId xmlns:a16="http://schemas.microsoft.com/office/drawing/2014/main" id="{3D9789B5-5537-B3A4-9E34-CD52BE5B50BF}"/>
                    </a:ext>
                  </a:extLst>
                </p:cNvPr>
                <p:cNvCxnSpPr/>
                <p:nvPr/>
              </p:nvCxnSpPr>
              <p:spPr>
                <a:xfrm>
                  <a:off x="8072120" y="3952220"/>
                  <a:ext cx="0" cy="2550180"/>
                </a:xfrm>
                <a:prstGeom prst="line">
                  <a:avLst/>
                </a:prstGeom>
                <a:ln w="12700">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8" name="Straight Connector 27">
                  <a:extLst>
                    <a:ext uri="{FF2B5EF4-FFF2-40B4-BE49-F238E27FC236}">
                      <a16:creationId xmlns:a16="http://schemas.microsoft.com/office/drawing/2014/main" id="{7D5898C9-99EF-CD84-57E2-AF8BD6039BE6}"/>
                    </a:ext>
                  </a:extLst>
                </p:cNvPr>
                <p:cNvCxnSpPr/>
                <p:nvPr/>
              </p:nvCxnSpPr>
              <p:spPr>
                <a:xfrm>
                  <a:off x="8460740" y="3952220"/>
                  <a:ext cx="0" cy="2550180"/>
                </a:xfrm>
                <a:prstGeom prst="line">
                  <a:avLst/>
                </a:prstGeom>
                <a:ln w="12700">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9" name="Straight Connector 28">
                  <a:extLst>
                    <a:ext uri="{FF2B5EF4-FFF2-40B4-BE49-F238E27FC236}">
                      <a16:creationId xmlns:a16="http://schemas.microsoft.com/office/drawing/2014/main" id="{8FD9BCE1-C686-D00D-4C1E-6E4DD37B42CC}"/>
                    </a:ext>
                  </a:extLst>
                </p:cNvPr>
                <p:cNvCxnSpPr/>
                <p:nvPr/>
              </p:nvCxnSpPr>
              <p:spPr>
                <a:xfrm>
                  <a:off x="8849360" y="3952220"/>
                  <a:ext cx="0" cy="2550180"/>
                </a:xfrm>
                <a:prstGeom prst="line">
                  <a:avLst/>
                </a:prstGeom>
                <a:ln w="12700">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30" name="Straight Connector 29">
                  <a:extLst>
                    <a:ext uri="{FF2B5EF4-FFF2-40B4-BE49-F238E27FC236}">
                      <a16:creationId xmlns:a16="http://schemas.microsoft.com/office/drawing/2014/main" id="{612A0446-568D-7737-9B4A-A7F26CDE9198}"/>
                    </a:ext>
                  </a:extLst>
                </p:cNvPr>
                <p:cNvCxnSpPr>
                  <a:cxnSpLocks/>
                </p:cNvCxnSpPr>
                <p:nvPr/>
              </p:nvCxnSpPr>
              <p:spPr>
                <a:xfrm>
                  <a:off x="9237980" y="3952220"/>
                  <a:ext cx="0" cy="2550180"/>
                </a:xfrm>
                <a:prstGeom prst="line">
                  <a:avLst/>
                </a:prstGeom>
                <a:ln w="12700">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31" name="Straight Connector 30">
                  <a:extLst>
                    <a:ext uri="{FF2B5EF4-FFF2-40B4-BE49-F238E27FC236}">
                      <a16:creationId xmlns:a16="http://schemas.microsoft.com/office/drawing/2014/main" id="{E916A88D-F218-FD9A-307A-64D68CD8A894}"/>
                    </a:ext>
                  </a:extLst>
                </p:cNvPr>
                <p:cNvCxnSpPr/>
                <p:nvPr/>
              </p:nvCxnSpPr>
              <p:spPr>
                <a:xfrm>
                  <a:off x="9626600" y="3952220"/>
                  <a:ext cx="0" cy="2550180"/>
                </a:xfrm>
                <a:prstGeom prst="line">
                  <a:avLst/>
                </a:prstGeom>
                <a:ln w="12700">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grpSp>
        </p:grpSp>
        <p:sp>
          <p:nvSpPr>
            <p:cNvPr id="9" name="Rectangle 8">
              <a:extLst>
                <a:ext uri="{FF2B5EF4-FFF2-40B4-BE49-F238E27FC236}">
                  <a16:creationId xmlns:a16="http://schemas.microsoft.com/office/drawing/2014/main" id="{A5794D9B-BEB4-573A-372E-A7E5E1D569C0}"/>
                </a:ext>
              </a:extLst>
            </p:cNvPr>
            <p:cNvSpPr/>
            <p:nvPr/>
          </p:nvSpPr>
          <p:spPr>
            <a:xfrm>
              <a:off x="3862342" y="98363"/>
              <a:ext cx="5281658" cy="4304449"/>
            </a:xfrm>
            <a:prstGeom prst="rect">
              <a:avLst/>
            </a:prstGeom>
          </p:spPr>
          <p:style>
            <a:lnRef idx="3">
              <a:schemeClr val="dk1"/>
            </a:lnRef>
            <a:fillRef idx="0">
              <a:schemeClr val="dk1"/>
            </a:fillRef>
            <a:effectRef idx="2">
              <a:schemeClr val="dk1"/>
            </a:effectRef>
            <a:fontRef idx="minor">
              <a:schemeClr val="tx1"/>
            </a:fontRef>
          </p:style>
          <p:txBody>
            <a:bodyPr rtlCol="0" anchor="ctr"/>
            <a:lstStyle/>
            <a:p>
              <a:pPr algn="ctr"/>
              <a:endParaRPr lang="en-GB" noProof="0"/>
            </a:p>
          </p:txBody>
        </p:sp>
        <p:sp>
          <p:nvSpPr>
            <p:cNvPr id="10" name="TextBox 9">
              <a:extLst>
                <a:ext uri="{FF2B5EF4-FFF2-40B4-BE49-F238E27FC236}">
                  <a16:creationId xmlns:a16="http://schemas.microsoft.com/office/drawing/2014/main" id="{EFDA61C0-4E91-055F-763D-094344712E36}"/>
                </a:ext>
              </a:extLst>
            </p:cNvPr>
            <p:cNvSpPr txBox="1"/>
            <p:nvPr/>
          </p:nvSpPr>
          <p:spPr>
            <a:xfrm rot="16200000">
              <a:off x="2777112" y="1595094"/>
              <a:ext cx="3144591" cy="523220"/>
            </a:xfrm>
            <a:prstGeom prst="rect">
              <a:avLst/>
            </a:prstGeom>
            <a:noFill/>
          </p:spPr>
          <p:txBody>
            <a:bodyPr wrap="square" rtlCol="0">
              <a:spAutoFit/>
            </a:bodyPr>
            <a:lstStyle/>
            <a:p>
              <a:r>
                <a:rPr lang="en-GB" sz="2800" noProof="0"/>
                <a:t>Temperature (</a:t>
              </a:r>
              <a:r>
                <a:rPr lang="en-GB" sz="2800">
                  <a:latin typeface="Arial" panose="020B0604020202020204" pitchFamily="34" charset="0"/>
                  <a:cs typeface="Arial" panose="020B0604020202020204" pitchFamily="34" charset="0"/>
                </a:rPr>
                <a:t>°C</a:t>
              </a:r>
              <a:r>
                <a:rPr lang="en-GB" sz="2800" noProof="0"/>
                <a:t>)</a:t>
              </a:r>
            </a:p>
          </p:txBody>
        </p:sp>
        <p:sp>
          <p:nvSpPr>
            <p:cNvPr id="11" name="TextBox 10">
              <a:extLst>
                <a:ext uri="{FF2B5EF4-FFF2-40B4-BE49-F238E27FC236}">
                  <a16:creationId xmlns:a16="http://schemas.microsoft.com/office/drawing/2014/main" id="{3E66F745-D2E1-72D1-646A-5FE604097ED7}"/>
                </a:ext>
              </a:extLst>
            </p:cNvPr>
            <p:cNvSpPr txBox="1"/>
            <p:nvPr/>
          </p:nvSpPr>
          <p:spPr>
            <a:xfrm>
              <a:off x="6417553" y="3803630"/>
              <a:ext cx="1402948" cy="523220"/>
            </a:xfrm>
            <a:prstGeom prst="rect">
              <a:avLst/>
            </a:prstGeom>
            <a:noFill/>
          </p:spPr>
          <p:txBody>
            <a:bodyPr wrap="none" rtlCol="0">
              <a:spAutoFit/>
            </a:bodyPr>
            <a:lstStyle/>
            <a:p>
              <a:pPr algn="l"/>
              <a:r>
                <a:rPr lang="en-GB" sz="2800" noProof="0"/>
                <a:t>Heat kJ</a:t>
              </a:r>
            </a:p>
          </p:txBody>
        </p:sp>
        <p:sp>
          <p:nvSpPr>
            <p:cNvPr id="12" name="Freeform: Shape 11">
              <a:extLst>
                <a:ext uri="{FF2B5EF4-FFF2-40B4-BE49-F238E27FC236}">
                  <a16:creationId xmlns:a16="http://schemas.microsoft.com/office/drawing/2014/main" id="{2B84F6CC-4192-53D1-988A-F81BEBDA6DED}"/>
                </a:ext>
              </a:extLst>
            </p:cNvPr>
            <p:cNvSpPr/>
            <p:nvPr/>
          </p:nvSpPr>
          <p:spPr>
            <a:xfrm>
              <a:off x="5410200" y="551595"/>
              <a:ext cx="3555738" cy="2823235"/>
            </a:xfrm>
            <a:custGeom>
              <a:avLst/>
              <a:gdLst>
                <a:gd name="connsiteX0" fmla="*/ 0 w 3035300"/>
                <a:gd name="connsiteY0" fmla="*/ 0 h 2819400"/>
                <a:gd name="connsiteX1" fmla="*/ 0 w 3035300"/>
                <a:gd name="connsiteY1" fmla="*/ 2819400 h 2819400"/>
                <a:gd name="connsiteX2" fmla="*/ 3035300 w 3035300"/>
                <a:gd name="connsiteY2" fmla="*/ 2794000 h 2819400"/>
                <a:gd name="connsiteX0" fmla="*/ 0 w 3213100"/>
                <a:gd name="connsiteY0" fmla="*/ 0 h 2832100"/>
                <a:gd name="connsiteX1" fmla="*/ 0 w 3213100"/>
                <a:gd name="connsiteY1" fmla="*/ 2819400 h 2832100"/>
                <a:gd name="connsiteX2" fmla="*/ 3213100 w 3213100"/>
                <a:gd name="connsiteY2" fmla="*/ 2832100 h 2832100"/>
                <a:gd name="connsiteX0" fmla="*/ 0 w 3213100"/>
                <a:gd name="connsiteY0" fmla="*/ 0 h 2844996"/>
                <a:gd name="connsiteX1" fmla="*/ 3825 w 3213100"/>
                <a:gd name="connsiteY1" fmla="*/ 2844996 h 2844996"/>
                <a:gd name="connsiteX2" fmla="*/ 3213100 w 3213100"/>
                <a:gd name="connsiteY2" fmla="*/ 2832100 h 2844996"/>
              </a:gdLst>
              <a:ahLst/>
              <a:cxnLst>
                <a:cxn ang="0">
                  <a:pos x="connsiteX0" y="connsiteY0"/>
                </a:cxn>
                <a:cxn ang="0">
                  <a:pos x="connsiteX1" y="connsiteY1"/>
                </a:cxn>
                <a:cxn ang="0">
                  <a:pos x="connsiteX2" y="connsiteY2"/>
                </a:cxn>
              </a:cxnLst>
              <a:rect l="l" t="t" r="r" b="b"/>
              <a:pathLst>
                <a:path w="3213100" h="2844996">
                  <a:moveTo>
                    <a:pt x="0" y="0"/>
                  </a:moveTo>
                  <a:lnTo>
                    <a:pt x="3825" y="2844996"/>
                  </a:lnTo>
                  <a:lnTo>
                    <a:pt x="3213100" y="2832100"/>
                  </a:lnTo>
                </a:path>
              </a:pathLst>
            </a:custGeom>
          </p:spPr>
          <p:style>
            <a:lnRef idx="2">
              <a:schemeClr val="dk1"/>
            </a:lnRef>
            <a:fillRef idx="0">
              <a:schemeClr val="dk1"/>
            </a:fillRef>
            <a:effectRef idx="1">
              <a:schemeClr val="dk1"/>
            </a:effectRef>
            <a:fontRef idx="minor">
              <a:schemeClr val="tx1"/>
            </a:fontRef>
          </p:style>
          <p:txBody>
            <a:bodyPr rtlCol="0" anchor="ctr"/>
            <a:lstStyle/>
            <a:p>
              <a:pPr algn="ctr"/>
              <a:endParaRPr lang="en-GB" noProof="0"/>
            </a:p>
          </p:txBody>
        </p:sp>
        <p:sp>
          <p:nvSpPr>
            <p:cNvPr id="14" name="TextBox 13">
              <a:extLst>
                <a:ext uri="{FF2B5EF4-FFF2-40B4-BE49-F238E27FC236}">
                  <a16:creationId xmlns:a16="http://schemas.microsoft.com/office/drawing/2014/main" id="{189F1A62-D1F2-9120-AC30-0BF83FCC93D6}"/>
                </a:ext>
              </a:extLst>
            </p:cNvPr>
            <p:cNvSpPr txBox="1"/>
            <p:nvPr/>
          </p:nvSpPr>
          <p:spPr>
            <a:xfrm>
              <a:off x="4798942" y="1784925"/>
              <a:ext cx="585417" cy="523220"/>
            </a:xfrm>
            <a:prstGeom prst="rect">
              <a:avLst/>
            </a:prstGeom>
            <a:noFill/>
          </p:spPr>
          <p:txBody>
            <a:bodyPr wrap="none" rtlCol="0">
              <a:spAutoFit/>
            </a:bodyPr>
            <a:lstStyle/>
            <a:p>
              <a:pPr algn="l"/>
              <a:r>
                <a:rPr lang="en-GB" sz="2800" noProof="0"/>
                <a:t>30</a:t>
              </a:r>
            </a:p>
          </p:txBody>
        </p:sp>
        <p:sp>
          <p:nvSpPr>
            <p:cNvPr id="15" name="TextBox 14">
              <a:extLst>
                <a:ext uri="{FF2B5EF4-FFF2-40B4-BE49-F238E27FC236}">
                  <a16:creationId xmlns:a16="http://schemas.microsoft.com/office/drawing/2014/main" id="{2294DEEF-B271-A00E-7E78-57F4BE72A35A}"/>
                </a:ext>
              </a:extLst>
            </p:cNvPr>
            <p:cNvSpPr txBox="1"/>
            <p:nvPr/>
          </p:nvSpPr>
          <p:spPr>
            <a:xfrm>
              <a:off x="6938076" y="3289824"/>
              <a:ext cx="385042" cy="523220"/>
            </a:xfrm>
            <a:prstGeom prst="rect">
              <a:avLst/>
            </a:prstGeom>
            <a:noFill/>
          </p:spPr>
          <p:txBody>
            <a:bodyPr wrap="none" rtlCol="0">
              <a:spAutoFit/>
            </a:bodyPr>
            <a:lstStyle/>
            <a:p>
              <a:pPr algn="l"/>
              <a:r>
                <a:rPr lang="en-GB" sz="2800"/>
                <a:t>1</a:t>
              </a:r>
              <a:endParaRPr lang="en-GB" sz="2800" noProof="0"/>
            </a:p>
          </p:txBody>
        </p:sp>
        <p:sp>
          <p:nvSpPr>
            <p:cNvPr id="16" name="TextBox 15">
              <a:extLst>
                <a:ext uri="{FF2B5EF4-FFF2-40B4-BE49-F238E27FC236}">
                  <a16:creationId xmlns:a16="http://schemas.microsoft.com/office/drawing/2014/main" id="{4271A896-D123-0CC3-3D9C-8D763164330E}"/>
                </a:ext>
              </a:extLst>
            </p:cNvPr>
            <p:cNvSpPr txBox="1"/>
            <p:nvPr/>
          </p:nvSpPr>
          <p:spPr>
            <a:xfrm>
              <a:off x="4798942" y="2421130"/>
              <a:ext cx="585417" cy="523220"/>
            </a:xfrm>
            <a:prstGeom prst="rect">
              <a:avLst/>
            </a:prstGeom>
            <a:noFill/>
          </p:spPr>
          <p:txBody>
            <a:bodyPr wrap="none" rtlCol="0">
              <a:spAutoFit/>
            </a:bodyPr>
            <a:lstStyle/>
            <a:p>
              <a:pPr algn="l"/>
              <a:r>
                <a:rPr lang="en-GB" sz="2800" noProof="0"/>
                <a:t>20</a:t>
              </a:r>
            </a:p>
          </p:txBody>
        </p:sp>
        <p:sp>
          <p:nvSpPr>
            <p:cNvPr id="17" name="TextBox 16">
              <a:extLst>
                <a:ext uri="{FF2B5EF4-FFF2-40B4-BE49-F238E27FC236}">
                  <a16:creationId xmlns:a16="http://schemas.microsoft.com/office/drawing/2014/main" id="{E3273463-684D-EE6D-6F7A-1C08427299BF}"/>
                </a:ext>
              </a:extLst>
            </p:cNvPr>
            <p:cNvSpPr txBox="1"/>
            <p:nvPr/>
          </p:nvSpPr>
          <p:spPr>
            <a:xfrm>
              <a:off x="4785626" y="1074159"/>
              <a:ext cx="585417" cy="523220"/>
            </a:xfrm>
            <a:prstGeom prst="rect">
              <a:avLst/>
            </a:prstGeom>
            <a:noFill/>
          </p:spPr>
          <p:txBody>
            <a:bodyPr wrap="none" rtlCol="0">
              <a:spAutoFit/>
            </a:bodyPr>
            <a:lstStyle/>
            <a:p>
              <a:pPr algn="l"/>
              <a:r>
                <a:rPr lang="en-GB" sz="2800" noProof="0"/>
                <a:t>40</a:t>
              </a:r>
            </a:p>
          </p:txBody>
        </p:sp>
        <p:sp>
          <p:nvSpPr>
            <p:cNvPr id="18" name="TextBox 17">
              <a:extLst>
                <a:ext uri="{FF2B5EF4-FFF2-40B4-BE49-F238E27FC236}">
                  <a16:creationId xmlns:a16="http://schemas.microsoft.com/office/drawing/2014/main" id="{4A65BF00-820B-09ED-DA35-0B04693AEF63}"/>
                </a:ext>
              </a:extLst>
            </p:cNvPr>
            <p:cNvSpPr txBox="1"/>
            <p:nvPr/>
          </p:nvSpPr>
          <p:spPr>
            <a:xfrm>
              <a:off x="8539504" y="3300935"/>
              <a:ext cx="684114" cy="523220"/>
            </a:xfrm>
            <a:prstGeom prst="rect">
              <a:avLst/>
            </a:prstGeom>
            <a:noFill/>
          </p:spPr>
          <p:txBody>
            <a:bodyPr wrap="square" rtlCol="0">
              <a:spAutoFit/>
            </a:bodyPr>
            <a:lstStyle/>
            <a:p>
              <a:pPr algn="l"/>
              <a:r>
                <a:rPr lang="en-GB" sz="2800" noProof="0"/>
                <a:t>2</a:t>
              </a:r>
            </a:p>
          </p:txBody>
        </p:sp>
      </p:grpSp>
      <p:sp>
        <p:nvSpPr>
          <p:cNvPr id="2" name="Freeform: Shape 1">
            <a:extLst>
              <a:ext uri="{FF2B5EF4-FFF2-40B4-BE49-F238E27FC236}">
                <a16:creationId xmlns:a16="http://schemas.microsoft.com/office/drawing/2014/main" id="{642E50C0-636E-A532-E031-90B1CC58FCA6}"/>
              </a:ext>
            </a:extLst>
          </p:cNvPr>
          <p:cNvSpPr/>
          <p:nvPr/>
        </p:nvSpPr>
        <p:spPr>
          <a:xfrm>
            <a:off x="2000250" y="3294290"/>
            <a:ext cx="3509010" cy="1494880"/>
          </a:xfrm>
          <a:custGeom>
            <a:avLst/>
            <a:gdLst>
              <a:gd name="csX0" fmla="*/ 0 w 3509010"/>
              <a:gd name="csY0" fmla="*/ 1645920 h 1645920"/>
              <a:gd name="csX1" fmla="*/ 1565910 w 3509010"/>
              <a:gd name="csY1" fmla="*/ 697230 h 1645920"/>
              <a:gd name="csX2" fmla="*/ 3509010 w 3509010"/>
              <a:gd name="csY2" fmla="*/ 0 h 1645920"/>
              <a:gd name="csX0" fmla="*/ 0 w 3509010"/>
              <a:gd name="csY0" fmla="*/ 1645920 h 1645920"/>
              <a:gd name="csX1" fmla="*/ 1645920 w 3509010"/>
              <a:gd name="csY1" fmla="*/ 480060 h 1645920"/>
              <a:gd name="csX2" fmla="*/ 3509010 w 3509010"/>
              <a:gd name="csY2" fmla="*/ 0 h 1645920"/>
              <a:gd name="csX0" fmla="*/ 0 w 3509010"/>
              <a:gd name="csY0" fmla="*/ 1645920 h 1645920"/>
              <a:gd name="csX1" fmla="*/ 1645920 w 3509010"/>
              <a:gd name="csY1" fmla="*/ 480060 h 1645920"/>
              <a:gd name="csX2" fmla="*/ 3509010 w 3509010"/>
              <a:gd name="csY2" fmla="*/ 0 h 1645920"/>
              <a:gd name="csX0" fmla="*/ 0 w 3509010"/>
              <a:gd name="csY0" fmla="*/ 1645920 h 1645920"/>
              <a:gd name="csX1" fmla="*/ 1645920 w 3509010"/>
              <a:gd name="csY1" fmla="*/ 480060 h 1645920"/>
              <a:gd name="csX2" fmla="*/ 3509010 w 3509010"/>
              <a:gd name="csY2" fmla="*/ 0 h 1645920"/>
              <a:gd name="csX0" fmla="*/ 0 w 3509010"/>
              <a:gd name="csY0" fmla="*/ 1645920 h 1645920"/>
              <a:gd name="csX1" fmla="*/ 1645920 w 3509010"/>
              <a:gd name="csY1" fmla="*/ 480060 h 1645920"/>
              <a:gd name="csX2" fmla="*/ 3509010 w 3509010"/>
              <a:gd name="csY2" fmla="*/ 0 h 1645920"/>
              <a:gd name="csX0" fmla="*/ 0 w 3509010"/>
              <a:gd name="csY0" fmla="*/ 1645920 h 1645920"/>
              <a:gd name="csX1" fmla="*/ 1645920 w 3509010"/>
              <a:gd name="csY1" fmla="*/ 480060 h 1645920"/>
              <a:gd name="csX2" fmla="*/ 3509010 w 3509010"/>
              <a:gd name="csY2" fmla="*/ 0 h 1645920"/>
              <a:gd name="csX0" fmla="*/ 0 w 3509010"/>
              <a:gd name="csY0" fmla="*/ 1645920 h 1645920"/>
              <a:gd name="csX1" fmla="*/ 1645920 w 3509010"/>
              <a:gd name="csY1" fmla="*/ 480060 h 1645920"/>
              <a:gd name="csX2" fmla="*/ 3509010 w 3509010"/>
              <a:gd name="csY2" fmla="*/ 0 h 1645920"/>
              <a:gd name="csX0" fmla="*/ 0 w 3509010"/>
              <a:gd name="csY0" fmla="*/ 1645920 h 1645920"/>
              <a:gd name="csX1" fmla="*/ 1645920 w 3509010"/>
              <a:gd name="csY1" fmla="*/ 480060 h 1645920"/>
              <a:gd name="csX2" fmla="*/ 3509010 w 3509010"/>
              <a:gd name="csY2" fmla="*/ 0 h 1645920"/>
              <a:gd name="csX0" fmla="*/ 0 w 3509010"/>
              <a:gd name="csY0" fmla="*/ 1645920 h 1645920"/>
              <a:gd name="csX1" fmla="*/ 1645920 w 3509010"/>
              <a:gd name="csY1" fmla="*/ 480060 h 1645920"/>
              <a:gd name="csX2" fmla="*/ 3509010 w 3509010"/>
              <a:gd name="csY2" fmla="*/ 0 h 1645920"/>
              <a:gd name="csX0" fmla="*/ 0 w 3509010"/>
              <a:gd name="csY0" fmla="*/ 1645920 h 1645920"/>
              <a:gd name="csX1" fmla="*/ 1645920 w 3509010"/>
              <a:gd name="csY1" fmla="*/ 480060 h 1645920"/>
              <a:gd name="csX2" fmla="*/ 3509010 w 3509010"/>
              <a:gd name="csY2" fmla="*/ 0 h 1645920"/>
            </a:gdLst>
            <a:ahLst/>
            <a:cxnLst>
              <a:cxn ang="0">
                <a:pos x="csX0" y="csY0"/>
              </a:cxn>
              <a:cxn ang="0">
                <a:pos x="csX1" y="csY1"/>
              </a:cxn>
              <a:cxn ang="0">
                <a:pos x="csX2" y="csY2"/>
              </a:cxn>
            </a:cxnLst>
            <a:rect l="l" t="t" r="r" b="b"/>
            <a:pathLst>
              <a:path w="3509010" h="1645920">
                <a:moveTo>
                  <a:pt x="0" y="1645920"/>
                </a:moveTo>
                <a:cubicBezTo>
                  <a:pt x="571500" y="1211580"/>
                  <a:pt x="777240" y="1005840"/>
                  <a:pt x="1645920" y="480060"/>
                </a:cubicBezTo>
                <a:cubicBezTo>
                  <a:pt x="2225040" y="144780"/>
                  <a:pt x="2769870" y="32325"/>
                  <a:pt x="3509010" y="0"/>
                </a:cubicBezTo>
              </a:path>
            </a:pathLst>
          </a:custGeom>
          <a:no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A934165C-2488-8CFB-E486-49A502692E7E}"/>
                  </a:ext>
                </a:extLst>
              </p:cNvPr>
              <p:cNvSpPr txBox="1"/>
              <p:nvPr/>
            </p:nvSpPr>
            <p:spPr>
              <a:xfrm>
                <a:off x="6072966" y="2591289"/>
                <a:ext cx="2958936" cy="3402598"/>
              </a:xfrm>
              <a:prstGeom prst="rect">
                <a:avLst/>
              </a:prstGeom>
              <a:noFill/>
            </p:spPr>
            <p:txBody>
              <a:bodyPr wrap="square" rtlCol="0">
                <a:spAutoFit/>
              </a:bodyPr>
              <a:lstStyle/>
              <a:p>
                <a:r>
                  <a:rPr lang="ga-IE" dirty="0">
                    <a:solidFill>
                      <a:srgbClr val="0000FF"/>
                    </a:solidFill>
                  </a:rPr>
                  <a:t>Insliú leordhóthanach / teocht ró-ard a cheadú</a:t>
                </a:r>
              </a:p>
              <a:p>
                <a:br>
                  <a:rPr lang="ga-IE" dirty="0">
                    <a:solidFill>
                      <a:srgbClr val="0000FF"/>
                    </a:solidFill>
                  </a:rPr>
                </a:br>
                <a:r>
                  <a:rPr lang="ga-IE" dirty="0">
                    <a:solidFill>
                      <a:srgbClr val="0000FF"/>
                    </a:solidFill>
                  </a:rPr>
                  <a:t>Is é an meastachán is fearr ná an teocht seomra </a:t>
                </a:r>
                <a:r>
                  <a:rPr lang="en-IE" dirty="0">
                    <a:solidFill>
                      <a:srgbClr val="0000FF"/>
                    </a:solidFill>
                  </a:rPr>
                  <a:t>- </a:t>
                </a:r>
                <a:r>
                  <a:rPr lang="ga-IE" dirty="0">
                    <a:solidFill>
                      <a:srgbClr val="0000FF"/>
                    </a:solidFill>
                  </a:rPr>
                  <a:t>áit a bhfuil an caillteanas teasa is lú suntasach.</a:t>
                </a:r>
              </a:p>
              <a:p>
                <a:br>
                  <a:rPr lang="ga-IE" dirty="0"/>
                </a:br>
                <a:r>
                  <a:rPr lang="en-GB" dirty="0" err="1">
                    <a:solidFill>
                      <a:srgbClr val="0000FF"/>
                    </a:solidFill>
                    <a:latin typeface="Arial" panose="020B0604020202020204" pitchFamily="34" charset="0"/>
                    <a:cs typeface="Arial" panose="020B0604020202020204" pitchFamily="34" charset="0"/>
                  </a:rPr>
                  <a:t>Fána</a:t>
                </a:r>
                <a:r>
                  <a:rPr lang="en-GB" dirty="0">
                    <a:solidFill>
                      <a:srgbClr val="0000FF"/>
                    </a:solidFill>
                    <a:latin typeface="Arial" panose="020B0604020202020204" pitchFamily="34" charset="0"/>
                    <a:cs typeface="Arial" panose="020B0604020202020204" pitchFamily="34" charset="0"/>
                  </a:rPr>
                  <a:t> is </a:t>
                </a:r>
                <a:r>
                  <a:rPr lang="en-GB" dirty="0" err="1">
                    <a:solidFill>
                      <a:srgbClr val="0000FF"/>
                    </a:solidFill>
                    <a:latin typeface="Arial" panose="020B0604020202020204" pitchFamily="34" charset="0"/>
                    <a:cs typeface="Arial" panose="020B0604020202020204" pitchFamily="34" charset="0"/>
                  </a:rPr>
                  <a:t>géire</a:t>
                </a:r>
                <a:r>
                  <a:rPr lang="en-GB" dirty="0">
                    <a:solidFill>
                      <a:srgbClr val="0000FF"/>
                    </a:solidFill>
                    <a:latin typeface="Arial" panose="020B0604020202020204" pitchFamily="34" charset="0"/>
                    <a:cs typeface="Arial" panose="020B0604020202020204" pitchFamily="34" charset="0"/>
                  </a:rPr>
                  <a:t>: </a:t>
                </a:r>
                <a14:m>
                  <m:oMath xmlns:m="http://schemas.openxmlformats.org/officeDocument/2006/math">
                    <m:f>
                      <m:fPr>
                        <m:ctrlPr>
                          <a:rPr lang="en-GB" b="0" i="1" smtClean="0">
                            <a:solidFill>
                              <a:srgbClr val="0000FF"/>
                            </a:solidFill>
                            <a:latin typeface="Cambria Math" panose="02040503050406030204" pitchFamily="18" charset="0"/>
                            <a:cs typeface="Arial" panose="020B0604020202020204" pitchFamily="34" charset="0"/>
                          </a:rPr>
                        </m:ctrlPr>
                      </m:fPr>
                      <m:num>
                        <m:r>
                          <a:rPr lang="en-GB" b="0" i="1" smtClean="0">
                            <a:solidFill>
                              <a:srgbClr val="0000FF"/>
                            </a:solidFill>
                            <a:latin typeface="Cambria Math" panose="02040503050406030204" pitchFamily="18" charset="0"/>
                            <a:cs typeface="Arial" panose="020B0604020202020204" pitchFamily="34" charset="0"/>
                          </a:rPr>
                          <m:t>11</m:t>
                        </m:r>
                        <m:r>
                          <a:rPr lang="en-GB" b="0" i="1" smtClean="0">
                            <a:solidFill>
                              <a:srgbClr val="0000FF"/>
                            </a:solidFill>
                            <a:latin typeface="Cambria Math" panose="02040503050406030204" pitchFamily="18" charset="0"/>
                            <a:cs typeface="Arial" panose="020B0604020202020204" pitchFamily="34" charset="0"/>
                          </a:rPr>
                          <m:t>𝐾</m:t>
                        </m:r>
                      </m:num>
                      <m:den>
                        <m:r>
                          <a:rPr lang="en-GB" b="0" i="1" smtClean="0">
                            <a:solidFill>
                              <a:srgbClr val="0000FF"/>
                            </a:solidFill>
                            <a:latin typeface="Cambria Math" panose="02040503050406030204" pitchFamily="18" charset="0"/>
                            <a:cs typeface="Arial" panose="020B0604020202020204" pitchFamily="34" charset="0"/>
                          </a:rPr>
                          <m:t>600</m:t>
                        </m:r>
                        <m:r>
                          <a:rPr lang="en-GB" b="0" i="1" smtClean="0">
                            <a:solidFill>
                              <a:srgbClr val="0000FF"/>
                            </a:solidFill>
                            <a:latin typeface="Cambria Math" panose="02040503050406030204" pitchFamily="18" charset="0"/>
                            <a:cs typeface="Arial" panose="020B0604020202020204" pitchFamily="34" charset="0"/>
                          </a:rPr>
                          <m:t>𝐽</m:t>
                        </m:r>
                      </m:den>
                    </m:f>
                  </m:oMath>
                </a14:m>
                <a:endParaRPr lang="en-GB" b="0" dirty="0">
                  <a:solidFill>
                    <a:srgbClr val="0000FF"/>
                  </a:solidFill>
                  <a:latin typeface="Arial" panose="020B0604020202020204" pitchFamily="34" charset="0"/>
                  <a:cs typeface="Arial" panose="020B0604020202020204" pitchFamily="34" charset="0"/>
                </a:endParaRPr>
              </a:p>
              <a:p>
                <a:pPr algn="l">
                  <a:spcAft>
                    <a:spcPts val="1200"/>
                  </a:spcAft>
                </a:pPr>
                <a14:m>
                  <m:oMathPara xmlns:m="http://schemas.openxmlformats.org/officeDocument/2006/math">
                    <m:oMathParaPr>
                      <m:jc m:val="centerGroup"/>
                    </m:oMathParaPr>
                    <m:oMath xmlns:m="http://schemas.openxmlformats.org/officeDocument/2006/math">
                      <m:r>
                        <a:rPr lang="en-GB" b="0" i="1" smtClean="0">
                          <a:solidFill>
                            <a:srgbClr val="0000FF"/>
                          </a:solidFill>
                          <a:latin typeface="Cambria Math" panose="02040503050406030204" pitchFamily="18" charset="0"/>
                          <a:cs typeface="Arial" panose="020B0604020202020204" pitchFamily="34" charset="0"/>
                        </a:rPr>
                        <m:t>𝐶</m:t>
                      </m:r>
                      <m:r>
                        <a:rPr lang="en-GB" b="0" i="1" smtClean="0">
                          <a:solidFill>
                            <a:srgbClr val="0000FF"/>
                          </a:solidFill>
                          <a:latin typeface="Cambria Math" panose="02040503050406030204" pitchFamily="18" charset="0"/>
                          <a:cs typeface="Arial" panose="020B0604020202020204" pitchFamily="34" charset="0"/>
                        </a:rPr>
                        <m:t>=</m:t>
                      </m:r>
                      <m:f>
                        <m:fPr>
                          <m:ctrlPr>
                            <a:rPr lang="en-GB" b="0" i="1" smtClean="0">
                              <a:solidFill>
                                <a:srgbClr val="0000FF"/>
                              </a:solidFill>
                              <a:latin typeface="Cambria Math" panose="02040503050406030204" pitchFamily="18" charset="0"/>
                              <a:cs typeface="Arial" panose="020B0604020202020204" pitchFamily="34" charset="0"/>
                            </a:rPr>
                          </m:ctrlPr>
                        </m:fPr>
                        <m:num>
                          <m:r>
                            <a:rPr lang="en-GB" b="0" i="1" smtClean="0">
                              <a:solidFill>
                                <a:srgbClr val="0000FF"/>
                              </a:solidFill>
                              <a:latin typeface="Cambria Math" panose="02040503050406030204" pitchFamily="18" charset="0"/>
                              <a:cs typeface="Arial" panose="020B0604020202020204" pitchFamily="34" charset="0"/>
                            </a:rPr>
                            <m:t>600</m:t>
                          </m:r>
                        </m:num>
                        <m:den>
                          <m:r>
                            <a:rPr lang="en-GB" b="0" i="1" smtClean="0">
                              <a:solidFill>
                                <a:srgbClr val="0000FF"/>
                              </a:solidFill>
                              <a:latin typeface="Cambria Math" panose="02040503050406030204" pitchFamily="18" charset="0"/>
                              <a:cs typeface="Arial" panose="020B0604020202020204" pitchFamily="34" charset="0"/>
                            </a:rPr>
                            <m:t>11</m:t>
                          </m:r>
                        </m:den>
                      </m:f>
                      <m:r>
                        <a:rPr lang="en-GB" b="0" i="1" smtClean="0">
                          <a:solidFill>
                            <a:srgbClr val="0000FF"/>
                          </a:solidFill>
                          <a:latin typeface="Cambria Math" panose="02040503050406030204" pitchFamily="18" charset="0"/>
                          <a:cs typeface="Arial" panose="020B0604020202020204" pitchFamily="34" charset="0"/>
                        </a:rPr>
                        <m:t>=55 </m:t>
                      </m:r>
                      <m:r>
                        <m:rPr>
                          <m:sty m:val="p"/>
                        </m:rPr>
                        <a:rPr lang="en-GB" b="0" i="0" smtClean="0">
                          <a:solidFill>
                            <a:srgbClr val="0000FF"/>
                          </a:solidFill>
                          <a:latin typeface="Cambria Math" panose="02040503050406030204" pitchFamily="18" charset="0"/>
                          <a:cs typeface="Arial" panose="020B0604020202020204" pitchFamily="34" charset="0"/>
                        </a:rPr>
                        <m:t>J</m:t>
                      </m:r>
                      <m:r>
                        <a:rPr lang="en-GB" b="0" i="0" smtClean="0">
                          <a:solidFill>
                            <a:srgbClr val="0000FF"/>
                          </a:solidFill>
                          <a:latin typeface="Cambria Math" panose="02040503050406030204" pitchFamily="18" charset="0"/>
                          <a:cs typeface="Arial" panose="020B0604020202020204" pitchFamily="34" charset="0"/>
                        </a:rPr>
                        <m:t> </m:t>
                      </m:r>
                      <m:sSup>
                        <m:sSupPr>
                          <m:ctrlPr>
                            <a:rPr lang="en-GB" b="0" i="1" smtClean="0">
                              <a:solidFill>
                                <a:srgbClr val="0000FF"/>
                              </a:solidFill>
                              <a:latin typeface="Cambria Math" panose="02040503050406030204" pitchFamily="18" charset="0"/>
                              <a:cs typeface="Arial" panose="020B0604020202020204" pitchFamily="34" charset="0"/>
                            </a:rPr>
                          </m:ctrlPr>
                        </m:sSupPr>
                        <m:e>
                          <m:r>
                            <m:rPr>
                              <m:sty m:val="p"/>
                            </m:rPr>
                            <a:rPr lang="en-GB" b="0" i="0" smtClean="0">
                              <a:solidFill>
                                <a:srgbClr val="0000FF"/>
                              </a:solidFill>
                              <a:latin typeface="Cambria Math" panose="02040503050406030204" pitchFamily="18" charset="0"/>
                              <a:cs typeface="Arial" panose="020B0604020202020204" pitchFamily="34" charset="0"/>
                            </a:rPr>
                            <m:t>K</m:t>
                          </m:r>
                        </m:e>
                        <m:sup>
                          <m:r>
                            <a:rPr lang="en-GB" b="0" i="0" smtClean="0">
                              <a:solidFill>
                                <a:srgbClr val="0000FF"/>
                              </a:solidFill>
                              <a:latin typeface="Cambria Math" panose="02040503050406030204" pitchFamily="18" charset="0"/>
                              <a:cs typeface="Arial" panose="020B0604020202020204" pitchFamily="34" charset="0"/>
                            </a:rPr>
                            <m:t>−1</m:t>
                          </m:r>
                        </m:sup>
                      </m:sSup>
                    </m:oMath>
                  </m:oMathPara>
                </a14:m>
                <a:endParaRPr lang="en-GB" dirty="0">
                  <a:solidFill>
                    <a:srgbClr val="0000FF"/>
                  </a:solidFill>
                  <a:latin typeface="Arial" panose="020B0604020202020204" pitchFamily="34" charset="0"/>
                  <a:cs typeface="Arial" panose="020B0604020202020204" pitchFamily="34" charset="0"/>
                </a:endParaRPr>
              </a:p>
            </p:txBody>
          </p:sp>
        </mc:Choice>
        <mc:Fallback xmlns="">
          <p:sp>
            <p:nvSpPr>
              <p:cNvPr id="5" name="TextBox 4">
                <a:extLst>
                  <a:ext uri="{FF2B5EF4-FFF2-40B4-BE49-F238E27FC236}">
                    <a16:creationId xmlns:a16="http://schemas.microsoft.com/office/drawing/2014/main" id="{A934165C-2488-8CFB-E486-49A502692E7E}"/>
                  </a:ext>
                </a:extLst>
              </p:cNvPr>
              <p:cNvSpPr txBox="1">
                <a:spLocks noRot="1" noChangeAspect="1" noMove="1" noResize="1" noEditPoints="1" noAdjustHandles="1" noChangeArrowheads="1" noChangeShapeType="1" noTextEdit="1"/>
              </p:cNvSpPr>
              <p:nvPr/>
            </p:nvSpPr>
            <p:spPr>
              <a:xfrm>
                <a:off x="6072966" y="2591289"/>
                <a:ext cx="2958936" cy="3402598"/>
              </a:xfrm>
              <a:prstGeom prst="rect">
                <a:avLst/>
              </a:prstGeom>
              <a:blipFill>
                <a:blip r:embed="rId2"/>
                <a:stretch>
                  <a:fillRect l="-1646" t="-896" r="-3086"/>
                </a:stretch>
              </a:blipFill>
            </p:spPr>
            <p:txBody>
              <a:bodyPr/>
              <a:lstStyle/>
              <a:p>
                <a:r>
                  <a:rPr lang="en-IE">
                    <a:noFill/>
                  </a:rPr>
                  <a:t> </a:t>
                </a:r>
              </a:p>
            </p:txBody>
          </p:sp>
        </mc:Fallback>
      </mc:AlternateContent>
      <p:sp>
        <p:nvSpPr>
          <p:cNvPr id="6" name="TextBox 5">
            <a:extLst>
              <a:ext uri="{FF2B5EF4-FFF2-40B4-BE49-F238E27FC236}">
                <a16:creationId xmlns:a16="http://schemas.microsoft.com/office/drawing/2014/main" id="{8C976322-0A5C-220D-786C-E2AC6F3041E0}"/>
              </a:ext>
            </a:extLst>
          </p:cNvPr>
          <p:cNvSpPr txBox="1"/>
          <p:nvPr/>
        </p:nvSpPr>
        <p:spPr>
          <a:xfrm>
            <a:off x="1843878" y="4494649"/>
            <a:ext cx="390967" cy="523220"/>
          </a:xfrm>
          <a:prstGeom prst="rect">
            <a:avLst/>
          </a:prstGeom>
          <a:noFill/>
        </p:spPr>
        <p:txBody>
          <a:bodyPr wrap="square" rtlCol="0">
            <a:spAutoFit/>
          </a:bodyPr>
          <a:lstStyle/>
          <a:p>
            <a:pPr algn="l">
              <a:spcAft>
                <a:spcPts val="1200"/>
              </a:spcAft>
            </a:pPr>
            <a:r>
              <a:rPr lang="en-GB" sz="2800">
                <a:solidFill>
                  <a:srgbClr val="0000FF"/>
                </a:solidFill>
                <a:latin typeface="Arial" panose="020B0604020202020204" pitchFamily="34" charset="0"/>
                <a:cs typeface="Arial" panose="020B0604020202020204" pitchFamily="34" charset="0"/>
              </a:rPr>
              <a:t>x</a:t>
            </a:r>
          </a:p>
        </p:txBody>
      </p:sp>
      <p:sp>
        <p:nvSpPr>
          <p:cNvPr id="13" name="TextBox 12">
            <a:extLst>
              <a:ext uri="{FF2B5EF4-FFF2-40B4-BE49-F238E27FC236}">
                <a16:creationId xmlns:a16="http://schemas.microsoft.com/office/drawing/2014/main" id="{AE3D54BF-3D62-6F85-BCB6-9CCB4339018B}"/>
              </a:ext>
            </a:extLst>
          </p:cNvPr>
          <p:cNvSpPr txBox="1"/>
          <p:nvPr/>
        </p:nvSpPr>
        <p:spPr>
          <a:xfrm>
            <a:off x="2863498" y="3769368"/>
            <a:ext cx="390967" cy="523220"/>
          </a:xfrm>
          <a:prstGeom prst="rect">
            <a:avLst/>
          </a:prstGeom>
          <a:noFill/>
        </p:spPr>
        <p:txBody>
          <a:bodyPr wrap="square" rtlCol="0">
            <a:spAutoFit/>
          </a:bodyPr>
          <a:lstStyle/>
          <a:p>
            <a:pPr algn="l">
              <a:spcAft>
                <a:spcPts val="1200"/>
              </a:spcAft>
            </a:pPr>
            <a:r>
              <a:rPr lang="en-GB" sz="2800">
                <a:solidFill>
                  <a:srgbClr val="0000FF"/>
                </a:solidFill>
                <a:latin typeface="Arial" panose="020B0604020202020204" pitchFamily="34" charset="0"/>
                <a:cs typeface="Arial" panose="020B0604020202020204" pitchFamily="34" charset="0"/>
              </a:rPr>
              <a:t>x</a:t>
            </a:r>
          </a:p>
        </p:txBody>
      </p:sp>
    </p:spTree>
    <p:extLst>
      <p:ext uri="{BB962C8B-B14F-4D97-AF65-F5344CB8AC3E}">
        <p14:creationId xmlns:p14="http://schemas.microsoft.com/office/powerpoint/2010/main" val="719153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13"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7" name="Text Box 5">
            <a:extLst>
              <a:ext uri="{FF2B5EF4-FFF2-40B4-BE49-F238E27FC236}">
                <a16:creationId xmlns:a16="http://schemas.microsoft.com/office/drawing/2014/main" id="{46F8F90B-5022-2B1F-C54F-7E685E3C65C7}"/>
              </a:ext>
            </a:extLst>
          </p:cNvPr>
          <p:cNvSpPr txBox="1">
            <a:spLocks noChangeArrowheads="1"/>
          </p:cNvSpPr>
          <p:nvPr/>
        </p:nvSpPr>
        <p:spPr bwMode="auto">
          <a:xfrm>
            <a:off x="867573" y="1606798"/>
            <a:ext cx="7273127" cy="1077218"/>
          </a:xfrm>
          <a:prstGeom prst="rect">
            <a:avLst/>
          </a:prstGeom>
          <a:solidFill>
            <a:srgbClr val="FFFFCC"/>
          </a:solidFill>
          <a:ln>
            <a:noFill/>
          </a:ln>
        </p:spPr>
        <p:txBody>
          <a:bodyPr wrap="square">
            <a:spAutoFit/>
          </a:bodyP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spcBef>
                <a:spcPct val="50000"/>
              </a:spcBef>
            </a:pPr>
            <a:r>
              <a:rPr lang="en-US" altLang="en-US" sz="3200" dirty="0" err="1"/>
              <a:t>Tomhas</a:t>
            </a:r>
            <a:r>
              <a:rPr lang="en-US" altLang="en-US" sz="3200" dirty="0"/>
              <a:t> </a:t>
            </a:r>
            <a:r>
              <a:rPr lang="en-US" altLang="en-US" sz="3200" dirty="0" err="1"/>
              <a:t>ar</a:t>
            </a:r>
            <a:r>
              <a:rPr lang="en-US" altLang="en-US" sz="3200" dirty="0"/>
              <a:t> a </a:t>
            </a:r>
            <a:r>
              <a:rPr lang="en-US" altLang="en-US" sz="3200" dirty="0" err="1"/>
              <a:t>theo</a:t>
            </a:r>
            <a:r>
              <a:rPr lang="en-US" altLang="en-US" sz="3200" dirty="0"/>
              <a:t> </a:t>
            </a:r>
            <a:r>
              <a:rPr lang="en-US" altLang="en-US" sz="3200" dirty="0" err="1"/>
              <a:t>nó</a:t>
            </a:r>
            <a:r>
              <a:rPr lang="en-US" altLang="en-US" sz="3200" dirty="0"/>
              <a:t> a </a:t>
            </a:r>
            <a:r>
              <a:rPr lang="en-US" altLang="en-US" sz="3200" dirty="0" err="1"/>
              <a:t>fhuaire</a:t>
            </a:r>
            <a:r>
              <a:rPr lang="en-US" altLang="en-US" sz="3200" dirty="0"/>
              <a:t> is </a:t>
            </a:r>
            <a:r>
              <a:rPr lang="en-US" altLang="en-US" sz="3200" dirty="0" err="1"/>
              <a:t>atá</a:t>
            </a:r>
            <a:r>
              <a:rPr lang="en-US" altLang="en-US" sz="3200" dirty="0"/>
              <a:t> </a:t>
            </a:r>
            <a:r>
              <a:rPr lang="en-US" altLang="en-US" sz="3200" dirty="0" err="1"/>
              <a:t>réad</a:t>
            </a:r>
            <a:r>
              <a:rPr lang="en-US" altLang="en-US" sz="3200" dirty="0"/>
              <a:t>, sin an </a:t>
            </a:r>
            <a:r>
              <a:rPr lang="en-US" altLang="en-US" sz="3200" dirty="0" err="1"/>
              <a:t>teocht</a:t>
            </a:r>
            <a:r>
              <a:rPr lang="en-US" altLang="en-US" sz="3200" dirty="0"/>
              <a:t>. </a:t>
            </a:r>
            <a:r>
              <a:rPr lang="en-GB" dirty="0"/>
              <a:t>AL 2016 </a:t>
            </a:r>
            <a:endParaRPr lang="en-GB" altLang="en-US" sz="3200" dirty="0"/>
          </a:p>
        </p:txBody>
      </p:sp>
      <p:sp>
        <p:nvSpPr>
          <p:cNvPr id="2" name="Title 1">
            <a:extLst>
              <a:ext uri="{FF2B5EF4-FFF2-40B4-BE49-F238E27FC236}">
                <a16:creationId xmlns:a16="http://schemas.microsoft.com/office/drawing/2014/main" id="{93C6FF5E-86C2-2241-27CE-5C0A1C755207}"/>
              </a:ext>
            </a:extLst>
          </p:cNvPr>
          <p:cNvSpPr>
            <a:spLocks noGrp="1"/>
          </p:cNvSpPr>
          <p:nvPr>
            <p:ph type="title"/>
          </p:nvPr>
        </p:nvSpPr>
        <p:spPr>
          <a:xfrm>
            <a:off x="241300" y="155246"/>
            <a:ext cx="8724900" cy="590931"/>
          </a:xfrm>
        </p:spPr>
        <p:txBody>
          <a:bodyPr/>
          <a:lstStyle/>
          <a:p>
            <a:r>
              <a:rPr lang="nl-NL" altLang="en-US" dirty="0"/>
              <a:t>Cad is brí le Teocht?</a:t>
            </a:r>
          </a:p>
        </p:txBody>
      </p:sp>
    </p:spTree>
    <p:extLst>
      <p:ext uri="{BB962C8B-B14F-4D97-AF65-F5344CB8AC3E}">
        <p14:creationId xmlns:p14="http://schemas.microsoft.com/office/powerpoint/2010/main" val="36136810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1" nodeType="clickEffect">
                                  <p:stCondLst>
                                    <p:cond delay="0"/>
                                  </p:stCondLst>
                                  <p:childTnLst>
                                    <p:set>
                                      <p:cBhvr>
                                        <p:cTn id="6" dur="1" fill="hold">
                                          <p:stCondLst>
                                            <p:cond delay="0"/>
                                          </p:stCondLst>
                                        </p:cTn>
                                        <p:tgtEl>
                                          <p:spTgt spid="307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7" grpId="0" animBg="1"/>
      <p:bldP spid="3077" grpId="1" animBg="1"/>
    </p:bld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A4C9B771-7296-08E4-BEAC-C6104FAE0C12}"/>
              </a:ext>
            </a:extLst>
          </p:cNvPr>
          <p:cNvSpPr>
            <a:spLocks noGrp="1"/>
          </p:cNvSpPr>
          <p:nvPr>
            <p:ph type="title"/>
          </p:nvPr>
        </p:nvSpPr>
        <p:spPr/>
        <p:txBody>
          <a:bodyPr>
            <a:normAutofit fontScale="90000"/>
          </a:bodyPr>
          <a:lstStyle/>
          <a:p>
            <a:r>
              <a:rPr lang="ga-IE" dirty="0"/>
              <a:t>Samplaí praiticiúla de theas folaigh</a:t>
            </a:r>
            <a:br>
              <a:rPr lang="ga-IE" dirty="0"/>
            </a:br>
            <a:br>
              <a:rPr lang="ga-IE" dirty="0"/>
            </a:br>
            <a:endParaRPr lang="en-GB" dirty="0"/>
          </a:p>
        </p:txBody>
      </p:sp>
    </p:spTree>
    <p:extLst>
      <p:ext uri="{BB962C8B-B14F-4D97-AF65-F5344CB8AC3E}">
        <p14:creationId xmlns:p14="http://schemas.microsoft.com/office/powerpoint/2010/main" val="229507595"/>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Text Box 5">
            <a:extLst>
              <a:ext uri="{FF2B5EF4-FFF2-40B4-BE49-F238E27FC236}">
                <a16:creationId xmlns:a16="http://schemas.microsoft.com/office/drawing/2014/main" id="{5ED8D96E-AEA5-9C94-25FA-EF825E72A688}"/>
              </a:ext>
            </a:extLst>
          </p:cNvPr>
          <p:cNvSpPr txBox="1">
            <a:spLocks noChangeArrowheads="1"/>
          </p:cNvSpPr>
          <p:nvPr/>
        </p:nvSpPr>
        <p:spPr bwMode="auto">
          <a:xfrm>
            <a:off x="108640" y="700782"/>
            <a:ext cx="4463360" cy="60016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ga-IE" sz="3200" dirty="0">
                <a:solidFill>
                  <a:srgbClr val="0000FF"/>
                </a:solidFill>
              </a:rPr>
              <a:t>Galaíonn allas ar do chraiceann agus tógann sé an teas folaigh galúcháin ó do chorp. Laghdaíonn sé seo do theocht.</a:t>
            </a:r>
          </a:p>
          <a:p>
            <a:br>
              <a:rPr lang="ga-IE" sz="3200" dirty="0">
                <a:solidFill>
                  <a:srgbClr val="0000FF"/>
                </a:solidFill>
              </a:rPr>
            </a:br>
            <a:r>
              <a:rPr lang="ga-IE" sz="3200" dirty="0">
                <a:solidFill>
                  <a:srgbClr val="0000FF"/>
                </a:solidFill>
              </a:rPr>
              <a:t>Tá </a:t>
            </a:r>
            <a:r>
              <a:rPr lang="en-IE" sz="3200" dirty="0">
                <a:solidFill>
                  <a:srgbClr val="0000FF"/>
                </a:solidFill>
              </a:rPr>
              <a:t>sain</a:t>
            </a:r>
            <a:r>
              <a:rPr lang="ga-IE" sz="3200" dirty="0">
                <a:solidFill>
                  <a:srgbClr val="0000FF"/>
                </a:solidFill>
              </a:rPr>
              <a:t>teas folaigh galúcháin uisce an-ard – dá bhrí sin is próiseas an-éifeachtach é seo.</a:t>
            </a:r>
          </a:p>
        </p:txBody>
      </p:sp>
      <p:grpSp>
        <p:nvGrpSpPr>
          <p:cNvPr id="3" name="Group 2">
            <a:extLst>
              <a:ext uri="{FF2B5EF4-FFF2-40B4-BE49-F238E27FC236}">
                <a16:creationId xmlns:a16="http://schemas.microsoft.com/office/drawing/2014/main" id="{3259A578-5FC9-BBB3-657C-04E9C20F4094}"/>
              </a:ext>
            </a:extLst>
          </p:cNvPr>
          <p:cNvGrpSpPr/>
          <p:nvPr/>
        </p:nvGrpSpPr>
        <p:grpSpPr>
          <a:xfrm>
            <a:off x="4680640" y="332656"/>
            <a:ext cx="3125194" cy="2951186"/>
            <a:chOff x="4680640" y="332656"/>
            <a:chExt cx="3125194" cy="2951186"/>
          </a:xfrm>
        </p:grpSpPr>
        <p:pic>
          <p:nvPicPr>
            <p:cNvPr id="5" name="Picture 4">
              <a:extLst>
                <a:ext uri="{FF2B5EF4-FFF2-40B4-BE49-F238E27FC236}">
                  <a16:creationId xmlns:a16="http://schemas.microsoft.com/office/drawing/2014/main" id="{D73C6E3D-99C4-063F-0517-CBE8675F0AC4}"/>
                </a:ext>
              </a:extLst>
            </p:cNvPr>
            <p:cNvPicPr>
              <a:picLocks noChangeAspect="1"/>
            </p:cNvPicPr>
            <p:nvPr/>
          </p:nvPicPr>
          <p:blipFill>
            <a:blip r:embed="rId2"/>
            <a:stretch>
              <a:fillRect/>
            </a:stretch>
          </p:blipFill>
          <p:spPr>
            <a:xfrm>
              <a:off x="4680640" y="332656"/>
              <a:ext cx="3125194" cy="2951186"/>
            </a:xfrm>
            <a:prstGeom prst="rect">
              <a:avLst/>
            </a:prstGeom>
          </p:spPr>
        </p:pic>
        <p:sp>
          <p:nvSpPr>
            <p:cNvPr id="2" name="TextBox 1">
              <a:extLst>
                <a:ext uri="{FF2B5EF4-FFF2-40B4-BE49-F238E27FC236}">
                  <a16:creationId xmlns:a16="http://schemas.microsoft.com/office/drawing/2014/main" id="{1E01EE4C-E325-B789-319B-6C4F90347C23}"/>
                </a:ext>
              </a:extLst>
            </p:cNvPr>
            <p:cNvSpPr txBox="1"/>
            <p:nvPr/>
          </p:nvSpPr>
          <p:spPr>
            <a:xfrm>
              <a:off x="7212402" y="2945288"/>
              <a:ext cx="593432" cy="338554"/>
            </a:xfrm>
            <a:prstGeom prst="rect">
              <a:avLst/>
            </a:prstGeom>
            <a:noFill/>
          </p:spPr>
          <p:txBody>
            <a:bodyPr wrap="none" rtlCol="0">
              <a:spAutoFit/>
            </a:bodyPr>
            <a:lstStyle/>
            <a:p>
              <a:pPr algn="l"/>
              <a:r>
                <a:rPr lang="en-GB" sz="1600">
                  <a:hlinkClick r:id="rId3"/>
                </a:rPr>
                <a:t>CC0</a:t>
              </a:r>
              <a:endParaRPr lang="en-GB" sz="1600"/>
            </a:p>
          </p:txBody>
        </p:sp>
      </p:grpSp>
      <p:sp>
        <p:nvSpPr>
          <p:cNvPr id="7" name="Title 6">
            <a:extLst>
              <a:ext uri="{FF2B5EF4-FFF2-40B4-BE49-F238E27FC236}">
                <a16:creationId xmlns:a16="http://schemas.microsoft.com/office/drawing/2014/main" id="{2E222451-56E5-072E-DFDA-854F2623478D}"/>
              </a:ext>
            </a:extLst>
          </p:cNvPr>
          <p:cNvSpPr txBox="1">
            <a:spLocks noGrp="1"/>
          </p:cNvSpPr>
          <p:nvPr>
            <p:ph type="title"/>
          </p:nvPr>
        </p:nvSpPr>
        <p:spPr>
          <a:xfrm>
            <a:off x="241300" y="155575"/>
            <a:ext cx="8724900" cy="646331"/>
          </a:xfrm>
          <a:prstGeom prst="rect">
            <a:avLst/>
          </a:prstGeom>
          <a:noFill/>
        </p:spPr>
        <p:txBody>
          <a:bodyPr wrap="square" rtlCol="0">
            <a:spAutoFit/>
          </a:bodyPr>
          <a:lstStyle/>
          <a:p>
            <a:pPr algn="l"/>
            <a:r>
              <a:rPr lang="en-GB" sz="4000" b="1" noProof="0" dirty="0"/>
              <a:t>Allas</a:t>
            </a:r>
          </a:p>
        </p:txBody>
      </p:sp>
    </p:spTree>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Text Box 5">
            <a:extLst>
              <a:ext uri="{FF2B5EF4-FFF2-40B4-BE49-F238E27FC236}">
                <a16:creationId xmlns:a16="http://schemas.microsoft.com/office/drawing/2014/main" id="{5ED8D96E-AEA5-9C94-25FA-EF825E72A688}"/>
              </a:ext>
            </a:extLst>
          </p:cNvPr>
          <p:cNvSpPr txBox="1">
            <a:spLocks noChangeArrowheads="1"/>
          </p:cNvSpPr>
          <p:nvPr/>
        </p:nvSpPr>
        <p:spPr bwMode="auto">
          <a:xfrm>
            <a:off x="108640" y="1052736"/>
            <a:ext cx="4463360" cy="50167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ga-IE" sz="3200" dirty="0">
                <a:solidFill>
                  <a:schemeClr val="accent6">
                    <a:lumMod val="75000"/>
                  </a:schemeClr>
                </a:solidFill>
              </a:rPr>
              <a:t>Coinneoidh pac</a:t>
            </a:r>
            <a:r>
              <a:rPr lang="en-IE" sz="3200" dirty="0">
                <a:solidFill>
                  <a:schemeClr val="accent6">
                    <a:lumMod val="75000"/>
                  </a:schemeClr>
                </a:solidFill>
              </a:rPr>
              <a:t>a </a:t>
            </a:r>
            <a:r>
              <a:rPr lang="en-IE" sz="3200" dirty="0" err="1">
                <a:solidFill>
                  <a:schemeClr val="accent6">
                    <a:lumMod val="75000"/>
                  </a:schemeClr>
                </a:solidFill>
              </a:rPr>
              <a:t>oighir</a:t>
            </a:r>
            <a:r>
              <a:rPr lang="ga-IE" sz="3200" dirty="0">
                <a:solidFill>
                  <a:schemeClr val="accent6">
                    <a:lumMod val="75000"/>
                  </a:schemeClr>
                </a:solidFill>
              </a:rPr>
              <a:t> rudaí fuar i bhfad níos faide ná an méid céanna de leacht fuar.</a:t>
            </a:r>
          </a:p>
          <a:p>
            <a:br>
              <a:rPr lang="ga-IE" sz="3200" dirty="0">
                <a:solidFill>
                  <a:schemeClr val="accent6">
                    <a:lumMod val="75000"/>
                  </a:schemeClr>
                </a:solidFill>
              </a:rPr>
            </a:br>
            <a:r>
              <a:rPr lang="ga-IE" sz="3200" dirty="0">
                <a:solidFill>
                  <a:schemeClr val="accent6">
                    <a:lumMod val="75000"/>
                  </a:schemeClr>
                </a:solidFill>
              </a:rPr>
              <a:t>Is é an teas folaigh atá riachtanach chun an leacht reoite a leá is cúis leis an difríocht seo.</a:t>
            </a:r>
          </a:p>
        </p:txBody>
      </p:sp>
      <p:grpSp>
        <p:nvGrpSpPr>
          <p:cNvPr id="4" name="Group 3">
            <a:extLst>
              <a:ext uri="{FF2B5EF4-FFF2-40B4-BE49-F238E27FC236}">
                <a16:creationId xmlns:a16="http://schemas.microsoft.com/office/drawing/2014/main" id="{48151C60-09F3-64AB-2A1B-0E71ED1D4B98}"/>
              </a:ext>
            </a:extLst>
          </p:cNvPr>
          <p:cNvGrpSpPr/>
          <p:nvPr/>
        </p:nvGrpSpPr>
        <p:grpSpPr>
          <a:xfrm>
            <a:off x="4674632" y="1028403"/>
            <a:ext cx="3827184" cy="3456384"/>
            <a:chOff x="4674632" y="1028403"/>
            <a:chExt cx="3827184" cy="3456384"/>
          </a:xfrm>
        </p:grpSpPr>
        <p:pic>
          <p:nvPicPr>
            <p:cNvPr id="3" name="Picture 2">
              <a:extLst>
                <a:ext uri="{FF2B5EF4-FFF2-40B4-BE49-F238E27FC236}">
                  <a16:creationId xmlns:a16="http://schemas.microsoft.com/office/drawing/2014/main" id="{116836F8-D434-7184-6BBD-854342866EE5}"/>
                </a:ext>
              </a:extLst>
            </p:cNvPr>
            <p:cNvPicPr>
              <a:picLocks noChangeAspect="1"/>
            </p:cNvPicPr>
            <p:nvPr/>
          </p:nvPicPr>
          <p:blipFill>
            <a:blip r:embed="rId2"/>
            <a:stretch>
              <a:fillRect/>
            </a:stretch>
          </p:blipFill>
          <p:spPr>
            <a:xfrm>
              <a:off x="4674632" y="1028403"/>
              <a:ext cx="3827184" cy="3456384"/>
            </a:xfrm>
            <a:prstGeom prst="rect">
              <a:avLst/>
            </a:prstGeom>
          </p:spPr>
        </p:pic>
        <p:sp>
          <p:nvSpPr>
            <p:cNvPr id="2" name="TextBox 1">
              <a:hlinkClick r:id="rId3"/>
              <a:extLst>
                <a:ext uri="{FF2B5EF4-FFF2-40B4-BE49-F238E27FC236}">
                  <a16:creationId xmlns:a16="http://schemas.microsoft.com/office/drawing/2014/main" id="{C16BEFBD-7F84-84ED-6AB1-8EC9A293914E}"/>
                </a:ext>
              </a:extLst>
            </p:cNvPr>
            <p:cNvSpPr txBox="1"/>
            <p:nvPr/>
          </p:nvSpPr>
          <p:spPr>
            <a:xfrm>
              <a:off x="7802586" y="4084677"/>
              <a:ext cx="699230" cy="400110"/>
            </a:xfrm>
            <a:prstGeom prst="rect">
              <a:avLst/>
            </a:prstGeom>
            <a:noFill/>
          </p:spPr>
          <p:txBody>
            <a:bodyPr wrap="none" rtlCol="0">
              <a:spAutoFit/>
            </a:bodyPr>
            <a:lstStyle/>
            <a:p>
              <a:pPr algn="l"/>
              <a:r>
                <a:rPr lang="en-GB" sz="2000"/>
                <a:t>CC0</a:t>
              </a:r>
            </a:p>
          </p:txBody>
        </p:sp>
      </p:grpSp>
      <p:sp>
        <p:nvSpPr>
          <p:cNvPr id="5" name="Title 4">
            <a:extLst>
              <a:ext uri="{FF2B5EF4-FFF2-40B4-BE49-F238E27FC236}">
                <a16:creationId xmlns:a16="http://schemas.microsoft.com/office/drawing/2014/main" id="{A8E9547E-6CF7-D0F6-21C9-B6BA360D827E}"/>
              </a:ext>
            </a:extLst>
          </p:cNvPr>
          <p:cNvSpPr>
            <a:spLocks noGrp="1"/>
          </p:cNvSpPr>
          <p:nvPr>
            <p:ph type="title"/>
          </p:nvPr>
        </p:nvSpPr>
        <p:spPr>
          <a:xfrm>
            <a:off x="241300" y="155246"/>
            <a:ext cx="8724900" cy="590931"/>
          </a:xfrm>
        </p:spPr>
        <p:txBody>
          <a:bodyPr/>
          <a:lstStyle/>
          <a:p>
            <a:r>
              <a:rPr lang="en-IE" dirty="0"/>
              <a:t>Paca </a:t>
            </a:r>
            <a:r>
              <a:rPr lang="en-IE" dirty="0" err="1"/>
              <a:t>oighir</a:t>
            </a:r>
            <a:endParaRPr lang="en-GB" dirty="0"/>
          </a:p>
        </p:txBody>
      </p:sp>
    </p:spTree>
    <p:extLst>
      <p:ext uri="{BB962C8B-B14F-4D97-AF65-F5344CB8AC3E}">
        <p14:creationId xmlns:p14="http://schemas.microsoft.com/office/powerpoint/2010/main" val="655676771"/>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1259E7F2-B1EF-0C02-C4AB-3514CB566953}"/>
              </a:ext>
            </a:extLst>
          </p:cNvPr>
          <p:cNvSpPr txBox="1"/>
          <p:nvPr/>
        </p:nvSpPr>
        <p:spPr>
          <a:xfrm>
            <a:off x="414898" y="1038969"/>
            <a:ext cx="8627683" cy="954107"/>
          </a:xfrm>
          <a:prstGeom prst="rect">
            <a:avLst/>
          </a:prstGeom>
          <a:noFill/>
        </p:spPr>
        <p:txBody>
          <a:bodyPr wrap="none" rtlCol="0">
            <a:spAutoFit/>
          </a:bodyPr>
          <a:lstStyle/>
          <a:p>
            <a:r>
              <a:rPr lang="ga-IE" sz="2800" dirty="0"/>
              <a:t>De ghnáth sreabhann teas ó theas go fuar.</a:t>
            </a:r>
          </a:p>
          <a:p>
            <a:r>
              <a:rPr lang="ga-IE" sz="2800" dirty="0"/>
              <a:t>Déanann </a:t>
            </a:r>
            <a:r>
              <a:rPr lang="en-IE" sz="2800" dirty="0"/>
              <a:t>teas</a:t>
            </a:r>
            <a:r>
              <a:rPr lang="ga-IE" sz="2800" dirty="0"/>
              <a:t>c</a:t>
            </a:r>
            <a:r>
              <a:rPr lang="en-IE" sz="2800" dirty="0"/>
              <a:t>h</a:t>
            </a:r>
            <a:r>
              <a:rPr lang="ga-IE" sz="2800" dirty="0"/>
              <a:t>aidéal an treo a aisiompú go saorga.</a:t>
            </a:r>
          </a:p>
        </p:txBody>
      </p:sp>
      <p:sp>
        <p:nvSpPr>
          <p:cNvPr id="11" name="Freeform: Shape 10">
            <a:extLst>
              <a:ext uri="{FF2B5EF4-FFF2-40B4-BE49-F238E27FC236}">
                <a16:creationId xmlns:a16="http://schemas.microsoft.com/office/drawing/2014/main" id="{30828AC6-7BE9-AE25-433B-781141B34EDD}"/>
              </a:ext>
            </a:extLst>
          </p:cNvPr>
          <p:cNvSpPr/>
          <p:nvPr/>
        </p:nvSpPr>
        <p:spPr>
          <a:xfrm>
            <a:off x="2032000" y="3364359"/>
            <a:ext cx="165100" cy="659259"/>
          </a:xfrm>
          <a:custGeom>
            <a:avLst/>
            <a:gdLst>
              <a:gd name="connsiteX0" fmla="*/ 69851 w 266700"/>
              <a:gd name="connsiteY0" fmla="*/ 0 h 1077218"/>
              <a:gd name="connsiteX1" fmla="*/ 266700 w 266700"/>
              <a:gd name="connsiteY1" fmla="*/ 0 h 1077218"/>
              <a:gd name="connsiteX2" fmla="*/ 266700 w 266700"/>
              <a:gd name="connsiteY2" fmla="*/ 120650 h 1077218"/>
              <a:gd name="connsiteX3" fmla="*/ 190501 w 266700"/>
              <a:gd name="connsiteY3" fmla="*/ 120650 h 1077218"/>
              <a:gd name="connsiteX4" fmla="*/ 120650 w 266700"/>
              <a:gd name="connsiteY4" fmla="*/ 190501 h 1077218"/>
              <a:gd name="connsiteX5" fmla="*/ 120650 w 266700"/>
              <a:gd name="connsiteY5" fmla="*/ 886717 h 1077218"/>
              <a:gd name="connsiteX6" fmla="*/ 190501 w 266700"/>
              <a:gd name="connsiteY6" fmla="*/ 956568 h 1077218"/>
              <a:gd name="connsiteX7" fmla="*/ 266700 w 266700"/>
              <a:gd name="connsiteY7" fmla="*/ 956568 h 1077218"/>
              <a:gd name="connsiteX8" fmla="*/ 266700 w 266700"/>
              <a:gd name="connsiteY8" fmla="*/ 1077218 h 1077218"/>
              <a:gd name="connsiteX9" fmla="*/ 69851 w 266700"/>
              <a:gd name="connsiteY9" fmla="*/ 1077218 h 1077218"/>
              <a:gd name="connsiteX10" fmla="*/ 0 w 266700"/>
              <a:gd name="connsiteY10" fmla="*/ 1007367 h 1077218"/>
              <a:gd name="connsiteX11" fmla="*/ 0 w 266700"/>
              <a:gd name="connsiteY11" fmla="*/ 69851 h 1077218"/>
              <a:gd name="connsiteX12" fmla="*/ 69851 w 266700"/>
              <a:gd name="connsiteY12" fmla="*/ 0 h 10772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66700" h="1077218">
                <a:moveTo>
                  <a:pt x="69851" y="0"/>
                </a:moveTo>
                <a:lnTo>
                  <a:pt x="266700" y="0"/>
                </a:lnTo>
                <a:lnTo>
                  <a:pt x="266700" y="120650"/>
                </a:lnTo>
                <a:lnTo>
                  <a:pt x="190501" y="120650"/>
                </a:lnTo>
                <a:cubicBezTo>
                  <a:pt x="151923" y="120650"/>
                  <a:pt x="120650" y="151923"/>
                  <a:pt x="120650" y="190501"/>
                </a:cubicBezTo>
                <a:lnTo>
                  <a:pt x="120650" y="886717"/>
                </a:lnTo>
                <a:cubicBezTo>
                  <a:pt x="120650" y="925295"/>
                  <a:pt x="151923" y="956568"/>
                  <a:pt x="190501" y="956568"/>
                </a:cubicBezTo>
                <a:lnTo>
                  <a:pt x="266700" y="956568"/>
                </a:lnTo>
                <a:lnTo>
                  <a:pt x="266700" y="1077218"/>
                </a:lnTo>
                <a:lnTo>
                  <a:pt x="69851" y="1077218"/>
                </a:lnTo>
                <a:cubicBezTo>
                  <a:pt x="31273" y="1077218"/>
                  <a:pt x="0" y="1045945"/>
                  <a:pt x="0" y="1007367"/>
                </a:cubicBezTo>
                <a:lnTo>
                  <a:pt x="0" y="69851"/>
                </a:lnTo>
                <a:cubicBezTo>
                  <a:pt x="0" y="31273"/>
                  <a:pt x="31273" y="0"/>
                  <a:pt x="69851" y="0"/>
                </a:cubicBezTo>
                <a:close/>
              </a:path>
            </a:pathLst>
          </a:custGeom>
          <a:solidFill>
            <a:schemeClr val="bg1">
              <a:lumMod val="95000"/>
            </a:schemeClr>
          </a:solidFill>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17" name="Freeform: Shape 16">
            <a:extLst>
              <a:ext uri="{FF2B5EF4-FFF2-40B4-BE49-F238E27FC236}">
                <a16:creationId xmlns:a16="http://schemas.microsoft.com/office/drawing/2014/main" id="{CCC86E26-F989-7925-985F-1CFB58C4691F}"/>
              </a:ext>
            </a:extLst>
          </p:cNvPr>
          <p:cNvSpPr/>
          <p:nvPr/>
        </p:nvSpPr>
        <p:spPr>
          <a:xfrm>
            <a:off x="3136900" y="3149600"/>
            <a:ext cx="165100" cy="1587500"/>
          </a:xfrm>
          <a:custGeom>
            <a:avLst/>
            <a:gdLst>
              <a:gd name="connsiteX0" fmla="*/ 0 w 88900"/>
              <a:gd name="connsiteY0" fmla="*/ 0 h 825500"/>
              <a:gd name="connsiteX1" fmla="*/ 88900 w 88900"/>
              <a:gd name="connsiteY1" fmla="*/ 0 h 825500"/>
              <a:gd name="connsiteX2" fmla="*/ 88900 w 88900"/>
              <a:gd name="connsiteY2" fmla="*/ 812800 h 825500"/>
              <a:gd name="connsiteX3" fmla="*/ 0 w 88900"/>
              <a:gd name="connsiteY3" fmla="*/ 825500 h 825500"/>
            </a:gdLst>
            <a:ahLst/>
            <a:cxnLst>
              <a:cxn ang="0">
                <a:pos x="connsiteX0" y="connsiteY0"/>
              </a:cxn>
              <a:cxn ang="0">
                <a:pos x="connsiteX1" y="connsiteY1"/>
              </a:cxn>
              <a:cxn ang="0">
                <a:pos x="connsiteX2" y="connsiteY2"/>
              </a:cxn>
              <a:cxn ang="0">
                <a:pos x="connsiteX3" y="connsiteY3"/>
              </a:cxn>
            </a:cxnLst>
            <a:rect l="l" t="t" r="r" b="b"/>
            <a:pathLst>
              <a:path w="88900" h="825500">
                <a:moveTo>
                  <a:pt x="0" y="0"/>
                </a:moveTo>
                <a:lnTo>
                  <a:pt x="88900" y="0"/>
                </a:lnTo>
                <a:lnTo>
                  <a:pt x="88900" y="812800"/>
                </a:lnTo>
                <a:lnTo>
                  <a:pt x="0" y="825500"/>
                </a:lnTo>
              </a:path>
            </a:pathLst>
          </a:cu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Rectangle: Rounded Corners 5">
            <a:extLst>
              <a:ext uri="{FF2B5EF4-FFF2-40B4-BE49-F238E27FC236}">
                <a16:creationId xmlns:a16="http://schemas.microsoft.com/office/drawing/2014/main" id="{A0FCF1A5-2AC2-01C3-D4CD-04F7C2B72DCC}"/>
              </a:ext>
            </a:extLst>
          </p:cNvPr>
          <p:cNvSpPr/>
          <p:nvPr/>
        </p:nvSpPr>
        <p:spPr>
          <a:xfrm>
            <a:off x="2197100" y="2781300"/>
            <a:ext cx="1016000" cy="2590800"/>
          </a:xfrm>
          <a:prstGeom prst="roundRect">
            <a:avLst>
              <a:gd name="adj" fmla="val 2917"/>
            </a:avLst>
          </a:prstGeom>
          <a:solidFill>
            <a:schemeClr val="bg1">
              <a:lumMod val="9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Arrow: Left 20">
            <a:extLst>
              <a:ext uri="{FF2B5EF4-FFF2-40B4-BE49-F238E27FC236}">
                <a16:creationId xmlns:a16="http://schemas.microsoft.com/office/drawing/2014/main" id="{5F11E1CC-FE2A-A676-7438-CFEFE859272C}"/>
              </a:ext>
            </a:extLst>
          </p:cNvPr>
          <p:cNvSpPr/>
          <p:nvPr/>
        </p:nvSpPr>
        <p:spPr>
          <a:xfrm flipH="1">
            <a:off x="2692400" y="3474591"/>
            <a:ext cx="1111250" cy="549027"/>
          </a:xfrm>
          <a:prstGeom prst="leftArrow">
            <a:avLst/>
          </a:prstGeom>
          <a:gradFill flip="none" rotWithShape="1">
            <a:gsLst>
              <a:gs pos="0">
                <a:srgbClr val="FF0000"/>
              </a:gs>
              <a:gs pos="100000">
                <a:srgbClr val="0070C0"/>
              </a:gs>
            </a:gsLst>
            <a:lin ang="0" scaled="0"/>
            <a:tileRect/>
          </a:gra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TextBox 21">
            <a:extLst>
              <a:ext uri="{FF2B5EF4-FFF2-40B4-BE49-F238E27FC236}">
                <a16:creationId xmlns:a16="http://schemas.microsoft.com/office/drawing/2014/main" id="{52AC3454-2B97-BF1F-29B1-C3A88988899A}"/>
              </a:ext>
            </a:extLst>
          </p:cNvPr>
          <p:cNvSpPr txBox="1"/>
          <p:nvPr/>
        </p:nvSpPr>
        <p:spPr>
          <a:xfrm>
            <a:off x="4127500" y="3263900"/>
            <a:ext cx="3505200" cy="1569660"/>
          </a:xfrm>
          <a:prstGeom prst="rect">
            <a:avLst/>
          </a:prstGeom>
          <a:noFill/>
        </p:spPr>
        <p:txBody>
          <a:bodyPr wrap="square" rtlCol="0">
            <a:spAutoFit/>
          </a:bodyPr>
          <a:lstStyle/>
          <a:p>
            <a:r>
              <a:rPr lang="ga-IE" sz="3200" dirty="0">
                <a:solidFill>
                  <a:schemeClr val="accent6">
                    <a:lumMod val="75000"/>
                  </a:schemeClr>
                </a:solidFill>
              </a:rPr>
              <a:t>Teas a phumpáil ó réigiún fuar go réigiún te</a:t>
            </a:r>
          </a:p>
        </p:txBody>
      </p:sp>
      <p:sp>
        <p:nvSpPr>
          <p:cNvPr id="23" name="TextBox 22">
            <a:extLst>
              <a:ext uri="{FF2B5EF4-FFF2-40B4-BE49-F238E27FC236}">
                <a16:creationId xmlns:a16="http://schemas.microsoft.com/office/drawing/2014/main" id="{513DCE1B-EA27-A04A-B44E-84AD280666E2}"/>
              </a:ext>
            </a:extLst>
          </p:cNvPr>
          <p:cNvSpPr txBox="1"/>
          <p:nvPr/>
        </p:nvSpPr>
        <p:spPr>
          <a:xfrm>
            <a:off x="2478832" y="5341977"/>
            <a:ext cx="6665168" cy="954107"/>
          </a:xfrm>
          <a:prstGeom prst="rect">
            <a:avLst/>
          </a:prstGeom>
          <a:noFill/>
        </p:spPr>
        <p:txBody>
          <a:bodyPr wrap="square" rtlCol="0">
            <a:spAutoFit/>
          </a:bodyPr>
          <a:lstStyle/>
          <a:p>
            <a:r>
              <a:rPr lang="ga-IE" sz="2800" dirty="0"/>
              <a:t>Úsáideann cuisneoir caidéal teasa chun teas a bhaint as an taobh istigh</a:t>
            </a:r>
          </a:p>
        </p:txBody>
      </p:sp>
      <p:sp>
        <p:nvSpPr>
          <p:cNvPr id="3" name="Text Box 6">
            <a:extLst>
              <a:ext uri="{FF2B5EF4-FFF2-40B4-BE49-F238E27FC236}">
                <a16:creationId xmlns:a16="http://schemas.microsoft.com/office/drawing/2014/main" id="{3E18CF40-D136-E5F0-6B49-0C811828A363}"/>
              </a:ext>
            </a:extLst>
          </p:cNvPr>
          <p:cNvSpPr txBox="1">
            <a:spLocks noGrp="1" noChangeArrowheads="1"/>
          </p:cNvSpPr>
          <p:nvPr>
            <p:ph type="title"/>
          </p:nvPr>
        </p:nvSpPr>
        <p:spPr bwMode="auto">
          <a:xfrm>
            <a:off x="241300" y="155575"/>
            <a:ext cx="872490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GB" sz="4000" b="1" noProof="0" dirty="0"/>
              <a:t>An </a:t>
            </a:r>
            <a:r>
              <a:rPr lang="en-GB" sz="4000" b="1" noProof="0" dirty="0" err="1"/>
              <a:t>Teaschaidéal</a:t>
            </a:r>
            <a:r>
              <a:rPr lang="en-GB" sz="4000" b="1" noProof="0" dirty="0"/>
              <a:t> agus an </a:t>
            </a:r>
            <a:r>
              <a:rPr lang="en-GB" sz="4000" b="1" noProof="0" dirty="0" err="1"/>
              <a:t>Cuisneoir</a:t>
            </a:r>
            <a:endParaRPr lang="en-GB" sz="4000" noProof="0" dirty="0"/>
          </a:p>
        </p:txBody>
      </p:sp>
    </p:spTree>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8E07A7D-4EC0-F59A-DD9E-181D9EF72C64}"/>
            </a:ext>
          </a:extLst>
        </p:cNvPr>
        <p:cNvGrpSpPr/>
        <p:nvPr/>
      </p:nvGrpSpPr>
      <p:grpSpPr>
        <a:xfrm>
          <a:off x="0" y="0"/>
          <a:ext cx="0" cy="0"/>
          <a:chOff x="0" y="0"/>
          <a:chExt cx="0" cy="0"/>
        </a:xfrm>
      </p:grpSpPr>
      <p:sp>
        <p:nvSpPr>
          <p:cNvPr id="22" name="TextBox 21">
            <a:extLst>
              <a:ext uri="{FF2B5EF4-FFF2-40B4-BE49-F238E27FC236}">
                <a16:creationId xmlns:a16="http://schemas.microsoft.com/office/drawing/2014/main" id="{9B807AED-8A4B-496A-A783-BECE5294256C}"/>
              </a:ext>
            </a:extLst>
          </p:cNvPr>
          <p:cNvSpPr txBox="1"/>
          <p:nvPr/>
        </p:nvSpPr>
        <p:spPr>
          <a:xfrm>
            <a:off x="2382676" y="3429000"/>
            <a:ext cx="5211924" cy="1569660"/>
          </a:xfrm>
          <a:prstGeom prst="rect">
            <a:avLst/>
          </a:prstGeom>
          <a:noFill/>
        </p:spPr>
        <p:txBody>
          <a:bodyPr wrap="square" rtlCol="0">
            <a:spAutoFit/>
          </a:bodyPr>
          <a:lstStyle/>
          <a:p>
            <a:r>
              <a:rPr lang="ga-IE" sz="3200" dirty="0"/>
              <a:t>Teas a phumpáladh ón taobh amuigh fuar chun téamh tí a sholáthar</a:t>
            </a:r>
            <a:endParaRPr lang="en-GB" sz="3200" dirty="0"/>
          </a:p>
        </p:txBody>
      </p:sp>
      <p:sp>
        <p:nvSpPr>
          <p:cNvPr id="23" name="TextBox 22">
            <a:extLst>
              <a:ext uri="{FF2B5EF4-FFF2-40B4-BE49-F238E27FC236}">
                <a16:creationId xmlns:a16="http://schemas.microsoft.com/office/drawing/2014/main" id="{99831095-4F78-415B-2706-B4F9084C60A8}"/>
              </a:ext>
            </a:extLst>
          </p:cNvPr>
          <p:cNvSpPr txBox="1"/>
          <p:nvPr/>
        </p:nvSpPr>
        <p:spPr>
          <a:xfrm>
            <a:off x="517527" y="5232420"/>
            <a:ext cx="8212816" cy="1077218"/>
          </a:xfrm>
          <a:prstGeom prst="rect">
            <a:avLst/>
          </a:prstGeom>
          <a:noFill/>
        </p:spPr>
        <p:txBody>
          <a:bodyPr wrap="square" rtlCol="0">
            <a:spAutoFit/>
          </a:bodyPr>
          <a:lstStyle/>
          <a:p>
            <a:r>
              <a:rPr lang="ga-IE" sz="3200" dirty="0"/>
              <a:t>Ídíonn sé thart ar aon trian den leictreachas a ídíonn téitheoir friotaíochta leictreach.</a:t>
            </a:r>
          </a:p>
        </p:txBody>
      </p:sp>
      <p:sp>
        <p:nvSpPr>
          <p:cNvPr id="2" name="Trapezoid 1">
            <a:extLst>
              <a:ext uri="{FF2B5EF4-FFF2-40B4-BE49-F238E27FC236}">
                <a16:creationId xmlns:a16="http://schemas.microsoft.com/office/drawing/2014/main" id="{DC29D23E-631D-1421-B7AD-9F0FFD61F5CC}"/>
              </a:ext>
            </a:extLst>
          </p:cNvPr>
          <p:cNvSpPr/>
          <p:nvPr/>
        </p:nvSpPr>
        <p:spPr>
          <a:xfrm>
            <a:off x="3571292" y="1625580"/>
            <a:ext cx="1930400" cy="406400"/>
          </a:xfrm>
          <a:prstGeom prst="trapezoid">
            <a:avLst>
              <a:gd name="adj" fmla="val 65625"/>
            </a:avLst>
          </a:prstGeom>
          <a:solidFill>
            <a:schemeClr val="bg1">
              <a:lumMod val="8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Rectangle 2">
            <a:extLst>
              <a:ext uri="{FF2B5EF4-FFF2-40B4-BE49-F238E27FC236}">
                <a16:creationId xmlns:a16="http://schemas.microsoft.com/office/drawing/2014/main" id="{02DEEB08-AB7C-2AF5-89F3-B94EA759054C}"/>
              </a:ext>
            </a:extLst>
          </p:cNvPr>
          <p:cNvSpPr/>
          <p:nvPr/>
        </p:nvSpPr>
        <p:spPr>
          <a:xfrm>
            <a:off x="3730044" y="2031935"/>
            <a:ext cx="1548232" cy="1013763"/>
          </a:xfrm>
          <a:prstGeom prst="rect">
            <a:avLst/>
          </a:prstGeom>
          <a:solidFill>
            <a:schemeClr val="bg1">
              <a:lumMod val="9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Rectangle 3">
            <a:extLst>
              <a:ext uri="{FF2B5EF4-FFF2-40B4-BE49-F238E27FC236}">
                <a16:creationId xmlns:a16="http://schemas.microsoft.com/office/drawing/2014/main" id="{A35CA8BB-47E7-1D2F-EF54-1D6F97E4B6A1}"/>
              </a:ext>
            </a:extLst>
          </p:cNvPr>
          <p:cNvSpPr/>
          <p:nvPr/>
        </p:nvSpPr>
        <p:spPr>
          <a:xfrm>
            <a:off x="3378200" y="2415282"/>
            <a:ext cx="351844" cy="630416"/>
          </a:xfrm>
          <a:prstGeom prst="rect">
            <a:avLst/>
          </a:prstGeom>
          <a:solidFill>
            <a:schemeClr val="bg1">
              <a:lumMod val="9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Arrow: Left 20">
            <a:extLst>
              <a:ext uri="{FF2B5EF4-FFF2-40B4-BE49-F238E27FC236}">
                <a16:creationId xmlns:a16="http://schemas.microsoft.com/office/drawing/2014/main" id="{43989A6C-4932-B641-AEB7-4050FB92748B}"/>
              </a:ext>
            </a:extLst>
          </p:cNvPr>
          <p:cNvSpPr/>
          <p:nvPr/>
        </p:nvSpPr>
        <p:spPr>
          <a:xfrm flipH="1">
            <a:off x="3174419" y="2318077"/>
            <a:ext cx="1111250" cy="549027"/>
          </a:xfrm>
          <a:prstGeom prst="leftArrow">
            <a:avLst/>
          </a:prstGeom>
          <a:gradFill flip="none" rotWithShape="1">
            <a:gsLst>
              <a:gs pos="0">
                <a:srgbClr val="FF0000"/>
              </a:gs>
              <a:gs pos="100000">
                <a:srgbClr val="0070C0"/>
              </a:gs>
            </a:gsLst>
            <a:lin ang="0" scaled="0"/>
            <a:tileRect/>
          </a:gra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Text Box 6">
            <a:extLst>
              <a:ext uri="{FF2B5EF4-FFF2-40B4-BE49-F238E27FC236}">
                <a16:creationId xmlns:a16="http://schemas.microsoft.com/office/drawing/2014/main" id="{9917D49A-102C-105D-4240-F8DDE41274F9}"/>
              </a:ext>
            </a:extLst>
          </p:cNvPr>
          <p:cNvSpPr txBox="1">
            <a:spLocks noGrp="1" noChangeArrowheads="1"/>
          </p:cNvSpPr>
          <p:nvPr>
            <p:ph type="title"/>
          </p:nvPr>
        </p:nvSpPr>
        <p:spPr bwMode="auto">
          <a:xfrm>
            <a:off x="241300" y="155575"/>
            <a:ext cx="8724900" cy="14219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GB" sz="4800" b="1" noProof="0" dirty="0"/>
              <a:t>An </a:t>
            </a:r>
            <a:r>
              <a:rPr lang="en-GB" sz="4800" b="1" noProof="0" dirty="0" err="1"/>
              <a:t>Teaschaidéal</a:t>
            </a:r>
            <a:r>
              <a:rPr lang="en-GB" sz="4800" b="1" noProof="0" dirty="0"/>
              <a:t> le </a:t>
            </a:r>
            <a:r>
              <a:rPr lang="en-GB" sz="4800" b="1" noProof="0" dirty="0" err="1"/>
              <a:t>haghaidh</a:t>
            </a:r>
            <a:r>
              <a:rPr lang="en-GB" sz="4800" b="1" noProof="0" dirty="0"/>
              <a:t> </a:t>
            </a:r>
            <a:r>
              <a:rPr lang="en-GB" sz="4800" b="1" noProof="0" dirty="0" err="1"/>
              <a:t>téimh</a:t>
            </a:r>
            <a:r>
              <a:rPr lang="en-GB" sz="4800" b="1" noProof="0" dirty="0"/>
              <a:t> </a:t>
            </a:r>
            <a:r>
              <a:rPr lang="en-GB" sz="4800" b="1" noProof="0" dirty="0" err="1"/>
              <a:t>tí</a:t>
            </a:r>
            <a:endParaRPr lang="en-GB" sz="4800" noProof="0" dirty="0"/>
          </a:p>
        </p:txBody>
      </p:sp>
    </p:spTree>
    <p:extLst>
      <p:ext uri="{BB962C8B-B14F-4D97-AF65-F5344CB8AC3E}">
        <p14:creationId xmlns:p14="http://schemas.microsoft.com/office/powerpoint/2010/main" val="1804824513"/>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9FFB736-0D00-BAD3-7B0A-B8414E45D7F8}"/>
            </a:ext>
          </a:extLst>
        </p:cNvPr>
        <p:cNvGrpSpPr/>
        <p:nvPr/>
      </p:nvGrpSpPr>
      <p:grpSpPr>
        <a:xfrm>
          <a:off x="0" y="0"/>
          <a:ext cx="0" cy="0"/>
          <a:chOff x="0" y="0"/>
          <a:chExt cx="0" cy="0"/>
        </a:xfrm>
      </p:grpSpPr>
      <p:sp>
        <p:nvSpPr>
          <p:cNvPr id="17498" name="Rectangle: Rounded Corners 17497">
            <a:extLst>
              <a:ext uri="{FF2B5EF4-FFF2-40B4-BE49-F238E27FC236}">
                <a16:creationId xmlns:a16="http://schemas.microsoft.com/office/drawing/2014/main" id="{88512E79-7885-2A80-9C32-63CB8A99159B}"/>
              </a:ext>
            </a:extLst>
          </p:cNvPr>
          <p:cNvSpPr/>
          <p:nvPr/>
        </p:nvSpPr>
        <p:spPr>
          <a:xfrm>
            <a:off x="0" y="1191987"/>
            <a:ext cx="9144000" cy="4891146"/>
          </a:xfrm>
          <a:prstGeom prst="roundRect">
            <a:avLst>
              <a:gd name="adj" fmla="val 7829"/>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extBox 1">
            <a:extLst>
              <a:ext uri="{FF2B5EF4-FFF2-40B4-BE49-F238E27FC236}">
                <a16:creationId xmlns:a16="http://schemas.microsoft.com/office/drawing/2014/main" id="{19A6AB1E-8290-1C38-2C8E-F9F5F22DF587}"/>
              </a:ext>
            </a:extLst>
          </p:cNvPr>
          <p:cNvSpPr txBox="1"/>
          <p:nvPr/>
        </p:nvSpPr>
        <p:spPr>
          <a:xfrm>
            <a:off x="719064" y="6072247"/>
            <a:ext cx="8424936" cy="584775"/>
          </a:xfrm>
          <a:prstGeom prst="rect">
            <a:avLst/>
          </a:prstGeom>
          <a:noFill/>
        </p:spPr>
        <p:txBody>
          <a:bodyPr wrap="square" rtlCol="0">
            <a:spAutoFit/>
          </a:bodyPr>
          <a:lstStyle/>
          <a:p>
            <a:r>
              <a:rPr lang="pt-BR" sz="3200" b="1" dirty="0"/>
              <a:t>Cuisneoir ar chlé agus téitheoir ar dheis</a:t>
            </a:r>
          </a:p>
        </p:txBody>
      </p:sp>
      <p:sp>
        <p:nvSpPr>
          <p:cNvPr id="3" name="TextBox 2">
            <a:extLst>
              <a:ext uri="{FF2B5EF4-FFF2-40B4-BE49-F238E27FC236}">
                <a16:creationId xmlns:a16="http://schemas.microsoft.com/office/drawing/2014/main" id="{E7054EC0-06EA-DA7C-3778-331D1D7813E2}"/>
              </a:ext>
            </a:extLst>
          </p:cNvPr>
          <p:cNvSpPr txBox="1"/>
          <p:nvPr/>
        </p:nvSpPr>
        <p:spPr>
          <a:xfrm>
            <a:off x="239000" y="4268174"/>
            <a:ext cx="3368160" cy="1815882"/>
          </a:xfrm>
          <a:prstGeom prst="rect">
            <a:avLst/>
          </a:prstGeom>
          <a:solidFill>
            <a:srgbClr val="FFC000"/>
          </a:solidFill>
        </p:spPr>
        <p:txBody>
          <a:bodyPr wrap="square" rtlCol="0">
            <a:spAutoFit/>
          </a:bodyPr>
          <a:lstStyle/>
          <a:p>
            <a:r>
              <a:rPr lang="ga-IE" sz="2800" dirty="0"/>
              <a:t>Galaíonn leacht faoi bhrú íseal agus tógann sé teas folaigh isteach.</a:t>
            </a:r>
          </a:p>
        </p:txBody>
      </p:sp>
      <p:sp>
        <p:nvSpPr>
          <p:cNvPr id="4" name="TextBox 3">
            <a:extLst>
              <a:ext uri="{FF2B5EF4-FFF2-40B4-BE49-F238E27FC236}">
                <a16:creationId xmlns:a16="http://schemas.microsoft.com/office/drawing/2014/main" id="{59BA38F7-B3AA-CCB1-EB02-6D30AC2D91A2}"/>
              </a:ext>
            </a:extLst>
          </p:cNvPr>
          <p:cNvSpPr txBox="1"/>
          <p:nvPr/>
        </p:nvSpPr>
        <p:spPr>
          <a:xfrm>
            <a:off x="5501926" y="4278054"/>
            <a:ext cx="3484688" cy="1815882"/>
          </a:xfrm>
          <a:prstGeom prst="rect">
            <a:avLst/>
          </a:prstGeom>
          <a:solidFill>
            <a:srgbClr val="FFC000"/>
          </a:solidFill>
        </p:spPr>
        <p:txBody>
          <a:bodyPr wrap="square" rtlCol="0">
            <a:spAutoFit/>
          </a:bodyPr>
          <a:lstStyle/>
          <a:p>
            <a:r>
              <a:rPr lang="ga-IE" sz="2800" dirty="0"/>
              <a:t>Comhdhlúthaíonn gás ardbhrú agus scaoileann sé teas folaigh</a:t>
            </a:r>
          </a:p>
        </p:txBody>
      </p:sp>
      <p:grpSp>
        <p:nvGrpSpPr>
          <p:cNvPr id="17447" name="Group 17446">
            <a:extLst>
              <a:ext uri="{FF2B5EF4-FFF2-40B4-BE49-F238E27FC236}">
                <a16:creationId xmlns:a16="http://schemas.microsoft.com/office/drawing/2014/main" id="{C3CA7E26-FE01-343A-299B-75FF2D6C4B35}"/>
              </a:ext>
            </a:extLst>
          </p:cNvPr>
          <p:cNvGrpSpPr/>
          <p:nvPr/>
        </p:nvGrpSpPr>
        <p:grpSpPr>
          <a:xfrm>
            <a:off x="5008318" y="2680163"/>
            <a:ext cx="1851545" cy="703417"/>
            <a:chOff x="2317781" y="2636683"/>
            <a:chExt cx="4589977" cy="1743770"/>
          </a:xfrm>
        </p:grpSpPr>
        <p:grpSp>
          <p:nvGrpSpPr>
            <p:cNvPr id="17423" name="Group 17422">
              <a:extLst>
                <a:ext uri="{FF2B5EF4-FFF2-40B4-BE49-F238E27FC236}">
                  <a16:creationId xmlns:a16="http://schemas.microsoft.com/office/drawing/2014/main" id="{89C3DFC3-2EE8-EF03-D908-EB1FF994757D}"/>
                </a:ext>
              </a:extLst>
            </p:cNvPr>
            <p:cNvGrpSpPr/>
            <p:nvPr/>
          </p:nvGrpSpPr>
          <p:grpSpPr>
            <a:xfrm>
              <a:off x="4325424" y="2636683"/>
              <a:ext cx="2582334" cy="816800"/>
              <a:chOff x="3200399" y="2673583"/>
              <a:chExt cx="2582334" cy="816800"/>
            </a:xfrm>
          </p:grpSpPr>
          <p:sp>
            <p:nvSpPr>
              <p:cNvPr id="17410" name="Freeform: Shape 17409">
                <a:extLst>
                  <a:ext uri="{FF2B5EF4-FFF2-40B4-BE49-F238E27FC236}">
                    <a16:creationId xmlns:a16="http://schemas.microsoft.com/office/drawing/2014/main" id="{B760595A-998A-084D-0D82-2BCD106B5B0C}"/>
                  </a:ext>
                </a:extLst>
              </p:cNvPr>
              <p:cNvSpPr/>
              <p:nvPr/>
            </p:nvSpPr>
            <p:spPr>
              <a:xfrm>
                <a:off x="3200399" y="2673583"/>
                <a:ext cx="2582334" cy="816800"/>
              </a:xfrm>
              <a:custGeom>
                <a:avLst/>
                <a:gdLst>
                  <a:gd name="connsiteX0" fmla="*/ 0 w 2582334"/>
                  <a:gd name="connsiteY0" fmla="*/ 0 h 816800"/>
                  <a:gd name="connsiteX1" fmla="*/ 2173934 w 2582334"/>
                  <a:gd name="connsiteY1" fmla="*/ 0 h 816800"/>
                  <a:gd name="connsiteX2" fmla="*/ 2582334 w 2582334"/>
                  <a:gd name="connsiteY2" fmla="*/ 408400 h 816800"/>
                  <a:gd name="connsiteX3" fmla="*/ 2582333 w 2582334"/>
                  <a:gd name="connsiteY3" fmla="*/ 408400 h 816800"/>
                  <a:gd name="connsiteX4" fmla="*/ 2173933 w 2582334"/>
                  <a:gd name="connsiteY4" fmla="*/ 816800 h 816800"/>
                  <a:gd name="connsiteX5" fmla="*/ 0 w 2582334"/>
                  <a:gd name="connsiteY5" fmla="*/ 816799 h 816800"/>
                  <a:gd name="connsiteX6" fmla="*/ 0 w 2582334"/>
                  <a:gd name="connsiteY6" fmla="*/ 722608 h 816800"/>
                  <a:gd name="connsiteX7" fmla="*/ 2183458 w 2582334"/>
                  <a:gd name="connsiteY7" fmla="*/ 722609 h 816800"/>
                  <a:gd name="connsiteX8" fmla="*/ 2497667 w 2582334"/>
                  <a:gd name="connsiteY8" fmla="*/ 408400 h 816800"/>
                  <a:gd name="connsiteX9" fmla="*/ 2497668 w 2582334"/>
                  <a:gd name="connsiteY9" fmla="*/ 408400 h 816800"/>
                  <a:gd name="connsiteX10" fmla="*/ 2183459 w 2582334"/>
                  <a:gd name="connsiteY10" fmla="*/ 94191 h 816800"/>
                  <a:gd name="connsiteX11" fmla="*/ 0 w 2582334"/>
                  <a:gd name="connsiteY11" fmla="*/ 94191 h 816800"/>
                  <a:gd name="connsiteX12" fmla="*/ 0 w 2582334"/>
                  <a:gd name="connsiteY12" fmla="*/ 0 h 81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582334" h="816800">
                    <a:moveTo>
                      <a:pt x="0" y="0"/>
                    </a:moveTo>
                    <a:lnTo>
                      <a:pt x="2173934" y="0"/>
                    </a:lnTo>
                    <a:cubicBezTo>
                      <a:pt x="2399487" y="0"/>
                      <a:pt x="2582334" y="182847"/>
                      <a:pt x="2582334" y="408400"/>
                    </a:cubicBezTo>
                    <a:lnTo>
                      <a:pt x="2582333" y="408400"/>
                    </a:lnTo>
                    <a:cubicBezTo>
                      <a:pt x="2582333" y="633953"/>
                      <a:pt x="2399486" y="816800"/>
                      <a:pt x="2173933" y="816800"/>
                    </a:cubicBezTo>
                    <a:lnTo>
                      <a:pt x="0" y="816799"/>
                    </a:lnTo>
                    <a:lnTo>
                      <a:pt x="0" y="722608"/>
                    </a:lnTo>
                    <a:lnTo>
                      <a:pt x="2183458" y="722609"/>
                    </a:lnTo>
                    <a:cubicBezTo>
                      <a:pt x="2356991" y="722609"/>
                      <a:pt x="2497667" y="581933"/>
                      <a:pt x="2497667" y="408400"/>
                    </a:cubicBezTo>
                    <a:lnTo>
                      <a:pt x="2497668" y="408400"/>
                    </a:lnTo>
                    <a:cubicBezTo>
                      <a:pt x="2497668" y="234867"/>
                      <a:pt x="2356992" y="94191"/>
                      <a:pt x="2183459" y="94191"/>
                    </a:cubicBezTo>
                    <a:lnTo>
                      <a:pt x="0" y="94191"/>
                    </a:lnTo>
                    <a:lnTo>
                      <a:pt x="0" y="0"/>
                    </a:lnTo>
                    <a:close/>
                  </a:path>
                </a:pathLst>
              </a:custGeom>
              <a:solidFill>
                <a:schemeClr val="tx1">
                  <a:lumMod val="75000"/>
                  <a:lumOff val="2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17408" name="Freeform: Shape 17407">
                <a:extLst>
                  <a:ext uri="{FF2B5EF4-FFF2-40B4-BE49-F238E27FC236}">
                    <a16:creationId xmlns:a16="http://schemas.microsoft.com/office/drawing/2014/main" id="{53928EE0-2570-D575-A8FF-B65C9BE2016B}"/>
                  </a:ext>
                </a:extLst>
              </p:cNvPr>
              <p:cNvSpPr/>
              <p:nvPr/>
            </p:nvSpPr>
            <p:spPr>
              <a:xfrm>
                <a:off x="3200400" y="2932758"/>
                <a:ext cx="2321453" cy="298450"/>
              </a:xfrm>
              <a:custGeom>
                <a:avLst/>
                <a:gdLst>
                  <a:gd name="connsiteX0" fmla="*/ 0 w 2321453"/>
                  <a:gd name="connsiteY0" fmla="*/ 0 h 298450"/>
                  <a:gd name="connsiteX1" fmla="*/ 2172228 w 2321453"/>
                  <a:gd name="connsiteY1" fmla="*/ 0 h 298450"/>
                  <a:gd name="connsiteX2" fmla="*/ 2321453 w 2321453"/>
                  <a:gd name="connsiteY2" fmla="*/ 149225 h 298450"/>
                  <a:gd name="connsiteX3" fmla="*/ 2321452 w 2321453"/>
                  <a:gd name="connsiteY3" fmla="*/ 149225 h 298450"/>
                  <a:gd name="connsiteX4" fmla="*/ 2172227 w 2321453"/>
                  <a:gd name="connsiteY4" fmla="*/ 298450 h 298450"/>
                  <a:gd name="connsiteX5" fmla="*/ 0 w 2321453"/>
                  <a:gd name="connsiteY5" fmla="*/ 298449 h 298450"/>
                  <a:gd name="connsiteX6" fmla="*/ 0 w 2321453"/>
                  <a:gd name="connsiteY6" fmla="*/ 204258 h 298450"/>
                  <a:gd name="connsiteX7" fmla="*/ 2143649 w 2321453"/>
                  <a:gd name="connsiteY7" fmla="*/ 204259 h 298450"/>
                  <a:gd name="connsiteX8" fmla="*/ 2198683 w 2321453"/>
                  <a:gd name="connsiteY8" fmla="*/ 149225 h 298450"/>
                  <a:gd name="connsiteX9" fmla="*/ 2198684 w 2321453"/>
                  <a:gd name="connsiteY9" fmla="*/ 149225 h 298450"/>
                  <a:gd name="connsiteX10" fmla="*/ 2143650 w 2321453"/>
                  <a:gd name="connsiteY10" fmla="*/ 94191 h 298450"/>
                  <a:gd name="connsiteX11" fmla="*/ 0 w 2321453"/>
                  <a:gd name="connsiteY11" fmla="*/ 94191 h 298450"/>
                  <a:gd name="connsiteX12" fmla="*/ 0 w 2321453"/>
                  <a:gd name="connsiteY12" fmla="*/ 0 h 298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321453" h="298450">
                    <a:moveTo>
                      <a:pt x="0" y="0"/>
                    </a:moveTo>
                    <a:lnTo>
                      <a:pt x="2172228" y="0"/>
                    </a:lnTo>
                    <a:cubicBezTo>
                      <a:pt x="2254643" y="0"/>
                      <a:pt x="2321453" y="66810"/>
                      <a:pt x="2321453" y="149225"/>
                    </a:cubicBezTo>
                    <a:lnTo>
                      <a:pt x="2321452" y="149225"/>
                    </a:lnTo>
                    <a:cubicBezTo>
                      <a:pt x="2321452" y="231640"/>
                      <a:pt x="2254642" y="298450"/>
                      <a:pt x="2172227" y="298450"/>
                    </a:cubicBezTo>
                    <a:lnTo>
                      <a:pt x="0" y="298449"/>
                    </a:lnTo>
                    <a:lnTo>
                      <a:pt x="0" y="204258"/>
                    </a:lnTo>
                    <a:lnTo>
                      <a:pt x="2143649" y="204259"/>
                    </a:lnTo>
                    <a:cubicBezTo>
                      <a:pt x="2174043" y="204259"/>
                      <a:pt x="2198683" y="179619"/>
                      <a:pt x="2198683" y="149225"/>
                    </a:cubicBezTo>
                    <a:lnTo>
                      <a:pt x="2198684" y="149225"/>
                    </a:lnTo>
                    <a:cubicBezTo>
                      <a:pt x="2198684" y="118831"/>
                      <a:pt x="2174044" y="94191"/>
                      <a:pt x="2143650" y="94191"/>
                    </a:cubicBezTo>
                    <a:lnTo>
                      <a:pt x="0" y="94191"/>
                    </a:lnTo>
                    <a:lnTo>
                      <a:pt x="0" y="0"/>
                    </a:lnTo>
                    <a:close/>
                  </a:path>
                </a:pathLst>
              </a:custGeom>
              <a:solidFill>
                <a:schemeClr val="tx1">
                  <a:lumMod val="75000"/>
                  <a:lumOff val="2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grpSp>
        <p:grpSp>
          <p:nvGrpSpPr>
            <p:cNvPr id="17424" name="Group 17423">
              <a:extLst>
                <a:ext uri="{FF2B5EF4-FFF2-40B4-BE49-F238E27FC236}">
                  <a16:creationId xmlns:a16="http://schemas.microsoft.com/office/drawing/2014/main" id="{167411AE-39AC-4821-D30C-A506FCFE8C85}"/>
                </a:ext>
              </a:extLst>
            </p:cNvPr>
            <p:cNvGrpSpPr/>
            <p:nvPr/>
          </p:nvGrpSpPr>
          <p:grpSpPr>
            <a:xfrm>
              <a:off x="4325424" y="3563653"/>
              <a:ext cx="2582334" cy="816800"/>
              <a:chOff x="3200399" y="2673583"/>
              <a:chExt cx="2582334" cy="816800"/>
            </a:xfrm>
          </p:grpSpPr>
          <p:sp>
            <p:nvSpPr>
              <p:cNvPr id="17425" name="Freeform: Shape 17424">
                <a:extLst>
                  <a:ext uri="{FF2B5EF4-FFF2-40B4-BE49-F238E27FC236}">
                    <a16:creationId xmlns:a16="http://schemas.microsoft.com/office/drawing/2014/main" id="{B3B9D74F-BEC9-C635-E187-9582B4D568C8}"/>
                  </a:ext>
                </a:extLst>
              </p:cNvPr>
              <p:cNvSpPr/>
              <p:nvPr/>
            </p:nvSpPr>
            <p:spPr>
              <a:xfrm>
                <a:off x="3200399" y="2673583"/>
                <a:ext cx="2582334" cy="816800"/>
              </a:xfrm>
              <a:custGeom>
                <a:avLst/>
                <a:gdLst>
                  <a:gd name="connsiteX0" fmla="*/ 0 w 2582334"/>
                  <a:gd name="connsiteY0" fmla="*/ 0 h 816800"/>
                  <a:gd name="connsiteX1" fmla="*/ 2173934 w 2582334"/>
                  <a:gd name="connsiteY1" fmla="*/ 0 h 816800"/>
                  <a:gd name="connsiteX2" fmla="*/ 2582334 w 2582334"/>
                  <a:gd name="connsiteY2" fmla="*/ 408400 h 816800"/>
                  <a:gd name="connsiteX3" fmla="*/ 2582333 w 2582334"/>
                  <a:gd name="connsiteY3" fmla="*/ 408400 h 816800"/>
                  <a:gd name="connsiteX4" fmla="*/ 2173933 w 2582334"/>
                  <a:gd name="connsiteY4" fmla="*/ 816800 h 816800"/>
                  <a:gd name="connsiteX5" fmla="*/ 0 w 2582334"/>
                  <a:gd name="connsiteY5" fmla="*/ 816799 h 816800"/>
                  <a:gd name="connsiteX6" fmla="*/ 0 w 2582334"/>
                  <a:gd name="connsiteY6" fmla="*/ 722608 h 816800"/>
                  <a:gd name="connsiteX7" fmla="*/ 2183458 w 2582334"/>
                  <a:gd name="connsiteY7" fmla="*/ 722609 h 816800"/>
                  <a:gd name="connsiteX8" fmla="*/ 2497667 w 2582334"/>
                  <a:gd name="connsiteY8" fmla="*/ 408400 h 816800"/>
                  <a:gd name="connsiteX9" fmla="*/ 2497668 w 2582334"/>
                  <a:gd name="connsiteY9" fmla="*/ 408400 h 816800"/>
                  <a:gd name="connsiteX10" fmla="*/ 2183459 w 2582334"/>
                  <a:gd name="connsiteY10" fmla="*/ 94191 h 816800"/>
                  <a:gd name="connsiteX11" fmla="*/ 0 w 2582334"/>
                  <a:gd name="connsiteY11" fmla="*/ 94191 h 816800"/>
                  <a:gd name="connsiteX12" fmla="*/ 0 w 2582334"/>
                  <a:gd name="connsiteY12" fmla="*/ 0 h 81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582334" h="816800">
                    <a:moveTo>
                      <a:pt x="0" y="0"/>
                    </a:moveTo>
                    <a:lnTo>
                      <a:pt x="2173934" y="0"/>
                    </a:lnTo>
                    <a:cubicBezTo>
                      <a:pt x="2399487" y="0"/>
                      <a:pt x="2582334" y="182847"/>
                      <a:pt x="2582334" y="408400"/>
                    </a:cubicBezTo>
                    <a:lnTo>
                      <a:pt x="2582333" y="408400"/>
                    </a:lnTo>
                    <a:cubicBezTo>
                      <a:pt x="2582333" y="633953"/>
                      <a:pt x="2399486" y="816800"/>
                      <a:pt x="2173933" y="816800"/>
                    </a:cubicBezTo>
                    <a:lnTo>
                      <a:pt x="0" y="816799"/>
                    </a:lnTo>
                    <a:lnTo>
                      <a:pt x="0" y="722608"/>
                    </a:lnTo>
                    <a:lnTo>
                      <a:pt x="2183458" y="722609"/>
                    </a:lnTo>
                    <a:cubicBezTo>
                      <a:pt x="2356991" y="722609"/>
                      <a:pt x="2497667" y="581933"/>
                      <a:pt x="2497667" y="408400"/>
                    </a:cubicBezTo>
                    <a:lnTo>
                      <a:pt x="2497668" y="408400"/>
                    </a:lnTo>
                    <a:cubicBezTo>
                      <a:pt x="2497668" y="234867"/>
                      <a:pt x="2356992" y="94191"/>
                      <a:pt x="2183459" y="94191"/>
                    </a:cubicBezTo>
                    <a:lnTo>
                      <a:pt x="0" y="94191"/>
                    </a:lnTo>
                    <a:lnTo>
                      <a:pt x="0" y="0"/>
                    </a:lnTo>
                    <a:close/>
                  </a:path>
                </a:pathLst>
              </a:custGeom>
              <a:solidFill>
                <a:schemeClr val="tx1">
                  <a:lumMod val="75000"/>
                  <a:lumOff val="2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17426" name="Freeform: Shape 17425">
                <a:extLst>
                  <a:ext uri="{FF2B5EF4-FFF2-40B4-BE49-F238E27FC236}">
                    <a16:creationId xmlns:a16="http://schemas.microsoft.com/office/drawing/2014/main" id="{3F8648E6-78FB-A21E-B214-5C6846EB3CE5}"/>
                  </a:ext>
                </a:extLst>
              </p:cNvPr>
              <p:cNvSpPr/>
              <p:nvPr/>
            </p:nvSpPr>
            <p:spPr>
              <a:xfrm>
                <a:off x="3200400" y="2932758"/>
                <a:ext cx="2321453" cy="298450"/>
              </a:xfrm>
              <a:custGeom>
                <a:avLst/>
                <a:gdLst>
                  <a:gd name="connsiteX0" fmla="*/ 0 w 2321453"/>
                  <a:gd name="connsiteY0" fmla="*/ 0 h 298450"/>
                  <a:gd name="connsiteX1" fmla="*/ 2172228 w 2321453"/>
                  <a:gd name="connsiteY1" fmla="*/ 0 h 298450"/>
                  <a:gd name="connsiteX2" fmla="*/ 2321453 w 2321453"/>
                  <a:gd name="connsiteY2" fmla="*/ 149225 h 298450"/>
                  <a:gd name="connsiteX3" fmla="*/ 2321452 w 2321453"/>
                  <a:gd name="connsiteY3" fmla="*/ 149225 h 298450"/>
                  <a:gd name="connsiteX4" fmla="*/ 2172227 w 2321453"/>
                  <a:gd name="connsiteY4" fmla="*/ 298450 h 298450"/>
                  <a:gd name="connsiteX5" fmla="*/ 0 w 2321453"/>
                  <a:gd name="connsiteY5" fmla="*/ 298449 h 298450"/>
                  <a:gd name="connsiteX6" fmla="*/ 0 w 2321453"/>
                  <a:gd name="connsiteY6" fmla="*/ 204258 h 298450"/>
                  <a:gd name="connsiteX7" fmla="*/ 2143649 w 2321453"/>
                  <a:gd name="connsiteY7" fmla="*/ 204259 h 298450"/>
                  <a:gd name="connsiteX8" fmla="*/ 2198683 w 2321453"/>
                  <a:gd name="connsiteY8" fmla="*/ 149225 h 298450"/>
                  <a:gd name="connsiteX9" fmla="*/ 2198684 w 2321453"/>
                  <a:gd name="connsiteY9" fmla="*/ 149225 h 298450"/>
                  <a:gd name="connsiteX10" fmla="*/ 2143650 w 2321453"/>
                  <a:gd name="connsiteY10" fmla="*/ 94191 h 298450"/>
                  <a:gd name="connsiteX11" fmla="*/ 0 w 2321453"/>
                  <a:gd name="connsiteY11" fmla="*/ 94191 h 298450"/>
                  <a:gd name="connsiteX12" fmla="*/ 0 w 2321453"/>
                  <a:gd name="connsiteY12" fmla="*/ 0 h 298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321453" h="298450">
                    <a:moveTo>
                      <a:pt x="0" y="0"/>
                    </a:moveTo>
                    <a:lnTo>
                      <a:pt x="2172228" y="0"/>
                    </a:lnTo>
                    <a:cubicBezTo>
                      <a:pt x="2254643" y="0"/>
                      <a:pt x="2321453" y="66810"/>
                      <a:pt x="2321453" y="149225"/>
                    </a:cubicBezTo>
                    <a:lnTo>
                      <a:pt x="2321452" y="149225"/>
                    </a:lnTo>
                    <a:cubicBezTo>
                      <a:pt x="2321452" y="231640"/>
                      <a:pt x="2254642" y="298450"/>
                      <a:pt x="2172227" y="298450"/>
                    </a:cubicBezTo>
                    <a:lnTo>
                      <a:pt x="0" y="298449"/>
                    </a:lnTo>
                    <a:lnTo>
                      <a:pt x="0" y="204258"/>
                    </a:lnTo>
                    <a:lnTo>
                      <a:pt x="2143649" y="204259"/>
                    </a:lnTo>
                    <a:cubicBezTo>
                      <a:pt x="2174043" y="204259"/>
                      <a:pt x="2198683" y="179619"/>
                      <a:pt x="2198683" y="149225"/>
                    </a:cubicBezTo>
                    <a:lnTo>
                      <a:pt x="2198684" y="149225"/>
                    </a:lnTo>
                    <a:cubicBezTo>
                      <a:pt x="2198684" y="118831"/>
                      <a:pt x="2174044" y="94191"/>
                      <a:pt x="2143650" y="94191"/>
                    </a:cubicBezTo>
                    <a:lnTo>
                      <a:pt x="0" y="94191"/>
                    </a:lnTo>
                    <a:lnTo>
                      <a:pt x="0" y="0"/>
                    </a:lnTo>
                    <a:close/>
                  </a:path>
                </a:pathLst>
              </a:custGeom>
              <a:solidFill>
                <a:schemeClr val="tx1">
                  <a:lumMod val="75000"/>
                  <a:lumOff val="2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grpSp>
        <p:grpSp>
          <p:nvGrpSpPr>
            <p:cNvPr id="17427" name="Group 17426">
              <a:extLst>
                <a:ext uri="{FF2B5EF4-FFF2-40B4-BE49-F238E27FC236}">
                  <a16:creationId xmlns:a16="http://schemas.microsoft.com/office/drawing/2014/main" id="{37018937-0A1A-1F9B-3090-D41793CF22BA}"/>
                </a:ext>
              </a:extLst>
            </p:cNvPr>
            <p:cNvGrpSpPr/>
            <p:nvPr/>
          </p:nvGrpSpPr>
          <p:grpSpPr>
            <a:xfrm flipH="1">
              <a:off x="3034258" y="3100764"/>
              <a:ext cx="2582334" cy="816800"/>
              <a:chOff x="3200399" y="2673583"/>
              <a:chExt cx="2582334" cy="816800"/>
            </a:xfrm>
          </p:grpSpPr>
          <p:sp>
            <p:nvSpPr>
              <p:cNvPr id="17428" name="Freeform: Shape 17427">
                <a:extLst>
                  <a:ext uri="{FF2B5EF4-FFF2-40B4-BE49-F238E27FC236}">
                    <a16:creationId xmlns:a16="http://schemas.microsoft.com/office/drawing/2014/main" id="{8D89F59D-3358-F7B6-77C9-907894F52F3F}"/>
                  </a:ext>
                </a:extLst>
              </p:cNvPr>
              <p:cNvSpPr/>
              <p:nvPr/>
            </p:nvSpPr>
            <p:spPr>
              <a:xfrm>
                <a:off x="3200399" y="2673583"/>
                <a:ext cx="2582334" cy="816800"/>
              </a:xfrm>
              <a:custGeom>
                <a:avLst/>
                <a:gdLst>
                  <a:gd name="connsiteX0" fmla="*/ 0 w 2582334"/>
                  <a:gd name="connsiteY0" fmla="*/ 0 h 816800"/>
                  <a:gd name="connsiteX1" fmla="*/ 2173934 w 2582334"/>
                  <a:gd name="connsiteY1" fmla="*/ 0 h 816800"/>
                  <a:gd name="connsiteX2" fmla="*/ 2582334 w 2582334"/>
                  <a:gd name="connsiteY2" fmla="*/ 408400 h 816800"/>
                  <a:gd name="connsiteX3" fmla="*/ 2582333 w 2582334"/>
                  <a:gd name="connsiteY3" fmla="*/ 408400 h 816800"/>
                  <a:gd name="connsiteX4" fmla="*/ 2173933 w 2582334"/>
                  <a:gd name="connsiteY4" fmla="*/ 816800 h 816800"/>
                  <a:gd name="connsiteX5" fmla="*/ 0 w 2582334"/>
                  <a:gd name="connsiteY5" fmla="*/ 816799 h 816800"/>
                  <a:gd name="connsiteX6" fmla="*/ 0 w 2582334"/>
                  <a:gd name="connsiteY6" fmla="*/ 722608 h 816800"/>
                  <a:gd name="connsiteX7" fmla="*/ 2183458 w 2582334"/>
                  <a:gd name="connsiteY7" fmla="*/ 722609 h 816800"/>
                  <a:gd name="connsiteX8" fmla="*/ 2497667 w 2582334"/>
                  <a:gd name="connsiteY8" fmla="*/ 408400 h 816800"/>
                  <a:gd name="connsiteX9" fmla="*/ 2497668 w 2582334"/>
                  <a:gd name="connsiteY9" fmla="*/ 408400 h 816800"/>
                  <a:gd name="connsiteX10" fmla="*/ 2183459 w 2582334"/>
                  <a:gd name="connsiteY10" fmla="*/ 94191 h 816800"/>
                  <a:gd name="connsiteX11" fmla="*/ 0 w 2582334"/>
                  <a:gd name="connsiteY11" fmla="*/ 94191 h 816800"/>
                  <a:gd name="connsiteX12" fmla="*/ 0 w 2582334"/>
                  <a:gd name="connsiteY12" fmla="*/ 0 h 81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582334" h="816800">
                    <a:moveTo>
                      <a:pt x="0" y="0"/>
                    </a:moveTo>
                    <a:lnTo>
                      <a:pt x="2173934" y="0"/>
                    </a:lnTo>
                    <a:cubicBezTo>
                      <a:pt x="2399487" y="0"/>
                      <a:pt x="2582334" y="182847"/>
                      <a:pt x="2582334" y="408400"/>
                    </a:cubicBezTo>
                    <a:lnTo>
                      <a:pt x="2582333" y="408400"/>
                    </a:lnTo>
                    <a:cubicBezTo>
                      <a:pt x="2582333" y="633953"/>
                      <a:pt x="2399486" y="816800"/>
                      <a:pt x="2173933" y="816800"/>
                    </a:cubicBezTo>
                    <a:lnTo>
                      <a:pt x="0" y="816799"/>
                    </a:lnTo>
                    <a:lnTo>
                      <a:pt x="0" y="722608"/>
                    </a:lnTo>
                    <a:lnTo>
                      <a:pt x="2183458" y="722609"/>
                    </a:lnTo>
                    <a:cubicBezTo>
                      <a:pt x="2356991" y="722609"/>
                      <a:pt x="2497667" y="581933"/>
                      <a:pt x="2497667" y="408400"/>
                    </a:cubicBezTo>
                    <a:lnTo>
                      <a:pt x="2497668" y="408400"/>
                    </a:lnTo>
                    <a:cubicBezTo>
                      <a:pt x="2497668" y="234867"/>
                      <a:pt x="2356992" y="94191"/>
                      <a:pt x="2183459" y="94191"/>
                    </a:cubicBezTo>
                    <a:lnTo>
                      <a:pt x="0" y="94191"/>
                    </a:lnTo>
                    <a:lnTo>
                      <a:pt x="0" y="0"/>
                    </a:lnTo>
                    <a:close/>
                  </a:path>
                </a:pathLst>
              </a:custGeom>
              <a:solidFill>
                <a:schemeClr val="tx1">
                  <a:lumMod val="75000"/>
                  <a:lumOff val="2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17429" name="Freeform: Shape 17428">
                <a:extLst>
                  <a:ext uri="{FF2B5EF4-FFF2-40B4-BE49-F238E27FC236}">
                    <a16:creationId xmlns:a16="http://schemas.microsoft.com/office/drawing/2014/main" id="{6A67115F-AC8D-3F9B-D992-C05309353752}"/>
                  </a:ext>
                </a:extLst>
              </p:cNvPr>
              <p:cNvSpPr/>
              <p:nvPr/>
            </p:nvSpPr>
            <p:spPr>
              <a:xfrm>
                <a:off x="3200400" y="2932758"/>
                <a:ext cx="2321453" cy="298450"/>
              </a:xfrm>
              <a:custGeom>
                <a:avLst/>
                <a:gdLst>
                  <a:gd name="connsiteX0" fmla="*/ 0 w 2321453"/>
                  <a:gd name="connsiteY0" fmla="*/ 0 h 298450"/>
                  <a:gd name="connsiteX1" fmla="*/ 2172228 w 2321453"/>
                  <a:gd name="connsiteY1" fmla="*/ 0 h 298450"/>
                  <a:gd name="connsiteX2" fmla="*/ 2321453 w 2321453"/>
                  <a:gd name="connsiteY2" fmla="*/ 149225 h 298450"/>
                  <a:gd name="connsiteX3" fmla="*/ 2321452 w 2321453"/>
                  <a:gd name="connsiteY3" fmla="*/ 149225 h 298450"/>
                  <a:gd name="connsiteX4" fmla="*/ 2172227 w 2321453"/>
                  <a:gd name="connsiteY4" fmla="*/ 298450 h 298450"/>
                  <a:gd name="connsiteX5" fmla="*/ 0 w 2321453"/>
                  <a:gd name="connsiteY5" fmla="*/ 298449 h 298450"/>
                  <a:gd name="connsiteX6" fmla="*/ 0 w 2321453"/>
                  <a:gd name="connsiteY6" fmla="*/ 204258 h 298450"/>
                  <a:gd name="connsiteX7" fmla="*/ 2143649 w 2321453"/>
                  <a:gd name="connsiteY7" fmla="*/ 204259 h 298450"/>
                  <a:gd name="connsiteX8" fmla="*/ 2198683 w 2321453"/>
                  <a:gd name="connsiteY8" fmla="*/ 149225 h 298450"/>
                  <a:gd name="connsiteX9" fmla="*/ 2198684 w 2321453"/>
                  <a:gd name="connsiteY9" fmla="*/ 149225 h 298450"/>
                  <a:gd name="connsiteX10" fmla="*/ 2143650 w 2321453"/>
                  <a:gd name="connsiteY10" fmla="*/ 94191 h 298450"/>
                  <a:gd name="connsiteX11" fmla="*/ 0 w 2321453"/>
                  <a:gd name="connsiteY11" fmla="*/ 94191 h 298450"/>
                  <a:gd name="connsiteX12" fmla="*/ 0 w 2321453"/>
                  <a:gd name="connsiteY12" fmla="*/ 0 h 298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321453" h="298450">
                    <a:moveTo>
                      <a:pt x="0" y="0"/>
                    </a:moveTo>
                    <a:lnTo>
                      <a:pt x="2172228" y="0"/>
                    </a:lnTo>
                    <a:cubicBezTo>
                      <a:pt x="2254643" y="0"/>
                      <a:pt x="2321453" y="66810"/>
                      <a:pt x="2321453" y="149225"/>
                    </a:cubicBezTo>
                    <a:lnTo>
                      <a:pt x="2321452" y="149225"/>
                    </a:lnTo>
                    <a:cubicBezTo>
                      <a:pt x="2321452" y="231640"/>
                      <a:pt x="2254642" y="298450"/>
                      <a:pt x="2172227" y="298450"/>
                    </a:cubicBezTo>
                    <a:lnTo>
                      <a:pt x="0" y="298449"/>
                    </a:lnTo>
                    <a:lnTo>
                      <a:pt x="0" y="204258"/>
                    </a:lnTo>
                    <a:lnTo>
                      <a:pt x="2143649" y="204259"/>
                    </a:lnTo>
                    <a:cubicBezTo>
                      <a:pt x="2174043" y="204259"/>
                      <a:pt x="2198683" y="179619"/>
                      <a:pt x="2198683" y="149225"/>
                    </a:cubicBezTo>
                    <a:lnTo>
                      <a:pt x="2198684" y="149225"/>
                    </a:lnTo>
                    <a:cubicBezTo>
                      <a:pt x="2198684" y="118831"/>
                      <a:pt x="2174044" y="94191"/>
                      <a:pt x="2143650" y="94191"/>
                    </a:cubicBezTo>
                    <a:lnTo>
                      <a:pt x="0" y="94191"/>
                    </a:lnTo>
                    <a:lnTo>
                      <a:pt x="0" y="0"/>
                    </a:lnTo>
                    <a:close/>
                  </a:path>
                </a:pathLst>
              </a:custGeom>
              <a:solidFill>
                <a:schemeClr val="tx1">
                  <a:lumMod val="75000"/>
                  <a:lumOff val="2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grpSp>
        <p:grpSp>
          <p:nvGrpSpPr>
            <p:cNvPr id="17443" name="Group 17442">
              <a:extLst>
                <a:ext uri="{FF2B5EF4-FFF2-40B4-BE49-F238E27FC236}">
                  <a16:creationId xmlns:a16="http://schemas.microsoft.com/office/drawing/2014/main" id="{AB9CAAA7-FA85-D6CF-42FE-5C9FBB8483A2}"/>
                </a:ext>
              </a:extLst>
            </p:cNvPr>
            <p:cNvGrpSpPr/>
            <p:nvPr/>
          </p:nvGrpSpPr>
          <p:grpSpPr>
            <a:xfrm>
              <a:off x="2386557" y="4025098"/>
              <a:ext cx="2007643" cy="353366"/>
              <a:chOff x="4325424" y="4753302"/>
              <a:chExt cx="2007643" cy="353366"/>
            </a:xfrm>
          </p:grpSpPr>
          <p:sp>
            <p:nvSpPr>
              <p:cNvPr id="17439" name="Freeform: Shape 17438">
                <a:extLst>
                  <a:ext uri="{FF2B5EF4-FFF2-40B4-BE49-F238E27FC236}">
                    <a16:creationId xmlns:a16="http://schemas.microsoft.com/office/drawing/2014/main" id="{FBE6C4E4-7155-5238-BD7E-D947A8CDBD95}"/>
                  </a:ext>
                </a:extLst>
              </p:cNvPr>
              <p:cNvSpPr/>
              <p:nvPr/>
            </p:nvSpPr>
            <p:spPr>
              <a:xfrm>
                <a:off x="4325424" y="4753302"/>
                <a:ext cx="2007643" cy="94191"/>
              </a:xfrm>
              <a:custGeom>
                <a:avLst/>
                <a:gdLst>
                  <a:gd name="connsiteX0" fmla="*/ 0 w 2007643"/>
                  <a:gd name="connsiteY0" fmla="*/ 0 h 94191"/>
                  <a:gd name="connsiteX1" fmla="*/ 2007643 w 2007643"/>
                  <a:gd name="connsiteY1" fmla="*/ 0 h 94191"/>
                  <a:gd name="connsiteX2" fmla="*/ 2007643 w 2007643"/>
                  <a:gd name="connsiteY2" fmla="*/ 94191 h 94191"/>
                  <a:gd name="connsiteX3" fmla="*/ 0 w 2007643"/>
                  <a:gd name="connsiteY3" fmla="*/ 94191 h 94191"/>
                  <a:gd name="connsiteX4" fmla="*/ 0 w 2007643"/>
                  <a:gd name="connsiteY4" fmla="*/ 0 h 9419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07643" h="94191">
                    <a:moveTo>
                      <a:pt x="0" y="0"/>
                    </a:moveTo>
                    <a:lnTo>
                      <a:pt x="2007643" y="0"/>
                    </a:lnTo>
                    <a:lnTo>
                      <a:pt x="2007643" y="94191"/>
                    </a:lnTo>
                    <a:lnTo>
                      <a:pt x="0" y="94191"/>
                    </a:lnTo>
                    <a:lnTo>
                      <a:pt x="0" y="0"/>
                    </a:lnTo>
                    <a:close/>
                  </a:path>
                </a:pathLst>
              </a:custGeom>
              <a:solidFill>
                <a:schemeClr val="tx1">
                  <a:lumMod val="75000"/>
                  <a:lumOff val="2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17437" name="Freeform: Shape 17436">
                <a:extLst>
                  <a:ext uri="{FF2B5EF4-FFF2-40B4-BE49-F238E27FC236}">
                    <a16:creationId xmlns:a16="http://schemas.microsoft.com/office/drawing/2014/main" id="{51FDE62A-589A-39A9-7249-D70B77E4AEA4}"/>
                  </a:ext>
                </a:extLst>
              </p:cNvPr>
              <p:cNvSpPr/>
              <p:nvPr/>
            </p:nvSpPr>
            <p:spPr>
              <a:xfrm>
                <a:off x="4325425" y="5012477"/>
                <a:ext cx="2007642" cy="94191"/>
              </a:xfrm>
              <a:custGeom>
                <a:avLst/>
                <a:gdLst>
                  <a:gd name="connsiteX0" fmla="*/ 0 w 2007642"/>
                  <a:gd name="connsiteY0" fmla="*/ 0 h 94191"/>
                  <a:gd name="connsiteX1" fmla="*/ 2007642 w 2007642"/>
                  <a:gd name="connsiteY1" fmla="*/ 0 h 94191"/>
                  <a:gd name="connsiteX2" fmla="*/ 2007642 w 2007642"/>
                  <a:gd name="connsiteY2" fmla="*/ 94191 h 94191"/>
                  <a:gd name="connsiteX3" fmla="*/ 0 w 2007642"/>
                  <a:gd name="connsiteY3" fmla="*/ 94191 h 94191"/>
                  <a:gd name="connsiteX4" fmla="*/ 0 w 2007642"/>
                  <a:gd name="connsiteY4" fmla="*/ 0 h 9419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07642" h="94191">
                    <a:moveTo>
                      <a:pt x="0" y="0"/>
                    </a:moveTo>
                    <a:lnTo>
                      <a:pt x="2007642" y="0"/>
                    </a:lnTo>
                    <a:lnTo>
                      <a:pt x="2007642" y="94191"/>
                    </a:lnTo>
                    <a:lnTo>
                      <a:pt x="0" y="94191"/>
                    </a:lnTo>
                    <a:lnTo>
                      <a:pt x="0" y="0"/>
                    </a:lnTo>
                    <a:close/>
                  </a:path>
                </a:pathLst>
              </a:custGeom>
              <a:solidFill>
                <a:schemeClr val="tx1">
                  <a:lumMod val="75000"/>
                  <a:lumOff val="2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grpSp>
        <p:grpSp>
          <p:nvGrpSpPr>
            <p:cNvPr id="17444" name="Group 17443">
              <a:extLst>
                <a:ext uri="{FF2B5EF4-FFF2-40B4-BE49-F238E27FC236}">
                  <a16:creationId xmlns:a16="http://schemas.microsoft.com/office/drawing/2014/main" id="{2F3A20EE-C41A-9568-A05F-195A0771B972}"/>
                </a:ext>
              </a:extLst>
            </p:cNvPr>
            <p:cNvGrpSpPr/>
            <p:nvPr/>
          </p:nvGrpSpPr>
          <p:grpSpPr>
            <a:xfrm>
              <a:off x="2317781" y="2637228"/>
              <a:ext cx="2007643" cy="353366"/>
              <a:chOff x="4325424" y="4753302"/>
              <a:chExt cx="2007643" cy="353366"/>
            </a:xfrm>
          </p:grpSpPr>
          <p:sp>
            <p:nvSpPr>
              <p:cNvPr id="17445" name="Freeform: Shape 17444">
                <a:extLst>
                  <a:ext uri="{FF2B5EF4-FFF2-40B4-BE49-F238E27FC236}">
                    <a16:creationId xmlns:a16="http://schemas.microsoft.com/office/drawing/2014/main" id="{038274AC-AFA1-56DF-9600-A970C6CCA6C9}"/>
                  </a:ext>
                </a:extLst>
              </p:cNvPr>
              <p:cNvSpPr/>
              <p:nvPr/>
            </p:nvSpPr>
            <p:spPr>
              <a:xfrm>
                <a:off x="4325424" y="4753302"/>
                <a:ext cx="2007643" cy="94191"/>
              </a:xfrm>
              <a:custGeom>
                <a:avLst/>
                <a:gdLst>
                  <a:gd name="connsiteX0" fmla="*/ 0 w 2007643"/>
                  <a:gd name="connsiteY0" fmla="*/ 0 h 94191"/>
                  <a:gd name="connsiteX1" fmla="*/ 2007643 w 2007643"/>
                  <a:gd name="connsiteY1" fmla="*/ 0 h 94191"/>
                  <a:gd name="connsiteX2" fmla="*/ 2007643 w 2007643"/>
                  <a:gd name="connsiteY2" fmla="*/ 94191 h 94191"/>
                  <a:gd name="connsiteX3" fmla="*/ 0 w 2007643"/>
                  <a:gd name="connsiteY3" fmla="*/ 94191 h 94191"/>
                  <a:gd name="connsiteX4" fmla="*/ 0 w 2007643"/>
                  <a:gd name="connsiteY4" fmla="*/ 0 h 9419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07643" h="94191">
                    <a:moveTo>
                      <a:pt x="0" y="0"/>
                    </a:moveTo>
                    <a:lnTo>
                      <a:pt x="2007643" y="0"/>
                    </a:lnTo>
                    <a:lnTo>
                      <a:pt x="2007643" y="94191"/>
                    </a:lnTo>
                    <a:lnTo>
                      <a:pt x="0" y="94191"/>
                    </a:lnTo>
                    <a:lnTo>
                      <a:pt x="0" y="0"/>
                    </a:lnTo>
                    <a:close/>
                  </a:path>
                </a:pathLst>
              </a:custGeom>
              <a:solidFill>
                <a:schemeClr val="tx1">
                  <a:lumMod val="75000"/>
                  <a:lumOff val="2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17446" name="Freeform: Shape 17445">
                <a:extLst>
                  <a:ext uri="{FF2B5EF4-FFF2-40B4-BE49-F238E27FC236}">
                    <a16:creationId xmlns:a16="http://schemas.microsoft.com/office/drawing/2014/main" id="{570869FE-F731-A54C-06BC-434242978FBD}"/>
                  </a:ext>
                </a:extLst>
              </p:cNvPr>
              <p:cNvSpPr/>
              <p:nvPr/>
            </p:nvSpPr>
            <p:spPr>
              <a:xfrm>
                <a:off x="4325425" y="5012477"/>
                <a:ext cx="2007642" cy="94191"/>
              </a:xfrm>
              <a:custGeom>
                <a:avLst/>
                <a:gdLst>
                  <a:gd name="connsiteX0" fmla="*/ 0 w 2007642"/>
                  <a:gd name="connsiteY0" fmla="*/ 0 h 94191"/>
                  <a:gd name="connsiteX1" fmla="*/ 2007642 w 2007642"/>
                  <a:gd name="connsiteY1" fmla="*/ 0 h 94191"/>
                  <a:gd name="connsiteX2" fmla="*/ 2007642 w 2007642"/>
                  <a:gd name="connsiteY2" fmla="*/ 94191 h 94191"/>
                  <a:gd name="connsiteX3" fmla="*/ 0 w 2007642"/>
                  <a:gd name="connsiteY3" fmla="*/ 94191 h 94191"/>
                  <a:gd name="connsiteX4" fmla="*/ 0 w 2007642"/>
                  <a:gd name="connsiteY4" fmla="*/ 0 h 9419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07642" h="94191">
                    <a:moveTo>
                      <a:pt x="0" y="0"/>
                    </a:moveTo>
                    <a:lnTo>
                      <a:pt x="2007642" y="0"/>
                    </a:lnTo>
                    <a:lnTo>
                      <a:pt x="2007642" y="94191"/>
                    </a:lnTo>
                    <a:lnTo>
                      <a:pt x="0" y="94191"/>
                    </a:lnTo>
                    <a:lnTo>
                      <a:pt x="0" y="0"/>
                    </a:lnTo>
                    <a:close/>
                  </a:path>
                </a:pathLst>
              </a:custGeom>
              <a:solidFill>
                <a:schemeClr val="tx1">
                  <a:lumMod val="75000"/>
                  <a:lumOff val="2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grpSp>
      </p:grpSp>
      <p:grpSp>
        <p:nvGrpSpPr>
          <p:cNvPr id="17448" name="Group 17447">
            <a:extLst>
              <a:ext uri="{FF2B5EF4-FFF2-40B4-BE49-F238E27FC236}">
                <a16:creationId xmlns:a16="http://schemas.microsoft.com/office/drawing/2014/main" id="{2829C688-C967-6920-5B78-C3E9E6787EDD}"/>
              </a:ext>
            </a:extLst>
          </p:cNvPr>
          <p:cNvGrpSpPr/>
          <p:nvPr/>
        </p:nvGrpSpPr>
        <p:grpSpPr>
          <a:xfrm flipH="1">
            <a:off x="2618094" y="2680163"/>
            <a:ext cx="1851545" cy="703417"/>
            <a:chOff x="2317781" y="2636683"/>
            <a:chExt cx="4589977" cy="1743770"/>
          </a:xfrm>
        </p:grpSpPr>
        <p:grpSp>
          <p:nvGrpSpPr>
            <p:cNvPr id="17449" name="Group 17448">
              <a:extLst>
                <a:ext uri="{FF2B5EF4-FFF2-40B4-BE49-F238E27FC236}">
                  <a16:creationId xmlns:a16="http://schemas.microsoft.com/office/drawing/2014/main" id="{B248DAB5-83D0-0945-7474-F3AE1552AAD4}"/>
                </a:ext>
              </a:extLst>
            </p:cNvPr>
            <p:cNvGrpSpPr/>
            <p:nvPr/>
          </p:nvGrpSpPr>
          <p:grpSpPr>
            <a:xfrm>
              <a:off x="4325424" y="2636683"/>
              <a:ext cx="2582334" cy="816800"/>
              <a:chOff x="3200399" y="2673583"/>
              <a:chExt cx="2582334" cy="816800"/>
            </a:xfrm>
          </p:grpSpPr>
          <p:sp>
            <p:nvSpPr>
              <p:cNvPr id="17462" name="Freeform: Shape 17461">
                <a:extLst>
                  <a:ext uri="{FF2B5EF4-FFF2-40B4-BE49-F238E27FC236}">
                    <a16:creationId xmlns:a16="http://schemas.microsoft.com/office/drawing/2014/main" id="{22FA6FCB-81F4-47A2-436C-7C08ABD60D49}"/>
                  </a:ext>
                </a:extLst>
              </p:cNvPr>
              <p:cNvSpPr/>
              <p:nvPr/>
            </p:nvSpPr>
            <p:spPr>
              <a:xfrm>
                <a:off x="3200399" y="2673583"/>
                <a:ext cx="2582334" cy="816800"/>
              </a:xfrm>
              <a:custGeom>
                <a:avLst/>
                <a:gdLst>
                  <a:gd name="connsiteX0" fmla="*/ 0 w 2582334"/>
                  <a:gd name="connsiteY0" fmla="*/ 0 h 816800"/>
                  <a:gd name="connsiteX1" fmla="*/ 2173934 w 2582334"/>
                  <a:gd name="connsiteY1" fmla="*/ 0 h 816800"/>
                  <a:gd name="connsiteX2" fmla="*/ 2582334 w 2582334"/>
                  <a:gd name="connsiteY2" fmla="*/ 408400 h 816800"/>
                  <a:gd name="connsiteX3" fmla="*/ 2582333 w 2582334"/>
                  <a:gd name="connsiteY3" fmla="*/ 408400 h 816800"/>
                  <a:gd name="connsiteX4" fmla="*/ 2173933 w 2582334"/>
                  <a:gd name="connsiteY4" fmla="*/ 816800 h 816800"/>
                  <a:gd name="connsiteX5" fmla="*/ 0 w 2582334"/>
                  <a:gd name="connsiteY5" fmla="*/ 816799 h 816800"/>
                  <a:gd name="connsiteX6" fmla="*/ 0 w 2582334"/>
                  <a:gd name="connsiteY6" fmla="*/ 722608 h 816800"/>
                  <a:gd name="connsiteX7" fmla="*/ 2183458 w 2582334"/>
                  <a:gd name="connsiteY7" fmla="*/ 722609 h 816800"/>
                  <a:gd name="connsiteX8" fmla="*/ 2497667 w 2582334"/>
                  <a:gd name="connsiteY8" fmla="*/ 408400 h 816800"/>
                  <a:gd name="connsiteX9" fmla="*/ 2497668 w 2582334"/>
                  <a:gd name="connsiteY9" fmla="*/ 408400 h 816800"/>
                  <a:gd name="connsiteX10" fmla="*/ 2183459 w 2582334"/>
                  <a:gd name="connsiteY10" fmla="*/ 94191 h 816800"/>
                  <a:gd name="connsiteX11" fmla="*/ 0 w 2582334"/>
                  <a:gd name="connsiteY11" fmla="*/ 94191 h 816800"/>
                  <a:gd name="connsiteX12" fmla="*/ 0 w 2582334"/>
                  <a:gd name="connsiteY12" fmla="*/ 0 h 81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582334" h="816800">
                    <a:moveTo>
                      <a:pt x="0" y="0"/>
                    </a:moveTo>
                    <a:lnTo>
                      <a:pt x="2173934" y="0"/>
                    </a:lnTo>
                    <a:cubicBezTo>
                      <a:pt x="2399487" y="0"/>
                      <a:pt x="2582334" y="182847"/>
                      <a:pt x="2582334" y="408400"/>
                    </a:cubicBezTo>
                    <a:lnTo>
                      <a:pt x="2582333" y="408400"/>
                    </a:lnTo>
                    <a:cubicBezTo>
                      <a:pt x="2582333" y="633953"/>
                      <a:pt x="2399486" y="816800"/>
                      <a:pt x="2173933" y="816800"/>
                    </a:cubicBezTo>
                    <a:lnTo>
                      <a:pt x="0" y="816799"/>
                    </a:lnTo>
                    <a:lnTo>
                      <a:pt x="0" y="722608"/>
                    </a:lnTo>
                    <a:lnTo>
                      <a:pt x="2183458" y="722609"/>
                    </a:lnTo>
                    <a:cubicBezTo>
                      <a:pt x="2356991" y="722609"/>
                      <a:pt x="2497667" y="581933"/>
                      <a:pt x="2497667" y="408400"/>
                    </a:cubicBezTo>
                    <a:lnTo>
                      <a:pt x="2497668" y="408400"/>
                    </a:lnTo>
                    <a:cubicBezTo>
                      <a:pt x="2497668" y="234867"/>
                      <a:pt x="2356992" y="94191"/>
                      <a:pt x="2183459" y="94191"/>
                    </a:cubicBezTo>
                    <a:lnTo>
                      <a:pt x="0" y="94191"/>
                    </a:lnTo>
                    <a:lnTo>
                      <a:pt x="0" y="0"/>
                    </a:lnTo>
                    <a:close/>
                  </a:path>
                </a:pathLst>
              </a:custGeom>
              <a:solidFill>
                <a:schemeClr val="tx1">
                  <a:lumMod val="75000"/>
                  <a:lumOff val="2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17463" name="Freeform: Shape 17462">
                <a:extLst>
                  <a:ext uri="{FF2B5EF4-FFF2-40B4-BE49-F238E27FC236}">
                    <a16:creationId xmlns:a16="http://schemas.microsoft.com/office/drawing/2014/main" id="{BBEA07F4-5F4F-2CB0-16D0-8CC8486ED317}"/>
                  </a:ext>
                </a:extLst>
              </p:cNvPr>
              <p:cNvSpPr/>
              <p:nvPr/>
            </p:nvSpPr>
            <p:spPr>
              <a:xfrm>
                <a:off x="3200400" y="2932758"/>
                <a:ext cx="2321453" cy="298450"/>
              </a:xfrm>
              <a:custGeom>
                <a:avLst/>
                <a:gdLst>
                  <a:gd name="connsiteX0" fmla="*/ 0 w 2321453"/>
                  <a:gd name="connsiteY0" fmla="*/ 0 h 298450"/>
                  <a:gd name="connsiteX1" fmla="*/ 2172228 w 2321453"/>
                  <a:gd name="connsiteY1" fmla="*/ 0 h 298450"/>
                  <a:gd name="connsiteX2" fmla="*/ 2321453 w 2321453"/>
                  <a:gd name="connsiteY2" fmla="*/ 149225 h 298450"/>
                  <a:gd name="connsiteX3" fmla="*/ 2321452 w 2321453"/>
                  <a:gd name="connsiteY3" fmla="*/ 149225 h 298450"/>
                  <a:gd name="connsiteX4" fmla="*/ 2172227 w 2321453"/>
                  <a:gd name="connsiteY4" fmla="*/ 298450 h 298450"/>
                  <a:gd name="connsiteX5" fmla="*/ 0 w 2321453"/>
                  <a:gd name="connsiteY5" fmla="*/ 298449 h 298450"/>
                  <a:gd name="connsiteX6" fmla="*/ 0 w 2321453"/>
                  <a:gd name="connsiteY6" fmla="*/ 204258 h 298450"/>
                  <a:gd name="connsiteX7" fmla="*/ 2143649 w 2321453"/>
                  <a:gd name="connsiteY7" fmla="*/ 204259 h 298450"/>
                  <a:gd name="connsiteX8" fmla="*/ 2198683 w 2321453"/>
                  <a:gd name="connsiteY8" fmla="*/ 149225 h 298450"/>
                  <a:gd name="connsiteX9" fmla="*/ 2198684 w 2321453"/>
                  <a:gd name="connsiteY9" fmla="*/ 149225 h 298450"/>
                  <a:gd name="connsiteX10" fmla="*/ 2143650 w 2321453"/>
                  <a:gd name="connsiteY10" fmla="*/ 94191 h 298450"/>
                  <a:gd name="connsiteX11" fmla="*/ 0 w 2321453"/>
                  <a:gd name="connsiteY11" fmla="*/ 94191 h 298450"/>
                  <a:gd name="connsiteX12" fmla="*/ 0 w 2321453"/>
                  <a:gd name="connsiteY12" fmla="*/ 0 h 298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321453" h="298450">
                    <a:moveTo>
                      <a:pt x="0" y="0"/>
                    </a:moveTo>
                    <a:lnTo>
                      <a:pt x="2172228" y="0"/>
                    </a:lnTo>
                    <a:cubicBezTo>
                      <a:pt x="2254643" y="0"/>
                      <a:pt x="2321453" y="66810"/>
                      <a:pt x="2321453" y="149225"/>
                    </a:cubicBezTo>
                    <a:lnTo>
                      <a:pt x="2321452" y="149225"/>
                    </a:lnTo>
                    <a:cubicBezTo>
                      <a:pt x="2321452" y="231640"/>
                      <a:pt x="2254642" y="298450"/>
                      <a:pt x="2172227" y="298450"/>
                    </a:cubicBezTo>
                    <a:lnTo>
                      <a:pt x="0" y="298449"/>
                    </a:lnTo>
                    <a:lnTo>
                      <a:pt x="0" y="204258"/>
                    </a:lnTo>
                    <a:lnTo>
                      <a:pt x="2143649" y="204259"/>
                    </a:lnTo>
                    <a:cubicBezTo>
                      <a:pt x="2174043" y="204259"/>
                      <a:pt x="2198683" y="179619"/>
                      <a:pt x="2198683" y="149225"/>
                    </a:cubicBezTo>
                    <a:lnTo>
                      <a:pt x="2198684" y="149225"/>
                    </a:lnTo>
                    <a:cubicBezTo>
                      <a:pt x="2198684" y="118831"/>
                      <a:pt x="2174044" y="94191"/>
                      <a:pt x="2143650" y="94191"/>
                    </a:cubicBezTo>
                    <a:lnTo>
                      <a:pt x="0" y="94191"/>
                    </a:lnTo>
                    <a:lnTo>
                      <a:pt x="0" y="0"/>
                    </a:lnTo>
                    <a:close/>
                  </a:path>
                </a:pathLst>
              </a:custGeom>
              <a:solidFill>
                <a:schemeClr val="tx1">
                  <a:lumMod val="75000"/>
                  <a:lumOff val="2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grpSp>
        <p:grpSp>
          <p:nvGrpSpPr>
            <p:cNvPr id="17450" name="Group 17449">
              <a:extLst>
                <a:ext uri="{FF2B5EF4-FFF2-40B4-BE49-F238E27FC236}">
                  <a16:creationId xmlns:a16="http://schemas.microsoft.com/office/drawing/2014/main" id="{79E98FF0-64A7-B8DC-4F1C-C0188B50917A}"/>
                </a:ext>
              </a:extLst>
            </p:cNvPr>
            <p:cNvGrpSpPr/>
            <p:nvPr/>
          </p:nvGrpSpPr>
          <p:grpSpPr>
            <a:xfrm>
              <a:off x="4325424" y="3563653"/>
              <a:ext cx="2582334" cy="816800"/>
              <a:chOff x="3200399" y="2673583"/>
              <a:chExt cx="2582334" cy="816800"/>
            </a:xfrm>
          </p:grpSpPr>
          <p:sp>
            <p:nvSpPr>
              <p:cNvPr id="17460" name="Freeform: Shape 17459">
                <a:extLst>
                  <a:ext uri="{FF2B5EF4-FFF2-40B4-BE49-F238E27FC236}">
                    <a16:creationId xmlns:a16="http://schemas.microsoft.com/office/drawing/2014/main" id="{7CFEC61A-A5CF-E5D1-2282-22240150D376}"/>
                  </a:ext>
                </a:extLst>
              </p:cNvPr>
              <p:cNvSpPr/>
              <p:nvPr/>
            </p:nvSpPr>
            <p:spPr>
              <a:xfrm>
                <a:off x="3200399" y="2673583"/>
                <a:ext cx="2582334" cy="816800"/>
              </a:xfrm>
              <a:custGeom>
                <a:avLst/>
                <a:gdLst>
                  <a:gd name="connsiteX0" fmla="*/ 0 w 2582334"/>
                  <a:gd name="connsiteY0" fmla="*/ 0 h 816800"/>
                  <a:gd name="connsiteX1" fmla="*/ 2173934 w 2582334"/>
                  <a:gd name="connsiteY1" fmla="*/ 0 h 816800"/>
                  <a:gd name="connsiteX2" fmla="*/ 2582334 w 2582334"/>
                  <a:gd name="connsiteY2" fmla="*/ 408400 h 816800"/>
                  <a:gd name="connsiteX3" fmla="*/ 2582333 w 2582334"/>
                  <a:gd name="connsiteY3" fmla="*/ 408400 h 816800"/>
                  <a:gd name="connsiteX4" fmla="*/ 2173933 w 2582334"/>
                  <a:gd name="connsiteY4" fmla="*/ 816800 h 816800"/>
                  <a:gd name="connsiteX5" fmla="*/ 0 w 2582334"/>
                  <a:gd name="connsiteY5" fmla="*/ 816799 h 816800"/>
                  <a:gd name="connsiteX6" fmla="*/ 0 w 2582334"/>
                  <a:gd name="connsiteY6" fmla="*/ 722608 h 816800"/>
                  <a:gd name="connsiteX7" fmla="*/ 2183458 w 2582334"/>
                  <a:gd name="connsiteY7" fmla="*/ 722609 h 816800"/>
                  <a:gd name="connsiteX8" fmla="*/ 2497667 w 2582334"/>
                  <a:gd name="connsiteY8" fmla="*/ 408400 h 816800"/>
                  <a:gd name="connsiteX9" fmla="*/ 2497668 w 2582334"/>
                  <a:gd name="connsiteY9" fmla="*/ 408400 h 816800"/>
                  <a:gd name="connsiteX10" fmla="*/ 2183459 w 2582334"/>
                  <a:gd name="connsiteY10" fmla="*/ 94191 h 816800"/>
                  <a:gd name="connsiteX11" fmla="*/ 0 w 2582334"/>
                  <a:gd name="connsiteY11" fmla="*/ 94191 h 816800"/>
                  <a:gd name="connsiteX12" fmla="*/ 0 w 2582334"/>
                  <a:gd name="connsiteY12" fmla="*/ 0 h 81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582334" h="816800">
                    <a:moveTo>
                      <a:pt x="0" y="0"/>
                    </a:moveTo>
                    <a:lnTo>
                      <a:pt x="2173934" y="0"/>
                    </a:lnTo>
                    <a:cubicBezTo>
                      <a:pt x="2399487" y="0"/>
                      <a:pt x="2582334" y="182847"/>
                      <a:pt x="2582334" y="408400"/>
                    </a:cubicBezTo>
                    <a:lnTo>
                      <a:pt x="2582333" y="408400"/>
                    </a:lnTo>
                    <a:cubicBezTo>
                      <a:pt x="2582333" y="633953"/>
                      <a:pt x="2399486" y="816800"/>
                      <a:pt x="2173933" y="816800"/>
                    </a:cubicBezTo>
                    <a:lnTo>
                      <a:pt x="0" y="816799"/>
                    </a:lnTo>
                    <a:lnTo>
                      <a:pt x="0" y="722608"/>
                    </a:lnTo>
                    <a:lnTo>
                      <a:pt x="2183458" y="722609"/>
                    </a:lnTo>
                    <a:cubicBezTo>
                      <a:pt x="2356991" y="722609"/>
                      <a:pt x="2497667" y="581933"/>
                      <a:pt x="2497667" y="408400"/>
                    </a:cubicBezTo>
                    <a:lnTo>
                      <a:pt x="2497668" y="408400"/>
                    </a:lnTo>
                    <a:cubicBezTo>
                      <a:pt x="2497668" y="234867"/>
                      <a:pt x="2356992" y="94191"/>
                      <a:pt x="2183459" y="94191"/>
                    </a:cubicBezTo>
                    <a:lnTo>
                      <a:pt x="0" y="94191"/>
                    </a:lnTo>
                    <a:lnTo>
                      <a:pt x="0" y="0"/>
                    </a:lnTo>
                    <a:close/>
                  </a:path>
                </a:pathLst>
              </a:custGeom>
              <a:solidFill>
                <a:schemeClr val="tx1">
                  <a:lumMod val="75000"/>
                  <a:lumOff val="2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17461" name="Freeform: Shape 17460">
                <a:extLst>
                  <a:ext uri="{FF2B5EF4-FFF2-40B4-BE49-F238E27FC236}">
                    <a16:creationId xmlns:a16="http://schemas.microsoft.com/office/drawing/2014/main" id="{DDD4C688-6D4C-4686-F37D-4C05A7A6CCC5}"/>
                  </a:ext>
                </a:extLst>
              </p:cNvPr>
              <p:cNvSpPr/>
              <p:nvPr/>
            </p:nvSpPr>
            <p:spPr>
              <a:xfrm>
                <a:off x="3200399" y="2928821"/>
                <a:ext cx="2321454" cy="298449"/>
              </a:xfrm>
              <a:custGeom>
                <a:avLst/>
                <a:gdLst>
                  <a:gd name="connsiteX0" fmla="*/ 0 w 2321453"/>
                  <a:gd name="connsiteY0" fmla="*/ 0 h 298450"/>
                  <a:gd name="connsiteX1" fmla="*/ 2172228 w 2321453"/>
                  <a:gd name="connsiteY1" fmla="*/ 0 h 298450"/>
                  <a:gd name="connsiteX2" fmla="*/ 2321453 w 2321453"/>
                  <a:gd name="connsiteY2" fmla="*/ 149225 h 298450"/>
                  <a:gd name="connsiteX3" fmla="*/ 2321452 w 2321453"/>
                  <a:gd name="connsiteY3" fmla="*/ 149225 h 298450"/>
                  <a:gd name="connsiteX4" fmla="*/ 2172227 w 2321453"/>
                  <a:gd name="connsiteY4" fmla="*/ 298450 h 298450"/>
                  <a:gd name="connsiteX5" fmla="*/ 0 w 2321453"/>
                  <a:gd name="connsiteY5" fmla="*/ 298449 h 298450"/>
                  <a:gd name="connsiteX6" fmla="*/ 0 w 2321453"/>
                  <a:gd name="connsiteY6" fmla="*/ 204258 h 298450"/>
                  <a:gd name="connsiteX7" fmla="*/ 2143649 w 2321453"/>
                  <a:gd name="connsiteY7" fmla="*/ 204259 h 298450"/>
                  <a:gd name="connsiteX8" fmla="*/ 2198683 w 2321453"/>
                  <a:gd name="connsiteY8" fmla="*/ 149225 h 298450"/>
                  <a:gd name="connsiteX9" fmla="*/ 2198684 w 2321453"/>
                  <a:gd name="connsiteY9" fmla="*/ 149225 h 298450"/>
                  <a:gd name="connsiteX10" fmla="*/ 2143650 w 2321453"/>
                  <a:gd name="connsiteY10" fmla="*/ 94191 h 298450"/>
                  <a:gd name="connsiteX11" fmla="*/ 0 w 2321453"/>
                  <a:gd name="connsiteY11" fmla="*/ 94191 h 298450"/>
                  <a:gd name="connsiteX12" fmla="*/ 0 w 2321453"/>
                  <a:gd name="connsiteY12" fmla="*/ 0 h 298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321453" h="298450">
                    <a:moveTo>
                      <a:pt x="0" y="0"/>
                    </a:moveTo>
                    <a:lnTo>
                      <a:pt x="2172228" y="0"/>
                    </a:lnTo>
                    <a:cubicBezTo>
                      <a:pt x="2254643" y="0"/>
                      <a:pt x="2321453" y="66810"/>
                      <a:pt x="2321453" y="149225"/>
                    </a:cubicBezTo>
                    <a:lnTo>
                      <a:pt x="2321452" y="149225"/>
                    </a:lnTo>
                    <a:cubicBezTo>
                      <a:pt x="2321452" y="231640"/>
                      <a:pt x="2254642" y="298450"/>
                      <a:pt x="2172227" y="298450"/>
                    </a:cubicBezTo>
                    <a:lnTo>
                      <a:pt x="0" y="298449"/>
                    </a:lnTo>
                    <a:lnTo>
                      <a:pt x="0" y="204258"/>
                    </a:lnTo>
                    <a:lnTo>
                      <a:pt x="2143649" y="204259"/>
                    </a:lnTo>
                    <a:cubicBezTo>
                      <a:pt x="2174043" y="204259"/>
                      <a:pt x="2198683" y="179619"/>
                      <a:pt x="2198683" y="149225"/>
                    </a:cubicBezTo>
                    <a:lnTo>
                      <a:pt x="2198684" y="149225"/>
                    </a:lnTo>
                    <a:cubicBezTo>
                      <a:pt x="2198684" y="118831"/>
                      <a:pt x="2174044" y="94191"/>
                      <a:pt x="2143650" y="94191"/>
                    </a:cubicBezTo>
                    <a:lnTo>
                      <a:pt x="0" y="94191"/>
                    </a:lnTo>
                    <a:lnTo>
                      <a:pt x="0" y="0"/>
                    </a:lnTo>
                    <a:close/>
                  </a:path>
                </a:pathLst>
              </a:custGeom>
              <a:solidFill>
                <a:schemeClr val="tx1">
                  <a:lumMod val="75000"/>
                  <a:lumOff val="2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grpSp>
        <p:grpSp>
          <p:nvGrpSpPr>
            <p:cNvPr id="17451" name="Group 17450">
              <a:extLst>
                <a:ext uri="{FF2B5EF4-FFF2-40B4-BE49-F238E27FC236}">
                  <a16:creationId xmlns:a16="http://schemas.microsoft.com/office/drawing/2014/main" id="{8206B8D2-8C58-16FD-73B6-8E4518DC843B}"/>
                </a:ext>
              </a:extLst>
            </p:cNvPr>
            <p:cNvGrpSpPr/>
            <p:nvPr/>
          </p:nvGrpSpPr>
          <p:grpSpPr>
            <a:xfrm flipH="1">
              <a:off x="3034258" y="3100764"/>
              <a:ext cx="2582334" cy="816800"/>
              <a:chOff x="3200399" y="2673583"/>
              <a:chExt cx="2582334" cy="816800"/>
            </a:xfrm>
          </p:grpSpPr>
          <p:sp>
            <p:nvSpPr>
              <p:cNvPr id="17458" name="Freeform: Shape 17457">
                <a:extLst>
                  <a:ext uri="{FF2B5EF4-FFF2-40B4-BE49-F238E27FC236}">
                    <a16:creationId xmlns:a16="http://schemas.microsoft.com/office/drawing/2014/main" id="{614BD460-6034-958D-18DB-EE3173904D1F}"/>
                  </a:ext>
                </a:extLst>
              </p:cNvPr>
              <p:cNvSpPr/>
              <p:nvPr/>
            </p:nvSpPr>
            <p:spPr>
              <a:xfrm>
                <a:off x="3200399" y="2673583"/>
                <a:ext cx="2582334" cy="816800"/>
              </a:xfrm>
              <a:custGeom>
                <a:avLst/>
                <a:gdLst>
                  <a:gd name="connsiteX0" fmla="*/ 0 w 2582334"/>
                  <a:gd name="connsiteY0" fmla="*/ 0 h 816800"/>
                  <a:gd name="connsiteX1" fmla="*/ 2173934 w 2582334"/>
                  <a:gd name="connsiteY1" fmla="*/ 0 h 816800"/>
                  <a:gd name="connsiteX2" fmla="*/ 2582334 w 2582334"/>
                  <a:gd name="connsiteY2" fmla="*/ 408400 h 816800"/>
                  <a:gd name="connsiteX3" fmla="*/ 2582333 w 2582334"/>
                  <a:gd name="connsiteY3" fmla="*/ 408400 h 816800"/>
                  <a:gd name="connsiteX4" fmla="*/ 2173933 w 2582334"/>
                  <a:gd name="connsiteY4" fmla="*/ 816800 h 816800"/>
                  <a:gd name="connsiteX5" fmla="*/ 0 w 2582334"/>
                  <a:gd name="connsiteY5" fmla="*/ 816799 h 816800"/>
                  <a:gd name="connsiteX6" fmla="*/ 0 w 2582334"/>
                  <a:gd name="connsiteY6" fmla="*/ 722608 h 816800"/>
                  <a:gd name="connsiteX7" fmla="*/ 2183458 w 2582334"/>
                  <a:gd name="connsiteY7" fmla="*/ 722609 h 816800"/>
                  <a:gd name="connsiteX8" fmla="*/ 2497667 w 2582334"/>
                  <a:gd name="connsiteY8" fmla="*/ 408400 h 816800"/>
                  <a:gd name="connsiteX9" fmla="*/ 2497668 w 2582334"/>
                  <a:gd name="connsiteY9" fmla="*/ 408400 h 816800"/>
                  <a:gd name="connsiteX10" fmla="*/ 2183459 w 2582334"/>
                  <a:gd name="connsiteY10" fmla="*/ 94191 h 816800"/>
                  <a:gd name="connsiteX11" fmla="*/ 0 w 2582334"/>
                  <a:gd name="connsiteY11" fmla="*/ 94191 h 816800"/>
                  <a:gd name="connsiteX12" fmla="*/ 0 w 2582334"/>
                  <a:gd name="connsiteY12" fmla="*/ 0 h 81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582334" h="816800">
                    <a:moveTo>
                      <a:pt x="0" y="0"/>
                    </a:moveTo>
                    <a:lnTo>
                      <a:pt x="2173934" y="0"/>
                    </a:lnTo>
                    <a:cubicBezTo>
                      <a:pt x="2399487" y="0"/>
                      <a:pt x="2582334" y="182847"/>
                      <a:pt x="2582334" y="408400"/>
                    </a:cubicBezTo>
                    <a:lnTo>
                      <a:pt x="2582333" y="408400"/>
                    </a:lnTo>
                    <a:cubicBezTo>
                      <a:pt x="2582333" y="633953"/>
                      <a:pt x="2399486" y="816800"/>
                      <a:pt x="2173933" y="816800"/>
                    </a:cubicBezTo>
                    <a:lnTo>
                      <a:pt x="0" y="816799"/>
                    </a:lnTo>
                    <a:lnTo>
                      <a:pt x="0" y="722608"/>
                    </a:lnTo>
                    <a:lnTo>
                      <a:pt x="2183458" y="722609"/>
                    </a:lnTo>
                    <a:cubicBezTo>
                      <a:pt x="2356991" y="722609"/>
                      <a:pt x="2497667" y="581933"/>
                      <a:pt x="2497667" y="408400"/>
                    </a:cubicBezTo>
                    <a:lnTo>
                      <a:pt x="2497668" y="408400"/>
                    </a:lnTo>
                    <a:cubicBezTo>
                      <a:pt x="2497668" y="234867"/>
                      <a:pt x="2356992" y="94191"/>
                      <a:pt x="2183459" y="94191"/>
                    </a:cubicBezTo>
                    <a:lnTo>
                      <a:pt x="0" y="94191"/>
                    </a:lnTo>
                    <a:lnTo>
                      <a:pt x="0" y="0"/>
                    </a:lnTo>
                    <a:close/>
                  </a:path>
                </a:pathLst>
              </a:custGeom>
              <a:solidFill>
                <a:schemeClr val="tx1">
                  <a:lumMod val="75000"/>
                  <a:lumOff val="2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17459" name="Freeform: Shape 17458">
                <a:extLst>
                  <a:ext uri="{FF2B5EF4-FFF2-40B4-BE49-F238E27FC236}">
                    <a16:creationId xmlns:a16="http://schemas.microsoft.com/office/drawing/2014/main" id="{A1C4D96C-52B4-C21F-0EC4-041FDCCF5319}"/>
                  </a:ext>
                </a:extLst>
              </p:cNvPr>
              <p:cNvSpPr/>
              <p:nvPr/>
            </p:nvSpPr>
            <p:spPr>
              <a:xfrm>
                <a:off x="3200400" y="2932758"/>
                <a:ext cx="2321453" cy="298450"/>
              </a:xfrm>
              <a:custGeom>
                <a:avLst/>
                <a:gdLst>
                  <a:gd name="connsiteX0" fmla="*/ 0 w 2321453"/>
                  <a:gd name="connsiteY0" fmla="*/ 0 h 298450"/>
                  <a:gd name="connsiteX1" fmla="*/ 2172228 w 2321453"/>
                  <a:gd name="connsiteY1" fmla="*/ 0 h 298450"/>
                  <a:gd name="connsiteX2" fmla="*/ 2321453 w 2321453"/>
                  <a:gd name="connsiteY2" fmla="*/ 149225 h 298450"/>
                  <a:gd name="connsiteX3" fmla="*/ 2321452 w 2321453"/>
                  <a:gd name="connsiteY3" fmla="*/ 149225 h 298450"/>
                  <a:gd name="connsiteX4" fmla="*/ 2172227 w 2321453"/>
                  <a:gd name="connsiteY4" fmla="*/ 298450 h 298450"/>
                  <a:gd name="connsiteX5" fmla="*/ 0 w 2321453"/>
                  <a:gd name="connsiteY5" fmla="*/ 298449 h 298450"/>
                  <a:gd name="connsiteX6" fmla="*/ 0 w 2321453"/>
                  <a:gd name="connsiteY6" fmla="*/ 204258 h 298450"/>
                  <a:gd name="connsiteX7" fmla="*/ 2143649 w 2321453"/>
                  <a:gd name="connsiteY7" fmla="*/ 204259 h 298450"/>
                  <a:gd name="connsiteX8" fmla="*/ 2198683 w 2321453"/>
                  <a:gd name="connsiteY8" fmla="*/ 149225 h 298450"/>
                  <a:gd name="connsiteX9" fmla="*/ 2198684 w 2321453"/>
                  <a:gd name="connsiteY9" fmla="*/ 149225 h 298450"/>
                  <a:gd name="connsiteX10" fmla="*/ 2143650 w 2321453"/>
                  <a:gd name="connsiteY10" fmla="*/ 94191 h 298450"/>
                  <a:gd name="connsiteX11" fmla="*/ 0 w 2321453"/>
                  <a:gd name="connsiteY11" fmla="*/ 94191 h 298450"/>
                  <a:gd name="connsiteX12" fmla="*/ 0 w 2321453"/>
                  <a:gd name="connsiteY12" fmla="*/ 0 h 298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321453" h="298450">
                    <a:moveTo>
                      <a:pt x="0" y="0"/>
                    </a:moveTo>
                    <a:lnTo>
                      <a:pt x="2172228" y="0"/>
                    </a:lnTo>
                    <a:cubicBezTo>
                      <a:pt x="2254643" y="0"/>
                      <a:pt x="2321453" y="66810"/>
                      <a:pt x="2321453" y="149225"/>
                    </a:cubicBezTo>
                    <a:lnTo>
                      <a:pt x="2321452" y="149225"/>
                    </a:lnTo>
                    <a:cubicBezTo>
                      <a:pt x="2321452" y="231640"/>
                      <a:pt x="2254642" y="298450"/>
                      <a:pt x="2172227" y="298450"/>
                    </a:cubicBezTo>
                    <a:lnTo>
                      <a:pt x="0" y="298449"/>
                    </a:lnTo>
                    <a:lnTo>
                      <a:pt x="0" y="204258"/>
                    </a:lnTo>
                    <a:lnTo>
                      <a:pt x="2143649" y="204259"/>
                    </a:lnTo>
                    <a:cubicBezTo>
                      <a:pt x="2174043" y="204259"/>
                      <a:pt x="2198683" y="179619"/>
                      <a:pt x="2198683" y="149225"/>
                    </a:cubicBezTo>
                    <a:lnTo>
                      <a:pt x="2198684" y="149225"/>
                    </a:lnTo>
                    <a:cubicBezTo>
                      <a:pt x="2198684" y="118831"/>
                      <a:pt x="2174044" y="94191"/>
                      <a:pt x="2143650" y="94191"/>
                    </a:cubicBezTo>
                    <a:lnTo>
                      <a:pt x="0" y="94191"/>
                    </a:lnTo>
                    <a:lnTo>
                      <a:pt x="0" y="0"/>
                    </a:lnTo>
                    <a:close/>
                  </a:path>
                </a:pathLst>
              </a:custGeom>
              <a:solidFill>
                <a:schemeClr val="tx1">
                  <a:lumMod val="75000"/>
                  <a:lumOff val="2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grpSp>
        <p:grpSp>
          <p:nvGrpSpPr>
            <p:cNvPr id="17452" name="Group 17451">
              <a:extLst>
                <a:ext uri="{FF2B5EF4-FFF2-40B4-BE49-F238E27FC236}">
                  <a16:creationId xmlns:a16="http://schemas.microsoft.com/office/drawing/2014/main" id="{AEC30C0E-BC6F-48F4-E8EC-270C3BBD5A71}"/>
                </a:ext>
              </a:extLst>
            </p:cNvPr>
            <p:cNvGrpSpPr/>
            <p:nvPr/>
          </p:nvGrpSpPr>
          <p:grpSpPr>
            <a:xfrm>
              <a:off x="2386557" y="4025098"/>
              <a:ext cx="2007643" cy="353366"/>
              <a:chOff x="4325424" y="4753302"/>
              <a:chExt cx="2007643" cy="353366"/>
            </a:xfrm>
          </p:grpSpPr>
          <p:sp>
            <p:nvSpPr>
              <p:cNvPr id="17456" name="Freeform: Shape 17455">
                <a:extLst>
                  <a:ext uri="{FF2B5EF4-FFF2-40B4-BE49-F238E27FC236}">
                    <a16:creationId xmlns:a16="http://schemas.microsoft.com/office/drawing/2014/main" id="{0F90BB1B-B0C1-E833-4867-13A5AD491F4E}"/>
                  </a:ext>
                </a:extLst>
              </p:cNvPr>
              <p:cNvSpPr/>
              <p:nvPr/>
            </p:nvSpPr>
            <p:spPr>
              <a:xfrm>
                <a:off x="4325424" y="4753302"/>
                <a:ext cx="2007643" cy="94191"/>
              </a:xfrm>
              <a:custGeom>
                <a:avLst/>
                <a:gdLst>
                  <a:gd name="connsiteX0" fmla="*/ 0 w 2007643"/>
                  <a:gd name="connsiteY0" fmla="*/ 0 h 94191"/>
                  <a:gd name="connsiteX1" fmla="*/ 2007643 w 2007643"/>
                  <a:gd name="connsiteY1" fmla="*/ 0 h 94191"/>
                  <a:gd name="connsiteX2" fmla="*/ 2007643 w 2007643"/>
                  <a:gd name="connsiteY2" fmla="*/ 94191 h 94191"/>
                  <a:gd name="connsiteX3" fmla="*/ 0 w 2007643"/>
                  <a:gd name="connsiteY3" fmla="*/ 94191 h 94191"/>
                  <a:gd name="connsiteX4" fmla="*/ 0 w 2007643"/>
                  <a:gd name="connsiteY4" fmla="*/ 0 h 9419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07643" h="94191">
                    <a:moveTo>
                      <a:pt x="0" y="0"/>
                    </a:moveTo>
                    <a:lnTo>
                      <a:pt x="2007643" y="0"/>
                    </a:lnTo>
                    <a:lnTo>
                      <a:pt x="2007643" y="94191"/>
                    </a:lnTo>
                    <a:lnTo>
                      <a:pt x="0" y="94191"/>
                    </a:lnTo>
                    <a:lnTo>
                      <a:pt x="0" y="0"/>
                    </a:lnTo>
                    <a:close/>
                  </a:path>
                </a:pathLst>
              </a:custGeom>
              <a:solidFill>
                <a:schemeClr val="tx1">
                  <a:lumMod val="75000"/>
                  <a:lumOff val="2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17457" name="Freeform: Shape 17456">
                <a:extLst>
                  <a:ext uri="{FF2B5EF4-FFF2-40B4-BE49-F238E27FC236}">
                    <a16:creationId xmlns:a16="http://schemas.microsoft.com/office/drawing/2014/main" id="{46CC118C-8E31-893E-44D9-514196E46937}"/>
                  </a:ext>
                </a:extLst>
              </p:cNvPr>
              <p:cNvSpPr/>
              <p:nvPr/>
            </p:nvSpPr>
            <p:spPr>
              <a:xfrm>
                <a:off x="4325425" y="5012477"/>
                <a:ext cx="2007642" cy="94191"/>
              </a:xfrm>
              <a:custGeom>
                <a:avLst/>
                <a:gdLst>
                  <a:gd name="connsiteX0" fmla="*/ 0 w 2007642"/>
                  <a:gd name="connsiteY0" fmla="*/ 0 h 94191"/>
                  <a:gd name="connsiteX1" fmla="*/ 2007642 w 2007642"/>
                  <a:gd name="connsiteY1" fmla="*/ 0 h 94191"/>
                  <a:gd name="connsiteX2" fmla="*/ 2007642 w 2007642"/>
                  <a:gd name="connsiteY2" fmla="*/ 94191 h 94191"/>
                  <a:gd name="connsiteX3" fmla="*/ 0 w 2007642"/>
                  <a:gd name="connsiteY3" fmla="*/ 94191 h 94191"/>
                  <a:gd name="connsiteX4" fmla="*/ 0 w 2007642"/>
                  <a:gd name="connsiteY4" fmla="*/ 0 h 9419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07642" h="94191">
                    <a:moveTo>
                      <a:pt x="0" y="0"/>
                    </a:moveTo>
                    <a:lnTo>
                      <a:pt x="2007642" y="0"/>
                    </a:lnTo>
                    <a:lnTo>
                      <a:pt x="2007642" y="94191"/>
                    </a:lnTo>
                    <a:lnTo>
                      <a:pt x="0" y="94191"/>
                    </a:lnTo>
                    <a:lnTo>
                      <a:pt x="0" y="0"/>
                    </a:lnTo>
                    <a:close/>
                  </a:path>
                </a:pathLst>
              </a:custGeom>
              <a:solidFill>
                <a:schemeClr val="tx1">
                  <a:lumMod val="75000"/>
                  <a:lumOff val="2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grpSp>
        <p:grpSp>
          <p:nvGrpSpPr>
            <p:cNvPr id="17453" name="Group 17452">
              <a:extLst>
                <a:ext uri="{FF2B5EF4-FFF2-40B4-BE49-F238E27FC236}">
                  <a16:creationId xmlns:a16="http://schemas.microsoft.com/office/drawing/2014/main" id="{A3F3B794-02D1-4CD7-83F8-1AF9F9DC59B2}"/>
                </a:ext>
              </a:extLst>
            </p:cNvPr>
            <p:cNvGrpSpPr/>
            <p:nvPr/>
          </p:nvGrpSpPr>
          <p:grpSpPr>
            <a:xfrm>
              <a:off x="2317781" y="2637228"/>
              <a:ext cx="2007643" cy="353366"/>
              <a:chOff x="4325424" y="4753302"/>
              <a:chExt cx="2007643" cy="353366"/>
            </a:xfrm>
          </p:grpSpPr>
          <p:sp>
            <p:nvSpPr>
              <p:cNvPr id="17454" name="Freeform: Shape 17453">
                <a:extLst>
                  <a:ext uri="{FF2B5EF4-FFF2-40B4-BE49-F238E27FC236}">
                    <a16:creationId xmlns:a16="http://schemas.microsoft.com/office/drawing/2014/main" id="{A4EB13E9-9827-3114-3BC5-1CC400068A06}"/>
                  </a:ext>
                </a:extLst>
              </p:cNvPr>
              <p:cNvSpPr/>
              <p:nvPr/>
            </p:nvSpPr>
            <p:spPr>
              <a:xfrm>
                <a:off x="4325424" y="4753302"/>
                <a:ext cx="2007643" cy="94191"/>
              </a:xfrm>
              <a:custGeom>
                <a:avLst/>
                <a:gdLst>
                  <a:gd name="connsiteX0" fmla="*/ 0 w 2007643"/>
                  <a:gd name="connsiteY0" fmla="*/ 0 h 94191"/>
                  <a:gd name="connsiteX1" fmla="*/ 2007643 w 2007643"/>
                  <a:gd name="connsiteY1" fmla="*/ 0 h 94191"/>
                  <a:gd name="connsiteX2" fmla="*/ 2007643 w 2007643"/>
                  <a:gd name="connsiteY2" fmla="*/ 94191 h 94191"/>
                  <a:gd name="connsiteX3" fmla="*/ 0 w 2007643"/>
                  <a:gd name="connsiteY3" fmla="*/ 94191 h 94191"/>
                  <a:gd name="connsiteX4" fmla="*/ 0 w 2007643"/>
                  <a:gd name="connsiteY4" fmla="*/ 0 h 9419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07643" h="94191">
                    <a:moveTo>
                      <a:pt x="0" y="0"/>
                    </a:moveTo>
                    <a:lnTo>
                      <a:pt x="2007643" y="0"/>
                    </a:lnTo>
                    <a:lnTo>
                      <a:pt x="2007643" y="94191"/>
                    </a:lnTo>
                    <a:lnTo>
                      <a:pt x="0" y="94191"/>
                    </a:lnTo>
                    <a:lnTo>
                      <a:pt x="0" y="0"/>
                    </a:lnTo>
                    <a:close/>
                  </a:path>
                </a:pathLst>
              </a:custGeom>
              <a:solidFill>
                <a:schemeClr val="tx1">
                  <a:lumMod val="75000"/>
                  <a:lumOff val="2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17455" name="Freeform: Shape 17454">
                <a:extLst>
                  <a:ext uri="{FF2B5EF4-FFF2-40B4-BE49-F238E27FC236}">
                    <a16:creationId xmlns:a16="http://schemas.microsoft.com/office/drawing/2014/main" id="{4AE4024B-C94B-303B-4D25-A1F2FB833F5D}"/>
                  </a:ext>
                </a:extLst>
              </p:cNvPr>
              <p:cNvSpPr/>
              <p:nvPr/>
            </p:nvSpPr>
            <p:spPr>
              <a:xfrm>
                <a:off x="4325425" y="5012477"/>
                <a:ext cx="2007642" cy="94191"/>
              </a:xfrm>
              <a:custGeom>
                <a:avLst/>
                <a:gdLst>
                  <a:gd name="connsiteX0" fmla="*/ 0 w 2007642"/>
                  <a:gd name="connsiteY0" fmla="*/ 0 h 94191"/>
                  <a:gd name="connsiteX1" fmla="*/ 2007642 w 2007642"/>
                  <a:gd name="connsiteY1" fmla="*/ 0 h 94191"/>
                  <a:gd name="connsiteX2" fmla="*/ 2007642 w 2007642"/>
                  <a:gd name="connsiteY2" fmla="*/ 94191 h 94191"/>
                  <a:gd name="connsiteX3" fmla="*/ 0 w 2007642"/>
                  <a:gd name="connsiteY3" fmla="*/ 94191 h 94191"/>
                  <a:gd name="connsiteX4" fmla="*/ 0 w 2007642"/>
                  <a:gd name="connsiteY4" fmla="*/ 0 h 9419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07642" h="94191">
                    <a:moveTo>
                      <a:pt x="0" y="0"/>
                    </a:moveTo>
                    <a:lnTo>
                      <a:pt x="2007642" y="0"/>
                    </a:lnTo>
                    <a:lnTo>
                      <a:pt x="2007642" y="94191"/>
                    </a:lnTo>
                    <a:lnTo>
                      <a:pt x="0" y="94191"/>
                    </a:lnTo>
                    <a:lnTo>
                      <a:pt x="0" y="0"/>
                    </a:lnTo>
                    <a:close/>
                  </a:path>
                </a:pathLst>
              </a:custGeom>
              <a:solidFill>
                <a:schemeClr val="tx1">
                  <a:lumMod val="75000"/>
                  <a:lumOff val="2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grpSp>
      </p:grpSp>
      <p:sp>
        <p:nvSpPr>
          <p:cNvPr id="17464" name="Oval 17463">
            <a:extLst>
              <a:ext uri="{FF2B5EF4-FFF2-40B4-BE49-F238E27FC236}">
                <a16:creationId xmlns:a16="http://schemas.microsoft.com/office/drawing/2014/main" id="{D54F5103-9DEA-308F-5E65-E269E32D6DC2}"/>
              </a:ext>
            </a:extLst>
          </p:cNvPr>
          <p:cNvSpPr/>
          <p:nvPr/>
        </p:nvSpPr>
        <p:spPr>
          <a:xfrm>
            <a:off x="4417161" y="2489597"/>
            <a:ext cx="653792" cy="653792"/>
          </a:xfrm>
          <a:prstGeom prst="ellipse">
            <a:avLst/>
          </a:prstGeom>
          <a:solidFill>
            <a:schemeClr val="bg1">
              <a:lumMod val="8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465" name="Isosceles Triangle 17464">
            <a:extLst>
              <a:ext uri="{FF2B5EF4-FFF2-40B4-BE49-F238E27FC236}">
                <a16:creationId xmlns:a16="http://schemas.microsoft.com/office/drawing/2014/main" id="{729CEC39-0316-2436-A374-057666206DCE}"/>
              </a:ext>
            </a:extLst>
          </p:cNvPr>
          <p:cNvSpPr/>
          <p:nvPr/>
        </p:nvSpPr>
        <p:spPr>
          <a:xfrm rot="5400000">
            <a:off x="4441896" y="3158640"/>
            <a:ext cx="350918" cy="346768"/>
          </a:xfrm>
          <a:prstGeom prst="triangle">
            <a:avLst/>
          </a:prstGeom>
          <a:solidFill>
            <a:schemeClr val="bg1">
              <a:lumMod val="8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466" name="Isosceles Triangle 17465">
            <a:extLst>
              <a:ext uri="{FF2B5EF4-FFF2-40B4-BE49-F238E27FC236}">
                <a16:creationId xmlns:a16="http://schemas.microsoft.com/office/drawing/2014/main" id="{C0DC6AE7-68CF-EED9-2769-3534630C6BFC}"/>
              </a:ext>
            </a:extLst>
          </p:cNvPr>
          <p:cNvSpPr/>
          <p:nvPr/>
        </p:nvSpPr>
        <p:spPr>
          <a:xfrm rot="16200000" flipH="1">
            <a:off x="4722864" y="3161308"/>
            <a:ext cx="350918" cy="346768"/>
          </a:xfrm>
          <a:prstGeom prst="triangle">
            <a:avLst/>
          </a:prstGeom>
          <a:solidFill>
            <a:schemeClr val="bg1">
              <a:lumMod val="8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467" name="TextBox 17466">
            <a:extLst>
              <a:ext uri="{FF2B5EF4-FFF2-40B4-BE49-F238E27FC236}">
                <a16:creationId xmlns:a16="http://schemas.microsoft.com/office/drawing/2014/main" id="{60C69338-912C-CA89-77D9-086B1F5CBA27}"/>
              </a:ext>
            </a:extLst>
          </p:cNvPr>
          <p:cNvSpPr txBox="1"/>
          <p:nvPr/>
        </p:nvSpPr>
        <p:spPr>
          <a:xfrm>
            <a:off x="197814" y="1387265"/>
            <a:ext cx="2387255" cy="523220"/>
          </a:xfrm>
          <a:prstGeom prst="rect">
            <a:avLst/>
          </a:prstGeom>
          <a:noFill/>
        </p:spPr>
        <p:txBody>
          <a:bodyPr wrap="square" rtlCol="0">
            <a:spAutoFit/>
          </a:bodyPr>
          <a:lstStyle/>
          <a:p>
            <a:pPr algn="l"/>
            <a:r>
              <a:rPr lang="en-GB" sz="2800" b="1" dirty="0" err="1"/>
              <a:t>Taobh</a:t>
            </a:r>
            <a:r>
              <a:rPr lang="en-GB" sz="2800" b="1" dirty="0"/>
              <a:t> </a:t>
            </a:r>
            <a:r>
              <a:rPr lang="en-GB" sz="2800" b="1" dirty="0" err="1"/>
              <a:t>fuar</a:t>
            </a:r>
            <a:endParaRPr lang="en-GB" sz="2800" b="1" dirty="0"/>
          </a:p>
        </p:txBody>
      </p:sp>
      <p:sp>
        <p:nvSpPr>
          <p:cNvPr id="17468" name="TextBox 17467">
            <a:extLst>
              <a:ext uri="{FF2B5EF4-FFF2-40B4-BE49-F238E27FC236}">
                <a16:creationId xmlns:a16="http://schemas.microsoft.com/office/drawing/2014/main" id="{1950CE14-4512-5CA9-4426-800145546F95}"/>
              </a:ext>
            </a:extLst>
          </p:cNvPr>
          <p:cNvSpPr txBox="1"/>
          <p:nvPr/>
        </p:nvSpPr>
        <p:spPr>
          <a:xfrm>
            <a:off x="6602562" y="1305217"/>
            <a:ext cx="1656681" cy="523220"/>
          </a:xfrm>
          <a:prstGeom prst="rect">
            <a:avLst/>
          </a:prstGeom>
          <a:noFill/>
        </p:spPr>
        <p:txBody>
          <a:bodyPr wrap="square" rtlCol="0">
            <a:spAutoFit/>
          </a:bodyPr>
          <a:lstStyle/>
          <a:p>
            <a:pPr algn="l"/>
            <a:r>
              <a:rPr lang="en-GB" sz="2800" b="1" dirty="0" err="1"/>
              <a:t>Taobh</a:t>
            </a:r>
            <a:r>
              <a:rPr lang="en-GB" sz="2800" b="1" dirty="0"/>
              <a:t> </a:t>
            </a:r>
            <a:r>
              <a:rPr lang="en-GB" sz="2800" b="1" dirty="0" err="1"/>
              <a:t>te</a:t>
            </a:r>
            <a:endParaRPr lang="en-GB" sz="2800" b="1" dirty="0"/>
          </a:p>
        </p:txBody>
      </p:sp>
      <p:cxnSp>
        <p:nvCxnSpPr>
          <p:cNvPr id="17470" name="Straight Arrow Connector 17469">
            <a:extLst>
              <a:ext uri="{FF2B5EF4-FFF2-40B4-BE49-F238E27FC236}">
                <a16:creationId xmlns:a16="http://schemas.microsoft.com/office/drawing/2014/main" id="{93A8B7CB-29B8-C62B-7D9A-6F7DF1CABB86}"/>
              </a:ext>
            </a:extLst>
          </p:cNvPr>
          <p:cNvCxnSpPr/>
          <p:nvPr/>
        </p:nvCxnSpPr>
        <p:spPr>
          <a:xfrm>
            <a:off x="5677784" y="2514600"/>
            <a:ext cx="608619" cy="0"/>
          </a:xfrm>
          <a:prstGeom prst="straightConnector1">
            <a:avLst/>
          </a:prstGeom>
          <a:ln w="38100" cap="flat" cmpd="sng" algn="ctr">
            <a:solidFill>
              <a:schemeClr val="accent2"/>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cxnSp>
        <p:nvCxnSpPr>
          <p:cNvPr id="17471" name="Straight Arrow Connector 17470">
            <a:extLst>
              <a:ext uri="{FF2B5EF4-FFF2-40B4-BE49-F238E27FC236}">
                <a16:creationId xmlns:a16="http://schemas.microsoft.com/office/drawing/2014/main" id="{458E227B-7719-F05F-31B3-FC2A0F00EE7B}"/>
              </a:ext>
            </a:extLst>
          </p:cNvPr>
          <p:cNvCxnSpPr/>
          <p:nvPr/>
        </p:nvCxnSpPr>
        <p:spPr>
          <a:xfrm>
            <a:off x="3155910" y="2514600"/>
            <a:ext cx="608619" cy="0"/>
          </a:xfrm>
          <a:prstGeom prst="straightConnector1">
            <a:avLst/>
          </a:prstGeom>
          <a:ln w="38100" cap="flat" cmpd="sng" algn="ctr">
            <a:solidFill>
              <a:schemeClr val="accent2"/>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sp>
        <p:nvSpPr>
          <p:cNvPr id="17472" name="TextBox 17471">
            <a:extLst>
              <a:ext uri="{FF2B5EF4-FFF2-40B4-BE49-F238E27FC236}">
                <a16:creationId xmlns:a16="http://schemas.microsoft.com/office/drawing/2014/main" id="{EB08EA5A-57EE-1405-BD82-55E3BECCE1F4}"/>
              </a:ext>
            </a:extLst>
          </p:cNvPr>
          <p:cNvSpPr txBox="1"/>
          <p:nvPr/>
        </p:nvSpPr>
        <p:spPr>
          <a:xfrm>
            <a:off x="3739122" y="1562468"/>
            <a:ext cx="2646878" cy="523220"/>
          </a:xfrm>
          <a:prstGeom prst="rect">
            <a:avLst/>
          </a:prstGeom>
          <a:noFill/>
        </p:spPr>
        <p:txBody>
          <a:bodyPr wrap="none" rtlCol="0">
            <a:spAutoFit/>
          </a:bodyPr>
          <a:lstStyle/>
          <a:p>
            <a:r>
              <a:rPr lang="en-IE" sz="2800" dirty="0" err="1"/>
              <a:t>Comhbhrúiteoir</a:t>
            </a:r>
            <a:endParaRPr lang="en-GB" sz="2800" dirty="0"/>
          </a:p>
        </p:txBody>
      </p:sp>
      <p:sp>
        <p:nvSpPr>
          <p:cNvPr id="17473" name="TextBox 17472">
            <a:extLst>
              <a:ext uri="{FF2B5EF4-FFF2-40B4-BE49-F238E27FC236}">
                <a16:creationId xmlns:a16="http://schemas.microsoft.com/office/drawing/2014/main" id="{17BDA350-61CE-11C3-E9F5-F5A946C53415}"/>
              </a:ext>
            </a:extLst>
          </p:cNvPr>
          <p:cNvSpPr txBox="1"/>
          <p:nvPr/>
        </p:nvSpPr>
        <p:spPr>
          <a:xfrm>
            <a:off x="3846160" y="3857918"/>
            <a:ext cx="2004443" cy="954107"/>
          </a:xfrm>
          <a:prstGeom prst="rect">
            <a:avLst/>
          </a:prstGeom>
          <a:noFill/>
        </p:spPr>
        <p:txBody>
          <a:bodyPr wrap="square" rtlCol="0">
            <a:spAutoFit/>
          </a:bodyPr>
          <a:lstStyle/>
          <a:p>
            <a:r>
              <a:rPr lang="en-IE" sz="2800" dirty="0" err="1"/>
              <a:t>Comhla</a:t>
            </a:r>
            <a:r>
              <a:rPr lang="en-IE" sz="2800" dirty="0"/>
              <a:t> </a:t>
            </a:r>
            <a:r>
              <a:rPr lang="en-IE" sz="2800" dirty="0" err="1"/>
              <a:t>forbartha</a:t>
            </a:r>
            <a:endParaRPr lang="en-GB" sz="2800" dirty="0"/>
          </a:p>
        </p:txBody>
      </p:sp>
      <p:sp>
        <p:nvSpPr>
          <p:cNvPr id="17474" name="TextBox 17473">
            <a:extLst>
              <a:ext uri="{FF2B5EF4-FFF2-40B4-BE49-F238E27FC236}">
                <a16:creationId xmlns:a16="http://schemas.microsoft.com/office/drawing/2014/main" id="{C7993E4C-92C2-04E7-6554-C101E08126E4}"/>
              </a:ext>
            </a:extLst>
          </p:cNvPr>
          <p:cNvSpPr txBox="1"/>
          <p:nvPr/>
        </p:nvSpPr>
        <p:spPr>
          <a:xfrm>
            <a:off x="2228514" y="3440464"/>
            <a:ext cx="2364750" cy="400110"/>
          </a:xfrm>
          <a:prstGeom prst="rect">
            <a:avLst/>
          </a:prstGeom>
          <a:noFill/>
        </p:spPr>
        <p:txBody>
          <a:bodyPr wrap="none" rtlCol="0">
            <a:spAutoFit/>
          </a:bodyPr>
          <a:lstStyle/>
          <a:p>
            <a:r>
              <a:rPr lang="en-IE" sz="2000" dirty="0" err="1"/>
              <a:t>Leacht</a:t>
            </a:r>
            <a:r>
              <a:rPr lang="en-IE" sz="2000" dirty="0"/>
              <a:t> </a:t>
            </a:r>
            <a:r>
              <a:rPr lang="en-IE" sz="2000" dirty="0" err="1"/>
              <a:t>faoi</a:t>
            </a:r>
            <a:r>
              <a:rPr lang="en-IE" sz="2000" dirty="0"/>
              <a:t> </a:t>
            </a:r>
            <a:r>
              <a:rPr lang="en-IE" sz="2000" dirty="0" err="1"/>
              <a:t>lagbhrú</a:t>
            </a:r>
            <a:endParaRPr lang="en-GB" sz="2000" dirty="0"/>
          </a:p>
        </p:txBody>
      </p:sp>
      <p:sp>
        <p:nvSpPr>
          <p:cNvPr id="17475" name="TextBox 17474">
            <a:extLst>
              <a:ext uri="{FF2B5EF4-FFF2-40B4-BE49-F238E27FC236}">
                <a16:creationId xmlns:a16="http://schemas.microsoft.com/office/drawing/2014/main" id="{5DCF5173-8688-DCE2-FB32-E3171D4E9F57}"/>
              </a:ext>
            </a:extLst>
          </p:cNvPr>
          <p:cNvSpPr txBox="1"/>
          <p:nvPr/>
        </p:nvSpPr>
        <p:spPr>
          <a:xfrm>
            <a:off x="5223983" y="3495585"/>
            <a:ext cx="2392001" cy="400110"/>
          </a:xfrm>
          <a:prstGeom prst="rect">
            <a:avLst/>
          </a:prstGeom>
          <a:noFill/>
        </p:spPr>
        <p:txBody>
          <a:bodyPr wrap="none" rtlCol="0">
            <a:spAutoFit/>
          </a:bodyPr>
          <a:lstStyle/>
          <a:p>
            <a:r>
              <a:rPr lang="en-IE" sz="2000" dirty="0" err="1"/>
              <a:t>Leacht</a:t>
            </a:r>
            <a:r>
              <a:rPr lang="en-IE" sz="2000" dirty="0"/>
              <a:t> </a:t>
            </a:r>
            <a:r>
              <a:rPr lang="en-IE" sz="2000" dirty="0" err="1"/>
              <a:t>faoi</a:t>
            </a:r>
            <a:r>
              <a:rPr lang="en-IE" sz="2000" dirty="0"/>
              <a:t> </a:t>
            </a:r>
            <a:r>
              <a:rPr lang="en-IE" sz="2000" dirty="0" err="1"/>
              <a:t>ardbhrú</a:t>
            </a:r>
            <a:endParaRPr lang="en-GB" sz="2000" dirty="0"/>
          </a:p>
        </p:txBody>
      </p:sp>
      <p:sp>
        <p:nvSpPr>
          <p:cNvPr id="17476" name="TextBox 17475">
            <a:extLst>
              <a:ext uri="{FF2B5EF4-FFF2-40B4-BE49-F238E27FC236}">
                <a16:creationId xmlns:a16="http://schemas.microsoft.com/office/drawing/2014/main" id="{1D7F3581-9173-D8E8-8527-50362C783809}"/>
              </a:ext>
            </a:extLst>
          </p:cNvPr>
          <p:cNvSpPr txBox="1"/>
          <p:nvPr/>
        </p:nvSpPr>
        <p:spPr>
          <a:xfrm>
            <a:off x="2541165" y="2105536"/>
            <a:ext cx="1994457" cy="400110"/>
          </a:xfrm>
          <a:prstGeom prst="rect">
            <a:avLst/>
          </a:prstGeom>
          <a:noFill/>
        </p:spPr>
        <p:txBody>
          <a:bodyPr wrap="none" rtlCol="0">
            <a:spAutoFit/>
          </a:bodyPr>
          <a:lstStyle/>
          <a:p>
            <a:r>
              <a:rPr lang="en-IE" sz="2000" dirty="0"/>
              <a:t>Gal </a:t>
            </a:r>
            <a:r>
              <a:rPr lang="en-IE" sz="2000" dirty="0" err="1"/>
              <a:t>faoi</a:t>
            </a:r>
            <a:r>
              <a:rPr lang="en-IE" sz="2000" dirty="0"/>
              <a:t> </a:t>
            </a:r>
            <a:r>
              <a:rPr lang="en-IE" sz="2000" dirty="0" err="1"/>
              <a:t>lagbhrú</a:t>
            </a:r>
            <a:endParaRPr lang="en-GB" sz="2000" dirty="0"/>
          </a:p>
        </p:txBody>
      </p:sp>
      <p:sp>
        <p:nvSpPr>
          <p:cNvPr id="17477" name="TextBox 17476">
            <a:extLst>
              <a:ext uri="{FF2B5EF4-FFF2-40B4-BE49-F238E27FC236}">
                <a16:creationId xmlns:a16="http://schemas.microsoft.com/office/drawing/2014/main" id="{5F786376-2720-F7C4-0828-2553C4E6AD05}"/>
              </a:ext>
            </a:extLst>
          </p:cNvPr>
          <p:cNvSpPr txBox="1"/>
          <p:nvPr/>
        </p:nvSpPr>
        <p:spPr>
          <a:xfrm>
            <a:off x="5355443" y="2131004"/>
            <a:ext cx="2021707" cy="400110"/>
          </a:xfrm>
          <a:prstGeom prst="rect">
            <a:avLst/>
          </a:prstGeom>
          <a:noFill/>
        </p:spPr>
        <p:txBody>
          <a:bodyPr wrap="none" rtlCol="0">
            <a:spAutoFit/>
          </a:bodyPr>
          <a:lstStyle/>
          <a:p>
            <a:r>
              <a:rPr lang="en-IE" sz="2000" dirty="0"/>
              <a:t>Gal </a:t>
            </a:r>
            <a:r>
              <a:rPr lang="en-IE" sz="2000" dirty="0" err="1"/>
              <a:t>faoi</a:t>
            </a:r>
            <a:r>
              <a:rPr lang="en-IE" sz="2000" dirty="0"/>
              <a:t> </a:t>
            </a:r>
            <a:r>
              <a:rPr lang="en-IE" sz="2000" dirty="0" err="1"/>
              <a:t>ardbhrú</a:t>
            </a:r>
            <a:endParaRPr lang="en-GB" sz="2000" dirty="0"/>
          </a:p>
        </p:txBody>
      </p:sp>
      <p:cxnSp>
        <p:nvCxnSpPr>
          <p:cNvPr id="17478" name="Straight Arrow Connector 17477">
            <a:extLst>
              <a:ext uri="{FF2B5EF4-FFF2-40B4-BE49-F238E27FC236}">
                <a16:creationId xmlns:a16="http://schemas.microsoft.com/office/drawing/2014/main" id="{91D09C3D-F571-2BBF-E871-802C9E8B5864}"/>
              </a:ext>
            </a:extLst>
          </p:cNvPr>
          <p:cNvCxnSpPr>
            <a:cxnSpLocks/>
            <a:endCxn id="17464" idx="0"/>
          </p:cNvCxnSpPr>
          <p:nvPr/>
        </p:nvCxnSpPr>
        <p:spPr>
          <a:xfrm flipH="1">
            <a:off x="4744057" y="2102852"/>
            <a:ext cx="256259" cy="386745"/>
          </a:xfrm>
          <a:prstGeom prst="straightConnector1">
            <a:avLst/>
          </a:prstGeom>
          <a:ln w="19050" cap="flat" cmpd="sng" algn="ctr">
            <a:solidFill>
              <a:schemeClr val="dk1"/>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cxnSp>
        <p:nvCxnSpPr>
          <p:cNvPr id="17481" name="Straight Arrow Connector 17480">
            <a:extLst>
              <a:ext uri="{FF2B5EF4-FFF2-40B4-BE49-F238E27FC236}">
                <a16:creationId xmlns:a16="http://schemas.microsoft.com/office/drawing/2014/main" id="{251BF27F-375B-2983-7EAB-EF72357E6348}"/>
              </a:ext>
            </a:extLst>
          </p:cNvPr>
          <p:cNvCxnSpPr>
            <a:cxnSpLocks/>
          </p:cNvCxnSpPr>
          <p:nvPr/>
        </p:nvCxnSpPr>
        <p:spPr>
          <a:xfrm flipV="1">
            <a:off x="4724939" y="3494783"/>
            <a:ext cx="0" cy="492022"/>
          </a:xfrm>
          <a:prstGeom prst="straightConnector1">
            <a:avLst/>
          </a:prstGeom>
          <a:ln w="19050" cap="flat" cmpd="sng" algn="ctr">
            <a:solidFill>
              <a:schemeClr val="dk1"/>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cxnSp>
        <p:nvCxnSpPr>
          <p:cNvPr id="17483" name="Straight Arrow Connector 17482">
            <a:extLst>
              <a:ext uri="{FF2B5EF4-FFF2-40B4-BE49-F238E27FC236}">
                <a16:creationId xmlns:a16="http://schemas.microsoft.com/office/drawing/2014/main" id="{F32F1AF3-F2D3-8A07-95EE-BCECAAB1CE37}"/>
              </a:ext>
            </a:extLst>
          </p:cNvPr>
          <p:cNvCxnSpPr>
            <a:cxnSpLocks/>
          </p:cNvCxnSpPr>
          <p:nvPr/>
        </p:nvCxnSpPr>
        <p:spPr>
          <a:xfrm flipH="1">
            <a:off x="5714850" y="3494783"/>
            <a:ext cx="608619" cy="0"/>
          </a:xfrm>
          <a:prstGeom prst="straightConnector1">
            <a:avLst/>
          </a:prstGeom>
          <a:ln w="38100" cap="flat" cmpd="sng" algn="ctr">
            <a:solidFill>
              <a:schemeClr val="accent2"/>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cxnSp>
        <p:nvCxnSpPr>
          <p:cNvPr id="17484" name="Straight Arrow Connector 17483">
            <a:extLst>
              <a:ext uri="{FF2B5EF4-FFF2-40B4-BE49-F238E27FC236}">
                <a16:creationId xmlns:a16="http://schemas.microsoft.com/office/drawing/2014/main" id="{E5F2DD12-6B81-A197-1794-414F0C99EAB9}"/>
              </a:ext>
            </a:extLst>
          </p:cNvPr>
          <p:cNvCxnSpPr>
            <a:cxnSpLocks/>
          </p:cNvCxnSpPr>
          <p:nvPr/>
        </p:nvCxnSpPr>
        <p:spPr>
          <a:xfrm flipH="1">
            <a:off x="2998541" y="3463585"/>
            <a:ext cx="608619" cy="0"/>
          </a:xfrm>
          <a:prstGeom prst="straightConnector1">
            <a:avLst/>
          </a:prstGeom>
          <a:ln w="38100" cap="flat" cmpd="sng" algn="ctr">
            <a:solidFill>
              <a:schemeClr val="accent2"/>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cxnSp>
        <p:nvCxnSpPr>
          <p:cNvPr id="17486" name="Straight Arrow Connector 17485">
            <a:extLst>
              <a:ext uri="{FF2B5EF4-FFF2-40B4-BE49-F238E27FC236}">
                <a16:creationId xmlns:a16="http://schemas.microsoft.com/office/drawing/2014/main" id="{815346FF-9755-C8D1-209D-4B7A95E9F9DA}"/>
              </a:ext>
            </a:extLst>
          </p:cNvPr>
          <p:cNvCxnSpPr>
            <a:cxnSpLocks/>
          </p:cNvCxnSpPr>
          <p:nvPr/>
        </p:nvCxnSpPr>
        <p:spPr>
          <a:xfrm>
            <a:off x="7753402" y="3129676"/>
            <a:ext cx="935113" cy="0"/>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7487" name="TextBox 17486">
            <a:extLst>
              <a:ext uri="{FF2B5EF4-FFF2-40B4-BE49-F238E27FC236}">
                <a16:creationId xmlns:a16="http://schemas.microsoft.com/office/drawing/2014/main" id="{BD398C6C-4D31-AFA8-FC5D-BB435D7F6C73}"/>
              </a:ext>
            </a:extLst>
          </p:cNvPr>
          <p:cNvSpPr txBox="1"/>
          <p:nvPr/>
        </p:nvSpPr>
        <p:spPr>
          <a:xfrm>
            <a:off x="7668550" y="2148914"/>
            <a:ext cx="1367008" cy="954107"/>
          </a:xfrm>
          <a:prstGeom prst="rect">
            <a:avLst/>
          </a:prstGeom>
          <a:noFill/>
        </p:spPr>
        <p:txBody>
          <a:bodyPr wrap="square" rtlCol="0">
            <a:spAutoFit/>
          </a:bodyPr>
          <a:lstStyle/>
          <a:p>
            <a:pPr algn="l"/>
            <a:r>
              <a:rPr lang="en-GB" sz="2800" dirty="0"/>
              <a:t>Teas </a:t>
            </a:r>
            <a:r>
              <a:rPr lang="en-GB" sz="2800" dirty="0" err="1"/>
              <a:t>amach</a:t>
            </a:r>
            <a:endParaRPr lang="en-GB" sz="2800" dirty="0"/>
          </a:p>
        </p:txBody>
      </p:sp>
      <p:cxnSp>
        <p:nvCxnSpPr>
          <p:cNvPr id="17489" name="Straight Arrow Connector 17488">
            <a:extLst>
              <a:ext uri="{FF2B5EF4-FFF2-40B4-BE49-F238E27FC236}">
                <a16:creationId xmlns:a16="http://schemas.microsoft.com/office/drawing/2014/main" id="{80C4CB8C-9FB7-1170-B168-FF48905A8541}"/>
              </a:ext>
            </a:extLst>
          </p:cNvPr>
          <p:cNvCxnSpPr>
            <a:cxnSpLocks/>
          </p:cNvCxnSpPr>
          <p:nvPr/>
        </p:nvCxnSpPr>
        <p:spPr>
          <a:xfrm>
            <a:off x="745328" y="3151453"/>
            <a:ext cx="947923" cy="0"/>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7490" name="TextBox 17489">
            <a:extLst>
              <a:ext uri="{FF2B5EF4-FFF2-40B4-BE49-F238E27FC236}">
                <a16:creationId xmlns:a16="http://schemas.microsoft.com/office/drawing/2014/main" id="{C7C7EB10-EF7B-7FCF-A0CC-78697A8A2317}"/>
              </a:ext>
            </a:extLst>
          </p:cNvPr>
          <p:cNvSpPr txBox="1"/>
          <p:nvPr/>
        </p:nvSpPr>
        <p:spPr>
          <a:xfrm>
            <a:off x="515929" y="2121956"/>
            <a:ext cx="1389805" cy="954107"/>
          </a:xfrm>
          <a:prstGeom prst="rect">
            <a:avLst/>
          </a:prstGeom>
          <a:noFill/>
        </p:spPr>
        <p:txBody>
          <a:bodyPr wrap="square" rtlCol="0">
            <a:spAutoFit/>
          </a:bodyPr>
          <a:lstStyle/>
          <a:p>
            <a:pPr algn="l"/>
            <a:r>
              <a:rPr lang="en-GB" sz="2800" dirty="0"/>
              <a:t>Teas </a:t>
            </a:r>
            <a:r>
              <a:rPr lang="en-GB" sz="2800" dirty="0" err="1"/>
              <a:t>isteach</a:t>
            </a:r>
            <a:endParaRPr lang="en-GB" sz="2800" dirty="0"/>
          </a:p>
        </p:txBody>
      </p:sp>
      <p:cxnSp>
        <p:nvCxnSpPr>
          <p:cNvPr id="17494" name="Straight Arrow Connector 17493">
            <a:extLst>
              <a:ext uri="{FF2B5EF4-FFF2-40B4-BE49-F238E27FC236}">
                <a16:creationId xmlns:a16="http://schemas.microsoft.com/office/drawing/2014/main" id="{8DA479C0-04DD-1758-8E51-34CD4E5FD76F}"/>
              </a:ext>
            </a:extLst>
          </p:cNvPr>
          <p:cNvCxnSpPr>
            <a:cxnSpLocks/>
          </p:cNvCxnSpPr>
          <p:nvPr/>
        </p:nvCxnSpPr>
        <p:spPr>
          <a:xfrm flipV="1">
            <a:off x="1452377" y="3277443"/>
            <a:ext cx="1048251" cy="785054"/>
          </a:xfrm>
          <a:prstGeom prst="straightConnector1">
            <a:avLst/>
          </a:prstGeom>
          <a:ln w="19050" cap="flat" cmpd="sng" algn="ctr">
            <a:solidFill>
              <a:schemeClr val="dk1"/>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cxnSp>
        <p:nvCxnSpPr>
          <p:cNvPr id="17495" name="Straight Arrow Connector 17494">
            <a:extLst>
              <a:ext uri="{FF2B5EF4-FFF2-40B4-BE49-F238E27FC236}">
                <a16:creationId xmlns:a16="http://schemas.microsoft.com/office/drawing/2014/main" id="{6C345E86-9FDA-88D8-FC52-D9BE132D1F04}"/>
              </a:ext>
            </a:extLst>
          </p:cNvPr>
          <p:cNvCxnSpPr>
            <a:cxnSpLocks/>
          </p:cNvCxnSpPr>
          <p:nvPr/>
        </p:nvCxnSpPr>
        <p:spPr>
          <a:xfrm flipH="1" flipV="1">
            <a:off x="6859863" y="3240234"/>
            <a:ext cx="892696" cy="1027940"/>
          </a:xfrm>
          <a:prstGeom prst="straightConnector1">
            <a:avLst/>
          </a:prstGeom>
          <a:ln w="19050" cap="flat" cmpd="sng" algn="ctr">
            <a:solidFill>
              <a:schemeClr val="dk1"/>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sp>
        <p:nvSpPr>
          <p:cNvPr id="5" name="Title 4">
            <a:extLst>
              <a:ext uri="{FF2B5EF4-FFF2-40B4-BE49-F238E27FC236}">
                <a16:creationId xmlns:a16="http://schemas.microsoft.com/office/drawing/2014/main" id="{95D91F4E-EE4E-B469-71AA-88DAC989C9DA}"/>
              </a:ext>
            </a:extLst>
          </p:cNvPr>
          <p:cNvSpPr>
            <a:spLocks noGrp="1"/>
          </p:cNvSpPr>
          <p:nvPr>
            <p:ph type="title"/>
          </p:nvPr>
        </p:nvSpPr>
        <p:spPr>
          <a:xfrm>
            <a:off x="241300" y="155246"/>
            <a:ext cx="8724900" cy="590931"/>
          </a:xfrm>
        </p:spPr>
        <p:txBody>
          <a:bodyPr/>
          <a:lstStyle/>
          <a:p>
            <a:r>
              <a:rPr lang="ga-IE" dirty="0"/>
              <a:t>Déan cur síos ar </a:t>
            </a:r>
            <a:r>
              <a:rPr lang="en-IE" dirty="0" err="1"/>
              <a:t>Teasch</a:t>
            </a:r>
            <a:r>
              <a:rPr lang="ga-IE" dirty="0"/>
              <a:t>aidéal</a:t>
            </a:r>
            <a:endParaRPr lang="en-GB" dirty="0"/>
          </a:p>
        </p:txBody>
      </p:sp>
      <p:cxnSp>
        <p:nvCxnSpPr>
          <p:cNvPr id="6" name="Straight Arrow Connector 5">
            <a:extLst>
              <a:ext uri="{FF2B5EF4-FFF2-40B4-BE49-F238E27FC236}">
                <a16:creationId xmlns:a16="http://schemas.microsoft.com/office/drawing/2014/main" id="{201F3494-4A80-2402-B0DE-1C4FB7D1D50D}"/>
              </a:ext>
            </a:extLst>
          </p:cNvPr>
          <p:cNvCxnSpPr>
            <a:cxnSpLocks/>
          </p:cNvCxnSpPr>
          <p:nvPr/>
        </p:nvCxnSpPr>
        <p:spPr>
          <a:xfrm>
            <a:off x="4572763" y="2702329"/>
            <a:ext cx="396590" cy="12564"/>
          </a:xfrm>
          <a:prstGeom prst="straightConnector1">
            <a:avLst/>
          </a:prstGeom>
          <a:ln w="28575">
            <a:solidFill>
              <a:schemeClr val="tx1"/>
            </a:solidFill>
            <a:tailEnd type="arrow" w="med" len="lg"/>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8352545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49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4"/>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7447"/>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7448"/>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7464"/>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7465"/>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7466"/>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7467"/>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7468"/>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17470"/>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17471"/>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7472"/>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17473"/>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17474"/>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17475"/>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17476"/>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17477"/>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17478"/>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17481"/>
                                        </p:tgtEl>
                                        <p:attrNameLst>
                                          <p:attrName>style.visibility</p:attrName>
                                        </p:attrNameLst>
                                      </p:cBhvr>
                                      <p:to>
                                        <p:strVal val="visible"/>
                                      </p:to>
                                    </p:set>
                                  </p:childTnLst>
                                </p:cTn>
                              </p:par>
                              <p:par>
                                <p:cTn id="47" presetID="1" presetClass="entr" presetSubtype="0" fill="hold" nodeType="withEffect">
                                  <p:stCondLst>
                                    <p:cond delay="0"/>
                                  </p:stCondLst>
                                  <p:childTnLst>
                                    <p:set>
                                      <p:cBhvr>
                                        <p:cTn id="48" dur="1" fill="hold">
                                          <p:stCondLst>
                                            <p:cond delay="0"/>
                                          </p:stCondLst>
                                        </p:cTn>
                                        <p:tgtEl>
                                          <p:spTgt spid="17483"/>
                                        </p:tgtEl>
                                        <p:attrNameLst>
                                          <p:attrName>style.visibility</p:attrName>
                                        </p:attrNameLst>
                                      </p:cBhvr>
                                      <p:to>
                                        <p:strVal val="visible"/>
                                      </p:to>
                                    </p:set>
                                  </p:childTnLst>
                                </p:cTn>
                              </p:par>
                              <p:par>
                                <p:cTn id="49" presetID="1" presetClass="entr" presetSubtype="0" fill="hold" nodeType="withEffect">
                                  <p:stCondLst>
                                    <p:cond delay="0"/>
                                  </p:stCondLst>
                                  <p:childTnLst>
                                    <p:set>
                                      <p:cBhvr>
                                        <p:cTn id="50" dur="1" fill="hold">
                                          <p:stCondLst>
                                            <p:cond delay="0"/>
                                          </p:stCondLst>
                                        </p:cTn>
                                        <p:tgtEl>
                                          <p:spTgt spid="17484"/>
                                        </p:tgtEl>
                                        <p:attrNameLst>
                                          <p:attrName>style.visibility</p:attrName>
                                        </p:attrNameLst>
                                      </p:cBhvr>
                                      <p:to>
                                        <p:strVal val="visible"/>
                                      </p:to>
                                    </p:set>
                                  </p:childTnLst>
                                </p:cTn>
                              </p:par>
                              <p:par>
                                <p:cTn id="51" presetID="1" presetClass="entr" presetSubtype="0" fill="hold" nodeType="withEffect">
                                  <p:stCondLst>
                                    <p:cond delay="0"/>
                                  </p:stCondLst>
                                  <p:childTnLst>
                                    <p:set>
                                      <p:cBhvr>
                                        <p:cTn id="52" dur="1" fill="hold">
                                          <p:stCondLst>
                                            <p:cond delay="0"/>
                                          </p:stCondLst>
                                        </p:cTn>
                                        <p:tgtEl>
                                          <p:spTgt spid="17486"/>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17487"/>
                                        </p:tgtEl>
                                        <p:attrNameLst>
                                          <p:attrName>style.visibility</p:attrName>
                                        </p:attrNameLst>
                                      </p:cBhvr>
                                      <p:to>
                                        <p:strVal val="visible"/>
                                      </p:to>
                                    </p:set>
                                  </p:childTnLst>
                                </p:cTn>
                              </p:par>
                              <p:par>
                                <p:cTn id="55" presetID="1" presetClass="entr" presetSubtype="0" fill="hold" nodeType="withEffect">
                                  <p:stCondLst>
                                    <p:cond delay="0"/>
                                  </p:stCondLst>
                                  <p:childTnLst>
                                    <p:set>
                                      <p:cBhvr>
                                        <p:cTn id="56" dur="1" fill="hold">
                                          <p:stCondLst>
                                            <p:cond delay="0"/>
                                          </p:stCondLst>
                                        </p:cTn>
                                        <p:tgtEl>
                                          <p:spTgt spid="17489"/>
                                        </p:tgtEl>
                                        <p:attrNameLst>
                                          <p:attrName>style.visibility</p:attrName>
                                        </p:attrNameLst>
                                      </p:cBhvr>
                                      <p:to>
                                        <p:strVal val="visible"/>
                                      </p:to>
                                    </p:set>
                                  </p:childTnLst>
                                </p:cTn>
                              </p:par>
                              <p:par>
                                <p:cTn id="57" presetID="1" presetClass="entr" presetSubtype="0" fill="hold" grpId="0" nodeType="withEffect">
                                  <p:stCondLst>
                                    <p:cond delay="0"/>
                                  </p:stCondLst>
                                  <p:childTnLst>
                                    <p:set>
                                      <p:cBhvr>
                                        <p:cTn id="58" dur="1" fill="hold">
                                          <p:stCondLst>
                                            <p:cond delay="0"/>
                                          </p:stCondLst>
                                        </p:cTn>
                                        <p:tgtEl>
                                          <p:spTgt spid="17490"/>
                                        </p:tgtEl>
                                        <p:attrNameLst>
                                          <p:attrName>style.visibility</p:attrName>
                                        </p:attrNameLst>
                                      </p:cBhvr>
                                      <p:to>
                                        <p:strVal val="visible"/>
                                      </p:to>
                                    </p:set>
                                  </p:childTnLst>
                                </p:cTn>
                              </p:par>
                              <p:par>
                                <p:cTn id="59" presetID="1" presetClass="entr" presetSubtype="0" fill="hold" nodeType="withEffect">
                                  <p:stCondLst>
                                    <p:cond delay="0"/>
                                  </p:stCondLst>
                                  <p:childTnLst>
                                    <p:set>
                                      <p:cBhvr>
                                        <p:cTn id="60" dur="1" fill="hold">
                                          <p:stCondLst>
                                            <p:cond delay="0"/>
                                          </p:stCondLst>
                                        </p:cTn>
                                        <p:tgtEl>
                                          <p:spTgt spid="17494"/>
                                        </p:tgtEl>
                                        <p:attrNameLst>
                                          <p:attrName>style.visibility</p:attrName>
                                        </p:attrNameLst>
                                      </p:cBhvr>
                                      <p:to>
                                        <p:strVal val="visible"/>
                                      </p:to>
                                    </p:set>
                                  </p:childTnLst>
                                </p:cTn>
                              </p:par>
                              <p:par>
                                <p:cTn id="61" presetID="1" presetClass="entr" presetSubtype="0" fill="hold" nodeType="withEffect">
                                  <p:stCondLst>
                                    <p:cond delay="0"/>
                                  </p:stCondLst>
                                  <p:childTnLst>
                                    <p:set>
                                      <p:cBhvr>
                                        <p:cTn id="62" dur="1" fill="hold">
                                          <p:stCondLst>
                                            <p:cond delay="0"/>
                                          </p:stCondLst>
                                        </p:cTn>
                                        <p:tgtEl>
                                          <p:spTgt spid="17495"/>
                                        </p:tgtEl>
                                        <p:attrNameLst>
                                          <p:attrName>style.visibility</p:attrName>
                                        </p:attrNameLst>
                                      </p:cBhvr>
                                      <p:to>
                                        <p:strVal val="visible"/>
                                      </p:to>
                                    </p:set>
                                  </p:childTnLst>
                                </p:cTn>
                              </p:par>
                              <p:par>
                                <p:cTn id="63" presetID="1" presetClass="entr" presetSubtype="0" fill="hold" nodeType="withEffect">
                                  <p:stCondLst>
                                    <p:cond delay="0"/>
                                  </p:stCondLst>
                                  <p:childTnLst>
                                    <p:set>
                                      <p:cBhvr>
                                        <p:cTn id="64"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98" grpId="0" animBg="1"/>
      <p:bldP spid="2" grpId="0"/>
      <p:bldP spid="3" grpId="0" animBg="1"/>
      <p:bldP spid="4" grpId="0" animBg="1"/>
      <p:bldP spid="17464" grpId="0" animBg="1"/>
      <p:bldP spid="17465" grpId="0" animBg="1"/>
      <p:bldP spid="17466" grpId="0" animBg="1"/>
      <p:bldP spid="17467" grpId="0"/>
      <p:bldP spid="17468" grpId="0"/>
      <p:bldP spid="17472" grpId="0"/>
      <p:bldP spid="17473" grpId="0"/>
      <p:bldP spid="17474" grpId="0"/>
      <p:bldP spid="17475" grpId="0"/>
      <p:bldP spid="17476" grpId="0"/>
      <p:bldP spid="17477" grpId="0"/>
      <p:bldP spid="17487" grpId="0"/>
      <p:bldP spid="17490" grpId="0"/>
    </p:bld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158C37-B545-F614-8BCE-04539BAFBCC0}"/>
              </a:ext>
            </a:extLst>
          </p:cNvPr>
          <p:cNvSpPr>
            <a:spLocks noGrp="1"/>
          </p:cNvSpPr>
          <p:nvPr>
            <p:ph type="title"/>
          </p:nvPr>
        </p:nvSpPr>
        <p:spPr>
          <a:xfrm>
            <a:off x="266701" y="165879"/>
            <a:ext cx="5753100" cy="1089529"/>
          </a:xfrm>
        </p:spPr>
        <p:txBody>
          <a:bodyPr/>
          <a:lstStyle/>
          <a:p>
            <a:r>
              <a:rPr lang="ga-IE" dirty="0"/>
              <a:t>Taispeáin éifeachtaí brú </a:t>
            </a:r>
            <a:br>
              <a:rPr lang="en-IE" dirty="0"/>
            </a:br>
            <a:r>
              <a:rPr lang="ga-IE" dirty="0"/>
              <a:t>íseal ar fhiuchphointe</a:t>
            </a:r>
            <a:endParaRPr lang="en-GB" dirty="0"/>
          </a:p>
        </p:txBody>
      </p:sp>
      <p:sp>
        <p:nvSpPr>
          <p:cNvPr id="20" name="TextBox 19">
            <a:extLst>
              <a:ext uri="{FF2B5EF4-FFF2-40B4-BE49-F238E27FC236}">
                <a16:creationId xmlns:a16="http://schemas.microsoft.com/office/drawing/2014/main" id="{8CBB9CB7-72C3-2943-667C-58CED796BCB3}"/>
              </a:ext>
            </a:extLst>
          </p:cNvPr>
          <p:cNvSpPr txBox="1"/>
          <p:nvPr/>
        </p:nvSpPr>
        <p:spPr>
          <a:xfrm>
            <a:off x="179673" y="4005303"/>
            <a:ext cx="2488182" cy="523220"/>
          </a:xfrm>
          <a:prstGeom prst="rect">
            <a:avLst/>
          </a:prstGeom>
          <a:noFill/>
        </p:spPr>
        <p:txBody>
          <a:bodyPr wrap="none" rtlCol="0">
            <a:spAutoFit/>
          </a:bodyPr>
          <a:lstStyle/>
          <a:p>
            <a:pPr>
              <a:spcAft>
                <a:spcPts val="1200"/>
              </a:spcAft>
            </a:pPr>
            <a:r>
              <a:rPr lang="en-GB" sz="2800" dirty="0" err="1">
                <a:latin typeface="Arial" panose="020B0604020202020204" pitchFamily="34" charset="0"/>
                <a:cs typeface="Arial" panose="020B0604020202020204" pitchFamily="34" charset="0"/>
              </a:rPr>
              <a:t>Uisce</a:t>
            </a:r>
            <a:r>
              <a:rPr lang="en-GB" sz="2800" dirty="0">
                <a:latin typeface="Arial" panose="020B0604020202020204" pitchFamily="34" charset="0"/>
                <a:cs typeface="Arial" panose="020B0604020202020204" pitchFamily="34" charset="0"/>
              </a:rPr>
              <a:t> ag 40°C</a:t>
            </a:r>
          </a:p>
        </p:txBody>
      </p:sp>
      <p:sp>
        <p:nvSpPr>
          <p:cNvPr id="21" name="TextBox 20">
            <a:extLst>
              <a:ext uri="{FF2B5EF4-FFF2-40B4-BE49-F238E27FC236}">
                <a16:creationId xmlns:a16="http://schemas.microsoft.com/office/drawing/2014/main" id="{14802E8C-AB7C-2A9C-44DF-54445B0D88F4}"/>
              </a:ext>
            </a:extLst>
          </p:cNvPr>
          <p:cNvSpPr txBox="1"/>
          <p:nvPr/>
        </p:nvSpPr>
        <p:spPr>
          <a:xfrm>
            <a:off x="159295" y="4977014"/>
            <a:ext cx="2249466" cy="954107"/>
          </a:xfrm>
          <a:prstGeom prst="rect">
            <a:avLst/>
          </a:prstGeom>
          <a:noFill/>
        </p:spPr>
        <p:txBody>
          <a:bodyPr wrap="square" rtlCol="0">
            <a:spAutoFit/>
          </a:bodyPr>
          <a:lstStyle/>
          <a:p>
            <a:pPr algn="l">
              <a:spcAft>
                <a:spcPts val="1200"/>
              </a:spcAft>
            </a:pPr>
            <a:r>
              <a:rPr lang="en-GB" sz="2800" dirty="0">
                <a:latin typeface="Arial" panose="020B0604020202020204" pitchFamily="34" charset="0"/>
                <a:cs typeface="Arial" panose="020B0604020202020204" pitchFamily="34" charset="0"/>
              </a:rPr>
              <a:t>Bac </a:t>
            </a:r>
            <a:r>
              <a:rPr lang="en-GB" sz="2800" dirty="0" err="1">
                <a:latin typeface="Arial" panose="020B0604020202020204" pitchFamily="34" charset="0"/>
                <a:cs typeface="Arial" panose="020B0604020202020204" pitchFamily="34" charset="0"/>
              </a:rPr>
              <a:t>déanta</a:t>
            </a:r>
            <a:r>
              <a:rPr lang="en-GB" sz="2800" dirty="0">
                <a:latin typeface="Arial" panose="020B0604020202020204" pitchFamily="34" charset="0"/>
                <a:cs typeface="Arial" panose="020B0604020202020204" pitchFamily="34" charset="0"/>
              </a:rPr>
              <a:t> le </a:t>
            </a:r>
            <a:r>
              <a:rPr lang="en-GB" sz="2800" dirty="0" err="1">
                <a:latin typeface="Arial" panose="020B0604020202020204" pitchFamily="34" charset="0"/>
                <a:cs typeface="Arial" panose="020B0604020202020204" pitchFamily="34" charset="0"/>
              </a:rPr>
              <a:t>blutack</a:t>
            </a:r>
            <a:endParaRPr lang="en-GB" sz="2800" dirty="0">
              <a:latin typeface="Arial" panose="020B0604020202020204" pitchFamily="34" charset="0"/>
              <a:cs typeface="Arial" panose="020B0604020202020204" pitchFamily="34" charset="0"/>
            </a:endParaRPr>
          </a:p>
        </p:txBody>
      </p:sp>
      <p:grpSp>
        <p:nvGrpSpPr>
          <p:cNvPr id="27" name="Group 26">
            <a:extLst>
              <a:ext uri="{FF2B5EF4-FFF2-40B4-BE49-F238E27FC236}">
                <a16:creationId xmlns:a16="http://schemas.microsoft.com/office/drawing/2014/main" id="{5938D4CB-D227-E138-73E2-7203B26F9077}"/>
              </a:ext>
            </a:extLst>
          </p:cNvPr>
          <p:cNvGrpSpPr/>
          <p:nvPr/>
        </p:nvGrpSpPr>
        <p:grpSpPr>
          <a:xfrm rot="16200000">
            <a:off x="1120595" y="3177109"/>
            <a:ext cx="4203692" cy="1219200"/>
            <a:chOff x="2216848" y="2031803"/>
            <a:chExt cx="4203692" cy="1219200"/>
          </a:xfrm>
        </p:grpSpPr>
        <p:sp>
          <p:nvSpPr>
            <p:cNvPr id="9" name="Freeform: Shape 8">
              <a:extLst>
                <a:ext uri="{FF2B5EF4-FFF2-40B4-BE49-F238E27FC236}">
                  <a16:creationId xmlns:a16="http://schemas.microsoft.com/office/drawing/2014/main" id="{05976F71-27E0-9D86-7197-1A9D09FE5AA5}"/>
                </a:ext>
              </a:extLst>
            </p:cNvPr>
            <p:cNvSpPr/>
            <p:nvPr/>
          </p:nvSpPr>
          <p:spPr>
            <a:xfrm rot="16200000">
              <a:off x="3358786" y="1057080"/>
              <a:ext cx="1219200" cy="3168645"/>
            </a:xfrm>
            <a:custGeom>
              <a:avLst/>
              <a:gdLst>
                <a:gd name="csX0" fmla="*/ 1219200 w 1219200"/>
                <a:gd name="csY0" fmla="*/ 3067045 h 3168645"/>
                <a:gd name="csX1" fmla="*/ 1219200 w 1219200"/>
                <a:gd name="csY1" fmla="*/ 3168645 h 3168645"/>
                <a:gd name="csX2" fmla="*/ 952500 w 1219200"/>
                <a:gd name="csY2" fmla="*/ 3168645 h 3168645"/>
                <a:gd name="csX3" fmla="*/ 266700 w 1219200"/>
                <a:gd name="csY3" fmla="*/ 3168644 h 3168645"/>
                <a:gd name="csX4" fmla="*/ 0 w 1219200"/>
                <a:gd name="csY4" fmla="*/ 3168644 h 3168645"/>
                <a:gd name="csX5" fmla="*/ 0 w 1219200"/>
                <a:gd name="csY5" fmla="*/ 3067045 h 3168645"/>
                <a:gd name="csX6" fmla="*/ 266700 w 1219200"/>
                <a:gd name="csY6" fmla="*/ 3067045 h 3168645"/>
                <a:gd name="csX7" fmla="*/ 266700 w 1219200"/>
                <a:gd name="csY7" fmla="*/ 478358 h 3168645"/>
                <a:gd name="csX8" fmla="*/ 266699 w 1219200"/>
                <a:gd name="csY8" fmla="*/ 478358 h 3168645"/>
                <a:gd name="csX9" fmla="*/ 266700 w 1219200"/>
                <a:gd name="csY9" fmla="*/ 478357 h 3168645"/>
                <a:gd name="csX10" fmla="*/ 266700 w 1219200"/>
                <a:gd name="csY10" fmla="*/ 476245 h 3168645"/>
                <a:gd name="csX11" fmla="*/ 272439 w 1219200"/>
                <a:gd name="csY11" fmla="*/ 476245 h 3168645"/>
                <a:gd name="csX12" fmla="*/ 559942 w 1219200"/>
                <a:gd name="csY12" fmla="*/ 370416 h 3168645"/>
                <a:gd name="csX13" fmla="*/ 546100 w 1219200"/>
                <a:gd name="csY13" fmla="*/ 370416 h 3168645"/>
                <a:gd name="csX14" fmla="*/ 577850 w 1219200"/>
                <a:gd name="csY14" fmla="*/ 0 h 3168645"/>
                <a:gd name="csX15" fmla="*/ 641351 w 1219200"/>
                <a:gd name="csY15" fmla="*/ 0 h 3168645"/>
                <a:gd name="csX16" fmla="*/ 673101 w 1219200"/>
                <a:gd name="csY16" fmla="*/ 370416 h 3168645"/>
                <a:gd name="csX17" fmla="*/ 662858 w 1219200"/>
                <a:gd name="csY17" fmla="*/ 370416 h 3168645"/>
                <a:gd name="csX18" fmla="*/ 946830 w 1219200"/>
                <a:gd name="csY18" fmla="*/ 476245 h 3168645"/>
                <a:gd name="csX19" fmla="*/ 952500 w 1219200"/>
                <a:gd name="csY19" fmla="*/ 476245 h 3168645"/>
                <a:gd name="csX20" fmla="*/ 952500 w 1219200"/>
                <a:gd name="csY20" fmla="*/ 3067045 h 3168645"/>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 ang="0">
                  <a:pos x="csX17" y="csY17"/>
                </a:cxn>
                <a:cxn ang="0">
                  <a:pos x="csX18" y="csY18"/>
                </a:cxn>
                <a:cxn ang="0">
                  <a:pos x="csX19" y="csY19"/>
                </a:cxn>
                <a:cxn ang="0">
                  <a:pos x="csX20" y="csY20"/>
                </a:cxn>
              </a:cxnLst>
              <a:rect l="l" t="t" r="r" b="b"/>
              <a:pathLst>
                <a:path w="1219200" h="3168645">
                  <a:moveTo>
                    <a:pt x="1219200" y="3067045"/>
                  </a:moveTo>
                  <a:lnTo>
                    <a:pt x="1219200" y="3168645"/>
                  </a:lnTo>
                  <a:lnTo>
                    <a:pt x="952500" y="3168645"/>
                  </a:lnTo>
                  <a:lnTo>
                    <a:pt x="266700" y="3168644"/>
                  </a:lnTo>
                  <a:lnTo>
                    <a:pt x="0" y="3168644"/>
                  </a:lnTo>
                  <a:lnTo>
                    <a:pt x="0" y="3067045"/>
                  </a:lnTo>
                  <a:lnTo>
                    <a:pt x="266700" y="3067045"/>
                  </a:lnTo>
                  <a:lnTo>
                    <a:pt x="266700" y="478358"/>
                  </a:lnTo>
                  <a:lnTo>
                    <a:pt x="266699" y="478358"/>
                  </a:lnTo>
                  <a:lnTo>
                    <a:pt x="266700" y="478357"/>
                  </a:lnTo>
                  <a:lnTo>
                    <a:pt x="266700" y="476245"/>
                  </a:lnTo>
                  <a:lnTo>
                    <a:pt x="272439" y="476245"/>
                  </a:lnTo>
                  <a:lnTo>
                    <a:pt x="559942" y="370416"/>
                  </a:lnTo>
                  <a:lnTo>
                    <a:pt x="546100" y="370416"/>
                  </a:lnTo>
                  <a:lnTo>
                    <a:pt x="577850" y="0"/>
                  </a:lnTo>
                  <a:lnTo>
                    <a:pt x="641351" y="0"/>
                  </a:lnTo>
                  <a:lnTo>
                    <a:pt x="673101" y="370416"/>
                  </a:lnTo>
                  <a:lnTo>
                    <a:pt x="662858" y="370416"/>
                  </a:lnTo>
                  <a:lnTo>
                    <a:pt x="946830" y="476245"/>
                  </a:lnTo>
                  <a:lnTo>
                    <a:pt x="952500" y="476245"/>
                  </a:lnTo>
                  <a:lnTo>
                    <a:pt x="952500" y="3067045"/>
                  </a:lnTo>
                  <a:close/>
                </a:path>
              </a:pathLst>
            </a:custGeom>
            <a:solidFill>
              <a:schemeClr val="bg1"/>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19" name="Freeform: Shape 18">
              <a:extLst>
                <a:ext uri="{FF2B5EF4-FFF2-40B4-BE49-F238E27FC236}">
                  <a16:creationId xmlns:a16="http://schemas.microsoft.com/office/drawing/2014/main" id="{67951508-3D42-FCEF-885D-E9DBA0DEDB3C}"/>
                </a:ext>
              </a:extLst>
            </p:cNvPr>
            <p:cNvSpPr/>
            <p:nvPr/>
          </p:nvSpPr>
          <p:spPr>
            <a:xfrm rot="16200000">
              <a:off x="2808810" y="2251675"/>
              <a:ext cx="673100" cy="779453"/>
            </a:xfrm>
            <a:custGeom>
              <a:avLst/>
              <a:gdLst>
                <a:gd name="csX0" fmla="*/ 673100 w 673100"/>
                <a:gd name="csY0" fmla="*/ 117516 h 779453"/>
                <a:gd name="csX1" fmla="*/ 673100 w 673100"/>
                <a:gd name="csY1" fmla="*/ 301135 h 779453"/>
                <a:gd name="csX2" fmla="*/ 673100 w 673100"/>
                <a:gd name="csY2" fmla="*/ 367238 h 779453"/>
                <a:gd name="csX3" fmla="*/ 673100 w 673100"/>
                <a:gd name="csY3" fmla="*/ 529731 h 779453"/>
                <a:gd name="csX4" fmla="*/ 673100 w 673100"/>
                <a:gd name="csY4" fmla="*/ 550857 h 779453"/>
                <a:gd name="csX5" fmla="*/ 673100 w 673100"/>
                <a:gd name="csY5" fmla="*/ 779453 h 779453"/>
                <a:gd name="csX6" fmla="*/ 0 w 673100"/>
                <a:gd name="csY6" fmla="*/ 779453 h 779453"/>
                <a:gd name="csX7" fmla="*/ 0 w 673100"/>
                <a:gd name="csY7" fmla="*/ 550857 h 779453"/>
                <a:gd name="csX8" fmla="*/ 0 w 673100"/>
                <a:gd name="csY8" fmla="*/ 529731 h 779453"/>
                <a:gd name="csX9" fmla="*/ 0 w 673100"/>
                <a:gd name="csY9" fmla="*/ 367238 h 779453"/>
                <a:gd name="csX10" fmla="*/ 0 w 673100"/>
                <a:gd name="csY10" fmla="*/ 301135 h 779453"/>
                <a:gd name="csX11" fmla="*/ 0 w 673100"/>
                <a:gd name="csY11" fmla="*/ 117516 h 779453"/>
                <a:gd name="csX12" fmla="*/ 336550 w 673100"/>
                <a:gd name="csY12" fmla="*/ 0 h 779453"/>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Lst>
              <a:rect l="l" t="t" r="r" b="b"/>
              <a:pathLst>
                <a:path w="673100" h="779453">
                  <a:moveTo>
                    <a:pt x="673100" y="117516"/>
                  </a:moveTo>
                  <a:lnTo>
                    <a:pt x="673100" y="301135"/>
                  </a:lnTo>
                  <a:lnTo>
                    <a:pt x="673100" y="367238"/>
                  </a:lnTo>
                  <a:lnTo>
                    <a:pt x="673100" y="529731"/>
                  </a:lnTo>
                  <a:lnTo>
                    <a:pt x="673100" y="550857"/>
                  </a:lnTo>
                  <a:lnTo>
                    <a:pt x="673100" y="779453"/>
                  </a:lnTo>
                  <a:lnTo>
                    <a:pt x="0" y="779453"/>
                  </a:lnTo>
                  <a:lnTo>
                    <a:pt x="0" y="550857"/>
                  </a:lnTo>
                  <a:lnTo>
                    <a:pt x="0" y="529731"/>
                  </a:lnTo>
                  <a:lnTo>
                    <a:pt x="0" y="367238"/>
                  </a:lnTo>
                  <a:lnTo>
                    <a:pt x="0" y="301135"/>
                  </a:lnTo>
                  <a:lnTo>
                    <a:pt x="0" y="117516"/>
                  </a:lnTo>
                  <a:lnTo>
                    <a:pt x="336550" y="0"/>
                  </a:lnTo>
                  <a:close/>
                </a:path>
              </a:pathLst>
            </a:custGeom>
            <a:solidFill>
              <a:schemeClr val="accent1">
                <a:lumMod val="20000"/>
                <a:lumOff val="80000"/>
              </a:schemeClr>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grpSp>
          <p:nvGrpSpPr>
            <p:cNvPr id="14" name="Group 13">
              <a:extLst>
                <a:ext uri="{FF2B5EF4-FFF2-40B4-BE49-F238E27FC236}">
                  <a16:creationId xmlns:a16="http://schemas.microsoft.com/office/drawing/2014/main" id="{124B1F9D-5A9A-C02C-1882-739D78A60EE1}"/>
                </a:ext>
              </a:extLst>
            </p:cNvPr>
            <p:cNvGrpSpPr/>
            <p:nvPr/>
          </p:nvGrpSpPr>
          <p:grpSpPr>
            <a:xfrm>
              <a:off x="3299521" y="2031803"/>
              <a:ext cx="3121019" cy="1219200"/>
              <a:chOff x="1575862" y="2165352"/>
              <a:chExt cx="3121019" cy="1219200"/>
            </a:xfrm>
          </p:grpSpPr>
          <p:grpSp>
            <p:nvGrpSpPr>
              <p:cNvPr id="10" name="Group 9">
                <a:extLst>
                  <a:ext uri="{FF2B5EF4-FFF2-40B4-BE49-F238E27FC236}">
                    <a16:creationId xmlns:a16="http://schemas.microsoft.com/office/drawing/2014/main" id="{96582653-AEF5-367C-A935-39EEFDE6B13A}"/>
                  </a:ext>
                </a:extLst>
              </p:cNvPr>
              <p:cNvGrpSpPr/>
              <p:nvPr/>
            </p:nvGrpSpPr>
            <p:grpSpPr>
              <a:xfrm>
                <a:off x="1943100" y="2165352"/>
                <a:ext cx="2753781" cy="1219200"/>
                <a:chOff x="4417487" y="2165350"/>
                <a:chExt cx="2192861" cy="1219200"/>
              </a:xfrm>
            </p:grpSpPr>
            <p:sp>
              <p:nvSpPr>
                <p:cNvPr id="5" name="Rectangle 4">
                  <a:extLst>
                    <a:ext uri="{FF2B5EF4-FFF2-40B4-BE49-F238E27FC236}">
                      <a16:creationId xmlns:a16="http://schemas.microsoft.com/office/drawing/2014/main" id="{1A6995F0-CCB3-43A1-E52F-1364FB5F6662}"/>
                    </a:ext>
                  </a:extLst>
                </p:cNvPr>
                <p:cNvSpPr/>
                <p:nvPr/>
              </p:nvSpPr>
              <p:spPr>
                <a:xfrm>
                  <a:off x="4417487" y="2641600"/>
                  <a:ext cx="2070100" cy="266700"/>
                </a:xfrm>
                <a:prstGeom prst="rect">
                  <a:avLst/>
                </a:prstGeom>
                <a:solidFill>
                  <a:schemeClr val="bg1"/>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Rectangle 5">
                  <a:extLst>
                    <a:ext uri="{FF2B5EF4-FFF2-40B4-BE49-F238E27FC236}">
                      <a16:creationId xmlns:a16="http://schemas.microsoft.com/office/drawing/2014/main" id="{A0828BCA-A6C2-C109-E9FB-707DD4F16025}"/>
                    </a:ext>
                  </a:extLst>
                </p:cNvPr>
                <p:cNvSpPr/>
                <p:nvPr/>
              </p:nvSpPr>
              <p:spPr>
                <a:xfrm>
                  <a:off x="6470648" y="2165350"/>
                  <a:ext cx="139700" cy="1219200"/>
                </a:xfrm>
                <a:prstGeom prst="rect">
                  <a:avLst/>
                </a:prstGeom>
                <a:solidFill>
                  <a:schemeClr val="bg1"/>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3" name="Freeform: Shape 12">
                <a:extLst>
                  <a:ext uri="{FF2B5EF4-FFF2-40B4-BE49-F238E27FC236}">
                    <a16:creationId xmlns:a16="http://schemas.microsoft.com/office/drawing/2014/main" id="{96B19A90-BEEA-37D1-AD75-1BB548342F8E}"/>
                  </a:ext>
                </a:extLst>
              </p:cNvPr>
              <p:cNvSpPr/>
              <p:nvPr/>
            </p:nvSpPr>
            <p:spPr>
              <a:xfrm rot="16200000">
                <a:off x="1422931" y="2591332"/>
                <a:ext cx="673100" cy="367238"/>
              </a:xfrm>
              <a:custGeom>
                <a:avLst/>
                <a:gdLst>
                  <a:gd name="csX0" fmla="*/ 336550 w 673100"/>
                  <a:gd name="csY0" fmla="*/ 0 h 476250"/>
                  <a:gd name="csX1" fmla="*/ 673100 w 673100"/>
                  <a:gd name="csY1" fmla="*/ 152400 h 476250"/>
                  <a:gd name="csX2" fmla="*/ 673100 w 673100"/>
                  <a:gd name="csY2" fmla="*/ 476250 h 476250"/>
                  <a:gd name="csX3" fmla="*/ 0 w 673100"/>
                  <a:gd name="csY3" fmla="*/ 476250 h 476250"/>
                  <a:gd name="csX4" fmla="*/ 0 w 673100"/>
                  <a:gd name="csY4" fmla="*/ 152400 h 476250"/>
                </a:gdLst>
                <a:ahLst/>
                <a:cxnLst>
                  <a:cxn ang="0">
                    <a:pos x="csX0" y="csY0"/>
                  </a:cxn>
                  <a:cxn ang="0">
                    <a:pos x="csX1" y="csY1"/>
                  </a:cxn>
                  <a:cxn ang="0">
                    <a:pos x="csX2" y="csY2"/>
                  </a:cxn>
                  <a:cxn ang="0">
                    <a:pos x="csX3" y="csY3"/>
                  </a:cxn>
                  <a:cxn ang="0">
                    <a:pos x="csX4" y="csY4"/>
                  </a:cxn>
                </a:cxnLst>
                <a:rect l="l" t="t" r="r" b="b"/>
                <a:pathLst>
                  <a:path w="673100" h="476250">
                    <a:moveTo>
                      <a:pt x="336550" y="0"/>
                    </a:moveTo>
                    <a:lnTo>
                      <a:pt x="673100" y="152400"/>
                    </a:lnTo>
                    <a:lnTo>
                      <a:pt x="673100" y="476250"/>
                    </a:lnTo>
                    <a:lnTo>
                      <a:pt x="0" y="476250"/>
                    </a:lnTo>
                    <a:lnTo>
                      <a:pt x="0" y="152400"/>
                    </a:lnTo>
                    <a:close/>
                  </a:path>
                </a:pathLst>
              </a:custGeom>
              <a:solidFill>
                <a:schemeClr val="tx1">
                  <a:lumMod val="50000"/>
                  <a:lumOff val="50000"/>
                </a:schemeClr>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grpSp>
        <p:sp>
          <p:nvSpPr>
            <p:cNvPr id="22" name="Freeform: Shape 21">
              <a:extLst>
                <a:ext uri="{FF2B5EF4-FFF2-40B4-BE49-F238E27FC236}">
                  <a16:creationId xmlns:a16="http://schemas.microsoft.com/office/drawing/2014/main" id="{F359B4E1-9A53-7DC9-F745-4640F54BAE56}"/>
                </a:ext>
              </a:extLst>
            </p:cNvPr>
            <p:cNvSpPr/>
            <p:nvPr/>
          </p:nvSpPr>
          <p:spPr>
            <a:xfrm>
              <a:off x="2216848" y="2501809"/>
              <a:ext cx="177800" cy="330200"/>
            </a:xfrm>
            <a:custGeom>
              <a:avLst/>
              <a:gdLst>
                <a:gd name="csX0" fmla="*/ 0 w 177800"/>
                <a:gd name="csY0" fmla="*/ 0 h 330200"/>
                <a:gd name="csX1" fmla="*/ 139700 w 177800"/>
                <a:gd name="csY1" fmla="*/ 50800 h 330200"/>
                <a:gd name="csX2" fmla="*/ 177800 w 177800"/>
                <a:gd name="csY2" fmla="*/ 330200 h 330200"/>
                <a:gd name="csX0" fmla="*/ 0 w 177800"/>
                <a:gd name="csY0" fmla="*/ 0 h 330200"/>
                <a:gd name="csX1" fmla="*/ 139700 w 177800"/>
                <a:gd name="csY1" fmla="*/ 50800 h 330200"/>
                <a:gd name="csX2" fmla="*/ 177800 w 177800"/>
                <a:gd name="csY2" fmla="*/ 330200 h 330200"/>
              </a:gdLst>
              <a:ahLst/>
              <a:cxnLst>
                <a:cxn ang="0">
                  <a:pos x="csX0" y="csY0"/>
                </a:cxn>
                <a:cxn ang="0">
                  <a:pos x="csX1" y="csY1"/>
                </a:cxn>
                <a:cxn ang="0">
                  <a:pos x="csX2" y="csY2"/>
                </a:cxn>
              </a:cxnLst>
              <a:rect l="l" t="t" r="r" b="b"/>
              <a:pathLst>
                <a:path w="177800" h="330200">
                  <a:moveTo>
                    <a:pt x="0" y="0"/>
                  </a:moveTo>
                  <a:cubicBezTo>
                    <a:pt x="46567" y="16933"/>
                    <a:pt x="104775" y="14817"/>
                    <a:pt x="139700" y="50800"/>
                  </a:cubicBezTo>
                  <a:cubicBezTo>
                    <a:pt x="174625" y="86783"/>
                    <a:pt x="165100" y="237067"/>
                    <a:pt x="177800" y="330200"/>
                  </a:cubicBezTo>
                </a:path>
              </a:pathLst>
            </a:custGeom>
            <a:no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28" name="Group 27">
            <a:extLst>
              <a:ext uri="{FF2B5EF4-FFF2-40B4-BE49-F238E27FC236}">
                <a16:creationId xmlns:a16="http://schemas.microsoft.com/office/drawing/2014/main" id="{804A322F-E6EA-5400-CDA4-D76968BFC71D}"/>
              </a:ext>
            </a:extLst>
          </p:cNvPr>
          <p:cNvGrpSpPr/>
          <p:nvPr/>
        </p:nvGrpSpPr>
        <p:grpSpPr>
          <a:xfrm rot="16200000">
            <a:off x="5250016" y="2714754"/>
            <a:ext cx="5218304" cy="1219206"/>
            <a:chOff x="2216848" y="2031797"/>
            <a:chExt cx="5218304" cy="1219206"/>
          </a:xfrm>
        </p:grpSpPr>
        <p:sp>
          <p:nvSpPr>
            <p:cNvPr id="29" name="Freeform: Shape 28">
              <a:extLst>
                <a:ext uri="{FF2B5EF4-FFF2-40B4-BE49-F238E27FC236}">
                  <a16:creationId xmlns:a16="http://schemas.microsoft.com/office/drawing/2014/main" id="{F043EA5A-9498-ED15-62E8-BBCA3574236C}"/>
                </a:ext>
              </a:extLst>
            </p:cNvPr>
            <p:cNvSpPr/>
            <p:nvPr/>
          </p:nvSpPr>
          <p:spPr>
            <a:xfrm rot="16200000">
              <a:off x="3358786" y="1057080"/>
              <a:ext cx="1219200" cy="3168645"/>
            </a:xfrm>
            <a:custGeom>
              <a:avLst/>
              <a:gdLst>
                <a:gd name="csX0" fmla="*/ 1219200 w 1219200"/>
                <a:gd name="csY0" fmla="*/ 3067045 h 3168645"/>
                <a:gd name="csX1" fmla="*/ 1219200 w 1219200"/>
                <a:gd name="csY1" fmla="*/ 3168645 h 3168645"/>
                <a:gd name="csX2" fmla="*/ 952500 w 1219200"/>
                <a:gd name="csY2" fmla="*/ 3168645 h 3168645"/>
                <a:gd name="csX3" fmla="*/ 266700 w 1219200"/>
                <a:gd name="csY3" fmla="*/ 3168644 h 3168645"/>
                <a:gd name="csX4" fmla="*/ 0 w 1219200"/>
                <a:gd name="csY4" fmla="*/ 3168644 h 3168645"/>
                <a:gd name="csX5" fmla="*/ 0 w 1219200"/>
                <a:gd name="csY5" fmla="*/ 3067045 h 3168645"/>
                <a:gd name="csX6" fmla="*/ 266700 w 1219200"/>
                <a:gd name="csY6" fmla="*/ 3067045 h 3168645"/>
                <a:gd name="csX7" fmla="*/ 266700 w 1219200"/>
                <a:gd name="csY7" fmla="*/ 478358 h 3168645"/>
                <a:gd name="csX8" fmla="*/ 266699 w 1219200"/>
                <a:gd name="csY8" fmla="*/ 478358 h 3168645"/>
                <a:gd name="csX9" fmla="*/ 266700 w 1219200"/>
                <a:gd name="csY9" fmla="*/ 478357 h 3168645"/>
                <a:gd name="csX10" fmla="*/ 266700 w 1219200"/>
                <a:gd name="csY10" fmla="*/ 476245 h 3168645"/>
                <a:gd name="csX11" fmla="*/ 272439 w 1219200"/>
                <a:gd name="csY11" fmla="*/ 476245 h 3168645"/>
                <a:gd name="csX12" fmla="*/ 559942 w 1219200"/>
                <a:gd name="csY12" fmla="*/ 370416 h 3168645"/>
                <a:gd name="csX13" fmla="*/ 546100 w 1219200"/>
                <a:gd name="csY13" fmla="*/ 370416 h 3168645"/>
                <a:gd name="csX14" fmla="*/ 577850 w 1219200"/>
                <a:gd name="csY14" fmla="*/ 0 h 3168645"/>
                <a:gd name="csX15" fmla="*/ 641351 w 1219200"/>
                <a:gd name="csY15" fmla="*/ 0 h 3168645"/>
                <a:gd name="csX16" fmla="*/ 673101 w 1219200"/>
                <a:gd name="csY16" fmla="*/ 370416 h 3168645"/>
                <a:gd name="csX17" fmla="*/ 662858 w 1219200"/>
                <a:gd name="csY17" fmla="*/ 370416 h 3168645"/>
                <a:gd name="csX18" fmla="*/ 946830 w 1219200"/>
                <a:gd name="csY18" fmla="*/ 476245 h 3168645"/>
                <a:gd name="csX19" fmla="*/ 952500 w 1219200"/>
                <a:gd name="csY19" fmla="*/ 476245 h 3168645"/>
                <a:gd name="csX20" fmla="*/ 952500 w 1219200"/>
                <a:gd name="csY20" fmla="*/ 3067045 h 3168645"/>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 ang="0">
                  <a:pos x="csX17" y="csY17"/>
                </a:cxn>
                <a:cxn ang="0">
                  <a:pos x="csX18" y="csY18"/>
                </a:cxn>
                <a:cxn ang="0">
                  <a:pos x="csX19" y="csY19"/>
                </a:cxn>
                <a:cxn ang="0">
                  <a:pos x="csX20" y="csY20"/>
                </a:cxn>
              </a:cxnLst>
              <a:rect l="l" t="t" r="r" b="b"/>
              <a:pathLst>
                <a:path w="1219200" h="3168645">
                  <a:moveTo>
                    <a:pt x="1219200" y="3067045"/>
                  </a:moveTo>
                  <a:lnTo>
                    <a:pt x="1219200" y="3168645"/>
                  </a:lnTo>
                  <a:lnTo>
                    <a:pt x="952500" y="3168645"/>
                  </a:lnTo>
                  <a:lnTo>
                    <a:pt x="266700" y="3168644"/>
                  </a:lnTo>
                  <a:lnTo>
                    <a:pt x="0" y="3168644"/>
                  </a:lnTo>
                  <a:lnTo>
                    <a:pt x="0" y="3067045"/>
                  </a:lnTo>
                  <a:lnTo>
                    <a:pt x="266700" y="3067045"/>
                  </a:lnTo>
                  <a:lnTo>
                    <a:pt x="266700" y="478358"/>
                  </a:lnTo>
                  <a:lnTo>
                    <a:pt x="266699" y="478358"/>
                  </a:lnTo>
                  <a:lnTo>
                    <a:pt x="266700" y="478357"/>
                  </a:lnTo>
                  <a:lnTo>
                    <a:pt x="266700" y="476245"/>
                  </a:lnTo>
                  <a:lnTo>
                    <a:pt x="272439" y="476245"/>
                  </a:lnTo>
                  <a:lnTo>
                    <a:pt x="559942" y="370416"/>
                  </a:lnTo>
                  <a:lnTo>
                    <a:pt x="546100" y="370416"/>
                  </a:lnTo>
                  <a:lnTo>
                    <a:pt x="577850" y="0"/>
                  </a:lnTo>
                  <a:lnTo>
                    <a:pt x="641351" y="0"/>
                  </a:lnTo>
                  <a:lnTo>
                    <a:pt x="673101" y="370416"/>
                  </a:lnTo>
                  <a:lnTo>
                    <a:pt x="662858" y="370416"/>
                  </a:lnTo>
                  <a:lnTo>
                    <a:pt x="946830" y="476245"/>
                  </a:lnTo>
                  <a:lnTo>
                    <a:pt x="952500" y="476245"/>
                  </a:lnTo>
                  <a:lnTo>
                    <a:pt x="952500" y="3067045"/>
                  </a:lnTo>
                  <a:close/>
                </a:path>
              </a:pathLst>
            </a:custGeom>
            <a:solidFill>
              <a:schemeClr val="bg1"/>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30" name="Freeform: Shape 29">
              <a:extLst>
                <a:ext uri="{FF2B5EF4-FFF2-40B4-BE49-F238E27FC236}">
                  <a16:creationId xmlns:a16="http://schemas.microsoft.com/office/drawing/2014/main" id="{DAC460CC-8CF5-E170-AB8E-94E1105BA767}"/>
                </a:ext>
              </a:extLst>
            </p:cNvPr>
            <p:cNvSpPr/>
            <p:nvPr/>
          </p:nvSpPr>
          <p:spPr>
            <a:xfrm rot="16200000">
              <a:off x="2742763" y="2317724"/>
              <a:ext cx="673100" cy="647360"/>
            </a:xfrm>
            <a:custGeom>
              <a:avLst/>
              <a:gdLst>
                <a:gd name="csX0" fmla="*/ 673100 w 673100"/>
                <a:gd name="csY0" fmla="*/ 117516 h 779453"/>
                <a:gd name="csX1" fmla="*/ 673100 w 673100"/>
                <a:gd name="csY1" fmla="*/ 301135 h 779453"/>
                <a:gd name="csX2" fmla="*/ 673100 w 673100"/>
                <a:gd name="csY2" fmla="*/ 367238 h 779453"/>
                <a:gd name="csX3" fmla="*/ 673100 w 673100"/>
                <a:gd name="csY3" fmla="*/ 529731 h 779453"/>
                <a:gd name="csX4" fmla="*/ 673100 w 673100"/>
                <a:gd name="csY4" fmla="*/ 550857 h 779453"/>
                <a:gd name="csX5" fmla="*/ 673100 w 673100"/>
                <a:gd name="csY5" fmla="*/ 779453 h 779453"/>
                <a:gd name="csX6" fmla="*/ 0 w 673100"/>
                <a:gd name="csY6" fmla="*/ 779453 h 779453"/>
                <a:gd name="csX7" fmla="*/ 0 w 673100"/>
                <a:gd name="csY7" fmla="*/ 550857 h 779453"/>
                <a:gd name="csX8" fmla="*/ 0 w 673100"/>
                <a:gd name="csY8" fmla="*/ 529731 h 779453"/>
                <a:gd name="csX9" fmla="*/ 0 w 673100"/>
                <a:gd name="csY9" fmla="*/ 367238 h 779453"/>
                <a:gd name="csX10" fmla="*/ 0 w 673100"/>
                <a:gd name="csY10" fmla="*/ 301135 h 779453"/>
                <a:gd name="csX11" fmla="*/ 0 w 673100"/>
                <a:gd name="csY11" fmla="*/ 117516 h 779453"/>
                <a:gd name="csX12" fmla="*/ 336550 w 673100"/>
                <a:gd name="csY12" fmla="*/ 0 h 779453"/>
                <a:gd name="csX0" fmla="*/ 673100 w 673100"/>
                <a:gd name="csY0" fmla="*/ 117516 h 779453"/>
                <a:gd name="csX1" fmla="*/ 673100 w 673100"/>
                <a:gd name="csY1" fmla="*/ 301135 h 779453"/>
                <a:gd name="csX2" fmla="*/ 673100 w 673100"/>
                <a:gd name="csY2" fmla="*/ 367238 h 779453"/>
                <a:gd name="csX3" fmla="*/ 673100 w 673100"/>
                <a:gd name="csY3" fmla="*/ 529731 h 779453"/>
                <a:gd name="csX4" fmla="*/ 673100 w 673100"/>
                <a:gd name="csY4" fmla="*/ 550857 h 779453"/>
                <a:gd name="csX5" fmla="*/ 673100 w 673100"/>
                <a:gd name="csY5" fmla="*/ 779453 h 779453"/>
                <a:gd name="csX6" fmla="*/ 0 w 673100"/>
                <a:gd name="csY6" fmla="*/ 550857 h 779453"/>
                <a:gd name="csX7" fmla="*/ 0 w 673100"/>
                <a:gd name="csY7" fmla="*/ 529731 h 779453"/>
                <a:gd name="csX8" fmla="*/ 0 w 673100"/>
                <a:gd name="csY8" fmla="*/ 367238 h 779453"/>
                <a:gd name="csX9" fmla="*/ 0 w 673100"/>
                <a:gd name="csY9" fmla="*/ 301135 h 779453"/>
                <a:gd name="csX10" fmla="*/ 0 w 673100"/>
                <a:gd name="csY10" fmla="*/ 117516 h 779453"/>
                <a:gd name="csX11" fmla="*/ 336550 w 673100"/>
                <a:gd name="csY11" fmla="*/ 0 h 779453"/>
                <a:gd name="csX12" fmla="*/ 673100 w 673100"/>
                <a:gd name="csY12" fmla="*/ 117516 h 779453"/>
                <a:gd name="csX0" fmla="*/ 673100 w 673100"/>
                <a:gd name="csY0" fmla="*/ 117516 h 550857"/>
                <a:gd name="csX1" fmla="*/ 673100 w 673100"/>
                <a:gd name="csY1" fmla="*/ 301135 h 550857"/>
                <a:gd name="csX2" fmla="*/ 673100 w 673100"/>
                <a:gd name="csY2" fmla="*/ 367238 h 550857"/>
                <a:gd name="csX3" fmla="*/ 673100 w 673100"/>
                <a:gd name="csY3" fmla="*/ 529731 h 550857"/>
                <a:gd name="csX4" fmla="*/ 673100 w 673100"/>
                <a:gd name="csY4" fmla="*/ 550857 h 550857"/>
                <a:gd name="csX5" fmla="*/ 0 w 673100"/>
                <a:gd name="csY5" fmla="*/ 550857 h 550857"/>
                <a:gd name="csX6" fmla="*/ 0 w 673100"/>
                <a:gd name="csY6" fmla="*/ 529731 h 550857"/>
                <a:gd name="csX7" fmla="*/ 0 w 673100"/>
                <a:gd name="csY7" fmla="*/ 367238 h 550857"/>
                <a:gd name="csX8" fmla="*/ 0 w 673100"/>
                <a:gd name="csY8" fmla="*/ 301135 h 550857"/>
                <a:gd name="csX9" fmla="*/ 0 w 673100"/>
                <a:gd name="csY9" fmla="*/ 117516 h 550857"/>
                <a:gd name="csX10" fmla="*/ 336550 w 673100"/>
                <a:gd name="csY10" fmla="*/ 0 h 550857"/>
                <a:gd name="csX11" fmla="*/ 673100 w 673100"/>
                <a:gd name="csY11" fmla="*/ 117516 h 550857"/>
                <a:gd name="csX0" fmla="*/ 673100 w 673100"/>
                <a:gd name="csY0" fmla="*/ 117516 h 647360"/>
                <a:gd name="csX1" fmla="*/ 673100 w 673100"/>
                <a:gd name="csY1" fmla="*/ 301135 h 647360"/>
                <a:gd name="csX2" fmla="*/ 673100 w 673100"/>
                <a:gd name="csY2" fmla="*/ 367238 h 647360"/>
                <a:gd name="csX3" fmla="*/ 673100 w 673100"/>
                <a:gd name="csY3" fmla="*/ 529731 h 647360"/>
                <a:gd name="csX4" fmla="*/ 673100 w 673100"/>
                <a:gd name="csY4" fmla="*/ 550857 h 647360"/>
                <a:gd name="csX5" fmla="*/ 492215 w 673100"/>
                <a:gd name="csY5" fmla="*/ 647360 h 647360"/>
                <a:gd name="csX6" fmla="*/ 0 w 673100"/>
                <a:gd name="csY6" fmla="*/ 550857 h 647360"/>
                <a:gd name="csX7" fmla="*/ 0 w 673100"/>
                <a:gd name="csY7" fmla="*/ 529731 h 647360"/>
                <a:gd name="csX8" fmla="*/ 0 w 673100"/>
                <a:gd name="csY8" fmla="*/ 367238 h 647360"/>
                <a:gd name="csX9" fmla="*/ 0 w 673100"/>
                <a:gd name="csY9" fmla="*/ 301135 h 647360"/>
                <a:gd name="csX10" fmla="*/ 0 w 673100"/>
                <a:gd name="csY10" fmla="*/ 117516 h 647360"/>
                <a:gd name="csX11" fmla="*/ 336550 w 673100"/>
                <a:gd name="csY11" fmla="*/ 0 h 647360"/>
                <a:gd name="csX12" fmla="*/ 673100 w 673100"/>
                <a:gd name="csY12" fmla="*/ 117516 h 647360"/>
                <a:gd name="csX0" fmla="*/ 673100 w 673100"/>
                <a:gd name="csY0" fmla="*/ 117516 h 647360"/>
                <a:gd name="csX1" fmla="*/ 673100 w 673100"/>
                <a:gd name="csY1" fmla="*/ 301135 h 647360"/>
                <a:gd name="csX2" fmla="*/ 673100 w 673100"/>
                <a:gd name="csY2" fmla="*/ 367238 h 647360"/>
                <a:gd name="csX3" fmla="*/ 673100 w 673100"/>
                <a:gd name="csY3" fmla="*/ 529731 h 647360"/>
                <a:gd name="csX4" fmla="*/ 673100 w 673100"/>
                <a:gd name="csY4" fmla="*/ 550857 h 647360"/>
                <a:gd name="csX5" fmla="*/ 492215 w 673100"/>
                <a:gd name="csY5" fmla="*/ 647360 h 647360"/>
                <a:gd name="csX6" fmla="*/ 0 w 673100"/>
                <a:gd name="csY6" fmla="*/ 550857 h 647360"/>
                <a:gd name="csX7" fmla="*/ 0 w 673100"/>
                <a:gd name="csY7" fmla="*/ 529731 h 647360"/>
                <a:gd name="csX8" fmla="*/ 0 w 673100"/>
                <a:gd name="csY8" fmla="*/ 367238 h 647360"/>
                <a:gd name="csX9" fmla="*/ 0 w 673100"/>
                <a:gd name="csY9" fmla="*/ 301135 h 647360"/>
                <a:gd name="csX10" fmla="*/ 0 w 673100"/>
                <a:gd name="csY10" fmla="*/ 117516 h 647360"/>
                <a:gd name="csX11" fmla="*/ 336550 w 673100"/>
                <a:gd name="csY11" fmla="*/ 0 h 647360"/>
                <a:gd name="csX12" fmla="*/ 673100 w 673100"/>
                <a:gd name="csY12" fmla="*/ 117516 h 647360"/>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Lst>
              <a:rect l="l" t="t" r="r" b="b"/>
              <a:pathLst>
                <a:path w="673100" h="647360">
                  <a:moveTo>
                    <a:pt x="673100" y="117516"/>
                  </a:moveTo>
                  <a:lnTo>
                    <a:pt x="673100" y="301135"/>
                  </a:lnTo>
                  <a:lnTo>
                    <a:pt x="673100" y="367238"/>
                  </a:lnTo>
                  <a:lnTo>
                    <a:pt x="673100" y="529731"/>
                  </a:lnTo>
                  <a:lnTo>
                    <a:pt x="673100" y="550857"/>
                  </a:lnTo>
                  <a:cubicBezTo>
                    <a:pt x="558526" y="553797"/>
                    <a:pt x="606789" y="644420"/>
                    <a:pt x="492215" y="647360"/>
                  </a:cubicBezTo>
                  <a:cubicBezTo>
                    <a:pt x="252986" y="439827"/>
                    <a:pt x="164072" y="583025"/>
                    <a:pt x="0" y="550857"/>
                  </a:cubicBezTo>
                  <a:lnTo>
                    <a:pt x="0" y="529731"/>
                  </a:lnTo>
                  <a:lnTo>
                    <a:pt x="0" y="367238"/>
                  </a:lnTo>
                  <a:lnTo>
                    <a:pt x="0" y="301135"/>
                  </a:lnTo>
                  <a:lnTo>
                    <a:pt x="0" y="117516"/>
                  </a:lnTo>
                  <a:lnTo>
                    <a:pt x="336550" y="0"/>
                  </a:lnTo>
                  <a:lnTo>
                    <a:pt x="673100" y="117516"/>
                  </a:lnTo>
                  <a:close/>
                </a:path>
              </a:pathLst>
            </a:custGeom>
            <a:solidFill>
              <a:schemeClr val="accent1">
                <a:lumMod val="20000"/>
                <a:lumOff val="80000"/>
              </a:schemeClr>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grpSp>
          <p:nvGrpSpPr>
            <p:cNvPr id="31" name="Group 30">
              <a:extLst>
                <a:ext uri="{FF2B5EF4-FFF2-40B4-BE49-F238E27FC236}">
                  <a16:creationId xmlns:a16="http://schemas.microsoft.com/office/drawing/2014/main" id="{3EFDFAD7-61C5-0B5B-18E6-4E33EE9508B1}"/>
                </a:ext>
              </a:extLst>
            </p:cNvPr>
            <p:cNvGrpSpPr/>
            <p:nvPr/>
          </p:nvGrpSpPr>
          <p:grpSpPr>
            <a:xfrm>
              <a:off x="4326652" y="2031797"/>
              <a:ext cx="3108500" cy="1219200"/>
              <a:chOff x="2602993" y="2165346"/>
              <a:chExt cx="3108500" cy="1219200"/>
            </a:xfrm>
          </p:grpSpPr>
          <p:grpSp>
            <p:nvGrpSpPr>
              <p:cNvPr id="33" name="Group 32">
                <a:extLst>
                  <a:ext uri="{FF2B5EF4-FFF2-40B4-BE49-F238E27FC236}">
                    <a16:creationId xmlns:a16="http://schemas.microsoft.com/office/drawing/2014/main" id="{3D01CCDD-5E1F-A888-D266-97736C1A1018}"/>
                  </a:ext>
                </a:extLst>
              </p:cNvPr>
              <p:cNvGrpSpPr/>
              <p:nvPr/>
            </p:nvGrpSpPr>
            <p:grpSpPr>
              <a:xfrm>
                <a:off x="2957710" y="2165346"/>
                <a:ext cx="2753783" cy="1219200"/>
                <a:chOff x="5225430" y="2165344"/>
                <a:chExt cx="2192863" cy="1219200"/>
              </a:xfrm>
            </p:grpSpPr>
            <p:sp>
              <p:nvSpPr>
                <p:cNvPr id="35" name="Rectangle 34">
                  <a:extLst>
                    <a:ext uri="{FF2B5EF4-FFF2-40B4-BE49-F238E27FC236}">
                      <a16:creationId xmlns:a16="http://schemas.microsoft.com/office/drawing/2014/main" id="{75D16108-D2CA-D2C5-57A7-23E031DE2B21}"/>
                    </a:ext>
                  </a:extLst>
                </p:cNvPr>
                <p:cNvSpPr/>
                <p:nvPr/>
              </p:nvSpPr>
              <p:spPr>
                <a:xfrm>
                  <a:off x="5225430" y="2641591"/>
                  <a:ext cx="2070100" cy="266700"/>
                </a:xfrm>
                <a:prstGeom prst="rect">
                  <a:avLst/>
                </a:prstGeom>
                <a:solidFill>
                  <a:schemeClr val="bg1"/>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6" name="Rectangle 35">
                  <a:extLst>
                    <a:ext uri="{FF2B5EF4-FFF2-40B4-BE49-F238E27FC236}">
                      <a16:creationId xmlns:a16="http://schemas.microsoft.com/office/drawing/2014/main" id="{CDE908A5-B329-F36F-E362-667D199387FA}"/>
                    </a:ext>
                  </a:extLst>
                </p:cNvPr>
                <p:cNvSpPr/>
                <p:nvPr/>
              </p:nvSpPr>
              <p:spPr>
                <a:xfrm>
                  <a:off x="7278593" y="2165344"/>
                  <a:ext cx="139700" cy="1219200"/>
                </a:xfrm>
                <a:prstGeom prst="rect">
                  <a:avLst/>
                </a:prstGeom>
                <a:solidFill>
                  <a:schemeClr val="bg1"/>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34" name="Freeform: Shape 33">
                <a:extLst>
                  <a:ext uri="{FF2B5EF4-FFF2-40B4-BE49-F238E27FC236}">
                    <a16:creationId xmlns:a16="http://schemas.microsoft.com/office/drawing/2014/main" id="{11F78DF7-5090-87EB-01DB-C8207FE9ED9A}"/>
                  </a:ext>
                </a:extLst>
              </p:cNvPr>
              <p:cNvSpPr/>
              <p:nvPr/>
            </p:nvSpPr>
            <p:spPr>
              <a:xfrm rot="16200000">
                <a:off x="2450062" y="2591333"/>
                <a:ext cx="673100" cy="367238"/>
              </a:xfrm>
              <a:custGeom>
                <a:avLst/>
                <a:gdLst>
                  <a:gd name="csX0" fmla="*/ 336550 w 673100"/>
                  <a:gd name="csY0" fmla="*/ 0 h 476250"/>
                  <a:gd name="csX1" fmla="*/ 673100 w 673100"/>
                  <a:gd name="csY1" fmla="*/ 152400 h 476250"/>
                  <a:gd name="csX2" fmla="*/ 673100 w 673100"/>
                  <a:gd name="csY2" fmla="*/ 476250 h 476250"/>
                  <a:gd name="csX3" fmla="*/ 0 w 673100"/>
                  <a:gd name="csY3" fmla="*/ 476250 h 476250"/>
                  <a:gd name="csX4" fmla="*/ 0 w 673100"/>
                  <a:gd name="csY4" fmla="*/ 152400 h 476250"/>
                </a:gdLst>
                <a:ahLst/>
                <a:cxnLst>
                  <a:cxn ang="0">
                    <a:pos x="csX0" y="csY0"/>
                  </a:cxn>
                  <a:cxn ang="0">
                    <a:pos x="csX1" y="csY1"/>
                  </a:cxn>
                  <a:cxn ang="0">
                    <a:pos x="csX2" y="csY2"/>
                  </a:cxn>
                  <a:cxn ang="0">
                    <a:pos x="csX3" y="csY3"/>
                  </a:cxn>
                  <a:cxn ang="0">
                    <a:pos x="csX4" y="csY4"/>
                  </a:cxn>
                </a:cxnLst>
                <a:rect l="l" t="t" r="r" b="b"/>
                <a:pathLst>
                  <a:path w="673100" h="476250">
                    <a:moveTo>
                      <a:pt x="336550" y="0"/>
                    </a:moveTo>
                    <a:lnTo>
                      <a:pt x="673100" y="152400"/>
                    </a:lnTo>
                    <a:lnTo>
                      <a:pt x="673100" y="476250"/>
                    </a:lnTo>
                    <a:lnTo>
                      <a:pt x="0" y="476250"/>
                    </a:lnTo>
                    <a:lnTo>
                      <a:pt x="0" y="152400"/>
                    </a:lnTo>
                    <a:close/>
                  </a:path>
                </a:pathLst>
              </a:custGeom>
              <a:solidFill>
                <a:schemeClr val="tx1">
                  <a:lumMod val="50000"/>
                  <a:lumOff val="50000"/>
                </a:schemeClr>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grpSp>
        <p:sp>
          <p:nvSpPr>
            <p:cNvPr id="32" name="Freeform: Shape 31">
              <a:extLst>
                <a:ext uri="{FF2B5EF4-FFF2-40B4-BE49-F238E27FC236}">
                  <a16:creationId xmlns:a16="http://schemas.microsoft.com/office/drawing/2014/main" id="{9F91CDEF-FF1B-4ED5-397F-FDF4E6CDFEB0}"/>
                </a:ext>
              </a:extLst>
            </p:cNvPr>
            <p:cNvSpPr/>
            <p:nvPr/>
          </p:nvSpPr>
          <p:spPr>
            <a:xfrm>
              <a:off x="2216848" y="2501809"/>
              <a:ext cx="177800" cy="330200"/>
            </a:xfrm>
            <a:custGeom>
              <a:avLst/>
              <a:gdLst>
                <a:gd name="csX0" fmla="*/ 0 w 177800"/>
                <a:gd name="csY0" fmla="*/ 0 h 330200"/>
                <a:gd name="csX1" fmla="*/ 139700 w 177800"/>
                <a:gd name="csY1" fmla="*/ 50800 h 330200"/>
                <a:gd name="csX2" fmla="*/ 177800 w 177800"/>
                <a:gd name="csY2" fmla="*/ 330200 h 330200"/>
                <a:gd name="csX0" fmla="*/ 0 w 177800"/>
                <a:gd name="csY0" fmla="*/ 0 h 330200"/>
                <a:gd name="csX1" fmla="*/ 139700 w 177800"/>
                <a:gd name="csY1" fmla="*/ 50800 h 330200"/>
                <a:gd name="csX2" fmla="*/ 177800 w 177800"/>
                <a:gd name="csY2" fmla="*/ 330200 h 330200"/>
              </a:gdLst>
              <a:ahLst/>
              <a:cxnLst>
                <a:cxn ang="0">
                  <a:pos x="csX0" y="csY0"/>
                </a:cxn>
                <a:cxn ang="0">
                  <a:pos x="csX1" y="csY1"/>
                </a:cxn>
                <a:cxn ang="0">
                  <a:pos x="csX2" y="csY2"/>
                </a:cxn>
              </a:cxnLst>
              <a:rect l="l" t="t" r="r" b="b"/>
              <a:pathLst>
                <a:path w="177800" h="330200">
                  <a:moveTo>
                    <a:pt x="0" y="0"/>
                  </a:moveTo>
                  <a:cubicBezTo>
                    <a:pt x="46567" y="16933"/>
                    <a:pt x="104775" y="14817"/>
                    <a:pt x="139700" y="50800"/>
                  </a:cubicBezTo>
                  <a:cubicBezTo>
                    <a:pt x="174625" y="86783"/>
                    <a:pt x="165100" y="237067"/>
                    <a:pt x="177800" y="330200"/>
                  </a:cubicBezTo>
                </a:path>
              </a:pathLst>
            </a:custGeom>
            <a:no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38" name="Oval 37">
            <a:extLst>
              <a:ext uri="{FF2B5EF4-FFF2-40B4-BE49-F238E27FC236}">
                <a16:creationId xmlns:a16="http://schemas.microsoft.com/office/drawing/2014/main" id="{4F7C6C0E-CB83-A28C-B573-8BC7B3D80CB8}"/>
              </a:ext>
            </a:extLst>
          </p:cNvPr>
          <p:cNvSpPr/>
          <p:nvPr/>
        </p:nvSpPr>
        <p:spPr>
          <a:xfrm>
            <a:off x="7930779" y="5034422"/>
            <a:ext cx="237995" cy="263047"/>
          </a:xfrm>
          <a:prstGeom prst="ellipse">
            <a:avLst/>
          </a:prstGeom>
          <a:solidFill>
            <a:schemeClr val="bg1"/>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9" name="Oval 38">
            <a:extLst>
              <a:ext uri="{FF2B5EF4-FFF2-40B4-BE49-F238E27FC236}">
                <a16:creationId xmlns:a16="http://schemas.microsoft.com/office/drawing/2014/main" id="{8CFF7BD9-661C-B1E2-BA12-0CD620FFEDC3}"/>
              </a:ext>
            </a:extLst>
          </p:cNvPr>
          <p:cNvSpPr/>
          <p:nvPr/>
        </p:nvSpPr>
        <p:spPr>
          <a:xfrm>
            <a:off x="7621167" y="4828519"/>
            <a:ext cx="237995" cy="263047"/>
          </a:xfrm>
          <a:prstGeom prst="ellipse">
            <a:avLst/>
          </a:prstGeom>
          <a:solidFill>
            <a:schemeClr val="bg1"/>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0" name="Oval 39">
            <a:extLst>
              <a:ext uri="{FF2B5EF4-FFF2-40B4-BE49-F238E27FC236}">
                <a16:creationId xmlns:a16="http://schemas.microsoft.com/office/drawing/2014/main" id="{CE2E0F6C-38DE-C469-7E86-79B723993DCE}"/>
              </a:ext>
            </a:extLst>
          </p:cNvPr>
          <p:cNvSpPr/>
          <p:nvPr/>
        </p:nvSpPr>
        <p:spPr>
          <a:xfrm>
            <a:off x="7894217" y="4713967"/>
            <a:ext cx="237995" cy="263047"/>
          </a:xfrm>
          <a:prstGeom prst="ellipse">
            <a:avLst/>
          </a:prstGeom>
          <a:solidFill>
            <a:schemeClr val="bg1"/>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6" name="TextBox 45">
            <a:extLst>
              <a:ext uri="{FF2B5EF4-FFF2-40B4-BE49-F238E27FC236}">
                <a16:creationId xmlns:a16="http://schemas.microsoft.com/office/drawing/2014/main" id="{7A59FDE1-0BD2-44D9-B37D-CCD9089DEBB0}"/>
              </a:ext>
            </a:extLst>
          </p:cNvPr>
          <p:cNvSpPr txBox="1"/>
          <p:nvPr/>
        </p:nvSpPr>
        <p:spPr>
          <a:xfrm>
            <a:off x="4793977" y="3550642"/>
            <a:ext cx="1564852" cy="523220"/>
          </a:xfrm>
          <a:prstGeom prst="rect">
            <a:avLst/>
          </a:prstGeom>
          <a:noFill/>
        </p:spPr>
        <p:txBody>
          <a:bodyPr wrap="none" rtlCol="0">
            <a:spAutoFit/>
          </a:bodyPr>
          <a:lstStyle/>
          <a:p>
            <a:pPr>
              <a:spcAft>
                <a:spcPts val="1200"/>
              </a:spcAft>
            </a:pPr>
            <a:r>
              <a:rPr lang="en-GB" sz="2800" dirty="0" err="1">
                <a:latin typeface="Arial" panose="020B0604020202020204" pitchFamily="34" charset="0"/>
                <a:cs typeface="Arial" panose="020B0604020202020204" pitchFamily="34" charset="0"/>
              </a:rPr>
              <a:t>Íseal</a:t>
            </a:r>
            <a:r>
              <a:rPr lang="en-GB" sz="2800" dirty="0">
                <a:latin typeface="Arial" panose="020B0604020202020204" pitchFamily="34" charset="0"/>
                <a:cs typeface="Arial" panose="020B0604020202020204" pitchFamily="34" charset="0"/>
              </a:rPr>
              <a:t> </a:t>
            </a:r>
            <a:r>
              <a:rPr lang="en-GB" sz="2800" dirty="0" err="1">
                <a:latin typeface="Arial" panose="020B0604020202020204" pitchFamily="34" charset="0"/>
                <a:cs typeface="Arial" panose="020B0604020202020204" pitchFamily="34" charset="0"/>
              </a:rPr>
              <a:t>brú</a:t>
            </a:r>
            <a:endParaRPr lang="en-GB" sz="2800" dirty="0">
              <a:latin typeface="Arial" panose="020B0604020202020204" pitchFamily="34" charset="0"/>
              <a:cs typeface="Arial" panose="020B0604020202020204" pitchFamily="34" charset="0"/>
            </a:endParaRPr>
          </a:p>
        </p:txBody>
      </p:sp>
      <p:sp>
        <p:nvSpPr>
          <p:cNvPr id="50" name="TextBox 49">
            <a:extLst>
              <a:ext uri="{FF2B5EF4-FFF2-40B4-BE49-F238E27FC236}">
                <a16:creationId xmlns:a16="http://schemas.microsoft.com/office/drawing/2014/main" id="{8D4B0821-A0D5-339B-A144-7140672FD54D}"/>
              </a:ext>
            </a:extLst>
          </p:cNvPr>
          <p:cNvSpPr txBox="1"/>
          <p:nvPr/>
        </p:nvSpPr>
        <p:spPr>
          <a:xfrm>
            <a:off x="7139491" y="127558"/>
            <a:ext cx="1486561" cy="523220"/>
          </a:xfrm>
          <a:prstGeom prst="rect">
            <a:avLst/>
          </a:prstGeom>
          <a:noFill/>
        </p:spPr>
        <p:txBody>
          <a:bodyPr wrap="none" rtlCol="0">
            <a:spAutoFit/>
          </a:bodyPr>
          <a:lstStyle/>
          <a:p>
            <a:pPr algn="l">
              <a:spcAft>
                <a:spcPts val="1200"/>
              </a:spcAft>
            </a:pPr>
            <a:r>
              <a:rPr lang="en-GB" sz="2800" dirty="0" err="1">
                <a:latin typeface="Arial" panose="020B0604020202020204" pitchFamily="34" charset="0"/>
                <a:cs typeface="Arial" panose="020B0604020202020204" pitchFamily="34" charset="0"/>
              </a:rPr>
              <a:t>Tarraing</a:t>
            </a:r>
            <a:endParaRPr lang="en-GB" sz="2800" dirty="0">
              <a:latin typeface="Arial" panose="020B0604020202020204" pitchFamily="34" charset="0"/>
              <a:cs typeface="Arial" panose="020B0604020202020204" pitchFamily="34" charset="0"/>
            </a:endParaRPr>
          </a:p>
        </p:txBody>
      </p:sp>
      <p:sp>
        <p:nvSpPr>
          <p:cNvPr id="51" name="Arrow: Down 50">
            <a:extLst>
              <a:ext uri="{FF2B5EF4-FFF2-40B4-BE49-F238E27FC236}">
                <a16:creationId xmlns:a16="http://schemas.microsoft.com/office/drawing/2014/main" id="{E0C7124A-8292-8657-3CEB-B7E77C91CFA0}"/>
              </a:ext>
            </a:extLst>
          </p:cNvPr>
          <p:cNvSpPr/>
          <p:nvPr/>
        </p:nvSpPr>
        <p:spPr>
          <a:xfrm rot="10800000">
            <a:off x="7719577" y="587814"/>
            <a:ext cx="266700" cy="604890"/>
          </a:xfrm>
          <a:prstGeom prst="downArrow">
            <a:avLst/>
          </a:prstGeom>
          <a:solidFill>
            <a:schemeClr val="tx1"/>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3" name="Straight Arrow Connector 2">
            <a:extLst>
              <a:ext uri="{FF2B5EF4-FFF2-40B4-BE49-F238E27FC236}">
                <a16:creationId xmlns:a16="http://schemas.microsoft.com/office/drawing/2014/main" id="{5A3AAA69-20AD-5250-871B-A584120BA00A}"/>
              </a:ext>
            </a:extLst>
          </p:cNvPr>
          <p:cNvCxnSpPr>
            <a:cxnSpLocks/>
          </p:cNvCxnSpPr>
          <p:nvPr/>
        </p:nvCxnSpPr>
        <p:spPr>
          <a:xfrm>
            <a:off x="6543323" y="4073862"/>
            <a:ext cx="1309604" cy="142102"/>
          </a:xfrm>
          <a:prstGeom prst="straightConnector1">
            <a:avLst/>
          </a:prstGeom>
          <a:ln w="28575">
            <a:solidFill>
              <a:schemeClr val="tx1"/>
            </a:solidFill>
            <a:tailEnd type="arrow" w="med" len="lg"/>
          </a:ln>
        </p:spPr>
        <p:style>
          <a:lnRef idx="2">
            <a:schemeClr val="accent1"/>
          </a:lnRef>
          <a:fillRef idx="0">
            <a:schemeClr val="accent1"/>
          </a:fillRef>
          <a:effectRef idx="1">
            <a:schemeClr val="accent1"/>
          </a:effectRef>
          <a:fontRef idx="minor">
            <a:schemeClr val="tx1"/>
          </a:fontRef>
        </p:style>
      </p:cxnSp>
      <p:cxnSp>
        <p:nvCxnSpPr>
          <p:cNvPr id="7" name="Straight Arrow Connector 6">
            <a:extLst>
              <a:ext uri="{FF2B5EF4-FFF2-40B4-BE49-F238E27FC236}">
                <a16:creationId xmlns:a16="http://schemas.microsoft.com/office/drawing/2014/main" id="{F7A98DBC-1A85-D44E-540D-E5A5AE960E53}"/>
              </a:ext>
            </a:extLst>
          </p:cNvPr>
          <p:cNvCxnSpPr>
            <a:cxnSpLocks/>
          </p:cNvCxnSpPr>
          <p:nvPr/>
        </p:nvCxnSpPr>
        <p:spPr>
          <a:xfrm flipV="1">
            <a:off x="6543323" y="5172721"/>
            <a:ext cx="1272767" cy="591500"/>
          </a:xfrm>
          <a:prstGeom prst="straightConnector1">
            <a:avLst/>
          </a:prstGeom>
          <a:ln w="28575">
            <a:solidFill>
              <a:schemeClr val="tx1"/>
            </a:solidFill>
            <a:tailEnd type="arrow" w="med" len="lg"/>
          </a:ln>
        </p:spPr>
        <p:style>
          <a:lnRef idx="2">
            <a:schemeClr val="accent1"/>
          </a:lnRef>
          <a:fillRef idx="0">
            <a:schemeClr val="accent1"/>
          </a:fillRef>
          <a:effectRef idx="1">
            <a:schemeClr val="accent1"/>
          </a:effectRef>
          <a:fontRef idx="minor">
            <a:schemeClr val="tx1"/>
          </a:fontRef>
        </p:style>
      </p:cxnSp>
      <p:sp>
        <p:nvSpPr>
          <p:cNvPr id="11" name="TextBox 10">
            <a:extLst>
              <a:ext uri="{FF2B5EF4-FFF2-40B4-BE49-F238E27FC236}">
                <a16:creationId xmlns:a16="http://schemas.microsoft.com/office/drawing/2014/main" id="{B8766805-11B1-9D49-5B4C-4DCA42159B88}"/>
              </a:ext>
            </a:extLst>
          </p:cNvPr>
          <p:cNvSpPr txBox="1"/>
          <p:nvPr/>
        </p:nvSpPr>
        <p:spPr>
          <a:xfrm>
            <a:off x="7548952" y="6226550"/>
            <a:ext cx="1576935" cy="523220"/>
          </a:xfrm>
          <a:prstGeom prst="rect">
            <a:avLst/>
          </a:prstGeom>
          <a:noFill/>
        </p:spPr>
        <p:txBody>
          <a:bodyPr wrap="square" rtlCol="0">
            <a:spAutoFit/>
          </a:bodyPr>
          <a:lstStyle/>
          <a:p>
            <a:pPr algn="l">
              <a:spcAft>
                <a:spcPts val="1200"/>
              </a:spcAft>
            </a:pPr>
            <a:r>
              <a:rPr lang="en-GB" sz="2800" dirty="0" err="1">
                <a:latin typeface="Arial" panose="020B0604020202020204" pitchFamily="34" charset="0"/>
                <a:cs typeface="Arial" panose="020B0604020202020204" pitchFamily="34" charset="0"/>
              </a:rPr>
              <a:t>blocáilte</a:t>
            </a:r>
            <a:endParaRPr lang="en-GB" sz="2800" dirty="0">
              <a:latin typeface="Arial" panose="020B0604020202020204" pitchFamily="34" charset="0"/>
              <a:cs typeface="Arial" panose="020B0604020202020204" pitchFamily="34" charset="0"/>
            </a:endParaRPr>
          </a:p>
        </p:txBody>
      </p:sp>
      <p:cxnSp>
        <p:nvCxnSpPr>
          <p:cNvPr id="12" name="Straight Arrow Connector 11">
            <a:extLst>
              <a:ext uri="{FF2B5EF4-FFF2-40B4-BE49-F238E27FC236}">
                <a16:creationId xmlns:a16="http://schemas.microsoft.com/office/drawing/2014/main" id="{87126781-781F-B971-BE55-52D9F3DEE282}"/>
              </a:ext>
            </a:extLst>
          </p:cNvPr>
          <p:cNvCxnSpPr>
            <a:cxnSpLocks/>
          </p:cNvCxnSpPr>
          <p:nvPr/>
        </p:nvCxnSpPr>
        <p:spPr>
          <a:xfrm flipH="1" flipV="1">
            <a:off x="7884677" y="5861781"/>
            <a:ext cx="272708" cy="461376"/>
          </a:xfrm>
          <a:prstGeom prst="straightConnector1">
            <a:avLst/>
          </a:prstGeom>
          <a:ln w="28575">
            <a:solidFill>
              <a:schemeClr val="tx1"/>
            </a:solidFill>
            <a:tailEnd type="arrow" w="med" len="lg"/>
          </a:ln>
        </p:spPr>
        <p:style>
          <a:lnRef idx="2">
            <a:schemeClr val="accent1"/>
          </a:lnRef>
          <a:fillRef idx="0">
            <a:schemeClr val="accent1"/>
          </a:fillRef>
          <a:effectRef idx="1">
            <a:schemeClr val="accent1"/>
          </a:effectRef>
          <a:fontRef idx="minor">
            <a:schemeClr val="tx1"/>
          </a:fontRef>
        </p:style>
      </p:cxnSp>
      <p:cxnSp>
        <p:nvCxnSpPr>
          <p:cNvPr id="17" name="Straight Arrow Connector 16">
            <a:extLst>
              <a:ext uri="{FF2B5EF4-FFF2-40B4-BE49-F238E27FC236}">
                <a16:creationId xmlns:a16="http://schemas.microsoft.com/office/drawing/2014/main" id="{E72C90A1-5DEC-0DCA-7658-E57F4ABACDD3}"/>
              </a:ext>
            </a:extLst>
          </p:cNvPr>
          <p:cNvCxnSpPr>
            <a:cxnSpLocks/>
          </p:cNvCxnSpPr>
          <p:nvPr/>
        </p:nvCxnSpPr>
        <p:spPr>
          <a:xfrm>
            <a:off x="1604914" y="4605444"/>
            <a:ext cx="1582653" cy="401331"/>
          </a:xfrm>
          <a:prstGeom prst="straightConnector1">
            <a:avLst/>
          </a:prstGeom>
          <a:ln w="28575">
            <a:solidFill>
              <a:schemeClr val="tx1"/>
            </a:solidFill>
            <a:tailEnd type="arrow" w="med" len="lg"/>
          </a:ln>
        </p:spPr>
        <p:style>
          <a:lnRef idx="2">
            <a:schemeClr val="accent1"/>
          </a:lnRef>
          <a:fillRef idx="0">
            <a:schemeClr val="accent1"/>
          </a:fillRef>
          <a:effectRef idx="1">
            <a:schemeClr val="accent1"/>
          </a:effectRef>
          <a:fontRef idx="minor">
            <a:schemeClr val="tx1"/>
          </a:fontRef>
        </p:style>
      </p:cxnSp>
      <p:cxnSp>
        <p:nvCxnSpPr>
          <p:cNvPr id="23" name="Straight Arrow Connector 22">
            <a:extLst>
              <a:ext uri="{FF2B5EF4-FFF2-40B4-BE49-F238E27FC236}">
                <a16:creationId xmlns:a16="http://schemas.microsoft.com/office/drawing/2014/main" id="{20D2E1CA-87B5-3073-F4ED-AD341B13A4C9}"/>
              </a:ext>
            </a:extLst>
          </p:cNvPr>
          <p:cNvCxnSpPr>
            <a:cxnSpLocks/>
          </p:cNvCxnSpPr>
          <p:nvPr/>
        </p:nvCxnSpPr>
        <p:spPr>
          <a:xfrm flipV="1">
            <a:off x="1878967" y="5870176"/>
            <a:ext cx="1145567" cy="108227"/>
          </a:xfrm>
          <a:prstGeom prst="straightConnector1">
            <a:avLst/>
          </a:prstGeom>
          <a:ln w="28575">
            <a:solidFill>
              <a:schemeClr val="tx1"/>
            </a:solidFill>
            <a:tailEnd type="arrow" w="med" len="lg"/>
          </a:ln>
        </p:spPr>
        <p:style>
          <a:lnRef idx="2">
            <a:schemeClr val="accent1"/>
          </a:lnRef>
          <a:fillRef idx="0">
            <a:schemeClr val="accent1"/>
          </a:fillRef>
          <a:effectRef idx="1">
            <a:schemeClr val="accent1"/>
          </a:effectRef>
          <a:fontRef idx="minor">
            <a:schemeClr val="tx1"/>
          </a:fontRef>
        </p:style>
      </p:cxnSp>
      <p:sp>
        <p:nvSpPr>
          <p:cNvPr id="37" name="TextBox 36">
            <a:extLst>
              <a:ext uri="{FF2B5EF4-FFF2-40B4-BE49-F238E27FC236}">
                <a16:creationId xmlns:a16="http://schemas.microsoft.com/office/drawing/2014/main" id="{42976F89-0479-CAF0-EE46-A3D244AFF82D}"/>
              </a:ext>
            </a:extLst>
          </p:cNvPr>
          <p:cNvSpPr txBox="1"/>
          <p:nvPr/>
        </p:nvSpPr>
        <p:spPr>
          <a:xfrm>
            <a:off x="159295" y="2627524"/>
            <a:ext cx="1789139" cy="523220"/>
          </a:xfrm>
          <a:prstGeom prst="rect">
            <a:avLst/>
          </a:prstGeom>
          <a:noFill/>
        </p:spPr>
        <p:txBody>
          <a:bodyPr wrap="square" rtlCol="0">
            <a:spAutoFit/>
          </a:bodyPr>
          <a:lstStyle/>
          <a:p>
            <a:pPr>
              <a:spcAft>
                <a:spcPts val="1200"/>
              </a:spcAft>
            </a:pPr>
            <a:r>
              <a:rPr lang="en-GB" sz="2800" dirty="0" err="1">
                <a:latin typeface="Arial" panose="020B0604020202020204" pitchFamily="34" charset="0"/>
                <a:cs typeface="Arial" panose="020B0604020202020204" pitchFamily="34" charset="0"/>
              </a:rPr>
              <a:t>Steallaire</a:t>
            </a:r>
            <a:endParaRPr lang="en-GB" sz="2800" dirty="0">
              <a:latin typeface="Arial" panose="020B0604020202020204" pitchFamily="34" charset="0"/>
              <a:cs typeface="Arial" panose="020B0604020202020204" pitchFamily="34" charset="0"/>
            </a:endParaRPr>
          </a:p>
        </p:txBody>
      </p:sp>
      <p:cxnSp>
        <p:nvCxnSpPr>
          <p:cNvPr id="41" name="Straight Arrow Connector 40">
            <a:extLst>
              <a:ext uri="{FF2B5EF4-FFF2-40B4-BE49-F238E27FC236}">
                <a16:creationId xmlns:a16="http://schemas.microsoft.com/office/drawing/2014/main" id="{11482A0D-C2CC-CC6F-C770-EC8F7CCA7CA0}"/>
              </a:ext>
            </a:extLst>
          </p:cNvPr>
          <p:cNvCxnSpPr>
            <a:cxnSpLocks/>
          </p:cNvCxnSpPr>
          <p:nvPr/>
        </p:nvCxnSpPr>
        <p:spPr>
          <a:xfrm>
            <a:off x="1284028" y="3202386"/>
            <a:ext cx="1582653" cy="401331"/>
          </a:xfrm>
          <a:prstGeom prst="straightConnector1">
            <a:avLst/>
          </a:prstGeom>
          <a:ln w="28575">
            <a:solidFill>
              <a:schemeClr val="tx1"/>
            </a:solidFill>
            <a:tailEnd type="arrow" w="med" len="lg"/>
          </a:ln>
        </p:spPr>
        <p:style>
          <a:lnRef idx="2">
            <a:schemeClr val="accent1"/>
          </a:lnRef>
          <a:fillRef idx="0">
            <a:schemeClr val="accent1"/>
          </a:fillRef>
          <a:effectRef idx="1">
            <a:schemeClr val="accent1"/>
          </a:effectRef>
          <a:fontRef idx="minor">
            <a:schemeClr val="tx1"/>
          </a:fontRef>
        </p:style>
      </p:cxnSp>
      <p:sp>
        <p:nvSpPr>
          <p:cNvPr id="42" name="TextBox 41">
            <a:extLst>
              <a:ext uri="{FF2B5EF4-FFF2-40B4-BE49-F238E27FC236}">
                <a16:creationId xmlns:a16="http://schemas.microsoft.com/office/drawing/2014/main" id="{3C50FA01-0AD1-2ECC-1B47-65CCAEBCD217}"/>
              </a:ext>
            </a:extLst>
          </p:cNvPr>
          <p:cNvSpPr txBox="1"/>
          <p:nvPr/>
        </p:nvSpPr>
        <p:spPr>
          <a:xfrm>
            <a:off x="4477522" y="4856804"/>
            <a:ext cx="2462225" cy="1231106"/>
          </a:xfrm>
          <a:prstGeom prst="rect">
            <a:avLst/>
          </a:prstGeom>
          <a:solidFill>
            <a:srgbClr val="FFFF00"/>
          </a:solidFill>
        </p:spPr>
        <p:txBody>
          <a:bodyPr wrap="square" rtlCol="0">
            <a:spAutoFit/>
          </a:bodyPr>
          <a:lstStyle/>
          <a:p>
            <a:pPr>
              <a:spcAft>
                <a:spcPts val="1200"/>
              </a:spcAft>
            </a:pPr>
            <a:r>
              <a:rPr lang="en-GB" sz="2800" b="1" dirty="0" err="1">
                <a:latin typeface="Arial" panose="020B0604020202020204" pitchFamily="34" charset="0"/>
                <a:cs typeface="Arial" panose="020B0604020202020204" pitchFamily="34" charset="0"/>
              </a:rPr>
              <a:t>Breathnú</a:t>
            </a:r>
            <a:r>
              <a:rPr lang="en-GB" sz="2800" b="1" dirty="0">
                <a:latin typeface="Arial" panose="020B0604020202020204" pitchFamily="34" charset="0"/>
                <a:cs typeface="Arial" panose="020B0604020202020204" pitchFamily="34" charset="0"/>
              </a:rPr>
              <a:t>:</a:t>
            </a:r>
          </a:p>
          <a:p>
            <a:r>
              <a:rPr lang="ga-IE" dirty="0"/>
              <a:t>Fiuchann agus fuaraíonn uisce</a:t>
            </a:r>
          </a:p>
        </p:txBody>
      </p:sp>
    </p:spTree>
    <p:extLst>
      <p:ext uri="{BB962C8B-B14F-4D97-AF65-F5344CB8AC3E}">
        <p14:creationId xmlns:p14="http://schemas.microsoft.com/office/powerpoint/2010/main" val="299639242"/>
      </p:ext>
    </p:ext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7394FB56-5580-2A11-0930-96B4222E68CE}"/>
              </a:ext>
            </a:extLst>
          </p:cNvPr>
          <p:cNvSpPr txBox="1"/>
          <p:nvPr/>
        </p:nvSpPr>
        <p:spPr>
          <a:xfrm>
            <a:off x="947056" y="1307419"/>
            <a:ext cx="3236309" cy="1815882"/>
          </a:xfrm>
          <a:prstGeom prst="rect">
            <a:avLst/>
          </a:prstGeom>
          <a:noFill/>
        </p:spPr>
        <p:txBody>
          <a:bodyPr wrap="square" rtlCol="0">
            <a:spAutoFit/>
          </a:bodyPr>
          <a:lstStyle/>
          <a:p>
            <a:r>
              <a:rPr lang="ga-IE" sz="2800" i="1" dirty="0"/>
              <a:t>Is é an cuisneán an sreabhán a shreabhann sna píopaí.</a:t>
            </a:r>
          </a:p>
        </p:txBody>
      </p:sp>
      <p:sp>
        <p:nvSpPr>
          <p:cNvPr id="5" name="TextBox 4">
            <a:extLst>
              <a:ext uri="{FF2B5EF4-FFF2-40B4-BE49-F238E27FC236}">
                <a16:creationId xmlns:a16="http://schemas.microsoft.com/office/drawing/2014/main" id="{93E6ABAE-5364-8063-94E4-CDF421691B2C}"/>
              </a:ext>
            </a:extLst>
          </p:cNvPr>
          <p:cNvSpPr txBox="1"/>
          <p:nvPr/>
        </p:nvSpPr>
        <p:spPr>
          <a:xfrm>
            <a:off x="649458" y="3156809"/>
            <a:ext cx="8088142" cy="1446550"/>
          </a:xfrm>
          <a:prstGeom prst="rect">
            <a:avLst/>
          </a:prstGeom>
          <a:noFill/>
        </p:spPr>
        <p:txBody>
          <a:bodyPr wrap="square" rtlCol="0">
            <a:spAutoFit/>
          </a:bodyPr>
          <a:lstStyle/>
          <a:p>
            <a:r>
              <a:rPr lang="en-GB" sz="3200" b="1" noProof="0" dirty="0" err="1">
                <a:solidFill>
                  <a:srgbClr val="0070C0"/>
                </a:solidFill>
              </a:rPr>
              <a:t>Fiuchphointe</a:t>
            </a:r>
            <a:r>
              <a:rPr lang="en-GB" sz="3200" b="1" noProof="0" dirty="0">
                <a:solidFill>
                  <a:srgbClr val="0070C0"/>
                </a:solidFill>
              </a:rPr>
              <a:t> </a:t>
            </a:r>
            <a:r>
              <a:rPr lang="en-GB" sz="3200" b="1" noProof="0" dirty="0" err="1">
                <a:solidFill>
                  <a:srgbClr val="0070C0"/>
                </a:solidFill>
              </a:rPr>
              <a:t>íseal</a:t>
            </a:r>
            <a:r>
              <a:rPr lang="en-GB" sz="3200" b="1" noProof="0" dirty="0">
                <a:solidFill>
                  <a:srgbClr val="0070C0"/>
                </a:solidFill>
              </a:rPr>
              <a:t> </a:t>
            </a:r>
            <a:r>
              <a:rPr lang="ga-IE" sz="2800" dirty="0"/>
              <a:t>m.sh. i reoiteoir ní mór é a bheith in ann fiuchadh ag teocht níos lú ná -18° C (ag brú íseal).</a:t>
            </a:r>
            <a:endParaRPr lang="en-GB" sz="2800" noProof="0" dirty="0">
              <a:solidFill>
                <a:srgbClr val="0070C0"/>
              </a:solidFill>
            </a:endParaRPr>
          </a:p>
        </p:txBody>
      </p:sp>
      <p:sp>
        <p:nvSpPr>
          <p:cNvPr id="6" name="TextBox 5">
            <a:extLst>
              <a:ext uri="{FF2B5EF4-FFF2-40B4-BE49-F238E27FC236}">
                <a16:creationId xmlns:a16="http://schemas.microsoft.com/office/drawing/2014/main" id="{9E07F8E4-AC14-F470-96F7-F2D340DB1066}"/>
              </a:ext>
            </a:extLst>
          </p:cNvPr>
          <p:cNvSpPr txBox="1"/>
          <p:nvPr/>
        </p:nvSpPr>
        <p:spPr>
          <a:xfrm>
            <a:off x="609954" y="5231060"/>
            <a:ext cx="8352928" cy="1015663"/>
          </a:xfrm>
          <a:prstGeom prst="rect">
            <a:avLst/>
          </a:prstGeom>
          <a:noFill/>
        </p:spPr>
        <p:txBody>
          <a:bodyPr wrap="square" rtlCol="0">
            <a:spAutoFit/>
          </a:bodyPr>
          <a:lstStyle/>
          <a:p>
            <a:r>
              <a:rPr lang="en-GB" sz="3200" b="1" dirty="0" err="1">
                <a:solidFill>
                  <a:srgbClr val="0070C0"/>
                </a:solidFill>
              </a:rPr>
              <a:t>Sainteas</a:t>
            </a:r>
            <a:r>
              <a:rPr lang="en-GB" sz="3200" b="1" dirty="0">
                <a:solidFill>
                  <a:srgbClr val="0070C0"/>
                </a:solidFill>
              </a:rPr>
              <a:t> </a:t>
            </a:r>
            <a:r>
              <a:rPr lang="en-GB" sz="3200" b="1" dirty="0">
                <a:solidFill>
                  <a:schemeClr val="accent6">
                    <a:lumMod val="75000"/>
                  </a:schemeClr>
                </a:solidFill>
              </a:rPr>
              <a:t>Ard</a:t>
            </a:r>
            <a:r>
              <a:rPr lang="en-GB" sz="3200" b="1" dirty="0">
                <a:solidFill>
                  <a:srgbClr val="0070C0"/>
                </a:solidFill>
              </a:rPr>
              <a:t> </a:t>
            </a:r>
            <a:r>
              <a:rPr lang="en-GB" sz="3200" b="1" dirty="0" err="1">
                <a:solidFill>
                  <a:srgbClr val="0070C0"/>
                </a:solidFill>
              </a:rPr>
              <a:t>folaigh</a:t>
            </a:r>
            <a:r>
              <a:rPr lang="en-GB" sz="3200" b="1" dirty="0">
                <a:solidFill>
                  <a:srgbClr val="0070C0"/>
                </a:solidFill>
              </a:rPr>
              <a:t> </a:t>
            </a:r>
            <a:r>
              <a:rPr lang="en-GB" sz="3200" b="1" dirty="0" err="1">
                <a:solidFill>
                  <a:srgbClr val="0070C0"/>
                </a:solidFill>
              </a:rPr>
              <a:t>galúcháin</a:t>
            </a:r>
            <a:r>
              <a:rPr lang="en-GB" sz="3200" b="1" dirty="0">
                <a:solidFill>
                  <a:srgbClr val="0070C0"/>
                </a:solidFill>
              </a:rPr>
              <a:t> an </a:t>
            </a:r>
            <a:r>
              <a:rPr lang="en-GB" sz="3200" b="1" dirty="0" err="1">
                <a:solidFill>
                  <a:srgbClr val="0070C0"/>
                </a:solidFill>
              </a:rPr>
              <a:t>uisce</a:t>
            </a:r>
            <a:r>
              <a:rPr lang="en-GB" sz="3200" b="1" dirty="0">
                <a:solidFill>
                  <a:srgbClr val="0070C0"/>
                </a:solidFill>
              </a:rPr>
              <a:t>: </a:t>
            </a:r>
            <a:r>
              <a:rPr lang="ga-IE" sz="2800" dirty="0"/>
              <a:t>Déanann sé seo an </a:t>
            </a:r>
            <a:r>
              <a:rPr lang="en-IE" sz="2800" dirty="0" err="1"/>
              <a:t>teasch</a:t>
            </a:r>
            <a:r>
              <a:rPr lang="ga-IE" sz="2800" dirty="0"/>
              <a:t>aidéal níos éifeachtaí.</a:t>
            </a:r>
          </a:p>
        </p:txBody>
      </p:sp>
      <p:sp>
        <p:nvSpPr>
          <p:cNvPr id="3" name="TextBox 2">
            <a:extLst>
              <a:ext uri="{FF2B5EF4-FFF2-40B4-BE49-F238E27FC236}">
                <a16:creationId xmlns:a16="http://schemas.microsoft.com/office/drawing/2014/main" id="{F2A324A8-A86D-37C6-0992-DF6CC3A10414}"/>
              </a:ext>
            </a:extLst>
          </p:cNvPr>
          <p:cNvSpPr txBox="1"/>
          <p:nvPr/>
        </p:nvSpPr>
        <p:spPr>
          <a:xfrm>
            <a:off x="159344" y="3156809"/>
            <a:ext cx="550872" cy="523220"/>
          </a:xfrm>
          <a:prstGeom prst="rect">
            <a:avLst/>
          </a:prstGeom>
          <a:noFill/>
        </p:spPr>
        <p:txBody>
          <a:bodyPr wrap="square" rtlCol="0">
            <a:spAutoFit/>
          </a:bodyPr>
          <a:lstStyle/>
          <a:p>
            <a:pPr algn="l"/>
            <a:r>
              <a:rPr lang="en-GB" sz="2800" noProof="0">
                <a:solidFill>
                  <a:srgbClr val="0070C0"/>
                </a:solidFill>
              </a:rPr>
              <a:t>1.</a:t>
            </a:r>
          </a:p>
        </p:txBody>
      </p:sp>
      <p:sp>
        <p:nvSpPr>
          <p:cNvPr id="4" name="TextBox 3">
            <a:extLst>
              <a:ext uri="{FF2B5EF4-FFF2-40B4-BE49-F238E27FC236}">
                <a16:creationId xmlns:a16="http://schemas.microsoft.com/office/drawing/2014/main" id="{F040ACC0-A496-79EB-66E2-3EFACE21AB8A}"/>
              </a:ext>
            </a:extLst>
          </p:cNvPr>
          <p:cNvSpPr txBox="1"/>
          <p:nvPr/>
        </p:nvSpPr>
        <p:spPr>
          <a:xfrm>
            <a:off x="181118" y="4922780"/>
            <a:ext cx="550872" cy="523220"/>
          </a:xfrm>
          <a:prstGeom prst="rect">
            <a:avLst/>
          </a:prstGeom>
          <a:noFill/>
        </p:spPr>
        <p:txBody>
          <a:bodyPr wrap="square" rtlCol="0">
            <a:spAutoFit/>
          </a:bodyPr>
          <a:lstStyle/>
          <a:p>
            <a:pPr algn="l"/>
            <a:r>
              <a:rPr lang="en-GB" sz="2800" noProof="0">
                <a:solidFill>
                  <a:srgbClr val="0070C0"/>
                </a:solidFill>
              </a:rPr>
              <a:t>2.</a:t>
            </a:r>
          </a:p>
        </p:txBody>
      </p:sp>
      <p:sp>
        <p:nvSpPr>
          <p:cNvPr id="8" name="TextBox 7">
            <a:extLst>
              <a:ext uri="{FF2B5EF4-FFF2-40B4-BE49-F238E27FC236}">
                <a16:creationId xmlns:a16="http://schemas.microsoft.com/office/drawing/2014/main" id="{3F2B2763-CC03-0C2E-D55A-401CC24AB8F7}"/>
              </a:ext>
            </a:extLst>
          </p:cNvPr>
          <p:cNvSpPr txBox="1"/>
          <p:nvPr/>
        </p:nvSpPr>
        <p:spPr>
          <a:xfrm>
            <a:off x="3745149" y="4449471"/>
            <a:ext cx="4992451" cy="523220"/>
          </a:xfrm>
          <a:prstGeom prst="rect">
            <a:avLst/>
          </a:prstGeom>
          <a:noFill/>
        </p:spPr>
        <p:txBody>
          <a:bodyPr wrap="square" rtlCol="0">
            <a:spAutoFit/>
          </a:bodyPr>
          <a:lstStyle/>
          <a:p>
            <a:r>
              <a:rPr lang="en-GB" sz="2800" b="1" dirty="0" err="1">
                <a:solidFill>
                  <a:schemeClr val="accent6">
                    <a:lumMod val="75000"/>
                  </a:schemeClr>
                </a:solidFill>
              </a:rPr>
              <a:t>Fiuchann</a:t>
            </a:r>
            <a:r>
              <a:rPr lang="en-GB" sz="2800" b="1" dirty="0">
                <a:solidFill>
                  <a:schemeClr val="accent6">
                    <a:lumMod val="75000"/>
                  </a:schemeClr>
                </a:solidFill>
              </a:rPr>
              <a:t> Freon ag -26 ° C </a:t>
            </a:r>
          </a:p>
        </p:txBody>
      </p:sp>
      <p:grpSp>
        <p:nvGrpSpPr>
          <p:cNvPr id="46" name="Group 45">
            <a:extLst>
              <a:ext uri="{FF2B5EF4-FFF2-40B4-BE49-F238E27FC236}">
                <a16:creationId xmlns:a16="http://schemas.microsoft.com/office/drawing/2014/main" id="{FC0F5ED7-AB2F-79E5-222B-41BF74750B76}"/>
              </a:ext>
            </a:extLst>
          </p:cNvPr>
          <p:cNvGrpSpPr/>
          <p:nvPr/>
        </p:nvGrpSpPr>
        <p:grpSpPr>
          <a:xfrm>
            <a:off x="4721113" y="1355815"/>
            <a:ext cx="4241769" cy="1020554"/>
            <a:chOff x="4721113" y="1218029"/>
            <a:chExt cx="4241769" cy="1020554"/>
          </a:xfrm>
        </p:grpSpPr>
        <p:grpSp>
          <p:nvGrpSpPr>
            <p:cNvPr id="10" name="Group 9">
              <a:extLst>
                <a:ext uri="{FF2B5EF4-FFF2-40B4-BE49-F238E27FC236}">
                  <a16:creationId xmlns:a16="http://schemas.microsoft.com/office/drawing/2014/main" id="{44D28666-28EB-BECA-7078-4D4073BEB307}"/>
                </a:ext>
              </a:extLst>
            </p:cNvPr>
            <p:cNvGrpSpPr/>
            <p:nvPr/>
          </p:nvGrpSpPr>
          <p:grpSpPr>
            <a:xfrm>
              <a:off x="7111337" y="1408595"/>
              <a:ext cx="1851545" cy="703417"/>
              <a:chOff x="2317781" y="2636683"/>
              <a:chExt cx="4589977" cy="1743770"/>
            </a:xfrm>
          </p:grpSpPr>
          <p:grpSp>
            <p:nvGrpSpPr>
              <p:cNvPr id="11" name="Group 10">
                <a:extLst>
                  <a:ext uri="{FF2B5EF4-FFF2-40B4-BE49-F238E27FC236}">
                    <a16:creationId xmlns:a16="http://schemas.microsoft.com/office/drawing/2014/main" id="{D6A2D1AD-0B8A-A7ED-25A7-322E13A5F7A9}"/>
                  </a:ext>
                </a:extLst>
              </p:cNvPr>
              <p:cNvGrpSpPr/>
              <p:nvPr/>
            </p:nvGrpSpPr>
            <p:grpSpPr>
              <a:xfrm>
                <a:off x="4325424" y="2636683"/>
                <a:ext cx="2582334" cy="816800"/>
                <a:chOff x="3200399" y="2673583"/>
                <a:chExt cx="2582334" cy="816800"/>
              </a:xfrm>
            </p:grpSpPr>
            <p:sp>
              <p:nvSpPr>
                <p:cNvPr id="24" name="Freeform: Shape 23">
                  <a:extLst>
                    <a:ext uri="{FF2B5EF4-FFF2-40B4-BE49-F238E27FC236}">
                      <a16:creationId xmlns:a16="http://schemas.microsoft.com/office/drawing/2014/main" id="{1F23A277-26CA-B3B8-4FC6-68967B2DB5D6}"/>
                    </a:ext>
                  </a:extLst>
                </p:cNvPr>
                <p:cNvSpPr/>
                <p:nvPr/>
              </p:nvSpPr>
              <p:spPr>
                <a:xfrm>
                  <a:off x="3200399" y="2673583"/>
                  <a:ext cx="2582334" cy="816800"/>
                </a:xfrm>
                <a:custGeom>
                  <a:avLst/>
                  <a:gdLst>
                    <a:gd name="connsiteX0" fmla="*/ 0 w 2582334"/>
                    <a:gd name="connsiteY0" fmla="*/ 0 h 816800"/>
                    <a:gd name="connsiteX1" fmla="*/ 2173934 w 2582334"/>
                    <a:gd name="connsiteY1" fmla="*/ 0 h 816800"/>
                    <a:gd name="connsiteX2" fmla="*/ 2582334 w 2582334"/>
                    <a:gd name="connsiteY2" fmla="*/ 408400 h 816800"/>
                    <a:gd name="connsiteX3" fmla="*/ 2582333 w 2582334"/>
                    <a:gd name="connsiteY3" fmla="*/ 408400 h 816800"/>
                    <a:gd name="connsiteX4" fmla="*/ 2173933 w 2582334"/>
                    <a:gd name="connsiteY4" fmla="*/ 816800 h 816800"/>
                    <a:gd name="connsiteX5" fmla="*/ 0 w 2582334"/>
                    <a:gd name="connsiteY5" fmla="*/ 816799 h 816800"/>
                    <a:gd name="connsiteX6" fmla="*/ 0 w 2582334"/>
                    <a:gd name="connsiteY6" fmla="*/ 722608 h 816800"/>
                    <a:gd name="connsiteX7" fmla="*/ 2183458 w 2582334"/>
                    <a:gd name="connsiteY7" fmla="*/ 722609 h 816800"/>
                    <a:gd name="connsiteX8" fmla="*/ 2497667 w 2582334"/>
                    <a:gd name="connsiteY8" fmla="*/ 408400 h 816800"/>
                    <a:gd name="connsiteX9" fmla="*/ 2497668 w 2582334"/>
                    <a:gd name="connsiteY9" fmla="*/ 408400 h 816800"/>
                    <a:gd name="connsiteX10" fmla="*/ 2183459 w 2582334"/>
                    <a:gd name="connsiteY10" fmla="*/ 94191 h 816800"/>
                    <a:gd name="connsiteX11" fmla="*/ 0 w 2582334"/>
                    <a:gd name="connsiteY11" fmla="*/ 94191 h 816800"/>
                    <a:gd name="connsiteX12" fmla="*/ 0 w 2582334"/>
                    <a:gd name="connsiteY12" fmla="*/ 0 h 81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582334" h="816800">
                      <a:moveTo>
                        <a:pt x="0" y="0"/>
                      </a:moveTo>
                      <a:lnTo>
                        <a:pt x="2173934" y="0"/>
                      </a:lnTo>
                      <a:cubicBezTo>
                        <a:pt x="2399487" y="0"/>
                        <a:pt x="2582334" y="182847"/>
                        <a:pt x="2582334" y="408400"/>
                      </a:cubicBezTo>
                      <a:lnTo>
                        <a:pt x="2582333" y="408400"/>
                      </a:lnTo>
                      <a:cubicBezTo>
                        <a:pt x="2582333" y="633953"/>
                        <a:pt x="2399486" y="816800"/>
                        <a:pt x="2173933" y="816800"/>
                      </a:cubicBezTo>
                      <a:lnTo>
                        <a:pt x="0" y="816799"/>
                      </a:lnTo>
                      <a:lnTo>
                        <a:pt x="0" y="722608"/>
                      </a:lnTo>
                      <a:lnTo>
                        <a:pt x="2183458" y="722609"/>
                      </a:lnTo>
                      <a:cubicBezTo>
                        <a:pt x="2356991" y="722609"/>
                        <a:pt x="2497667" y="581933"/>
                        <a:pt x="2497667" y="408400"/>
                      </a:cubicBezTo>
                      <a:lnTo>
                        <a:pt x="2497668" y="408400"/>
                      </a:lnTo>
                      <a:cubicBezTo>
                        <a:pt x="2497668" y="234867"/>
                        <a:pt x="2356992" y="94191"/>
                        <a:pt x="2183459" y="94191"/>
                      </a:cubicBezTo>
                      <a:lnTo>
                        <a:pt x="0" y="94191"/>
                      </a:lnTo>
                      <a:lnTo>
                        <a:pt x="0" y="0"/>
                      </a:lnTo>
                      <a:close/>
                    </a:path>
                  </a:pathLst>
                </a:custGeom>
                <a:solidFill>
                  <a:schemeClr val="tx1">
                    <a:lumMod val="75000"/>
                    <a:lumOff val="2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25" name="Freeform: Shape 24">
                  <a:extLst>
                    <a:ext uri="{FF2B5EF4-FFF2-40B4-BE49-F238E27FC236}">
                      <a16:creationId xmlns:a16="http://schemas.microsoft.com/office/drawing/2014/main" id="{AFABC746-BF80-C860-D7E3-508B7779B0FD}"/>
                    </a:ext>
                  </a:extLst>
                </p:cNvPr>
                <p:cNvSpPr/>
                <p:nvPr/>
              </p:nvSpPr>
              <p:spPr>
                <a:xfrm>
                  <a:off x="3200400" y="2932758"/>
                  <a:ext cx="2321453" cy="298450"/>
                </a:xfrm>
                <a:custGeom>
                  <a:avLst/>
                  <a:gdLst>
                    <a:gd name="connsiteX0" fmla="*/ 0 w 2321453"/>
                    <a:gd name="connsiteY0" fmla="*/ 0 h 298450"/>
                    <a:gd name="connsiteX1" fmla="*/ 2172228 w 2321453"/>
                    <a:gd name="connsiteY1" fmla="*/ 0 h 298450"/>
                    <a:gd name="connsiteX2" fmla="*/ 2321453 w 2321453"/>
                    <a:gd name="connsiteY2" fmla="*/ 149225 h 298450"/>
                    <a:gd name="connsiteX3" fmla="*/ 2321452 w 2321453"/>
                    <a:gd name="connsiteY3" fmla="*/ 149225 h 298450"/>
                    <a:gd name="connsiteX4" fmla="*/ 2172227 w 2321453"/>
                    <a:gd name="connsiteY4" fmla="*/ 298450 h 298450"/>
                    <a:gd name="connsiteX5" fmla="*/ 0 w 2321453"/>
                    <a:gd name="connsiteY5" fmla="*/ 298449 h 298450"/>
                    <a:gd name="connsiteX6" fmla="*/ 0 w 2321453"/>
                    <a:gd name="connsiteY6" fmla="*/ 204258 h 298450"/>
                    <a:gd name="connsiteX7" fmla="*/ 2143649 w 2321453"/>
                    <a:gd name="connsiteY7" fmla="*/ 204259 h 298450"/>
                    <a:gd name="connsiteX8" fmla="*/ 2198683 w 2321453"/>
                    <a:gd name="connsiteY8" fmla="*/ 149225 h 298450"/>
                    <a:gd name="connsiteX9" fmla="*/ 2198684 w 2321453"/>
                    <a:gd name="connsiteY9" fmla="*/ 149225 h 298450"/>
                    <a:gd name="connsiteX10" fmla="*/ 2143650 w 2321453"/>
                    <a:gd name="connsiteY10" fmla="*/ 94191 h 298450"/>
                    <a:gd name="connsiteX11" fmla="*/ 0 w 2321453"/>
                    <a:gd name="connsiteY11" fmla="*/ 94191 h 298450"/>
                    <a:gd name="connsiteX12" fmla="*/ 0 w 2321453"/>
                    <a:gd name="connsiteY12" fmla="*/ 0 h 298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321453" h="298450">
                      <a:moveTo>
                        <a:pt x="0" y="0"/>
                      </a:moveTo>
                      <a:lnTo>
                        <a:pt x="2172228" y="0"/>
                      </a:lnTo>
                      <a:cubicBezTo>
                        <a:pt x="2254643" y="0"/>
                        <a:pt x="2321453" y="66810"/>
                        <a:pt x="2321453" y="149225"/>
                      </a:cubicBezTo>
                      <a:lnTo>
                        <a:pt x="2321452" y="149225"/>
                      </a:lnTo>
                      <a:cubicBezTo>
                        <a:pt x="2321452" y="231640"/>
                        <a:pt x="2254642" y="298450"/>
                        <a:pt x="2172227" y="298450"/>
                      </a:cubicBezTo>
                      <a:lnTo>
                        <a:pt x="0" y="298449"/>
                      </a:lnTo>
                      <a:lnTo>
                        <a:pt x="0" y="204258"/>
                      </a:lnTo>
                      <a:lnTo>
                        <a:pt x="2143649" y="204259"/>
                      </a:lnTo>
                      <a:cubicBezTo>
                        <a:pt x="2174043" y="204259"/>
                        <a:pt x="2198683" y="179619"/>
                        <a:pt x="2198683" y="149225"/>
                      </a:cubicBezTo>
                      <a:lnTo>
                        <a:pt x="2198684" y="149225"/>
                      </a:lnTo>
                      <a:cubicBezTo>
                        <a:pt x="2198684" y="118831"/>
                        <a:pt x="2174044" y="94191"/>
                        <a:pt x="2143650" y="94191"/>
                      </a:cubicBezTo>
                      <a:lnTo>
                        <a:pt x="0" y="94191"/>
                      </a:lnTo>
                      <a:lnTo>
                        <a:pt x="0" y="0"/>
                      </a:lnTo>
                      <a:close/>
                    </a:path>
                  </a:pathLst>
                </a:custGeom>
                <a:solidFill>
                  <a:schemeClr val="tx1">
                    <a:lumMod val="75000"/>
                    <a:lumOff val="2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grpSp>
          <p:grpSp>
            <p:nvGrpSpPr>
              <p:cNvPr id="12" name="Group 11">
                <a:extLst>
                  <a:ext uri="{FF2B5EF4-FFF2-40B4-BE49-F238E27FC236}">
                    <a16:creationId xmlns:a16="http://schemas.microsoft.com/office/drawing/2014/main" id="{07E574CB-147B-8932-1066-7DDBCF137428}"/>
                  </a:ext>
                </a:extLst>
              </p:cNvPr>
              <p:cNvGrpSpPr/>
              <p:nvPr/>
            </p:nvGrpSpPr>
            <p:grpSpPr>
              <a:xfrm>
                <a:off x="4325424" y="3563653"/>
                <a:ext cx="2582334" cy="816800"/>
                <a:chOff x="3200399" y="2673583"/>
                <a:chExt cx="2582334" cy="816800"/>
              </a:xfrm>
            </p:grpSpPr>
            <p:sp>
              <p:nvSpPr>
                <p:cNvPr id="22" name="Freeform: Shape 21">
                  <a:extLst>
                    <a:ext uri="{FF2B5EF4-FFF2-40B4-BE49-F238E27FC236}">
                      <a16:creationId xmlns:a16="http://schemas.microsoft.com/office/drawing/2014/main" id="{1F2BFF2E-AAC5-3027-5F49-6EE1B244D24B}"/>
                    </a:ext>
                  </a:extLst>
                </p:cNvPr>
                <p:cNvSpPr/>
                <p:nvPr/>
              </p:nvSpPr>
              <p:spPr>
                <a:xfrm>
                  <a:off x="3200399" y="2673583"/>
                  <a:ext cx="2582334" cy="816800"/>
                </a:xfrm>
                <a:custGeom>
                  <a:avLst/>
                  <a:gdLst>
                    <a:gd name="connsiteX0" fmla="*/ 0 w 2582334"/>
                    <a:gd name="connsiteY0" fmla="*/ 0 h 816800"/>
                    <a:gd name="connsiteX1" fmla="*/ 2173934 w 2582334"/>
                    <a:gd name="connsiteY1" fmla="*/ 0 h 816800"/>
                    <a:gd name="connsiteX2" fmla="*/ 2582334 w 2582334"/>
                    <a:gd name="connsiteY2" fmla="*/ 408400 h 816800"/>
                    <a:gd name="connsiteX3" fmla="*/ 2582333 w 2582334"/>
                    <a:gd name="connsiteY3" fmla="*/ 408400 h 816800"/>
                    <a:gd name="connsiteX4" fmla="*/ 2173933 w 2582334"/>
                    <a:gd name="connsiteY4" fmla="*/ 816800 h 816800"/>
                    <a:gd name="connsiteX5" fmla="*/ 0 w 2582334"/>
                    <a:gd name="connsiteY5" fmla="*/ 816799 h 816800"/>
                    <a:gd name="connsiteX6" fmla="*/ 0 w 2582334"/>
                    <a:gd name="connsiteY6" fmla="*/ 722608 h 816800"/>
                    <a:gd name="connsiteX7" fmla="*/ 2183458 w 2582334"/>
                    <a:gd name="connsiteY7" fmla="*/ 722609 h 816800"/>
                    <a:gd name="connsiteX8" fmla="*/ 2497667 w 2582334"/>
                    <a:gd name="connsiteY8" fmla="*/ 408400 h 816800"/>
                    <a:gd name="connsiteX9" fmla="*/ 2497668 w 2582334"/>
                    <a:gd name="connsiteY9" fmla="*/ 408400 h 816800"/>
                    <a:gd name="connsiteX10" fmla="*/ 2183459 w 2582334"/>
                    <a:gd name="connsiteY10" fmla="*/ 94191 h 816800"/>
                    <a:gd name="connsiteX11" fmla="*/ 0 w 2582334"/>
                    <a:gd name="connsiteY11" fmla="*/ 94191 h 816800"/>
                    <a:gd name="connsiteX12" fmla="*/ 0 w 2582334"/>
                    <a:gd name="connsiteY12" fmla="*/ 0 h 81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582334" h="816800">
                      <a:moveTo>
                        <a:pt x="0" y="0"/>
                      </a:moveTo>
                      <a:lnTo>
                        <a:pt x="2173934" y="0"/>
                      </a:lnTo>
                      <a:cubicBezTo>
                        <a:pt x="2399487" y="0"/>
                        <a:pt x="2582334" y="182847"/>
                        <a:pt x="2582334" y="408400"/>
                      </a:cubicBezTo>
                      <a:lnTo>
                        <a:pt x="2582333" y="408400"/>
                      </a:lnTo>
                      <a:cubicBezTo>
                        <a:pt x="2582333" y="633953"/>
                        <a:pt x="2399486" y="816800"/>
                        <a:pt x="2173933" y="816800"/>
                      </a:cubicBezTo>
                      <a:lnTo>
                        <a:pt x="0" y="816799"/>
                      </a:lnTo>
                      <a:lnTo>
                        <a:pt x="0" y="722608"/>
                      </a:lnTo>
                      <a:lnTo>
                        <a:pt x="2183458" y="722609"/>
                      </a:lnTo>
                      <a:cubicBezTo>
                        <a:pt x="2356991" y="722609"/>
                        <a:pt x="2497667" y="581933"/>
                        <a:pt x="2497667" y="408400"/>
                      </a:cubicBezTo>
                      <a:lnTo>
                        <a:pt x="2497668" y="408400"/>
                      </a:lnTo>
                      <a:cubicBezTo>
                        <a:pt x="2497668" y="234867"/>
                        <a:pt x="2356992" y="94191"/>
                        <a:pt x="2183459" y="94191"/>
                      </a:cubicBezTo>
                      <a:lnTo>
                        <a:pt x="0" y="94191"/>
                      </a:lnTo>
                      <a:lnTo>
                        <a:pt x="0" y="0"/>
                      </a:lnTo>
                      <a:close/>
                    </a:path>
                  </a:pathLst>
                </a:custGeom>
                <a:solidFill>
                  <a:schemeClr val="tx1">
                    <a:lumMod val="75000"/>
                    <a:lumOff val="2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23" name="Freeform: Shape 22">
                  <a:extLst>
                    <a:ext uri="{FF2B5EF4-FFF2-40B4-BE49-F238E27FC236}">
                      <a16:creationId xmlns:a16="http://schemas.microsoft.com/office/drawing/2014/main" id="{FBCD3CDD-82DD-290E-D127-937927BD1F49}"/>
                    </a:ext>
                  </a:extLst>
                </p:cNvPr>
                <p:cNvSpPr/>
                <p:nvPr/>
              </p:nvSpPr>
              <p:spPr>
                <a:xfrm>
                  <a:off x="3200400" y="2932758"/>
                  <a:ext cx="2321453" cy="298450"/>
                </a:xfrm>
                <a:custGeom>
                  <a:avLst/>
                  <a:gdLst>
                    <a:gd name="connsiteX0" fmla="*/ 0 w 2321453"/>
                    <a:gd name="connsiteY0" fmla="*/ 0 h 298450"/>
                    <a:gd name="connsiteX1" fmla="*/ 2172228 w 2321453"/>
                    <a:gd name="connsiteY1" fmla="*/ 0 h 298450"/>
                    <a:gd name="connsiteX2" fmla="*/ 2321453 w 2321453"/>
                    <a:gd name="connsiteY2" fmla="*/ 149225 h 298450"/>
                    <a:gd name="connsiteX3" fmla="*/ 2321452 w 2321453"/>
                    <a:gd name="connsiteY3" fmla="*/ 149225 h 298450"/>
                    <a:gd name="connsiteX4" fmla="*/ 2172227 w 2321453"/>
                    <a:gd name="connsiteY4" fmla="*/ 298450 h 298450"/>
                    <a:gd name="connsiteX5" fmla="*/ 0 w 2321453"/>
                    <a:gd name="connsiteY5" fmla="*/ 298449 h 298450"/>
                    <a:gd name="connsiteX6" fmla="*/ 0 w 2321453"/>
                    <a:gd name="connsiteY6" fmla="*/ 204258 h 298450"/>
                    <a:gd name="connsiteX7" fmla="*/ 2143649 w 2321453"/>
                    <a:gd name="connsiteY7" fmla="*/ 204259 h 298450"/>
                    <a:gd name="connsiteX8" fmla="*/ 2198683 w 2321453"/>
                    <a:gd name="connsiteY8" fmla="*/ 149225 h 298450"/>
                    <a:gd name="connsiteX9" fmla="*/ 2198684 w 2321453"/>
                    <a:gd name="connsiteY9" fmla="*/ 149225 h 298450"/>
                    <a:gd name="connsiteX10" fmla="*/ 2143650 w 2321453"/>
                    <a:gd name="connsiteY10" fmla="*/ 94191 h 298450"/>
                    <a:gd name="connsiteX11" fmla="*/ 0 w 2321453"/>
                    <a:gd name="connsiteY11" fmla="*/ 94191 h 298450"/>
                    <a:gd name="connsiteX12" fmla="*/ 0 w 2321453"/>
                    <a:gd name="connsiteY12" fmla="*/ 0 h 298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321453" h="298450">
                      <a:moveTo>
                        <a:pt x="0" y="0"/>
                      </a:moveTo>
                      <a:lnTo>
                        <a:pt x="2172228" y="0"/>
                      </a:lnTo>
                      <a:cubicBezTo>
                        <a:pt x="2254643" y="0"/>
                        <a:pt x="2321453" y="66810"/>
                        <a:pt x="2321453" y="149225"/>
                      </a:cubicBezTo>
                      <a:lnTo>
                        <a:pt x="2321452" y="149225"/>
                      </a:lnTo>
                      <a:cubicBezTo>
                        <a:pt x="2321452" y="231640"/>
                        <a:pt x="2254642" y="298450"/>
                        <a:pt x="2172227" y="298450"/>
                      </a:cubicBezTo>
                      <a:lnTo>
                        <a:pt x="0" y="298449"/>
                      </a:lnTo>
                      <a:lnTo>
                        <a:pt x="0" y="204258"/>
                      </a:lnTo>
                      <a:lnTo>
                        <a:pt x="2143649" y="204259"/>
                      </a:lnTo>
                      <a:cubicBezTo>
                        <a:pt x="2174043" y="204259"/>
                        <a:pt x="2198683" y="179619"/>
                        <a:pt x="2198683" y="149225"/>
                      </a:cubicBezTo>
                      <a:lnTo>
                        <a:pt x="2198684" y="149225"/>
                      </a:lnTo>
                      <a:cubicBezTo>
                        <a:pt x="2198684" y="118831"/>
                        <a:pt x="2174044" y="94191"/>
                        <a:pt x="2143650" y="94191"/>
                      </a:cubicBezTo>
                      <a:lnTo>
                        <a:pt x="0" y="94191"/>
                      </a:lnTo>
                      <a:lnTo>
                        <a:pt x="0" y="0"/>
                      </a:lnTo>
                      <a:close/>
                    </a:path>
                  </a:pathLst>
                </a:custGeom>
                <a:solidFill>
                  <a:schemeClr val="tx1">
                    <a:lumMod val="75000"/>
                    <a:lumOff val="2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grpSp>
          <p:grpSp>
            <p:nvGrpSpPr>
              <p:cNvPr id="13" name="Group 12">
                <a:extLst>
                  <a:ext uri="{FF2B5EF4-FFF2-40B4-BE49-F238E27FC236}">
                    <a16:creationId xmlns:a16="http://schemas.microsoft.com/office/drawing/2014/main" id="{2BA86616-EAC0-65A8-FD06-8BF2F630897C}"/>
                  </a:ext>
                </a:extLst>
              </p:cNvPr>
              <p:cNvGrpSpPr/>
              <p:nvPr/>
            </p:nvGrpSpPr>
            <p:grpSpPr>
              <a:xfrm flipH="1">
                <a:off x="3034258" y="3100764"/>
                <a:ext cx="2582334" cy="816800"/>
                <a:chOff x="3200399" y="2673583"/>
                <a:chExt cx="2582334" cy="816800"/>
              </a:xfrm>
            </p:grpSpPr>
            <p:sp>
              <p:nvSpPr>
                <p:cNvPr id="20" name="Freeform: Shape 19">
                  <a:extLst>
                    <a:ext uri="{FF2B5EF4-FFF2-40B4-BE49-F238E27FC236}">
                      <a16:creationId xmlns:a16="http://schemas.microsoft.com/office/drawing/2014/main" id="{5C28CC69-D4A9-0899-E0F9-F197CE6F1140}"/>
                    </a:ext>
                  </a:extLst>
                </p:cNvPr>
                <p:cNvSpPr/>
                <p:nvPr/>
              </p:nvSpPr>
              <p:spPr>
                <a:xfrm>
                  <a:off x="3200399" y="2673583"/>
                  <a:ext cx="2582334" cy="816800"/>
                </a:xfrm>
                <a:custGeom>
                  <a:avLst/>
                  <a:gdLst>
                    <a:gd name="connsiteX0" fmla="*/ 0 w 2582334"/>
                    <a:gd name="connsiteY0" fmla="*/ 0 h 816800"/>
                    <a:gd name="connsiteX1" fmla="*/ 2173934 w 2582334"/>
                    <a:gd name="connsiteY1" fmla="*/ 0 h 816800"/>
                    <a:gd name="connsiteX2" fmla="*/ 2582334 w 2582334"/>
                    <a:gd name="connsiteY2" fmla="*/ 408400 h 816800"/>
                    <a:gd name="connsiteX3" fmla="*/ 2582333 w 2582334"/>
                    <a:gd name="connsiteY3" fmla="*/ 408400 h 816800"/>
                    <a:gd name="connsiteX4" fmla="*/ 2173933 w 2582334"/>
                    <a:gd name="connsiteY4" fmla="*/ 816800 h 816800"/>
                    <a:gd name="connsiteX5" fmla="*/ 0 w 2582334"/>
                    <a:gd name="connsiteY5" fmla="*/ 816799 h 816800"/>
                    <a:gd name="connsiteX6" fmla="*/ 0 w 2582334"/>
                    <a:gd name="connsiteY6" fmla="*/ 722608 h 816800"/>
                    <a:gd name="connsiteX7" fmla="*/ 2183458 w 2582334"/>
                    <a:gd name="connsiteY7" fmla="*/ 722609 h 816800"/>
                    <a:gd name="connsiteX8" fmla="*/ 2497667 w 2582334"/>
                    <a:gd name="connsiteY8" fmla="*/ 408400 h 816800"/>
                    <a:gd name="connsiteX9" fmla="*/ 2497668 w 2582334"/>
                    <a:gd name="connsiteY9" fmla="*/ 408400 h 816800"/>
                    <a:gd name="connsiteX10" fmla="*/ 2183459 w 2582334"/>
                    <a:gd name="connsiteY10" fmla="*/ 94191 h 816800"/>
                    <a:gd name="connsiteX11" fmla="*/ 0 w 2582334"/>
                    <a:gd name="connsiteY11" fmla="*/ 94191 h 816800"/>
                    <a:gd name="connsiteX12" fmla="*/ 0 w 2582334"/>
                    <a:gd name="connsiteY12" fmla="*/ 0 h 81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582334" h="816800">
                      <a:moveTo>
                        <a:pt x="0" y="0"/>
                      </a:moveTo>
                      <a:lnTo>
                        <a:pt x="2173934" y="0"/>
                      </a:lnTo>
                      <a:cubicBezTo>
                        <a:pt x="2399487" y="0"/>
                        <a:pt x="2582334" y="182847"/>
                        <a:pt x="2582334" y="408400"/>
                      </a:cubicBezTo>
                      <a:lnTo>
                        <a:pt x="2582333" y="408400"/>
                      </a:lnTo>
                      <a:cubicBezTo>
                        <a:pt x="2582333" y="633953"/>
                        <a:pt x="2399486" y="816800"/>
                        <a:pt x="2173933" y="816800"/>
                      </a:cubicBezTo>
                      <a:lnTo>
                        <a:pt x="0" y="816799"/>
                      </a:lnTo>
                      <a:lnTo>
                        <a:pt x="0" y="722608"/>
                      </a:lnTo>
                      <a:lnTo>
                        <a:pt x="2183458" y="722609"/>
                      </a:lnTo>
                      <a:cubicBezTo>
                        <a:pt x="2356991" y="722609"/>
                        <a:pt x="2497667" y="581933"/>
                        <a:pt x="2497667" y="408400"/>
                      </a:cubicBezTo>
                      <a:lnTo>
                        <a:pt x="2497668" y="408400"/>
                      </a:lnTo>
                      <a:cubicBezTo>
                        <a:pt x="2497668" y="234867"/>
                        <a:pt x="2356992" y="94191"/>
                        <a:pt x="2183459" y="94191"/>
                      </a:cubicBezTo>
                      <a:lnTo>
                        <a:pt x="0" y="94191"/>
                      </a:lnTo>
                      <a:lnTo>
                        <a:pt x="0" y="0"/>
                      </a:lnTo>
                      <a:close/>
                    </a:path>
                  </a:pathLst>
                </a:custGeom>
                <a:solidFill>
                  <a:schemeClr val="tx1">
                    <a:lumMod val="75000"/>
                    <a:lumOff val="2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21" name="Freeform: Shape 20">
                  <a:extLst>
                    <a:ext uri="{FF2B5EF4-FFF2-40B4-BE49-F238E27FC236}">
                      <a16:creationId xmlns:a16="http://schemas.microsoft.com/office/drawing/2014/main" id="{D5A6F689-1E73-680A-F403-B13C760D3F90}"/>
                    </a:ext>
                  </a:extLst>
                </p:cNvPr>
                <p:cNvSpPr/>
                <p:nvPr/>
              </p:nvSpPr>
              <p:spPr>
                <a:xfrm>
                  <a:off x="3200400" y="2932758"/>
                  <a:ext cx="2321453" cy="298450"/>
                </a:xfrm>
                <a:custGeom>
                  <a:avLst/>
                  <a:gdLst>
                    <a:gd name="connsiteX0" fmla="*/ 0 w 2321453"/>
                    <a:gd name="connsiteY0" fmla="*/ 0 h 298450"/>
                    <a:gd name="connsiteX1" fmla="*/ 2172228 w 2321453"/>
                    <a:gd name="connsiteY1" fmla="*/ 0 h 298450"/>
                    <a:gd name="connsiteX2" fmla="*/ 2321453 w 2321453"/>
                    <a:gd name="connsiteY2" fmla="*/ 149225 h 298450"/>
                    <a:gd name="connsiteX3" fmla="*/ 2321452 w 2321453"/>
                    <a:gd name="connsiteY3" fmla="*/ 149225 h 298450"/>
                    <a:gd name="connsiteX4" fmla="*/ 2172227 w 2321453"/>
                    <a:gd name="connsiteY4" fmla="*/ 298450 h 298450"/>
                    <a:gd name="connsiteX5" fmla="*/ 0 w 2321453"/>
                    <a:gd name="connsiteY5" fmla="*/ 298449 h 298450"/>
                    <a:gd name="connsiteX6" fmla="*/ 0 w 2321453"/>
                    <a:gd name="connsiteY6" fmla="*/ 204258 h 298450"/>
                    <a:gd name="connsiteX7" fmla="*/ 2143649 w 2321453"/>
                    <a:gd name="connsiteY7" fmla="*/ 204259 h 298450"/>
                    <a:gd name="connsiteX8" fmla="*/ 2198683 w 2321453"/>
                    <a:gd name="connsiteY8" fmla="*/ 149225 h 298450"/>
                    <a:gd name="connsiteX9" fmla="*/ 2198684 w 2321453"/>
                    <a:gd name="connsiteY9" fmla="*/ 149225 h 298450"/>
                    <a:gd name="connsiteX10" fmla="*/ 2143650 w 2321453"/>
                    <a:gd name="connsiteY10" fmla="*/ 94191 h 298450"/>
                    <a:gd name="connsiteX11" fmla="*/ 0 w 2321453"/>
                    <a:gd name="connsiteY11" fmla="*/ 94191 h 298450"/>
                    <a:gd name="connsiteX12" fmla="*/ 0 w 2321453"/>
                    <a:gd name="connsiteY12" fmla="*/ 0 h 298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321453" h="298450">
                      <a:moveTo>
                        <a:pt x="0" y="0"/>
                      </a:moveTo>
                      <a:lnTo>
                        <a:pt x="2172228" y="0"/>
                      </a:lnTo>
                      <a:cubicBezTo>
                        <a:pt x="2254643" y="0"/>
                        <a:pt x="2321453" y="66810"/>
                        <a:pt x="2321453" y="149225"/>
                      </a:cubicBezTo>
                      <a:lnTo>
                        <a:pt x="2321452" y="149225"/>
                      </a:lnTo>
                      <a:cubicBezTo>
                        <a:pt x="2321452" y="231640"/>
                        <a:pt x="2254642" y="298450"/>
                        <a:pt x="2172227" y="298450"/>
                      </a:cubicBezTo>
                      <a:lnTo>
                        <a:pt x="0" y="298449"/>
                      </a:lnTo>
                      <a:lnTo>
                        <a:pt x="0" y="204258"/>
                      </a:lnTo>
                      <a:lnTo>
                        <a:pt x="2143649" y="204259"/>
                      </a:lnTo>
                      <a:cubicBezTo>
                        <a:pt x="2174043" y="204259"/>
                        <a:pt x="2198683" y="179619"/>
                        <a:pt x="2198683" y="149225"/>
                      </a:cubicBezTo>
                      <a:lnTo>
                        <a:pt x="2198684" y="149225"/>
                      </a:lnTo>
                      <a:cubicBezTo>
                        <a:pt x="2198684" y="118831"/>
                        <a:pt x="2174044" y="94191"/>
                        <a:pt x="2143650" y="94191"/>
                      </a:cubicBezTo>
                      <a:lnTo>
                        <a:pt x="0" y="94191"/>
                      </a:lnTo>
                      <a:lnTo>
                        <a:pt x="0" y="0"/>
                      </a:lnTo>
                      <a:close/>
                    </a:path>
                  </a:pathLst>
                </a:custGeom>
                <a:solidFill>
                  <a:schemeClr val="tx1">
                    <a:lumMod val="75000"/>
                    <a:lumOff val="2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grpSp>
          <p:grpSp>
            <p:nvGrpSpPr>
              <p:cNvPr id="14" name="Group 13">
                <a:extLst>
                  <a:ext uri="{FF2B5EF4-FFF2-40B4-BE49-F238E27FC236}">
                    <a16:creationId xmlns:a16="http://schemas.microsoft.com/office/drawing/2014/main" id="{4407725D-7271-175C-D445-070644AC042B}"/>
                  </a:ext>
                </a:extLst>
              </p:cNvPr>
              <p:cNvGrpSpPr/>
              <p:nvPr/>
            </p:nvGrpSpPr>
            <p:grpSpPr>
              <a:xfrm>
                <a:off x="2386557" y="4025098"/>
                <a:ext cx="2007643" cy="353366"/>
                <a:chOff x="4325424" y="4753302"/>
                <a:chExt cx="2007643" cy="353366"/>
              </a:xfrm>
            </p:grpSpPr>
            <p:sp>
              <p:nvSpPr>
                <p:cNvPr id="18" name="Freeform: Shape 17">
                  <a:extLst>
                    <a:ext uri="{FF2B5EF4-FFF2-40B4-BE49-F238E27FC236}">
                      <a16:creationId xmlns:a16="http://schemas.microsoft.com/office/drawing/2014/main" id="{1EA04925-A5F7-E21F-7B00-B3CD5C354372}"/>
                    </a:ext>
                  </a:extLst>
                </p:cNvPr>
                <p:cNvSpPr/>
                <p:nvPr/>
              </p:nvSpPr>
              <p:spPr>
                <a:xfrm>
                  <a:off x="4325424" y="4753302"/>
                  <a:ext cx="2007643" cy="94191"/>
                </a:xfrm>
                <a:custGeom>
                  <a:avLst/>
                  <a:gdLst>
                    <a:gd name="connsiteX0" fmla="*/ 0 w 2007643"/>
                    <a:gd name="connsiteY0" fmla="*/ 0 h 94191"/>
                    <a:gd name="connsiteX1" fmla="*/ 2007643 w 2007643"/>
                    <a:gd name="connsiteY1" fmla="*/ 0 h 94191"/>
                    <a:gd name="connsiteX2" fmla="*/ 2007643 w 2007643"/>
                    <a:gd name="connsiteY2" fmla="*/ 94191 h 94191"/>
                    <a:gd name="connsiteX3" fmla="*/ 0 w 2007643"/>
                    <a:gd name="connsiteY3" fmla="*/ 94191 h 94191"/>
                    <a:gd name="connsiteX4" fmla="*/ 0 w 2007643"/>
                    <a:gd name="connsiteY4" fmla="*/ 0 h 9419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07643" h="94191">
                      <a:moveTo>
                        <a:pt x="0" y="0"/>
                      </a:moveTo>
                      <a:lnTo>
                        <a:pt x="2007643" y="0"/>
                      </a:lnTo>
                      <a:lnTo>
                        <a:pt x="2007643" y="94191"/>
                      </a:lnTo>
                      <a:lnTo>
                        <a:pt x="0" y="94191"/>
                      </a:lnTo>
                      <a:lnTo>
                        <a:pt x="0" y="0"/>
                      </a:lnTo>
                      <a:close/>
                    </a:path>
                  </a:pathLst>
                </a:custGeom>
                <a:solidFill>
                  <a:schemeClr val="tx1">
                    <a:lumMod val="75000"/>
                    <a:lumOff val="2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19" name="Freeform: Shape 18">
                  <a:extLst>
                    <a:ext uri="{FF2B5EF4-FFF2-40B4-BE49-F238E27FC236}">
                      <a16:creationId xmlns:a16="http://schemas.microsoft.com/office/drawing/2014/main" id="{8818CDE4-1C4D-FB6A-2A45-017C4BA3EF6A}"/>
                    </a:ext>
                  </a:extLst>
                </p:cNvPr>
                <p:cNvSpPr/>
                <p:nvPr/>
              </p:nvSpPr>
              <p:spPr>
                <a:xfrm>
                  <a:off x="4325425" y="5012477"/>
                  <a:ext cx="2007642" cy="94191"/>
                </a:xfrm>
                <a:custGeom>
                  <a:avLst/>
                  <a:gdLst>
                    <a:gd name="connsiteX0" fmla="*/ 0 w 2007642"/>
                    <a:gd name="connsiteY0" fmla="*/ 0 h 94191"/>
                    <a:gd name="connsiteX1" fmla="*/ 2007642 w 2007642"/>
                    <a:gd name="connsiteY1" fmla="*/ 0 h 94191"/>
                    <a:gd name="connsiteX2" fmla="*/ 2007642 w 2007642"/>
                    <a:gd name="connsiteY2" fmla="*/ 94191 h 94191"/>
                    <a:gd name="connsiteX3" fmla="*/ 0 w 2007642"/>
                    <a:gd name="connsiteY3" fmla="*/ 94191 h 94191"/>
                    <a:gd name="connsiteX4" fmla="*/ 0 w 2007642"/>
                    <a:gd name="connsiteY4" fmla="*/ 0 h 9419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07642" h="94191">
                      <a:moveTo>
                        <a:pt x="0" y="0"/>
                      </a:moveTo>
                      <a:lnTo>
                        <a:pt x="2007642" y="0"/>
                      </a:lnTo>
                      <a:lnTo>
                        <a:pt x="2007642" y="94191"/>
                      </a:lnTo>
                      <a:lnTo>
                        <a:pt x="0" y="94191"/>
                      </a:lnTo>
                      <a:lnTo>
                        <a:pt x="0" y="0"/>
                      </a:lnTo>
                      <a:close/>
                    </a:path>
                  </a:pathLst>
                </a:custGeom>
                <a:solidFill>
                  <a:schemeClr val="tx1">
                    <a:lumMod val="75000"/>
                    <a:lumOff val="2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grpSp>
          <p:grpSp>
            <p:nvGrpSpPr>
              <p:cNvPr id="15" name="Group 14">
                <a:extLst>
                  <a:ext uri="{FF2B5EF4-FFF2-40B4-BE49-F238E27FC236}">
                    <a16:creationId xmlns:a16="http://schemas.microsoft.com/office/drawing/2014/main" id="{D1BA01D2-5BAC-1308-7D21-073DAEC7EBEB}"/>
                  </a:ext>
                </a:extLst>
              </p:cNvPr>
              <p:cNvGrpSpPr/>
              <p:nvPr/>
            </p:nvGrpSpPr>
            <p:grpSpPr>
              <a:xfrm>
                <a:off x="2317781" y="2637228"/>
                <a:ext cx="2007643" cy="353366"/>
                <a:chOff x="4325424" y="4753302"/>
                <a:chExt cx="2007643" cy="353366"/>
              </a:xfrm>
            </p:grpSpPr>
            <p:sp>
              <p:nvSpPr>
                <p:cNvPr id="16" name="Freeform: Shape 15">
                  <a:extLst>
                    <a:ext uri="{FF2B5EF4-FFF2-40B4-BE49-F238E27FC236}">
                      <a16:creationId xmlns:a16="http://schemas.microsoft.com/office/drawing/2014/main" id="{EB3D1693-068F-2A55-04C1-36DBD112E8C5}"/>
                    </a:ext>
                  </a:extLst>
                </p:cNvPr>
                <p:cNvSpPr/>
                <p:nvPr/>
              </p:nvSpPr>
              <p:spPr>
                <a:xfrm>
                  <a:off x="4325424" y="4753302"/>
                  <a:ext cx="2007643" cy="94191"/>
                </a:xfrm>
                <a:custGeom>
                  <a:avLst/>
                  <a:gdLst>
                    <a:gd name="connsiteX0" fmla="*/ 0 w 2007643"/>
                    <a:gd name="connsiteY0" fmla="*/ 0 h 94191"/>
                    <a:gd name="connsiteX1" fmla="*/ 2007643 w 2007643"/>
                    <a:gd name="connsiteY1" fmla="*/ 0 h 94191"/>
                    <a:gd name="connsiteX2" fmla="*/ 2007643 w 2007643"/>
                    <a:gd name="connsiteY2" fmla="*/ 94191 h 94191"/>
                    <a:gd name="connsiteX3" fmla="*/ 0 w 2007643"/>
                    <a:gd name="connsiteY3" fmla="*/ 94191 h 94191"/>
                    <a:gd name="connsiteX4" fmla="*/ 0 w 2007643"/>
                    <a:gd name="connsiteY4" fmla="*/ 0 h 9419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07643" h="94191">
                      <a:moveTo>
                        <a:pt x="0" y="0"/>
                      </a:moveTo>
                      <a:lnTo>
                        <a:pt x="2007643" y="0"/>
                      </a:lnTo>
                      <a:lnTo>
                        <a:pt x="2007643" y="94191"/>
                      </a:lnTo>
                      <a:lnTo>
                        <a:pt x="0" y="94191"/>
                      </a:lnTo>
                      <a:lnTo>
                        <a:pt x="0" y="0"/>
                      </a:lnTo>
                      <a:close/>
                    </a:path>
                  </a:pathLst>
                </a:custGeom>
                <a:solidFill>
                  <a:schemeClr val="tx1">
                    <a:lumMod val="75000"/>
                    <a:lumOff val="2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17" name="Freeform: Shape 16">
                  <a:extLst>
                    <a:ext uri="{FF2B5EF4-FFF2-40B4-BE49-F238E27FC236}">
                      <a16:creationId xmlns:a16="http://schemas.microsoft.com/office/drawing/2014/main" id="{85934C24-C827-27AC-DA8D-BCD72613CE6A}"/>
                    </a:ext>
                  </a:extLst>
                </p:cNvPr>
                <p:cNvSpPr/>
                <p:nvPr/>
              </p:nvSpPr>
              <p:spPr>
                <a:xfrm>
                  <a:off x="4325425" y="5012477"/>
                  <a:ext cx="2007642" cy="94191"/>
                </a:xfrm>
                <a:custGeom>
                  <a:avLst/>
                  <a:gdLst>
                    <a:gd name="connsiteX0" fmla="*/ 0 w 2007642"/>
                    <a:gd name="connsiteY0" fmla="*/ 0 h 94191"/>
                    <a:gd name="connsiteX1" fmla="*/ 2007642 w 2007642"/>
                    <a:gd name="connsiteY1" fmla="*/ 0 h 94191"/>
                    <a:gd name="connsiteX2" fmla="*/ 2007642 w 2007642"/>
                    <a:gd name="connsiteY2" fmla="*/ 94191 h 94191"/>
                    <a:gd name="connsiteX3" fmla="*/ 0 w 2007642"/>
                    <a:gd name="connsiteY3" fmla="*/ 94191 h 94191"/>
                    <a:gd name="connsiteX4" fmla="*/ 0 w 2007642"/>
                    <a:gd name="connsiteY4" fmla="*/ 0 h 9419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07642" h="94191">
                      <a:moveTo>
                        <a:pt x="0" y="0"/>
                      </a:moveTo>
                      <a:lnTo>
                        <a:pt x="2007642" y="0"/>
                      </a:lnTo>
                      <a:lnTo>
                        <a:pt x="2007642" y="94191"/>
                      </a:lnTo>
                      <a:lnTo>
                        <a:pt x="0" y="94191"/>
                      </a:lnTo>
                      <a:lnTo>
                        <a:pt x="0" y="0"/>
                      </a:lnTo>
                      <a:close/>
                    </a:path>
                  </a:pathLst>
                </a:custGeom>
                <a:solidFill>
                  <a:schemeClr val="tx1">
                    <a:lumMod val="75000"/>
                    <a:lumOff val="2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grpSp>
        </p:grpSp>
        <p:grpSp>
          <p:nvGrpSpPr>
            <p:cNvPr id="26" name="Group 25">
              <a:extLst>
                <a:ext uri="{FF2B5EF4-FFF2-40B4-BE49-F238E27FC236}">
                  <a16:creationId xmlns:a16="http://schemas.microsoft.com/office/drawing/2014/main" id="{2FFDD477-7CA1-5030-2567-90375B4A81B9}"/>
                </a:ext>
              </a:extLst>
            </p:cNvPr>
            <p:cNvGrpSpPr/>
            <p:nvPr/>
          </p:nvGrpSpPr>
          <p:grpSpPr>
            <a:xfrm flipH="1">
              <a:off x="4721113" y="1408595"/>
              <a:ext cx="1851545" cy="703417"/>
              <a:chOff x="2317781" y="2636683"/>
              <a:chExt cx="4589977" cy="1743770"/>
            </a:xfrm>
          </p:grpSpPr>
          <p:grpSp>
            <p:nvGrpSpPr>
              <p:cNvPr id="27" name="Group 26">
                <a:extLst>
                  <a:ext uri="{FF2B5EF4-FFF2-40B4-BE49-F238E27FC236}">
                    <a16:creationId xmlns:a16="http://schemas.microsoft.com/office/drawing/2014/main" id="{A6641CAD-DD0C-0743-5416-088A855572A1}"/>
                  </a:ext>
                </a:extLst>
              </p:cNvPr>
              <p:cNvGrpSpPr/>
              <p:nvPr/>
            </p:nvGrpSpPr>
            <p:grpSpPr>
              <a:xfrm>
                <a:off x="4325424" y="2636683"/>
                <a:ext cx="2582334" cy="816800"/>
                <a:chOff x="3200399" y="2673583"/>
                <a:chExt cx="2582334" cy="816800"/>
              </a:xfrm>
            </p:grpSpPr>
            <p:sp>
              <p:nvSpPr>
                <p:cNvPr id="40" name="Freeform: Shape 39">
                  <a:extLst>
                    <a:ext uri="{FF2B5EF4-FFF2-40B4-BE49-F238E27FC236}">
                      <a16:creationId xmlns:a16="http://schemas.microsoft.com/office/drawing/2014/main" id="{9E406F21-03C1-5D49-020F-785FF953EBF8}"/>
                    </a:ext>
                  </a:extLst>
                </p:cNvPr>
                <p:cNvSpPr/>
                <p:nvPr/>
              </p:nvSpPr>
              <p:spPr>
                <a:xfrm>
                  <a:off x="3200399" y="2673583"/>
                  <a:ext cx="2582334" cy="816800"/>
                </a:xfrm>
                <a:custGeom>
                  <a:avLst/>
                  <a:gdLst>
                    <a:gd name="connsiteX0" fmla="*/ 0 w 2582334"/>
                    <a:gd name="connsiteY0" fmla="*/ 0 h 816800"/>
                    <a:gd name="connsiteX1" fmla="*/ 2173934 w 2582334"/>
                    <a:gd name="connsiteY1" fmla="*/ 0 h 816800"/>
                    <a:gd name="connsiteX2" fmla="*/ 2582334 w 2582334"/>
                    <a:gd name="connsiteY2" fmla="*/ 408400 h 816800"/>
                    <a:gd name="connsiteX3" fmla="*/ 2582333 w 2582334"/>
                    <a:gd name="connsiteY3" fmla="*/ 408400 h 816800"/>
                    <a:gd name="connsiteX4" fmla="*/ 2173933 w 2582334"/>
                    <a:gd name="connsiteY4" fmla="*/ 816800 h 816800"/>
                    <a:gd name="connsiteX5" fmla="*/ 0 w 2582334"/>
                    <a:gd name="connsiteY5" fmla="*/ 816799 h 816800"/>
                    <a:gd name="connsiteX6" fmla="*/ 0 w 2582334"/>
                    <a:gd name="connsiteY6" fmla="*/ 722608 h 816800"/>
                    <a:gd name="connsiteX7" fmla="*/ 2183458 w 2582334"/>
                    <a:gd name="connsiteY7" fmla="*/ 722609 h 816800"/>
                    <a:gd name="connsiteX8" fmla="*/ 2497667 w 2582334"/>
                    <a:gd name="connsiteY8" fmla="*/ 408400 h 816800"/>
                    <a:gd name="connsiteX9" fmla="*/ 2497668 w 2582334"/>
                    <a:gd name="connsiteY9" fmla="*/ 408400 h 816800"/>
                    <a:gd name="connsiteX10" fmla="*/ 2183459 w 2582334"/>
                    <a:gd name="connsiteY10" fmla="*/ 94191 h 816800"/>
                    <a:gd name="connsiteX11" fmla="*/ 0 w 2582334"/>
                    <a:gd name="connsiteY11" fmla="*/ 94191 h 816800"/>
                    <a:gd name="connsiteX12" fmla="*/ 0 w 2582334"/>
                    <a:gd name="connsiteY12" fmla="*/ 0 h 81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582334" h="816800">
                      <a:moveTo>
                        <a:pt x="0" y="0"/>
                      </a:moveTo>
                      <a:lnTo>
                        <a:pt x="2173934" y="0"/>
                      </a:lnTo>
                      <a:cubicBezTo>
                        <a:pt x="2399487" y="0"/>
                        <a:pt x="2582334" y="182847"/>
                        <a:pt x="2582334" y="408400"/>
                      </a:cubicBezTo>
                      <a:lnTo>
                        <a:pt x="2582333" y="408400"/>
                      </a:lnTo>
                      <a:cubicBezTo>
                        <a:pt x="2582333" y="633953"/>
                        <a:pt x="2399486" y="816800"/>
                        <a:pt x="2173933" y="816800"/>
                      </a:cubicBezTo>
                      <a:lnTo>
                        <a:pt x="0" y="816799"/>
                      </a:lnTo>
                      <a:lnTo>
                        <a:pt x="0" y="722608"/>
                      </a:lnTo>
                      <a:lnTo>
                        <a:pt x="2183458" y="722609"/>
                      </a:lnTo>
                      <a:cubicBezTo>
                        <a:pt x="2356991" y="722609"/>
                        <a:pt x="2497667" y="581933"/>
                        <a:pt x="2497667" y="408400"/>
                      </a:cubicBezTo>
                      <a:lnTo>
                        <a:pt x="2497668" y="408400"/>
                      </a:lnTo>
                      <a:cubicBezTo>
                        <a:pt x="2497668" y="234867"/>
                        <a:pt x="2356992" y="94191"/>
                        <a:pt x="2183459" y="94191"/>
                      </a:cubicBezTo>
                      <a:lnTo>
                        <a:pt x="0" y="94191"/>
                      </a:lnTo>
                      <a:lnTo>
                        <a:pt x="0" y="0"/>
                      </a:lnTo>
                      <a:close/>
                    </a:path>
                  </a:pathLst>
                </a:custGeom>
                <a:solidFill>
                  <a:schemeClr val="tx1">
                    <a:lumMod val="75000"/>
                    <a:lumOff val="2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41" name="Freeform: Shape 40">
                  <a:extLst>
                    <a:ext uri="{FF2B5EF4-FFF2-40B4-BE49-F238E27FC236}">
                      <a16:creationId xmlns:a16="http://schemas.microsoft.com/office/drawing/2014/main" id="{7A939D1E-FB73-AF74-8384-D8A94D2FE55F}"/>
                    </a:ext>
                  </a:extLst>
                </p:cNvPr>
                <p:cNvSpPr/>
                <p:nvPr/>
              </p:nvSpPr>
              <p:spPr>
                <a:xfrm>
                  <a:off x="3200400" y="2932758"/>
                  <a:ext cx="2321453" cy="298450"/>
                </a:xfrm>
                <a:custGeom>
                  <a:avLst/>
                  <a:gdLst>
                    <a:gd name="connsiteX0" fmla="*/ 0 w 2321453"/>
                    <a:gd name="connsiteY0" fmla="*/ 0 h 298450"/>
                    <a:gd name="connsiteX1" fmla="*/ 2172228 w 2321453"/>
                    <a:gd name="connsiteY1" fmla="*/ 0 h 298450"/>
                    <a:gd name="connsiteX2" fmla="*/ 2321453 w 2321453"/>
                    <a:gd name="connsiteY2" fmla="*/ 149225 h 298450"/>
                    <a:gd name="connsiteX3" fmla="*/ 2321452 w 2321453"/>
                    <a:gd name="connsiteY3" fmla="*/ 149225 h 298450"/>
                    <a:gd name="connsiteX4" fmla="*/ 2172227 w 2321453"/>
                    <a:gd name="connsiteY4" fmla="*/ 298450 h 298450"/>
                    <a:gd name="connsiteX5" fmla="*/ 0 w 2321453"/>
                    <a:gd name="connsiteY5" fmla="*/ 298449 h 298450"/>
                    <a:gd name="connsiteX6" fmla="*/ 0 w 2321453"/>
                    <a:gd name="connsiteY6" fmla="*/ 204258 h 298450"/>
                    <a:gd name="connsiteX7" fmla="*/ 2143649 w 2321453"/>
                    <a:gd name="connsiteY7" fmla="*/ 204259 h 298450"/>
                    <a:gd name="connsiteX8" fmla="*/ 2198683 w 2321453"/>
                    <a:gd name="connsiteY8" fmla="*/ 149225 h 298450"/>
                    <a:gd name="connsiteX9" fmla="*/ 2198684 w 2321453"/>
                    <a:gd name="connsiteY9" fmla="*/ 149225 h 298450"/>
                    <a:gd name="connsiteX10" fmla="*/ 2143650 w 2321453"/>
                    <a:gd name="connsiteY10" fmla="*/ 94191 h 298450"/>
                    <a:gd name="connsiteX11" fmla="*/ 0 w 2321453"/>
                    <a:gd name="connsiteY11" fmla="*/ 94191 h 298450"/>
                    <a:gd name="connsiteX12" fmla="*/ 0 w 2321453"/>
                    <a:gd name="connsiteY12" fmla="*/ 0 h 298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321453" h="298450">
                      <a:moveTo>
                        <a:pt x="0" y="0"/>
                      </a:moveTo>
                      <a:lnTo>
                        <a:pt x="2172228" y="0"/>
                      </a:lnTo>
                      <a:cubicBezTo>
                        <a:pt x="2254643" y="0"/>
                        <a:pt x="2321453" y="66810"/>
                        <a:pt x="2321453" y="149225"/>
                      </a:cubicBezTo>
                      <a:lnTo>
                        <a:pt x="2321452" y="149225"/>
                      </a:lnTo>
                      <a:cubicBezTo>
                        <a:pt x="2321452" y="231640"/>
                        <a:pt x="2254642" y="298450"/>
                        <a:pt x="2172227" y="298450"/>
                      </a:cubicBezTo>
                      <a:lnTo>
                        <a:pt x="0" y="298449"/>
                      </a:lnTo>
                      <a:lnTo>
                        <a:pt x="0" y="204258"/>
                      </a:lnTo>
                      <a:lnTo>
                        <a:pt x="2143649" y="204259"/>
                      </a:lnTo>
                      <a:cubicBezTo>
                        <a:pt x="2174043" y="204259"/>
                        <a:pt x="2198683" y="179619"/>
                        <a:pt x="2198683" y="149225"/>
                      </a:cubicBezTo>
                      <a:lnTo>
                        <a:pt x="2198684" y="149225"/>
                      </a:lnTo>
                      <a:cubicBezTo>
                        <a:pt x="2198684" y="118831"/>
                        <a:pt x="2174044" y="94191"/>
                        <a:pt x="2143650" y="94191"/>
                      </a:cubicBezTo>
                      <a:lnTo>
                        <a:pt x="0" y="94191"/>
                      </a:lnTo>
                      <a:lnTo>
                        <a:pt x="0" y="0"/>
                      </a:lnTo>
                      <a:close/>
                    </a:path>
                  </a:pathLst>
                </a:custGeom>
                <a:solidFill>
                  <a:schemeClr val="tx1">
                    <a:lumMod val="75000"/>
                    <a:lumOff val="2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grpSp>
          <p:grpSp>
            <p:nvGrpSpPr>
              <p:cNvPr id="28" name="Group 27">
                <a:extLst>
                  <a:ext uri="{FF2B5EF4-FFF2-40B4-BE49-F238E27FC236}">
                    <a16:creationId xmlns:a16="http://schemas.microsoft.com/office/drawing/2014/main" id="{1C5DCB1C-ACD2-6D19-CC41-5624D6F576BF}"/>
                  </a:ext>
                </a:extLst>
              </p:cNvPr>
              <p:cNvGrpSpPr/>
              <p:nvPr/>
            </p:nvGrpSpPr>
            <p:grpSpPr>
              <a:xfrm>
                <a:off x="4325424" y="3563653"/>
                <a:ext cx="2582334" cy="816800"/>
                <a:chOff x="3200399" y="2673583"/>
                <a:chExt cx="2582334" cy="816800"/>
              </a:xfrm>
            </p:grpSpPr>
            <p:sp>
              <p:nvSpPr>
                <p:cNvPr id="38" name="Freeform: Shape 37">
                  <a:extLst>
                    <a:ext uri="{FF2B5EF4-FFF2-40B4-BE49-F238E27FC236}">
                      <a16:creationId xmlns:a16="http://schemas.microsoft.com/office/drawing/2014/main" id="{4B247521-79D9-427B-4817-D864455C8650}"/>
                    </a:ext>
                  </a:extLst>
                </p:cNvPr>
                <p:cNvSpPr/>
                <p:nvPr/>
              </p:nvSpPr>
              <p:spPr>
                <a:xfrm>
                  <a:off x="3200399" y="2673583"/>
                  <a:ext cx="2582334" cy="816800"/>
                </a:xfrm>
                <a:custGeom>
                  <a:avLst/>
                  <a:gdLst>
                    <a:gd name="connsiteX0" fmla="*/ 0 w 2582334"/>
                    <a:gd name="connsiteY0" fmla="*/ 0 h 816800"/>
                    <a:gd name="connsiteX1" fmla="*/ 2173934 w 2582334"/>
                    <a:gd name="connsiteY1" fmla="*/ 0 h 816800"/>
                    <a:gd name="connsiteX2" fmla="*/ 2582334 w 2582334"/>
                    <a:gd name="connsiteY2" fmla="*/ 408400 h 816800"/>
                    <a:gd name="connsiteX3" fmla="*/ 2582333 w 2582334"/>
                    <a:gd name="connsiteY3" fmla="*/ 408400 h 816800"/>
                    <a:gd name="connsiteX4" fmla="*/ 2173933 w 2582334"/>
                    <a:gd name="connsiteY4" fmla="*/ 816800 h 816800"/>
                    <a:gd name="connsiteX5" fmla="*/ 0 w 2582334"/>
                    <a:gd name="connsiteY5" fmla="*/ 816799 h 816800"/>
                    <a:gd name="connsiteX6" fmla="*/ 0 w 2582334"/>
                    <a:gd name="connsiteY6" fmla="*/ 722608 h 816800"/>
                    <a:gd name="connsiteX7" fmla="*/ 2183458 w 2582334"/>
                    <a:gd name="connsiteY7" fmla="*/ 722609 h 816800"/>
                    <a:gd name="connsiteX8" fmla="*/ 2497667 w 2582334"/>
                    <a:gd name="connsiteY8" fmla="*/ 408400 h 816800"/>
                    <a:gd name="connsiteX9" fmla="*/ 2497668 w 2582334"/>
                    <a:gd name="connsiteY9" fmla="*/ 408400 h 816800"/>
                    <a:gd name="connsiteX10" fmla="*/ 2183459 w 2582334"/>
                    <a:gd name="connsiteY10" fmla="*/ 94191 h 816800"/>
                    <a:gd name="connsiteX11" fmla="*/ 0 w 2582334"/>
                    <a:gd name="connsiteY11" fmla="*/ 94191 h 816800"/>
                    <a:gd name="connsiteX12" fmla="*/ 0 w 2582334"/>
                    <a:gd name="connsiteY12" fmla="*/ 0 h 81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582334" h="816800">
                      <a:moveTo>
                        <a:pt x="0" y="0"/>
                      </a:moveTo>
                      <a:lnTo>
                        <a:pt x="2173934" y="0"/>
                      </a:lnTo>
                      <a:cubicBezTo>
                        <a:pt x="2399487" y="0"/>
                        <a:pt x="2582334" y="182847"/>
                        <a:pt x="2582334" y="408400"/>
                      </a:cubicBezTo>
                      <a:lnTo>
                        <a:pt x="2582333" y="408400"/>
                      </a:lnTo>
                      <a:cubicBezTo>
                        <a:pt x="2582333" y="633953"/>
                        <a:pt x="2399486" y="816800"/>
                        <a:pt x="2173933" y="816800"/>
                      </a:cubicBezTo>
                      <a:lnTo>
                        <a:pt x="0" y="816799"/>
                      </a:lnTo>
                      <a:lnTo>
                        <a:pt x="0" y="722608"/>
                      </a:lnTo>
                      <a:lnTo>
                        <a:pt x="2183458" y="722609"/>
                      </a:lnTo>
                      <a:cubicBezTo>
                        <a:pt x="2356991" y="722609"/>
                        <a:pt x="2497667" y="581933"/>
                        <a:pt x="2497667" y="408400"/>
                      </a:cubicBezTo>
                      <a:lnTo>
                        <a:pt x="2497668" y="408400"/>
                      </a:lnTo>
                      <a:cubicBezTo>
                        <a:pt x="2497668" y="234867"/>
                        <a:pt x="2356992" y="94191"/>
                        <a:pt x="2183459" y="94191"/>
                      </a:cubicBezTo>
                      <a:lnTo>
                        <a:pt x="0" y="94191"/>
                      </a:lnTo>
                      <a:lnTo>
                        <a:pt x="0" y="0"/>
                      </a:lnTo>
                      <a:close/>
                    </a:path>
                  </a:pathLst>
                </a:custGeom>
                <a:solidFill>
                  <a:schemeClr val="tx1">
                    <a:lumMod val="75000"/>
                    <a:lumOff val="2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39" name="Freeform: Shape 38">
                  <a:extLst>
                    <a:ext uri="{FF2B5EF4-FFF2-40B4-BE49-F238E27FC236}">
                      <a16:creationId xmlns:a16="http://schemas.microsoft.com/office/drawing/2014/main" id="{D6D02595-2548-E2DE-0C8B-B29AF5483C36}"/>
                    </a:ext>
                  </a:extLst>
                </p:cNvPr>
                <p:cNvSpPr/>
                <p:nvPr/>
              </p:nvSpPr>
              <p:spPr>
                <a:xfrm>
                  <a:off x="3200399" y="2928821"/>
                  <a:ext cx="2321454" cy="298449"/>
                </a:xfrm>
                <a:custGeom>
                  <a:avLst/>
                  <a:gdLst>
                    <a:gd name="connsiteX0" fmla="*/ 0 w 2321453"/>
                    <a:gd name="connsiteY0" fmla="*/ 0 h 298450"/>
                    <a:gd name="connsiteX1" fmla="*/ 2172228 w 2321453"/>
                    <a:gd name="connsiteY1" fmla="*/ 0 h 298450"/>
                    <a:gd name="connsiteX2" fmla="*/ 2321453 w 2321453"/>
                    <a:gd name="connsiteY2" fmla="*/ 149225 h 298450"/>
                    <a:gd name="connsiteX3" fmla="*/ 2321452 w 2321453"/>
                    <a:gd name="connsiteY3" fmla="*/ 149225 h 298450"/>
                    <a:gd name="connsiteX4" fmla="*/ 2172227 w 2321453"/>
                    <a:gd name="connsiteY4" fmla="*/ 298450 h 298450"/>
                    <a:gd name="connsiteX5" fmla="*/ 0 w 2321453"/>
                    <a:gd name="connsiteY5" fmla="*/ 298449 h 298450"/>
                    <a:gd name="connsiteX6" fmla="*/ 0 w 2321453"/>
                    <a:gd name="connsiteY6" fmla="*/ 204258 h 298450"/>
                    <a:gd name="connsiteX7" fmla="*/ 2143649 w 2321453"/>
                    <a:gd name="connsiteY7" fmla="*/ 204259 h 298450"/>
                    <a:gd name="connsiteX8" fmla="*/ 2198683 w 2321453"/>
                    <a:gd name="connsiteY8" fmla="*/ 149225 h 298450"/>
                    <a:gd name="connsiteX9" fmla="*/ 2198684 w 2321453"/>
                    <a:gd name="connsiteY9" fmla="*/ 149225 h 298450"/>
                    <a:gd name="connsiteX10" fmla="*/ 2143650 w 2321453"/>
                    <a:gd name="connsiteY10" fmla="*/ 94191 h 298450"/>
                    <a:gd name="connsiteX11" fmla="*/ 0 w 2321453"/>
                    <a:gd name="connsiteY11" fmla="*/ 94191 h 298450"/>
                    <a:gd name="connsiteX12" fmla="*/ 0 w 2321453"/>
                    <a:gd name="connsiteY12" fmla="*/ 0 h 298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321453" h="298450">
                      <a:moveTo>
                        <a:pt x="0" y="0"/>
                      </a:moveTo>
                      <a:lnTo>
                        <a:pt x="2172228" y="0"/>
                      </a:lnTo>
                      <a:cubicBezTo>
                        <a:pt x="2254643" y="0"/>
                        <a:pt x="2321453" y="66810"/>
                        <a:pt x="2321453" y="149225"/>
                      </a:cubicBezTo>
                      <a:lnTo>
                        <a:pt x="2321452" y="149225"/>
                      </a:lnTo>
                      <a:cubicBezTo>
                        <a:pt x="2321452" y="231640"/>
                        <a:pt x="2254642" y="298450"/>
                        <a:pt x="2172227" y="298450"/>
                      </a:cubicBezTo>
                      <a:lnTo>
                        <a:pt x="0" y="298449"/>
                      </a:lnTo>
                      <a:lnTo>
                        <a:pt x="0" y="204258"/>
                      </a:lnTo>
                      <a:lnTo>
                        <a:pt x="2143649" y="204259"/>
                      </a:lnTo>
                      <a:cubicBezTo>
                        <a:pt x="2174043" y="204259"/>
                        <a:pt x="2198683" y="179619"/>
                        <a:pt x="2198683" y="149225"/>
                      </a:cubicBezTo>
                      <a:lnTo>
                        <a:pt x="2198684" y="149225"/>
                      </a:lnTo>
                      <a:cubicBezTo>
                        <a:pt x="2198684" y="118831"/>
                        <a:pt x="2174044" y="94191"/>
                        <a:pt x="2143650" y="94191"/>
                      </a:cubicBezTo>
                      <a:lnTo>
                        <a:pt x="0" y="94191"/>
                      </a:lnTo>
                      <a:lnTo>
                        <a:pt x="0" y="0"/>
                      </a:lnTo>
                      <a:close/>
                    </a:path>
                  </a:pathLst>
                </a:custGeom>
                <a:solidFill>
                  <a:schemeClr val="tx1">
                    <a:lumMod val="75000"/>
                    <a:lumOff val="2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grpSp>
          <p:grpSp>
            <p:nvGrpSpPr>
              <p:cNvPr id="29" name="Group 28">
                <a:extLst>
                  <a:ext uri="{FF2B5EF4-FFF2-40B4-BE49-F238E27FC236}">
                    <a16:creationId xmlns:a16="http://schemas.microsoft.com/office/drawing/2014/main" id="{5431A80B-4C21-C165-89FF-4B4D5E2A4679}"/>
                  </a:ext>
                </a:extLst>
              </p:cNvPr>
              <p:cNvGrpSpPr/>
              <p:nvPr/>
            </p:nvGrpSpPr>
            <p:grpSpPr>
              <a:xfrm flipH="1">
                <a:off x="3034258" y="3100764"/>
                <a:ext cx="2582334" cy="816800"/>
                <a:chOff x="3200399" y="2673583"/>
                <a:chExt cx="2582334" cy="816800"/>
              </a:xfrm>
            </p:grpSpPr>
            <p:sp>
              <p:nvSpPr>
                <p:cNvPr id="36" name="Freeform: Shape 35">
                  <a:extLst>
                    <a:ext uri="{FF2B5EF4-FFF2-40B4-BE49-F238E27FC236}">
                      <a16:creationId xmlns:a16="http://schemas.microsoft.com/office/drawing/2014/main" id="{0105A278-E136-A8C1-0DCA-EDFA3B435923}"/>
                    </a:ext>
                  </a:extLst>
                </p:cNvPr>
                <p:cNvSpPr/>
                <p:nvPr/>
              </p:nvSpPr>
              <p:spPr>
                <a:xfrm>
                  <a:off x="3200399" y="2673583"/>
                  <a:ext cx="2582334" cy="816800"/>
                </a:xfrm>
                <a:custGeom>
                  <a:avLst/>
                  <a:gdLst>
                    <a:gd name="connsiteX0" fmla="*/ 0 w 2582334"/>
                    <a:gd name="connsiteY0" fmla="*/ 0 h 816800"/>
                    <a:gd name="connsiteX1" fmla="*/ 2173934 w 2582334"/>
                    <a:gd name="connsiteY1" fmla="*/ 0 h 816800"/>
                    <a:gd name="connsiteX2" fmla="*/ 2582334 w 2582334"/>
                    <a:gd name="connsiteY2" fmla="*/ 408400 h 816800"/>
                    <a:gd name="connsiteX3" fmla="*/ 2582333 w 2582334"/>
                    <a:gd name="connsiteY3" fmla="*/ 408400 h 816800"/>
                    <a:gd name="connsiteX4" fmla="*/ 2173933 w 2582334"/>
                    <a:gd name="connsiteY4" fmla="*/ 816800 h 816800"/>
                    <a:gd name="connsiteX5" fmla="*/ 0 w 2582334"/>
                    <a:gd name="connsiteY5" fmla="*/ 816799 h 816800"/>
                    <a:gd name="connsiteX6" fmla="*/ 0 w 2582334"/>
                    <a:gd name="connsiteY6" fmla="*/ 722608 h 816800"/>
                    <a:gd name="connsiteX7" fmla="*/ 2183458 w 2582334"/>
                    <a:gd name="connsiteY7" fmla="*/ 722609 h 816800"/>
                    <a:gd name="connsiteX8" fmla="*/ 2497667 w 2582334"/>
                    <a:gd name="connsiteY8" fmla="*/ 408400 h 816800"/>
                    <a:gd name="connsiteX9" fmla="*/ 2497668 w 2582334"/>
                    <a:gd name="connsiteY9" fmla="*/ 408400 h 816800"/>
                    <a:gd name="connsiteX10" fmla="*/ 2183459 w 2582334"/>
                    <a:gd name="connsiteY10" fmla="*/ 94191 h 816800"/>
                    <a:gd name="connsiteX11" fmla="*/ 0 w 2582334"/>
                    <a:gd name="connsiteY11" fmla="*/ 94191 h 816800"/>
                    <a:gd name="connsiteX12" fmla="*/ 0 w 2582334"/>
                    <a:gd name="connsiteY12" fmla="*/ 0 h 81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582334" h="816800">
                      <a:moveTo>
                        <a:pt x="0" y="0"/>
                      </a:moveTo>
                      <a:lnTo>
                        <a:pt x="2173934" y="0"/>
                      </a:lnTo>
                      <a:cubicBezTo>
                        <a:pt x="2399487" y="0"/>
                        <a:pt x="2582334" y="182847"/>
                        <a:pt x="2582334" y="408400"/>
                      </a:cubicBezTo>
                      <a:lnTo>
                        <a:pt x="2582333" y="408400"/>
                      </a:lnTo>
                      <a:cubicBezTo>
                        <a:pt x="2582333" y="633953"/>
                        <a:pt x="2399486" y="816800"/>
                        <a:pt x="2173933" y="816800"/>
                      </a:cubicBezTo>
                      <a:lnTo>
                        <a:pt x="0" y="816799"/>
                      </a:lnTo>
                      <a:lnTo>
                        <a:pt x="0" y="722608"/>
                      </a:lnTo>
                      <a:lnTo>
                        <a:pt x="2183458" y="722609"/>
                      </a:lnTo>
                      <a:cubicBezTo>
                        <a:pt x="2356991" y="722609"/>
                        <a:pt x="2497667" y="581933"/>
                        <a:pt x="2497667" y="408400"/>
                      </a:cubicBezTo>
                      <a:lnTo>
                        <a:pt x="2497668" y="408400"/>
                      </a:lnTo>
                      <a:cubicBezTo>
                        <a:pt x="2497668" y="234867"/>
                        <a:pt x="2356992" y="94191"/>
                        <a:pt x="2183459" y="94191"/>
                      </a:cubicBezTo>
                      <a:lnTo>
                        <a:pt x="0" y="94191"/>
                      </a:lnTo>
                      <a:lnTo>
                        <a:pt x="0" y="0"/>
                      </a:lnTo>
                      <a:close/>
                    </a:path>
                  </a:pathLst>
                </a:custGeom>
                <a:solidFill>
                  <a:schemeClr val="tx1">
                    <a:lumMod val="75000"/>
                    <a:lumOff val="2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37" name="Freeform: Shape 36">
                  <a:extLst>
                    <a:ext uri="{FF2B5EF4-FFF2-40B4-BE49-F238E27FC236}">
                      <a16:creationId xmlns:a16="http://schemas.microsoft.com/office/drawing/2014/main" id="{1469DDAA-BBBA-2EE9-5DB7-0E9E5D19DA5C}"/>
                    </a:ext>
                  </a:extLst>
                </p:cNvPr>
                <p:cNvSpPr/>
                <p:nvPr/>
              </p:nvSpPr>
              <p:spPr>
                <a:xfrm>
                  <a:off x="3200400" y="2932758"/>
                  <a:ext cx="2321453" cy="298450"/>
                </a:xfrm>
                <a:custGeom>
                  <a:avLst/>
                  <a:gdLst>
                    <a:gd name="connsiteX0" fmla="*/ 0 w 2321453"/>
                    <a:gd name="connsiteY0" fmla="*/ 0 h 298450"/>
                    <a:gd name="connsiteX1" fmla="*/ 2172228 w 2321453"/>
                    <a:gd name="connsiteY1" fmla="*/ 0 h 298450"/>
                    <a:gd name="connsiteX2" fmla="*/ 2321453 w 2321453"/>
                    <a:gd name="connsiteY2" fmla="*/ 149225 h 298450"/>
                    <a:gd name="connsiteX3" fmla="*/ 2321452 w 2321453"/>
                    <a:gd name="connsiteY3" fmla="*/ 149225 h 298450"/>
                    <a:gd name="connsiteX4" fmla="*/ 2172227 w 2321453"/>
                    <a:gd name="connsiteY4" fmla="*/ 298450 h 298450"/>
                    <a:gd name="connsiteX5" fmla="*/ 0 w 2321453"/>
                    <a:gd name="connsiteY5" fmla="*/ 298449 h 298450"/>
                    <a:gd name="connsiteX6" fmla="*/ 0 w 2321453"/>
                    <a:gd name="connsiteY6" fmla="*/ 204258 h 298450"/>
                    <a:gd name="connsiteX7" fmla="*/ 2143649 w 2321453"/>
                    <a:gd name="connsiteY7" fmla="*/ 204259 h 298450"/>
                    <a:gd name="connsiteX8" fmla="*/ 2198683 w 2321453"/>
                    <a:gd name="connsiteY8" fmla="*/ 149225 h 298450"/>
                    <a:gd name="connsiteX9" fmla="*/ 2198684 w 2321453"/>
                    <a:gd name="connsiteY9" fmla="*/ 149225 h 298450"/>
                    <a:gd name="connsiteX10" fmla="*/ 2143650 w 2321453"/>
                    <a:gd name="connsiteY10" fmla="*/ 94191 h 298450"/>
                    <a:gd name="connsiteX11" fmla="*/ 0 w 2321453"/>
                    <a:gd name="connsiteY11" fmla="*/ 94191 h 298450"/>
                    <a:gd name="connsiteX12" fmla="*/ 0 w 2321453"/>
                    <a:gd name="connsiteY12" fmla="*/ 0 h 298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321453" h="298450">
                      <a:moveTo>
                        <a:pt x="0" y="0"/>
                      </a:moveTo>
                      <a:lnTo>
                        <a:pt x="2172228" y="0"/>
                      </a:lnTo>
                      <a:cubicBezTo>
                        <a:pt x="2254643" y="0"/>
                        <a:pt x="2321453" y="66810"/>
                        <a:pt x="2321453" y="149225"/>
                      </a:cubicBezTo>
                      <a:lnTo>
                        <a:pt x="2321452" y="149225"/>
                      </a:lnTo>
                      <a:cubicBezTo>
                        <a:pt x="2321452" y="231640"/>
                        <a:pt x="2254642" y="298450"/>
                        <a:pt x="2172227" y="298450"/>
                      </a:cubicBezTo>
                      <a:lnTo>
                        <a:pt x="0" y="298449"/>
                      </a:lnTo>
                      <a:lnTo>
                        <a:pt x="0" y="204258"/>
                      </a:lnTo>
                      <a:lnTo>
                        <a:pt x="2143649" y="204259"/>
                      </a:lnTo>
                      <a:cubicBezTo>
                        <a:pt x="2174043" y="204259"/>
                        <a:pt x="2198683" y="179619"/>
                        <a:pt x="2198683" y="149225"/>
                      </a:cubicBezTo>
                      <a:lnTo>
                        <a:pt x="2198684" y="149225"/>
                      </a:lnTo>
                      <a:cubicBezTo>
                        <a:pt x="2198684" y="118831"/>
                        <a:pt x="2174044" y="94191"/>
                        <a:pt x="2143650" y="94191"/>
                      </a:cubicBezTo>
                      <a:lnTo>
                        <a:pt x="0" y="94191"/>
                      </a:lnTo>
                      <a:lnTo>
                        <a:pt x="0" y="0"/>
                      </a:lnTo>
                      <a:close/>
                    </a:path>
                  </a:pathLst>
                </a:custGeom>
                <a:solidFill>
                  <a:schemeClr val="tx1">
                    <a:lumMod val="75000"/>
                    <a:lumOff val="2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grpSp>
          <p:grpSp>
            <p:nvGrpSpPr>
              <p:cNvPr id="30" name="Group 29">
                <a:extLst>
                  <a:ext uri="{FF2B5EF4-FFF2-40B4-BE49-F238E27FC236}">
                    <a16:creationId xmlns:a16="http://schemas.microsoft.com/office/drawing/2014/main" id="{1397D90E-0129-60C0-9042-7E8843C53316}"/>
                  </a:ext>
                </a:extLst>
              </p:cNvPr>
              <p:cNvGrpSpPr/>
              <p:nvPr/>
            </p:nvGrpSpPr>
            <p:grpSpPr>
              <a:xfrm>
                <a:off x="2386557" y="4025098"/>
                <a:ext cx="2007643" cy="353366"/>
                <a:chOff x="4325424" y="4753302"/>
                <a:chExt cx="2007643" cy="353366"/>
              </a:xfrm>
            </p:grpSpPr>
            <p:sp>
              <p:nvSpPr>
                <p:cNvPr id="34" name="Freeform: Shape 33">
                  <a:extLst>
                    <a:ext uri="{FF2B5EF4-FFF2-40B4-BE49-F238E27FC236}">
                      <a16:creationId xmlns:a16="http://schemas.microsoft.com/office/drawing/2014/main" id="{EE654F63-9F97-9D91-4289-559FF5DCE77F}"/>
                    </a:ext>
                  </a:extLst>
                </p:cNvPr>
                <p:cNvSpPr/>
                <p:nvPr/>
              </p:nvSpPr>
              <p:spPr>
                <a:xfrm>
                  <a:off x="4325424" y="4753302"/>
                  <a:ext cx="2007643" cy="94191"/>
                </a:xfrm>
                <a:custGeom>
                  <a:avLst/>
                  <a:gdLst>
                    <a:gd name="connsiteX0" fmla="*/ 0 w 2007643"/>
                    <a:gd name="connsiteY0" fmla="*/ 0 h 94191"/>
                    <a:gd name="connsiteX1" fmla="*/ 2007643 w 2007643"/>
                    <a:gd name="connsiteY1" fmla="*/ 0 h 94191"/>
                    <a:gd name="connsiteX2" fmla="*/ 2007643 w 2007643"/>
                    <a:gd name="connsiteY2" fmla="*/ 94191 h 94191"/>
                    <a:gd name="connsiteX3" fmla="*/ 0 w 2007643"/>
                    <a:gd name="connsiteY3" fmla="*/ 94191 h 94191"/>
                    <a:gd name="connsiteX4" fmla="*/ 0 w 2007643"/>
                    <a:gd name="connsiteY4" fmla="*/ 0 h 9419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07643" h="94191">
                      <a:moveTo>
                        <a:pt x="0" y="0"/>
                      </a:moveTo>
                      <a:lnTo>
                        <a:pt x="2007643" y="0"/>
                      </a:lnTo>
                      <a:lnTo>
                        <a:pt x="2007643" y="94191"/>
                      </a:lnTo>
                      <a:lnTo>
                        <a:pt x="0" y="94191"/>
                      </a:lnTo>
                      <a:lnTo>
                        <a:pt x="0" y="0"/>
                      </a:lnTo>
                      <a:close/>
                    </a:path>
                  </a:pathLst>
                </a:custGeom>
                <a:solidFill>
                  <a:schemeClr val="tx1">
                    <a:lumMod val="75000"/>
                    <a:lumOff val="2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35" name="Freeform: Shape 34">
                  <a:extLst>
                    <a:ext uri="{FF2B5EF4-FFF2-40B4-BE49-F238E27FC236}">
                      <a16:creationId xmlns:a16="http://schemas.microsoft.com/office/drawing/2014/main" id="{6C875132-3286-8A1F-081A-5F8609C05AF0}"/>
                    </a:ext>
                  </a:extLst>
                </p:cNvPr>
                <p:cNvSpPr/>
                <p:nvPr/>
              </p:nvSpPr>
              <p:spPr>
                <a:xfrm>
                  <a:off x="4325425" y="5012477"/>
                  <a:ext cx="2007642" cy="94191"/>
                </a:xfrm>
                <a:custGeom>
                  <a:avLst/>
                  <a:gdLst>
                    <a:gd name="connsiteX0" fmla="*/ 0 w 2007642"/>
                    <a:gd name="connsiteY0" fmla="*/ 0 h 94191"/>
                    <a:gd name="connsiteX1" fmla="*/ 2007642 w 2007642"/>
                    <a:gd name="connsiteY1" fmla="*/ 0 h 94191"/>
                    <a:gd name="connsiteX2" fmla="*/ 2007642 w 2007642"/>
                    <a:gd name="connsiteY2" fmla="*/ 94191 h 94191"/>
                    <a:gd name="connsiteX3" fmla="*/ 0 w 2007642"/>
                    <a:gd name="connsiteY3" fmla="*/ 94191 h 94191"/>
                    <a:gd name="connsiteX4" fmla="*/ 0 w 2007642"/>
                    <a:gd name="connsiteY4" fmla="*/ 0 h 9419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07642" h="94191">
                      <a:moveTo>
                        <a:pt x="0" y="0"/>
                      </a:moveTo>
                      <a:lnTo>
                        <a:pt x="2007642" y="0"/>
                      </a:lnTo>
                      <a:lnTo>
                        <a:pt x="2007642" y="94191"/>
                      </a:lnTo>
                      <a:lnTo>
                        <a:pt x="0" y="94191"/>
                      </a:lnTo>
                      <a:lnTo>
                        <a:pt x="0" y="0"/>
                      </a:lnTo>
                      <a:close/>
                    </a:path>
                  </a:pathLst>
                </a:custGeom>
                <a:solidFill>
                  <a:schemeClr val="tx1">
                    <a:lumMod val="75000"/>
                    <a:lumOff val="2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grpSp>
          <p:grpSp>
            <p:nvGrpSpPr>
              <p:cNvPr id="31" name="Group 30">
                <a:extLst>
                  <a:ext uri="{FF2B5EF4-FFF2-40B4-BE49-F238E27FC236}">
                    <a16:creationId xmlns:a16="http://schemas.microsoft.com/office/drawing/2014/main" id="{5A9B776E-6C9B-01DB-B1FB-41462F495EFF}"/>
                  </a:ext>
                </a:extLst>
              </p:cNvPr>
              <p:cNvGrpSpPr/>
              <p:nvPr/>
            </p:nvGrpSpPr>
            <p:grpSpPr>
              <a:xfrm>
                <a:off x="2317781" y="2637228"/>
                <a:ext cx="2007643" cy="353366"/>
                <a:chOff x="4325424" y="4753302"/>
                <a:chExt cx="2007643" cy="353366"/>
              </a:xfrm>
            </p:grpSpPr>
            <p:sp>
              <p:nvSpPr>
                <p:cNvPr id="32" name="Freeform: Shape 31">
                  <a:extLst>
                    <a:ext uri="{FF2B5EF4-FFF2-40B4-BE49-F238E27FC236}">
                      <a16:creationId xmlns:a16="http://schemas.microsoft.com/office/drawing/2014/main" id="{BC7C0332-B52D-D2A6-5A6F-FC3209739778}"/>
                    </a:ext>
                  </a:extLst>
                </p:cNvPr>
                <p:cNvSpPr/>
                <p:nvPr/>
              </p:nvSpPr>
              <p:spPr>
                <a:xfrm>
                  <a:off x="4325424" y="4753302"/>
                  <a:ext cx="2007643" cy="94191"/>
                </a:xfrm>
                <a:custGeom>
                  <a:avLst/>
                  <a:gdLst>
                    <a:gd name="connsiteX0" fmla="*/ 0 w 2007643"/>
                    <a:gd name="connsiteY0" fmla="*/ 0 h 94191"/>
                    <a:gd name="connsiteX1" fmla="*/ 2007643 w 2007643"/>
                    <a:gd name="connsiteY1" fmla="*/ 0 h 94191"/>
                    <a:gd name="connsiteX2" fmla="*/ 2007643 w 2007643"/>
                    <a:gd name="connsiteY2" fmla="*/ 94191 h 94191"/>
                    <a:gd name="connsiteX3" fmla="*/ 0 w 2007643"/>
                    <a:gd name="connsiteY3" fmla="*/ 94191 h 94191"/>
                    <a:gd name="connsiteX4" fmla="*/ 0 w 2007643"/>
                    <a:gd name="connsiteY4" fmla="*/ 0 h 9419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07643" h="94191">
                      <a:moveTo>
                        <a:pt x="0" y="0"/>
                      </a:moveTo>
                      <a:lnTo>
                        <a:pt x="2007643" y="0"/>
                      </a:lnTo>
                      <a:lnTo>
                        <a:pt x="2007643" y="94191"/>
                      </a:lnTo>
                      <a:lnTo>
                        <a:pt x="0" y="94191"/>
                      </a:lnTo>
                      <a:lnTo>
                        <a:pt x="0" y="0"/>
                      </a:lnTo>
                      <a:close/>
                    </a:path>
                  </a:pathLst>
                </a:custGeom>
                <a:solidFill>
                  <a:schemeClr val="tx1">
                    <a:lumMod val="75000"/>
                    <a:lumOff val="2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33" name="Freeform: Shape 32">
                  <a:extLst>
                    <a:ext uri="{FF2B5EF4-FFF2-40B4-BE49-F238E27FC236}">
                      <a16:creationId xmlns:a16="http://schemas.microsoft.com/office/drawing/2014/main" id="{C41207B5-880E-F3D8-2374-3898EA7C4614}"/>
                    </a:ext>
                  </a:extLst>
                </p:cNvPr>
                <p:cNvSpPr/>
                <p:nvPr/>
              </p:nvSpPr>
              <p:spPr>
                <a:xfrm>
                  <a:off x="4325425" y="5012477"/>
                  <a:ext cx="2007642" cy="94191"/>
                </a:xfrm>
                <a:custGeom>
                  <a:avLst/>
                  <a:gdLst>
                    <a:gd name="connsiteX0" fmla="*/ 0 w 2007642"/>
                    <a:gd name="connsiteY0" fmla="*/ 0 h 94191"/>
                    <a:gd name="connsiteX1" fmla="*/ 2007642 w 2007642"/>
                    <a:gd name="connsiteY1" fmla="*/ 0 h 94191"/>
                    <a:gd name="connsiteX2" fmla="*/ 2007642 w 2007642"/>
                    <a:gd name="connsiteY2" fmla="*/ 94191 h 94191"/>
                    <a:gd name="connsiteX3" fmla="*/ 0 w 2007642"/>
                    <a:gd name="connsiteY3" fmla="*/ 94191 h 94191"/>
                    <a:gd name="connsiteX4" fmla="*/ 0 w 2007642"/>
                    <a:gd name="connsiteY4" fmla="*/ 0 h 9419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07642" h="94191">
                      <a:moveTo>
                        <a:pt x="0" y="0"/>
                      </a:moveTo>
                      <a:lnTo>
                        <a:pt x="2007642" y="0"/>
                      </a:lnTo>
                      <a:lnTo>
                        <a:pt x="2007642" y="94191"/>
                      </a:lnTo>
                      <a:lnTo>
                        <a:pt x="0" y="94191"/>
                      </a:lnTo>
                      <a:lnTo>
                        <a:pt x="0" y="0"/>
                      </a:lnTo>
                      <a:close/>
                    </a:path>
                  </a:pathLst>
                </a:custGeom>
                <a:solidFill>
                  <a:schemeClr val="tx1">
                    <a:lumMod val="75000"/>
                    <a:lumOff val="2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grpSp>
        </p:grpSp>
        <p:sp>
          <p:nvSpPr>
            <p:cNvPr id="42" name="Oval 41">
              <a:extLst>
                <a:ext uri="{FF2B5EF4-FFF2-40B4-BE49-F238E27FC236}">
                  <a16:creationId xmlns:a16="http://schemas.microsoft.com/office/drawing/2014/main" id="{DCBE0B57-58B9-58DE-09BD-F3167011A3BE}"/>
                </a:ext>
              </a:extLst>
            </p:cNvPr>
            <p:cNvSpPr/>
            <p:nvPr/>
          </p:nvSpPr>
          <p:spPr>
            <a:xfrm>
              <a:off x="6520180" y="1218029"/>
              <a:ext cx="653792" cy="653792"/>
            </a:xfrm>
            <a:prstGeom prst="ellipse">
              <a:avLst/>
            </a:prstGeom>
            <a:solidFill>
              <a:schemeClr val="bg1">
                <a:lumMod val="8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3" name="Isosceles Triangle 42">
              <a:extLst>
                <a:ext uri="{FF2B5EF4-FFF2-40B4-BE49-F238E27FC236}">
                  <a16:creationId xmlns:a16="http://schemas.microsoft.com/office/drawing/2014/main" id="{90EB2893-4C52-7FF0-2269-94DFF7A1CB2D}"/>
                </a:ext>
              </a:extLst>
            </p:cNvPr>
            <p:cNvSpPr/>
            <p:nvPr/>
          </p:nvSpPr>
          <p:spPr>
            <a:xfrm rot="5400000">
              <a:off x="6544915" y="1887072"/>
              <a:ext cx="350918" cy="346768"/>
            </a:xfrm>
            <a:prstGeom prst="triangle">
              <a:avLst/>
            </a:prstGeom>
            <a:solidFill>
              <a:schemeClr val="bg1">
                <a:lumMod val="8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4" name="Isosceles Triangle 43">
              <a:extLst>
                <a:ext uri="{FF2B5EF4-FFF2-40B4-BE49-F238E27FC236}">
                  <a16:creationId xmlns:a16="http://schemas.microsoft.com/office/drawing/2014/main" id="{D3F033E6-4EE8-EFFF-E417-E6003528E148}"/>
                </a:ext>
              </a:extLst>
            </p:cNvPr>
            <p:cNvSpPr/>
            <p:nvPr/>
          </p:nvSpPr>
          <p:spPr>
            <a:xfrm rot="16200000" flipH="1">
              <a:off x="6825883" y="1889740"/>
              <a:ext cx="350918" cy="346768"/>
            </a:xfrm>
            <a:prstGeom prst="triangle">
              <a:avLst/>
            </a:prstGeom>
            <a:solidFill>
              <a:schemeClr val="bg1">
                <a:lumMod val="8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7" name="Title 6">
            <a:extLst>
              <a:ext uri="{FF2B5EF4-FFF2-40B4-BE49-F238E27FC236}">
                <a16:creationId xmlns:a16="http://schemas.microsoft.com/office/drawing/2014/main" id="{7C70E8BB-7331-646E-8A47-6C062361D426}"/>
              </a:ext>
            </a:extLst>
          </p:cNvPr>
          <p:cNvSpPr>
            <a:spLocks noGrp="1"/>
          </p:cNvSpPr>
          <p:nvPr>
            <p:ph type="title"/>
          </p:nvPr>
        </p:nvSpPr>
        <p:spPr>
          <a:xfrm>
            <a:off x="241300" y="155246"/>
            <a:ext cx="8724900" cy="1089529"/>
          </a:xfrm>
        </p:spPr>
        <p:txBody>
          <a:bodyPr/>
          <a:lstStyle/>
          <a:p>
            <a:r>
              <a:rPr lang="ga-IE" dirty="0"/>
              <a:t>Cad iad airíonna an chuisneáin </a:t>
            </a:r>
            <a:r>
              <a:rPr lang="en-IE" dirty="0" err="1"/>
              <a:t>sa</a:t>
            </a:r>
            <a:r>
              <a:rPr lang="en-IE" dirty="0"/>
              <a:t> </a:t>
            </a:r>
            <a:r>
              <a:rPr lang="en-IE" dirty="0" err="1"/>
              <a:t>teaschaidéal</a:t>
            </a:r>
            <a:r>
              <a:rPr lang="en-IE" dirty="0"/>
              <a:t>?</a:t>
            </a:r>
            <a:endParaRPr lang="en-GB" dirty="0"/>
          </a:p>
        </p:txBody>
      </p:sp>
      <p:cxnSp>
        <p:nvCxnSpPr>
          <p:cNvPr id="45" name="Straight Arrow Connector 44">
            <a:extLst>
              <a:ext uri="{FF2B5EF4-FFF2-40B4-BE49-F238E27FC236}">
                <a16:creationId xmlns:a16="http://schemas.microsoft.com/office/drawing/2014/main" id="{D9B24260-3238-AE39-1AD1-5A98D70597B1}"/>
              </a:ext>
            </a:extLst>
          </p:cNvPr>
          <p:cNvCxnSpPr>
            <a:cxnSpLocks/>
          </p:cNvCxnSpPr>
          <p:nvPr/>
        </p:nvCxnSpPr>
        <p:spPr>
          <a:xfrm flipV="1">
            <a:off x="3753470" y="2185524"/>
            <a:ext cx="879858" cy="171459"/>
          </a:xfrm>
          <a:prstGeom prst="straightConnector1">
            <a:avLst/>
          </a:prstGeom>
          <a:ln w="28575">
            <a:solidFill>
              <a:schemeClr val="tx1"/>
            </a:solidFill>
            <a:tailEnd type="arrow" w="med" len="lg"/>
          </a:ln>
        </p:spPr>
        <p:style>
          <a:lnRef idx="2">
            <a:schemeClr val="accent1"/>
          </a:lnRef>
          <a:fillRef idx="0">
            <a:schemeClr val="accent1"/>
          </a:fillRef>
          <a:effectRef idx="1">
            <a:schemeClr val="accent1"/>
          </a:effectRef>
          <a:fontRef idx="minor">
            <a:schemeClr val="tx1"/>
          </a:fontRef>
        </p:style>
      </p:cxnSp>
      <p:cxnSp>
        <p:nvCxnSpPr>
          <p:cNvPr id="48" name="Straight Arrow Connector 47">
            <a:extLst>
              <a:ext uri="{FF2B5EF4-FFF2-40B4-BE49-F238E27FC236}">
                <a16:creationId xmlns:a16="http://schemas.microsoft.com/office/drawing/2014/main" id="{063409F2-3298-8CC1-0A8C-1B38B2B83295}"/>
              </a:ext>
            </a:extLst>
          </p:cNvPr>
          <p:cNvCxnSpPr>
            <a:cxnSpLocks/>
          </p:cNvCxnSpPr>
          <p:nvPr/>
        </p:nvCxnSpPr>
        <p:spPr>
          <a:xfrm>
            <a:off x="6724645" y="1523810"/>
            <a:ext cx="228296" cy="2668"/>
          </a:xfrm>
          <a:prstGeom prst="straightConnector1">
            <a:avLst/>
          </a:prstGeom>
          <a:ln w="28575">
            <a:solidFill>
              <a:schemeClr val="tx1"/>
            </a:solidFill>
            <a:tailEnd type="arrow" w="med" len="lg"/>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6409488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P spid="6" grpId="0"/>
      <p:bldP spid="3" grpId="0"/>
      <p:bldP spid="4" grpId="0"/>
      <p:bldP spid="8" grpId="0"/>
    </p:bld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A58EA91-8D86-BD31-02AA-B545323BAB4D}"/>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A3994D5B-422A-8AFC-F9B2-692BA9C30D0D}"/>
              </a:ext>
            </a:extLst>
          </p:cNvPr>
          <p:cNvSpPr txBox="1"/>
          <p:nvPr/>
        </p:nvSpPr>
        <p:spPr>
          <a:xfrm>
            <a:off x="324714" y="425303"/>
            <a:ext cx="8425586" cy="2677656"/>
          </a:xfrm>
          <a:prstGeom prst="rect">
            <a:avLst/>
          </a:prstGeom>
          <a:noFill/>
        </p:spPr>
        <p:txBody>
          <a:bodyPr wrap="square">
            <a:spAutoFit/>
          </a:bodyPr>
          <a:lstStyle/>
          <a:p>
            <a:pPr>
              <a:spcAft>
                <a:spcPts val="1200"/>
              </a:spcAft>
            </a:pPr>
            <a:r>
              <a:rPr lang="en-IE" sz="2800" dirty="0"/>
              <a:t>I </a:t>
            </a:r>
            <a:r>
              <a:rPr lang="en-IE" sz="2800" dirty="0" err="1"/>
              <a:t>gcaidéal</a:t>
            </a:r>
            <a:r>
              <a:rPr lang="en-IE" sz="2800" dirty="0"/>
              <a:t> </a:t>
            </a:r>
            <a:r>
              <a:rPr lang="en-IE" sz="2800" dirty="0" err="1"/>
              <a:t>teasa</a:t>
            </a:r>
            <a:r>
              <a:rPr lang="en-IE" sz="2800" dirty="0"/>
              <a:t>, </a:t>
            </a:r>
            <a:r>
              <a:rPr lang="en-IE" sz="2800" dirty="0" err="1"/>
              <a:t>úsáidtear</a:t>
            </a:r>
            <a:r>
              <a:rPr lang="en-IE" sz="2800" dirty="0"/>
              <a:t> </a:t>
            </a:r>
            <a:r>
              <a:rPr lang="en-IE" sz="2800" dirty="0" err="1"/>
              <a:t>sreabhán</a:t>
            </a:r>
            <a:r>
              <a:rPr lang="en-IE" sz="2800" dirty="0"/>
              <a:t> </a:t>
            </a:r>
            <a:r>
              <a:rPr lang="en-IE" sz="2800" dirty="0" err="1"/>
              <a:t>chun</a:t>
            </a:r>
            <a:r>
              <a:rPr lang="en-IE" sz="2800" dirty="0"/>
              <a:t> </a:t>
            </a:r>
            <a:r>
              <a:rPr lang="en-IE" sz="2800" dirty="0" err="1"/>
              <a:t>fuinneamh</a:t>
            </a:r>
            <a:r>
              <a:rPr lang="en-IE" sz="2800" dirty="0"/>
              <a:t> a </a:t>
            </a:r>
            <a:r>
              <a:rPr lang="en-IE" sz="2800" dirty="0" err="1"/>
              <a:t>aistriú</a:t>
            </a:r>
            <a:r>
              <a:rPr lang="en-IE" sz="2800" dirty="0"/>
              <a:t> ó </a:t>
            </a:r>
            <a:r>
              <a:rPr lang="en-IE" sz="2800" dirty="0" err="1"/>
              <a:t>réad</a:t>
            </a:r>
            <a:r>
              <a:rPr lang="en-IE" sz="2800" dirty="0"/>
              <a:t> </a:t>
            </a:r>
            <a:r>
              <a:rPr lang="en-IE" sz="2800" dirty="0" err="1"/>
              <a:t>fuar</a:t>
            </a:r>
            <a:r>
              <a:rPr lang="en-IE" sz="2800" dirty="0"/>
              <a:t> go </a:t>
            </a:r>
            <a:r>
              <a:rPr lang="en-IE" sz="2800" dirty="0" err="1"/>
              <a:t>dtí</a:t>
            </a:r>
            <a:r>
              <a:rPr lang="en-IE" sz="2800" dirty="0"/>
              <a:t> </a:t>
            </a:r>
            <a:r>
              <a:rPr lang="en-IE" sz="2800" dirty="0" err="1"/>
              <a:t>réad</a:t>
            </a:r>
            <a:r>
              <a:rPr lang="en-IE" sz="2800" dirty="0"/>
              <a:t> </a:t>
            </a:r>
            <a:r>
              <a:rPr lang="en-IE" sz="2800" dirty="0" err="1"/>
              <a:t>níos</a:t>
            </a:r>
            <a:r>
              <a:rPr lang="en-IE" sz="2800" dirty="0"/>
              <a:t> </a:t>
            </a:r>
            <a:r>
              <a:rPr lang="en-IE" sz="2800" dirty="0" err="1"/>
              <a:t>teo</a:t>
            </a:r>
            <a:r>
              <a:rPr lang="en-IE" sz="2800" dirty="0"/>
              <a:t>. </a:t>
            </a:r>
            <a:r>
              <a:rPr lang="en-IE" sz="2800" dirty="0" err="1"/>
              <a:t>Déan</a:t>
            </a:r>
            <a:r>
              <a:rPr lang="en-IE" sz="2800" dirty="0"/>
              <a:t> cur </a:t>
            </a:r>
            <a:r>
              <a:rPr lang="en-IE" sz="2800" dirty="0" err="1"/>
              <a:t>síos</a:t>
            </a:r>
            <a:r>
              <a:rPr lang="en-IE" sz="2800" dirty="0"/>
              <a:t> </a:t>
            </a:r>
            <a:r>
              <a:rPr lang="en-IE" sz="2800" dirty="0" err="1"/>
              <a:t>ar</a:t>
            </a:r>
            <a:r>
              <a:rPr lang="en-IE" sz="2800" dirty="0"/>
              <a:t> </a:t>
            </a:r>
            <a:r>
              <a:rPr lang="en-IE" sz="2800" dirty="0" err="1"/>
              <a:t>oibriú</a:t>
            </a:r>
            <a:r>
              <a:rPr lang="en-IE" sz="2800" dirty="0"/>
              <a:t> </a:t>
            </a:r>
            <a:r>
              <a:rPr lang="en-IE" sz="2800" dirty="0" err="1"/>
              <a:t>caidéal</a:t>
            </a:r>
            <a:r>
              <a:rPr lang="en-IE" sz="2800" dirty="0"/>
              <a:t> </a:t>
            </a:r>
            <a:r>
              <a:rPr lang="en-IE" sz="2800" dirty="0" err="1"/>
              <a:t>teasa</a:t>
            </a:r>
            <a:r>
              <a:rPr lang="en-IE" sz="2800" dirty="0"/>
              <a:t> agus </a:t>
            </a:r>
            <a:r>
              <a:rPr lang="en-IE" sz="2800" dirty="0" err="1"/>
              <a:t>mínigh</a:t>
            </a:r>
            <a:r>
              <a:rPr lang="en-IE" sz="2800" dirty="0"/>
              <a:t> </a:t>
            </a:r>
            <a:r>
              <a:rPr lang="en-IE" sz="2800" dirty="0" err="1"/>
              <a:t>conas</a:t>
            </a:r>
            <a:r>
              <a:rPr lang="en-IE" sz="2800" dirty="0"/>
              <a:t> is féidir </a:t>
            </a:r>
            <a:r>
              <a:rPr lang="en-IE" sz="2800" dirty="0" err="1"/>
              <a:t>caidéal</a:t>
            </a:r>
            <a:r>
              <a:rPr lang="en-IE" sz="2800" dirty="0"/>
              <a:t> </a:t>
            </a:r>
            <a:r>
              <a:rPr lang="en-IE" sz="2800" dirty="0" err="1"/>
              <a:t>teasa</a:t>
            </a:r>
            <a:r>
              <a:rPr lang="en-IE" sz="2800" dirty="0"/>
              <a:t> a </a:t>
            </a:r>
            <a:r>
              <a:rPr lang="en-IE" sz="2800" dirty="0" err="1"/>
              <a:t>úsáid</a:t>
            </a:r>
            <a:r>
              <a:rPr lang="en-IE" sz="2800" dirty="0"/>
              <a:t> </a:t>
            </a:r>
            <a:r>
              <a:rPr lang="en-IE" sz="2800" dirty="0" err="1"/>
              <a:t>chun</a:t>
            </a:r>
            <a:r>
              <a:rPr lang="en-IE" sz="2800" dirty="0"/>
              <a:t> an </a:t>
            </a:r>
            <a:r>
              <a:rPr lang="en-IE" sz="2800" dirty="0" err="1"/>
              <a:t>teocht</a:t>
            </a:r>
            <a:r>
              <a:rPr lang="en-IE" sz="2800" dirty="0"/>
              <a:t> a </a:t>
            </a:r>
            <a:r>
              <a:rPr lang="en-IE" sz="2800" dirty="0" err="1"/>
              <a:t>ísliú</a:t>
            </a:r>
            <a:r>
              <a:rPr lang="en-IE" sz="2800" dirty="0"/>
              <a:t> in </a:t>
            </a:r>
            <a:r>
              <a:rPr lang="en-IE" sz="2800" dirty="0" err="1"/>
              <a:t>áit</a:t>
            </a:r>
            <a:r>
              <a:rPr lang="en-IE" sz="2800" dirty="0"/>
              <a:t> </a:t>
            </a:r>
            <a:r>
              <a:rPr lang="en-IE" sz="2800" dirty="0" err="1"/>
              <a:t>fhuar</a:t>
            </a:r>
            <a:r>
              <a:rPr lang="en-IE" sz="2800" dirty="0"/>
              <a:t>, </a:t>
            </a:r>
            <a:r>
              <a:rPr lang="en-IE" sz="2800" dirty="0" err="1"/>
              <a:t>taobh</a:t>
            </a:r>
            <a:r>
              <a:rPr lang="en-IE" sz="2800" dirty="0"/>
              <a:t> </a:t>
            </a:r>
            <a:r>
              <a:rPr lang="en-IE" sz="2800" dirty="0" err="1"/>
              <a:t>istigh</a:t>
            </a:r>
            <a:r>
              <a:rPr lang="en-IE" sz="2800" dirty="0"/>
              <a:t> de </a:t>
            </a:r>
            <a:r>
              <a:rPr lang="en-IE" sz="2800" dirty="0" err="1"/>
              <a:t>chuisneoir</a:t>
            </a:r>
            <a:r>
              <a:rPr lang="en-IE" sz="2800" dirty="0"/>
              <a:t> mar </a:t>
            </a:r>
            <a:r>
              <a:rPr lang="en-IE" sz="2800" dirty="0" err="1"/>
              <a:t>shampla</a:t>
            </a:r>
            <a:r>
              <a:rPr lang="en-IE" sz="2800" dirty="0"/>
              <a:t>.</a:t>
            </a:r>
            <a:r>
              <a:rPr lang="en-GB" sz="2800" noProof="0" dirty="0"/>
              <a:t>(12)</a:t>
            </a:r>
          </a:p>
        </p:txBody>
      </p:sp>
      <p:sp>
        <p:nvSpPr>
          <p:cNvPr id="6" name="TextBox 5">
            <a:extLst>
              <a:ext uri="{FF2B5EF4-FFF2-40B4-BE49-F238E27FC236}">
                <a16:creationId xmlns:a16="http://schemas.microsoft.com/office/drawing/2014/main" id="{B80F1D05-B900-3402-1B82-3404E0036836}"/>
              </a:ext>
            </a:extLst>
          </p:cNvPr>
          <p:cNvSpPr txBox="1"/>
          <p:nvPr/>
        </p:nvSpPr>
        <p:spPr>
          <a:xfrm>
            <a:off x="324714" y="3102959"/>
            <a:ext cx="8640960" cy="2246769"/>
          </a:xfrm>
          <a:prstGeom prst="rect">
            <a:avLst/>
          </a:prstGeom>
          <a:noFill/>
        </p:spPr>
        <p:txBody>
          <a:bodyPr wrap="square">
            <a:spAutoFit/>
          </a:bodyPr>
          <a:lstStyle/>
          <a:p>
            <a:r>
              <a:rPr lang="en-IE" sz="2800" dirty="0" err="1">
                <a:solidFill>
                  <a:srgbClr val="0000FF"/>
                </a:solidFill>
              </a:rPr>
              <a:t>píobán</a:t>
            </a:r>
            <a:r>
              <a:rPr lang="en-IE" sz="2800" dirty="0">
                <a:solidFill>
                  <a:srgbClr val="0000FF"/>
                </a:solidFill>
              </a:rPr>
              <a:t> </a:t>
            </a:r>
            <a:r>
              <a:rPr lang="en-IE" sz="2800" dirty="0" err="1">
                <a:solidFill>
                  <a:srgbClr val="0000FF"/>
                </a:solidFill>
              </a:rPr>
              <a:t>ina</a:t>
            </a:r>
            <a:r>
              <a:rPr lang="en-IE" sz="2800" dirty="0">
                <a:solidFill>
                  <a:srgbClr val="0000FF"/>
                </a:solidFill>
              </a:rPr>
              <a:t> </a:t>
            </a:r>
            <a:r>
              <a:rPr lang="en-IE" sz="2800" dirty="0" err="1">
                <a:solidFill>
                  <a:srgbClr val="0000FF"/>
                </a:solidFill>
              </a:rPr>
              <a:t>bhfuil</a:t>
            </a:r>
            <a:r>
              <a:rPr lang="en-IE" sz="2800" dirty="0">
                <a:solidFill>
                  <a:srgbClr val="0000FF"/>
                </a:solidFill>
              </a:rPr>
              <a:t> </a:t>
            </a:r>
            <a:r>
              <a:rPr lang="en-IE" sz="2800" dirty="0" err="1">
                <a:solidFill>
                  <a:srgbClr val="0000FF"/>
                </a:solidFill>
              </a:rPr>
              <a:t>sreabhán</a:t>
            </a:r>
            <a:r>
              <a:rPr lang="en-IE" sz="2800" dirty="0">
                <a:solidFill>
                  <a:srgbClr val="0000FF"/>
                </a:solidFill>
              </a:rPr>
              <a:t> (3) </a:t>
            </a:r>
            <a:r>
              <a:rPr lang="en-IE" sz="2800" dirty="0" err="1">
                <a:solidFill>
                  <a:srgbClr val="0000FF"/>
                </a:solidFill>
              </a:rPr>
              <a:t>athraítear</a:t>
            </a:r>
            <a:r>
              <a:rPr lang="en-IE" sz="2800" dirty="0">
                <a:solidFill>
                  <a:srgbClr val="0000FF"/>
                </a:solidFill>
              </a:rPr>
              <a:t> staid an </a:t>
            </a:r>
            <a:r>
              <a:rPr lang="en-IE" sz="2800" dirty="0" err="1">
                <a:solidFill>
                  <a:srgbClr val="0000FF"/>
                </a:solidFill>
              </a:rPr>
              <a:t>tsreabháin</a:t>
            </a:r>
            <a:r>
              <a:rPr lang="en-IE" sz="2800" dirty="0">
                <a:solidFill>
                  <a:srgbClr val="0000FF"/>
                </a:solidFill>
              </a:rPr>
              <a:t> </a:t>
            </a:r>
            <a:r>
              <a:rPr lang="en-IE" sz="2800" dirty="0" err="1">
                <a:solidFill>
                  <a:srgbClr val="0000FF"/>
                </a:solidFill>
              </a:rPr>
              <a:t>tráth</a:t>
            </a:r>
            <a:r>
              <a:rPr lang="en-IE" sz="2800" dirty="0">
                <a:solidFill>
                  <a:srgbClr val="0000FF"/>
                </a:solidFill>
              </a:rPr>
              <a:t> </a:t>
            </a:r>
            <a:r>
              <a:rPr lang="en-IE" sz="2800" dirty="0" err="1">
                <a:solidFill>
                  <a:srgbClr val="0000FF"/>
                </a:solidFill>
              </a:rPr>
              <a:t>dul</a:t>
            </a:r>
            <a:r>
              <a:rPr lang="en-IE" sz="2800" dirty="0">
                <a:solidFill>
                  <a:srgbClr val="0000FF"/>
                </a:solidFill>
              </a:rPr>
              <a:t> </a:t>
            </a:r>
            <a:r>
              <a:rPr lang="en-IE" sz="2800" dirty="0" err="1">
                <a:solidFill>
                  <a:srgbClr val="0000FF"/>
                </a:solidFill>
              </a:rPr>
              <a:t>trí</a:t>
            </a:r>
            <a:r>
              <a:rPr lang="en-IE" sz="2800" dirty="0">
                <a:solidFill>
                  <a:srgbClr val="0000FF"/>
                </a:solidFill>
              </a:rPr>
              <a:t> </a:t>
            </a:r>
            <a:r>
              <a:rPr lang="en-IE" sz="2800" dirty="0" err="1">
                <a:solidFill>
                  <a:srgbClr val="0000FF"/>
                </a:solidFill>
              </a:rPr>
              <a:t>chomhla</a:t>
            </a:r>
            <a:r>
              <a:rPr lang="en-IE" sz="2800" dirty="0">
                <a:solidFill>
                  <a:srgbClr val="0000FF"/>
                </a:solidFill>
              </a:rPr>
              <a:t>/</a:t>
            </a:r>
            <a:r>
              <a:rPr lang="en-IE" sz="2800" dirty="0" err="1">
                <a:solidFill>
                  <a:srgbClr val="0000FF"/>
                </a:solidFill>
              </a:rPr>
              <a:t>chomhbhrúiteoir</a:t>
            </a:r>
            <a:r>
              <a:rPr lang="en-IE" sz="2800" dirty="0">
                <a:solidFill>
                  <a:srgbClr val="0000FF"/>
                </a:solidFill>
              </a:rPr>
              <a:t> (3) teas </a:t>
            </a:r>
            <a:r>
              <a:rPr lang="en-IE" sz="2800" dirty="0" err="1">
                <a:solidFill>
                  <a:srgbClr val="0000FF"/>
                </a:solidFill>
              </a:rPr>
              <a:t>folaigh</a:t>
            </a:r>
            <a:r>
              <a:rPr lang="en-IE" sz="2800" dirty="0">
                <a:solidFill>
                  <a:srgbClr val="0000FF"/>
                </a:solidFill>
              </a:rPr>
              <a:t> a </a:t>
            </a:r>
            <a:r>
              <a:rPr lang="en-IE" sz="2800" dirty="0" err="1">
                <a:solidFill>
                  <a:srgbClr val="0000FF"/>
                </a:solidFill>
              </a:rPr>
              <a:t>bhaineann</a:t>
            </a:r>
            <a:r>
              <a:rPr lang="en-IE" sz="2800" dirty="0">
                <a:solidFill>
                  <a:srgbClr val="0000FF"/>
                </a:solidFill>
              </a:rPr>
              <a:t> le </a:t>
            </a:r>
            <a:r>
              <a:rPr lang="en-IE" sz="2800" dirty="0" err="1">
                <a:solidFill>
                  <a:srgbClr val="0000FF"/>
                </a:solidFill>
              </a:rPr>
              <a:t>hathrú</a:t>
            </a:r>
            <a:r>
              <a:rPr lang="en-IE" sz="2800" dirty="0">
                <a:solidFill>
                  <a:srgbClr val="0000FF"/>
                </a:solidFill>
              </a:rPr>
              <a:t> </a:t>
            </a:r>
            <a:r>
              <a:rPr lang="en-IE" sz="2800" dirty="0" err="1">
                <a:solidFill>
                  <a:srgbClr val="0000FF"/>
                </a:solidFill>
              </a:rPr>
              <a:t>sreabháin</a:t>
            </a:r>
            <a:r>
              <a:rPr lang="en-IE" sz="2800" dirty="0">
                <a:solidFill>
                  <a:srgbClr val="0000FF"/>
                </a:solidFill>
              </a:rPr>
              <a:t> ó </a:t>
            </a:r>
            <a:r>
              <a:rPr lang="en-IE" sz="2800" dirty="0" err="1">
                <a:solidFill>
                  <a:srgbClr val="0000FF"/>
                </a:solidFill>
              </a:rPr>
              <a:t>leacht</a:t>
            </a:r>
            <a:r>
              <a:rPr lang="en-IE" sz="2800" dirty="0">
                <a:solidFill>
                  <a:srgbClr val="0000FF"/>
                </a:solidFill>
              </a:rPr>
              <a:t> go </a:t>
            </a:r>
            <a:r>
              <a:rPr lang="en-IE" sz="2800" dirty="0" err="1">
                <a:solidFill>
                  <a:srgbClr val="0000FF"/>
                </a:solidFill>
              </a:rPr>
              <a:t>gás</a:t>
            </a:r>
            <a:r>
              <a:rPr lang="en-IE" sz="2800" dirty="0">
                <a:solidFill>
                  <a:srgbClr val="0000FF"/>
                </a:solidFill>
              </a:rPr>
              <a:t> (3) </a:t>
            </a:r>
            <a:r>
              <a:rPr lang="en-IE" sz="2800" dirty="0" err="1">
                <a:solidFill>
                  <a:srgbClr val="0000FF"/>
                </a:solidFill>
              </a:rPr>
              <a:t>caillteanas</a:t>
            </a:r>
            <a:r>
              <a:rPr lang="en-IE" sz="2800" dirty="0">
                <a:solidFill>
                  <a:srgbClr val="0000FF"/>
                </a:solidFill>
              </a:rPr>
              <a:t> </a:t>
            </a:r>
            <a:r>
              <a:rPr lang="en-IE" sz="2800" dirty="0" err="1">
                <a:solidFill>
                  <a:srgbClr val="0000FF"/>
                </a:solidFill>
              </a:rPr>
              <a:t>teochta</a:t>
            </a:r>
            <a:r>
              <a:rPr lang="en-IE" sz="2800" dirty="0">
                <a:solidFill>
                  <a:srgbClr val="0000FF"/>
                </a:solidFill>
              </a:rPr>
              <a:t>/</a:t>
            </a:r>
            <a:r>
              <a:rPr lang="en-IE" sz="2800" dirty="0" err="1">
                <a:solidFill>
                  <a:srgbClr val="0000FF"/>
                </a:solidFill>
              </a:rPr>
              <a:t>teasa</a:t>
            </a:r>
            <a:r>
              <a:rPr lang="en-IE" sz="2800" dirty="0">
                <a:solidFill>
                  <a:srgbClr val="0000FF"/>
                </a:solidFill>
              </a:rPr>
              <a:t> </a:t>
            </a:r>
            <a:r>
              <a:rPr lang="en-IE" sz="2800" dirty="0" err="1">
                <a:solidFill>
                  <a:srgbClr val="0000FF"/>
                </a:solidFill>
              </a:rPr>
              <a:t>sa</a:t>
            </a:r>
            <a:r>
              <a:rPr lang="en-IE" sz="2800" dirty="0">
                <a:solidFill>
                  <a:srgbClr val="0000FF"/>
                </a:solidFill>
              </a:rPr>
              <a:t> </a:t>
            </a:r>
            <a:r>
              <a:rPr lang="en-IE" sz="2800" dirty="0" err="1">
                <a:solidFill>
                  <a:srgbClr val="0000FF"/>
                </a:solidFill>
              </a:rPr>
              <a:t>timpeallacht</a:t>
            </a:r>
            <a:r>
              <a:rPr lang="en-IE" sz="2800" dirty="0">
                <a:solidFill>
                  <a:srgbClr val="0000FF"/>
                </a:solidFill>
              </a:rPr>
              <a:t> a </a:t>
            </a:r>
            <a:r>
              <a:rPr lang="en-IE" sz="2800" dirty="0" err="1">
                <a:solidFill>
                  <a:srgbClr val="0000FF"/>
                </a:solidFill>
              </a:rPr>
              <a:t>bhaineann</a:t>
            </a:r>
            <a:r>
              <a:rPr lang="en-IE" sz="2800" dirty="0">
                <a:solidFill>
                  <a:srgbClr val="0000FF"/>
                </a:solidFill>
              </a:rPr>
              <a:t> le </a:t>
            </a:r>
            <a:r>
              <a:rPr lang="en-IE" sz="2800" dirty="0" err="1">
                <a:solidFill>
                  <a:srgbClr val="0000FF"/>
                </a:solidFill>
              </a:rPr>
              <a:t>hathrú</a:t>
            </a:r>
            <a:r>
              <a:rPr lang="en-IE" sz="2800" dirty="0">
                <a:solidFill>
                  <a:srgbClr val="0000FF"/>
                </a:solidFill>
              </a:rPr>
              <a:t> </a:t>
            </a:r>
            <a:r>
              <a:rPr lang="en-IE" sz="2800" dirty="0" err="1">
                <a:solidFill>
                  <a:srgbClr val="0000FF"/>
                </a:solidFill>
              </a:rPr>
              <a:t>sreabháin</a:t>
            </a:r>
            <a:r>
              <a:rPr lang="en-IE" sz="2800" dirty="0">
                <a:solidFill>
                  <a:srgbClr val="0000FF"/>
                </a:solidFill>
              </a:rPr>
              <a:t> ó </a:t>
            </a:r>
            <a:r>
              <a:rPr lang="en-IE" sz="2800" dirty="0" err="1">
                <a:solidFill>
                  <a:srgbClr val="0000FF"/>
                </a:solidFill>
              </a:rPr>
              <a:t>leacht</a:t>
            </a:r>
            <a:r>
              <a:rPr lang="en-IE" sz="2800" dirty="0">
                <a:solidFill>
                  <a:srgbClr val="0000FF"/>
                </a:solidFill>
              </a:rPr>
              <a:t> go </a:t>
            </a:r>
            <a:r>
              <a:rPr lang="en-IE" sz="2800" dirty="0" err="1">
                <a:solidFill>
                  <a:srgbClr val="0000FF"/>
                </a:solidFill>
              </a:rPr>
              <a:t>gás</a:t>
            </a:r>
            <a:r>
              <a:rPr lang="en-IE" sz="2800" dirty="0">
                <a:solidFill>
                  <a:srgbClr val="0000FF"/>
                </a:solidFill>
              </a:rPr>
              <a:t> (3)</a:t>
            </a:r>
            <a:endParaRPr lang="en-GB" sz="2800" noProof="0" dirty="0">
              <a:solidFill>
                <a:srgbClr val="0000FF"/>
              </a:solidFill>
            </a:endParaRPr>
          </a:p>
        </p:txBody>
      </p:sp>
      <p:sp>
        <p:nvSpPr>
          <p:cNvPr id="5" name="Title 4">
            <a:extLst>
              <a:ext uri="{FF2B5EF4-FFF2-40B4-BE49-F238E27FC236}">
                <a16:creationId xmlns:a16="http://schemas.microsoft.com/office/drawing/2014/main" id="{C4810E81-DC8A-D3A1-0D45-C7D358D6637B}"/>
              </a:ext>
            </a:extLst>
          </p:cNvPr>
          <p:cNvSpPr>
            <a:spLocks noGrp="1"/>
          </p:cNvSpPr>
          <p:nvPr>
            <p:ph type="title"/>
          </p:nvPr>
        </p:nvSpPr>
        <p:spPr/>
        <p:txBody>
          <a:bodyPr/>
          <a:lstStyle/>
          <a:p>
            <a:r>
              <a:rPr lang="en-GB" dirty="0"/>
              <a:t>AL 2016</a:t>
            </a:r>
          </a:p>
        </p:txBody>
      </p:sp>
    </p:spTree>
    <p:extLst>
      <p:ext uri="{BB962C8B-B14F-4D97-AF65-F5344CB8AC3E}">
        <p14:creationId xmlns:p14="http://schemas.microsoft.com/office/powerpoint/2010/main" val="19550979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8B88ECD4-0799-106E-FB6A-3082D98B03FF}"/>
              </a:ext>
            </a:extLst>
          </p:cNvPr>
          <p:cNvSpPr txBox="1"/>
          <p:nvPr/>
        </p:nvSpPr>
        <p:spPr>
          <a:xfrm>
            <a:off x="143508" y="738342"/>
            <a:ext cx="8640960" cy="954107"/>
          </a:xfrm>
          <a:prstGeom prst="rect">
            <a:avLst/>
          </a:prstGeom>
          <a:noFill/>
        </p:spPr>
        <p:txBody>
          <a:bodyPr wrap="square">
            <a:spAutoFit/>
          </a:bodyPr>
          <a:lstStyle/>
          <a:p>
            <a:r>
              <a:rPr lang="en-IE" sz="2800" dirty="0" err="1"/>
              <a:t>Luaigh</a:t>
            </a:r>
            <a:r>
              <a:rPr lang="en-IE" sz="2800" dirty="0"/>
              <a:t> </a:t>
            </a:r>
            <a:r>
              <a:rPr lang="en-IE" sz="2800" dirty="0" err="1"/>
              <a:t>dhá</a:t>
            </a:r>
            <a:r>
              <a:rPr lang="en-IE" sz="2800" dirty="0"/>
              <a:t> </a:t>
            </a:r>
            <a:r>
              <a:rPr lang="en-IE" sz="2800" dirty="0" err="1"/>
              <a:t>airí</a:t>
            </a:r>
            <a:r>
              <a:rPr lang="en-IE" sz="2800" dirty="0"/>
              <a:t> </a:t>
            </a:r>
            <a:r>
              <a:rPr lang="en-IE" sz="2800" dirty="0" err="1"/>
              <a:t>fhisiceacha</a:t>
            </a:r>
            <a:r>
              <a:rPr lang="en-IE" sz="2800" dirty="0"/>
              <a:t> </a:t>
            </a:r>
            <a:r>
              <a:rPr lang="en-IE" sz="2800" dirty="0" err="1"/>
              <a:t>atá</a:t>
            </a:r>
            <a:r>
              <a:rPr lang="en-IE" sz="2800" dirty="0"/>
              <a:t> </a:t>
            </a:r>
            <a:r>
              <a:rPr lang="en-IE" sz="2800" dirty="0" err="1"/>
              <a:t>inmhianaithe</a:t>
            </a:r>
            <a:r>
              <a:rPr lang="en-IE" sz="2800" dirty="0"/>
              <a:t> </a:t>
            </a:r>
            <a:r>
              <a:rPr lang="en-IE" sz="2000" dirty="0"/>
              <a:t>(desirable) </a:t>
            </a:r>
            <a:r>
              <a:rPr lang="en-IE" sz="2800" dirty="0" err="1"/>
              <a:t>sa</a:t>
            </a:r>
            <a:r>
              <a:rPr lang="en-IE" sz="2800" dirty="0"/>
              <a:t> </a:t>
            </a:r>
            <a:r>
              <a:rPr lang="en-IE" sz="2800" dirty="0" err="1"/>
              <a:t>sreabhán</a:t>
            </a:r>
            <a:r>
              <a:rPr lang="en-IE" sz="2800" dirty="0"/>
              <a:t> a </a:t>
            </a:r>
            <a:r>
              <a:rPr lang="en-IE" sz="2800" dirty="0" err="1"/>
              <a:t>úsáidtear</a:t>
            </a:r>
            <a:r>
              <a:rPr lang="en-IE" sz="2800" dirty="0"/>
              <a:t> i </a:t>
            </a:r>
            <a:r>
              <a:rPr lang="en-IE" sz="2800" dirty="0" err="1"/>
              <a:t>gcaidéal</a:t>
            </a:r>
            <a:r>
              <a:rPr lang="en-IE" sz="2800" dirty="0"/>
              <a:t> </a:t>
            </a:r>
            <a:r>
              <a:rPr lang="en-IE" sz="2800" dirty="0" err="1"/>
              <a:t>teasa</a:t>
            </a:r>
            <a:r>
              <a:rPr lang="en-IE" sz="2800" dirty="0"/>
              <a:t>.</a:t>
            </a:r>
            <a:endParaRPr lang="en-GB" sz="2800" noProof="0" dirty="0"/>
          </a:p>
        </p:txBody>
      </p:sp>
      <p:sp>
        <p:nvSpPr>
          <p:cNvPr id="8" name="TextBox 7">
            <a:extLst>
              <a:ext uri="{FF2B5EF4-FFF2-40B4-BE49-F238E27FC236}">
                <a16:creationId xmlns:a16="http://schemas.microsoft.com/office/drawing/2014/main" id="{FDCACA2E-ABFA-2E2C-80E3-261F2495CCA2}"/>
              </a:ext>
            </a:extLst>
          </p:cNvPr>
          <p:cNvSpPr txBox="1"/>
          <p:nvPr/>
        </p:nvSpPr>
        <p:spPr>
          <a:xfrm>
            <a:off x="467544" y="2128599"/>
            <a:ext cx="8316924" cy="1538883"/>
          </a:xfrm>
          <a:prstGeom prst="rect">
            <a:avLst/>
          </a:prstGeom>
          <a:noFill/>
        </p:spPr>
        <p:txBody>
          <a:bodyPr wrap="square">
            <a:spAutoFit/>
          </a:bodyPr>
          <a:lstStyle/>
          <a:p>
            <a:pPr>
              <a:spcAft>
                <a:spcPts val="1200"/>
              </a:spcAft>
            </a:pPr>
            <a:r>
              <a:rPr lang="en-IE" sz="2800" dirty="0">
                <a:solidFill>
                  <a:srgbClr val="0000FF"/>
                </a:solidFill>
              </a:rPr>
              <a:t>(sain)teas </a:t>
            </a:r>
            <a:r>
              <a:rPr lang="en-IE" sz="2800" dirty="0" err="1">
                <a:solidFill>
                  <a:srgbClr val="0000FF"/>
                </a:solidFill>
              </a:rPr>
              <a:t>folaigh</a:t>
            </a:r>
            <a:r>
              <a:rPr lang="en-IE" sz="2800" dirty="0">
                <a:solidFill>
                  <a:srgbClr val="0000FF"/>
                </a:solidFill>
              </a:rPr>
              <a:t> </a:t>
            </a:r>
            <a:r>
              <a:rPr lang="en-IE" sz="2800" dirty="0" err="1">
                <a:solidFill>
                  <a:srgbClr val="0000FF"/>
                </a:solidFill>
              </a:rPr>
              <a:t>galúcháin</a:t>
            </a:r>
            <a:r>
              <a:rPr lang="en-IE" sz="2800" dirty="0">
                <a:solidFill>
                  <a:srgbClr val="0000FF"/>
                </a:solidFill>
              </a:rPr>
              <a:t> </a:t>
            </a:r>
            <a:r>
              <a:rPr lang="en-IE" sz="2800" dirty="0" err="1">
                <a:solidFill>
                  <a:srgbClr val="0000FF"/>
                </a:solidFill>
              </a:rPr>
              <a:t>ard</a:t>
            </a:r>
            <a:r>
              <a:rPr lang="en-IE" sz="2800" dirty="0">
                <a:solidFill>
                  <a:srgbClr val="0000FF"/>
                </a:solidFill>
              </a:rPr>
              <a:t> (3) </a:t>
            </a:r>
          </a:p>
          <a:p>
            <a:pPr>
              <a:spcAft>
                <a:spcPts val="1200"/>
              </a:spcAft>
            </a:pPr>
            <a:r>
              <a:rPr lang="en-IE" sz="2800" dirty="0" err="1">
                <a:solidFill>
                  <a:srgbClr val="0000FF"/>
                </a:solidFill>
              </a:rPr>
              <a:t>fiuchphointe</a:t>
            </a:r>
            <a:r>
              <a:rPr lang="en-IE" sz="2800" dirty="0">
                <a:solidFill>
                  <a:srgbClr val="0000FF"/>
                </a:solidFill>
              </a:rPr>
              <a:t> </a:t>
            </a:r>
            <a:r>
              <a:rPr lang="en-IE" sz="2800" dirty="0" err="1">
                <a:solidFill>
                  <a:srgbClr val="0000FF"/>
                </a:solidFill>
              </a:rPr>
              <a:t>íseal</a:t>
            </a:r>
            <a:r>
              <a:rPr lang="en-IE" sz="2800" dirty="0">
                <a:solidFill>
                  <a:srgbClr val="0000FF"/>
                </a:solidFill>
              </a:rPr>
              <a:t> / so-</a:t>
            </a:r>
            <a:r>
              <a:rPr lang="en-IE" sz="2800" dirty="0" err="1">
                <a:solidFill>
                  <a:srgbClr val="0000FF"/>
                </a:solidFill>
              </a:rPr>
              <a:t>ghalaithe</a:t>
            </a:r>
            <a:r>
              <a:rPr lang="en-IE" sz="2800" dirty="0">
                <a:solidFill>
                  <a:srgbClr val="0000FF"/>
                </a:solidFill>
              </a:rPr>
              <a:t> / </a:t>
            </a:r>
            <a:r>
              <a:rPr lang="en-IE" sz="2800" dirty="0" err="1">
                <a:solidFill>
                  <a:srgbClr val="0000FF"/>
                </a:solidFill>
              </a:rPr>
              <a:t>mais</a:t>
            </a:r>
            <a:r>
              <a:rPr lang="en-IE" sz="2800" dirty="0">
                <a:solidFill>
                  <a:srgbClr val="0000FF"/>
                </a:solidFill>
              </a:rPr>
              <a:t> </a:t>
            </a:r>
            <a:r>
              <a:rPr lang="en-IE" sz="2800" dirty="0" err="1">
                <a:solidFill>
                  <a:srgbClr val="0000FF"/>
                </a:solidFill>
              </a:rPr>
              <a:t>mhóilíneach</a:t>
            </a:r>
            <a:r>
              <a:rPr lang="en-IE" sz="2800" dirty="0">
                <a:solidFill>
                  <a:srgbClr val="0000FF"/>
                </a:solidFill>
              </a:rPr>
              <a:t> </a:t>
            </a:r>
            <a:r>
              <a:rPr lang="en-IE" sz="2800" dirty="0" err="1">
                <a:solidFill>
                  <a:srgbClr val="0000FF"/>
                </a:solidFill>
              </a:rPr>
              <a:t>íseal</a:t>
            </a:r>
            <a:r>
              <a:rPr lang="en-IE" sz="2800" dirty="0">
                <a:solidFill>
                  <a:srgbClr val="0000FF"/>
                </a:solidFill>
              </a:rPr>
              <a:t> / </a:t>
            </a:r>
            <a:r>
              <a:rPr lang="en-IE" sz="2800" dirty="0" err="1">
                <a:solidFill>
                  <a:srgbClr val="0000FF"/>
                </a:solidFill>
              </a:rPr>
              <a:t>beagán</a:t>
            </a:r>
            <a:r>
              <a:rPr lang="en-IE" sz="2800" dirty="0">
                <a:solidFill>
                  <a:srgbClr val="0000FF"/>
                </a:solidFill>
              </a:rPr>
              <a:t> </a:t>
            </a:r>
            <a:r>
              <a:rPr lang="en-IE" sz="2800" dirty="0" err="1">
                <a:solidFill>
                  <a:srgbClr val="0000FF"/>
                </a:solidFill>
              </a:rPr>
              <a:t>fórsaí</a:t>
            </a:r>
            <a:r>
              <a:rPr lang="en-IE" sz="2800" dirty="0">
                <a:solidFill>
                  <a:srgbClr val="0000FF"/>
                </a:solidFill>
              </a:rPr>
              <a:t> </a:t>
            </a:r>
            <a:r>
              <a:rPr lang="en-IE" sz="2800" dirty="0" err="1">
                <a:solidFill>
                  <a:srgbClr val="0000FF"/>
                </a:solidFill>
              </a:rPr>
              <a:t>idirmhóilíneacha</a:t>
            </a:r>
            <a:r>
              <a:rPr lang="en-IE" sz="2800" dirty="0">
                <a:solidFill>
                  <a:srgbClr val="0000FF"/>
                </a:solidFill>
              </a:rPr>
              <a:t> (3)</a:t>
            </a:r>
            <a:endParaRPr lang="en-GB" sz="2800" noProof="0" dirty="0">
              <a:solidFill>
                <a:srgbClr val="0000FF"/>
              </a:solidFill>
            </a:endParaRPr>
          </a:p>
        </p:txBody>
      </p:sp>
      <p:sp>
        <p:nvSpPr>
          <p:cNvPr id="2" name="Title 1">
            <a:extLst>
              <a:ext uri="{FF2B5EF4-FFF2-40B4-BE49-F238E27FC236}">
                <a16:creationId xmlns:a16="http://schemas.microsoft.com/office/drawing/2014/main" id="{6A3A2852-07A2-9A94-3B80-8422A493FE3D}"/>
              </a:ext>
            </a:extLst>
          </p:cNvPr>
          <p:cNvSpPr>
            <a:spLocks noGrp="1"/>
          </p:cNvSpPr>
          <p:nvPr>
            <p:ph type="title"/>
          </p:nvPr>
        </p:nvSpPr>
        <p:spPr/>
        <p:txBody>
          <a:bodyPr/>
          <a:lstStyle/>
          <a:p>
            <a:r>
              <a:rPr lang="en-GB" dirty="0"/>
              <a:t>AL 2016</a:t>
            </a:r>
          </a:p>
        </p:txBody>
      </p:sp>
    </p:spTree>
    <p:extLst>
      <p:ext uri="{BB962C8B-B14F-4D97-AF65-F5344CB8AC3E}">
        <p14:creationId xmlns:p14="http://schemas.microsoft.com/office/powerpoint/2010/main" val="927639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0" name="Text Box 6">
            <a:extLst>
              <a:ext uri="{FF2B5EF4-FFF2-40B4-BE49-F238E27FC236}">
                <a16:creationId xmlns:a16="http://schemas.microsoft.com/office/drawing/2014/main" id="{4BF34181-7DF7-5BA3-91BF-25011F1C7127}"/>
              </a:ext>
            </a:extLst>
          </p:cNvPr>
          <p:cNvSpPr txBox="1">
            <a:spLocks noChangeArrowheads="1"/>
          </p:cNvSpPr>
          <p:nvPr/>
        </p:nvSpPr>
        <p:spPr bwMode="auto">
          <a:xfrm>
            <a:off x="401649" y="862052"/>
            <a:ext cx="5916515" cy="54476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spcBef>
                <a:spcPts val="1800"/>
              </a:spcBef>
            </a:pPr>
            <a:r>
              <a:rPr lang="en-IE" altLang="en-US" sz="3200" dirty="0" err="1"/>
              <a:t>Cáithnín</a:t>
            </a:r>
            <a:r>
              <a:rPr lang="en-IE" altLang="en-US" sz="3200" dirty="0"/>
              <a:t> = </a:t>
            </a:r>
            <a:r>
              <a:rPr lang="en-IE" altLang="en-US" sz="3200" dirty="0" err="1"/>
              <a:t>adamh</a:t>
            </a:r>
            <a:r>
              <a:rPr lang="en-IE" altLang="en-US" sz="3200" dirty="0"/>
              <a:t> </a:t>
            </a:r>
            <a:r>
              <a:rPr lang="en-IE" altLang="en-US" sz="3200" dirty="0" err="1"/>
              <a:t>nó</a:t>
            </a:r>
            <a:r>
              <a:rPr lang="en-IE" altLang="en-US" sz="3200" dirty="0"/>
              <a:t> </a:t>
            </a:r>
            <a:r>
              <a:rPr lang="en-IE" altLang="en-US" sz="3200" dirty="0" err="1"/>
              <a:t>móilín</a:t>
            </a:r>
            <a:r>
              <a:rPr lang="en-IE" altLang="en-US" sz="3200" dirty="0"/>
              <a:t>.</a:t>
            </a:r>
          </a:p>
          <a:p>
            <a:pPr eaLnBrk="1" hangingPunct="1">
              <a:spcBef>
                <a:spcPts val="1800"/>
              </a:spcBef>
            </a:pPr>
            <a:r>
              <a:rPr lang="pt-BR" altLang="en-US" sz="3200" dirty="0"/>
              <a:t>Tugann teas fuinneamh do na cáithníní.</a:t>
            </a:r>
            <a:endParaRPr lang="en-IE" altLang="en-US" sz="3200" dirty="0"/>
          </a:p>
          <a:p>
            <a:pPr eaLnBrk="1" hangingPunct="1">
              <a:spcBef>
                <a:spcPts val="1800"/>
              </a:spcBef>
            </a:pPr>
            <a:r>
              <a:rPr lang="en-IE" altLang="en-US" sz="3200" dirty="0"/>
              <a:t>Is é </a:t>
            </a:r>
            <a:r>
              <a:rPr lang="en-IE" altLang="en-US" sz="3200" dirty="0" err="1"/>
              <a:t>fuinneamh</a:t>
            </a:r>
            <a:r>
              <a:rPr lang="en-IE" altLang="en-US" sz="3200" dirty="0"/>
              <a:t> </a:t>
            </a:r>
            <a:r>
              <a:rPr lang="en-IE" altLang="en-US" sz="3200" dirty="0" err="1"/>
              <a:t>cinéiteach</a:t>
            </a:r>
            <a:r>
              <a:rPr lang="en-IE" altLang="en-US" sz="3200" dirty="0"/>
              <a:t> na </a:t>
            </a:r>
            <a:r>
              <a:rPr lang="en-IE" altLang="en-US" sz="3200" dirty="0" err="1"/>
              <a:t>gcáithníní</a:t>
            </a:r>
            <a:r>
              <a:rPr lang="en-IE" altLang="en-US" sz="3200" dirty="0"/>
              <a:t> is </a:t>
            </a:r>
            <a:r>
              <a:rPr lang="en-IE" altLang="en-US" sz="3200" dirty="0" err="1"/>
              <a:t>cúis</a:t>
            </a:r>
            <a:r>
              <a:rPr lang="en-IE" altLang="en-US" sz="3200" dirty="0"/>
              <a:t> leis an </a:t>
            </a:r>
            <a:r>
              <a:rPr lang="en-IE" altLang="en-US" sz="3200" dirty="0" err="1"/>
              <a:t>teocht</a:t>
            </a:r>
            <a:r>
              <a:rPr lang="en-IE" altLang="en-US" sz="3200" dirty="0"/>
              <a:t>.</a:t>
            </a:r>
          </a:p>
          <a:p>
            <a:pPr eaLnBrk="1" hangingPunct="1">
              <a:spcBef>
                <a:spcPts val="1800"/>
              </a:spcBef>
            </a:pPr>
            <a:r>
              <a:rPr lang="en-GB" altLang="en-US" sz="3200" dirty="0"/>
              <a:t>Ní </a:t>
            </a:r>
            <a:r>
              <a:rPr lang="en-GB" altLang="en-US" sz="3200" dirty="0" err="1"/>
              <a:t>chuireann</a:t>
            </a:r>
            <a:r>
              <a:rPr lang="en-GB" altLang="en-US" sz="3200" dirty="0"/>
              <a:t> </a:t>
            </a:r>
            <a:r>
              <a:rPr lang="en-GB" altLang="en-US" sz="3200" dirty="0" err="1"/>
              <a:t>athruithe</a:t>
            </a:r>
            <a:r>
              <a:rPr lang="en-GB" altLang="en-US" sz="3200" dirty="0"/>
              <a:t> i </a:t>
            </a:r>
            <a:r>
              <a:rPr lang="en-GB" altLang="en-US" sz="3200" dirty="0" err="1"/>
              <a:t>bhfuinneamh</a:t>
            </a:r>
            <a:r>
              <a:rPr lang="en-GB" altLang="en-US" sz="3200" dirty="0"/>
              <a:t> </a:t>
            </a:r>
            <a:r>
              <a:rPr lang="en-GB" altLang="en-US" sz="3200" dirty="0" err="1"/>
              <a:t>poitéinsiúil</a:t>
            </a:r>
            <a:r>
              <a:rPr lang="en-GB" altLang="en-US" sz="3200" dirty="0"/>
              <a:t> (e.g. le linn </a:t>
            </a:r>
            <a:r>
              <a:rPr lang="en-GB" altLang="en-US" sz="3200" dirty="0" err="1"/>
              <a:t>leá</a:t>
            </a:r>
            <a:r>
              <a:rPr lang="en-GB" altLang="en-US" sz="3200" dirty="0"/>
              <a:t>) leis an </a:t>
            </a:r>
            <a:r>
              <a:rPr lang="en-GB" altLang="en-US" sz="3200" dirty="0" err="1"/>
              <a:t>teocht</a:t>
            </a:r>
            <a:r>
              <a:rPr lang="en-GB" altLang="en-US" sz="3200" dirty="0"/>
              <a:t>.</a:t>
            </a:r>
          </a:p>
          <a:p>
            <a:pPr eaLnBrk="1" hangingPunct="1">
              <a:spcBef>
                <a:spcPts val="1800"/>
              </a:spcBef>
            </a:pPr>
            <a:endParaRPr lang="en-GB" altLang="en-US" sz="3200" dirty="0"/>
          </a:p>
        </p:txBody>
      </p:sp>
      <p:grpSp>
        <p:nvGrpSpPr>
          <p:cNvPr id="5" name="Group 4">
            <a:extLst>
              <a:ext uri="{FF2B5EF4-FFF2-40B4-BE49-F238E27FC236}">
                <a16:creationId xmlns:a16="http://schemas.microsoft.com/office/drawing/2014/main" id="{50DF247B-CFAF-9869-E8E7-2B977CCE7527}"/>
              </a:ext>
            </a:extLst>
          </p:cNvPr>
          <p:cNvGrpSpPr/>
          <p:nvPr/>
        </p:nvGrpSpPr>
        <p:grpSpPr>
          <a:xfrm>
            <a:off x="6562621" y="1628800"/>
            <a:ext cx="2008963" cy="2645273"/>
            <a:chOff x="6622528" y="1628800"/>
            <a:chExt cx="2008963" cy="2645273"/>
          </a:xfrm>
        </p:grpSpPr>
        <p:pic>
          <p:nvPicPr>
            <p:cNvPr id="3" name="Picture 2">
              <a:extLst>
                <a:ext uri="{FF2B5EF4-FFF2-40B4-BE49-F238E27FC236}">
                  <a16:creationId xmlns:a16="http://schemas.microsoft.com/office/drawing/2014/main" id="{E66E1159-6FE5-1A3C-E374-FF5F409AB00B}"/>
                </a:ext>
              </a:extLst>
            </p:cNvPr>
            <p:cNvPicPr>
              <a:picLocks noChangeAspect="1"/>
            </p:cNvPicPr>
            <p:nvPr/>
          </p:nvPicPr>
          <p:blipFill>
            <a:blip r:embed="rId3"/>
            <a:stretch>
              <a:fillRect/>
            </a:stretch>
          </p:blipFill>
          <p:spPr>
            <a:xfrm>
              <a:off x="6622528" y="1628800"/>
              <a:ext cx="2008963" cy="2467601"/>
            </a:xfrm>
            <a:prstGeom prst="rect">
              <a:avLst/>
            </a:prstGeom>
          </p:spPr>
        </p:pic>
        <p:pic>
          <p:nvPicPr>
            <p:cNvPr id="4" name="Picture 3">
              <a:extLst>
                <a:ext uri="{FF2B5EF4-FFF2-40B4-BE49-F238E27FC236}">
                  <a16:creationId xmlns:a16="http://schemas.microsoft.com/office/drawing/2014/main" id="{9830B16E-111D-74F8-D9A8-3AE30FF50690}"/>
                </a:ext>
              </a:extLst>
            </p:cNvPr>
            <p:cNvPicPr>
              <a:picLocks noChangeAspect="1"/>
            </p:cNvPicPr>
            <p:nvPr/>
          </p:nvPicPr>
          <p:blipFill>
            <a:blip r:embed="rId4"/>
            <a:stretch>
              <a:fillRect/>
            </a:stretch>
          </p:blipFill>
          <p:spPr>
            <a:xfrm>
              <a:off x="6622528" y="3861048"/>
              <a:ext cx="1261840" cy="413025"/>
            </a:xfrm>
            <a:prstGeom prst="rect">
              <a:avLst/>
            </a:prstGeom>
          </p:spPr>
        </p:pic>
      </p:grpSp>
      <p:sp>
        <p:nvSpPr>
          <p:cNvPr id="10" name="TextBox 9">
            <a:extLst>
              <a:ext uri="{FF2B5EF4-FFF2-40B4-BE49-F238E27FC236}">
                <a16:creationId xmlns:a16="http://schemas.microsoft.com/office/drawing/2014/main" id="{825ADBBD-4CC4-1101-C9AA-D4B2E4A153F6}"/>
              </a:ext>
            </a:extLst>
          </p:cNvPr>
          <p:cNvSpPr txBox="1"/>
          <p:nvPr/>
        </p:nvSpPr>
        <p:spPr>
          <a:xfrm>
            <a:off x="6844161" y="4275093"/>
            <a:ext cx="1872208" cy="954107"/>
          </a:xfrm>
          <a:prstGeom prst="rect">
            <a:avLst/>
          </a:prstGeom>
          <a:noFill/>
        </p:spPr>
        <p:txBody>
          <a:bodyPr wrap="square" rtlCol="0">
            <a:spAutoFit/>
          </a:bodyPr>
          <a:lstStyle/>
          <a:p>
            <a:pPr algn="l"/>
            <a:r>
              <a:rPr lang="en-GB" sz="2800"/>
              <a:t>Vibrating molecule</a:t>
            </a:r>
          </a:p>
        </p:txBody>
      </p:sp>
      <p:sp>
        <p:nvSpPr>
          <p:cNvPr id="18" name="Freeform: Shape 17">
            <a:extLst>
              <a:ext uri="{FF2B5EF4-FFF2-40B4-BE49-F238E27FC236}">
                <a16:creationId xmlns:a16="http://schemas.microsoft.com/office/drawing/2014/main" id="{670C9953-2CF1-98BA-7C1D-A2180A535D93}"/>
              </a:ext>
            </a:extLst>
          </p:cNvPr>
          <p:cNvSpPr/>
          <p:nvPr/>
        </p:nvSpPr>
        <p:spPr>
          <a:xfrm rot="5160299">
            <a:off x="7626669" y="2556854"/>
            <a:ext cx="2080260" cy="204683"/>
          </a:xfrm>
          <a:custGeom>
            <a:avLst/>
            <a:gdLst>
              <a:gd name="connsiteX0" fmla="*/ 0 w 2548923"/>
              <a:gd name="connsiteY0" fmla="*/ 0 h 125730"/>
              <a:gd name="connsiteX1" fmla="*/ 0 w 2548923"/>
              <a:gd name="connsiteY1" fmla="*/ 0 h 125730"/>
              <a:gd name="connsiteX2" fmla="*/ 2057400 w 2548923"/>
              <a:gd name="connsiteY2" fmla="*/ 11430 h 125730"/>
              <a:gd name="connsiteX3" fmla="*/ 2480310 w 2548923"/>
              <a:gd name="connsiteY3" fmla="*/ 34290 h 125730"/>
              <a:gd name="connsiteX4" fmla="*/ 2548890 w 2548923"/>
              <a:gd name="connsiteY4" fmla="*/ 34290 h 125730"/>
              <a:gd name="connsiteX5" fmla="*/ 2537460 w 2548923"/>
              <a:gd name="connsiteY5" fmla="*/ 125730 h 125730"/>
              <a:gd name="connsiteX0" fmla="*/ 0 w 2548923"/>
              <a:gd name="connsiteY0" fmla="*/ 0 h 52713"/>
              <a:gd name="connsiteX1" fmla="*/ 0 w 2548923"/>
              <a:gd name="connsiteY1" fmla="*/ 0 h 52713"/>
              <a:gd name="connsiteX2" fmla="*/ 2057400 w 2548923"/>
              <a:gd name="connsiteY2" fmla="*/ 11430 h 52713"/>
              <a:gd name="connsiteX3" fmla="*/ 2480310 w 2548923"/>
              <a:gd name="connsiteY3" fmla="*/ 34290 h 52713"/>
              <a:gd name="connsiteX4" fmla="*/ 2548890 w 2548923"/>
              <a:gd name="connsiteY4" fmla="*/ 34290 h 52713"/>
              <a:gd name="connsiteX0" fmla="*/ 0 w 2480310"/>
              <a:gd name="connsiteY0" fmla="*/ 0 h 34290"/>
              <a:gd name="connsiteX1" fmla="*/ 0 w 2480310"/>
              <a:gd name="connsiteY1" fmla="*/ 0 h 34290"/>
              <a:gd name="connsiteX2" fmla="*/ 2057400 w 2480310"/>
              <a:gd name="connsiteY2" fmla="*/ 11430 h 34290"/>
              <a:gd name="connsiteX3" fmla="*/ 2480310 w 2480310"/>
              <a:gd name="connsiteY3" fmla="*/ 34290 h 34290"/>
              <a:gd name="connsiteX0" fmla="*/ 0 w 2057400"/>
              <a:gd name="connsiteY0" fmla="*/ 0 h 11430"/>
              <a:gd name="connsiteX1" fmla="*/ 0 w 2057400"/>
              <a:gd name="connsiteY1" fmla="*/ 0 h 11430"/>
              <a:gd name="connsiteX2" fmla="*/ 2057400 w 2057400"/>
              <a:gd name="connsiteY2" fmla="*/ 11430 h 11430"/>
              <a:gd name="connsiteX0" fmla="*/ 0 w 2057400"/>
              <a:gd name="connsiteY0" fmla="*/ 78796 h 90226"/>
              <a:gd name="connsiteX1" fmla="*/ 0 w 2057400"/>
              <a:gd name="connsiteY1" fmla="*/ 78796 h 90226"/>
              <a:gd name="connsiteX2" fmla="*/ 2057400 w 2057400"/>
              <a:gd name="connsiteY2" fmla="*/ 90226 h 90226"/>
              <a:gd name="connsiteX0" fmla="*/ 34290 w 2091690"/>
              <a:gd name="connsiteY0" fmla="*/ 67825 h 113590"/>
              <a:gd name="connsiteX1" fmla="*/ 0 w 2091690"/>
              <a:gd name="connsiteY1" fmla="*/ 113545 h 113590"/>
              <a:gd name="connsiteX2" fmla="*/ 2091690 w 2091690"/>
              <a:gd name="connsiteY2" fmla="*/ 79255 h 113590"/>
              <a:gd name="connsiteX0" fmla="*/ 34290 w 2091690"/>
              <a:gd name="connsiteY0" fmla="*/ 94003 h 139723"/>
              <a:gd name="connsiteX1" fmla="*/ 0 w 2091690"/>
              <a:gd name="connsiteY1" fmla="*/ 139723 h 139723"/>
              <a:gd name="connsiteX2" fmla="*/ 2091690 w 2091690"/>
              <a:gd name="connsiteY2" fmla="*/ 105433 h 139723"/>
              <a:gd name="connsiteX0" fmla="*/ 0 w 2057400"/>
              <a:gd name="connsiteY0" fmla="*/ 46808 h 332558"/>
              <a:gd name="connsiteX1" fmla="*/ 68580 w 2057400"/>
              <a:gd name="connsiteY1" fmla="*/ 332558 h 332558"/>
              <a:gd name="connsiteX2" fmla="*/ 2057400 w 2057400"/>
              <a:gd name="connsiteY2" fmla="*/ 58238 h 332558"/>
              <a:gd name="connsiteX0" fmla="*/ 0 w 1988820"/>
              <a:gd name="connsiteY0" fmla="*/ 332558 h 332558"/>
              <a:gd name="connsiteX1" fmla="*/ 1988820 w 1988820"/>
              <a:gd name="connsiteY1" fmla="*/ 58238 h 332558"/>
              <a:gd name="connsiteX0" fmla="*/ 0 w 2080260"/>
              <a:gd name="connsiteY0" fmla="*/ 189058 h 189058"/>
              <a:gd name="connsiteX1" fmla="*/ 2080260 w 2080260"/>
              <a:gd name="connsiteY1" fmla="*/ 86188 h 189058"/>
              <a:gd name="connsiteX0" fmla="*/ 0 w 2080260"/>
              <a:gd name="connsiteY0" fmla="*/ 204683 h 204683"/>
              <a:gd name="connsiteX1" fmla="*/ 2080260 w 2080260"/>
              <a:gd name="connsiteY1" fmla="*/ 101813 h 204683"/>
            </a:gdLst>
            <a:ahLst/>
            <a:cxnLst>
              <a:cxn ang="0">
                <a:pos x="connsiteX0" y="connsiteY0"/>
              </a:cxn>
              <a:cxn ang="0">
                <a:pos x="connsiteX1" y="connsiteY1"/>
              </a:cxn>
            </a:cxnLst>
            <a:rect l="l" t="t" r="r" b="b"/>
            <a:pathLst>
              <a:path w="2080260" h="204683">
                <a:moveTo>
                  <a:pt x="0" y="204683"/>
                </a:moveTo>
                <a:cubicBezTo>
                  <a:pt x="422910" y="25613"/>
                  <a:pt x="1451610" y="-96307"/>
                  <a:pt x="2080260" y="101813"/>
                </a:cubicBezTo>
              </a:path>
            </a:pathLst>
          </a:custGeom>
        </p:spPr>
        <p:style>
          <a:lnRef idx="3">
            <a:schemeClr val="accent1"/>
          </a:lnRef>
          <a:fillRef idx="0">
            <a:schemeClr val="accent1"/>
          </a:fillRef>
          <a:effectRef idx="2">
            <a:schemeClr val="accent1"/>
          </a:effectRef>
          <a:fontRef idx="minor">
            <a:schemeClr val="tx1"/>
          </a:fontRef>
        </p:style>
        <p:txBody>
          <a:bodyPr rtlCol="0" anchor="ctr"/>
          <a:lstStyle/>
          <a:p>
            <a:pPr algn="ctr"/>
            <a:endParaRPr lang="en-GB"/>
          </a:p>
        </p:txBody>
      </p:sp>
      <p:sp>
        <p:nvSpPr>
          <p:cNvPr id="19" name="Freeform: Shape 18">
            <a:extLst>
              <a:ext uri="{FF2B5EF4-FFF2-40B4-BE49-F238E27FC236}">
                <a16:creationId xmlns:a16="http://schemas.microsoft.com/office/drawing/2014/main" id="{6350DE1D-07B7-5D74-85AA-9634F3C2D337}"/>
              </a:ext>
            </a:extLst>
          </p:cNvPr>
          <p:cNvSpPr/>
          <p:nvPr/>
        </p:nvSpPr>
        <p:spPr>
          <a:xfrm rot="5160299">
            <a:off x="7825209" y="2375734"/>
            <a:ext cx="2080260" cy="204683"/>
          </a:xfrm>
          <a:custGeom>
            <a:avLst/>
            <a:gdLst>
              <a:gd name="connsiteX0" fmla="*/ 0 w 2548923"/>
              <a:gd name="connsiteY0" fmla="*/ 0 h 125730"/>
              <a:gd name="connsiteX1" fmla="*/ 0 w 2548923"/>
              <a:gd name="connsiteY1" fmla="*/ 0 h 125730"/>
              <a:gd name="connsiteX2" fmla="*/ 2057400 w 2548923"/>
              <a:gd name="connsiteY2" fmla="*/ 11430 h 125730"/>
              <a:gd name="connsiteX3" fmla="*/ 2480310 w 2548923"/>
              <a:gd name="connsiteY3" fmla="*/ 34290 h 125730"/>
              <a:gd name="connsiteX4" fmla="*/ 2548890 w 2548923"/>
              <a:gd name="connsiteY4" fmla="*/ 34290 h 125730"/>
              <a:gd name="connsiteX5" fmla="*/ 2537460 w 2548923"/>
              <a:gd name="connsiteY5" fmla="*/ 125730 h 125730"/>
              <a:gd name="connsiteX0" fmla="*/ 0 w 2548923"/>
              <a:gd name="connsiteY0" fmla="*/ 0 h 52713"/>
              <a:gd name="connsiteX1" fmla="*/ 0 w 2548923"/>
              <a:gd name="connsiteY1" fmla="*/ 0 h 52713"/>
              <a:gd name="connsiteX2" fmla="*/ 2057400 w 2548923"/>
              <a:gd name="connsiteY2" fmla="*/ 11430 h 52713"/>
              <a:gd name="connsiteX3" fmla="*/ 2480310 w 2548923"/>
              <a:gd name="connsiteY3" fmla="*/ 34290 h 52713"/>
              <a:gd name="connsiteX4" fmla="*/ 2548890 w 2548923"/>
              <a:gd name="connsiteY4" fmla="*/ 34290 h 52713"/>
              <a:gd name="connsiteX0" fmla="*/ 0 w 2480310"/>
              <a:gd name="connsiteY0" fmla="*/ 0 h 34290"/>
              <a:gd name="connsiteX1" fmla="*/ 0 w 2480310"/>
              <a:gd name="connsiteY1" fmla="*/ 0 h 34290"/>
              <a:gd name="connsiteX2" fmla="*/ 2057400 w 2480310"/>
              <a:gd name="connsiteY2" fmla="*/ 11430 h 34290"/>
              <a:gd name="connsiteX3" fmla="*/ 2480310 w 2480310"/>
              <a:gd name="connsiteY3" fmla="*/ 34290 h 34290"/>
              <a:gd name="connsiteX0" fmla="*/ 0 w 2057400"/>
              <a:gd name="connsiteY0" fmla="*/ 0 h 11430"/>
              <a:gd name="connsiteX1" fmla="*/ 0 w 2057400"/>
              <a:gd name="connsiteY1" fmla="*/ 0 h 11430"/>
              <a:gd name="connsiteX2" fmla="*/ 2057400 w 2057400"/>
              <a:gd name="connsiteY2" fmla="*/ 11430 h 11430"/>
              <a:gd name="connsiteX0" fmla="*/ 0 w 2057400"/>
              <a:gd name="connsiteY0" fmla="*/ 78796 h 90226"/>
              <a:gd name="connsiteX1" fmla="*/ 0 w 2057400"/>
              <a:gd name="connsiteY1" fmla="*/ 78796 h 90226"/>
              <a:gd name="connsiteX2" fmla="*/ 2057400 w 2057400"/>
              <a:gd name="connsiteY2" fmla="*/ 90226 h 90226"/>
              <a:gd name="connsiteX0" fmla="*/ 34290 w 2091690"/>
              <a:gd name="connsiteY0" fmla="*/ 67825 h 113590"/>
              <a:gd name="connsiteX1" fmla="*/ 0 w 2091690"/>
              <a:gd name="connsiteY1" fmla="*/ 113545 h 113590"/>
              <a:gd name="connsiteX2" fmla="*/ 2091690 w 2091690"/>
              <a:gd name="connsiteY2" fmla="*/ 79255 h 113590"/>
              <a:gd name="connsiteX0" fmla="*/ 34290 w 2091690"/>
              <a:gd name="connsiteY0" fmla="*/ 94003 h 139723"/>
              <a:gd name="connsiteX1" fmla="*/ 0 w 2091690"/>
              <a:gd name="connsiteY1" fmla="*/ 139723 h 139723"/>
              <a:gd name="connsiteX2" fmla="*/ 2091690 w 2091690"/>
              <a:gd name="connsiteY2" fmla="*/ 105433 h 139723"/>
              <a:gd name="connsiteX0" fmla="*/ 0 w 2057400"/>
              <a:gd name="connsiteY0" fmla="*/ 46808 h 332558"/>
              <a:gd name="connsiteX1" fmla="*/ 68580 w 2057400"/>
              <a:gd name="connsiteY1" fmla="*/ 332558 h 332558"/>
              <a:gd name="connsiteX2" fmla="*/ 2057400 w 2057400"/>
              <a:gd name="connsiteY2" fmla="*/ 58238 h 332558"/>
              <a:gd name="connsiteX0" fmla="*/ 0 w 1988820"/>
              <a:gd name="connsiteY0" fmla="*/ 332558 h 332558"/>
              <a:gd name="connsiteX1" fmla="*/ 1988820 w 1988820"/>
              <a:gd name="connsiteY1" fmla="*/ 58238 h 332558"/>
              <a:gd name="connsiteX0" fmla="*/ 0 w 2080260"/>
              <a:gd name="connsiteY0" fmla="*/ 189058 h 189058"/>
              <a:gd name="connsiteX1" fmla="*/ 2080260 w 2080260"/>
              <a:gd name="connsiteY1" fmla="*/ 86188 h 189058"/>
              <a:gd name="connsiteX0" fmla="*/ 0 w 2080260"/>
              <a:gd name="connsiteY0" fmla="*/ 204683 h 204683"/>
              <a:gd name="connsiteX1" fmla="*/ 2080260 w 2080260"/>
              <a:gd name="connsiteY1" fmla="*/ 101813 h 204683"/>
            </a:gdLst>
            <a:ahLst/>
            <a:cxnLst>
              <a:cxn ang="0">
                <a:pos x="connsiteX0" y="connsiteY0"/>
              </a:cxn>
              <a:cxn ang="0">
                <a:pos x="connsiteX1" y="connsiteY1"/>
              </a:cxn>
            </a:cxnLst>
            <a:rect l="l" t="t" r="r" b="b"/>
            <a:pathLst>
              <a:path w="2080260" h="204683">
                <a:moveTo>
                  <a:pt x="0" y="204683"/>
                </a:moveTo>
                <a:cubicBezTo>
                  <a:pt x="422910" y="25613"/>
                  <a:pt x="1451610" y="-96307"/>
                  <a:pt x="2080260" y="101813"/>
                </a:cubicBezTo>
              </a:path>
            </a:pathLst>
          </a:custGeom>
        </p:spPr>
        <p:style>
          <a:lnRef idx="3">
            <a:schemeClr val="accent1"/>
          </a:lnRef>
          <a:fillRef idx="0">
            <a:schemeClr val="accent1"/>
          </a:fillRef>
          <a:effectRef idx="2">
            <a:schemeClr val="accent1"/>
          </a:effectRef>
          <a:fontRef idx="minor">
            <a:schemeClr val="tx1"/>
          </a:fontRef>
        </p:style>
        <p:txBody>
          <a:bodyPr rtlCol="0" anchor="ctr"/>
          <a:lstStyle/>
          <a:p>
            <a:pPr algn="ctr"/>
            <a:endParaRPr lang="en-GB"/>
          </a:p>
        </p:txBody>
      </p:sp>
      <p:sp>
        <p:nvSpPr>
          <p:cNvPr id="20" name="Freeform: Shape 19">
            <a:extLst>
              <a:ext uri="{FF2B5EF4-FFF2-40B4-BE49-F238E27FC236}">
                <a16:creationId xmlns:a16="http://schemas.microsoft.com/office/drawing/2014/main" id="{4F719D93-24A8-C071-12B1-2F17A2C6FEFD}"/>
              </a:ext>
            </a:extLst>
          </p:cNvPr>
          <p:cNvSpPr/>
          <p:nvPr/>
        </p:nvSpPr>
        <p:spPr>
          <a:xfrm rot="4306782" flipV="1">
            <a:off x="5340814" y="2864900"/>
            <a:ext cx="2046530" cy="370557"/>
          </a:xfrm>
          <a:custGeom>
            <a:avLst/>
            <a:gdLst>
              <a:gd name="connsiteX0" fmla="*/ 0 w 2548923"/>
              <a:gd name="connsiteY0" fmla="*/ 0 h 125730"/>
              <a:gd name="connsiteX1" fmla="*/ 0 w 2548923"/>
              <a:gd name="connsiteY1" fmla="*/ 0 h 125730"/>
              <a:gd name="connsiteX2" fmla="*/ 2057400 w 2548923"/>
              <a:gd name="connsiteY2" fmla="*/ 11430 h 125730"/>
              <a:gd name="connsiteX3" fmla="*/ 2480310 w 2548923"/>
              <a:gd name="connsiteY3" fmla="*/ 34290 h 125730"/>
              <a:gd name="connsiteX4" fmla="*/ 2548890 w 2548923"/>
              <a:gd name="connsiteY4" fmla="*/ 34290 h 125730"/>
              <a:gd name="connsiteX5" fmla="*/ 2537460 w 2548923"/>
              <a:gd name="connsiteY5" fmla="*/ 125730 h 125730"/>
              <a:gd name="connsiteX0" fmla="*/ 0 w 2548923"/>
              <a:gd name="connsiteY0" fmla="*/ 0 h 52713"/>
              <a:gd name="connsiteX1" fmla="*/ 0 w 2548923"/>
              <a:gd name="connsiteY1" fmla="*/ 0 h 52713"/>
              <a:gd name="connsiteX2" fmla="*/ 2057400 w 2548923"/>
              <a:gd name="connsiteY2" fmla="*/ 11430 h 52713"/>
              <a:gd name="connsiteX3" fmla="*/ 2480310 w 2548923"/>
              <a:gd name="connsiteY3" fmla="*/ 34290 h 52713"/>
              <a:gd name="connsiteX4" fmla="*/ 2548890 w 2548923"/>
              <a:gd name="connsiteY4" fmla="*/ 34290 h 52713"/>
              <a:gd name="connsiteX0" fmla="*/ 0 w 2480310"/>
              <a:gd name="connsiteY0" fmla="*/ 0 h 34290"/>
              <a:gd name="connsiteX1" fmla="*/ 0 w 2480310"/>
              <a:gd name="connsiteY1" fmla="*/ 0 h 34290"/>
              <a:gd name="connsiteX2" fmla="*/ 2057400 w 2480310"/>
              <a:gd name="connsiteY2" fmla="*/ 11430 h 34290"/>
              <a:gd name="connsiteX3" fmla="*/ 2480310 w 2480310"/>
              <a:gd name="connsiteY3" fmla="*/ 34290 h 34290"/>
              <a:gd name="connsiteX0" fmla="*/ 0 w 2057400"/>
              <a:gd name="connsiteY0" fmla="*/ 0 h 11430"/>
              <a:gd name="connsiteX1" fmla="*/ 0 w 2057400"/>
              <a:gd name="connsiteY1" fmla="*/ 0 h 11430"/>
              <a:gd name="connsiteX2" fmla="*/ 2057400 w 2057400"/>
              <a:gd name="connsiteY2" fmla="*/ 11430 h 11430"/>
              <a:gd name="connsiteX0" fmla="*/ 0 w 2057400"/>
              <a:gd name="connsiteY0" fmla="*/ 78796 h 90226"/>
              <a:gd name="connsiteX1" fmla="*/ 0 w 2057400"/>
              <a:gd name="connsiteY1" fmla="*/ 78796 h 90226"/>
              <a:gd name="connsiteX2" fmla="*/ 2057400 w 2057400"/>
              <a:gd name="connsiteY2" fmla="*/ 90226 h 90226"/>
              <a:gd name="connsiteX0" fmla="*/ 34290 w 2091690"/>
              <a:gd name="connsiteY0" fmla="*/ 67825 h 113590"/>
              <a:gd name="connsiteX1" fmla="*/ 0 w 2091690"/>
              <a:gd name="connsiteY1" fmla="*/ 113545 h 113590"/>
              <a:gd name="connsiteX2" fmla="*/ 2091690 w 2091690"/>
              <a:gd name="connsiteY2" fmla="*/ 79255 h 113590"/>
              <a:gd name="connsiteX0" fmla="*/ 34290 w 2091690"/>
              <a:gd name="connsiteY0" fmla="*/ 94003 h 139723"/>
              <a:gd name="connsiteX1" fmla="*/ 0 w 2091690"/>
              <a:gd name="connsiteY1" fmla="*/ 139723 h 139723"/>
              <a:gd name="connsiteX2" fmla="*/ 2091690 w 2091690"/>
              <a:gd name="connsiteY2" fmla="*/ 105433 h 139723"/>
              <a:gd name="connsiteX0" fmla="*/ 0 w 2057400"/>
              <a:gd name="connsiteY0" fmla="*/ 46808 h 332558"/>
              <a:gd name="connsiteX1" fmla="*/ 68580 w 2057400"/>
              <a:gd name="connsiteY1" fmla="*/ 332558 h 332558"/>
              <a:gd name="connsiteX2" fmla="*/ 2057400 w 2057400"/>
              <a:gd name="connsiteY2" fmla="*/ 58238 h 332558"/>
              <a:gd name="connsiteX0" fmla="*/ 0 w 1988820"/>
              <a:gd name="connsiteY0" fmla="*/ 332558 h 332558"/>
              <a:gd name="connsiteX1" fmla="*/ 1988820 w 1988820"/>
              <a:gd name="connsiteY1" fmla="*/ 58238 h 332558"/>
              <a:gd name="connsiteX0" fmla="*/ 0 w 2080260"/>
              <a:gd name="connsiteY0" fmla="*/ 189058 h 189058"/>
              <a:gd name="connsiteX1" fmla="*/ 2080260 w 2080260"/>
              <a:gd name="connsiteY1" fmla="*/ 86188 h 189058"/>
              <a:gd name="connsiteX0" fmla="*/ 0 w 2080260"/>
              <a:gd name="connsiteY0" fmla="*/ 204683 h 204683"/>
              <a:gd name="connsiteX1" fmla="*/ 2080260 w 2080260"/>
              <a:gd name="connsiteY1" fmla="*/ 101813 h 204683"/>
            </a:gdLst>
            <a:ahLst/>
            <a:cxnLst>
              <a:cxn ang="0">
                <a:pos x="connsiteX0" y="connsiteY0"/>
              </a:cxn>
              <a:cxn ang="0">
                <a:pos x="connsiteX1" y="connsiteY1"/>
              </a:cxn>
            </a:cxnLst>
            <a:rect l="l" t="t" r="r" b="b"/>
            <a:pathLst>
              <a:path w="2080260" h="204683">
                <a:moveTo>
                  <a:pt x="0" y="204683"/>
                </a:moveTo>
                <a:cubicBezTo>
                  <a:pt x="422910" y="25613"/>
                  <a:pt x="1451610" y="-96307"/>
                  <a:pt x="2080260" y="101813"/>
                </a:cubicBezTo>
              </a:path>
            </a:pathLst>
          </a:custGeom>
        </p:spPr>
        <p:style>
          <a:lnRef idx="3">
            <a:schemeClr val="accent1"/>
          </a:lnRef>
          <a:fillRef idx="0">
            <a:schemeClr val="accent1"/>
          </a:fillRef>
          <a:effectRef idx="2">
            <a:schemeClr val="accent1"/>
          </a:effectRef>
          <a:fontRef idx="minor">
            <a:schemeClr val="tx1"/>
          </a:fontRef>
        </p:style>
        <p:txBody>
          <a:bodyPr rtlCol="0" anchor="ctr"/>
          <a:lstStyle/>
          <a:p>
            <a:pPr algn="ctr"/>
            <a:endParaRPr lang="en-GB"/>
          </a:p>
        </p:txBody>
      </p:sp>
      <p:sp>
        <p:nvSpPr>
          <p:cNvPr id="21" name="Freeform: Shape 20">
            <a:extLst>
              <a:ext uri="{FF2B5EF4-FFF2-40B4-BE49-F238E27FC236}">
                <a16:creationId xmlns:a16="http://schemas.microsoft.com/office/drawing/2014/main" id="{32A3A943-97F0-CDC1-B7F9-13CACD324C2E}"/>
              </a:ext>
            </a:extLst>
          </p:cNvPr>
          <p:cNvSpPr/>
          <p:nvPr/>
        </p:nvSpPr>
        <p:spPr>
          <a:xfrm rot="4306782" flipV="1">
            <a:off x="5539354" y="2683780"/>
            <a:ext cx="2046530" cy="370557"/>
          </a:xfrm>
          <a:custGeom>
            <a:avLst/>
            <a:gdLst>
              <a:gd name="connsiteX0" fmla="*/ 0 w 2548923"/>
              <a:gd name="connsiteY0" fmla="*/ 0 h 125730"/>
              <a:gd name="connsiteX1" fmla="*/ 0 w 2548923"/>
              <a:gd name="connsiteY1" fmla="*/ 0 h 125730"/>
              <a:gd name="connsiteX2" fmla="*/ 2057400 w 2548923"/>
              <a:gd name="connsiteY2" fmla="*/ 11430 h 125730"/>
              <a:gd name="connsiteX3" fmla="*/ 2480310 w 2548923"/>
              <a:gd name="connsiteY3" fmla="*/ 34290 h 125730"/>
              <a:gd name="connsiteX4" fmla="*/ 2548890 w 2548923"/>
              <a:gd name="connsiteY4" fmla="*/ 34290 h 125730"/>
              <a:gd name="connsiteX5" fmla="*/ 2537460 w 2548923"/>
              <a:gd name="connsiteY5" fmla="*/ 125730 h 125730"/>
              <a:gd name="connsiteX0" fmla="*/ 0 w 2548923"/>
              <a:gd name="connsiteY0" fmla="*/ 0 h 52713"/>
              <a:gd name="connsiteX1" fmla="*/ 0 w 2548923"/>
              <a:gd name="connsiteY1" fmla="*/ 0 h 52713"/>
              <a:gd name="connsiteX2" fmla="*/ 2057400 w 2548923"/>
              <a:gd name="connsiteY2" fmla="*/ 11430 h 52713"/>
              <a:gd name="connsiteX3" fmla="*/ 2480310 w 2548923"/>
              <a:gd name="connsiteY3" fmla="*/ 34290 h 52713"/>
              <a:gd name="connsiteX4" fmla="*/ 2548890 w 2548923"/>
              <a:gd name="connsiteY4" fmla="*/ 34290 h 52713"/>
              <a:gd name="connsiteX0" fmla="*/ 0 w 2480310"/>
              <a:gd name="connsiteY0" fmla="*/ 0 h 34290"/>
              <a:gd name="connsiteX1" fmla="*/ 0 w 2480310"/>
              <a:gd name="connsiteY1" fmla="*/ 0 h 34290"/>
              <a:gd name="connsiteX2" fmla="*/ 2057400 w 2480310"/>
              <a:gd name="connsiteY2" fmla="*/ 11430 h 34290"/>
              <a:gd name="connsiteX3" fmla="*/ 2480310 w 2480310"/>
              <a:gd name="connsiteY3" fmla="*/ 34290 h 34290"/>
              <a:gd name="connsiteX0" fmla="*/ 0 w 2057400"/>
              <a:gd name="connsiteY0" fmla="*/ 0 h 11430"/>
              <a:gd name="connsiteX1" fmla="*/ 0 w 2057400"/>
              <a:gd name="connsiteY1" fmla="*/ 0 h 11430"/>
              <a:gd name="connsiteX2" fmla="*/ 2057400 w 2057400"/>
              <a:gd name="connsiteY2" fmla="*/ 11430 h 11430"/>
              <a:gd name="connsiteX0" fmla="*/ 0 w 2057400"/>
              <a:gd name="connsiteY0" fmla="*/ 78796 h 90226"/>
              <a:gd name="connsiteX1" fmla="*/ 0 w 2057400"/>
              <a:gd name="connsiteY1" fmla="*/ 78796 h 90226"/>
              <a:gd name="connsiteX2" fmla="*/ 2057400 w 2057400"/>
              <a:gd name="connsiteY2" fmla="*/ 90226 h 90226"/>
              <a:gd name="connsiteX0" fmla="*/ 34290 w 2091690"/>
              <a:gd name="connsiteY0" fmla="*/ 67825 h 113590"/>
              <a:gd name="connsiteX1" fmla="*/ 0 w 2091690"/>
              <a:gd name="connsiteY1" fmla="*/ 113545 h 113590"/>
              <a:gd name="connsiteX2" fmla="*/ 2091690 w 2091690"/>
              <a:gd name="connsiteY2" fmla="*/ 79255 h 113590"/>
              <a:gd name="connsiteX0" fmla="*/ 34290 w 2091690"/>
              <a:gd name="connsiteY0" fmla="*/ 94003 h 139723"/>
              <a:gd name="connsiteX1" fmla="*/ 0 w 2091690"/>
              <a:gd name="connsiteY1" fmla="*/ 139723 h 139723"/>
              <a:gd name="connsiteX2" fmla="*/ 2091690 w 2091690"/>
              <a:gd name="connsiteY2" fmla="*/ 105433 h 139723"/>
              <a:gd name="connsiteX0" fmla="*/ 0 w 2057400"/>
              <a:gd name="connsiteY0" fmla="*/ 46808 h 332558"/>
              <a:gd name="connsiteX1" fmla="*/ 68580 w 2057400"/>
              <a:gd name="connsiteY1" fmla="*/ 332558 h 332558"/>
              <a:gd name="connsiteX2" fmla="*/ 2057400 w 2057400"/>
              <a:gd name="connsiteY2" fmla="*/ 58238 h 332558"/>
              <a:gd name="connsiteX0" fmla="*/ 0 w 1988820"/>
              <a:gd name="connsiteY0" fmla="*/ 332558 h 332558"/>
              <a:gd name="connsiteX1" fmla="*/ 1988820 w 1988820"/>
              <a:gd name="connsiteY1" fmla="*/ 58238 h 332558"/>
              <a:gd name="connsiteX0" fmla="*/ 0 w 2080260"/>
              <a:gd name="connsiteY0" fmla="*/ 189058 h 189058"/>
              <a:gd name="connsiteX1" fmla="*/ 2080260 w 2080260"/>
              <a:gd name="connsiteY1" fmla="*/ 86188 h 189058"/>
              <a:gd name="connsiteX0" fmla="*/ 0 w 2080260"/>
              <a:gd name="connsiteY0" fmla="*/ 204683 h 204683"/>
              <a:gd name="connsiteX1" fmla="*/ 2080260 w 2080260"/>
              <a:gd name="connsiteY1" fmla="*/ 101813 h 204683"/>
            </a:gdLst>
            <a:ahLst/>
            <a:cxnLst>
              <a:cxn ang="0">
                <a:pos x="connsiteX0" y="connsiteY0"/>
              </a:cxn>
              <a:cxn ang="0">
                <a:pos x="connsiteX1" y="connsiteY1"/>
              </a:cxn>
            </a:cxnLst>
            <a:rect l="l" t="t" r="r" b="b"/>
            <a:pathLst>
              <a:path w="2080260" h="204683">
                <a:moveTo>
                  <a:pt x="0" y="204683"/>
                </a:moveTo>
                <a:cubicBezTo>
                  <a:pt x="422910" y="25613"/>
                  <a:pt x="1451610" y="-96307"/>
                  <a:pt x="2080260" y="101813"/>
                </a:cubicBezTo>
              </a:path>
            </a:pathLst>
          </a:custGeom>
        </p:spPr>
        <p:style>
          <a:lnRef idx="3">
            <a:schemeClr val="accent1"/>
          </a:lnRef>
          <a:fillRef idx="0">
            <a:schemeClr val="accent1"/>
          </a:fillRef>
          <a:effectRef idx="2">
            <a:schemeClr val="accent1"/>
          </a:effectRef>
          <a:fontRef idx="minor">
            <a:schemeClr val="tx1"/>
          </a:fontRef>
        </p:style>
        <p:txBody>
          <a:bodyPr rtlCol="0" anchor="ctr"/>
          <a:lstStyle/>
          <a:p>
            <a:pPr algn="ctr"/>
            <a:endParaRPr lang="en-GB"/>
          </a:p>
        </p:txBody>
      </p:sp>
      <p:sp>
        <p:nvSpPr>
          <p:cNvPr id="2" name="Title 1">
            <a:extLst>
              <a:ext uri="{FF2B5EF4-FFF2-40B4-BE49-F238E27FC236}">
                <a16:creationId xmlns:a16="http://schemas.microsoft.com/office/drawing/2014/main" id="{DB7DA79F-222A-4D74-B92F-902C480F995C}"/>
              </a:ext>
            </a:extLst>
          </p:cNvPr>
          <p:cNvSpPr>
            <a:spLocks noGrp="1"/>
          </p:cNvSpPr>
          <p:nvPr>
            <p:ph type="title"/>
          </p:nvPr>
        </p:nvSpPr>
        <p:spPr>
          <a:xfrm>
            <a:off x="137198" y="132586"/>
            <a:ext cx="8902700" cy="1034129"/>
          </a:xfrm>
        </p:spPr>
        <p:txBody>
          <a:bodyPr/>
          <a:lstStyle/>
          <a:p>
            <a:r>
              <a:rPr lang="en-IE" altLang="en-US" sz="3200" dirty="0" err="1"/>
              <a:t>Déan</a:t>
            </a:r>
            <a:r>
              <a:rPr lang="en-IE" altLang="en-US" sz="3200" dirty="0"/>
              <a:t> cur </a:t>
            </a:r>
            <a:r>
              <a:rPr lang="en-IE" altLang="en-US" sz="3200" dirty="0" err="1"/>
              <a:t>síos</a:t>
            </a:r>
            <a:r>
              <a:rPr lang="en-IE" altLang="en-US" sz="3200" dirty="0"/>
              <a:t> </a:t>
            </a:r>
            <a:r>
              <a:rPr lang="en-IE" altLang="en-US" sz="3200" dirty="0" err="1"/>
              <a:t>ar</a:t>
            </a:r>
            <a:r>
              <a:rPr lang="en-IE" altLang="en-US" sz="3200" dirty="0"/>
              <a:t> </a:t>
            </a:r>
            <a:r>
              <a:rPr lang="en-IE" altLang="en-US" sz="3200" dirty="0" err="1"/>
              <a:t>samhail</a:t>
            </a:r>
            <a:r>
              <a:rPr lang="en-IE" altLang="en-US" sz="3200" dirty="0"/>
              <a:t> na </a:t>
            </a:r>
            <a:r>
              <a:rPr lang="en-IE" altLang="en-US" sz="3200" dirty="0" err="1"/>
              <a:t>gcáithníní</a:t>
            </a:r>
            <a:r>
              <a:rPr lang="en-IE" altLang="en-US" sz="3200" dirty="0"/>
              <a:t> </a:t>
            </a:r>
            <a:r>
              <a:rPr lang="en-IE" altLang="en-US" sz="3200" dirty="0" err="1"/>
              <a:t>teasa</a:t>
            </a:r>
            <a:r>
              <a:rPr lang="en-IE" altLang="en-US" dirty="0"/>
              <a:t>.</a:t>
            </a:r>
            <a:endParaRPr lang="en-GB" dirty="0"/>
          </a:p>
        </p:txBody>
      </p:sp>
      <p:sp>
        <p:nvSpPr>
          <p:cNvPr id="6" name="Text Box 6">
            <a:extLst>
              <a:ext uri="{FF2B5EF4-FFF2-40B4-BE49-F238E27FC236}">
                <a16:creationId xmlns:a16="http://schemas.microsoft.com/office/drawing/2014/main" id="{24C379F9-9FB8-C468-3BE2-3D75509E5505}"/>
              </a:ext>
            </a:extLst>
          </p:cNvPr>
          <p:cNvSpPr txBox="1">
            <a:spLocks noChangeArrowheads="1"/>
          </p:cNvSpPr>
          <p:nvPr/>
        </p:nvSpPr>
        <p:spPr bwMode="auto">
          <a:xfrm>
            <a:off x="137198" y="5618977"/>
            <a:ext cx="8902700"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spcBef>
                <a:spcPts val="1800"/>
              </a:spcBef>
            </a:pPr>
            <a:r>
              <a:rPr lang="en-IE" altLang="en-US" sz="3000" dirty="0"/>
              <a:t>I </a:t>
            </a:r>
            <a:r>
              <a:rPr lang="en-IE" altLang="en-US" sz="3000" dirty="0" err="1"/>
              <a:t>solaid</a:t>
            </a:r>
            <a:r>
              <a:rPr lang="en-IE" altLang="en-US" sz="3000" dirty="0"/>
              <a:t>, </a:t>
            </a:r>
            <a:r>
              <a:rPr lang="en-IE" altLang="en-US" sz="3000" dirty="0" err="1"/>
              <a:t>creathann</a:t>
            </a:r>
            <a:r>
              <a:rPr lang="en-IE" altLang="en-US" sz="3000" dirty="0"/>
              <a:t> na </a:t>
            </a:r>
            <a:r>
              <a:rPr lang="en-IE" altLang="en-US" sz="3000" dirty="0" err="1"/>
              <a:t>cáithníní</a:t>
            </a:r>
            <a:r>
              <a:rPr lang="en-IE" altLang="en-US" sz="3000" dirty="0"/>
              <a:t>, i </a:t>
            </a:r>
            <a:r>
              <a:rPr lang="en-IE" altLang="en-US" sz="3000" dirty="0" err="1"/>
              <a:t>leachtanna</a:t>
            </a:r>
            <a:r>
              <a:rPr lang="en-IE" altLang="en-US" sz="3000" dirty="0"/>
              <a:t> agus i </a:t>
            </a:r>
            <a:r>
              <a:rPr lang="en-IE" altLang="en-US" sz="3000" dirty="0" err="1"/>
              <a:t>ngáis</a:t>
            </a:r>
            <a:r>
              <a:rPr lang="en-IE" altLang="en-US" sz="3000" dirty="0"/>
              <a:t> </a:t>
            </a:r>
            <a:r>
              <a:rPr lang="en-IE" altLang="en-US" sz="3000" dirty="0" err="1"/>
              <a:t>bogann</a:t>
            </a:r>
            <a:r>
              <a:rPr lang="en-IE" altLang="en-US" sz="3000" dirty="0"/>
              <a:t> </a:t>
            </a:r>
            <a:r>
              <a:rPr lang="en-IE" altLang="en-US" sz="3000" dirty="0" err="1"/>
              <a:t>siad</a:t>
            </a:r>
            <a:r>
              <a:rPr lang="en-IE" altLang="en-US" sz="3000" dirty="0"/>
              <a:t> agus </a:t>
            </a:r>
            <a:r>
              <a:rPr lang="en-IE" altLang="en-US" sz="3000" dirty="0" err="1"/>
              <a:t>imbhuaileann</a:t>
            </a:r>
            <a:r>
              <a:rPr lang="en-IE" altLang="en-US" sz="3000" dirty="0"/>
              <a:t> </a:t>
            </a:r>
            <a:r>
              <a:rPr lang="en-IE" altLang="en-US" sz="3000" dirty="0" err="1"/>
              <a:t>siad</a:t>
            </a:r>
            <a:r>
              <a:rPr lang="en-IE" altLang="en-US" sz="3000" dirty="0"/>
              <a:t>.</a:t>
            </a:r>
            <a:endParaRPr lang="en-GB" altLang="en-US" sz="30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100"/>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8"/>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9"/>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0"/>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1"/>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00" grpId="0"/>
      <p:bldP spid="10" grpId="0"/>
      <p:bldP spid="18" grpId="0" animBg="1"/>
      <p:bldP spid="19" grpId="0" animBg="1"/>
      <p:bldP spid="20" grpId="0" animBg="1"/>
      <p:bldP spid="21" grpId="0" animBg="1"/>
      <p:bldP spid="6" grpId="0"/>
    </p:bld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D982DF8A-4FE6-8A99-0F41-1BE5AD60DA2E}"/>
              </a:ext>
            </a:extLst>
          </p:cNvPr>
          <p:cNvSpPr txBox="1"/>
          <p:nvPr/>
        </p:nvSpPr>
        <p:spPr>
          <a:xfrm>
            <a:off x="251520" y="620688"/>
            <a:ext cx="8640960" cy="523220"/>
          </a:xfrm>
          <a:prstGeom prst="rect">
            <a:avLst/>
          </a:prstGeom>
          <a:noFill/>
        </p:spPr>
        <p:txBody>
          <a:bodyPr wrap="square">
            <a:spAutoFit/>
          </a:bodyPr>
          <a:lstStyle/>
          <a:p>
            <a:r>
              <a:rPr lang="en-GB" sz="2800" noProof="0" dirty="0"/>
              <a:t>(v)  </a:t>
            </a:r>
            <a:r>
              <a:rPr lang="en-IE" sz="2800" dirty="0" err="1"/>
              <a:t>Tarraing</a:t>
            </a:r>
            <a:r>
              <a:rPr lang="en-IE" sz="2800" dirty="0"/>
              <a:t> </a:t>
            </a:r>
            <a:r>
              <a:rPr lang="en-IE" sz="2800" dirty="0" err="1"/>
              <a:t>léaráid</a:t>
            </a:r>
            <a:r>
              <a:rPr lang="en-IE" sz="2800" dirty="0"/>
              <a:t> </a:t>
            </a:r>
            <a:r>
              <a:rPr lang="en-IE" sz="2800" dirty="0" err="1"/>
              <a:t>lipéadaithe</a:t>
            </a:r>
            <a:r>
              <a:rPr lang="en-IE" sz="2800" dirty="0"/>
              <a:t> de </a:t>
            </a:r>
            <a:r>
              <a:rPr lang="en-IE" sz="2800" dirty="0" err="1"/>
              <a:t>chaidéal</a:t>
            </a:r>
            <a:r>
              <a:rPr lang="en-IE" sz="2800" dirty="0"/>
              <a:t> </a:t>
            </a:r>
            <a:r>
              <a:rPr lang="en-IE" sz="2800" dirty="0" err="1"/>
              <a:t>teasa</a:t>
            </a:r>
            <a:r>
              <a:rPr lang="en-IE" sz="2800" dirty="0"/>
              <a:t>.</a:t>
            </a:r>
            <a:r>
              <a:rPr lang="en-GB" sz="2800" noProof="0" dirty="0"/>
              <a:t> </a:t>
            </a:r>
          </a:p>
        </p:txBody>
      </p:sp>
      <p:sp>
        <p:nvSpPr>
          <p:cNvPr id="6" name="TextBox 5">
            <a:extLst>
              <a:ext uri="{FF2B5EF4-FFF2-40B4-BE49-F238E27FC236}">
                <a16:creationId xmlns:a16="http://schemas.microsoft.com/office/drawing/2014/main" id="{899DDC37-B473-2231-9D8D-212EEEB734A1}"/>
              </a:ext>
            </a:extLst>
          </p:cNvPr>
          <p:cNvSpPr txBox="1"/>
          <p:nvPr/>
        </p:nvSpPr>
        <p:spPr>
          <a:xfrm>
            <a:off x="763642" y="1259507"/>
            <a:ext cx="8128837" cy="1384995"/>
          </a:xfrm>
          <a:prstGeom prst="rect">
            <a:avLst/>
          </a:prstGeom>
          <a:noFill/>
        </p:spPr>
        <p:txBody>
          <a:bodyPr wrap="square">
            <a:spAutoFit/>
          </a:bodyPr>
          <a:lstStyle/>
          <a:p>
            <a:r>
              <a:rPr lang="en-IE" sz="2800" dirty="0" err="1">
                <a:solidFill>
                  <a:srgbClr val="0000FF"/>
                </a:solidFill>
              </a:rPr>
              <a:t>comhbhrúiteoir</a:t>
            </a:r>
            <a:r>
              <a:rPr lang="en-IE" sz="2800" dirty="0">
                <a:solidFill>
                  <a:srgbClr val="0000FF"/>
                </a:solidFill>
              </a:rPr>
              <a:t> </a:t>
            </a:r>
            <a:r>
              <a:rPr lang="en-IE" sz="2800" dirty="0" err="1">
                <a:solidFill>
                  <a:srgbClr val="0000FF"/>
                </a:solidFill>
              </a:rPr>
              <a:t>tugtha</a:t>
            </a:r>
            <a:r>
              <a:rPr lang="en-IE" sz="2800" dirty="0">
                <a:solidFill>
                  <a:srgbClr val="0000FF"/>
                </a:solidFill>
              </a:rPr>
              <a:t> le </a:t>
            </a:r>
            <a:r>
              <a:rPr lang="en-IE" sz="2800" dirty="0" err="1">
                <a:solidFill>
                  <a:srgbClr val="0000FF"/>
                </a:solidFill>
              </a:rPr>
              <a:t>fios</a:t>
            </a:r>
            <a:r>
              <a:rPr lang="en-IE" sz="2800" dirty="0">
                <a:solidFill>
                  <a:srgbClr val="0000FF"/>
                </a:solidFill>
              </a:rPr>
              <a:t> (3) </a:t>
            </a:r>
          </a:p>
          <a:p>
            <a:r>
              <a:rPr lang="en-IE" sz="2800" dirty="0" err="1">
                <a:solidFill>
                  <a:srgbClr val="0000FF"/>
                </a:solidFill>
              </a:rPr>
              <a:t>comhla</a:t>
            </a:r>
            <a:r>
              <a:rPr lang="en-IE" sz="2800" dirty="0">
                <a:solidFill>
                  <a:srgbClr val="0000FF"/>
                </a:solidFill>
              </a:rPr>
              <a:t> (</a:t>
            </a:r>
            <a:r>
              <a:rPr lang="en-IE" sz="2800" dirty="0" err="1">
                <a:solidFill>
                  <a:srgbClr val="0000FF"/>
                </a:solidFill>
              </a:rPr>
              <a:t>forbartha</a:t>
            </a:r>
            <a:r>
              <a:rPr lang="en-IE" sz="2800" dirty="0">
                <a:solidFill>
                  <a:srgbClr val="0000FF"/>
                </a:solidFill>
              </a:rPr>
              <a:t>) </a:t>
            </a:r>
            <a:r>
              <a:rPr lang="en-IE" sz="2800" dirty="0" err="1">
                <a:solidFill>
                  <a:srgbClr val="0000FF"/>
                </a:solidFill>
              </a:rPr>
              <a:t>tugtha</a:t>
            </a:r>
            <a:r>
              <a:rPr lang="en-IE" sz="2800" dirty="0">
                <a:solidFill>
                  <a:srgbClr val="0000FF"/>
                </a:solidFill>
              </a:rPr>
              <a:t> le </a:t>
            </a:r>
            <a:r>
              <a:rPr lang="en-IE" sz="2800" dirty="0" err="1">
                <a:solidFill>
                  <a:srgbClr val="0000FF"/>
                </a:solidFill>
              </a:rPr>
              <a:t>fios</a:t>
            </a:r>
            <a:r>
              <a:rPr lang="en-IE" sz="2800" dirty="0">
                <a:solidFill>
                  <a:srgbClr val="0000FF"/>
                </a:solidFill>
              </a:rPr>
              <a:t> (3) </a:t>
            </a:r>
          </a:p>
          <a:p>
            <a:r>
              <a:rPr lang="en-IE" sz="2800" dirty="0" err="1">
                <a:solidFill>
                  <a:srgbClr val="0000FF"/>
                </a:solidFill>
              </a:rPr>
              <a:t>cóiriú</a:t>
            </a:r>
            <a:r>
              <a:rPr lang="en-IE" sz="2800" dirty="0">
                <a:solidFill>
                  <a:srgbClr val="0000FF"/>
                </a:solidFill>
              </a:rPr>
              <a:t> </a:t>
            </a:r>
            <a:r>
              <a:rPr lang="en-IE" sz="2800" dirty="0" err="1">
                <a:solidFill>
                  <a:srgbClr val="0000FF"/>
                </a:solidFill>
              </a:rPr>
              <a:t>ceart</a:t>
            </a:r>
            <a:r>
              <a:rPr lang="en-IE" sz="2800" dirty="0">
                <a:solidFill>
                  <a:srgbClr val="0000FF"/>
                </a:solidFill>
              </a:rPr>
              <a:t> an </a:t>
            </a:r>
            <a:r>
              <a:rPr lang="en-IE" sz="2800" dirty="0" err="1">
                <a:solidFill>
                  <a:srgbClr val="0000FF"/>
                </a:solidFill>
              </a:rPr>
              <a:t>leachta</a:t>
            </a:r>
            <a:r>
              <a:rPr lang="en-IE" sz="2800" dirty="0">
                <a:solidFill>
                  <a:srgbClr val="0000FF"/>
                </a:solidFill>
              </a:rPr>
              <a:t>/na </a:t>
            </a:r>
            <a:r>
              <a:rPr lang="en-IE" sz="2800" dirty="0" err="1">
                <a:solidFill>
                  <a:srgbClr val="0000FF"/>
                </a:solidFill>
              </a:rPr>
              <a:t>gaile</a:t>
            </a:r>
            <a:r>
              <a:rPr lang="en-IE" sz="2800" dirty="0">
                <a:solidFill>
                  <a:srgbClr val="0000FF"/>
                </a:solidFill>
              </a:rPr>
              <a:t> </a:t>
            </a:r>
            <a:r>
              <a:rPr lang="en-IE" sz="2800" dirty="0" err="1">
                <a:solidFill>
                  <a:srgbClr val="0000FF"/>
                </a:solidFill>
              </a:rPr>
              <a:t>tugtha</a:t>
            </a:r>
            <a:r>
              <a:rPr lang="en-IE" sz="2800" dirty="0">
                <a:solidFill>
                  <a:srgbClr val="0000FF"/>
                </a:solidFill>
              </a:rPr>
              <a:t> le </a:t>
            </a:r>
            <a:r>
              <a:rPr lang="en-IE" sz="2800" dirty="0" err="1">
                <a:solidFill>
                  <a:srgbClr val="0000FF"/>
                </a:solidFill>
              </a:rPr>
              <a:t>fios</a:t>
            </a:r>
            <a:r>
              <a:rPr lang="en-IE" sz="2800" dirty="0">
                <a:solidFill>
                  <a:srgbClr val="0000FF"/>
                </a:solidFill>
              </a:rPr>
              <a:t> (3</a:t>
            </a:r>
            <a:r>
              <a:rPr lang="en-IE" sz="2800" dirty="0"/>
              <a:t>)</a:t>
            </a:r>
            <a:endParaRPr lang="en-GB" sz="2800" noProof="0" dirty="0">
              <a:solidFill>
                <a:srgbClr val="0070C0"/>
              </a:solidFill>
            </a:endParaRPr>
          </a:p>
        </p:txBody>
      </p:sp>
      <p:sp>
        <p:nvSpPr>
          <p:cNvPr id="7" name="TextBox 6">
            <a:extLst>
              <a:ext uri="{FF2B5EF4-FFF2-40B4-BE49-F238E27FC236}">
                <a16:creationId xmlns:a16="http://schemas.microsoft.com/office/drawing/2014/main" id="{8B88ECD4-0799-106E-FB6A-3082D98B03FF}"/>
              </a:ext>
            </a:extLst>
          </p:cNvPr>
          <p:cNvSpPr txBox="1"/>
          <p:nvPr/>
        </p:nvSpPr>
        <p:spPr>
          <a:xfrm>
            <a:off x="251520" y="3167390"/>
            <a:ext cx="8640960" cy="523220"/>
          </a:xfrm>
          <a:prstGeom prst="rect">
            <a:avLst/>
          </a:prstGeom>
          <a:noFill/>
        </p:spPr>
        <p:txBody>
          <a:bodyPr wrap="square">
            <a:spAutoFit/>
          </a:bodyPr>
          <a:lstStyle/>
          <a:p>
            <a:r>
              <a:rPr lang="en-GB" sz="2800" noProof="0" dirty="0"/>
              <a:t>(vi)  </a:t>
            </a:r>
            <a:r>
              <a:rPr lang="pt-BR" sz="2800" dirty="0"/>
              <a:t>Mínigh an chaoi a n‐oibríonn caidéal teasa. </a:t>
            </a:r>
            <a:endParaRPr lang="en-GB" sz="2800" noProof="0" dirty="0"/>
          </a:p>
        </p:txBody>
      </p:sp>
      <p:sp>
        <p:nvSpPr>
          <p:cNvPr id="8" name="TextBox 7">
            <a:extLst>
              <a:ext uri="{FF2B5EF4-FFF2-40B4-BE49-F238E27FC236}">
                <a16:creationId xmlns:a16="http://schemas.microsoft.com/office/drawing/2014/main" id="{FDCACA2E-ABFA-2E2C-80E3-261F2495CCA2}"/>
              </a:ext>
            </a:extLst>
          </p:cNvPr>
          <p:cNvSpPr txBox="1"/>
          <p:nvPr/>
        </p:nvSpPr>
        <p:spPr>
          <a:xfrm>
            <a:off x="763642" y="4003721"/>
            <a:ext cx="8128837" cy="1384995"/>
          </a:xfrm>
          <a:prstGeom prst="rect">
            <a:avLst/>
          </a:prstGeom>
          <a:noFill/>
        </p:spPr>
        <p:txBody>
          <a:bodyPr wrap="square">
            <a:spAutoFit/>
          </a:bodyPr>
          <a:lstStyle/>
          <a:p>
            <a:r>
              <a:rPr lang="en-IE" sz="2800" dirty="0" err="1">
                <a:solidFill>
                  <a:srgbClr val="0000FF"/>
                </a:solidFill>
              </a:rPr>
              <a:t>tógtar</a:t>
            </a:r>
            <a:r>
              <a:rPr lang="en-IE" sz="2800" dirty="0">
                <a:solidFill>
                  <a:srgbClr val="0000FF"/>
                </a:solidFill>
              </a:rPr>
              <a:t> teas </a:t>
            </a:r>
            <a:r>
              <a:rPr lang="en-IE" sz="2800" dirty="0" err="1">
                <a:solidFill>
                  <a:srgbClr val="0000FF"/>
                </a:solidFill>
              </a:rPr>
              <a:t>isteach</a:t>
            </a:r>
            <a:r>
              <a:rPr lang="en-IE" sz="2800" dirty="0">
                <a:solidFill>
                  <a:srgbClr val="0000FF"/>
                </a:solidFill>
              </a:rPr>
              <a:t> </a:t>
            </a:r>
            <a:r>
              <a:rPr lang="en-IE" sz="2800" dirty="0" err="1">
                <a:solidFill>
                  <a:srgbClr val="0000FF"/>
                </a:solidFill>
              </a:rPr>
              <a:t>nuair</a:t>
            </a:r>
            <a:r>
              <a:rPr lang="en-IE" sz="2800" dirty="0">
                <a:solidFill>
                  <a:srgbClr val="0000FF"/>
                </a:solidFill>
              </a:rPr>
              <a:t> a </a:t>
            </a:r>
            <a:r>
              <a:rPr lang="en-IE" sz="2800" dirty="0" err="1">
                <a:solidFill>
                  <a:srgbClr val="0000FF"/>
                </a:solidFill>
              </a:rPr>
              <a:t>ghalaíonn</a:t>
            </a:r>
            <a:r>
              <a:rPr lang="en-IE" sz="2800" dirty="0">
                <a:solidFill>
                  <a:srgbClr val="0000FF"/>
                </a:solidFill>
              </a:rPr>
              <a:t> an </a:t>
            </a:r>
            <a:r>
              <a:rPr lang="en-IE" sz="2800" dirty="0" err="1">
                <a:solidFill>
                  <a:srgbClr val="0000FF"/>
                </a:solidFill>
              </a:rPr>
              <a:t>leacht</a:t>
            </a:r>
            <a:r>
              <a:rPr lang="en-IE" sz="2800" dirty="0">
                <a:solidFill>
                  <a:srgbClr val="0000FF"/>
                </a:solidFill>
              </a:rPr>
              <a:t> (3) </a:t>
            </a:r>
          </a:p>
          <a:p>
            <a:r>
              <a:rPr lang="en-IE" sz="2800" dirty="0" err="1">
                <a:solidFill>
                  <a:srgbClr val="0000FF"/>
                </a:solidFill>
              </a:rPr>
              <a:t>tugtar</a:t>
            </a:r>
            <a:r>
              <a:rPr lang="en-IE" sz="2800" dirty="0">
                <a:solidFill>
                  <a:srgbClr val="0000FF"/>
                </a:solidFill>
              </a:rPr>
              <a:t> teas </a:t>
            </a:r>
            <a:r>
              <a:rPr lang="en-IE" sz="2800" dirty="0" err="1">
                <a:solidFill>
                  <a:srgbClr val="0000FF"/>
                </a:solidFill>
              </a:rPr>
              <a:t>amach</a:t>
            </a:r>
            <a:r>
              <a:rPr lang="en-IE" sz="2800" dirty="0">
                <a:solidFill>
                  <a:srgbClr val="0000FF"/>
                </a:solidFill>
              </a:rPr>
              <a:t> </a:t>
            </a:r>
            <a:r>
              <a:rPr lang="en-IE" sz="2800" dirty="0" err="1">
                <a:solidFill>
                  <a:srgbClr val="0000FF"/>
                </a:solidFill>
              </a:rPr>
              <a:t>nuair</a:t>
            </a:r>
            <a:r>
              <a:rPr lang="en-IE" sz="2800" dirty="0">
                <a:solidFill>
                  <a:srgbClr val="0000FF"/>
                </a:solidFill>
              </a:rPr>
              <a:t> a </a:t>
            </a:r>
            <a:r>
              <a:rPr lang="en-IE" sz="2800" dirty="0" err="1">
                <a:solidFill>
                  <a:srgbClr val="0000FF"/>
                </a:solidFill>
              </a:rPr>
              <a:t>chomhdhlúthaíonn</a:t>
            </a:r>
            <a:r>
              <a:rPr lang="en-IE" sz="2800" dirty="0">
                <a:solidFill>
                  <a:srgbClr val="0000FF"/>
                </a:solidFill>
              </a:rPr>
              <a:t> an </a:t>
            </a:r>
            <a:r>
              <a:rPr lang="en-IE" sz="2800" dirty="0" err="1">
                <a:solidFill>
                  <a:srgbClr val="0000FF"/>
                </a:solidFill>
              </a:rPr>
              <a:t>ghal</a:t>
            </a:r>
            <a:r>
              <a:rPr lang="en-IE" sz="2800" dirty="0">
                <a:solidFill>
                  <a:srgbClr val="0000FF"/>
                </a:solidFill>
              </a:rPr>
              <a:t> (3)</a:t>
            </a:r>
            <a:endParaRPr lang="en-GB" sz="2800" noProof="0" dirty="0">
              <a:solidFill>
                <a:srgbClr val="0000FF"/>
              </a:solidFill>
            </a:endParaRPr>
          </a:p>
        </p:txBody>
      </p:sp>
      <p:sp>
        <p:nvSpPr>
          <p:cNvPr id="2" name="Title 1">
            <a:extLst>
              <a:ext uri="{FF2B5EF4-FFF2-40B4-BE49-F238E27FC236}">
                <a16:creationId xmlns:a16="http://schemas.microsoft.com/office/drawing/2014/main" id="{6DB1399C-53F3-2061-F6CC-8D54AF9BD014}"/>
              </a:ext>
            </a:extLst>
          </p:cNvPr>
          <p:cNvSpPr>
            <a:spLocks noGrp="1"/>
          </p:cNvSpPr>
          <p:nvPr>
            <p:ph type="title"/>
          </p:nvPr>
        </p:nvSpPr>
        <p:spPr/>
        <p:txBody>
          <a:bodyPr/>
          <a:lstStyle/>
          <a:p>
            <a:r>
              <a:rPr lang="en-GB" dirty="0"/>
              <a:t>AL 2021</a:t>
            </a:r>
          </a:p>
        </p:txBody>
      </p:sp>
    </p:spTree>
    <p:extLst>
      <p:ext uri="{BB962C8B-B14F-4D97-AF65-F5344CB8AC3E}">
        <p14:creationId xmlns:p14="http://schemas.microsoft.com/office/powerpoint/2010/main" val="40861410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p:bldLst>
  </p:timing>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DC5B95AE-9164-5874-80ED-6C04A16C2D95}"/>
              </a:ext>
            </a:extLst>
          </p:cNvPr>
          <p:cNvSpPr>
            <a:spLocks noGrp="1"/>
          </p:cNvSpPr>
          <p:nvPr>
            <p:ph type="title"/>
          </p:nvPr>
        </p:nvSpPr>
        <p:spPr/>
        <p:txBody>
          <a:bodyPr>
            <a:normAutofit fontScale="90000"/>
          </a:bodyPr>
          <a:lstStyle/>
          <a:p>
            <a:r>
              <a:rPr lang="en-GB" dirty="0" err="1"/>
              <a:t>Cleachtadh</a:t>
            </a:r>
            <a:endParaRPr lang="en-GB" dirty="0"/>
          </a:p>
        </p:txBody>
      </p:sp>
      <mc:AlternateContent xmlns:mc="http://schemas.openxmlformats.org/markup-compatibility/2006" xmlns:a14="http://schemas.microsoft.com/office/drawing/2010/main">
        <mc:Choice Requires="a14">
          <p:sp>
            <p:nvSpPr>
              <p:cNvPr id="4" name="Text Placeholder 3">
                <a:extLst>
                  <a:ext uri="{FF2B5EF4-FFF2-40B4-BE49-F238E27FC236}">
                    <a16:creationId xmlns:a16="http://schemas.microsoft.com/office/drawing/2014/main" id="{B056CEBC-134E-CDB0-DFB8-2401BD2C9451}"/>
                  </a:ext>
                </a:extLst>
              </p:cNvPr>
              <p:cNvSpPr>
                <a:spLocks noGrp="1"/>
              </p:cNvSpPr>
              <p:nvPr>
                <p:ph type="body" sz="quarter" idx="10"/>
              </p:nvPr>
            </p:nvSpPr>
            <p:spPr>
              <a:xfrm>
                <a:off x="192274" y="370214"/>
                <a:ext cx="8899415" cy="3819444"/>
              </a:xfrm>
            </p:spPr>
            <p:txBody>
              <a:bodyPr/>
              <a:lstStyle/>
              <a:p>
                <a:r>
                  <a:rPr lang="ga-IE" dirty="0"/>
                  <a:t>Chuir mac léinn 4 kg d'uisce ag 12°C i gcuisneoir beag. Bhí méadar ídithe fuinnimh leictrigh </a:t>
                </a:r>
                <a:r>
                  <a:rPr lang="ga-IE" sz="1400" i="1" dirty="0"/>
                  <a:t>electrical energy consumption meter</a:t>
                </a:r>
                <a:r>
                  <a:rPr lang="en-IE" dirty="0"/>
                  <a:t> </a:t>
                </a:r>
                <a:r>
                  <a:rPr lang="ga-IE" dirty="0"/>
                  <a:t>ceangailte leis an gcuisneoir. Tar éis 20 nóiméad baintear an t-uisce agus tógtar na léamha seo a leanas:</a:t>
                </a:r>
                <a:br>
                  <a:rPr lang="en-GB" dirty="0"/>
                </a:br>
                <a:r>
                  <a:rPr lang="ga-IE" dirty="0"/>
                  <a:t>Fuinneamh leictreach a ídítear: 60 kJ,</a:t>
                </a:r>
                <a:r>
                  <a:rPr lang="en-IE" dirty="0"/>
                  <a:t>                   </a:t>
                </a:r>
                <a:r>
                  <a:rPr lang="en-GB" dirty="0" err="1"/>
                  <a:t>Teocht</a:t>
                </a:r>
                <a:r>
                  <a:rPr lang="en-GB" dirty="0"/>
                  <a:t> </a:t>
                </a:r>
                <a:r>
                  <a:rPr lang="en-GB" dirty="0" err="1"/>
                  <a:t>deiridh</a:t>
                </a:r>
                <a:r>
                  <a:rPr lang="en-GB" dirty="0"/>
                  <a:t> </a:t>
                </a:r>
                <a:r>
                  <a:rPr lang="en-GB" dirty="0" err="1"/>
                  <a:t>uisce</a:t>
                </a:r>
                <a:r>
                  <a:rPr lang="en-GB" dirty="0"/>
                  <a:t>: 6°C. </a:t>
                </a:r>
                <a:br>
                  <a:rPr lang="en-GB" dirty="0"/>
                </a:br>
                <a:r>
                  <a:rPr lang="ga-IE" dirty="0"/>
                  <a:t>Ríomh comhéifeacht feidhmíochta (COP) an chuisneora áit a bhfuil 𝐶𝑂𝑃</a:t>
                </a:r>
                <a:r>
                  <a:rPr lang="en-IE" dirty="0"/>
                  <a:t> </a:t>
                </a:r>
                <a14:m>
                  <m:oMath xmlns:m="http://schemas.openxmlformats.org/officeDocument/2006/math">
                    <m:r>
                      <a:rPr lang="en-GB" b="0" i="1" smtClean="0">
                        <a:latin typeface="Cambria Math" panose="02040503050406030204" pitchFamily="18" charset="0"/>
                      </a:rPr>
                      <m:t>=</m:t>
                    </m:r>
                    <m:f>
                      <m:fPr>
                        <m:ctrlPr>
                          <a:rPr lang="en-GB" b="0" i="1" smtClean="0">
                            <a:latin typeface="Cambria Math" panose="02040503050406030204" pitchFamily="18" charset="0"/>
                          </a:rPr>
                        </m:ctrlPr>
                      </m:fPr>
                      <m:num>
                        <m:r>
                          <a:rPr lang="en-IE" b="0" i="1" smtClean="0">
                            <a:latin typeface="Cambria Math" panose="02040503050406030204" pitchFamily="18" charset="0"/>
                          </a:rPr>
                          <m:t>𝑡𝑟𝑎𝑠𝑐h𝑢𝑟</m:t>
                        </m:r>
                        <m:r>
                          <a:rPr lang="en-IE" b="0" i="1" smtClean="0">
                            <a:latin typeface="Cambria Math" panose="02040503050406030204" pitchFamily="18" charset="0"/>
                          </a:rPr>
                          <m:t> </m:t>
                        </m:r>
                        <m:r>
                          <a:rPr lang="en-IE" b="0" i="1" smtClean="0">
                            <a:latin typeface="Cambria Math" panose="02040503050406030204" pitchFamily="18" charset="0"/>
                          </a:rPr>
                          <m:t>𝑓𝑢𝑖𝑛𝑛𝑒𝑎𝑚h</m:t>
                        </m:r>
                        <m:r>
                          <a:rPr lang="en-IE" b="0" i="1" smtClean="0">
                            <a:latin typeface="Cambria Math" panose="02040503050406030204" pitchFamily="18" charset="0"/>
                          </a:rPr>
                          <m:t> </m:t>
                        </m:r>
                        <m:r>
                          <a:rPr lang="en-IE" b="0" i="1" smtClean="0">
                            <a:latin typeface="Cambria Math" panose="02040503050406030204" pitchFamily="18" charset="0"/>
                          </a:rPr>
                          <m:t>𝑡𝑒𝑎𝑠𝑎</m:t>
                        </m:r>
                      </m:num>
                      <m:den>
                        <m:r>
                          <a:rPr lang="en-IE" b="0" i="1" smtClean="0">
                            <a:latin typeface="Cambria Math" panose="02040503050406030204" pitchFamily="18" charset="0"/>
                          </a:rPr>
                          <m:t>𝑓𝑢𝑖𝑛𝑛𝑒𝑎𝑚h</m:t>
                        </m:r>
                        <m:r>
                          <a:rPr lang="en-IE" b="0" i="1" smtClean="0">
                            <a:latin typeface="Cambria Math" panose="02040503050406030204" pitchFamily="18" charset="0"/>
                          </a:rPr>
                          <m:t> </m:t>
                        </m:r>
                        <m:r>
                          <a:rPr lang="en-IE" b="0" i="1" smtClean="0">
                            <a:latin typeface="Cambria Math" panose="02040503050406030204" pitchFamily="18" charset="0"/>
                          </a:rPr>
                          <m:t>𝑙𝑒𝑖𝑐𝑡𝑟𝑒𝑎𝑐h</m:t>
                        </m:r>
                        <m:r>
                          <a:rPr lang="en-IE" b="0" i="1" smtClean="0">
                            <a:latin typeface="Cambria Math" panose="02040503050406030204" pitchFamily="18" charset="0"/>
                          </a:rPr>
                          <m:t> í</m:t>
                        </m:r>
                        <m:r>
                          <a:rPr lang="en-IE" b="0" i="1" smtClean="0">
                            <a:latin typeface="Cambria Math" panose="02040503050406030204" pitchFamily="18" charset="0"/>
                          </a:rPr>
                          <m:t>𝑑𝑖𝑡h𝑒</m:t>
                        </m:r>
                      </m:den>
                    </m:f>
                  </m:oMath>
                </a14:m>
                <a:r>
                  <a:rPr lang="en-GB" dirty="0"/>
                  <a:t>.</a:t>
                </a:r>
              </a:p>
            </p:txBody>
          </p:sp>
        </mc:Choice>
        <mc:Fallback xmlns="">
          <p:sp>
            <p:nvSpPr>
              <p:cNvPr id="4" name="Text Placeholder 3">
                <a:extLst>
                  <a:ext uri="{FF2B5EF4-FFF2-40B4-BE49-F238E27FC236}">
                    <a16:creationId xmlns:a16="http://schemas.microsoft.com/office/drawing/2014/main" id="{B056CEBC-134E-CDB0-DFB8-2401BD2C9451}"/>
                  </a:ext>
                </a:extLst>
              </p:cNvPr>
              <p:cNvSpPr>
                <a:spLocks noGrp="1" noRot="1" noChangeAspect="1" noMove="1" noResize="1" noEditPoints="1" noAdjustHandles="1" noChangeArrowheads="1" noChangeShapeType="1" noTextEdit="1"/>
              </p:cNvSpPr>
              <p:nvPr>
                <p:ph type="body" sz="quarter" idx="10"/>
              </p:nvPr>
            </p:nvSpPr>
            <p:spPr>
              <a:xfrm>
                <a:off x="192274" y="370214"/>
                <a:ext cx="8899415" cy="3819444"/>
              </a:xfrm>
              <a:blipFill>
                <a:blip r:embed="rId2"/>
                <a:stretch>
                  <a:fillRect l="-1439" t="-2875"/>
                </a:stretch>
              </a:blipFill>
            </p:spPr>
            <p:txBody>
              <a:bodyPr/>
              <a:lstStyle/>
              <a:p>
                <a:r>
                  <a:rPr lang="en-IE">
                    <a:noFill/>
                  </a:rPr>
                  <a:t> </a:t>
                </a:r>
              </a:p>
            </p:txBody>
          </p:sp>
        </mc:Fallback>
      </mc:AlternateContent>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A76981A4-D494-BB0C-E821-EBE0D1DA07AD}"/>
                  </a:ext>
                </a:extLst>
              </p:cNvPr>
              <p:cNvSpPr txBox="1"/>
              <p:nvPr/>
            </p:nvSpPr>
            <p:spPr>
              <a:xfrm>
                <a:off x="504336" y="4712349"/>
                <a:ext cx="8112349" cy="400110"/>
              </a:xfrm>
              <a:prstGeom prst="rect">
                <a:avLst/>
              </a:prstGeom>
              <a:noFill/>
            </p:spPr>
            <p:txBody>
              <a:bodyPr wrap="none" rtlCol="0">
                <a:spAutoFit/>
              </a:bodyPr>
              <a:lstStyle/>
              <a:p>
                <a:pPr algn="l">
                  <a:spcAft>
                    <a:spcPts val="1200"/>
                  </a:spcAft>
                </a:pPr>
                <a:r>
                  <a:rPr lang="en-GB" sz="2000" dirty="0" err="1">
                    <a:latin typeface="Arial" panose="020B0604020202020204" pitchFamily="34" charset="0"/>
                    <a:cs typeface="Arial" panose="020B0604020202020204" pitchFamily="34" charset="0"/>
                  </a:rPr>
                  <a:t>Traschur</a:t>
                </a:r>
                <a:r>
                  <a:rPr lang="en-GB" sz="2000" dirty="0">
                    <a:latin typeface="Arial" panose="020B0604020202020204" pitchFamily="34" charset="0"/>
                    <a:cs typeface="Arial" panose="020B0604020202020204" pitchFamily="34" charset="0"/>
                  </a:rPr>
                  <a:t> teas </a:t>
                </a:r>
                <a:r>
                  <a:rPr lang="en-GB" sz="2000" dirty="0" err="1">
                    <a:latin typeface="Arial" panose="020B0604020202020204" pitchFamily="34" charset="0"/>
                    <a:cs typeface="Arial" panose="020B0604020202020204" pitchFamily="34" charset="0"/>
                  </a:rPr>
                  <a:t>ón</a:t>
                </a:r>
                <a:r>
                  <a:rPr lang="en-GB" sz="2000" dirty="0">
                    <a:latin typeface="Arial" panose="020B0604020202020204" pitchFamily="34" charset="0"/>
                    <a:cs typeface="Arial" panose="020B0604020202020204" pitchFamily="34" charset="0"/>
                  </a:rPr>
                  <a:t> </a:t>
                </a:r>
                <a:r>
                  <a:rPr lang="en-GB" sz="2000" dirty="0" err="1">
                    <a:latin typeface="Arial" panose="020B0604020202020204" pitchFamily="34" charset="0"/>
                    <a:cs typeface="Arial" panose="020B0604020202020204" pitchFamily="34" charset="0"/>
                  </a:rPr>
                  <a:t>uisce</a:t>
                </a:r>
                <a:r>
                  <a:rPr lang="en-GB" sz="2000" dirty="0">
                    <a:latin typeface="Arial" panose="020B0604020202020204" pitchFamily="34" charset="0"/>
                    <a:cs typeface="Arial" panose="020B0604020202020204" pitchFamily="34" charset="0"/>
                  </a:rPr>
                  <a:t> = </a:t>
                </a:r>
                <a14:m>
                  <m:oMath xmlns:m="http://schemas.openxmlformats.org/officeDocument/2006/math">
                    <m:r>
                      <m:rPr>
                        <m:sty m:val="p"/>
                      </m:rPr>
                      <a:rPr lang="en-GB" sz="2000" b="0" i="0" smtClean="0">
                        <a:latin typeface="Cambria Math" panose="02040503050406030204" pitchFamily="18" charset="0"/>
                        <a:cs typeface="Arial" panose="020B0604020202020204" pitchFamily="34" charset="0"/>
                      </a:rPr>
                      <m:t>mcΔ</m:t>
                    </m:r>
                    <m:r>
                      <a:rPr lang="en-GB" sz="2000" b="0" i="1" smtClean="0">
                        <a:latin typeface="Cambria Math" panose="02040503050406030204" pitchFamily="18" charset="0"/>
                        <a:cs typeface="Arial" panose="020B0604020202020204" pitchFamily="34" charset="0"/>
                      </a:rPr>
                      <m:t>𝜃</m:t>
                    </m:r>
                    <m:r>
                      <a:rPr lang="en-GB" sz="2000" b="0" i="1" smtClean="0">
                        <a:latin typeface="Cambria Math" panose="02040503050406030204" pitchFamily="18" charset="0"/>
                        <a:cs typeface="Arial" panose="020B0604020202020204" pitchFamily="34" charset="0"/>
                      </a:rPr>
                      <m:t>= 4</m:t>
                    </m:r>
                    <m:r>
                      <a:rPr lang="en-GB" sz="2000" b="0" i="1" smtClean="0">
                        <a:latin typeface="Cambria Math" panose="02040503050406030204" pitchFamily="18" charset="0"/>
                        <a:cs typeface="Arial" panose="020B0604020202020204" pitchFamily="34" charset="0"/>
                      </a:rPr>
                      <m:t>𝑘𝑔</m:t>
                    </m:r>
                    <m:r>
                      <a:rPr lang="en-GB" sz="2000" b="0" i="1" smtClean="0">
                        <a:latin typeface="Cambria Math" panose="02040503050406030204" pitchFamily="18" charset="0"/>
                        <a:cs typeface="Arial" panose="020B0604020202020204" pitchFamily="34" charset="0"/>
                      </a:rPr>
                      <m:t>×4180×</m:t>
                    </m:r>
                    <m:d>
                      <m:dPr>
                        <m:ctrlPr>
                          <a:rPr lang="en-GB" sz="2000" b="0" i="1" smtClean="0">
                            <a:latin typeface="Cambria Math" panose="02040503050406030204" pitchFamily="18" charset="0"/>
                            <a:cs typeface="Arial" panose="020B0604020202020204" pitchFamily="34" charset="0"/>
                          </a:rPr>
                        </m:ctrlPr>
                      </m:dPr>
                      <m:e>
                        <m:r>
                          <a:rPr lang="en-GB" sz="2000" b="0" i="1" smtClean="0">
                            <a:latin typeface="Cambria Math" panose="02040503050406030204" pitchFamily="18" charset="0"/>
                            <a:cs typeface="Arial" panose="020B0604020202020204" pitchFamily="34" charset="0"/>
                          </a:rPr>
                          <m:t>12−6</m:t>
                        </m:r>
                      </m:e>
                    </m:d>
                    <m:r>
                      <a:rPr lang="en-GB" sz="2000" b="0" i="1" smtClean="0">
                        <a:latin typeface="Cambria Math" panose="02040503050406030204" pitchFamily="18" charset="0"/>
                        <a:cs typeface="Arial" panose="020B0604020202020204" pitchFamily="34" charset="0"/>
                      </a:rPr>
                      <m:t>=100 320 </m:t>
                    </m:r>
                    <m:r>
                      <a:rPr lang="en-GB" sz="2000" b="0" i="1" smtClean="0">
                        <a:latin typeface="Cambria Math" panose="02040503050406030204" pitchFamily="18" charset="0"/>
                        <a:cs typeface="Arial" panose="020B0604020202020204" pitchFamily="34" charset="0"/>
                      </a:rPr>
                      <m:t>𝐽</m:t>
                    </m:r>
                  </m:oMath>
                </a14:m>
                <a:r>
                  <a:rPr lang="en-GB" sz="2000" dirty="0">
                    <a:latin typeface="Arial" panose="020B0604020202020204" pitchFamily="34" charset="0"/>
                    <a:cs typeface="Arial" panose="020B0604020202020204" pitchFamily="34" charset="0"/>
                  </a:rPr>
                  <a:t> </a:t>
                </a:r>
              </a:p>
            </p:txBody>
          </p:sp>
        </mc:Choice>
        <mc:Fallback xmlns="">
          <p:sp>
            <p:nvSpPr>
              <p:cNvPr id="5" name="TextBox 4">
                <a:extLst>
                  <a:ext uri="{FF2B5EF4-FFF2-40B4-BE49-F238E27FC236}">
                    <a16:creationId xmlns:a16="http://schemas.microsoft.com/office/drawing/2014/main" id="{A76981A4-D494-BB0C-E821-EBE0D1DA07AD}"/>
                  </a:ext>
                </a:extLst>
              </p:cNvPr>
              <p:cNvSpPr txBox="1">
                <a:spLocks noRot="1" noChangeAspect="1" noMove="1" noResize="1" noEditPoints="1" noAdjustHandles="1" noChangeArrowheads="1" noChangeShapeType="1" noTextEdit="1"/>
              </p:cNvSpPr>
              <p:nvPr/>
            </p:nvSpPr>
            <p:spPr>
              <a:xfrm>
                <a:off x="504336" y="4712349"/>
                <a:ext cx="8112349" cy="400110"/>
              </a:xfrm>
              <a:prstGeom prst="rect">
                <a:avLst/>
              </a:prstGeom>
              <a:blipFill>
                <a:blip r:embed="rId3"/>
                <a:stretch>
                  <a:fillRect l="-827" t="-6061" b="-27273"/>
                </a:stretch>
              </a:blipFill>
            </p:spPr>
            <p:txBody>
              <a:bodyPr/>
              <a:lstStyle/>
              <a:p>
                <a:r>
                  <a:rPr lang="en-IE">
                    <a:noFill/>
                  </a:rPr>
                  <a:t> </a:t>
                </a:r>
              </a:p>
            </p:txBody>
          </p:sp>
        </mc:Fallback>
      </mc:AlternateContent>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033A70CC-8792-7B6B-B545-6FE2F07E5E7C}"/>
                  </a:ext>
                </a:extLst>
              </p:cNvPr>
              <p:cNvSpPr txBox="1"/>
              <p:nvPr/>
            </p:nvSpPr>
            <p:spPr>
              <a:xfrm>
                <a:off x="6316643" y="5305226"/>
                <a:ext cx="2375587" cy="529504"/>
              </a:xfrm>
              <a:prstGeom prst="rect">
                <a:avLst/>
              </a:prstGeom>
              <a:noFill/>
            </p:spPr>
            <p:txBody>
              <a:bodyPr wrap="none" rtlCol="0">
                <a:spAutoFit/>
              </a:bodyPr>
              <a:lstStyle/>
              <a:p>
                <a:pPr algn="l">
                  <a:spcAft>
                    <a:spcPts val="1200"/>
                  </a:spcAft>
                </a:pPr>
                <a14:m>
                  <m:oMath xmlns:m="http://schemas.openxmlformats.org/officeDocument/2006/math">
                    <m:r>
                      <m:rPr>
                        <m:sty m:val="p"/>
                      </m:rPr>
                      <a:rPr lang="en-GB" sz="2000" b="0" i="0" smtClean="0">
                        <a:latin typeface="Cambria Math" panose="02040503050406030204" pitchFamily="18" charset="0"/>
                        <a:cs typeface="Arial" panose="020B0604020202020204" pitchFamily="34" charset="0"/>
                      </a:rPr>
                      <m:t>COP</m:t>
                    </m:r>
                    <m:r>
                      <a:rPr lang="en-GB" sz="2000" b="0" i="1" smtClean="0">
                        <a:latin typeface="Cambria Math" panose="02040503050406030204" pitchFamily="18" charset="0"/>
                        <a:cs typeface="Arial" panose="020B0604020202020204" pitchFamily="34" charset="0"/>
                      </a:rPr>
                      <m:t>=</m:t>
                    </m:r>
                    <m:f>
                      <m:fPr>
                        <m:ctrlPr>
                          <a:rPr lang="en-GB" sz="2000" b="0" i="1" smtClean="0">
                            <a:latin typeface="Cambria Math" panose="02040503050406030204" pitchFamily="18" charset="0"/>
                            <a:cs typeface="Arial" panose="020B0604020202020204" pitchFamily="34" charset="0"/>
                          </a:rPr>
                        </m:ctrlPr>
                      </m:fPr>
                      <m:num>
                        <m:r>
                          <a:rPr lang="en-GB" sz="2000" b="0" i="1" smtClean="0">
                            <a:latin typeface="Cambria Math" panose="02040503050406030204" pitchFamily="18" charset="0"/>
                            <a:cs typeface="Arial" panose="020B0604020202020204" pitchFamily="34" charset="0"/>
                          </a:rPr>
                          <m:t>100320</m:t>
                        </m:r>
                      </m:num>
                      <m:den>
                        <m:r>
                          <a:rPr lang="en-GB" sz="2000" b="0" i="1" smtClean="0">
                            <a:latin typeface="Cambria Math" panose="02040503050406030204" pitchFamily="18" charset="0"/>
                            <a:cs typeface="Arial" panose="020B0604020202020204" pitchFamily="34" charset="0"/>
                          </a:rPr>
                          <m:t>60000</m:t>
                        </m:r>
                      </m:den>
                    </m:f>
                    <m:r>
                      <a:rPr lang="en-GB" sz="2000" b="0" i="1" smtClean="0">
                        <a:latin typeface="Cambria Math" panose="02040503050406030204" pitchFamily="18" charset="0"/>
                        <a:cs typeface="Arial" panose="020B0604020202020204" pitchFamily="34" charset="0"/>
                      </a:rPr>
                      <m:t>=1.7</m:t>
                    </m:r>
                  </m:oMath>
                </a14:m>
                <a:r>
                  <a:rPr lang="en-GB" sz="2000" dirty="0">
                    <a:latin typeface="Arial" panose="020B0604020202020204" pitchFamily="34" charset="0"/>
                    <a:cs typeface="Arial" panose="020B0604020202020204" pitchFamily="34" charset="0"/>
                  </a:rPr>
                  <a:t> </a:t>
                </a:r>
              </a:p>
            </p:txBody>
          </p:sp>
        </mc:Choice>
        <mc:Fallback xmlns="">
          <p:sp>
            <p:nvSpPr>
              <p:cNvPr id="6" name="TextBox 5">
                <a:extLst>
                  <a:ext uri="{FF2B5EF4-FFF2-40B4-BE49-F238E27FC236}">
                    <a16:creationId xmlns:a16="http://schemas.microsoft.com/office/drawing/2014/main" id="{033A70CC-8792-7B6B-B545-6FE2F07E5E7C}"/>
                  </a:ext>
                </a:extLst>
              </p:cNvPr>
              <p:cNvSpPr txBox="1">
                <a:spLocks noRot="1" noChangeAspect="1" noMove="1" noResize="1" noEditPoints="1" noAdjustHandles="1" noChangeArrowheads="1" noChangeShapeType="1" noTextEdit="1"/>
              </p:cNvSpPr>
              <p:nvPr/>
            </p:nvSpPr>
            <p:spPr>
              <a:xfrm>
                <a:off x="6316643" y="5305226"/>
                <a:ext cx="2375587" cy="529504"/>
              </a:xfrm>
              <a:prstGeom prst="rect">
                <a:avLst/>
              </a:prstGeom>
              <a:blipFill>
                <a:blip r:embed="rId4"/>
                <a:stretch>
                  <a:fillRect/>
                </a:stretch>
              </a:blipFill>
            </p:spPr>
            <p:txBody>
              <a:bodyPr/>
              <a:lstStyle/>
              <a:p>
                <a:r>
                  <a:rPr lang="en-US">
                    <a:noFill/>
                  </a:rPr>
                  <a:t> </a:t>
                </a:r>
              </a:p>
            </p:txBody>
          </p:sp>
        </mc:Fallback>
      </mc:AlternateContent>
      <p:sp>
        <p:nvSpPr>
          <p:cNvPr id="7" name="TextBox 6">
            <a:extLst>
              <a:ext uri="{FF2B5EF4-FFF2-40B4-BE49-F238E27FC236}">
                <a16:creationId xmlns:a16="http://schemas.microsoft.com/office/drawing/2014/main" id="{9E7EA942-1048-D8B8-70F2-30BC8171D4BB}"/>
              </a:ext>
            </a:extLst>
          </p:cNvPr>
          <p:cNvSpPr txBox="1"/>
          <p:nvPr/>
        </p:nvSpPr>
        <p:spPr>
          <a:xfrm>
            <a:off x="354059" y="5922825"/>
            <a:ext cx="8575846" cy="646331"/>
          </a:xfrm>
          <a:prstGeom prst="rect">
            <a:avLst/>
          </a:prstGeom>
          <a:noFill/>
        </p:spPr>
        <p:txBody>
          <a:bodyPr wrap="square" rtlCol="0">
            <a:spAutoFit/>
          </a:bodyPr>
          <a:lstStyle/>
          <a:p>
            <a:r>
              <a:rPr lang="ga-IE" dirty="0"/>
              <a:t>Tabhair faoi deara nach figiúr seasta é </a:t>
            </a:r>
            <a:r>
              <a:rPr lang="ga-IE" i="1" dirty="0"/>
              <a:t>COP</a:t>
            </a:r>
            <a:r>
              <a:rPr lang="ga-IE" dirty="0"/>
              <a:t> </a:t>
            </a:r>
            <a:r>
              <a:rPr lang="en-IE" dirty="0" err="1"/>
              <a:t>teasch</a:t>
            </a:r>
            <a:r>
              <a:rPr lang="ga-IE" dirty="0"/>
              <a:t>aidéil, braitheann sé ar na teochtaí ar an dá thaobh den chaidéal teasa.</a:t>
            </a:r>
          </a:p>
        </p:txBody>
      </p:sp>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5D9D989D-13C2-5F49-24AD-BF76144627E7}"/>
                  </a:ext>
                </a:extLst>
              </p:cNvPr>
              <p:cNvSpPr txBox="1"/>
              <p:nvPr/>
            </p:nvSpPr>
            <p:spPr>
              <a:xfrm>
                <a:off x="1035182" y="5356561"/>
                <a:ext cx="4743606" cy="400110"/>
              </a:xfrm>
              <a:prstGeom prst="rect">
                <a:avLst/>
              </a:prstGeom>
              <a:noFill/>
            </p:spPr>
            <p:txBody>
              <a:bodyPr wrap="none" rtlCol="0">
                <a:spAutoFit/>
              </a:bodyPr>
              <a:lstStyle/>
              <a:p>
                <a:pPr algn="l">
                  <a:spcAft>
                    <a:spcPts val="1200"/>
                  </a:spcAft>
                </a:pPr>
                <a:r>
                  <a:rPr lang="en-GB" sz="2000" dirty="0">
                    <a:latin typeface="Arial" panose="020B0604020202020204" pitchFamily="34" charset="0"/>
                    <a:cs typeface="Arial" panose="020B0604020202020204" pitchFamily="34" charset="0"/>
                  </a:rPr>
                  <a:t>F</a:t>
                </a:r>
                <a14:m>
                  <m:oMath xmlns:m="http://schemas.openxmlformats.org/officeDocument/2006/math">
                    <m:r>
                      <m:rPr>
                        <m:sty m:val="p"/>
                      </m:rPr>
                      <a:rPr lang="en-IE" sz="2000" b="0" i="0" smtClean="0">
                        <a:latin typeface="Cambria Math" panose="02040503050406030204" pitchFamily="18" charset="0"/>
                        <a:cs typeface="Arial" panose="020B0604020202020204" pitchFamily="34" charset="0"/>
                      </a:rPr>
                      <m:t>uinneamh</m:t>
                    </m:r>
                    <m:r>
                      <a:rPr lang="en-IE" sz="2000" b="0" i="0" smtClean="0">
                        <a:latin typeface="Cambria Math" panose="02040503050406030204" pitchFamily="18" charset="0"/>
                        <a:cs typeface="Arial" panose="020B0604020202020204" pitchFamily="34" charset="0"/>
                      </a:rPr>
                      <m:t> </m:t>
                    </m:r>
                    <m:r>
                      <m:rPr>
                        <m:sty m:val="p"/>
                      </m:rPr>
                      <a:rPr lang="en-IE" sz="2000" b="0" i="0" smtClean="0">
                        <a:latin typeface="Cambria Math" panose="02040503050406030204" pitchFamily="18" charset="0"/>
                        <a:cs typeface="Arial" panose="020B0604020202020204" pitchFamily="34" charset="0"/>
                      </a:rPr>
                      <m:t>leictreach</m:t>
                    </m:r>
                    <m:r>
                      <a:rPr lang="en-IE" sz="2000" b="0" i="0" smtClean="0">
                        <a:latin typeface="Cambria Math" panose="02040503050406030204" pitchFamily="18" charset="0"/>
                        <a:cs typeface="Arial" panose="020B0604020202020204" pitchFamily="34" charset="0"/>
                      </a:rPr>
                      <m:t> í</m:t>
                    </m:r>
                    <m:r>
                      <m:rPr>
                        <m:sty m:val="p"/>
                      </m:rPr>
                      <a:rPr lang="en-IE" sz="2000" b="0" i="0" smtClean="0">
                        <a:latin typeface="Cambria Math" panose="02040503050406030204" pitchFamily="18" charset="0"/>
                        <a:cs typeface="Arial" panose="020B0604020202020204" pitchFamily="34" charset="0"/>
                      </a:rPr>
                      <m:t>dithe</m:t>
                    </m:r>
                    <m:r>
                      <a:rPr lang="en-GB" sz="2000" b="0" i="1" smtClean="0">
                        <a:latin typeface="Cambria Math" panose="02040503050406030204" pitchFamily="18" charset="0"/>
                        <a:cs typeface="Arial" panose="020B0604020202020204" pitchFamily="34" charset="0"/>
                      </a:rPr>
                      <m:t>=60 000 </m:t>
                    </m:r>
                    <m:r>
                      <a:rPr lang="en-GB" sz="2000" b="0" i="1" smtClean="0">
                        <a:latin typeface="Cambria Math" panose="02040503050406030204" pitchFamily="18" charset="0"/>
                        <a:cs typeface="Arial" panose="020B0604020202020204" pitchFamily="34" charset="0"/>
                      </a:rPr>
                      <m:t>𝐽</m:t>
                    </m:r>
                  </m:oMath>
                </a14:m>
                <a:r>
                  <a:rPr lang="en-GB" sz="2000" dirty="0">
                    <a:latin typeface="Arial" panose="020B0604020202020204" pitchFamily="34" charset="0"/>
                    <a:cs typeface="Arial" panose="020B0604020202020204" pitchFamily="34" charset="0"/>
                  </a:rPr>
                  <a:t> </a:t>
                </a:r>
              </a:p>
            </p:txBody>
          </p:sp>
        </mc:Choice>
        <mc:Fallback xmlns="">
          <p:sp>
            <p:nvSpPr>
              <p:cNvPr id="8" name="TextBox 7">
                <a:extLst>
                  <a:ext uri="{FF2B5EF4-FFF2-40B4-BE49-F238E27FC236}">
                    <a16:creationId xmlns:a16="http://schemas.microsoft.com/office/drawing/2014/main" id="{5D9D989D-13C2-5F49-24AD-BF76144627E7}"/>
                  </a:ext>
                </a:extLst>
              </p:cNvPr>
              <p:cNvSpPr txBox="1">
                <a:spLocks noRot="1" noChangeAspect="1" noMove="1" noResize="1" noEditPoints="1" noAdjustHandles="1" noChangeArrowheads="1" noChangeShapeType="1" noTextEdit="1"/>
              </p:cNvSpPr>
              <p:nvPr/>
            </p:nvSpPr>
            <p:spPr>
              <a:xfrm>
                <a:off x="1035182" y="5356561"/>
                <a:ext cx="4743606" cy="400110"/>
              </a:xfrm>
              <a:prstGeom prst="rect">
                <a:avLst/>
              </a:prstGeom>
              <a:blipFill>
                <a:blip r:embed="rId5"/>
                <a:stretch>
                  <a:fillRect l="-1414" t="-7692" b="-29231"/>
                </a:stretch>
              </a:blipFill>
            </p:spPr>
            <p:txBody>
              <a:bodyPr/>
              <a:lstStyle/>
              <a:p>
                <a:r>
                  <a:rPr lang="en-IE">
                    <a:noFill/>
                  </a:rPr>
                  <a:t> </a:t>
                </a:r>
              </a:p>
            </p:txBody>
          </p:sp>
        </mc:Fallback>
      </mc:AlternateContent>
      <mc:AlternateContent xmlns:mc="http://schemas.openxmlformats.org/markup-compatibility/2006" xmlns:a14="http://schemas.microsoft.com/office/drawing/2010/main">
        <mc:Choice Requires="a14">
          <p:sp>
            <p:nvSpPr>
              <p:cNvPr id="9" name="TextBox 8">
                <a:extLst>
                  <a:ext uri="{FF2B5EF4-FFF2-40B4-BE49-F238E27FC236}">
                    <a16:creationId xmlns:a16="http://schemas.microsoft.com/office/drawing/2014/main" id="{946ADD10-4666-A9CE-5453-C36754046319}"/>
                  </a:ext>
                </a:extLst>
              </p:cNvPr>
              <p:cNvSpPr txBox="1"/>
              <p:nvPr/>
            </p:nvSpPr>
            <p:spPr>
              <a:xfrm>
                <a:off x="588294" y="4182201"/>
                <a:ext cx="7680960" cy="615553"/>
              </a:xfrm>
              <a:prstGeom prst="rect">
                <a:avLst/>
              </a:prstGeom>
              <a:noFill/>
            </p:spPr>
            <p:txBody>
              <a:bodyPr wrap="square" rtlCol="0">
                <a:spAutoFit/>
              </a:bodyPr>
              <a:lstStyle/>
              <a:p>
                <a:pPr>
                  <a:spcAft>
                    <a:spcPts val="1200"/>
                  </a:spcAft>
                </a:pPr>
                <a14:m>
                  <m:oMathPara xmlns:m="http://schemas.openxmlformats.org/officeDocument/2006/math">
                    <m:oMathParaPr>
                      <m:jc m:val="centerGroup"/>
                    </m:oMathParaPr>
                    <m:oMath xmlns:m="http://schemas.openxmlformats.org/officeDocument/2006/math">
                      <m:r>
                        <m:rPr>
                          <m:nor/>
                        </m:rPr>
                        <a:rPr lang="en-IE" sz="2400" i="1"/>
                        <m:t>Saintoilleadh</m:t>
                      </m:r>
                      <m:r>
                        <m:rPr>
                          <m:nor/>
                        </m:rPr>
                        <a:rPr lang="en-IE" sz="2400" b="0" i="1" smtClean="0"/>
                        <m:t> </m:t>
                      </m:r>
                      <m:r>
                        <m:rPr>
                          <m:nor/>
                        </m:rPr>
                        <a:rPr lang="en-IE" sz="2400" i="1"/>
                        <m:t>teasa</m:t>
                      </m:r>
                      <m:r>
                        <m:rPr>
                          <m:nor/>
                        </m:rPr>
                        <a:rPr lang="en-IE" sz="2400" b="0" i="1" smtClean="0"/>
                        <m:t> </m:t>
                      </m:r>
                      <m:r>
                        <m:rPr>
                          <m:nor/>
                        </m:rPr>
                        <a:rPr lang="en-IE" sz="2400" i="1"/>
                        <m:t>an</m:t>
                      </m:r>
                      <m:r>
                        <m:rPr>
                          <m:nor/>
                        </m:rPr>
                        <a:rPr lang="en-IE" sz="2400" b="0" i="1" smtClean="0"/>
                        <m:t> </m:t>
                      </m:r>
                      <m:r>
                        <m:rPr>
                          <m:nor/>
                        </m:rPr>
                        <a:rPr lang="en-IE" sz="2400" i="1"/>
                        <m:t>uisce</m:t>
                      </m:r>
                      <m:r>
                        <m:rPr>
                          <m:nor/>
                        </m:rPr>
                        <a:rPr lang="en-IE" sz="2400" b="0" i="1" smtClean="0"/>
                        <m:t> </m:t>
                      </m:r>
                      <m:sSub>
                        <m:sSubPr>
                          <m:ctrlPr>
                            <a:rPr lang="en-GB" sz="2400" b="0" i="1" smtClean="0">
                              <a:latin typeface="Cambria Math" panose="02040503050406030204" pitchFamily="18" charset="0"/>
                              <a:cs typeface="Arial" panose="020B0604020202020204" pitchFamily="34" charset="0"/>
                            </a:rPr>
                          </m:ctrlPr>
                        </m:sSubPr>
                        <m:e>
                          <m:r>
                            <a:rPr lang="en-GB" sz="2400" b="0" i="1" smtClean="0">
                              <a:latin typeface="Cambria Math" panose="02040503050406030204" pitchFamily="18" charset="0"/>
                              <a:cs typeface="Arial" panose="020B0604020202020204" pitchFamily="34" charset="0"/>
                            </a:rPr>
                            <m:t>𝑐</m:t>
                          </m:r>
                        </m:e>
                        <m:sub>
                          <m:r>
                            <a:rPr lang="en-GB" sz="2400" b="0" i="1" smtClean="0">
                              <a:latin typeface="Cambria Math" panose="02040503050406030204" pitchFamily="18" charset="0"/>
                              <a:cs typeface="Arial" panose="020B0604020202020204" pitchFamily="34" charset="0"/>
                            </a:rPr>
                            <m:t>𝑤</m:t>
                          </m:r>
                        </m:sub>
                      </m:sSub>
                      <m:r>
                        <a:rPr lang="en-GB" sz="2400" b="0" i="1" smtClean="0">
                          <a:latin typeface="Cambria Math" panose="02040503050406030204" pitchFamily="18" charset="0"/>
                          <a:cs typeface="Arial" panose="020B0604020202020204" pitchFamily="34" charset="0"/>
                        </a:rPr>
                        <m:t>=4180 </m:t>
                      </m:r>
                      <m:r>
                        <m:rPr>
                          <m:sty m:val="p"/>
                        </m:rPr>
                        <a:rPr lang="en-GB" sz="2400" b="0" i="0" smtClean="0">
                          <a:latin typeface="Cambria Math" panose="02040503050406030204" pitchFamily="18" charset="0"/>
                          <a:cs typeface="Arial" panose="020B0604020202020204" pitchFamily="34" charset="0"/>
                        </a:rPr>
                        <m:t>J</m:t>
                      </m:r>
                      <m:r>
                        <a:rPr lang="en-GB" sz="2400" b="0" i="0" smtClean="0">
                          <a:latin typeface="Cambria Math" panose="02040503050406030204" pitchFamily="18" charset="0"/>
                          <a:cs typeface="Arial" panose="020B0604020202020204" pitchFamily="34" charset="0"/>
                        </a:rPr>
                        <m:t> </m:t>
                      </m:r>
                      <m:sSup>
                        <m:sSupPr>
                          <m:ctrlPr>
                            <a:rPr lang="en-GB" sz="2400" b="0" i="1" smtClean="0">
                              <a:latin typeface="Cambria Math" panose="02040503050406030204" pitchFamily="18" charset="0"/>
                              <a:cs typeface="Arial" panose="020B0604020202020204" pitchFamily="34" charset="0"/>
                            </a:rPr>
                          </m:ctrlPr>
                        </m:sSupPr>
                        <m:e>
                          <m:r>
                            <m:rPr>
                              <m:sty m:val="p"/>
                            </m:rPr>
                            <a:rPr lang="en-GB" sz="2400" b="0" i="0" smtClean="0">
                              <a:latin typeface="Cambria Math" panose="02040503050406030204" pitchFamily="18" charset="0"/>
                              <a:cs typeface="Arial" panose="020B0604020202020204" pitchFamily="34" charset="0"/>
                            </a:rPr>
                            <m:t>kg</m:t>
                          </m:r>
                        </m:e>
                        <m:sup>
                          <m:r>
                            <a:rPr lang="en-GB" sz="2400" b="0" i="1" smtClean="0">
                              <a:latin typeface="Cambria Math" panose="02040503050406030204" pitchFamily="18" charset="0"/>
                              <a:cs typeface="Arial" panose="020B0604020202020204" pitchFamily="34" charset="0"/>
                            </a:rPr>
                            <m:t>−1</m:t>
                          </m:r>
                        </m:sup>
                      </m:sSup>
                      <m:r>
                        <a:rPr lang="en-GB" sz="2400" b="0" i="1" smtClean="0">
                          <a:latin typeface="Cambria Math" panose="02040503050406030204" pitchFamily="18" charset="0"/>
                          <a:cs typeface="Arial" panose="020B0604020202020204" pitchFamily="34" charset="0"/>
                        </a:rPr>
                        <m:t> </m:t>
                      </m:r>
                      <m:sSup>
                        <m:sSupPr>
                          <m:ctrlPr>
                            <a:rPr lang="en-GB" sz="2400" b="0" i="1" smtClean="0">
                              <a:latin typeface="Cambria Math" panose="02040503050406030204" pitchFamily="18" charset="0"/>
                              <a:cs typeface="Arial" panose="020B0604020202020204" pitchFamily="34" charset="0"/>
                            </a:rPr>
                          </m:ctrlPr>
                        </m:sSupPr>
                        <m:e>
                          <m:r>
                            <m:rPr>
                              <m:sty m:val="p"/>
                            </m:rPr>
                            <a:rPr lang="en-GB" sz="2400" b="0" i="0" smtClean="0">
                              <a:latin typeface="Cambria Math" panose="02040503050406030204" pitchFamily="18" charset="0"/>
                              <a:cs typeface="Arial" panose="020B0604020202020204" pitchFamily="34" charset="0"/>
                            </a:rPr>
                            <m:t>K</m:t>
                          </m:r>
                        </m:e>
                        <m:sup>
                          <m:r>
                            <a:rPr lang="en-GB" sz="2400" b="0" i="0" smtClean="0">
                              <a:latin typeface="Cambria Math" panose="02040503050406030204" pitchFamily="18" charset="0"/>
                              <a:cs typeface="Arial" panose="020B0604020202020204" pitchFamily="34" charset="0"/>
                            </a:rPr>
                            <m:t>−1</m:t>
                          </m:r>
                        </m:sup>
                      </m:sSup>
                      <m:r>
                        <a:rPr lang="en-GB" sz="2400" b="0" i="1" smtClean="0">
                          <a:latin typeface="Cambria Math" panose="02040503050406030204" pitchFamily="18" charset="0"/>
                          <a:cs typeface="Arial" panose="020B0604020202020204" pitchFamily="34" charset="0"/>
                        </a:rPr>
                        <m:t>  </m:t>
                      </m:r>
                    </m:oMath>
                  </m:oMathPara>
                </a14:m>
                <a:endParaRPr lang="en-GB" sz="2400" dirty="0">
                  <a:latin typeface="Arial" panose="020B0604020202020204" pitchFamily="34" charset="0"/>
                  <a:cs typeface="Arial" panose="020B0604020202020204" pitchFamily="34" charset="0"/>
                </a:endParaRPr>
              </a:p>
            </p:txBody>
          </p:sp>
        </mc:Choice>
        <mc:Fallback xmlns="">
          <p:sp>
            <p:nvSpPr>
              <p:cNvPr id="9" name="TextBox 8">
                <a:extLst>
                  <a:ext uri="{FF2B5EF4-FFF2-40B4-BE49-F238E27FC236}">
                    <a16:creationId xmlns:a16="http://schemas.microsoft.com/office/drawing/2014/main" id="{946ADD10-4666-A9CE-5453-C36754046319}"/>
                  </a:ext>
                </a:extLst>
              </p:cNvPr>
              <p:cNvSpPr txBox="1">
                <a:spLocks noRot="1" noChangeAspect="1" noMove="1" noResize="1" noEditPoints="1" noAdjustHandles="1" noChangeArrowheads="1" noChangeShapeType="1" noTextEdit="1"/>
              </p:cNvSpPr>
              <p:nvPr/>
            </p:nvSpPr>
            <p:spPr>
              <a:xfrm>
                <a:off x="588294" y="4182201"/>
                <a:ext cx="7680960" cy="615553"/>
              </a:xfrm>
              <a:prstGeom prst="rect">
                <a:avLst/>
              </a:prstGeom>
              <a:blipFill>
                <a:blip r:embed="rId6"/>
                <a:stretch>
                  <a:fillRect/>
                </a:stretch>
              </a:blipFill>
            </p:spPr>
            <p:txBody>
              <a:bodyPr/>
              <a:lstStyle/>
              <a:p>
                <a:r>
                  <a:rPr lang="en-IE">
                    <a:noFill/>
                  </a:rPr>
                  <a:t> </a:t>
                </a:r>
              </a:p>
            </p:txBody>
          </p:sp>
        </mc:Fallback>
      </mc:AlternateContent>
    </p:spTree>
    <p:extLst>
      <p:ext uri="{BB962C8B-B14F-4D97-AF65-F5344CB8AC3E}">
        <p14:creationId xmlns:p14="http://schemas.microsoft.com/office/powerpoint/2010/main" val="9617451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7"/>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8" grpId="0"/>
    </p:bldLst>
  </p:timing>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A1888DBD-186E-A5A8-DEE8-F0D8F65044AE}"/>
              </a:ext>
            </a:extLst>
          </p:cNvPr>
          <p:cNvSpPr/>
          <p:nvPr/>
        </p:nvSpPr>
        <p:spPr>
          <a:xfrm>
            <a:off x="251520" y="1192382"/>
            <a:ext cx="8424168" cy="5332962"/>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noProof="0"/>
          </a:p>
        </p:txBody>
      </p:sp>
      <p:sp>
        <p:nvSpPr>
          <p:cNvPr id="11" name="Freeform: Shape 10">
            <a:extLst>
              <a:ext uri="{FF2B5EF4-FFF2-40B4-BE49-F238E27FC236}">
                <a16:creationId xmlns:a16="http://schemas.microsoft.com/office/drawing/2014/main" id="{67CD49DC-8746-26FF-4440-DB62186BFE77}"/>
              </a:ext>
            </a:extLst>
          </p:cNvPr>
          <p:cNvSpPr/>
          <p:nvPr/>
        </p:nvSpPr>
        <p:spPr>
          <a:xfrm>
            <a:off x="1565910" y="3646170"/>
            <a:ext cx="2137410" cy="1794510"/>
          </a:xfrm>
          <a:custGeom>
            <a:avLst/>
            <a:gdLst>
              <a:gd name="connsiteX0" fmla="*/ 0 w 2137410"/>
              <a:gd name="connsiteY0" fmla="*/ 0 h 1794510"/>
              <a:gd name="connsiteX1" fmla="*/ 0 w 2137410"/>
              <a:gd name="connsiteY1" fmla="*/ 1565910 h 1794510"/>
              <a:gd name="connsiteX2" fmla="*/ 205740 w 2137410"/>
              <a:gd name="connsiteY2" fmla="*/ 1783080 h 1794510"/>
              <a:gd name="connsiteX3" fmla="*/ 1840230 w 2137410"/>
              <a:gd name="connsiteY3" fmla="*/ 1794510 h 1794510"/>
              <a:gd name="connsiteX4" fmla="*/ 2137410 w 2137410"/>
              <a:gd name="connsiteY4" fmla="*/ 1588770 h 1794510"/>
              <a:gd name="connsiteX5" fmla="*/ 2103120 w 2137410"/>
              <a:gd name="connsiteY5" fmla="*/ 34290 h 1794510"/>
              <a:gd name="connsiteX6" fmla="*/ 0 w 2137410"/>
              <a:gd name="connsiteY6" fmla="*/ 0 h 1794510"/>
              <a:gd name="connsiteX0" fmla="*/ 0 w 2137410"/>
              <a:gd name="connsiteY0" fmla="*/ 0 h 1794510"/>
              <a:gd name="connsiteX1" fmla="*/ 0 w 2137410"/>
              <a:gd name="connsiteY1" fmla="*/ 1565910 h 1794510"/>
              <a:gd name="connsiteX2" fmla="*/ 205740 w 2137410"/>
              <a:gd name="connsiteY2" fmla="*/ 1783080 h 1794510"/>
              <a:gd name="connsiteX3" fmla="*/ 1840230 w 2137410"/>
              <a:gd name="connsiteY3" fmla="*/ 1794510 h 1794510"/>
              <a:gd name="connsiteX4" fmla="*/ 2137410 w 2137410"/>
              <a:gd name="connsiteY4" fmla="*/ 1588770 h 1794510"/>
              <a:gd name="connsiteX5" fmla="*/ 2103120 w 2137410"/>
              <a:gd name="connsiteY5" fmla="*/ 0 h 1794510"/>
              <a:gd name="connsiteX6" fmla="*/ 0 w 2137410"/>
              <a:gd name="connsiteY6" fmla="*/ 0 h 17945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37410" h="1794510">
                <a:moveTo>
                  <a:pt x="0" y="0"/>
                </a:moveTo>
                <a:lnTo>
                  <a:pt x="0" y="1565910"/>
                </a:lnTo>
                <a:lnTo>
                  <a:pt x="205740" y="1783080"/>
                </a:lnTo>
                <a:lnTo>
                  <a:pt x="1840230" y="1794510"/>
                </a:lnTo>
                <a:lnTo>
                  <a:pt x="2137410" y="1588770"/>
                </a:lnTo>
                <a:lnTo>
                  <a:pt x="2103120" y="0"/>
                </a:lnTo>
                <a:lnTo>
                  <a:pt x="0" y="0"/>
                </a:lnTo>
                <a:close/>
              </a:path>
            </a:pathLst>
          </a:custGeom>
          <a:solidFill>
            <a:schemeClr val="tx2">
              <a:lumMod val="10000"/>
              <a:lumOff val="9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noProof="0"/>
          </a:p>
        </p:txBody>
      </p:sp>
      <p:sp>
        <p:nvSpPr>
          <p:cNvPr id="13" name="Freeform: Shape 12">
            <a:extLst>
              <a:ext uri="{FF2B5EF4-FFF2-40B4-BE49-F238E27FC236}">
                <a16:creationId xmlns:a16="http://schemas.microsoft.com/office/drawing/2014/main" id="{D5239F02-EC30-BE65-6A18-72EB8E387B93}"/>
              </a:ext>
            </a:extLst>
          </p:cNvPr>
          <p:cNvSpPr/>
          <p:nvPr/>
        </p:nvSpPr>
        <p:spPr>
          <a:xfrm>
            <a:off x="960120" y="2663190"/>
            <a:ext cx="3314700" cy="3314700"/>
          </a:xfrm>
          <a:custGeom>
            <a:avLst/>
            <a:gdLst>
              <a:gd name="connsiteX0" fmla="*/ 594360 w 3314700"/>
              <a:gd name="connsiteY0" fmla="*/ 34290 h 3211830"/>
              <a:gd name="connsiteX1" fmla="*/ 0 w 3314700"/>
              <a:gd name="connsiteY1" fmla="*/ 0 h 3211830"/>
              <a:gd name="connsiteX2" fmla="*/ 57150 w 3314700"/>
              <a:gd name="connsiteY2" fmla="*/ 3211830 h 3211830"/>
              <a:gd name="connsiteX3" fmla="*/ 3314700 w 3314700"/>
              <a:gd name="connsiteY3" fmla="*/ 3211830 h 3211830"/>
              <a:gd name="connsiteX4" fmla="*/ 3291840 w 3314700"/>
              <a:gd name="connsiteY4" fmla="*/ 45720 h 3211830"/>
              <a:gd name="connsiteX5" fmla="*/ 2731770 w 3314700"/>
              <a:gd name="connsiteY5" fmla="*/ 45720 h 3211830"/>
              <a:gd name="connsiteX6" fmla="*/ 2754630 w 3314700"/>
              <a:gd name="connsiteY6" fmla="*/ 2640330 h 3211830"/>
              <a:gd name="connsiteX7" fmla="*/ 2548890 w 3314700"/>
              <a:gd name="connsiteY7" fmla="*/ 2777490 h 3211830"/>
              <a:gd name="connsiteX8" fmla="*/ 765810 w 3314700"/>
              <a:gd name="connsiteY8" fmla="*/ 2811780 h 3211830"/>
              <a:gd name="connsiteX9" fmla="*/ 548640 w 3314700"/>
              <a:gd name="connsiteY9" fmla="*/ 2617470 h 3211830"/>
              <a:gd name="connsiteX10" fmla="*/ 594360 w 3314700"/>
              <a:gd name="connsiteY10" fmla="*/ 34290 h 3211830"/>
              <a:gd name="connsiteX0" fmla="*/ 594360 w 3314700"/>
              <a:gd name="connsiteY0" fmla="*/ 0 h 3177540"/>
              <a:gd name="connsiteX1" fmla="*/ 0 w 3314700"/>
              <a:gd name="connsiteY1" fmla="*/ 22860 h 3177540"/>
              <a:gd name="connsiteX2" fmla="*/ 57150 w 3314700"/>
              <a:gd name="connsiteY2" fmla="*/ 3177540 h 3177540"/>
              <a:gd name="connsiteX3" fmla="*/ 3314700 w 3314700"/>
              <a:gd name="connsiteY3" fmla="*/ 3177540 h 3177540"/>
              <a:gd name="connsiteX4" fmla="*/ 3291840 w 3314700"/>
              <a:gd name="connsiteY4" fmla="*/ 11430 h 3177540"/>
              <a:gd name="connsiteX5" fmla="*/ 2731770 w 3314700"/>
              <a:gd name="connsiteY5" fmla="*/ 11430 h 3177540"/>
              <a:gd name="connsiteX6" fmla="*/ 2754630 w 3314700"/>
              <a:gd name="connsiteY6" fmla="*/ 2606040 h 3177540"/>
              <a:gd name="connsiteX7" fmla="*/ 2548890 w 3314700"/>
              <a:gd name="connsiteY7" fmla="*/ 2743200 h 3177540"/>
              <a:gd name="connsiteX8" fmla="*/ 765810 w 3314700"/>
              <a:gd name="connsiteY8" fmla="*/ 2777490 h 3177540"/>
              <a:gd name="connsiteX9" fmla="*/ 548640 w 3314700"/>
              <a:gd name="connsiteY9" fmla="*/ 2583180 h 3177540"/>
              <a:gd name="connsiteX10" fmla="*/ 594360 w 3314700"/>
              <a:gd name="connsiteY10" fmla="*/ 0 h 3177540"/>
              <a:gd name="connsiteX0" fmla="*/ 594360 w 3314700"/>
              <a:gd name="connsiteY0" fmla="*/ 11430 h 3188970"/>
              <a:gd name="connsiteX1" fmla="*/ 0 w 3314700"/>
              <a:gd name="connsiteY1" fmla="*/ 0 h 3188970"/>
              <a:gd name="connsiteX2" fmla="*/ 57150 w 3314700"/>
              <a:gd name="connsiteY2" fmla="*/ 3188970 h 3188970"/>
              <a:gd name="connsiteX3" fmla="*/ 3314700 w 3314700"/>
              <a:gd name="connsiteY3" fmla="*/ 3188970 h 3188970"/>
              <a:gd name="connsiteX4" fmla="*/ 3291840 w 3314700"/>
              <a:gd name="connsiteY4" fmla="*/ 22860 h 3188970"/>
              <a:gd name="connsiteX5" fmla="*/ 2731770 w 3314700"/>
              <a:gd name="connsiteY5" fmla="*/ 22860 h 3188970"/>
              <a:gd name="connsiteX6" fmla="*/ 2754630 w 3314700"/>
              <a:gd name="connsiteY6" fmla="*/ 2617470 h 3188970"/>
              <a:gd name="connsiteX7" fmla="*/ 2548890 w 3314700"/>
              <a:gd name="connsiteY7" fmla="*/ 2754630 h 3188970"/>
              <a:gd name="connsiteX8" fmla="*/ 765810 w 3314700"/>
              <a:gd name="connsiteY8" fmla="*/ 2788920 h 3188970"/>
              <a:gd name="connsiteX9" fmla="*/ 548640 w 3314700"/>
              <a:gd name="connsiteY9" fmla="*/ 2594610 h 3188970"/>
              <a:gd name="connsiteX10" fmla="*/ 594360 w 3314700"/>
              <a:gd name="connsiteY10" fmla="*/ 11430 h 3188970"/>
              <a:gd name="connsiteX0" fmla="*/ 594360 w 3314700"/>
              <a:gd name="connsiteY0" fmla="*/ 11430 h 3314700"/>
              <a:gd name="connsiteX1" fmla="*/ 0 w 3314700"/>
              <a:gd name="connsiteY1" fmla="*/ 0 h 3314700"/>
              <a:gd name="connsiteX2" fmla="*/ 11430 w 3314700"/>
              <a:gd name="connsiteY2" fmla="*/ 3314700 h 3314700"/>
              <a:gd name="connsiteX3" fmla="*/ 3314700 w 3314700"/>
              <a:gd name="connsiteY3" fmla="*/ 3188970 h 3314700"/>
              <a:gd name="connsiteX4" fmla="*/ 3291840 w 3314700"/>
              <a:gd name="connsiteY4" fmla="*/ 22860 h 3314700"/>
              <a:gd name="connsiteX5" fmla="*/ 2731770 w 3314700"/>
              <a:gd name="connsiteY5" fmla="*/ 22860 h 3314700"/>
              <a:gd name="connsiteX6" fmla="*/ 2754630 w 3314700"/>
              <a:gd name="connsiteY6" fmla="*/ 2617470 h 3314700"/>
              <a:gd name="connsiteX7" fmla="*/ 2548890 w 3314700"/>
              <a:gd name="connsiteY7" fmla="*/ 2754630 h 3314700"/>
              <a:gd name="connsiteX8" fmla="*/ 765810 w 3314700"/>
              <a:gd name="connsiteY8" fmla="*/ 2788920 h 3314700"/>
              <a:gd name="connsiteX9" fmla="*/ 548640 w 3314700"/>
              <a:gd name="connsiteY9" fmla="*/ 2594610 h 3314700"/>
              <a:gd name="connsiteX10" fmla="*/ 594360 w 3314700"/>
              <a:gd name="connsiteY10" fmla="*/ 11430 h 3314700"/>
              <a:gd name="connsiteX0" fmla="*/ 594360 w 3314700"/>
              <a:gd name="connsiteY0" fmla="*/ 11430 h 3314700"/>
              <a:gd name="connsiteX1" fmla="*/ 0 w 3314700"/>
              <a:gd name="connsiteY1" fmla="*/ 0 h 3314700"/>
              <a:gd name="connsiteX2" fmla="*/ 11430 w 3314700"/>
              <a:gd name="connsiteY2" fmla="*/ 3314700 h 3314700"/>
              <a:gd name="connsiteX3" fmla="*/ 3314700 w 3314700"/>
              <a:gd name="connsiteY3" fmla="*/ 3280410 h 3314700"/>
              <a:gd name="connsiteX4" fmla="*/ 3291840 w 3314700"/>
              <a:gd name="connsiteY4" fmla="*/ 22860 h 3314700"/>
              <a:gd name="connsiteX5" fmla="*/ 2731770 w 3314700"/>
              <a:gd name="connsiteY5" fmla="*/ 22860 h 3314700"/>
              <a:gd name="connsiteX6" fmla="*/ 2754630 w 3314700"/>
              <a:gd name="connsiteY6" fmla="*/ 2617470 h 3314700"/>
              <a:gd name="connsiteX7" fmla="*/ 2548890 w 3314700"/>
              <a:gd name="connsiteY7" fmla="*/ 2754630 h 3314700"/>
              <a:gd name="connsiteX8" fmla="*/ 765810 w 3314700"/>
              <a:gd name="connsiteY8" fmla="*/ 2788920 h 3314700"/>
              <a:gd name="connsiteX9" fmla="*/ 548640 w 3314700"/>
              <a:gd name="connsiteY9" fmla="*/ 2594610 h 3314700"/>
              <a:gd name="connsiteX10" fmla="*/ 594360 w 3314700"/>
              <a:gd name="connsiteY10" fmla="*/ 11430 h 3314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314700" h="3314700">
                <a:moveTo>
                  <a:pt x="594360" y="11430"/>
                </a:moveTo>
                <a:lnTo>
                  <a:pt x="0" y="0"/>
                </a:lnTo>
                <a:lnTo>
                  <a:pt x="11430" y="3314700"/>
                </a:lnTo>
                <a:lnTo>
                  <a:pt x="3314700" y="3280410"/>
                </a:lnTo>
                <a:lnTo>
                  <a:pt x="3291840" y="22860"/>
                </a:lnTo>
                <a:lnTo>
                  <a:pt x="2731770" y="22860"/>
                </a:lnTo>
                <a:lnTo>
                  <a:pt x="2754630" y="2617470"/>
                </a:lnTo>
                <a:lnTo>
                  <a:pt x="2548890" y="2754630"/>
                </a:lnTo>
                <a:lnTo>
                  <a:pt x="765810" y="2788920"/>
                </a:lnTo>
                <a:lnTo>
                  <a:pt x="548640" y="2594610"/>
                </a:lnTo>
                <a:lnTo>
                  <a:pt x="594360" y="11430"/>
                </a:lnTo>
                <a:close/>
              </a:path>
            </a:pathLst>
          </a:custGeom>
          <a:solidFill>
            <a:srgbClr val="FFC000"/>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noProof="0"/>
          </a:p>
        </p:txBody>
      </p:sp>
      <p:sp>
        <p:nvSpPr>
          <p:cNvPr id="3" name="Freeform: Shape 2">
            <a:extLst>
              <a:ext uri="{FF2B5EF4-FFF2-40B4-BE49-F238E27FC236}">
                <a16:creationId xmlns:a16="http://schemas.microsoft.com/office/drawing/2014/main" id="{11502AE9-DB8F-3A99-36A0-CDE3529F5E1A}"/>
              </a:ext>
            </a:extLst>
          </p:cNvPr>
          <p:cNvSpPr/>
          <p:nvPr/>
        </p:nvSpPr>
        <p:spPr>
          <a:xfrm>
            <a:off x="1245870" y="2400300"/>
            <a:ext cx="2678058" cy="3044924"/>
          </a:xfrm>
          <a:custGeom>
            <a:avLst/>
            <a:gdLst>
              <a:gd name="connsiteX0" fmla="*/ 0 w 1783080"/>
              <a:gd name="connsiteY0" fmla="*/ 0 h 2423160"/>
              <a:gd name="connsiteX1" fmla="*/ 194310 w 1783080"/>
              <a:gd name="connsiteY1" fmla="*/ 182880 h 2423160"/>
              <a:gd name="connsiteX2" fmla="*/ 194310 w 1783080"/>
              <a:gd name="connsiteY2" fmla="*/ 2286000 h 2423160"/>
              <a:gd name="connsiteX3" fmla="*/ 308610 w 1783080"/>
              <a:gd name="connsiteY3" fmla="*/ 2423160 h 2423160"/>
              <a:gd name="connsiteX4" fmla="*/ 1463040 w 1783080"/>
              <a:gd name="connsiteY4" fmla="*/ 2423160 h 2423160"/>
              <a:gd name="connsiteX5" fmla="*/ 1611630 w 1783080"/>
              <a:gd name="connsiteY5" fmla="*/ 2274570 h 2423160"/>
              <a:gd name="connsiteX6" fmla="*/ 1623060 w 1783080"/>
              <a:gd name="connsiteY6" fmla="*/ 217170 h 2423160"/>
              <a:gd name="connsiteX7" fmla="*/ 1783080 w 1783080"/>
              <a:gd name="connsiteY7" fmla="*/ 80010 h 2423160"/>
              <a:gd name="connsiteX0" fmla="*/ 0 w 1783080"/>
              <a:gd name="connsiteY0" fmla="*/ 0 h 2423160"/>
              <a:gd name="connsiteX1" fmla="*/ 194310 w 1783080"/>
              <a:gd name="connsiteY1" fmla="*/ 182880 h 2423160"/>
              <a:gd name="connsiteX2" fmla="*/ 194310 w 1783080"/>
              <a:gd name="connsiteY2" fmla="*/ 2286000 h 2423160"/>
              <a:gd name="connsiteX3" fmla="*/ 308610 w 1783080"/>
              <a:gd name="connsiteY3" fmla="*/ 2423160 h 2423160"/>
              <a:gd name="connsiteX4" fmla="*/ 1463040 w 1783080"/>
              <a:gd name="connsiteY4" fmla="*/ 2423160 h 2423160"/>
              <a:gd name="connsiteX5" fmla="*/ 1611630 w 1783080"/>
              <a:gd name="connsiteY5" fmla="*/ 2274570 h 2423160"/>
              <a:gd name="connsiteX6" fmla="*/ 1611630 w 1783080"/>
              <a:gd name="connsiteY6" fmla="*/ 182880 h 2423160"/>
              <a:gd name="connsiteX7" fmla="*/ 1783080 w 1783080"/>
              <a:gd name="connsiteY7" fmla="*/ 80010 h 2423160"/>
              <a:gd name="connsiteX0" fmla="*/ 0 w 1760220"/>
              <a:gd name="connsiteY0" fmla="*/ 0 h 2423160"/>
              <a:gd name="connsiteX1" fmla="*/ 194310 w 1760220"/>
              <a:gd name="connsiteY1" fmla="*/ 182880 h 2423160"/>
              <a:gd name="connsiteX2" fmla="*/ 194310 w 1760220"/>
              <a:gd name="connsiteY2" fmla="*/ 2286000 h 2423160"/>
              <a:gd name="connsiteX3" fmla="*/ 308610 w 1760220"/>
              <a:gd name="connsiteY3" fmla="*/ 2423160 h 2423160"/>
              <a:gd name="connsiteX4" fmla="*/ 1463040 w 1760220"/>
              <a:gd name="connsiteY4" fmla="*/ 2423160 h 2423160"/>
              <a:gd name="connsiteX5" fmla="*/ 1611630 w 1760220"/>
              <a:gd name="connsiteY5" fmla="*/ 2274570 h 2423160"/>
              <a:gd name="connsiteX6" fmla="*/ 1611630 w 1760220"/>
              <a:gd name="connsiteY6" fmla="*/ 182880 h 2423160"/>
              <a:gd name="connsiteX7" fmla="*/ 1760220 w 1760220"/>
              <a:gd name="connsiteY7" fmla="*/ 45720 h 2423160"/>
              <a:gd name="connsiteX0" fmla="*/ 0 w 1760220"/>
              <a:gd name="connsiteY0" fmla="*/ 11430 h 2434590"/>
              <a:gd name="connsiteX1" fmla="*/ 194310 w 1760220"/>
              <a:gd name="connsiteY1" fmla="*/ 194310 h 2434590"/>
              <a:gd name="connsiteX2" fmla="*/ 194310 w 1760220"/>
              <a:gd name="connsiteY2" fmla="*/ 2297430 h 2434590"/>
              <a:gd name="connsiteX3" fmla="*/ 308610 w 1760220"/>
              <a:gd name="connsiteY3" fmla="*/ 2434590 h 2434590"/>
              <a:gd name="connsiteX4" fmla="*/ 1463040 w 1760220"/>
              <a:gd name="connsiteY4" fmla="*/ 2434590 h 2434590"/>
              <a:gd name="connsiteX5" fmla="*/ 1611630 w 1760220"/>
              <a:gd name="connsiteY5" fmla="*/ 2286000 h 2434590"/>
              <a:gd name="connsiteX6" fmla="*/ 1611630 w 1760220"/>
              <a:gd name="connsiteY6" fmla="*/ 194310 h 2434590"/>
              <a:gd name="connsiteX7" fmla="*/ 1760220 w 1760220"/>
              <a:gd name="connsiteY7" fmla="*/ 0 h 24345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60220" h="2434590">
                <a:moveTo>
                  <a:pt x="0" y="11430"/>
                </a:moveTo>
                <a:lnTo>
                  <a:pt x="194310" y="194310"/>
                </a:lnTo>
                <a:lnTo>
                  <a:pt x="194310" y="2297430"/>
                </a:lnTo>
                <a:lnTo>
                  <a:pt x="308610" y="2434590"/>
                </a:lnTo>
                <a:lnTo>
                  <a:pt x="1463040" y="2434590"/>
                </a:lnTo>
                <a:lnTo>
                  <a:pt x="1611630" y="2286000"/>
                </a:lnTo>
                <a:lnTo>
                  <a:pt x="1611630" y="194310"/>
                </a:lnTo>
                <a:cubicBezTo>
                  <a:pt x="1664970" y="148590"/>
                  <a:pt x="1706880" y="45720"/>
                  <a:pt x="1760220" y="0"/>
                </a:cubicBezTo>
              </a:path>
            </a:pathLst>
          </a:custGeom>
          <a:noFill/>
          <a:ln w="571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noProof="0"/>
          </a:p>
        </p:txBody>
      </p:sp>
      <p:sp>
        <p:nvSpPr>
          <p:cNvPr id="14" name="Freeform: Shape 13">
            <a:extLst>
              <a:ext uri="{FF2B5EF4-FFF2-40B4-BE49-F238E27FC236}">
                <a16:creationId xmlns:a16="http://schemas.microsoft.com/office/drawing/2014/main" id="{337F8BC1-85A5-E3C1-675A-37DFA97A2595}"/>
              </a:ext>
            </a:extLst>
          </p:cNvPr>
          <p:cNvSpPr/>
          <p:nvPr/>
        </p:nvSpPr>
        <p:spPr>
          <a:xfrm>
            <a:off x="2735081" y="3573016"/>
            <a:ext cx="560388" cy="217170"/>
          </a:xfrm>
          <a:custGeom>
            <a:avLst/>
            <a:gdLst>
              <a:gd name="connsiteX0" fmla="*/ 240030 w 594360"/>
              <a:gd name="connsiteY0" fmla="*/ 0 h 411480"/>
              <a:gd name="connsiteX1" fmla="*/ 0 w 594360"/>
              <a:gd name="connsiteY1" fmla="*/ 274320 h 411480"/>
              <a:gd name="connsiteX2" fmla="*/ 594360 w 594360"/>
              <a:gd name="connsiteY2" fmla="*/ 411480 h 411480"/>
              <a:gd name="connsiteX3" fmla="*/ 468630 w 594360"/>
              <a:gd name="connsiteY3" fmla="*/ 182880 h 411480"/>
              <a:gd name="connsiteX4" fmla="*/ 240030 w 594360"/>
              <a:gd name="connsiteY4" fmla="*/ 0 h 4114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94360" h="411480">
                <a:moveTo>
                  <a:pt x="240030" y="0"/>
                </a:moveTo>
                <a:lnTo>
                  <a:pt x="0" y="274320"/>
                </a:lnTo>
                <a:lnTo>
                  <a:pt x="594360" y="411480"/>
                </a:lnTo>
                <a:lnTo>
                  <a:pt x="468630" y="182880"/>
                </a:lnTo>
                <a:lnTo>
                  <a:pt x="240030" y="0"/>
                </a:lnTo>
                <a:close/>
              </a:path>
            </a:pathLst>
          </a:cu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noProof="0"/>
          </a:p>
        </p:txBody>
      </p:sp>
      <p:sp>
        <p:nvSpPr>
          <p:cNvPr id="15" name="Freeform: Shape 14">
            <a:extLst>
              <a:ext uri="{FF2B5EF4-FFF2-40B4-BE49-F238E27FC236}">
                <a16:creationId xmlns:a16="http://schemas.microsoft.com/office/drawing/2014/main" id="{40EAEC54-D716-B340-6006-D753FE7CF341}"/>
              </a:ext>
            </a:extLst>
          </p:cNvPr>
          <p:cNvSpPr/>
          <p:nvPr/>
        </p:nvSpPr>
        <p:spPr>
          <a:xfrm>
            <a:off x="3409769" y="3545572"/>
            <a:ext cx="171450" cy="217170"/>
          </a:xfrm>
          <a:custGeom>
            <a:avLst/>
            <a:gdLst>
              <a:gd name="connsiteX0" fmla="*/ 0 w 731520"/>
              <a:gd name="connsiteY0" fmla="*/ 422910 h 422910"/>
              <a:gd name="connsiteX1" fmla="*/ 0 w 731520"/>
              <a:gd name="connsiteY1" fmla="*/ 0 h 422910"/>
              <a:gd name="connsiteX2" fmla="*/ 731520 w 731520"/>
              <a:gd name="connsiteY2" fmla="*/ 274320 h 422910"/>
              <a:gd name="connsiteX3" fmla="*/ 514350 w 731520"/>
              <a:gd name="connsiteY3" fmla="*/ 422910 h 422910"/>
              <a:gd name="connsiteX4" fmla="*/ 0 w 731520"/>
              <a:gd name="connsiteY4" fmla="*/ 422910 h 4229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1520" h="422910">
                <a:moveTo>
                  <a:pt x="0" y="422910"/>
                </a:moveTo>
                <a:lnTo>
                  <a:pt x="0" y="0"/>
                </a:lnTo>
                <a:lnTo>
                  <a:pt x="731520" y="274320"/>
                </a:lnTo>
                <a:lnTo>
                  <a:pt x="514350" y="422910"/>
                </a:lnTo>
                <a:lnTo>
                  <a:pt x="0" y="422910"/>
                </a:lnTo>
                <a:close/>
              </a:path>
            </a:pathLst>
          </a:cu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noProof="0"/>
          </a:p>
        </p:txBody>
      </p:sp>
      <p:sp>
        <p:nvSpPr>
          <p:cNvPr id="16" name="Freeform: Shape 15">
            <a:extLst>
              <a:ext uri="{FF2B5EF4-FFF2-40B4-BE49-F238E27FC236}">
                <a16:creationId xmlns:a16="http://schemas.microsoft.com/office/drawing/2014/main" id="{CEE6EE37-696F-5C07-5F99-895AE7C93881}"/>
              </a:ext>
            </a:extLst>
          </p:cNvPr>
          <p:cNvSpPr/>
          <p:nvPr/>
        </p:nvSpPr>
        <p:spPr>
          <a:xfrm>
            <a:off x="1763688" y="3573016"/>
            <a:ext cx="388620" cy="217170"/>
          </a:xfrm>
          <a:custGeom>
            <a:avLst/>
            <a:gdLst>
              <a:gd name="connsiteX0" fmla="*/ 0 w 285750"/>
              <a:gd name="connsiteY0" fmla="*/ 102870 h 262890"/>
              <a:gd name="connsiteX1" fmla="*/ 285750 w 285750"/>
              <a:gd name="connsiteY1" fmla="*/ 0 h 262890"/>
              <a:gd name="connsiteX2" fmla="*/ 274320 w 285750"/>
              <a:gd name="connsiteY2" fmla="*/ 262890 h 262890"/>
              <a:gd name="connsiteX3" fmla="*/ 102870 w 285750"/>
              <a:gd name="connsiteY3" fmla="*/ 194310 h 262890"/>
              <a:gd name="connsiteX4" fmla="*/ 0 w 285750"/>
              <a:gd name="connsiteY4" fmla="*/ 102870 h 2628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5750" h="262890">
                <a:moveTo>
                  <a:pt x="0" y="102870"/>
                </a:moveTo>
                <a:lnTo>
                  <a:pt x="285750" y="0"/>
                </a:lnTo>
                <a:lnTo>
                  <a:pt x="274320" y="262890"/>
                </a:lnTo>
                <a:lnTo>
                  <a:pt x="102870" y="194310"/>
                </a:lnTo>
                <a:lnTo>
                  <a:pt x="0" y="102870"/>
                </a:lnTo>
                <a:close/>
              </a:path>
            </a:pathLst>
          </a:cu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noProof="0"/>
          </a:p>
        </p:txBody>
      </p:sp>
      <p:sp>
        <p:nvSpPr>
          <p:cNvPr id="17" name="Freeform: Shape 16">
            <a:extLst>
              <a:ext uri="{FF2B5EF4-FFF2-40B4-BE49-F238E27FC236}">
                <a16:creationId xmlns:a16="http://schemas.microsoft.com/office/drawing/2014/main" id="{B4DFC71F-96AB-6A24-5B92-31A3C67E311A}"/>
              </a:ext>
            </a:extLst>
          </p:cNvPr>
          <p:cNvSpPr/>
          <p:nvPr/>
        </p:nvSpPr>
        <p:spPr>
          <a:xfrm rot="5400000">
            <a:off x="2118068" y="3488422"/>
            <a:ext cx="132566" cy="331470"/>
          </a:xfrm>
          <a:custGeom>
            <a:avLst/>
            <a:gdLst>
              <a:gd name="connsiteX0" fmla="*/ 0 w 468630"/>
              <a:gd name="connsiteY0" fmla="*/ 114300 h 457200"/>
              <a:gd name="connsiteX1" fmla="*/ 468630 w 468630"/>
              <a:gd name="connsiteY1" fmla="*/ 0 h 457200"/>
              <a:gd name="connsiteX2" fmla="*/ 377190 w 468630"/>
              <a:gd name="connsiteY2" fmla="*/ 228600 h 457200"/>
              <a:gd name="connsiteX3" fmla="*/ 377190 w 468630"/>
              <a:gd name="connsiteY3" fmla="*/ 457200 h 457200"/>
              <a:gd name="connsiteX4" fmla="*/ 0 w 468630"/>
              <a:gd name="connsiteY4" fmla="*/ 114300 h 4572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8630" h="457200">
                <a:moveTo>
                  <a:pt x="0" y="114300"/>
                </a:moveTo>
                <a:lnTo>
                  <a:pt x="468630" y="0"/>
                </a:lnTo>
                <a:lnTo>
                  <a:pt x="377190" y="228600"/>
                </a:lnTo>
                <a:lnTo>
                  <a:pt x="377190" y="457200"/>
                </a:lnTo>
                <a:lnTo>
                  <a:pt x="0" y="114300"/>
                </a:lnTo>
                <a:close/>
              </a:path>
            </a:pathLst>
          </a:cu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noProof="0"/>
          </a:p>
        </p:txBody>
      </p:sp>
      <p:sp>
        <p:nvSpPr>
          <p:cNvPr id="18" name="Freeform: Shape 17">
            <a:extLst>
              <a:ext uri="{FF2B5EF4-FFF2-40B4-BE49-F238E27FC236}">
                <a16:creationId xmlns:a16="http://schemas.microsoft.com/office/drawing/2014/main" id="{7DAC7DBE-C4C9-3D14-BCF9-B09EE012E3FC}"/>
              </a:ext>
            </a:extLst>
          </p:cNvPr>
          <p:cNvSpPr/>
          <p:nvPr/>
        </p:nvSpPr>
        <p:spPr>
          <a:xfrm>
            <a:off x="3087412" y="3515866"/>
            <a:ext cx="365760" cy="331470"/>
          </a:xfrm>
          <a:custGeom>
            <a:avLst/>
            <a:gdLst>
              <a:gd name="connsiteX0" fmla="*/ 182880 w 365760"/>
              <a:gd name="connsiteY0" fmla="*/ 125730 h 331470"/>
              <a:gd name="connsiteX1" fmla="*/ 205740 w 365760"/>
              <a:gd name="connsiteY1" fmla="*/ 0 h 331470"/>
              <a:gd name="connsiteX2" fmla="*/ 228600 w 365760"/>
              <a:gd name="connsiteY2" fmla="*/ 148590 h 331470"/>
              <a:gd name="connsiteX3" fmla="*/ 365760 w 365760"/>
              <a:gd name="connsiteY3" fmla="*/ 148590 h 331470"/>
              <a:gd name="connsiteX4" fmla="*/ 194310 w 365760"/>
              <a:gd name="connsiteY4" fmla="*/ 251460 h 331470"/>
              <a:gd name="connsiteX5" fmla="*/ 228600 w 365760"/>
              <a:gd name="connsiteY5" fmla="*/ 331470 h 331470"/>
              <a:gd name="connsiteX6" fmla="*/ 114300 w 365760"/>
              <a:gd name="connsiteY6" fmla="*/ 228600 h 331470"/>
              <a:gd name="connsiteX7" fmla="*/ 0 w 365760"/>
              <a:gd name="connsiteY7" fmla="*/ 137160 h 331470"/>
              <a:gd name="connsiteX8" fmla="*/ 182880 w 365760"/>
              <a:gd name="connsiteY8" fmla="*/ 125730 h 3314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65760" h="331470">
                <a:moveTo>
                  <a:pt x="182880" y="125730"/>
                </a:moveTo>
                <a:lnTo>
                  <a:pt x="205740" y="0"/>
                </a:lnTo>
                <a:lnTo>
                  <a:pt x="228600" y="148590"/>
                </a:lnTo>
                <a:lnTo>
                  <a:pt x="365760" y="148590"/>
                </a:lnTo>
                <a:lnTo>
                  <a:pt x="194310" y="251460"/>
                </a:lnTo>
                <a:lnTo>
                  <a:pt x="228600" y="331470"/>
                </a:lnTo>
                <a:lnTo>
                  <a:pt x="114300" y="228600"/>
                </a:lnTo>
                <a:lnTo>
                  <a:pt x="0" y="137160"/>
                </a:lnTo>
                <a:lnTo>
                  <a:pt x="182880" y="125730"/>
                </a:lnTo>
                <a:close/>
              </a:path>
            </a:pathLst>
          </a:cu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noProof="0"/>
          </a:p>
        </p:txBody>
      </p:sp>
      <p:sp>
        <p:nvSpPr>
          <p:cNvPr id="22" name="Freeform: Shape 21">
            <a:extLst>
              <a:ext uri="{FF2B5EF4-FFF2-40B4-BE49-F238E27FC236}">
                <a16:creationId xmlns:a16="http://schemas.microsoft.com/office/drawing/2014/main" id="{7F600306-C5D9-0523-2B20-2A295E934887}"/>
              </a:ext>
            </a:extLst>
          </p:cNvPr>
          <p:cNvSpPr/>
          <p:nvPr/>
        </p:nvSpPr>
        <p:spPr>
          <a:xfrm>
            <a:off x="4892040" y="3589020"/>
            <a:ext cx="3669030" cy="1908810"/>
          </a:xfrm>
          <a:custGeom>
            <a:avLst/>
            <a:gdLst>
              <a:gd name="connsiteX0" fmla="*/ 0 w 3669030"/>
              <a:gd name="connsiteY0" fmla="*/ 1017270 h 1908810"/>
              <a:gd name="connsiteX1" fmla="*/ 765810 w 3669030"/>
              <a:gd name="connsiteY1" fmla="*/ 754380 h 1908810"/>
              <a:gd name="connsiteX2" fmla="*/ 1257300 w 3669030"/>
              <a:gd name="connsiteY2" fmla="*/ 320040 h 1908810"/>
              <a:gd name="connsiteX3" fmla="*/ 2446020 w 3669030"/>
              <a:gd name="connsiteY3" fmla="*/ 0 h 1908810"/>
              <a:gd name="connsiteX4" fmla="*/ 3143250 w 3669030"/>
              <a:gd name="connsiteY4" fmla="*/ 11430 h 1908810"/>
              <a:gd name="connsiteX5" fmla="*/ 3669030 w 3669030"/>
              <a:gd name="connsiteY5" fmla="*/ 388620 h 1908810"/>
              <a:gd name="connsiteX6" fmla="*/ 3200400 w 3669030"/>
              <a:gd name="connsiteY6" fmla="*/ 1200150 h 1908810"/>
              <a:gd name="connsiteX7" fmla="*/ 1931670 w 3669030"/>
              <a:gd name="connsiteY7" fmla="*/ 1588770 h 1908810"/>
              <a:gd name="connsiteX8" fmla="*/ 1234440 w 3669030"/>
              <a:gd name="connsiteY8" fmla="*/ 1908810 h 1908810"/>
              <a:gd name="connsiteX9" fmla="*/ 617220 w 3669030"/>
              <a:gd name="connsiteY9" fmla="*/ 1714500 h 1908810"/>
              <a:gd name="connsiteX10" fmla="*/ 502920 w 3669030"/>
              <a:gd name="connsiteY10" fmla="*/ 1314450 h 1908810"/>
              <a:gd name="connsiteX11" fmla="*/ 0 w 3669030"/>
              <a:gd name="connsiteY11" fmla="*/ 1017270 h 1908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69030" h="1908810">
                <a:moveTo>
                  <a:pt x="0" y="1017270"/>
                </a:moveTo>
                <a:lnTo>
                  <a:pt x="765810" y="754380"/>
                </a:lnTo>
                <a:lnTo>
                  <a:pt x="1257300" y="320040"/>
                </a:lnTo>
                <a:lnTo>
                  <a:pt x="2446020" y="0"/>
                </a:lnTo>
                <a:lnTo>
                  <a:pt x="3143250" y="11430"/>
                </a:lnTo>
                <a:lnTo>
                  <a:pt x="3669030" y="388620"/>
                </a:lnTo>
                <a:lnTo>
                  <a:pt x="3200400" y="1200150"/>
                </a:lnTo>
                <a:lnTo>
                  <a:pt x="1931670" y="1588770"/>
                </a:lnTo>
                <a:lnTo>
                  <a:pt x="1234440" y="1908810"/>
                </a:lnTo>
                <a:lnTo>
                  <a:pt x="617220" y="1714500"/>
                </a:lnTo>
                <a:lnTo>
                  <a:pt x="502920" y="1314450"/>
                </a:lnTo>
                <a:lnTo>
                  <a:pt x="0" y="1017270"/>
                </a:lnTo>
                <a:close/>
              </a:path>
            </a:pathLst>
          </a:custGeom>
          <a:solidFill>
            <a:schemeClr val="accent2">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noProof="0"/>
          </a:p>
        </p:txBody>
      </p:sp>
      <p:sp>
        <p:nvSpPr>
          <p:cNvPr id="23" name="Freeform: Shape 22">
            <a:extLst>
              <a:ext uri="{FF2B5EF4-FFF2-40B4-BE49-F238E27FC236}">
                <a16:creationId xmlns:a16="http://schemas.microsoft.com/office/drawing/2014/main" id="{D291ABAE-1672-3710-6B69-BC204EFDB8E5}"/>
              </a:ext>
            </a:extLst>
          </p:cNvPr>
          <p:cNvSpPr/>
          <p:nvPr/>
        </p:nvSpPr>
        <p:spPr>
          <a:xfrm>
            <a:off x="5914866" y="4424546"/>
            <a:ext cx="560388" cy="217170"/>
          </a:xfrm>
          <a:custGeom>
            <a:avLst/>
            <a:gdLst>
              <a:gd name="connsiteX0" fmla="*/ 240030 w 594360"/>
              <a:gd name="connsiteY0" fmla="*/ 0 h 411480"/>
              <a:gd name="connsiteX1" fmla="*/ 0 w 594360"/>
              <a:gd name="connsiteY1" fmla="*/ 274320 h 411480"/>
              <a:gd name="connsiteX2" fmla="*/ 594360 w 594360"/>
              <a:gd name="connsiteY2" fmla="*/ 411480 h 411480"/>
              <a:gd name="connsiteX3" fmla="*/ 468630 w 594360"/>
              <a:gd name="connsiteY3" fmla="*/ 182880 h 411480"/>
              <a:gd name="connsiteX4" fmla="*/ 240030 w 594360"/>
              <a:gd name="connsiteY4" fmla="*/ 0 h 4114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94360" h="411480">
                <a:moveTo>
                  <a:pt x="240030" y="0"/>
                </a:moveTo>
                <a:lnTo>
                  <a:pt x="0" y="274320"/>
                </a:lnTo>
                <a:lnTo>
                  <a:pt x="594360" y="411480"/>
                </a:lnTo>
                <a:lnTo>
                  <a:pt x="468630" y="182880"/>
                </a:lnTo>
                <a:lnTo>
                  <a:pt x="240030" y="0"/>
                </a:lnTo>
                <a:close/>
              </a:path>
            </a:pathLst>
          </a:cu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noProof="0"/>
          </a:p>
        </p:txBody>
      </p:sp>
      <p:sp>
        <p:nvSpPr>
          <p:cNvPr id="24" name="Freeform: Shape 23">
            <a:extLst>
              <a:ext uri="{FF2B5EF4-FFF2-40B4-BE49-F238E27FC236}">
                <a16:creationId xmlns:a16="http://schemas.microsoft.com/office/drawing/2014/main" id="{7D999492-2D58-230C-368E-32DF0867237B}"/>
              </a:ext>
            </a:extLst>
          </p:cNvPr>
          <p:cNvSpPr/>
          <p:nvPr/>
        </p:nvSpPr>
        <p:spPr>
          <a:xfrm>
            <a:off x="6262080" y="4186783"/>
            <a:ext cx="388620" cy="217170"/>
          </a:xfrm>
          <a:custGeom>
            <a:avLst/>
            <a:gdLst>
              <a:gd name="connsiteX0" fmla="*/ 0 w 285750"/>
              <a:gd name="connsiteY0" fmla="*/ 102870 h 262890"/>
              <a:gd name="connsiteX1" fmla="*/ 285750 w 285750"/>
              <a:gd name="connsiteY1" fmla="*/ 0 h 262890"/>
              <a:gd name="connsiteX2" fmla="*/ 274320 w 285750"/>
              <a:gd name="connsiteY2" fmla="*/ 262890 h 262890"/>
              <a:gd name="connsiteX3" fmla="*/ 102870 w 285750"/>
              <a:gd name="connsiteY3" fmla="*/ 194310 h 262890"/>
              <a:gd name="connsiteX4" fmla="*/ 0 w 285750"/>
              <a:gd name="connsiteY4" fmla="*/ 102870 h 2628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5750" h="262890">
                <a:moveTo>
                  <a:pt x="0" y="102870"/>
                </a:moveTo>
                <a:lnTo>
                  <a:pt x="285750" y="0"/>
                </a:lnTo>
                <a:lnTo>
                  <a:pt x="274320" y="262890"/>
                </a:lnTo>
                <a:lnTo>
                  <a:pt x="102870" y="194310"/>
                </a:lnTo>
                <a:lnTo>
                  <a:pt x="0" y="102870"/>
                </a:lnTo>
                <a:close/>
              </a:path>
            </a:pathLst>
          </a:cu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noProof="0"/>
          </a:p>
        </p:txBody>
      </p:sp>
      <p:sp>
        <p:nvSpPr>
          <p:cNvPr id="25" name="Freeform: Shape 24">
            <a:extLst>
              <a:ext uri="{FF2B5EF4-FFF2-40B4-BE49-F238E27FC236}">
                <a16:creationId xmlns:a16="http://schemas.microsoft.com/office/drawing/2014/main" id="{6B1EEF5C-152C-934A-D073-66010ED0893B}"/>
              </a:ext>
            </a:extLst>
          </p:cNvPr>
          <p:cNvSpPr/>
          <p:nvPr/>
        </p:nvSpPr>
        <p:spPr>
          <a:xfrm>
            <a:off x="6762933" y="4403953"/>
            <a:ext cx="560388" cy="217170"/>
          </a:xfrm>
          <a:custGeom>
            <a:avLst/>
            <a:gdLst>
              <a:gd name="connsiteX0" fmla="*/ 240030 w 594360"/>
              <a:gd name="connsiteY0" fmla="*/ 0 h 411480"/>
              <a:gd name="connsiteX1" fmla="*/ 0 w 594360"/>
              <a:gd name="connsiteY1" fmla="*/ 274320 h 411480"/>
              <a:gd name="connsiteX2" fmla="*/ 594360 w 594360"/>
              <a:gd name="connsiteY2" fmla="*/ 411480 h 411480"/>
              <a:gd name="connsiteX3" fmla="*/ 468630 w 594360"/>
              <a:gd name="connsiteY3" fmla="*/ 182880 h 411480"/>
              <a:gd name="connsiteX4" fmla="*/ 240030 w 594360"/>
              <a:gd name="connsiteY4" fmla="*/ 0 h 4114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94360" h="411480">
                <a:moveTo>
                  <a:pt x="240030" y="0"/>
                </a:moveTo>
                <a:lnTo>
                  <a:pt x="0" y="274320"/>
                </a:lnTo>
                <a:lnTo>
                  <a:pt x="594360" y="411480"/>
                </a:lnTo>
                <a:lnTo>
                  <a:pt x="468630" y="182880"/>
                </a:lnTo>
                <a:lnTo>
                  <a:pt x="240030" y="0"/>
                </a:lnTo>
                <a:close/>
              </a:path>
            </a:pathLst>
          </a:cu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noProof="0"/>
          </a:p>
        </p:txBody>
      </p:sp>
      <p:sp>
        <p:nvSpPr>
          <p:cNvPr id="26" name="Freeform: Shape 25">
            <a:extLst>
              <a:ext uri="{FF2B5EF4-FFF2-40B4-BE49-F238E27FC236}">
                <a16:creationId xmlns:a16="http://schemas.microsoft.com/office/drawing/2014/main" id="{DF166D57-48DC-CCBE-ECA4-8EB115782495}"/>
              </a:ext>
            </a:extLst>
          </p:cNvPr>
          <p:cNvSpPr/>
          <p:nvPr/>
        </p:nvSpPr>
        <p:spPr>
          <a:xfrm>
            <a:off x="6437366" y="4553724"/>
            <a:ext cx="560388" cy="217170"/>
          </a:xfrm>
          <a:custGeom>
            <a:avLst/>
            <a:gdLst>
              <a:gd name="connsiteX0" fmla="*/ 240030 w 594360"/>
              <a:gd name="connsiteY0" fmla="*/ 0 h 411480"/>
              <a:gd name="connsiteX1" fmla="*/ 0 w 594360"/>
              <a:gd name="connsiteY1" fmla="*/ 274320 h 411480"/>
              <a:gd name="connsiteX2" fmla="*/ 594360 w 594360"/>
              <a:gd name="connsiteY2" fmla="*/ 411480 h 411480"/>
              <a:gd name="connsiteX3" fmla="*/ 468630 w 594360"/>
              <a:gd name="connsiteY3" fmla="*/ 182880 h 411480"/>
              <a:gd name="connsiteX4" fmla="*/ 240030 w 594360"/>
              <a:gd name="connsiteY4" fmla="*/ 0 h 4114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94360" h="411480">
                <a:moveTo>
                  <a:pt x="240030" y="0"/>
                </a:moveTo>
                <a:lnTo>
                  <a:pt x="0" y="274320"/>
                </a:lnTo>
                <a:lnTo>
                  <a:pt x="594360" y="411480"/>
                </a:lnTo>
                <a:lnTo>
                  <a:pt x="468630" y="182880"/>
                </a:lnTo>
                <a:lnTo>
                  <a:pt x="240030" y="0"/>
                </a:lnTo>
                <a:close/>
              </a:path>
            </a:pathLst>
          </a:cu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noProof="0"/>
          </a:p>
        </p:txBody>
      </p:sp>
      <p:sp>
        <p:nvSpPr>
          <p:cNvPr id="27" name="Freeform: Shape 26">
            <a:extLst>
              <a:ext uri="{FF2B5EF4-FFF2-40B4-BE49-F238E27FC236}">
                <a16:creationId xmlns:a16="http://schemas.microsoft.com/office/drawing/2014/main" id="{2AB22B81-0A2A-46E8-D1C0-1989A6D3CBB4}"/>
              </a:ext>
            </a:extLst>
          </p:cNvPr>
          <p:cNvSpPr/>
          <p:nvPr/>
        </p:nvSpPr>
        <p:spPr>
          <a:xfrm>
            <a:off x="5983806" y="4179912"/>
            <a:ext cx="171450" cy="217170"/>
          </a:xfrm>
          <a:custGeom>
            <a:avLst/>
            <a:gdLst>
              <a:gd name="connsiteX0" fmla="*/ 0 w 731520"/>
              <a:gd name="connsiteY0" fmla="*/ 422910 h 422910"/>
              <a:gd name="connsiteX1" fmla="*/ 0 w 731520"/>
              <a:gd name="connsiteY1" fmla="*/ 0 h 422910"/>
              <a:gd name="connsiteX2" fmla="*/ 731520 w 731520"/>
              <a:gd name="connsiteY2" fmla="*/ 274320 h 422910"/>
              <a:gd name="connsiteX3" fmla="*/ 514350 w 731520"/>
              <a:gd name="connsiteY3" fmla="*/ 422910 h 422910"/>
              <a:gd name="connsiteX4" fmla="*/ 0 w 731520"/>
              <a:gd name="connsiteY4" fmla="*/ 422910 h 4229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1520" h="422910">
                <a:moveTo>
                  <a:pt x="0" y="422910"/>
                </a:moveTo>
                <a:lnTo>
                  <a:pt x="0" y="0"/>
                </a:lnTo>
                <a:lnTo>
                  <a:pt x="731520" y="274320"/>
                </a:lnTo>
                <a:lnTo>
                  <a:pt x="514350" y="422910"/>
                </a:lnTo>
                <a:lnTo>
                  <a:pt x="0" y="422910"/>
                </a:lnTo>
                <a:close/>
              </a:path>
            </a:pathLst>
          </a:cu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noProof="0"/>
          </a:p>
        </p:txBody>
      </p:sp>
      <p:sp>
        <p:nvSpPr>
          <p:cNvPr id="28" name="TextBox 27">
            <a:extLst>
              <a:ext uri="{FF2B5EF4-FFF2-40B4-BE49-F238E27FC236}">
                <a16:creationId xmlns:a16="http://schemas.microsoft.com/office/drawing/2014/main" id="{8A62CC92-9F61-850B-E8C1-25245F1088F6}"/>
              </a:ext>
            </a:extLst>
          </p:cNvPr>
          <p:cNvSpPr txBox="1"/>
          <p:nvPr/>
        </p:nvSpPr>
        <p:spPr>
          <a:xfrm>
            <a:off x="4524325" y="2237289"/>
            <a:ext cx="2036135" cy="461665"/>
          </a:xfrm>
          <a:prstGeom prst="rect">
            <a:avLst/>
          </a:prstGeom>
          <a:noFill/>
        </p:spPr>
        <p:txBody>
          <a:bodyPr wrap="none" rtlCol="0">
            <a:spAutoFit/>
          </a:bodyPr>
          <a:lstStyle/>
          <a:p>
            <a:pPr algn="l"/>
            <a:r>
              <a:rPr lang="en-GB" sz="2400" noProof="0" dirty="0" err="1"/>
              <a:t>Calraiméadar</a:t>
            </a:r>
            <a:endParaRPr lang="en-GB" sz="2400" noProof="0" dirty="0"/>
          </a:p>
        </p:txBody>
      </p:sp>
      <p:sp>
        <p:nvSpPr>
          <p:cNvPr id="29" name="TextBox 28">
            <a:extLst>
              <a:ext uri="{FF2B5EF4-FFF2-40B4-BE49-F238E27FC236}">
                <a16:creationId xmlns:a16="http://schemas.microsoft.com/office/drawing/2014/main" id="{5B95F613-51DE-A6CB-CC88-834FA58BFA37}"/>
              </a:ext>
            </a:extLst>
          </p:cNvPr>
          <p:cNvSpPr txBox="1"/>
          <p:nvPr/>
        </p:nvSpPr>
        <p:spPr>
          <a:xfrm>
            <a:off x="2825168" y="1695624"/>
            <a:ext cx="2966031" cy="461665"/>
          </a:xfrm>
          <a:prstGeom prst="rect">
            <a:avLst/>
          </a:prstGeom>
          <a:noFill/>
        </p:spPr>
        <p:txBody>
          <a:bodyPr wrap="square" rtlCol="0">
            <a:spAutoFit/>
          </a:bodyPr>
          <a:lstStyle/>
          <a:p>
            <a:pPr algn="l"/>
            <a:r>
              <a:rPr lang="en-GB" sz="2400" noProof="0" dirty="0" err="1"/>
              <a:t>Claibín</a:t>
            </a:r>
            <a:r>
              <a:rPr lang="en-GB" sz="2400" noProof="0" dirty="0"/>
              <a:t> </a:t>
            </a:r>
            <a:r>
              <a:rPr lang="en-GB" sz="2400" noProof="0" dirty="0" err="1"/>
              <a:t>inslithe</a:t>
            </a:r>
            <a:endParaRPr lang="en-GB" sz="2400" noProof="0" dirty="0"/>
          </a:p>
        </p:txBody>
      </p:sp>
      <p:sp>
        <p:nvSpPr>
          <p:cNvPr id="30" name="Rectangle: Rounded Corners 29">
            <a:extLst>
              <a:ext uri="{FF2B5EF4-FFF2-40B4-BE49-F238E27FC236}">
                <a16:creationId xmlns:a16="http://schemas.microsoft.com/office/drawing/2014/main" id="{5ACA4C8D-91F9-A9EF-0E15-AFAB8AA518A4}"/>
              </a:ext>
            </a:extLst>
          </p:cNvPr>
          <p:cNvSpPr/>
          <p:nvPr/>
        </p:nvSpPr>
        <p:spPr>
          <a:xfrm>
            <a:off x="1511742" y="2139970"/>
            <a:ext cx="2191578" cy="466070"/>
          </a:xfrm>
          <a:prstGeom prst="roundRect">
            <a:avLst/>
          </a:prstGeom>
          <a:solidFill>
            <a:srgbClr val="FFC000"/>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noProof="0"/>
          </a:p>
        </p:txBody>
      </p:sp>
      <p:sp>
        <p:nvSpPr>
          <p:cNvPr id="20" name="Rectangle: Rounded Corners 19">
            <a:extLst>
              <a:ext uri="{FF2B5EF4-FFF2-40B4-BE49-F238E27FC236}">
                <a16:creationId xmlns:a16="http://schemas.microsoft.com/office/drawing/2014/main" id="{880AE35D-7E92-3D7C-BFE3-33698FCE7CF2}"/>
              </a:ext>
            </a:extLst>
          </p:cNvPr>
          <p:cNvSpPr/>
          <p:nvPr/>
        </p:nvSpPr>
        <p:spPr>
          <a:xfrm>
            <a:off x="2577378" y="1452712"/>
            <a:ext cx="92748" cy="3080419"/>
          </a:xfrm>
          <a:prstGeom prst="roundRect">
            <a:avLst/>
          </a:prstGeom>
          <a:solidFill>
            <a:schemeClr val="bg1"/>
          </a:solidFill>
          <a:ln w="190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noProof="0"/>
          </a:p>
        </p:txBody>
      </p:sp>
      <p:sp>
        <p:nvSpPr>
          <p:cNvPr id="21" name="Rectangle: Rounded Corners 20">
            <a:extLst>
              <a:ext uri="{FF2B5EF4-FFF2-40B4-BE49-F238E27FC236}">
                <a16:creationId xmlns:a16="http://schemas.microsoft.com/office/drawing/2014/main" id="{64F15F0F-8B3F-EC27-E01B-E521D8D987D4}"/>
              </a:ext>
            </a:extLst>
          </p:cNvPr>
          <p:cNvSpPr/>
          <p:nvPr/>
        </p:nvSpPr>
        <p:spPr>
          <a:xfrm>
            <a:off x="2598118" y="4317107"/>
            <a:ext cx="72008" cy="216024"/>
          </a:xfrm>
          <a:prstGeom prst="roundRect">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noProof="0"/>
          </a:p>
        </p:txBody>
      </p:sp>
      <p:sp>
        <p:nvSpPr>
          <p:cNvPr id="31" name="Rectangle: Rounded Corners 30">
            <a:extLst>
              <a:ext uri="{FF2B5EF4-FFF2-40B4-BE49-F238E27FC236}">
                <a16:creationId xmlns:a16="http://schemas.microsoft.com/office/drawing/2014/main" id="{2B271A99-9D71-7ACB-1A1F-05158AFA2ED7}"/>
              </a:ext>
            </a:extLst>
          </p:cNvPr>
          <p:cNvSpPr/>
          <p:nvPr/>
        </p:nvSpPr>
        <p:spPr>
          <a:xfrm rot="20866864">
            <a:off x="1776030" y="1583987"/>
            <a:ext cx="72008" cy="3425552"/>
          </a:xfrm>
          <a:prstGeom prst="roundRect">
            <a:avLst/>
          </a:prstGeom>
          <a:solidFill>
            <a:schemeClr val="bg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noProof="0"/>
          </a:p>
        </p:txBody>
      </p:sp>
      <p:sp>
        <p:nvSpPr>
          <p:cNvPr id="32" name="TextBox 31">
            <a:extLst>
              <a:ext uri="{FF2B5EF4-FFF2-40B4-BE49-F238E27FC236}">
                <a16:creationId xmlns:a16="http://schemas.microsoft.com/office/drawing/2014/main" id="{787881E1-1DED-0E41-31C4-31977E31D72D}"/>
              </a:ext>
            </a:extLst>
          </p:cNvPr>
          <p:cNvSpPr txBox="1"/>
          <p:nvPr/>
        </p:nvSpPr>
        <p:spPr>
          <a:xfrm>
            <a:off x="347641" y="1258833"/>
            <a:ext cx="2008883" cy="523220"/>
          </a:xfrm>
          <a:prstGeom prst="rect">
            <a:avLst/>
          </a:prstGeom>
          <a:noFill/>
        </p:spPr>
        <p:txBody>
          <a:bodyPr wrap="none" rtlCol="0">
            <a:spAutoFit/>
          </a:bodyPr>
          <a:lstStyle/>
          <a:p>
            <a:r>
              <a:rPr lang="en-IE" sz="2800" dirty="0" err="1"/>
              <a:t>Meascthóir</a:t>
            </a:r>
            <a:r>
              <a:rPr lang="en-IE" dirty="0"/>
              <a:t> </a:t>
            </a:r>
            <a:endParaRPr lang="en-GB" sz="2800" noProof="0" dirty="0"/>
          </a:p>
        </p:txBody>
      </p:sp>
      <p:sp>
        <p:nvSpPr>
          <p:cNvPr id="33" name="TextBox 32">
            <a:extLst>
              <a:ext uri="{FF2B5EF4-FFF2-40B4-BE49-F238E27FC236}">
                <a16:creationId xmlns:a16="http://schemas.microsoft.com/office/drawing/2014/main" id="{A1DEB41F-0E63-6639-8F89-B344760E9681}"/>
              </a:ext>
            </a:extLst>
          </p:cNvPr>
          <p:cNvSpPr txBox="1"/>
          <p:nvPr/>
        </p:nvSpPr>
        <p:spPr>
          <a:xfrm>
            <a:off x="2532871" y="1099257"/>
            <a:ext cx="2051716" cy="461665"/>
          </a:xfrm>
          <a:prstGeom prst="rect">
            <a:avLst/>
          </a:prstGeom>
          <a:noFill/>
        </p:spPr>
        <p:txBody>
          <a:bodyPr wrap="none" rtlCol="0">
            <a:spAutoFit/>
          </a:bodyPr>
          <a:lstStyle/>
          <a:p>
            <a:pPr algn="l"/>
            <a:r>
              <a:rPr lang="en-GB" sz="2400" noProof="0" dirty="0" err="1"/>
              <a:t>Teirmiméadar</a:t>
            </a:r>
            <a:endParaRPr lang="en-GB" sz="2400" noProof="0" dirty="0"/>
          </a:p>
        </p:txBody>
      </p:sp>
      <p:sp>
        <p:nvSpPr>
          <p:cNvPr id="34" name="TextBox 33">
            <a:extLst>
              <a:ext uri="{FF2B5EF4-FFF2-40B4-BE49-F238E27FC236}">
                <a16:creationId xmlns:a16="http://schemas.microsoft.com/office/drawing/2014/main" id="{86430F98-7882-A519-1821-07CB2508D309}"/>
              </a:ext>
            </a:extLst>
          </p:cNvPr>
          <p:cNvSpPr txBox="1"/>
          <p:nvPr/>
        </p:nvSpPr>
        <p:spPr>
          <a:xfrm>
            <a:off x="2226486" y="5440680"/>
            <a:ext cx="2345514" cy="523220"/>
          </a:xfrm>
          <a:prstGeom prst="rect">
            <a:avLst/>
          </a:prstGeom>
          <a:noFill/>
        </p:spPr>
        <p:txBody>
          <a:bodyPr wrap="square" rtlCol="0">
            <a:spAutoFit/>
          </a:bodyPr>
          <a:lstStyle/>
          <a:p>
            <a:pPr algn="l"/>
            <a:r>
              <a:rPr lang="en-GB" sz="2800" noProof="0" dirty="0" err="1"/>
              <a:t>Insliú</a:t>
            </a:r>
            <a:endParaRPr lang="en-GB" sz="2800" noProof="0" dirty="0"/>
          </a:p>
        </p:txBody>
      </p:sp>
      <p:sp>
        <p:nvSpPr>
          <p:cNvPr id="35" name="TextBox 34">
            <a:extLst>
              <a:ext uri="{FF2B5EF4-FFF2-40B4-BE49-F238E27FC236}">
                <a16:creationId xmlns:a16="http://schemas.microsoft.com/office/drawing/2014/main" id="{535AB3E6-E802-5F5F-0EFA-7B55B6FE755B}"/>
              </a:ext>
            </a:extLst>
          </p:cNvPr>
          <p:cNvSpPr txBox="1"/>
          <p:nvPr/>
        </p:nvSpPr>
        <p:spPr>
          <a:xfrm>
            <a:off x="7213240" y="2079843"/>
            <a:ext cx="1462448" cy="2277547"/>
          </a:xfrm>
          <a:prstGeom prst="rect">
            <a:avLst/>
          </a:prstGeom>
          <a:noFill/>
        </p:spPr>
        <p:txBody>
          <a:bodyPr wrap="square" rtlCol="0">
            <a:spAutoFit/>
          </a:bodyPr>
          <a:lstStyle/>
          <a:p>
            <a:r>
              <a:rPr lang="en-GB" sz="2400" dirty="0" err="1"/>
              <a:t>Éadach</a:t>
            </a:r>
            <a:r>
              <a:rPr lang="en-GB" sz="2400" dirty="0"/>
              <a:t> </a:t>
            </a:r>
            <a:r>
              <a:rPr lang="en-GB" sz="2400" dirty="0" err="1"/>
              <a:t>chun</a:t>
            </a:r>
            <a:r>
              <a:rPr lang="en-GB" sz="2400" dirty="0"/>
              <a:t> an t-</a:t>
            </a:r>
            <a:r>
              <a:rPr lang="en-GB" sz="2400" dirty="0" err="1"/>
              <a:t>oighear</a:t>
            </a:r>
            <a:r>
              <a:rPr lang="en-GB" sz="2400" dirty="0"/>
              <a:t> a </a:t>
            </a:r>
            <a:r>
              <a:rPr lang="en-GB" sz="2400" dirty="0" err="1"/>
              <a:t>thriomú</a:t>
            </a:r>
            <a:endParaRPr lang="en-GB" sz="2400" dirty="0"/>
          </a:p>
          <a:p>
            <a:br>
              <a:rPr lang="en-GB" dirty="0"/>
            </a:br>
            <a:endParaRPr lang="en-GB" sz="2800" noProof="0" dirty="0"/>
          </a:p>
        </p:txBody>
      </p:sp>
      <p:sp>
        <p:nvSpPr>
          <p:cNvPr id="38" name="TextBox 37">
            <a:extLst>
              <a:ext uri="{FF2B5EF4-FFF2-40B4-BE49-F238E27FC236}">
                <a16:creationId xmlns:a16="http://schemas.microsoft.com/office/drawing/2014/main" id="{2981F054-AAA0-8B00-1CA7-9DFB8B4E1FD2}"/>
              </a:ext>
            </a:extLst>
          </p:cNvPr>
          <p:cNvSpPr txBox="1"/>
          <p:nvPr/>
        </p:nvSpPr>
        <p:spPr>
          <a:xfrm>
            <a:off x="2336277" y="4830316"/>
            <a:ext cx="1103187" cy="523220"/>
          </a:xfrm>
          <a:prstGeom prst="rect">
            <a:avLst/>
          </a:prstGeom>
          <a:noFill/>
        </p:spPr>
        <p:txBody>
          <a:bodyPr wrap="none" rtlCol="0">
            <a:spAutoFit/>
          </a:bodyPr>
          <a:lstStyle/>
          <a:p>
            <a:pPr algn="l"/>
            <a:r>
              <a:rPr lang="en-GB" sz="2800" noProof="0" dirty="0" err="1"/>
              <a:t>UIsce</a:t>
            </a:r>
            <a:endParaRPr lang="en-GB" sz="2800" noProof="0" dirty="0"/>
          </a:p>
        </p:txBody>
      </p:sp>
      <p:sp>
        <p:nvSpPr>
          <p:cNvPr id="40" name="Rectangle: Rounded Corners 39">
            <a:extLst>
              <a:ext uri="{FF2B5EF4-FFF2-40B4-BE49-F238E27FC236}">
                <a16:creationId xmlns:a16="http://schemas.microsoft.com/office/drawing/2014/main" id="{42F22C57-B7C2-7A6B-DC20-49F131CA05B7}"/>
              </a:ext>
            </a:extLst>
          </p:cNvPr>
          <p:cNvSpPr/>
          <p:nvPr/>
        </p:nvSpPr>
        <p:spPr>
          <a:xfrm>
            <a:off x="4771474" y="5832340"/>
            <a:ext cx="1735928" cy="326800"/>
          </a:xfrm>
          <a:prstGeom prst="roundRect">
            <a:avLst/>
          </a:prstGeom>
          <a:solidFill>
            <a:schemeClr val="tx2">
              <a:lumMod val="10000"/>
              <a:lumOff val="90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noProof="0"/>
          </a:p>
        </p:txBody>
      </p:sp>
      <p:sp>
        <p:nvSpPr>
          <p:cNvPr id="39" name="Rectangle: Rounded Corners 38">
            <a:extLst>
              <a:ext uri="{FF2B5EF4-FFF2-40B4-BE49-F238E27FC236}">
                <a16:creationId xmlns:a16="http://schemas.microsoft.com/office/drawing/2014/main" id="{857EE998-2186-DC54-2BDD-8E098E8F02AC}"/>
              </a:ext>
            </a:extLst>
          </p:cNvPr>
          <p:cNvSpPr/>
          <p:nvPr/>
        </p:nvSpPr>
        <p:spPr>
          <a:xfrm>
            <a:off x="4663564" y="5977889"/>
            <a:ext cx="1987136" cy="348451"/>
          </a:xfrm>
          <a:prstGeom prst="roundRect">
            <a:avLst/>
          </a:prstGeom>
          <a:solidFill>
            <a:schemeClr val="tx2">
              <a:lumMod val="10000"/>
              <a:lumOff val="90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noProof="0"/>
          </a:p>
        </p:txBody>
      </p:sp>
      <p:sp>
        <p:nvSpPr>
          <p:cNvPr id="41" name="TextBox 40">
            <a:extLst>
              <a:ext uri="{FF2B5EF4-FFF2-40B4-BE49-F238E27FC236}">
                <a16:creationId xmlns:a16="http://schemas.microsoft.com/office/drawing/2014/main" id="{4996B9BE-86D0-6636-EEB3-D7E836811C1B}"/>
              </a:ext>
            </a:extLst>
          </p:cNvPr>
          <p:cNvSpPr txBox="1"/>
          <p:nvPr/>
        </p:nvSpPr>
        <p:spPr>
          <a:xfrm>
            <a:off x="6782380" y="5440680"/>
            <a:ext cx="1735928" cy="830997"/>
          </a:xfrm>
          <a:prstGeom prst="rect">
            <a:avLst/>
          </a:prstGeom>
          <a:noFill/>
        </p:spPr>
        <p:txBody>
          <a:bodyPr wrap="square" rtlCol="0">
            <a:spAutoFit/>
          </a:bodyPr>
          <a:lstStyle/>
          <a:p>
            <a:pPr algn="l"/>
            <a:r>
              <a:rPr lang="en-GB" sz="2400" noProof="0" dirty="0" err="1"/>
              <a:t>Scála</a:t>
            </a:r>
            <a:r>
              <a:rPr lang="en-GB" sz="2400" noProof="0" dirty="0"/>
              <a:t> </a:t>
            </a:r>
            <a:r>
              <a:rPr lang="en-GB" sz="2400" noProof="0" dirty="0" err="1"/>
              <a:t>Meáchan</a:t>
            </a:r>
            <a:endParaRPr lang="en-GB" sz="2400" noProof="0" dirty="0"/>
          </a:p>
        </p:txBody>
      </p:sp>
      <p:sp>
        <p:nvSpPr>
          <p:cNvPr id="42" name="TextBox 41">
            <a:extLst>
              <a:ext uri="{FF2B5EF4-FFF2-40B4-BE49-F238E27FC236}">
                <a16:creationId xmlns:a16="http://schemas.microsoft.com/office/drawing/2014/main" id="{15F54991-5DF0-4286-1F30-1BF4F53C3515}"/>
              </a:ext>
            </a:extLst>
          </p:cNvPr>
          <p:cNvSpPr txBox="1"/>
          <p:nvPr/>
        </p:nvSpPr>
        <p:spPr>
          <a:xfrm>
            <a:off x="4408907" y="3050528"/>
            <a:ext cx="2137124" cy="1169551"/>
          </a:xfrm>
          <a:prstGeom prst="rect">
            <a:avLst/>
          </a:prstGeom>
          <a:noFill/>
        </p:spPr>
        <p:txBody>
          <a:bodyPr wrap="none" rtlCol="0">
            <a:spAutoFit/>
          </a:bodyPr>
          <a:lstStyle/>
          <a:p>
            <a:r>
              <a:rPr lang="en-IE" sz="2400" dirty="0"/>
              <a:t>O</a:t>
            </a:r>
            <a:r>
              <a:rPr lang="ga-IE" sz="2400" dirty="0"/>
              <a:t>ighear brúite</a:t>
            </a:r>
          </a:p>
          <a:p>
            <a:br>
              <a:rPr lang="ga-IE" dirty="0"/>
            </a:br>
            <a:endParaRPr lang="en-GB" sz="2800" noProof="0" dirty="0"/>
          </a:p>
        </p:txBody>
      </p:sp>
      <p:sp>
        <p:nvSpPr>
          <p:cNvPr id="5" name="Text Box 6">
            <a:extLst>
              <a:ext uri="{FF2B5EF4-FFF2-40B4-BE49-F238E27FC236}">
                <a16:creationId xmlns:a16="http://schemas.microsoft.com/office/drawing/2014/main" id="{C1F13F31-117F-13E3-F0D7-DE856FA18089}"/>
              </a:ext>
            </a:extLst>
          </p:cNvPr>
          <p:cNvSpPr txBox="1">
            <a:spLocks noGrp="1" noChangeArrowheads="1"/>
          </p:cNvSpPr>
          <p:nvPr>
            <p:ph type="title"/>
          </p:nvPr>
        </p:nvSpPr>
        <p:spPr bwMode="auto">
          <a:xfrm>
            <a:off x="251520" y="122969"/>
            <a:ext cx="8712200" cy="9787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GB" sz="3200" noProof="0" dirty="0"/>
              <a:t>CHUN SAINTEAS FOLAIGH LEÁITE AN OIGHIR A THOMHAS.</a:t>
            </a:r>
          </a:p>
        </p:txBody>
      </p:sp>
      <p:cxnSp>
        <p:nvCxnSpPr>
          <p:cNvPr id="4" name="Straight Arrow Connector 3">
            <a:extLst>
              <a:ext uri="{FF2B5EF4-FFF2-40B4-BE49-F238E27FC236}">
                <a16:creationId xmlns:a16="http://schemas.microsoft.com/office/drawing/2014/main" id="{B63CA463-FC7E-73E5-F72A-3C242FB520DE}"/>
              </a:ext>
            </a:extLst>
          </p:cNvPr>
          <p:cNvCxnSpPr>
            <a:cxnSpLocks/>
          </p:cNvCxnSpPr>
          <p:nvPr/>
        </p:nvCxnSpPr>
        <p:spPr>
          <a:xfrm>
            <a:off x="5233080" y="3469171"/>
            <a:ext cx="1179082" cy="620865"/>
          </a:xfrm>
          <a:prstGeom prst="straightConnector1">
            <a:avLst/>
          </a:prstGeom>
          <a:ln w="28575">
            <a:solidFill>
              <a:schemeClr val="tx1"/>
            </a:solidFill>
            <a:tailEnd type="arrow" w="med" len="lg"/>
          </a:ln>
        </p:spPr>
        <p:style>
          <a:lnRef idx="2">
            <a:schemeClr val="accent1"/>
          </a:lnRef>
          <a:fillRef idx="0">
            <a:schemeClr val="accent1"/>
          </a:fillRef>
          <a:effectRef idx="1">
            <a:schemeClr val="accent1"/>
          </a:effectRef>
          <a:fontRef idx="minor">
            <a:schemeClr val="tx1"/>
          </a:fontRef>
        </p:style>
      </p:cxnSp>
      <p:cxnSp>
        <p:nvCxnSpPr>
          <p:cNvPr id="8" name="Straight Arrow Connector 7">
            <a:extLst>
              <a:ext uri="{FF2B5EF4-FFF2-40B4-BE49-F238E27FC236}">
                <a16:creationId xmlns:a16="http://schemas.microsoft.com/office/drawing/2014/main" id="{FAEE45C3-6906-2CD5-6D28-B1C25D6DC742}"/>
              </a:ext>
            </a:extLst>
          </p:cNvPr>
          <p:cNvCxnSpPr>
            <a:cxnSpLocks/>
            <a:stCxn id="28" idx="1"/>
          </p:cNvCxnSpPr>
          <p:nvPr/>
        </p:nvCxnSpPr>
        <p:spPr>
          <a:xfrm flipH="1">
            <a:off x="3908394" y="2468122"/>
            <a:ext cx="615931" cy="47907"/>
          </a:xfrm>
          <a:prstGeom prst="straightConnector1">
            <a:avLst/>
          </a:prstGeom>
          <a:ln w="28575">
            <a:solidFill>
              <a:schemeClr val="tx1"/>
            </a:solidFill>
            <a:tailEnd type="arrow" w="med" len="lg"/>
          </a:ln>
        </p:spPr>
        <p:style>
          <a:lnRef idx="2">
            <a:schemeClr val="accent1"/>
          </a:lnRef>
          <a:fillRef idx="0">
            <a:schemeClr val="accent1"/>
          </a:fillRef>
          <a:effectRef idx="1">
            <a:schemeClr val="accent1"/>
          </a:effectRef>
          <a:fontRef idx="minor">
            <a:schemeClr val="tx1"/>
          </a:fontRef>
        </p:style>
      </p:cxnSp>
    </p:spTree>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6" name="TextBox 35">
                <a:extLst>
                  <a:ext uri="{FF2B5EF4-FFF2-40B4-BE49-F238E27FC236}">
                    <a16:creationId xmlns:a16="http://schemas.microsoft.com/office/drawing/2014/main" id="{FBE1EF60-9CB7-E2F2-B7CF-FA229C803A67}"/>
                  </a:ext>
                </a:extLst>
              </p:cNvPr>
              <p:cNvSpPr txBox="1"/>
              <p:nvPr/>
            </p:nvSpPr>
            <p:spPr>
              <a:xfrm>
                <a:off x="177800" y="733246"/>
                <a:ext cx="8788400" cy="6124754"/>
              </a:xfrm>
              <a:prstGeom prst="rect">
                <a:avLst/>
              </a:prstGeom>
              <a:solidFill>
                <a:schemeClr val="bg1"/>
              </a:solidFill>
            </p:spPr>
            <p:txBody>
              <a:bodyPr wrap="square" rtlCol="0">
                <a:spAutoFit/>
              </a:bodyPr>
              <a:lstStyle/>
              <a:p>
                <a:pPr marL="514350" indent="-514350" algn="l">
                  <a:buAutoNum type="arabicPeriod"/>
                </a:pPr>
                <a:r>
                  <a:rPr lang="en-GB" sz="2800" noProof="0" dirty="0"/>
                  <a:t>Mais an </a:t>
                </a:r>
                <a:r>
                  <a:rPr lang="en-GB" sz="2800" noProof="0" dirty="0" err="1"/>
                  <a:t>calraiméadar</a:t>
                </a:r>
                <a:r>
                  <a:rPr lang="en-GB" sz="2800" noProof="0" dirty="0"/>
                  <a:t> </a:t>
                </a:r>
                <a14:m>
                  <m:oMath xmlns:m="http://schemas.openxmlformats.org/officeDocument/2006/math">
                    <m:sSub>
                      <m:sSubPr>
                        <m:ctrlPr>
                          <a:rPr lang="en-GB" sz="2800" b="0" i="1" noProof="0" smtClean="0">
                            <a:latin typeface="Cambria Math" panose="02040503050406030204" pitchFamily="18" charset="0"/>
                          </a:rPr>
                        </m:ctrlPr>
                      </m:sSubPr>
                      <m:e>
                        <m:r>
                          <a:rPr lang="en-GB" sz="2800" b="0" i="1" noProof="0" smtClean="0">
                            <a:latin typeface="Cambria Math" panose="02040503050406030204" pitchFamily="18" charset="0"/>
                          </a:rPr>
                          <m:t>𝑚</m:t>
                        </m:r>
                      </m:e>
                      <m:sub>
                        <m:r>
                          <a:rPr lang="en-GB" sz="2800" b="0" i="1" noProof="0" smtClean="0">
                            <a:latin typeface="Cambria Math" panose="02040503050406030204" pitchFamily="18" charset="0"/>
                          </a:rPr>
                          <m:t>𝑐</m:t>
                        </m:r>
                      </m:sub>
                    </m:sSub>
                  </m:oMath>
                </a14:m>
                <a:r>
                  <a:rPr lang="en-GB" sz="2800" noProof="0" dirty="0"/>
                  <a:t> ________</a:t>
                </a:r>
              </a:p>
              <a:p>
                <a:pPr marL="514350" indent="-514350" algn="l">
                  <a:buAutoNum type="arabicPeriod"/>
                </a:pPr>
                <a:r>
                  <a:rPr lang="en-GB" sz="2800" noProof="0" dirty="0" err="1"/>
                  <a:t>Cuir</a:t>
                </a:r>
                <a:r>
                  <a:rPr lang="en-GB" sz="2800" noProof="0" dirty="0"/>
                  <a:t> </a:t>
                </a:r>
                <a:r>
                  <a:rPr lang="en-GB" sz="2800" noProof="0" dirty="0" err="1"/>
                  <a:t>uisce</a:t>
                </a:r>
                <a:r>
                  <a:rPr lang="en-GB" sz="2800" noProof="0" dirty="0"/>
                  <a:t> </a:t>
                </a:r>
                <a:r>
                  <a:rPr lang="en-GB" sz="2800" noProof="0" dirty="0" err="1"/>
                  <a:t>te</a:t>
                </a:r>
                <a:br>
                  <a:rPr lang="en-GB" sz="2800" noProof="0" dirty="0"/>
                </a:br>
                <a:r>
                  <a:rPr lang="en-GB" sz="2800" noProof="0" dirty="0"/>
                  <a:t>(~35° C, </a:t>
                </a:r>
                <a:r>
                  <a:rPr lang="en-GB" sz="2800" noProof="0" dirty="0" err="1"/>
                  <a:t>leath</a:t>
                </a:r>
                <a:r>
                  <a:rPr lang="en-GB" sz="2800" noProof="0" dirty="0"/>
                  <a:t> </a:t>
                </a:r>
                <a:r>
                  <a:rPr lang="en-GB" sz="2800" noProof="0" dirty="0" err="1"/>
                  <a:t>lán</a:t>
                </a:r>
                <a:r>
                  <a:rPr lang="en-GB" sz="2800" noProof="0" dirty="0"/>
                  <a:t>), </a:t>
                </a:r>
              </a:p>
              <a:p>
                <a:pPr marL="514350" indent="-514350">
                  <a:buAutoNum type="arabicPeriod"/>
                </a:pPr>
                <a:r>
                  <a:rPr lang="en-GB" sz="2800" dirty="0" err="1"/>
                  <a:t>Tóg</a:t>
                </a:r>
                <a:r>
                  <a:rPr lang="en-GB" sz="2800" dirty="0"/>
                  <a:t> </a:t>
                </a:r>
                <a:r>
                  <a:rPr lang="en-GB" sz="2800" dirty="0" err="1"/>
                  <a:t>mais</a:t>
                </a:r>
                <a:r>
                  <a:rPr lang="en-GB" sz="2800" dirty="0"/>
                  <a:t> </a:t>
                </a:r>
                <a:r>
                  <a:rPr lang="en-GB" sz="2800" dirty="0" err="1"/>
                  <a:t>chomhcheangailte</a:t>
                </a:r>
                <a:r>
                  <a:rPr lang="en-GB" sz="2800" dirty="0"/>
                  <a:t> </a:t>
                </a:r>
              </a:p>
              <a:p>
                <a14:m>
                  <m:oMath xmlns:m="http://schemas.openxmlformats.org/officeDocument/2006/math">
                    <m:r>
                      <a:rPr lang="en-IE" sz="2800" b="0" i="1" noProof="0" smtClean="0">
                        <a:latin typeface="Cambria Math" panose="02040503050406030204" pitchFamily="18" charset="0"/>
                      </a:rPr>
                      <m:t>       </m:t>
                    </m:r>
                    <m:sSub>
                      <m:sSubPr>
                        <m:ctrlPr>
                          <a:rPr lang="en-GB" sz="2800" b="0" i="1" noProof="0" smtClean="0">
                            <a:latin typeface="Cambria Math" panose="02040503050406030204" pitchFamily="18" charset="0"/>
                          </a:rPr>
                        </m:ctrlPr>
                      </m:sSubPr>
                      <m:e>
                        <m:r>
                          <a:rPr lang="en-GB" sz="2800" b="0" i="1" noProof="0" smtClean="0">
                            <a:latin typeface="Cambria Math" panose="02040503050406030204" pitchFamily="18" charset="0"/>
                          </a:rPr>
                          <m:t>𝑚</m:t>
                        </m:r>
                      </m:e>
                      <m:sub>
                        <m:r>
                          <a:rPr lang="en-GB" sz="2800" b="0" i="1" noProof="0" smtClean="0">
                            <a:latin typeface="Cambria Math" panose="02040503050406030204" pitchFamily="18" charset="0"/>
                          </a:rPr>
                          <m:t>𝑐</m:t>
                        </m:r>
                      </m:sub>
                    </m:sSub>
                    <m:r>
                      <a:rPr lang="en-GB" sz="2800" b="0" i="1" noProof="0" smtClean="0">
                        <a:latin typeface="Cambria Math" panose="02040503050406030204" pitchFamily="18" charset="0"/>
                      </a:rPr>
                      <m:t>+</m:t>
                    </m:r>
                    <m:sSub>
                      <m:sSubPr>
                        <m:ctrlPr>
                          <a:rPr lang="en-GB" sz="2800" b="0" i="1" noProof="0" smtClean="0">
                            <a:latin typeface="Cambria Math" panose="02040503050406030204" pitchFamily="18" charset="0"/>
                          </a:rPr>
                        </m:ctrlPr>
                      </m:sSubPr>
                      <m:e>
                        <m:r>
                          <a:rPr lang="en-GB" sz="2800" b="0" i="1" noProof="0" smtClean="0">
                            <a:latin typeface="Cambria Math" panose="02040503050406030204" pitchFamily="18" charset="0"/>
                          </a:rPr>
                          <m:t>𝑚</m:t>
                        </m:r>
                      </m:e>
                      <m:sub>
                        <m:r>
                          <a:rPr lang="en-GB" sz="2800" b="0" i="1" noProof="0" smtClean="0">
                            <a:latin typeface="Cambria Math" panose="02040503050406030204" pitchFamily="18" charset="0"/>
                          </a:rPr>
                          <m:t>𝑤</m:t>
                        </m:r>
                      </m:sub>
                    </m:sSub>
                  </m:oMath>
                </a14:m>
                <a:r>
                  <a:rPr lang="en-GB" sz="2800" noProof="0" dirty="0"/>
                  <a:t> ________</a:t>
                </a:r>
              </a:p>
              <a:p>
                <a:pPr marL="514350" indent="-514350" algn="l">
                  <a:buFont typeface="+mj-lt"/>
                  <a:buAutoNum type="arabicPeriod" startAt="4"/>
                </a:pPr>
                <a:r>
                  <a:rPr lang="en-GB" sz="2800" noProof="0" dirty="0" err="1"/>
                  <a:t>Cuir</a:t>
                </a:r>
                <a:r>
                  <a:rPr lang="en-GB" sz="2800" noProof="0" dirty="0"/>
                  <a:t> </a:t>
                </a:r>
                <a:r>
                  <a:rPr lang="en-GB" sz="2800" noProof="0" dirty="0" err="1"/>
                  <a:t>san</a:t>
                </a:r>
                <a:r>
                  <a:rPr lang="en-GB" sz="2800" noProof="0" dirty="0"/>
                  <a:t> </a:t>
                </a:r>
                <a:r>
                  <a:rPr lang="en-GB" sz="2800" noProof="0" dirty="0" err="1"/>
                  <a:t>insliú</a:t>
                </a:r>
                <a:endParaRPr lang="en-GB" sz="2800" noProof="0" dirty="0"/>
              </a:p>
              <a:p>
                <a:pPr marL="514350" indent="-514350">
                  <a:buFont typeface="+mj-lt"/>
                  <a:buAutoNum type="arabicPeriod" startAt="4"/>
                </a:pPr>
                <a:r>
                  <a:rPr lang="en-GB" sz="2800" noProof="0" dirty="0" err="1"/>
                  <a:t>Brúigh</a:t>
                </a:r>
                <a:r>
                  <a:rPr lang="en-GB" sz="2800" noProof="0" dirty="0"/>
                  <a:t> </a:t>
                </a:r>
                <a:r>
                  <a:rPr lang="en-GB" sz="2800" noProof="0" dirty="0" err="1"/>
                  <a:t>oighear</a:t>
                </a:r>
                <a:r>
                  <a:rPr lang="en-GB" sz="2800" noProof="0" dirty="0"/>
                  <a:t> </a:t>
                </a:r>
              </a:p>
              <a:p>
                <a:pPr marL="514350" indent="-514350">
                  <a:buFont typeface="+mj-lt"/>
                  <a:buAutoNum type="arabicPeriod" startAt="4"/>
                </a:pPr>
                <a:r>
                  <a:rPr lang="pt-BR" sz="2800" noProof="0" dirty="0"/>
                  <a:t>Nuair a thosaíonn sé ag leá, triomaigh é</a:t>
                </a:r>
                <a:endParaRPr lang="en-GB" sz="2800" noProof="0" dirty="0"/>
              </a:p>
              <a:p>
                <a:pPr marL="514350" indent="-514350">
                  <a:buFont typeface="+mj-lt"/>
                  <a:buAutoNum type="arabicPeriod" startAt="4"/>
                </a:pPr>
                <a:r>
                  <a:rPr lang="en-GB" sz="2800" dirty="0" err="1"/>
                  <a:t>Tóg</a:t>
                </a:r>
                <a:r>
                  <a:rPr lang="en-GB" sz="2800" dirty="0"/>
                  <a:t> </a:t>
                </a:r>
                <a:r>
                  <a:rPr lang="en-GB" sz="2800" dirty="0" err="1"/>
                  <a:t>teocht</a:t>
                </a:r>
                <a:r>
                  <a:rPr lang="en-GB" sz="2800" dirty="0"/>
                  <a:t> an </a:t>
                </a:r>
                <a:r>
                  <a:rPr lang="en-GB" sz="2800" dirty="0" err="1"/>
                  <a:t>uisce</a:t>
                </a:r>
                <a:r>
                  <a:rPr lang="en-GB" sz="2800" dirty="0"/>
                  <a:t> </a:t>
                </a:r>
                <a:r>
                  <a:rPr lang="en-GB" sz="2800" dirty="0" err="1"/>
                  <a:t>te</a:t>
                </a:r>
                <a:r>
                  <a:rPr lang="en-GB" sz="2800" dirty="0"/>
                  <a:t> </a:t>
                </a:r>
                <a14:m>
                  <m:oMath xmlns:m="http://schemas.openxmlformats.org/officeDocument/2006/math">
                    <m:sSub>
                      <m:sSubPr>
                        <m:ctrlPr>
                          <a:rPr lang="en-GB" sz="2800" b="0" i="1" noProof="0" smtClean="0">
                            <a:latin typeface="Cambria Math" panose="02040503050406030204" pitchFamily="18" charset="0"/>
                          </a:rPr>
                        </m:ctrlPr>
                      </m:sSubPr>
                      <m:e>
                        <m:r>
                          <a:rPr lang="en-GB" sz="2800" b="0" i="1" noProof="0" smtClean="0">
                            <a:latin typeface="Cambria Math" panose="02040503050406030204" pitchFamily="18" charset="0"/>
                          </a:rPr>
                          <m:t>𝜃</m:t>
                        </m:r>
                      </m:e>
                      <m:sub>
                        <m:r>
                          <a:rPr lang="en-GB" sz="2800" b="0" i="1" noProof="0" smtClean="0">
                            <a:latin typeface="Cambria Math" panose="02040503050406030204" pitchFamily="18" charset="0"/>
                          </a:rPr>
                          <m:t>1</m:t>
                        </m:r>
                      </m:sub>
                    </m:sSub>
                  </m:oMath>
                </a14:m>
                <a:r>
                  <a:rPr lang="en-GB" sz="2800" noProof="0" dirty="0"/>
                  <a:t> ______</a:t>
                </a:r>
              </a:p>
              <a:p>
                <a:pPr marL="514350" indent="-514350" algn="l">
                  <a:buFont typeface="+mj-lt"/>
                  <a:buAutoNum type="arabicPeriod" startAt="4"/>
                </a:pPr>
                <a:r>
                  <a:rPr lang="fr-FR" sz="2800" noProof="0" dirty="0"/>
                  <a:t>Cuir </a:t>
                </a:r>
                <a:r>
                  <a:rPr lang="fr-FR" sz="2800" noProof="0" dirty="0" err="1"/>
                  <a:t>oighear</a:t>
                </a:r>
                <a:r>
                  <a:rPr lang="fr-FR" sz="2800" noProof="0" dirty="0"/>
                  <a:t> </a:t>
                </a:r>
                <a:r>
                  <a:rPr lang="fr-FR" sz="2800" noProof="0" dirty="0" err="1"/>
                  <a:t>leis</a:t>
                </a:r>
                <a:r>
                  <a:rPr lang="fr-FR" sz="2800" noProof="0" dirty="0"/>
                  <a:t> </a:t>
                </a:r>
                <a:r>
                  <a:rPr lang="fr-FR" sz="2800" noProof="0" dirty="0" err="1"/>
                  <a:t>chun</a:t>
                </a:r>
                <a:r>
                  <a:rPr lang="fr-FR" sz="2800" noProof="0" dirty="0"/>
                  <a:t> an </a:t>
                </a:r>
                <a:r>
                  <a:rPr lang="fr-FR" sz="2800" noProof="0" dirty="0" err="1"/>
                  <a:t>toirt</a:t>
                </a:r>
                <a:r>
                  <a:rPr lang="fr-FR" sz="2800" noProof="0" dirty="0"/>
                  <a:t> sa </a:t>
                </a:r>
                <a:r>
                  <a:rPr lang="fr-FR" sz="2800" noProof="0" dirty="0" err="1"/>
                  <a:t>chalraiméadar</a:t>
                </a:r>
                <a:r>
                  <a:rPr lang="fr-FR" sz="2800" noProof="0" dirty="0"/>
                  <a:t> a </a:t>
                </a:r>
                <a:r>
                  <a:rPr lang="fr-FR" sz="2800" noProof="0" dirty="0" err="1"/>
                  <a:t>mhéadú</a:t>
                </a:r>
                <a:r>
                  <a:rPr lang="fr-FR" sz="2800" noProof="0" dirty="0"/>
                  <a:t> </a:t>
                </a:r>
                <a:r>
                  <a:rPr lang="fr-FR" sz="2800" noProof="0" dirty="0" err="1"/>
                  <a:t>faoi</a:t>
                </a:r>
                <a:r>
                  <a:rPr lang="fr-FR" sz="2800" noProof="0" dirty="0"/>
                  <a:t> </a:t>
                </a:r>
                <a:r>
                  <a:rPr lang="fr-FR" sz="2800" noProof="0" dirty="0" err="1"/>
                  <a:t>thart</a:t>
                </a:r>
                <a:r>
                  <a:rPr lang="fr-FR" sz="2800" noProof="0" dirty="0"/>
                  <a:t> </a:t>
                </a:r>
                <a:r>
                  <a:rPr lang="fr-FR" sz="2800" noProof="0" dirty="0" err="1"/>
                  <a:t>ar</a:t>
                </a:r>
                <a:r>
                  <a:rPr lang="fr-FR" sz="2800" noProof="0" dirty="0"/>
                  <a:t> 20%</a:t>
                </a:r>
              </a:p>
              <a:p>
                <a:pPr marL="514350" indent="-514350" algn="l">
                  <a:buFont typeface="+mj-lt"/>
                  <a:buAutoNum type="arabicPeriod" startAt="4"/>
                </a:pPr>
                <a:r>
                  <a:rPr lang="en-GB" sz="2800" noProof="0" dirty="0" err="1"/>
                  <a:t>Corraigh</a:t>
                </a:r>
                <a:r>
                  <a:rPr lang="en-GB" sz="2800" noProof="0" dirty="0"/>
                  <a:t> go </a:t>
                </a:r>
                <a:r>
                  <a:rPr lang="en-GB" sz="2800" noProof="0" dirty="0" err="1"/>
                  <a:t>dtí</a:t>
                </a:r>
                <a:r>
                  <a:rPr lang="en-GB" sz="2800" noProof="0" dirty="0"/>
                  <a:t> go </a:t>
                </a:r>
                <a:r>
                  <a:rPr lang="en-GB" sz="2800" noProof="0" dirty="0" err="1"/>
                  <a:t>leáigh</a:t>
                </a:r>
                <a:r>
                  <a:rPr lang="en-GB" sz="2800" noProof="0" dirty="0"/>
                  <a:t> </a:t>
                </a:r>
                <a:r>
                  <a:rPr lang="en-GB" sz="2800" noProof="0" dirty="0" err="1"/>
                  <a:t>oighear</a:t>
                </a:r>
                <a:endParaRPr lang="en-GB" sz="2800" noProof="0" dirty="0"/>
              </a:p>
              <a:p>
                <a:pPr marL="514350" indent="-514350" algn="l">
                  <a:buFont typeface="+mj-lt"/>
                  <a:buAutoNum type="arabicPeriod" startAt="4"/>
                </a:pPr>
                <a:r>
                  <a:rPr lang="en-GB" sz="2800" noProof="0" dirty="0" err="1"/>
                  <a:t>Tóg</a:t>
                </a:r>
                <a:r>
                  <a:rPr lang="en-GB" sz="2800" noProof="0" dirty="0"/>
                  <a:t> </a:t>
                </a:r>
                <a:r>
                  <a:rPr lang="en-GB" sz="2800" noProof="0" dirty="0" err="1"/>
                  <a:t>teocht</a:t>
                </a:r>
                <a:r>
                  <a:rPr lang="en-GB" sz="2800" noProof="0" dirty="0"/>
                  <a:t> an </a:t>
                </a:r>
                <a:r>
                  <a:rPr lang="en-GB" sz="2800" noProof="0" dirty="0" err="1"/>
                  <a:t>uisce</a:t>
                </a:r>
                <a:r>
                  <a:rPr lang="en-GB" sz="2800" noProof="0" dirty="0"/>
                  <a:t> </a:t>
                </a:r>
                <a:r>
                  <a:rPr lang="en-GB" sz="2800" noProof="0" dirty="0" err="1"/>
                  <a:t>deiridh</a:t>
                </a:r>
                <a:r>
                  <a:rPr lang="en-GB" sz="2800" noProof="0" dirty="0"/>
                  <a:t> </a:t>
                </a:r>
                <a14:m>
                  <m:oMath xmlns:m="http://schemas.openxmlformats.org/officeDocument/2006/math">
                    <m:sSub>
                      <m:sSubPr>
                        <m:ctrlPr>
                          <a:rPr lang="en-GB" sz="2800" b="0" i="1" noProof="0" smtClean="0">
                            <a:latin typeface="Cambria Math" panose="02040503050406030204" pitchFamily="18" charset="0"/>
                          </a:rPr>
                        </m:ctrlPr>
                      </m:sSubPr>
                      <m:e>
                        <m:r>
                          <a:rPr lang="en-GB" sz="2800" b="0" i="1" noProof="0" smtClean="0">
                            <a:latin typeface="Cambria Math" panose="02040503050406030204" pitchFamily="18" charset="0"/>
                          </a:rPr>
                          <m:t>𝜃</m:t>
                        </m:r>
                      </m:e>
                      <m:sub>
                        <m:r>
                          <a:rPr lang="en-GB" sz="2800" b="0" i="1" noProof="0" smtClean="0">
                            <a:latin typeface="Cambria Math" panose="02040503050406030204" pitchFamily="18" charset="0"/>
                          </a:rPr>
                          <m:t>2</m:t>
                        </m:r>
                      </m:sub>
                    </m:sSub>
                  </m:oMath>
                </a14:m>
                <a:r>
                  <a:rPr lang="en-GB" sz="2800" noProof="0" dirty="0"/>
                  <a:t> _______</a:t>
                </a:r>
              </a:p>
              <a:p>
                <a:pPr marL="514350" indent="-514350" algn="l">
                  <a:buFont typeface="+mj-lt"/>
                  <a:buAutoNum type="arabicPeriod" startAt="4"/>
                </a:pPr>
                <a:r>
                  <a:rPr lang="en-GB" sz="2800" noProof="0" dirty="0" err="1"/>
                  <a:t>Tóg</a:t>
                </a:r>
                <a:r>
                  <a:rPr lang="en-GB" sz="2800" noProof="0" dirty="0"/>
                  <a:t> </a:t>
                </a:r>
                <a:r>
                  <a:rPr lang="en-GB" sz="2800" noProof="0" dirty="0" err="1"/>
                  <a:t>mais</a:t>
                </a:r>
                <a:r>
                  <a:rPr lang="en-GB" sz="2800" noProof="0" dirty="0"/>
                  <a:t> </a:t>
                </a:r>
                <a:r>
                  <a:rPr lang="en-GB" sz="2800" noProof="0" dirty="0" err="1"/>
                  <a:t>deiridh</a:t>
                </a:r>
                <a:r>
                  <a:rPr lang="en-GB" sz="2800" noProof="0" dirty="0"/>
                  <a:t> </a:t>
                </a:r>
                <a14:m>
                  <m:oMath xmlns:m="http://schemas.openxmlformats.org/officeDocument/2006/math">
                    <m:sSub>
                      <m:sSubPr>
                        <m:ctrlPr>
                          <a:rPr lang="en-GB" sz="2800" b="0" i="1" noProof="0" smtClean="0">
                            <a:latin typeface="Cambria Math" panose="02040503050406030204" pitchFamily="18" charset="0"/>
                          </a:rPr>
                        </m:ctrlPr>
                      </m:sSubPr>
                      <m:e>
                        <m:r>
                          <a:rPr lang="en-GB" sz="2800" b="0" i="1" noProof="0" smtClean="0">
                            <a:latin typeface="Cambria Math" panose="02040503050406030204" pitchFamily="18" charset="0"/>
                          </a:rPr>
                          <m:t>𝑚</m:t>
                        </m:r>
                      </m:e>
                      <m:sub>
                        <m:r>
                          <a:rPr lang="en-GB" sz="2800" b="0" i="1" noProof="0" smtClean="0">
                            <a:latin typeface="Cambria Math" panose="02040503050406030204" pitchFamily="18" charset="0"/>
                          </a:rPr>
                          <m:t>𝑐</m:t>
                        </m:r>
                      </m:sub>
                    </m:sSub>
                    <m:r>
                      <a:rPr lang="en-GB" sz="2800" b="0" i="1" noProof="0" smtClean="0">
                        <a:latin typeface="Cambria Math" panose="02040503050406030204" pitchFamily="18" charset="0"/>
                      </a:rPr>
                      <m:t>+</m:t>
                    </m:r>
                    <m:sSub>
                      <m:sSubPr>
                        <m:ctrlPr>
                          <a:rPr lang="en-GB" sz="2800" b="0" i="1" noProof="0" smtClean="0">
                            <a:latin typeface="Cambria Math" panose="02040503050406030204" pitchFamily="18" charset="0"/>
                          </a:rPr>
                        </m:ctrlPr>
                      </m:sSubPr>
                      <m:e>
                        <m:r>
                          <a:rPr lang="en-GB" sz="2800" b="0" i="1" noProof="0" smtClean="0">
                            <a:latin typeface="Cambria Math" panose="02040503050406030204" pitchFamily="18" charset="0"/>
                          </a:rPr>
                          <m:t>𝑚</m:t>
                        </m:r>
                      </m:e>
                      <m:sub>
                        <m:r>
                          <a:rPr lang="en-GB" sz="2800" b="0" i="1" noProof="0" smtClean="0">
                            <a:latin typeface="Cambria Math" panose="02040503050406030204" pitchFamily="18" charset="0"/>
                          </a:rPr>
                          <m:t>𝑤</m:t>
                        </m:r>
                      </m:sub>
                    </m:sSub>
                    <m:r>
                      <a:rPr lang="en-GB" sz="2800" b="0" i="1" noProof="0" smtClean="0">
                        <a:latin typeface="Cambria Math" panose="02040503050406030204" pitchFamily="18" charset="0"/>
                      </a:rPr>
                      <m:t>+</m:t>
                    </m:r>
                    <m:sSub>
                      <m:sSubPr>
                        <m:ctrlPr>
                          <a:rPr lang="en-GB" sz="2800" b="0" i="1" noProof="0" smtClean="0">
                            <a:latin typeface="Cambria Math" panose="02040503050406030204" pitchFamily="18" charset="0"/>
                          </a:rPr>
                        </m:ctrlPr>
                      </m:sSubPr>
                      <m:e>
                        <m:r>
                          <a:rPr lang="en-GB" sz="2800" b="0" i="1" noProof="0" smtClean="0">
                            <a:latin typeface="Cambria Math" panose="02040503050406030204" pitchFamily="18" charset="0"/>
                          </a:rPr>
                          <m:t>𝑚</m:t>
                        </m:r>
                      </m:e>
                      <m:sub>
                        <m:r>
                          <a:rPr lang="en-GB" sz="2800" b="0" i="1" noProof="0" smtClean="0">
                            <a:latin typeface="Cambria Math" panose="02040503050406030204" pitchFamily="18" charset="0"/>
                          </a:rPr>
                          <m:t>𝑖𝑐𝑒</m:t>
                        </m:r>
                      </m:sub>
                    </m:sSub>
                  </m:oMath>
                </a14:m>
                <a:r>
                  <a:rPr lang="en-GB" sz="2800" noProof="0" dirty="0"/>
                  <a:t> _______</a:t>
                </a:r>
              </a:p>
            </p:txBody>
          </p:sp>
        </mc:Choice>
        <mc:Fallback xmlns="">
          <p:sp>
            <p:nvSpPr>
              <p:cNvPr id="36" name="TextBox 35">
                <a:extLst>
                  <a:ext uri="{FF2B5EF4-FFF2-40B4-BE49-F238E27FC236}">
                    <a16:creationId xmlns:a16="http://schemas.microsoft.com/office/drawing/2014/main" id="{FBE1EF60-9CB7-E2F2-B7CF-FA229C803A67}"/>
                  </a:ext>
                </a:extLst>
              </p:cNvPr>
              <p:cNvSpPr txBox="1">
                <a:spLocks noRot="1" noChangeAspect="1" noMove="1" noResize="1" noEditPoints="1" noAdjustHandles="1" noChangeArrowheads="1" noChangeShapeType="1" noTextEdit="1"/>
              </p:cNvSpPr>
              <p:nvPr/>
            </p:nvSpPr>
            <p:spPr>
              <a:xfrm>
                <a:off x="177800" y="733246"/>
                <a:ext cx="8788400" cy="6124754"/>
              </a:xfrm>
              <a:prstGeom prst="rect">
                <a:avLst/>
              </a:prstGeom>
              <a:blipFill>
                <a:blip r:embed="rId2"/>
                <a:stretch>
                  <a:fillRect l="-1248" t="-995" b="-1791"/>
                </a:stretch>
              </a:blipFill>
            </p:spPr>
            <p:txBody>
              <a:bodyPr/>
              <a:lstStyle/>
              <a:p>
                <a:r>
                  <a:rPr lang="en-IE">
                    <a:noFill/>
                  </a:rPr>
                  <a:t> </a:t>
                </a:r>
              </a:p>
            </p:txBody>
          </p:sp>
        </mc:Fallback>
      </mc:AlternateContent>
      <p:sp>
        <p:nvSpPr>
          <p:cNvPr id="2" name="Title 1">
            <a:extLst>
              <a:ext uri="{FF2B5EF4-FFF2-40B4-BE49-F238E27FC236}">
                <a16:creationId xmlns:a16="http://schemas.microsoft.com/office/drawing/2014/main" id="{560163B8-7C2C-C685-7379-21B3403F5FCF}"/>
              </a:ext>
            </a:extLst>
          </p:cNvPr>
          <p:cNvSpPr>
            <a:spLocks noGrp="1"/>
          </p:cNvSpPr>
          <p:nvPr>
            <p:ph type="title"/>
          </p:nvPr>
        </p:nvSpPr>
        <p:spPr/>
        <p:txBody>
          <a:bodyPr/>
          <a:lstStyle/>
          <a:p>
            <a:r>
              <a:rPr lang="en-GB" dirty="0" err="1"/>
              <a:t>Modh</a:t>
            </a:r>
            <a:r>
              <a:rPr lang="en-GB" dirty="0"/>
              <a:t> agus </a:t>
            </a:r>
            <a:r>
              <a:rPr lang="en-GB" dirty="0" err="1"/>
              <a:t>torthaí</a:t>
            </a:r>
            <a:endParaRPr lang="en-GB" dirty="0"/>
          </a:p>
        </p:txBody>
      </p:sp>
      <p:grpSp>
        <p:nvGrpSpPr>
          <p:cNvPr id="9" name="Group 8">
            <a:extLst>
              <a:ext uri="{FF2B5EF4-FFF2-40B4-BE49-F238E27FC236}">
                <a16:creationId xmlns:a16="http://schemas.microsoft.com/office/drawing/2014/main" id="{35755AB5-D2FA-F352-DBA3-243DC0A18BF2}"/>
              </a:ext>
            </a:extLst>
          </p:cNvPr>
          <p:cNvGrpSpPr/>
          <p:nvPr/>
        </p:nvGrpSpPr>
        <p:grpSpPr>
          <a:xfrm>
            <a:off x="6288066" y="733246"/>
            <a:ext cx="2678134" cy="2435839"/>
            <a:chOff x="6288066" y="471636"/>
            <a:chExt cx="2678134" cy="2435839"/>
          </a:xfrm>
        </p:grpSpPr>
        <p:sp>
          <p:nvSpPr>
            <p:cNvPr id="7" name="Rectangle 6">
              <a:extLst>
                <a:ext uri="{FF2B5EF4-FFF2-40B4-BE49-F238E27FC236}">
                  <a16:creationId xmlns:a16="http://schemas.microsoft.com/office/drawing/2014/main" id="{0570916D-34EF-CB95-C711-BA8412FE4AFB}"/>
                </a:ext>
              </a:extLst>
            </p:cNvPr>
            <p:cNvSpPr/>
            <p:nvPr/>
          </p:nvSpPr>
          <p:spPr>
            <a:xfrm>
              <a:off x="6288066" y="530298"/>
              <a:ext cx="2678134" cy="2377177"/>
            </a:xfrm>
            <a:prstGeom prst="rect">
              <a:avLst/>
            </a:prstGeom>
            <a:solidFill>
              <a:schemeClr val="bg1"/>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mc:AlternateContent xmlns:mc="http://schemas.openxmlformats.org/markup-compatibility/2006" xmlns:a14="http://schemas.microsoft.com/office/drawing/2010/main">
          <mc:Choice Requires="a14">
            <p:sp>
              <p:nvSpPr>
                <p:cNvPr id="4" name="TextBox 3">
                  <a:extLst>
                    <a:ext uri="{FF2B5EF4-FFF2-40B4-BE49-F238E27FC236}">
                      <a16:creationId xmlns:a16="http://schemas.microsoft.com/office/drawing/2014/main" id="{CBD58E10-4C03-E35E-0B68-E7DDECE23BC9}"/>
                    </a:ext>
                  </a:extLst>
                </p:cNvPr>
                <p:cNvSpPr txBox="1"/>
                <p:nvPr/>
              </p:nvSpPr>
              <p:spPr>
                <a:xfrm>
                  <a:off x="6424634" y="1070213"/>
                  <a:ext cx="2342367" cy="677108"/>
                </a:xfrm>
                <a:prstGeom prst="rect">
                  <a:avLst/>
                </a:prstGeom>
                <a:noFill/>
              </p:spPr>
              <p:txBody>
                <a:bodyPr wrap="square" rtlCol="0">
                  <a:spAutoFit/>
                </a:bodyPr>
                <a:lstStyle/>
                <a:p>
                  <a:pPr algn="l">
                    <a:spcAft>
                      <a:spcPts val="1200"/>
                    </a:spcAft>
                  </a:pPr>
                  <a14:m>
                    <m:oMathPara xmlns:m="http://schemas.openxmlformats.org/officeDocument/2006/math">
                      <m:oMathParaPr>
                        <m:jc m:val="centerGroup"/>
                      </m:oMathParaPr>
                      <m:oMath xmlns:m="http://schemas.openxmlformats.org/officeDocument/2006/math">
                        <m:r>
                          <m:rPr>
                            <m:sty m:val="p"/>
                          </m:rPr>
                          <a:rPr lang="en-GB" sz="2800" b="0" i="0" smtClean="0">
                            <a:latin typeface="Cambria Math" panose="02040503050406030204" pitchFamily="18" charset="0"/>
                            <a:cs typeface="Arial" panose="020B0604020202020204" pitchFamily="34" charset="0"/>
                          </a:rPr>
                          <m:t>Δ</m:t>
                        </m:r>
                        <m:r>
                          <a:rPr lang="en-GB" sz="2800" b="0" i="1" smtClean="0">
                            <a:latin typeface="Cambria Math" panose="02040503050406030204" pitchFamily="18" charset="0"/>
                            <a:cs typeface="Arial" panose="020B0604020202020204" pitchFamily="34" charset="0"/>
                          </a:rPr>
                          <m:t>𝜃</m:t>
                        </m:r>
                        <m:r>
                          <a:rPr lang="en-GB" sz="2800" b="0" i="1" smtClean="0">
                            <a:latin typeface="Cambria Math" panose="02040503050406030204" pitchFamily="18" charset="0"/>
                            <a:cs typeface="Arial" panose="020B0604020202020204" pitchFamily="34" charset="0"/>
                          </a:rPr>
                          <m:t>=_________</m:t>
                        </m:r>
                      </m:oMath>
                    </m:oMathPara>
                  </a14:m>
                  <a:endParaRPr lang="en-GB" sz="2800" err="1">
                    <a:latin typeface="Arial" panose="020B0604020202020204" pitchFamily="34" charset="0"/>
                    <a:cs typeface="Arial" panose="020B0604020202020204" pitchFamily="34" charset="0"/>
                  </a:endParaRPr>
                </a:p>
              </p:txBody>
            </p:sp>
          </mc:Choice>
          <mc:Fallback xmlns="">
            <p:sp>
              <p:nvSpPr>
                <p:cNvPr id="4" name="TextBox 3">
                  <a:extLst>
                    <a:ext uri="{FF2B5EF4-FFF2-40B4-BE49-F238E27FC236}">
                      <a16:creationId xmlns:a16="http://schemas.microsoft.com/office/drawing/2014/main" id="{CBD58E10-4C03-E35E-0B68-E7DDECE23BC9}"/>
                    </a:ext>
                  </a:extLst>
                </p:cNvPr>
                <p:cNvSpPr txBox="1">
                  <a:spLocks noRot="1" noChangeAspect="1" noMove="1" noResize="1" noEditPoints="1" noAdjustHandles="1" noChangeArrowheads="1" noChangeShapeType="1" noTextEdit="1"/>
                </p:cNvSpPr>
                <p:nvPr/>
              </p:nvSpPr>
              <p:spPr>
                <a:xfrm>
                  <a:off x="6424634" y="1070213"/>
                  <a:ext cx="2342367" cy="677108"/>
                </a:xfrm>
                <a:prstGeom prst="rect">
                  <a:avLst/>
                </a:prstGeom>
                <a:blipFill>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6A12A141-FD46-0190-DF01-001A9A8DDF3D}"/>
                    </a:ext>
                  </a:extLst>
                </p:cNvPr>
                <p:cNvSpPr txBox="1"/>
                <p:nvPr/>
              </p:nvSpPr>
              <p:spPr>
                <a:xfrm>
                  <a:off x="6506794" y="2222163"/>
                  <a:ext cx="2383206" cy="523220"/>
                </a:xfrm>
                <a:prstGeom prst="rect">
                  <a:avLst/>
                </a:prstGeom>
                <a:noFill/>
              </p:spPr>
              <p:txBody>
                <a:bodyPr wrap="square" rtlCol="0">
                  <a:spAutoFit/>
                </a:bodyPr>
                <a:lstStyle/>
                <a:p>
                  <a:pPr>
                    <a:spcAft>
                      <a:spcPts val="1200"/>
                    </a:spcAft>
                  </a:pPr>
                  <a14:m>
                    <m:oMath xmlns:m="http://schemas.openxmlformats.org/officeDocument/2006/math">
                      <m:sSub>
                        <m:sSubPr>
                          <m:ctrlPr>
                            <a:rPr lang="en-GB" sz="2800" i="1" smtClean="0">
                              <a:latin typeface="Cambria Math" panose="02040503050406030204" pitchFamily="18" charset="0"/>
                            </a:rPr>
                          </m:ctrlPr>
                        </m:sSubPr>
                        <m:e>
                          <m:r>
                            <a:rPr lang="en-GB" sz="2800" i="1">
                              <a:latin typeface="Cambria Math" panose="02040503050406030204" pitchFamily="18" charset="0"/>
                            </a:rPr>
                            <m:t>𝑚</m:t>
                          </m:r>
                        </m:e>
                        <m:sub>
                          <m:r>
                            <a:rPr lang="en-GB" sz="2800" i="1">
                              <a:latin typeface="Cambria Math" panose="02040503050406030204" pitchFamily="18" charset="0"/>
                            </a:rPr>
                            <m:t>𝑖𝑐𝑒</m:t>
                          </m:r>
                        </m:sub>
                      </m:sSub>
                      <m:r>
                        <a:rPr lang="en-GB" sz="2800" b="0" i="1" smtClean="0">
                          <a:latin typeface="Cambria Math" panose="02040503050406030204" pitchFamily="18" charset="0"/>
                        </a:rPr>
                        <m:t>=</m:t>
                      </m:r>
                    </m:oMath>
                  </a14:m>
                  <a:r>
                    <a:rPr lang="en-GB" sz="2800">
                      <a:latin typeface="Arial" panose="020B0604020202020204" pitchFamily="34" charset="0"/>
                      <a:cs typeface="Arial" panose="020B0604020202020204" pitchFamily="34" charset="0"/>
                    </a:rPr>
                    <a:t>_____</a:t>
                  </a:r>
                  <a:endParaRPr lang="en-GB" sz="2800" err="1">
                    <a:latin typeface="Arial" panose="020B0604020202020204" pitchFamily="34" charset="0"/>
                    <a:cs typeface="Arial" panose="020B0604020202020204" pitchFamily="34" charset="0"/>
                  </a:endParaRPr>
                </a:p>
              </p:txBody>
            </p:sp>
          </mc:Choice>
          <mc:Fallback xmlns="">
            <p:sp>
              <p:nvSpPr>
                <p:cNvPr id="5" name="TextBox 4">
                  <a:extLst>
                    <a:ext uri="{FF2B5EF4-FFF2-40B4-BE49-F238E27FC236}">
                      <a16:creationId xmlns:a16="http://schemas.microsoft.com/office/drawing/2014/main" id="{6A12A141-FD46-0190-DF01-001A9A8DDF3D}"/>
                    </a:ext>
                  </a:extLst>
                </p:cNvPr>
                <p:cNvSpPr txBox="1">
                  <a:spLocks noRot="1" noChangeAspect="1" noMove="1" noResize="1" noEditPoints="1" noAdjustHandles="1" noChangeArrowheads="1" noChangeShapeType="1" noTextEdit="1"/>
                </p:cNvSpPr>
                <p:nvPr/>
              </p:nvSpPr>
              <p:spPr>
                <a:xfrm>
                  <a:off x="6506794" y="2222163"/>
                  <a:ext cx="2383206" cy="523220"/>
                </a:xfrm>
                <a:prstGeom prst="rect">
                  <a:avLst/>
                </a:prstGeom>
                <a:blipFill>
                  <a:blip r:embed="rId4"/>
                  <a:stretch>
                    <a:fillRect t="-11628" b="-3139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D5D10BB0-0D66-3067-76DC-9E37ED71F1FC}"/>
                    </a:ext>
                  </a:extLst>
                </p:cNvPr>
                <p:cNvSpPr txBox="1"/>
                <p:nvPr/>
              </p:nvSpPr>
              <p:spPr>
                <a:xfrm>
                  <a:off x="6523624" y="1637691"/>
                  <a:ext cx="2342367" cy="523220"/>
                </a:xfrm>
                <a:prstGeom prst="rect">
                  <a:avLst/>
                </a:prstGeom>
                <a:noFill/>
              </p:spPr>
              <p:txBody>
                <a:bodyPr wrap="square" rtlCol="0">
                  <a:spAutoFit/>
                </a:bodyPr>
                <a:lstStyle/>
                <a:p>
                  <a:pPr>
                    <a:spcAft>
                      <a:spcPts val="1200"/>
                    </a:spcAft>
                  </a:pPr>
                  <a14:m>
                    <m:oMath xmlns:m="http://schemas.openxmlformats.org/officeDocument/2006/math">
                      <m:sSub>
                        <m:sSubPr>
                          <m:ctrlPr>
                            <a:rPr lang="en-GB" sz="2800" i="1" smtClean="0">
                              <a:latin typeface="Cambria Math" panose="02040503050406030204" pitchFamily="18" charset="0"/>
                            </a:rPr>
                          </m:ctrlPr>
                        </m:sSubPr>
                        <m:e>
                          <m:r>
                            <a:rPr lang="en-GB" sz="2800" i="1">
                              <a:latin typeface="Cambria Math" panose="02040503050406030204" pitchFamily="18" charset="0"/>
                            </a:rPr>
                            <m:t>𝑚</m:t>
                          </m:r>
                        </m:e>
                        <m:sub>
                          <m:r>
                            <a:rPr lang="en-GB" sz="2800" b="0" i="1" smtClean="0">
                              <a:latin typeface="Cambria Math" panose="02040503050406030204" pitchFamily="18" charset="0"/>
                            </a:rPr>
                            <m:t>𝑤</m:t>
                          </m:r>
                        </m:sub>
                      </m:sSub>
                      <m:r>
                        <a:rPr lang="en-GB" sz="2800" b="0" i="0" smtClean="0">
                          <a:latin typeface="Cambria Math" panose="02040503050406030204" pitchFamily="18" charset="0"/>
                        </a:rPr>
                        <m:t>=</m:t>
                      </m:r>
                    </m:oMath>
                  </a14:m>
                  <a:r>
                    <a:rPr lang="en-GB" sz="2800">
                      <a:latin typeface="Arial" panose="020B0604020202020204" pitchFamily="34" charset="0"/>
                      <a:cs typeface="Arial" panose="020B0604020202020204" pitchFamily="34" charset="0"/>
                    </a:rPr>
                    <a:t>______</a:t>
                  </a:r>
                  <a:endParaRPr lang="en-GB" sz="2800" err="1">
                    <a:latin typeface="Arial" panose="020B0604020202020204" pitchFamily="34" charset="0"/>
                    <a:cs typeface="Arial" panose="020B0604020202020204" pitchFamily="34" charset="0"/>
                  </a:endParaRPr>
                </a:p>
              </p:txBody>
            </p:sp>
          </mc:Choice>
          <mc:Fallback xmlns="">
            <p:sp>
              <p:nvSpPr>
                <p:cNvPr id="6" name="TextBox 5">
                  <a:extLst>
                    <a:ext uri="{FF2B5EF4-FFF2-40B4-BE49-F238E27FC236}">
                      <a16:creationId xmlns:a16="http://schemas.microsoft.com/office/drawing/2014/main" id="{D5D10BB0-0D66-3067-76DC-9E37ED71F1FC}"/>
                    </a:ext>
                  </a:extLst>
                </p:cNvPr>
                <p:cNvSpPr txBox="1">
                  <a:spLocks noRot="1" noChangeAspect="1" noMove="1" noResize="1" noEditPoints="1" noAdjustHandles="1" noChangeArrowheads="1" noChangeShapeType="1" noTextEdit="1"/>
                </p:cNvSpPr>
                <p:nvPr/>
              </p:nvSpPr>
              <p:spPr>
                <a:xfrm>
                  <a:off x="6523624" y="1637691"/>
                  <a:ext cx="2342367" cy="523220"/>
                </a:xfrm>
                <a:prstGeom prst="rect">
                  <a:avLst/>
                </a:prstGeom>
                <a:blipFill>
                  <a:blip r:embed="rId5"/>
                  <a:stretch>
                    <a:fillRect t="-11628" r="-1302" b="-31395"/>
                  </a:stretch>
                </a:blipFill>
              </p:spPr>
              <p:txBody>
                <a:bodyPr/>
                <a:lstStyle/>
                <a:p>
                  <a:r>
                    <a:rPr lang="en-US">
                      <a:noFill/>
                    </a:rPr>
                    <a:t> </a:t>
                  </a:r>
                </a:p>
              </p:txBody>
            </p:sp>
          </mc:Fallback>
        </mc:AlternateContent>
        <p:sp>
          <p:nvSpPr>
            <p:cNvPr id="8" name="TextBox 7">
              <a:extLst>
                <a:ext uri="{FF2B5EF4-FFF2-40B4-BE49-F238E27FC236}">
                  <a16:creationId xmlns:a16="http://schemas.microsoft.com/office/drawing/2014/main" id="{27B50020-A289-8306-210B-8040EE6B8CF9}"/>
                </a:ext>
              </a:extLst>
            </p:cNvPr>
            <p:cNvSpPr txBox="1"/>
            <p:nvPr/>
          </p:nvSpPr>
          <p:spPr>
            <a:xfrm>
              <a:off x="6506794" y="471636"/>
              <a:ext cx="2282997" cy="523220"/>
            </a:xfrm>
            <a:prstGeom prst="rect">
              <a:avLst/>
            </a:prstGeom>
            <a:noFill/>
          </p:spPr>
          <p:txBody>
            <a:bodyPr wrap="none" rtlCol="0">
              <a:spAutoFit/>
            </a:bodyPr>
            <a:lstStyle/>
            <a:p>
              <a:pPr algn="l">
                <a:spcAft>
                  <a:spcPts val="1200"/>
                </a:spcAft>
              </a:pPr>
              <a:r>
                <a:rPr lang="en-GB" sz="2800">
                  <a:latin typeface="Arial" panose="020B0604020202020204" pitchFamily="34" charset="0"/>
                  <a:cs typeface="Arial" panose="020B0604020202020204" pitchFamily="34" charset="0"/>
                </a:rPr>
                <a:t>Subtractions:</a:t>
              </a:r>
            </a:p>
          </p:txBody>
        </p:sp>
      </p:grpSp>
    </p:spTree>
    <p:extLst>
      <p:ext uri="{BB962C8B-B14F-4D97-AF65-F5344CB8AC3E}">
        <p14:creationId xmlns:p14="http://schemas.microsoft.com/office/powerpoint/2010/main" val="2595633025"/>
      </p:ext>
    </p:extLst>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377381D-BE91-8100-8402-CD85BDE14DD4}"/>
            </a:ext>
          </a:extLst>
        </p:cNvPr>
        <p:cNvGrpSpPr/>
        <p:nvPr/>
      </p:nvGrpSpPr>
      <p:grpSpPr>
        <a:xfrm>
          <a:off x="0" y="0"/>
          <a:ext cx="0" cy="0"/>
          <a:chOff x="0" y="0"/>
          <a:chExt cx="0" cy="0"/>
        </a:xfrm>
      </p:grpSpPr>
      <p:sp>
        <p:nvSpPr>
          <p:cNvPr id="3" name="Rectangle 2">
            <a:extLst>
              <a:ext uri="{FF2B5EF4-FFF2-40B4-BE49-F238E27FC236}">
                <a16:creationId xmlns:a16="http://schemas.microsoft.com/office/drawing/2014/main" id="{79D87020-C77B-9444-5977-C7F50DC9B947}"/>
              </a:ext>
            </a:extLst>
          </p:cNvPr>
          <p:cNvSpPr>
            <a:spLocks noChangeArrowheads="1"/>
          </p:cNvSpPr>
          <p:nvPr/>
        </p:nvSpPr>
        <p:spPr bwMode="auto">
          <a:xfrm>
            <a:off x="241301" y="950806"/>
            <a:ext cx="8623172"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sz="3200" b="1" i="0" u="none" strike="noStrike" cap="none" normalizeH="0" baseline="0" noProof="0" dirty="0" err="1">
                <a:ln>
                  <a:noFill/>
                </a:ln>
                <a:solidFill>
                  <a:srgbClr val="FF0000"/>
                </a:solidFill>
                <a:effectLst/>
                <a:latin typeface="Aptos" panose="020B0004020202020204" pitchFamily="34" charset="0"/>
                <a:ea typeface="Times New Roman" panose="02020603050405020304" pitchFamily="18" charset="0"/>
                <a:cs typeface="Times New Roman" panose="02020603050405020304" pitchFamily="18" charset="0"/>
              </a:rPr>
              <a:t>Fuinneamh</a:t>
            </a:r>
            <a:r>
              <a:rPr kumimoji="0" lang="en-GB" sz="3200" b="1" i="0" u="none" strike="noStrike" cap="none" normalizeH="0" baseline="0" noProof="0" dirty="0">
                <a:ln>
                  <a:noFill/>
                </a:ln>
                <a:solidFill>
                  <a:srgbClr val="FF0000"/>
                </a:solidFill>
                <a:effectLst/>
                <a:latin typeface="Aptos" panose="020B0004020202020204" pitchFamily="34" charset="0"/>
                <a:ea typeface="Times New Roman" panose="02020603050405020304" pitchFamily="18" charset="0"/>
                <a:cs typeface="Times New Roman" panose="02020603050405020304" pitchFamily="18" charset="0"/>
              </a:rPr>
              <a:t> </a:t>
            </a:r>
            <a:r>
              <a:rPr kumimoji="0" lang="en-GB" sz="3200" b="1" i="0" u="none" strike="noStrike" cap="none" normalizeH="0" baseline="0" noProof="0" dirty="0" err="1">
                <a:ln>
                  <a:noFill/>
                </a:ln>
                <a:solidFill>
                  <a:srgbClr val="FF0000"/>
                </a:solidFill>
                <a:effectLst/>
                <a:latin typeface="Aptos" panose="020B0004020202020204" pitchFamily="34" charset="0"/>
                <a:ea typeface="Times New Roman" panose="02020603050405020304" pitchFamily="18" charset="0"/>
                <a:cs typeface="Times New Roman" panose="02020603050405020304" pitchFamily="18" charset="0"/>
              </a:rPr>
              <a:t>caillte</a:t>
            </a:r>
            <a:r>
              <a:rPr kumimoji="0" lang="en-GB" sz="3200" b="1" i="0" u="none" strike="noStrike" cap="none" normalizeH="0" baseline="0" noProof="0" dirty="0">
                <a:ln>
                  <a:noFill/>
                </a:ln>
                <a:solidFill>
                  <a:srgbClr val="FF0000"/>
                </a:solidFill>
                <a:effectLst/>
                <a:latin typeface="Aptos" panose="020B0004020202020204" pitchFamily="34" charset="0"/>
                <a:ea typeface="Times New Roman" panose="02020603050405020304" pitchFamily="18" charset="0"/>
                <a:cs typeface="Times New Roman" panose="02020603050405020304" pitchFamily="18" charset="0"/>
              </a:rPr>
              <a:t>    =          </a:t>
            </a:r>
            <a:r>
              <a:rPr kumimoji="0" lang="en-GB" sz="3200" b="1" i="0" u="none" strike="noStrike" cap="none" normalizeH="0" baseline="0" noProof="0" dirty="0" err="1">
                <a:ln>
                  <a:noFill/>
                </a:ln>
                <a:solidFill>
                  <a:srgbClr val="FF0000"/>
                </a:solidFill>
                <a:effectLst/>
                <a:latin typeface="Aptos" panose="020B0004020202020204" pitchFamily="34" charset="0"/>
                <a:ea typeface="Times New Roman" panose="02020603050405020304" pitchFamily="18" charset="0"/>
                <a:cs typeface="Times New Roman" panose="02020603050405020304" pitchFamily="18" charset="0"/>
              </a:rPr>
              <a:t>Fuinneamh</a:t>
            </a:r>
            <a:r>
              <a:rPr kumimoji="0" lang="en-GB" sz="3200" b="1" i="0" u="none" strike="noStrike" cap="none" normalizeH="0" baseline="0" noProof="0" dirty="0">
                <a:ln>
                  <a:noFill/>
                </a:ln>
                <a:solidFill>
                  <a:srgbClr val="FF0000"/>
                </a:solidFill>
                <a:effectLst/>
                <a:latin typeface="Aptos" panose="020B0004020202020204" pitchFamily="34" charset="0"/>
                <a:ea typeface="Times New Roman" panose="02020603050405020304" pitchFamily="18" charset="0"/>
                <a:cs typeface="Times New Roman" panose="02020603050405020304" pitchFamily="18" charset="0"/>
              </a:rPr>
              <a:t> </a:t>
            </a:r>
            <a:r>
              <a:rPr kumimoji="0" lang="en-GB" sz="3200" b="1" i="0" u="none" strike="noStrike" cap="none" normalizeH="0" baseline="0" noProof="0" dirty="0" err="1">
                <a:ln>
                  <a:noFill/>
                </a:ln>
                <a:solidFill>
                  <a:srgbClr val="FF0000"/>
                </a:solidFill>
                <a:effectLst/>
                <a:latin typeface="Aptos" panose="020B0004020202020204" pitchFamily="34" charset="0"/>
                <a:ea typeface="Times New Roman" panose="02020603050405020304" pitchFamily="18" charset="0"/>
                <a:cs typeface="Times New Roman" panose="02020603050405020304" pitchFamily="18" charset="0"/>
              </a:rPr>
              <a:t>cuirear</a:t>
            </a:r>
            <a:endParaRPr kumimoji="0" lang="en-GB" sz="3200" b="1" i="0" u="none" strike="noStrike" cap="none" normalizeH="0" baseline="0" noProof="0" dirty="0">
              <a:ln>
                <a:noFill/>
              </a:ln>
              <a:solidFill>
                <a:srgbClr val="FF0000"/>
              </a:solidFill>
              <a:effectLst/>
            </a:endParaRPr>
          </a:p>
        </p:txBody>
      </p:sp>
      <mc:AlternateContent xmlns:mc="http://schemas.openxmlformats.org/markup-compatibility/2006" xmlns:a14="http://schemas.microsoft.com/office/drawing/2010/main">
        <mc:Choice Requires="a14">
          <p:graphicFrame>
            <p:nvGraphicFramePr>
              <p:cNvPr id="6" name="Table 5">
                <a:extLst>
                  <a:ext uri="{FF2B5EF4-FFF2-40B4-BE49-F238E27FC236}">
                    <a16:creationId xmlns:a16="http://schemas.microsoft.com/office/drawing/2014/main" id="{93F20EF8-76F7-4D45-2DDF-83D82D12D99F}"/>
                  </a:ext>
                </a:extLst>
              </p:cNvPr>
              <p:cNvGraphicFramePr>
                <a:graphicFrameLocks noGrp="1"/>
              </p:cNvGraphicFramePr>
              <p:nvPr>
                <p:extLst>
                  <p:ext uri="{D42A27DB-BD31-4B8C-83A1-F6EECF244321}">
                    <p14:modId xmlns:p14="http://schemas.microsoft.com/office/powerpoint/2010/main" val="2996023000"/>
                  </p:ext>
                </p:extLst>
              </p:nvPr>
            </p:nvGraphicFramePr>
            <p:xfrm>
              <a:off x="107503" y="1792702"/>
              <a:ext cx="8756970" cy="1219200"/>
            </p:xfrm>
            <a:graphic>
              <a:graphicData uri="http://schemas.openxmlformats.org/drawingml/2006/table">
                <a:tbl>
                  <a:tblPr firstRow="1" firstCol="1" bandRow="1">
                    <a:tableStyleId>{5C22544A-7EE6-4342-B048-85BDC9FD1C3A}</a:tableStyleId>
                  </a:tblPr>
                  <a:tblGrid>
                    <a:gridCol w="1586424">
                      <a:extLst>
                        <a:ext uri="{9D8B030D-6E8A-4147-A177-3AD203B41FA5}">
                          <a16:colId xmlns:a16="http://schemas.microsoft.com/office/drawing/2014/main" val="3304533694"/>
                        </a:ext>
                      </a:extLst>
                    </a:gridCol>
                    <a:gridCol w="288441">
                      <a:extLst>
                        <a:ext uri="{9D8B030D-6E8A-4147-A177-3AD203B41FA5}">
                          <a16:colId xmlns:a16="http://schemas.microsoft.com/office/drawing/2014/main" val="4206047123"/>
                        </a:ext>
                      </a:extLst>
                    </a:gridCol>
                    <a:gridCol w="1802755">
                      <a:extLst>
                        <a:ext uri="{9D8B030D-6E8A-4147-A177-3AD203B41FA5}">
                          <a16:colId xmlns:a16="http://schemas.microsoft.com/office/drawing/2014/main" val="2397063024"/>
                        </a:ext>
                      </a:extLst>
                    </a:gridCol>
                    <a:gridCol w="360551">
                      <a:extLst>
                        <a:ext uri="{9D8B030D-6E8A-4147-A177-3AD203B41FA5}">
                          <a16:colId xmlns:a16="http://schemas.microsoft.com/office/drawing/2014/main" val="874093492"/>
                        </a:ext>
                      </a:extLst>
                    </a:gridCol>
                    <a:gridCol w="1809840">
                      <a:extLst>
                        <a:ext uri="{9D8B030D-6E8A-4147-A177-3AD203B41FA5}">
                          <a16:colId xmlns:a16="http://schemas.microsoft.com/office/drawing/2014/main" val="1355456034"/>
                        </a:ext>
                      </a:extLst>
                    </a:gridCol>
                    <a:gridCol w="352290">
                      <a:extLst>
                        <a:ext uri="{9D8B030D-6E8A-4147-A177-3AD203B41FA5}">
                          <a16:colId xmlns:a16="http://schemas.microsoft.com/office/drawing/2014/main" val="1276880220"/>
                        </a:ext>
                      </a:extLst>
                    </a:gridCol>
                    <a:gridCol w="2556669">
                      <a:extLst>
                        <a:ext uri="{9D8B030D-6E8A-4147-A177-3AD203B41FA5}">
                          <a16:colId xmlns:a16="http://schemas.microsoft.com/office/drawing/2014/main" val="2180134116"/>
                        </a:ext>
                      </a:extLst>
                    </a:gridCol>
                  </a:tblGrid>
                  <a:tr h="0">
                    <a:tc>
                      <a:txBody>
                        <a:bodyPr/>
                        <a:lstStyle/>
                        <a:p>
                          <a:pPr>
                            <a:lnSpc>
                              <a:spcPct val="100000"/>
                            </a:lnSpc>
                            <a:spcAft>
                              <a:spcPts val="800"/>
                            </a:spcAft>
                          </a:pPr>
                          <a:r>
                            <a:rPr lang="en-GB" sz="2000" kern="100" noProof="0" dirty="0" err="1">
                              <a:solidFill>
                                <a:srgbClr val="002060"/>
                              </a:solidFill>
                              <a:effectLst/>
                            </a:rPr>
                            <a:t>Fuinneamh</a:t>
                          </a:r>
                          <a:r>
                            <a:rPr lang="en-GB" sz="2000" kern="100" noProof="0" dirty="0">
                              <a:solidFill>
                                <a:srgbClr val="002060"/>
                              </a:solidFill>
                              <a:effectLst/>
                            </a:rPr>
                            <a:t> </a:t>
                          </a:r>
                          <a:r>
                            <a:rPr lang="en-GB" sz="2000" kern="100" noProof="0" dirty="0" err="1">
                              <a:solidFill>
                                <a:srgbClr val="002060"/>
                              </a:solidFill>
                              <a:effectLst/>
                            </a:rPr>
                            <a:t>caillte</a:t>
                          </a:r>
                          <a:r>
                            <a:rPr lang="en-GB" sz="2000" kern="100" noProof="0" dirty="0">
                              <a:solidFill>
                                <a:srgbClr val="002060"/>
                              </a:solidFill>
                              <a:effectLst/>
                            </a:rPr>
                            <a:t> </a:t>
                          </a:r>
                          <a:r>
                            <a:rPr lang="en-GB" sz="2000" kern="100" noProof="0" dirty="0" err="1">
                              <a:solidFill>
                                <a:srgbClr val="002060"/>
                              </a:solidFill>
                              <a:effectLst/>
                            </a:rPr>
                            <a:t>ón</a:t>
                          </a:r>
                          <a:r>
                            <a:rPr lang="en-GB" sz="2000" kern="100" noProof="0" dirty="0">
                              <a:solidFill>
                                <a:srgbClr val="002060"/>
                              </a:solidFill>
                              <a:effectLst/>
                            </a:rPr>
                            <a:t> </a:t>
                          </a:r>
                          <a:r>
                            <a:rPr lang="en-GB" sz="2000" kern="100" noProof="0" dirty="0" err="1">
                              <a:solidFill>
                                <a:srgbClr val="002060"/>
                              </a:solidFill>
                              <a:effectLst/>
                            </a:rPr>
                            <a:t>uisce</a:t>
                          </a:r>
                          <a:endParaRPr lang="en-GB" sz="2000" kern="100" noProof="0" dirty="0">
                            <a:solidFill>
                              <a:srgbClr val="002060"/>
                            </a:solidFill>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solidFill>
                          <a:srgbClr val="CCE1F4"/>
                        </a:solidFill>
                      </a:tcPr>
                    </a:tc>
                    <a:tc>
                      <a:txBody>
                        <a:bodyPr/>
                        <a:lstStyle/>
                        <a:p>
                          <a:pPr>
                            <a:lnSpc>
                              <a:spcPct val="100000"/>
                            </a:lnSpc>
                            <a:spcAft>
                              <a:spcPts val="800"/>
                            </a:spcAft>
                          </a:pPr>
                          <a:r>
                            <a:rPr lang="en-GB" sz="2000" kern="100" noProof="0" dirty="0">
                              <a:solidFill>
                                <a:srgbClr val="002060"/>
                              </a:solidFill>
                              <a:effectLst/>
                            </a:rPr>
                            <a:t>+</a:t>
                          </a:r>
                          <a:endParaRPr lang="en-GB" sz="2000" kern="100" noProof="0" dirty="0">
                            <a:solidFill>
                              <a:srgbClr val="002060"/>
                            </a:solidFill>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solidFill>
                          <a:srgbClr val="CCE1F4"/>
                        </a:solidFill>
                      </a:tcPr>
                    </a:tc>
                    <a:tc>
                      <a:txBody>
                        <a:bodyPr/>
                        <a:lstStyle/>
                        <a:p>
                          <a:pPr>
                            <a:lnSpc>
                              <a:spcPct val="100000"/>
                            </a:lnSpc>
                            <a:spcAft>
                              <a:spcPts val="800"/>
                            </a:spcAft>
                          </a:pPr>
                          <a:r>
                            <a:rPr lang="en-GB" sz="2000" kern="100" noProof="0" dirty="0" err="1">
                              <a:solidFill>
                                <a:srgbClr val="002060"/>
                              </a:solidFill>
                              <a:effectLst/>
                            </a:rPr>
                            <a:t>Fuinneamh</a:t>
                          </a:r>
                          <a:r>
                            <a:rPr lang="en-GB" sz="2000" kern="100" noProof="0" dirty="0">
                              <a:solidFill>
                                <a:srgbClr val="002060"/>
                              </a:solidFill>
                              <a:effectLst/>
                            </a:rPr>
                            <a:t> </a:t>
                          </a:r>
                          <a:r>
                            <a:rPr lang="en-GB" sz="2000" kern="100" noProof="0" dirty="0" err="1">
                              <a:solidFill>
                                <a:srgbClr val="002060"/>
                              </a:solidFill>
                              <a:effectLst/>
                            </a:rPr>
                            <a:t>caillte</a:t>
                          </a:r>
                          <a:r>
                            <a:rPr lang="en-GB" sz="2000" kern="100" noProof="0" dirty="0">
                              <a:solidFill>
                                <a:srgbClr val="002060"/>
                              </a:solidFill>
                              <a:effectLst/>
                            </a:rPr>
                            <a:t> </a:t>
                          </a:r>
                          <a:r>
                            <a:rPr lang="en-GB" sz="2000" kern="100" noProof="0" dirty="0" err="1">
                              <a:solidFill>
                                <a:srgbClr val="002060"/>
                              </a:solidFill>
                              <a:effectLst/>
                            </a:rPr>
                            <a:t>ón</a:t>
                          </a:r>
                          <a:r>
                            <a:rPr lang="en-GB" sz="2000" kern="100" noProof="0" dirty="0">
                              <a:solidFill>
                                <a:srgbClr val="002060"/>
                              </a:solidFill>
                              <a:effectLst/>
                            </a:rPr>
                            <a:t> </a:t>
                          </a:r>
                          <a:r>
                            <a:rPr lang="en-GB" sz="2000" kern="100" noProof="0" dirty="0" err="1">
                              <a:solidFill>
                                <a:srgbClr val="002060"/>
                              </a:solidFill>
                              <a:effectLst/>
                            </a:rPr>
                            <a:t>calraiméadar</a:t>
                          </a:r>
                          <a:endParaRPr lang="en-GB" sz="2000" kern="100" noProof="0" dirty="0">
                            <a:solidFill>
                              <a:srgbClr val="002060"/>
                            </a:solidFill>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solidFill>
                          <a:srgbClr val="CCE1F4"/>
                        </a:solidFill>
                      </a:tcPr>
                    </a:tc>
                    <a:tc>
                      <a:txBody>
                        <a:bodyPr/>
                        <a:lstStyle/>
                        <a:p>
                          <a:pPr>
                            <a:lnSpc>
                              <a:spcPct val="100000"/>
                            </a:lnSpc>
                            <a:spcAft>
                              <a:spcPts val="800"/>
                            </a:spcAft>
                          </a:pPr>
                          <a:r>
                            <a:rPr lang="en-GB" sz="2400" kern="100" noProof="0">
                              <a:solidFill>
                                <a:srgbClr val="002060"/>
                              </a:solidFill>
                              <a:effectLst/>
                            </a:rPr>
                            <a:t>=</a:t>
                          </a:r>
                          <a:endParaRPr lang="en-GB" sz="2400" kern="100" noProof="0">
                            <a:solidFill>
                              <a:srgbClr val="002060"/>
                            </a:solidFill>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solidFill>
                          <a:schemeClr val="bg1"/>
                        </a:solidFill>
                      </a:tcPr>
                    </a:tc>
                    <a:tc>
                      <a:txBody>
                        <a:bodyPr/>
                        <a:lstStyle/>
                        <a:p>
                          <a:pPr>
                            <a:lnSpc>
                              <a:spcPct val="100000"/>
                            </a:lnSpc>
                            <a:spcAft>
                              <a:spcPts val="800"/>
                            </a:spcAft>
                          </a:pPr>
                          <a:r>
                            <a:rPr lang="en-GB" sz="2000" kern="100" noProof="0" dirty="0">
                              <a:solidFill>
                                <a:srgbClr val="002060"/>
                              </a:solidFill>
                              <a:effectLst/>
                            </a:rPr>
                            <a:t>Teas </a:t>
                          </a:r>
                          <a:r>
                            <a:rPr lang="en-GB" sz="2000" kern="100" noProof="0" dirty="0" err="1">
                              <a:solidFill>
                                <a:srgbClr val="002060"/>
                              </a:solidFill>
                              <a:effectLst/>
                            </a:rPr>
                            <a:t>folaigh</a:t>
                          </a:r>
                          <a:r>
                            <a:rPr lang="en-GB" sz="2000" kern="100" noProof="0" dirty="0">
                              <a:solidFill>
                                <a:srgbClr val="002060"/>
                              </a:solidFill>
                              <a:effectLst/>
                            </a:rPr>
                            <a:t> </a:t>
                          </a:r>
                          <a:r>
                            <a:rPr lang="en-GB" sz="2000" kern="100" noProof="0" dirty="0" err="1">
                              <a:solidFill>
                                <a:srgbClr val="002060"/>
                              </a:solidFill>
                              <a:effectLst/>
                            </a:rPr>
                            <a:t>cuirtear</a:t>
                          </a:r>
                          <a:r>
                            <a:rPr lang="en-GB" sz="2000" kern="100" noProof="0" dirty="0">
                              <a:solidFill>
                                <a:srgbClr val="002060"/>
                              </a:solidFill>
                              <a:effectLst/>
                            </a:rPr>
                            <a:t> leis an </a:t>
                          </a:r>
                          <a:r>
                            <a:rPr lang="en-GB" sz="2000" kern="100" noProof="0" dirty="0" err="1">
                              <a:solidFill>
                                <a:srgbClr val="002060"/>
                              </a:solidFill>
                              <a:effectLst/>
                            </a:rPr>
                            <a:t>oighear</a:t>
                          </a:r>
                          <a:endParaRPr lang="en-GB" sz="2000" kern="100" noProof="0" dirty="0">
                            <a:solidFill>
                              <a:srgbClr val="002060"/>
                            </a:solidFill>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solidFill>
                          <a:srgbClr val="FFFFCC"/>
                        </a:solidFill>
                      </a:tcPr>
                    </a:tc>
                    <a:tc>
                      <a:txBody>
                        <a:bodyPr/>
                        <a:lstStyle/>
                        <a:p>
                          <a:pPr>
                            <a:lnSpc>
                              <a:spcPct val="100000"/>
                            </a:lnSpc>
                            <a:spcAft>
                              <a:spcPts val="800"/>
                            </a:spcAft>
                          </a:pPr>
                          <a:r>
                            <a:rPr lang="en-GB" sz="2400" kern="100" noProof="0">
                              <a:solidFill>
                                <a:srgbClr val="002060"/>
                              </a:solidFill>
                              <a:effectLst/>
                            </a:rPr>
                            <a:t>+</a:t>
                          </a:r>
                          <a:endParaRPr lang="en-GB" sz="2400" kern="100" noProof="0">
                            <a:solidFill>
                              <a:srgbClr val="002060"/>
                            </a:solidFill>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solidFill>
                          <a:srgbClr val="EDFFCD"/>
                        </a:solidFill>
                      </a:tcPr>
                    </a:tc>
                    <a:tc>
                      <a:txBody>
                        <a:bodyPr/>
                        <a:lstStyle/>
                        <a:p>
                          <a:pPr>
                            <a:lnSpc>
                              <a:spcPct val="100000"/>
                            </a:lnSpc>
                            <a:spcAft>
                              <a:spcPts val="800"/>
                            </a:spcAft>
                          </a:pPr>
                          <a:r>
                            <a:rPr lang="en-GB" sz="2000" kern="100" noProof="0" dirty="0">
                              <a:solidFill>
                                <a:srgbClr val="002060"/>
                              </a:solidFill>
                              <a:effectLst/>
                            </a:rPr>
                            <a:t>Teas </a:t>
                          </a:r>
                          <a:r>
                            <a:rPr lang="en-GB" sz="2000" kern="100" noProof="0" dirty="0" err="1">
                              <a:solidFill>
                                <a:srgbClr val="002060"/>
                              </a:solidFill>
                              <a:effectLst/>
                            </a:rPr>
                            <a:t>chun</a:t>
                          </a:r>
                          <a:r>
                            <a:rPr lang="en-GB" sz="2000" kern="100" noProof="0" dirty="0">
                              <a:solidFill>
                                <a:srgbClr val="002060"/>
                              </a:solidFill>
                              <a:effectLst/>
                            </a:rPr>
                            <a:t> </a:t>
                          </a:r>
                          <a:r>
                            <a:rPr lang="en-GB" sz="2000" kern="100" noProof="0" dirty="0" err="1">
                              <a:solidFill>
                                <a:srgbClr val="002060"/>
                              </a:solidFill>
                              <a:effectLst/>
                            </a:rPr>
                            <a:t>oighear</a:t>
                          </a:r>
                          <a:r>
                            <a:rPr lang="en-GB" sz="2000" kern="100" noProof="0" dirty="0">
                              <a:solidFill>
                                <a:srgbClr val="002060"/>
                              </a:solidFill>
                              <a:effectLst/>
                            </a:rPr>
                            <a:t> </a:t>
                          </a:r>
                          <a:r>
                            <a:rPr lang="en-GB" sz="2000" kern="100" noProof="0" dirty="0" err="1">
                              <a:solidFill>
                                <a:srgbClr val="002060"/>
                              </a:solidFill>
                              <a:effectLst/>
                            </a:rPr>
                            <a:t>leáite</a:t>
                          </a:r>
                          <a:r>
                            <a:rPr lang="en-GB" sz="2000" kern="100" noProof="0" dirty="0">
                              <a:solidFill>
                                <a:srgbClr val="002060"/>
                              </a:solidFill>
                              <a:effectLst/>
                            </a:rPr>
                            <a:t> a </a:t>
                          </a:r>
                          <a:r>
                            <a:rPr lang="en-GB" sz="2000" kern="100" noProof="0" dirty="0" err="1">
                              <a:solidFill>
                                <a:srgbClr val="002060"/>
                              </a:solidFill>
                              <a:effectLst/>
                            </a:rPr>
                            <a:t>thabhairt</a:t>
                          </a:r>
                          <a:r>
                            <a:rPr lang="en-GB" sz="2000" kern="100" noProof="0" dirty="0">
                              <a:solidFill>
                                <a:srgbClr val="002060"/>
                              </a:solidFill>
                              <a:effectLst/>
                            </a:rPr>
                            <a:t> go </a:t>
                          </a:r>
                          <a:r>
                            <a:rPr lang="en-GB" sz="2000" kern="100" noProof="0" dirty="0" err="1">
                              <a:solidFill>
                                <a:srgbClr val="002060"/>
                              </a:solidFill>
                              <a:effectLst/>
                            </a:rPr>
                            <a:t>dtí</a:t>
                          </a:r>
                          <a:r>
                            <a:rPr lang="en-GB" sz="2000" kern="100" noProof="0" dirty="0">
                              <a:solidFill>
                                <a:srgbClr val="002060"/>
                              </a:solidFill>
                              <a:effectLst/>
                            </a:rPr>
                            <a:t> an </a:t>
                          </a:r>
                          <a:r>
                            <a:rPr lang="en-GB" sz="2000" kern="100" noProof="0" dirty="0" err="1">
                              <a:solidFill>
                                <a:srgbClr val="002060"/>
                              </a:solidFill>
                              <a:effectLst/>
                            </a:rPr>
                            <a:t>teocht</a:t>
                          </a:r>
                          <a:r>
                            <a:rPr lang="en-GB" sz="2000" kern="100" noProof="0" dirty="0">
                              <a:solidFill>
                                <a:srgbClr val="002060"/>
                              </a:solidFill>
                              <a:effectLst/>
                            </a:rPr>
                            <a:t> </a:t>
                          </a:r>
                          <a:r>
                            <a:rPr lang="en-GB" sz="2000" kern="100" noProof="0" dirty="0" err="1">
                              <a:solidFill>
                                <a:srgbClr val="002060"/>
                              </a:solidFill>
                              <a:effectLst/>
                            </a:rPr>
                            <a:t>deiridh</a:t>
                          </a:r>
                          <a:r>
                            <a:rPr lang="en-GB" sz="2000" kern="100" noProof="0" dirty="0">
                              <a:solidFill>
                                <a:srgbClr val="002060"/>
                              </a:solidFill>
                              <a:effectLst/>
                            </a:rPr>
                            <a:t> </a:t>
                          </a:r>
                          <a14:m>
                            <m:oMath xmlns:m="http://schemas.openxmlformats.org/officeDocument/2006/math">
                              <m:sSub>
                                <m:sSubPr>
                                  <m:ctrlPr>
                                    <a:rPr lang="en-GB" sz="2000" i="1" kern="100" noProof="0">
                                      <a:solidFill>
                                        <a:srgbClr val="002060"/>
                                      </a:solidFill>
                                      <a:effectLst/>
                                      <a:latin typeface="Cambria Math" panose="02040503050406030204" pitchFamily="18" charset="0"/>
                                    </a:rPr>
                                  </m:ctrlPr>
                                </m:sSubPr>
                                <m:e>
                                  <m:r>
                                    <a:rPr lang="en-GB" sz="2000" kern="100" noProof="0">
                                      <a:solidFill>
                                        <a:srgbClr val="002060"/>
                                      </a:solidFill>
                                      <a:effectLst/>
                                      <a:latin typeface="Cambria Math" panose="02040503050406030204" pitchFamily="18" charset="0"/>
                                    </a:rPr>
                                    <m:t>𝜃</m:t>
                                  </m:r>
                                </m:e>
                                <m:sub>
                                  <m:r>
                                    <a:rPr lang="en-GB" sz="2000" b="1" i="1" kern="100" noProof="0" smtClean="0">
                                      <a:solidFill>
                                        <a:srgbClr val="002060"/>
                                      </a:solidFill>
                                      <a:effectLst/>
                                      <a:latin typeface="Cambria Math" panose="02040503050406030204" pitchFamily="18" charset="0"/>
                                    </a:rPr>
                                    <m:t>𝟐</m:t>
                                  </m:r>
                                </m:sub>
                              </m:sSub>
                            </m:oMath>
                          </a14:m>
                          <a:endParaRPr lang="en-GB" sz="2000" kern="100" noProof="0" dirty="0">
                            <a:solidFill>
                              <a:srgbClr val="002060"/>
                            </a:solidFill>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solidFill>
                          <a:srgbClr val="EDFFCD"/>
                        </a:solidFill>
                      </a:tcPr>
                    </a:tc>
                    <a:extLst>
                      <a:ext uri="{0D108BD9-81ED-4DB2-BD59-A6C34878D82A}">
                        <a16:rowId xmlns:a16="http://schemas.microsoft.com/office/drawing/2014/main" val="4006710524"/>
                      </a:ext>
                    </a:extLst>
                  </a:tr>
                </a:tbl>
              </a:graphicData>
            </a:graphic>
          </p:graphicFrame>
        </mc:Choice>
        <mc:Fallback xmlns="">
          <p:graphicFrame>
            <p:nvGraphicFramePr>
              <p:cNvPr id="6" name="Table 5">
                <a:extLst>
                  <a:ext uri="{FF2B5EF4-FFF2-40B4-BE49-F238E27FC236}">
                    <a16:creationId xmlns:a16="http://schemas.microsoft.com/office/drawing/2014/main" id="{93F20EF8-76F7-4D45-2DDF-83D82D12D99F}"/>
                  </a:ext>
                </a:extLst>
              </p:cNvPr>
              <p:cNvGraphicFramePr>
                <a:graphicFrameLocks noGrp="1"/>
              </p:cNvGraphicFramePr>
              <p:nvPr>
                <p:extLst>
                  <p:ext uri="{D42A27DB-BD31-4B8C-83A1-F6EECF244321}">
                    <p14:modId xmlns:p14="http://schemas.microsoft.com/office/powerpoint/2010/main" val="2996023000"/>
                  </p:ext>
                </p:extLst>
              </p:nvPr>
            </p:nvGraphicFramePr>
            <p:xfrm>
              <a:off x="107503" y="1792702"/>
              <a:ext cx="8756970" cy="1219200"/>
            </p:xfrm>
            <a:graphic>
              <a:graphicData uri="http://schemas.openxmlformats.org/drawingml/2006/table">
                <a:tbl>
                  <a:tblPr firstRow="1" firstCol="1" bandRow="1">
                    <a:tableStyleId>{5C22544A-7EE6-4342-B048-85BDC9FD1C3A}</a:tableStyleId>
                  </a:tblPr>
                  <a:tblGrid>
                    <a:gridCol w="1586424">
                      <a:extLst>
                        <a:ext uri="{9D8B030D-6E8A-4147-A177-3AD203B41FA5}">
                          <a16:colId xmlns:a16="http://schemas.microsoft.com/office/drawing/2014/main" val="3304533694"/>
                        </a:ext>
                      </a:extLst>
                    </a:gridCol>
                    <a:gridCol w="288441">
                      <a:extLst>
                        <a:ext uri="{9D8B030D-6E8A-4147-A177-3AD203B41FA5}">
                          <a16:colId xmlns:a16="http://schemas.microsoft.com/office/drawing/2014/main" val="4206047123"/>
                        </a:ext>
                      </a:extLst>
                    </a:gridCol>
                    <a:gridCol w="1802755">
                      <a:extLst>
                        <a:ext uri="{9D8B030D-6E8A-4147-A177-3AD203B41FA5}">
                          <a16:colId xmlns:a16="http://schemas.microsoft.com/office/drawing/2014/main" val="2397063024"/>
                        </a:ext>
                      </a:extLst>
                    </a:gridCol>
                    <a:gridCol w="360551">
                      <a:extLst>
                        <a:ext uri="{9D8B030D-6E8A-4147-A177-3AD203B41FA5}">
                          <a16:colId xmlns:a16="http://schemas.microsoft.com/office/drawing/2014/main" val="874093492"/>
                        </a:ext>
                      </a:extLst>
                    </a:gridCol>
                    <a:gridCol w="1809840">
                      <a:extLst>
                        <a:ext uri="{9D8B030D-6E8A-4147-A177-3AD203B41FA5}">
                          <a16:colId xmlns:a16="http://schemas.microsoft.com/office/drawing/2014/main" val="1355456034"/>
                        </a:ext>
                      </a:extLst>
                    </a:gridCol>
                    <a:gridCol w="352290">
                      <a:extLst>
                        <a:ext uri="{9D8B030D-6E8A-4147-A177-3AD203B41FA5}">
                          <a16:colId xmlns:a16="http://schemas.microsoft.com/office/drawing/2014/main" val="1276880220"/>
                        </a:ext>
                      </a:extLst>
                    </a:gridCol>
                    <a:gridCol w="2556669">
                      <a:extLst>
                        <a:ext uri="{9D8B030D-6E8A-4147-A177-3AD203B41FA5}">
                          <a16:colId xmlns:a16="http://schemas.microsoft.com/office/drawing/2014/main" val="2180134116"/>
                        </a:ext>
                      </a:extLst>
                    </a:gridCol>
                  </a:tblGrid>
                  <a:tr h="1219200">
                    <a:tc>
                      <a:txBody>
                        <a:bodyPr/>
                        <a:lstStyle/>
                        <a:p>
                          <a:pPr>
                            <a:lnSpc>
                              <a:spcPct val="100000"/>
                            </a:lnSpc>
                            <a:spcAft>
                              <a:spcPts val="800"/>
                            </a:spcAft>
                          </a:pPr>
                          <a:r>
                            <a:rPr lang="en-GB" sz="2000" kern="100" noProof="0" dirty="0" err="1">
                              <a:solidFill>
                                <a:srgbClr val="002060"/>
                              </a:solidFill>
                              <a:effectLst/>
                            </a:rPr>
                            <a:t>Fuinneamh</a:t>
                          </a:r>
                          <a:r>
                            <a:rPr lang="en-GB" sz="2000" kern="100" noProof="0" dirty="0">
                              <a:solidFill>
                                <a:srgbClr val="002060"/>
                              </a:solidFill>
                              <a:effectLst/>
                            </a:rPr>
                            <a:t> </a:t>
                          </a:r>
                          <a:r>
                            <a:rPr lang="en-GB" sz="2000" kern="100" noProof="0" dirty="0" err="1">
                              <a:solidFill>
                                <a:srgbClr val="002060"/>
                              </a:solidFill>
                              <a:effectLst/>
                            </a:rPr>
                            <a:t>caillte</a:t>
                          </a:r>
                          <a:r>
                            <a:rPr lang="en-GB" sz="2000" kern="100" noProof="0" dirty="0">
                              <a:solidFill>
                                <a:srgbClr val="002060"/>
                              </a:solidFill>
                              <a:effectLst/>
                            </a:rPr>
                            <a:t> </a:t>
                          </a:r>
                          <a:r>
                            <a:rPr lang="en-GB" sz="2000" kern="100" noProof="0" dirty="0" err="1">
                              <a:solidFill>
                                <a:srgbClr val="002060"/>
                              </a:solidFill>
                              <a:effectLst/>
                            </a:rPr>
                            <a:t>ón</a:t>
                          </a:r>
                          <a:r>
                            <a:rPr lang="en-GB" sz="2000" kern="100" noProof="0" dirty="0">
                              <a:solidFill>
                                <a:srgbClr val="002060"/>
                              </a:solidFill>
                              <a:effectLst/>
                            </a:rPr>
                            <a:t> </a:t>
                          </a:r>
                          <a:r>
                            <a:rPr lang="en-GB" sz="2000" kern="100" noProof="0" dirty="0" err="1">
                              <a:solidFill>
                                <a:srgbClr val="002060"/>
                              </a:solidFill>
                              <a:effectLst/>
                            </a:rPr>
                            <a:t>uisce</a:t>
                          </a:r>
                          <a:endParaRPr lang="en-GB" sz="2000" kern="100" noProof="0" dirty="0">
                            <a:solidFill>
                              <a:srgbClr val="002060"/>
                            </a:solidFill>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solidFill>
                          <a:srgbClr val="CCE1F4"/>
                        </a:solidFill>
                      </a:tcPr>
                    </a:tc>
                    <a:tc>
                      <a:txBody>
                        <a:bodyPr/>
                        <a:lstStyle/>
                        <a:p>
                          <a:pPr>
                            <a:lnSpc>
                              <a:spcPct val="100000"/>
                            </a:lnSpc>
                            <a:spcAft>
                              <a:spcPts val="800"/>
                            </a:spcAft>
                          </a:pPr>
                          <a:r>
                            <a:rPr lang="en-GB" sz="2000" kern="100" noProof="0" dirty="0">
                              <a:solidFill>
                                <a:srgbClr val="002060"/>
                              </a:solidFill>
                              <a:effectLst/>
                            </a:rPr>
                            <a:t>+</a:t>
                          </a:r>
                          <a:endParaRPr lang="en-GB" sz="2000" kern="100" noProof="0" dirty="0">
                            <a:solidFill>
                              <a:srgbClr val="002060"/>
                            </a:solidFill>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solidFill>
                          <a:srgbClr val="CCE1F4"/>
                        </a:solidFill>
                      </a:tcPr>
                    </a:tc>
                    <a:tc>
                      <a:txBody>
                        <a:bodyPr/>
                        <a:lstStyle/>
                        <a:p>
                          <a:pPr>
                            <a:lnSpc>
                              <a:spcPct val="100000"/>
                            </a:lnSpc>
                            <a:spcAft>
                              <a:spcPts val="800"/>
                            </a:spcAft>
                          </a:pPr>
                          <a:r>
                            <a:rPr lang="en-GB" sz="2000" kern="100" noProof="0" dirty="0" err="1">
                              <a:solidFill>
                                <a:srgbClr val="002060"/>
                              </a:solidFill>
                              <a:effectLst/>
                            </a:rPr>
                            <a:t>Fuinneamh</a:t>
                          </a:r>
                          <a:r>
                            <a:rPr lang="en-GB" sz="2000" kern="100" noProof="0" dirty="0">
                              <a:solidFill>
                                <a:srgbClr val="002060"/>
                              </a:solidFill>
                              <a:effectLst/>
                            </a:rPr>
                            <a:t> </a:t>
                          </a:r>
                          <a:r>
                            <a:rPr lang="en-GB" sz="2000" kern="100" noProof="0" dirty="0" err="1">
                              <a:solidFill>
                                <a:srgbClr val="002060"/>
                              </a:solidFill>
                              <a:effectLst/>
                            </a:rPr>
                            <a:t>caillte</a:t>
                          </a:r>
                          <a:r>
                            <a:rPr lang="en-GB" sz="2000" kern="100" noProof="0" dirty="0">
                              <a:solidFill>
                                <a:srgbClr val="002060"/>
                              </a:solidFill>
                              <a:effectLst/>
                            </a:rPr>
                            <a:t> </a:t>
                          </a:r>
                          <a:r>
                            <a:rPr lang="en-GB" sz="2000" kern="100" noProof="0" dirty="0" err="1">
                              <a:solidFill>
                                <a:srgbClr val="002060"/>
                              </a:solidFill>
                              <a:effectLst/>
                            </a:rPr>
                            <a:t>ón</a:t>
                          </a:r>
                          <a:r>
                            <a:rPr lang="en-GB" sz="2000" kern="100" noProof="0" dirty="0">
                              <a:solidFill>
                                <a:srgbClr val="002060"/>
                              </a:solidFill>
                              <a:effectLst/>
                            </a:rPr>
                            <a:t> </a:t>
                          </a:r>
                          <a:r>
                            <a:rPr lang="en-GB" sz="2000" kern="100" noProof="0" dirty="0" err="1">
                              <a:solidFill>
                                <a:srgbClr val="002060"/>
                              </a:solidFill>
                              <a:effectLst/>
                            </a:rPr>
                            <a:t>calraiméadar</a:t>
                          </a:r>
                          <a:endParaRPr lang="en-GB" sz="2000" kern="100" noProof="0" dirty="0">
                            <a:solidFill>
                              <a:srgbClr val="002060"/>
                            </a:solidFill>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solidFill>
                          <a:srgbClr val="CCE1F4"/>
                        </a:solidFill>
                      </a:tcPr>
                    </a:tc>
                    <a:tc>
                      <a:txBody>
                        <a:bodyPr/>
                        <a:lstStyle/>
                        <a:p>
                          <a:pPr>
                            <a:lnSpc>
                              <a:spcPct val="100000"/>
                            </a:lnSpc>
                            <a:spcAft>
                              <a:spcPts val="800"/>
                            </a:spcAft>
                          </a:pPr>
                          <a:r>
                            <a:rPr lang="en-GB" sz="2400" kern="100" noProof="0">
                              <a:solidFill>
                                <a:srgbClr val="002060"/>
                              </a:solidFill>
                              <a:effectLst/>
                            </a:rPr>
                            <a:t>=</a:t>
                          </a:r>
                          <a:endParaRPr lang="en-GB" sz="2400" kern="100" noProof="0">
                            <a:solidFill>
                              <a:srgbClr val="002060"/>
                            </a:solidFill>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solidFill>
                          <a:schemeClr val="bg1"/>
                        </a:solidFill>
                      </a:tcPr>
                    </a:tc>
                    <a:tc>
                      <a:txBody>
                        <a:bodyPr/>
                        <a:lstStyle/>
                        <a:p>
                          <a:pPr>
                            <a:lnSpc>
                              <a:spcPct val="100000"/>
                            </a:lnSpc>
                            <a:spcAft>
                              <a:spcPts val="800"/>
                            </a:spcAft>
                          </a:pPr>
                          <a:r>
                            <a:rPr lang="en-GB" sz="2000" kern="100" noProof="0" dirty="0">
                              <a:solidFill>
                                <a:srgbClr val="002060"/>
                              </a:solidFill>
                              <a:effectLst/>
                            </a:rPr>
                            <a:t>Teas </a:t>
                          </a:r>
                          <a:r>
                            <a:rPr lang="en-GB" sz="2000" kern="100" noProof="0" dirty="0" err="1">
                              <a:solidFill>
                                <a:srgbClr val="002060"/>
                              </a:solidFill>
                              <a:effectLst/>
                            </a:rPr>
                            <a:t>folaigh</a:t>
                          </a:r>
                          <a:r>
                            <a:rPr lang="en-GB" sz="2000" kern="100" noProof="0" dirty="0">
                              <a:solidFill>
                                <a:srgbClr val="002060"/>
                              </a:solidFill>
                              <a:effectLst/>
                            </a:rPr>
                            <a:t> </a:t>
                          </a:r>
                          <a:r>
                            <a:rPr lang="en-GB" sz="2000" kern="100" noProof="0" dirty="0" err="1">
                              <a:solidFill>
                                <a:srgbClr val="002060"/>
                              </a:solidFill>
                              <a:effectLst/>
                            </a:rPr>
                            <a:t>cuirtear</a:t>
                          </a:r>
                          <a:r>
                            <a:rPr lang="en-GB" sz="2000" kern="100" noProof="0" dirty="0">
                              <a:solidFill>
                                <a:srgbClr val="002060"/>
                              </a:solidFill>
                              <a:effectLst/>
                            </a:rPr>
                            <a:t> leis an </a:t>
                          </a:r>
                          <a:r>
                            <a:rPr lang="en-GB" sz="2000" kern="100" noProof="0" dirty="0" err="1">
                              <a:solidFill>
                                <a:srgbClr val="002060"/>
                              </a:solidFill>
                              <a:effectLst/>
                            </a:rPr>
                            <a:t>oighear</a:t>
                          </a:r>
                          <a:endParaRPr lang="en-GB" sz="2000" kern="100" noProof="0" dirty="0">
                            <a:solidFill>
                              <a:srgbClr val="002060"/>
                            </a:solidFill>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solidFill>
                          <a:srgbClr val="FFFFCC"/>
                        </a:solidFill>
                      </a:tcPr>
                    </a:tc>
                    <a:tc>
                      <a:txBody>
                        <a:bodyPr/>
                        <a:lstStyle/>
                        <a:p>
                          <a:pPr>
                            <a:lnSpc>
                              <a:spcPct val="100000"/>
                            </a:lnSpc>
                            <a:spcAft>
                              <a:spcPts val="800"/>
                            </a:spcAft>
                          </a:pPr>
                          <a:r>
                            <a:rPr lang="en-GB" sz="2400" kern="100" noProof="0">
                              <a:solidFill>
                                <a:srgbClr val="002060"/>
                              </a:solidFill>
                              <a:effectLst/>
                            </a:rPr>
                            <a:t>+</a:t>
                          </a:r>
                          <a:endParaRPr lang="en-GB" sz="2400" kern="100" noProof="0">
                            <a:solidFill>
                              <a:srgbClr val="002060"/>
                            </a:solidFill>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solidFill>
                          <a:srgbClr val="EDFFCD"/>
                        </a:solidFill>
                      </a:tcPr>
                    </a:tc>
                    <a:tc>
                      <a:txBody>
                        <a:bodyPr/>
                        <a:lstStyle/>
                        <a:p>
                          <a:endParaRPr lang="en-US"/>
                        </a:p>
                      </a:txBody>
                      <a:tcPr marL="68580" marR="68580" marT="0" marB="0">
                        <a:blipFill>
                          <a:blip r:embed="rId3"/>
                          <a:stretch>
                            <a:fillRect l="-242619" t="-7960" r="-952" b="-11940"/>
                          </a:stretch>
                        </a:blipFill>
                      </a:tcPr>
                    </a:tc>
                    <a:extLst>
                      <a:ext uri="{0D108BD9-81ED-4DB2-BD59-A6C34878D82A}">
                        <a16:rowId xmlns:a16="http://schemas.microsoft.com/office/drawing/2014/main" val="4006710524"/>
                      </a:ext>
                    </a:extLst>
                  </a:tr>
                </a:tbl>
              </a:graphicData>
            </a:graphic>
          </p:graphicFrame>
        </mc:Fallback>
      </mc:AlternateContent>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6656BBD4-B76F-23F6-8061-15647235669E}"/>
                  </a:ext>
                </a:extLst>
              </p:cNvPr>
              <p:cNvSpPr txBox="1"/>
              <p:nvPr/>
            </p:nvSpPr>
            <p:spPr>
              <a:xfrm>
                <a:off x="0" y="3875378"/>
                <a:ext cx="6528880" cy="523220"/>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n-GB" sz="2800" i="1">
                              <a:solidFill>
                                <a:srgbClr val="836967"/>
                              </a:solidFill>
                              <a:latin typeface="Cambria Math" panose="02040503050406030204" pitchFamily="18" charset="0"/>
                            </a:rPr>
                          </m:ctrlPr>
                        </m:sSubPr>
                        <m:e>
                          <m:r>
                            <a:rPr lang="en-GB" sz="2800" b="1" i="1">
                              <a:solidFill>
                                <a:srgbClr val="836967"/>
                              </a:solidFill>
                              <a:latin typeface="Cambria Math" panose="02040503050406030204" pitchFamily="18" charset="0"/>
                            </a:rPr>
                            <m:t>𝑳</m:t>
                          </m:r>
                        </m:e>
                        <m:sub>
                          <m:r>
                            <a:rPr lang="en-GB" sz="2800" b="1" i="1">
                              <a:latin typeface="Cambria Math" panose="02040503050406030204" pitchFamily="18" charset="0"/>
                            </a:rPr>
                            <m:t>𝒊𝒄𝒆</m:t>
                          </m:r>
                        </m:sub>
                      </m:sSub>
                      <m:r>
                        <a:rPr lang="en-GB" sz="2800">
                          <a:latin typeface="Cambria Math" panose="02040503050406030204" pitchFamily="18" charset="0"/>
                        </a:rPr>
                        <m:t>=</m:t>
                      </m:r>
                      <m:sSub>
                        <m:sSubPr>
                          <m:ctrlPr>
                            <a:rPr lang="en-GB" sz="2800" i="1">
                              <a:solidFill>
                                <a:srgbClr val="836967"/>
                              </a:solidFill>
                              <a:latin typeface="Cambria Math" panose="02040503050406030204" pitchFamily="18" charset="0"/>
                            </a:rPr>
                          </m:ctrlPr>
                        </m:sSubPr>
                        <m:e>
                          <m:r>
                            <a:rPr lang="en-GB" sz="2800" i="1">
                              <a:latin typeface="Cambria Math" panose="02040503050406030204" pitchFamily="18" charset="0"/>
                            </a:rPr>
                            <m:t>𝑚</m:t>
                          </m:r>
                        </m:e>
                        <m:sub>
                          <m:r>
                            <a:rPr lang="en-GB" sz="2800" i="1">
                              <a:latin typeface="Cambria Math" panose="02040503050406030204" pitchFamily="18" charset="0"/>
                            </a:rPr>
                            <m:t>𝑤</m:t>
                          </m:r>
                        </m:sub>
                      </m:sSub>
                      <m:sSub>
                        <m:sSubPr>
                          <m:ctrlPr>
                            <a:rPr lang="en-GB" sz="2800" i="1">
                              <a:solidFill>
                                <a:srgbClr val="836967"/>
                              </a:solidFill>
                              <a:latin typeface="Cambria Math" panose="02040503050406030204" pitchFamily="18" charset="0"/>
                            </a:rPr>
                          </m:ctrlPr>
                        </m:sSubPr>
                        <m:e>
                          <m:r>
                            <a:rPr lang="en-GB" sz="2800" i="1">
                              <a:latin typeface="Cambria Math" panose="02040503050406030204" pitchFamily="18" charset="0"/>
                            </a:rPr>
                            <m:t>𝑐</m:t>
                          </m:r>
                        </m:e>
                        <m:sub>
                          <m:r>
                            <a:rPr lang="en-GB" sz="2800" i="1">
                              <a:latin typeface="Cambria Math" panose="02040503050406030204" pitchFamily="18" charset="0"/>
                            </a:rPr>
                            <m:t>𝑤</m:t>
                          </m:r>
                        </m:sub>
                      </m:sSub>
                      <m:r>
                        <m:rPr>
                          <m:sty m:val="p"/>
                        </m:rPr>
                        <a:rPr lang="en-GB" sz="2800">
                          <a:latin typeface="Cambria Math" panose="02040503050406030204" pitchFamily="18" charset="0"/>
                        </a:rPr>
                        <m:t>Δ</m:t>
                      </m:r>
                      <m:r>
                        <a:rPr lang="en-GB" sz="2800" i="1">
                          <a:latin typeface="Cambria Math" panose="02040503050406030204" pitchFamily="18" charset="0"/>
                        </a:rPr>
                        <m:t>𝜃</m:t>
                      </m:r>
                      <m:r>
                        <a:rPr lang="en-GB" sz="2800">
                          <a:latin typeface="Cambria Math" panose="02040503050406030204" pitchFamily="18" charset="0"/>
                        </a:rPr>
                        <m:t>+</m:t>
                      </m:r>
                      <m:sSub>
                        <m:sSubPr>
                          <m:ctrlPr>
                            <a:rPr lang="en-GB" sz="2800" i="1">
                              <a:solidFill>
                                <a:srgbClr val="836967"/>
                              </a:solidFill>
                              <a:latin typeface="Cambria Math" panose="02040503050406030204" pitchFamily="18" charset="0"/>
                            </a:rPr>
                          </m:ctrlPr>
                        </m:sSubPr>
                        <m:e>
                          <m:r>
                            <a:rPr lang="en-GB" sz="2800" i="1">
                              <a:latin typeface="Cambria Math" panose="02040503050406030204" pitchFamily="18" charset="0"/>
                            </a:rPr>
                            <m:t>𝑚</m:t>
                          </m:r>
                        </m:e>
                        <m:sub>
                          <m:r>
                            <a:rPr lang="en-GB" sz="2800" i="1">
                              <a:latin typeface="Cambria Math" panose="02040503050406030204" pitchFamily="18" charset="0"/>
                            </a:rPr>
                            <m:t>𝑐</m:t>
                          </m:r>
                        </m:sub>
                      </m:sSub>
                      <m:sSub>
                        <m:sSubPr>
                          <m:ctrlPr>
                            <a:rPr lang="en-GB" sz="2800" i="1">
                              <a:solidFill>
                                <a:srgbClr val="836967"/>
                              </a:solidFill>
                              <a:latin typeface="Cambria Math" panose="02040503050406030204" pitchFamily="18" charset="0"/>
                            </a:rPr>
                          </m:ctrlPr>
                        </m:sSubPr>
                        <m:e>
                          <m:r>
                            <a:rPr lang="en-GB" sz="2800" i="1">
                              <a:latin typeface="Cambria Math" panose="02040503050406030204" pitchFamily="18" charset="0"/>
                            </a:rPr>
                            <m:t>𝑐</m:t>
                          </m:r>
                        </m:e>
                        <m:sub>
                          <m:r>
                            <a:rPr lang="en-GB" sz="2800" i="1">
                              <a:latin typeface="Cambria Math" panose="02040503050406030204" pitchFamily="18" charset="0"/>
                            </a:rPr>
                            <m:t>𝑐</m:t>
                          </m:r>
                        </m:sub>
                      </m:sSub>
                      <m:r>
                        <m:rPr>
                          <m:sty m:val="p"/>
                        </m:rPr>
                        <a:rPr lang="en-GB" sz="2800">
                          <a:latin typeface="Cambria Math" panose="02040503050406030204" pitchFamily="18" charset="0"/>
                        </a:rPr>
                        <m:t>Δ</m:t>
                      </m:r>
                      <m:r>
                        <a:rPr lang="en-GB" sz="2800" i="1">
                          <a:latin typeface="Cambria Math" panose="02040503050406030204" pitchFamily="18" charset="0"/>
                        </a:rPr>
                        <m:t>𝜃</m:t>
                      </m:r>
                      <m:r>
                        <a:rPr lang="en-GB" sz="2800">
                          <a:latin typeface="Cambria Math" panose="02040503050406030204" pitchFamily="18" charset="0"/>
                        </a:rPr>
                        <m:t>−</m:t>
                      </m:r>
                      <m:sSub>
                        <m:sSubPr>
                          <m:ctrlPr>
                            <a:rPr lang="en-GB" sz="2800" i="1">
                              <a:solidFill>
                                <a:srgbClr val="836967"/>
                              </a:solidFill>
                              <a:latin typeface="Cambria Math" panose="02040503050406030204" pitchFamily="18" charset="0"/>
                            </a:rPr>
                          </m:ctrlPr>
                        </m:sSubPr>
                        <m:e>
                          <m:r>
                            <a:rPr lang="en-GB" sz="2800" i="1">
                              <a:latin typeface="Cambria Math" panose="02040503050406030204" pitchFamily="18" charset="0"/>
                            </a:rPr>
                            <m:t>𝑚</m:t>
                          </m:r>
                        </m:e>
                        <m:sub>
                          <m:r>
                            <a:rPr lang="en-GB" sz="2800" i="1">
                              <a:latin typeface="Cambria Math" panose="02040503050406030204" pitchFamily="18" charset="0"/>
                            </a:rPr>
                            <m:t>𝑖𝑐𝑒</m:t>
                          </m:r>
                        </m:sub>
                      </m:sSub>
                      <m:sSub>
                        <m:sSubPr>
                          <m:ctrlPr>
                            <a:rPr lang="en-GB" sz="2800" i="1">
                              <a:solidFill>
                                <a:srgbClr val="836967"/>
                              </a:solidFill>
                              <a:latin typeface="Cambria Math" panose="02040503050406030204" pitchFamily="18" charset="0"/>
                            </a:rPr>
                          </m:ctrlPr>
                        </m:sSubPr>
                        <m:e>
                          <m:r>
                            <a:rPr lang="en-GB" sz="2800" i="1">
                              <a:latin typeface="Cambria Math" panose="02040503050406030204" pitchFamily="18" charset="0"/>
                            </a:rPr>
                            <m:t>𝑐</m:t>
                          </m:r>
                        </m:e>
                        <m:sub>
                          <m:r>
                            <a:rPr lang="en-GB" sz="2800" i="1">
                              <a:latin typeface="Cambria Math" panose="02040503050406030204" pitchFamily="18" charset="0"/>
                            </a:rPr>
                            <m:t>𝑤</m:t>
                          </m:r>
                        </m:sub>
                      </m:sSub>
                      <m:sSub>
                        <m:sSubPr>
                          <m:ctrlPr>
                            <a:rPr lang="en-GB" sz="2800" i="1">
                              <a:solidFill>
                                <a:srgbClr val="836967"/>
                              </a:solidFill>
                              <a:latin typeface="Cambria Math" panose="02040503050406030204" pitchFamily="18" charset="0"/>
                            </a:rPr>
                          </m:ctrlPr>
                        </m:sSubPr>
                        <m:e>
                          <m:r>
                            <a:rPr lang="en-GB" sz="2800" i="1">
                              <a:latin typeface="Cambria Math" panose="02040503050406030204" pitchFamily="18" charset="0"/>
                            </a:rPr>
                            <m:t>𝜃</m:t>
                          </m:r>
                        </m:e>
                        <m:sub>
                          <m:r>
                            <a:rPr lang="en-GB" sz="2800">
                              <a:latin typeface="Cambria Math" panose="02040503050406030204" pitchFamily="18" charset="0"/>
                            </a:rPr>
                            <m:t>2</m:t>
                          </m:r>
                        </m:sub>
                      </m:sSub>
                    </m:oMath>
                  </m:oMathPara>
                </a14:m>
                <a:endParaRPr lang="en-GB" sz="2800" noProof="0"/>
              </a:p>
            </p:txBody>
          </p:sp>
        </mc:Choice>
        <mc:Fallback xmlns="">
          <p:sp>
            <p:nvSpPr>
              <p:cNvPr id="8" name="TextBox 7">
                <a:extLst>
                  <a:ext uri="{FF2B5EF4-FFF2-40B4-BE49-F238E27FC236}">
                    <a16:creationId xmlns:a16="http://schemas.microsoft.com/office/drawing/2014/main" id="{6656BBD4-B76F-23F6-8061-15647235669E}"/>
                  </a:ext>
                </a:extLst>
              </p:cNvPr>
              <p:cNvSpPr txBox="1">
                <a:spLocks noRot="1" noChangeAspect="1" noMove="1" noResize="1" noEditPoints="1" noAdjustHandles="1" noChangeArrowheads="1" noChangeShapeType="1" noTextEdit="1"/>
              </p:cNvSpPr>
              <p:nvPr/>
            </p:nvSpPr>
            <p:spPr>
              <a:xfrm>
                <a:off x="0" y="3875378"/>
                <a:ext cx="6528880" cy="523220"/>
              </a:xfrm>
              <a:prstGeom prst="rect">
                <a:avLst/>
              </a:prstGeom>
              <a:blipFill>
                <a:blip r:embed="rId4"/>
                <a:stretch>
                  <a:fillRect/>
                </a:stretch>
              </a:blipFill>
            </p:spPr>
            <p:txBody>
              <a:bodyPr/>
              <a:lstStyle/>
              <a:p>
                <a:r>
                  <a:rPr lang="en-US">
                    <a:noFill/>
                  </a:rPr>
                  <a:t> </a:t>
                </a:r>
              </a:p>
            </p:txBody>
          </p:sp>
        </mc:Fallback>
      </mc:AlternateContent>
      <p:sp>
        <p:nvSpPr>
          <p:cNvPr id="2" name="Freeform: Shape 1">
            <a:extLst>
              <a:ext uri="{FF2B5EF4-FFF2-40B4-BE49-F238E27FC236}">
                <a16:creationId xmlns:a16="http://schemas.microsoft.com/office/drawing/2014/main" id="{8308D9F9-B626-117B-9BE6-16F10B417984}"/>
              </a:ext>
            </a:extLst>
          </p:cNvPr>
          <p:cNvSpPr/>
          <p:nvPr/>
        </p:nvSpPr>
        <p:spPr>
          <a:xfrm>
            <a:off x="7197817" y="5019564"/>
            <a:ext cx="1666658" cy="1497447"/>
          </a:xfrm>
          <a:custGeom>
            <a:avLst/>
            <a:gdLst>
              <a:gd name="connsiteX0" fmla="*/ 0 w 2137410"/>
              <a:gd name="connsiteY0" fmla="*/ 0 h 1794510"/>
              <a:gd name="connsiteX1" fmla="*/ 0 w 2137410"/>
              <a:gd name="connsiteY1" fmla="*/ 1565910 h 1794510"/>
              <a:gd name="connsiteX2" fmla="*/ 205740 w 2137410"/>
              <a:gd name="connsiteY2" fmla="*/ 1783080 h 1794510"/>
              <a:gd name="connsiteX3" fmla="*/ 1840230 w 2137410"/>
              <a:gd name="connsiteY3" fmla="*/ 1794510 h 1794510"/>
              <a:gd name="connsiteX4" fmla="*/ 2137410 w 2137410"/>
              <a:gd name="connsiteY4" fmla="*/ 1588770 h 1794510"/>
              <a:gd name="connsiteX5" fmla="*/ 2103120 w 2137410"/>
              <a:gd name="connsiteY5" fmla="*/ 34290 h 1794510"/>
              <a:gd name="connsiteX6" fmla="*/ 0 w 2137410"/>
              <a:gd name="connsiteY6" fmla="*/ 0 h 1794510"/>
              <a:gd name="connsiteX0" fmla="*/ 0 w 2137410"/>
              <a:gd name="connsiteY0" fmla="*/ 0 h 1794510"/>
              <a:gd name="connsiteX1" fmla="*/ 0 w 2137410"/>
              <a:gd name="connsiteY1" fmla="*/ 1565910 h 1794510"/>
              <a:gd name="connsiteX2" fmla="*/ 205740 w 2137410"/>
              <a:gd name="connsiteY2" fmla="*/ 1783080 h 1794510"/>
              <a:gd name="connsiteX3" fmla="*/ 1840230 w 2137410"/>
              <a:gd name="connsiteY3" fmla="*/ 1794510 h 1794510"/>
              <a:gd name="connsiteX4" fmla="*/ 2137410 w 2137410"/>
              <a:gd name="connsiteY4" fmla="*/ 1588770 h 1794510"/>
              <a:gd name="connsiteX5" fmla="*/ 2103120 w 2137410"/>
              <a:gd name="connsiteY5" fmla="*/ 0 h 1794510"/>
              <a:gd name="connsiteX6" fmla="*/ 0 w 2137410"/>
              <a:gd name="connsiteY6" fmla="*/ 0 h 17945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37410" h="1794510">
                <a:moveTo>
                  <a:pt x="0" y="0"/>
                </a:moveTo>
                <a:lnTo>
                  <a:pt x="0" y="1565910"/>
                </a:lnTo>
                <a:lnTo>
                  <a:pt x="205740" y="1783080"/>
                </a:lnTo>
                <a:lnTo>
                  <a:pt x="1840230" y="1794510"/>
                </a:lnTo>
                <a:lnTo>
                  <a:pt x="2137410" y="1588770"/>
                </a:lnTo>
                <a:lnTo>
                  <a:pt x="2103120" y="0"/>
                </a:lnTo>
                <a:lnTo>
                  <a:pt x="0" y="0"/>
                </a:lnTo>
                <a:close/>
              </a:path>
            </a:pathLst>
          </a:custGeom>
          <a:solidFill>
            <a:schemeClr val="tx2">
              <a:lumMod val="10000"/>
              <a:lumOff val="9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noProof="0"/>
          </a:p>
        </p:txBody>
      </p:sp>
      <p:sp>
        <p:nvSpPr>
          <p:cNvPr id="4" name="Freeform: Shape 3">
            <a:extLst>
              <a:ext uri="{FF2B5EF4-FFF2-40B4-BE49-F238E27FC236}">
                <a16:creationId xmlns:a16="http://schemas.microsoft.com/office/drawing/2014/main" id="{B82D353F-E343-3EFB-4156-7F84A9BC0462}"/>
              </a:ext>
            </a:extLst>
          </p:cNvPr>
          <p:cNvSpPr/>
          <p:nvPr/>
        </p:nvSpPr>
        <p:spPr>
          <a:xfrm>
            <a:off x="6948264" y="3979935"/>
            <a:ext cx="2088232" cy="2540868"/>
          </a:xfrm>
          <a:custGeom>
            <a:avLst/>
            <a:gdLst>
              <a:gd name="connsiteX0" fmla="*/ 0 w 1783080"/>
              <a:gd name="connsiteY0" fmla="*/ 0 h 2423160"/>
              <a:gd name="connsiteX1" fmla="*/ 194310 w 1783080"/>
              <a:gd name="connsiteY1" fmla="*/ 182880 h 2423160"/>
              <a:gd name="connsiteX2" fmla="*/ 194310 w 1783080"/>
              <a:gd name="connsiteY2" fmla="*/ 2286000 h 2423160"/>
              <a:gd name="connsiteX3" fmla="*/ 308610 w 1783080"/>
              <a:gd name="connsiteY3" fmla="*/ 2423160 h 2423160"/>
              <a:gd name="connsiteX4" fmla="*/ 1463040 w 1783080"/>
              <a:gd name="connsiteY4" fmla="*/ 2423160 h 2423160"/>
              <a:gd name="connsiteX5" fmla="*/ 1611630 w 1783080"/>
              <a:gd name="connsiteY5" fmla="*/ 2274570 h 2423160"/>
              <a:gd name="connsiteX6" fmla="*/ 1623060 w 1783080"/>
              <a:gd name="connsiteY6" fmla="*/ 217170 h 2423160"/>
              <a:gd name="connsiteX7" fmla="*/ 1783080 w 1783080"/>
              <a:gd name="connsiteY7" fmla="*/ 80010 h 2423160"/>
              <a:gd name="connsiteX0" fmla="*/ 0 w 1783080"/>
              <a:gd name="connsiteY0" fmla="*/ 0 h 2423160"/>
              <a:gd name="connsiteX1" fmla="*/ 194310 w 1783080"/>
              <a:gd name="connsiteY1" fmla="*/ 182880 h 2423160"/>
              <a:gd name="connsiteX2" fmla="*/ 194310 w 1783080"/>
              <a:gd name="connsiteY2" fmla="*/ 2286000 h 2423160"/>
              <a:gd name="connsiteX3" fmla="*/ 308610 w 1783080"/>
              <a:gd name="connsiteY3" fmla="*/ 2423160 h 2423160"/>
              <a:gd name="connsiteX4" fmla="*/ 1463040 w 1783080"/>
              <a:gd name="connsiteY4" fmla="*/ 2423160 h 2423160"/>
              <a:gd name="connsiteX5" fmla="*/ 1611630 w 1783080"/>
              <a:gd name="connsiteY5" fmla="*/ 2274570 h 2423160"/>
              <a:gd name="connsiteX6" fmla="*/ 1611630 w 1783080"/>
              <a:gd name="connsiteY6" fmla="*/ 182880 h 2423160"/>
              <a:gd name="connsiteX7" fmla="*/ 1783080 w 1783080"/>
              <a:gd name="connsiteY7" fmla="*/ 80010 h 2423160"/>
              <a:gd name="connsiteX0" fmla="*/ 0 w 1760220"/>
              <a:gd name="connsiteY0" fmla="*/ 0 h 2423160"/>
              <a:gd name="connsiteX1" fmla="*/ 194310 w 1760220"/>
              <a:gd name="connsiteY1" fmla="*/ 182880 h 2423160"/>
              <a:gd name="connsiteX2" fmla="*/ 194310 w 1760220"/>
              <a:gd name="connsiteY2" fmla="*/ 2286000 h 2423160"/>
              <a:gd name="connsiteX3" fmla="*/ 308610 w 1760220"/>
              <a:gd name="connsiteY3" fmla="*/ 2423160 h 2423160"/>
              <a:gd name="connsiteX4" fmla="*/ 1463040 w 1760220"/>
              <a:gd name="connsiteY4" fmla="*/ 2423160 h 2423160"/>
              <a:gd name="connsiteX5" fmla="*/ 1611630 w 1760220"/>
              <a:gd name="connsiteY5" fmla="*/ 2274570 h 2423160"/>
              <a:gd name="connsiteX6" fmla="*/ 1611630 w 1760220"/>
              <a:gd name="connsiteY6" fmla="*/ 182880 h 2423160"/>
              <a:gd name="connsiteX7" fmla="*/ 1760220 w 1760220"/>
              <a:gd name="connsiteY7" fmla="*/ 45720 h 2423160"/>
              <a:gd name="connsiteX0" fmla="*/ 0 w 1760220"/>
              <a:gd name="connsiteY0" fmla="*/ 11430 h 2434590"/>
              <a:gd name="connsiteX1" fmla="*/ 194310 w 1760220"/>
              <a:gd name="connsiteY1" fmla="*/ 194310 h 2434590"/>
              <a:gd name="connsiteX2" fmla="*/ 194310 w 1760220"/>
              <a:gd name="connsiteY2" fmla="*/ 2297430 h 2434590"/>
              <a:gd name="connsiteX3" fmla="*/ 308610 w 1760220"/>
              <a:gd name="connsiteY3" fmla="*/ 2434590 h 2434590"/>
              <a:gd name="connsiteX4" fmla="*/ 1463040 w 1760220"/>
              <a:gd name="connsiteY4" fmla="*/ 2434590 h 2434590"/>
              <a:gd name="connsiteX5" fmla="*/ 1611630 w 1760220"/>
              <a:gd name="connsiteY5" fmla="*/ 2286000 h 2434590"/>
              <a:gd name="connsiteX6" fmla="*/ 1611630 w 1760220"/>
              <a:gd name="connsiteY6" fmla="*/ 194310 h 2434590"/>
              <a:gd name="connsiteX7" fmla="*/ 1760220 w 1760220"/>
              <a:gd name="connsiteY7" fmla="*/ 0 h 24345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60220" h="2434590">
                <a:moveTo>
                  <a:pt x="0" y="11430"/>
                </a:moveTo>
                <a:lnTo>
                  <a:pt x="194310" y="194310"/>
                </a:lnTo>
                <a:lnTo>
                  <a:pt x="194310" y="2297430"/>
                </a:lnTo>
                <a:lnTo>
                  <a:pt x="308610" y="2434590"/>
                </a:lnTo>
                <a:lnTo>
                  <a:pt x="1463040" y="2434590"/>
                </a:lnTo>
                <a:lnTo>
                  <a:pt x="1611630" y="2286000"/>
                </a:lnTo>
                <a:lnTo>
                  <a:pt x="1611630" y="194310"/>
                </a:lnTo>
                <a:cubicBezTo>
                  <a:pt x="1664970" y="148590"/>
                  <a:pt x="1706880" y="45720"/>
                  <a:pt x="1760220" y="0"/>
                </a:cubicBezTo>
              </a:path>
            </a:pathLst>
          </a:custGeom>
          <a:noFill/>
          <a:ln w="571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noProof="0"/>
          </a:p>
        </p:txBody>
      </p:sp>
      <p:sp>
        <p:nvSpPr>
          <p:cNvPr id="5" name="Freeform: Shape 4">
            <a:extLst>
              <a:ext uri="{FF2B5EF4-FFF2-40B4-BE49-F238E27FC236}">
                <a16:creationId xmlns:a16="http://schemas.microsoft.com/office/drawing/2014/main" id="{B9B5BD28-C540-37BA-F9DC-855A3CF0710A}"/>
              </a:ext>
            </a:extLst>
          </p:cNvPr>
          <p:cNvSpPr/>
          <p:nvPr/>
        </p:nvSpPr>
        <p:spPr>
          <a:xfrm>
            <a:off x="8109485" y="4958520"/>
            <a:ext cx="436966" cy="181220"/>
          </a:xfrm>
          <a:custGeom>
            <a:avLst/>
            <a:gdLst>
              <a:gd name="connsiteX0" fmla="*/ 240030 w 594360"/>
              <a:gd name="connsiteY0" fmla="*/ 0 h 411480"/>
              <a:gd name="connsiteX1" fmla="*/ 0 w 594360"/>
              <a:gd name="connsiteY1" fmla="*/ 274320 h 411480"/>
              <a:gd name="connsiteX2" fmla="*/ 594360 w 594360"/>
              <a:gd name="connsiteY2" fmla="*/ 411480 h 411480"/>
              <a:gd name="connsiteX3" fmla="*/ 468630 w 594360"/>
              <a:gd name="connsiteY3" fmla="*/ 182880 h 411480"/>
              <a:gd name="connsiteX4" fmla="*/ 240030 w 594360"/>
              <a:gd name="connsiteY4" fmla="*/ 0 h 4114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94360" h="411480">
                <a:moveTo>
                  <a:pt x="240030" y="0"/>
                </a:moveTo>
                <a:lnTo>
                  <a:pt x="0" y="274320"/>
                </a:lnTo>
                <a:lnTo>
                  <a:pt x="594360" y="411480"/>
                </a:lnTo>
                <a:lnTo>
                  <a:pt x="468630" y="182880"/>
                </a:lnTo>
                <a:lnTo>
                  <a:pt x="240030" y="0"/>
                </a:lnTo>
                <a:close/>
              </a:path>
            </a:pathLst>
          </a:cu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noProof="0"/>
          </a:p>
        </p:txBody>
      </p:sp>
      <p:sp>
        <p:nvSpPr>
          <p:cNvPr id="7" name="Freeform: Shape 6">
            <a:extLst>
              <a:ext uri="{FF2B5EF4-FFF2-40B4-BE49-F238E27FC236}">
                <a16:creationId xmlns:a16="http://schemas.microsoft.com/office/drawing/2014/main" id="{483D3FA5-B7AB-C63A-544B-CEC5845439A3}"/>
              </a:ext>
            </a:extLst>
          </p:cNvPr>
          <p:cNvSpPr/>
          <p:nvPr/>
        </p:nvSpPr>
        <p:spPr>
          <a:xfrm>
            <a:off x="8635577" y="4935619"/>
            <a:ext cx="133689" cy="181220"/>
          </a:xfrm>
          <a:custGeom>
            <a:avLst/>
            <a:gdLst>
              <a:gd name="connsiteX0" fmla="*/ 0 w 731520"/>
              <a:gd name="connsiteY0" fmla="*/ 422910 h 422910"/>
              <a:gd name="connsiteX1" fmla="*/ 0 w 731520"/>
              <a:gd name="connsiteY1" fmla="*/ 0 h 422910"/>
              <a:gd name="connsiteX2" fmla="*/ 731520 w 731520"/>
              <a:gd name="connsiteY2" fmla="*/ 274320 h 422910"/>
              <a:gd name="connsiteX3" fmla="*/ 514350 w 731520"/>
              <a:gd name="connsiteY3" fmla="*/ 422910 h 422910"/>
              <a:gd name="connsiteX4" fmla="*/ 0 w 731520"/>
              <a:gd name="connsiteY4" fmla="*/ 422910 h 4229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1520" h="422910">
                <a:moveTo>
                  <a:pt x="0" y="422910"/>
                </a:moveTo>
                <a:lnTo>
                  <a:pt x="0" y="0"/>
                </a:lnTo>
                <a:lnTo>
                  <a:pt x="731520" y="274320"/>
                </a:lnTo>
                <a:lnTo>
                  <a:pt x="514350" y="422910"/>
                </a:lnTo>
                <a:lnTo>
                  <a:pt x="0" y="422910"/>
                </a:lnTo>
                <a:close/>
              </a:path>
            </a:pathLst>
          </a:cu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noProof="0"/>
          </a:p>
        </p:txBody>
      </p:sp>
      <p:sp>
        <p:nvSpPr>
          <p:cNvPr id="9" name="Freeform: Shape 8">
            <a:extLst>
              <a:ext uri="{FF2B5EF4-FFF2-40B4-BE49-F238E27FC236}">
                <a16:creationId xmlns:a16="http://schemas.microsoft.com/office/drawing/2014/main" id="{D97B650B-7115-05BF-D0EF-F97EDC82A7E6}"/>
              </a:ext>
            </a:extLst>
          </p:cNvPr>
          <p:cNvSpPr/>
          <p:nvPr/>
        </p:nvSpPr>
        <p:spPr>
          <a:xfrm>
            <a:off x="7352036" y="4958520"/>
            <a:ext cx="303029" cy="181220"/>
          </a:xfrm>
          <a:custGeom>
            <a:avLst/>
            <a:gdLst>
              <a:gd name="connsiteX0" fmla="*/ 0 w 285750"/>
              <a:gd name="connsiteY0" fmla="*/ 102870 h 262890"/>
              <a:gd name="connsiteX1" fmla="*/ 285750 w 285750"/>
              <a:gd name="connsiteY1" fmla="*/ 0 h 262890"/>
              <a:gd name="connsiteX2" fmla="*/ 274320 w 285750"/>
              <a:gd name="connsiteY2" fmla="*/ 262890 h 262890"/>
              <a:gd name="connsiteX3" fmla="*/ 102870 w 285750"/>
              <a:gd name="connsiteY3" fmla="*/ 194310 h 262890"/>
              <a:gd name="connsiteX4" fmla="*/ 0 w 285750"/>
              <a:gd name="connsiteY4" fmla="*/ 102870 h 2628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5750" h="262890">
                <a:moveTo>
                  <a:pt x="0" y="102870"/>
                </a:moveTo>
                <a:lnTo>
                  <a:pt x="285750" y="0"/>
                </a:lnTo>
                <a:lnTo>
                  <a:pt x="274320" y="262890"/>
                </a:lnTo>
                <a:lnTo>
                  <a:pt x="102870" y="194310"/>
                </a:lnTo>
                <a:lnTo>
                  <a:pt x="0" y="102870"/>
                </a:lnTo>
                <a:close/>
              </a:path>
            </a:pathLst>
          </a:cu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noProof="0"/>
          </a:p>
        </p:txBody>
      </p:sp>
      <p:sp>
        <p:nvSpPr>
          <p:cNvPr id="10" name="Freeform: Shape 9">
            <a:extLst>
              <a:ext uri="{FF2B5EF4-FFF2-40B4-BE49-F238E27FC236}">
                <a16:creationId xmlns:a16="http://schemas.microsoft.com/office/drawing/2014/main" id="{72C64A2C-B797-7B58-0CDA-A32FDBABA9F8}"/>
              </a:ext>
            </a:extLst>
          </p:cNvPr>
          <p:cNvSpPr/>
          <p:nvPr/>
        </p:nvSpPr>
        <p:spPr>
          <a:xfrm rot="5400000">
            <a:off x="7624740" y="4896996"/>
            <a:ext cx="110621" cy="258466"/>
          </a:xfrm>
          <a:custGeom>
            <a:avLst/>
            <a:gdLst>
              <a:gd name="connsiteX0" fmla="*/ 0 w 468630"/>
              <a:gd name="connsiteY0" fmla="*/ 114300 h 457200"/>
              <a:gd name="connsiteX1" fmla="*/ 468630 w 468630"/>
              <a:gd name="connsiteY1" fmla="*/ 0 h 457200"/>
              <a:gd name="connsiteX2" fmla="*/ 377190 w 468630"/>
              <a:gd name="connsiteY2" fmla="*/ 228600 h 457200"/>
              <a:gd name="connsiteX3" fmla="*/ 377190 w 468630"/>
              <a:gd name="connsiteY3" fmla="*/ 457200 h 457200"/>
              <a:gd name="connsiteX4" fmla="*/ 0 w 468630"/>
              <a:gd name="connsiteY4" fmla="*/ 114300 h 4572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8630" h="457200">
                <a:moveTo>
                  <a:pt x="0" y="114300"/>
                </a:moveTo>
                <a:lnTo>
                  <a:pt x="468630" y="0"/>
                </a:lnTo>
                <a:lnTo>
                  <a:pt x="377190" y="228600"/>
                </a:lnTo>
                <a:lnTo>
                  <a:pt x="377190" y="457200"/>
                </a:lnTo>
                <a:lnTo>
                  <a:pt x="0" y="114300"/>
                </a:lnTo>
                <a:close/>
              </a:path>
            </a:pathLst>
          </a:cu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noProof="0"/>
          </a:p>
        </p:txBody>
      </p:sp>
      <p:sp>
        <p:nvSpPr>
          <p:cNvPr id="11" name="Freeform: Shape 10">
            <a:extLst>
              <a:ext uri="{FF2B5EF4-FFF2-40B4-BE49-F238E27FC236}">
                <a16:creationId xmlns:a16="http://schemas.microsoft.com/office/drawing/2014/main" id="{DB4C8C78-00A5-104E-8DD7-821318BB3F84}"/>
              </a:ext>
            </a:extLst>
          </p:cNvPr>
          <p:cNvSpPr/>
          <p:nvPr/>
        </p:nvSpPr>
        <p:spPr>
          <a:xfrm>
            <a:off x="8384218" y="4910830"/>
            <a:ext cx="285204" cy="276599"/>
          </a:xfrm>
          <a:custGeom>
            <a:avLst/>
            <a:gdLst>
              <a:gd name="connsiteX0" fmla="*/ 182880 w 365760"/>
              <a:gd name="connsiteY0" fmla="*/ 125730 h 331470"/>
              <a:gd name="connsiteX1" fmla="*/ 205740 w 365760"/>
              <a:gd name="connsiteY1" fmla="*/ 0 h 331470"/>
              <a:gd name="connsiteX2" fmla="*/ 228600 w 365760"/>
              <a:gd name="connsiteY2" fmla="*/ 148590 h 331470"/>
              <a:gd name="connsiteX3" fmla="*/ 365760 w 365760"/>
              <a:gd name="connsiteY3" fmla="*/ 148590 h 331470"/>
              <a:gd name="connsiteX4" fmla="*/ 194310 w 365760"/>
              <a:gd name="connsiteY4" fmla="*/ 251460 h 331470"/>
              <a:gd name="connsiteX5" fmla="*/ 228600 w 365760"/>
              <a:gd name="connsiteY5" fmla="*/ 331470 h 331470"/>
              <a:gd name="connsiteX6" fmla="*/ 114300 w 365760"/>
              <a:gd name="connsiteY6" fmla="*/ 228600 h 331470"/>
              <a:gd name="connsiteX7" fmla="*/ 0 w 365760"/>
              <a:gd name="connsiteY7" fmla="*/ 137160 h 331470"/>
              <a:gd name="connsiteX8" fmla="*/ 182880 w 365760"/>
              <a:gd name="connsiteY8" fmla="*/ 125730 h 3314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65760" h="331470">
                <a:moveTo>
                  <a:pt x="182880" y="125730"/>
                </a:moveTo>
                <a:lnTo>
                  <a:pt x="205740" y="0"/>
                </a:lnTo>
                <a:lnTo>
                  <a:pt x="228600" y="148590"/>
                </a:lnTo>
                <a:lnTo>
                  <a:pt x="365760" y="148590"/>
                </a:lnTo>
                <a:lnTo>
                  <a:pt x="194310" y="251460"/>
                </a:lnTo>
                <a:lnTo>
                  <a:pt x="228600" y="331470"/>
                </a:lnTo>
                <a:lnTo>
                  <a:pt x="114300" y="228600"/>
                </a:lnTo>
                <a:lnTo>
                  <a:pt x="0" y="137160"/>
                </a:lnTo>
                <a:lnTo>
                  <a:pt x="182880" y="125730"/>
                </a:lnTo>
                <a:close/>
              </a:path>
            </a:pathLst>
          </a:cu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noProof="0"/>
          </a:p>
        </p:txBody>
      </p:sp>
      <p:sp>
        <p:nvSpPr>
          <p:cNvPr id="13" name="TextBox 12">
            <a:extLst>
              <a:ext uri="{FF2B5EF4-FFF2-40B4-BE49-F238E27FC236}">
                <a16:creationId xmlns:a16="http://schemas.microsoft.com/office/drawing/2014/main" id="{41DCC7B6-D42D-21C2-0B5D-53C83AEEE599}"/>
              </a:ext>
            </a:extLst>
          </p:cNvPr>
          <p:cNvSpPr txBox="1"/>
          <p:nvPr/>
        </p:nvSpPr>
        <p:spPr>
          <a:xfrm>
            <a:off x="7496580" y="5965448"/>
            <a:ext cx="1083951" cy="523220"/>
          </a:xfrm>
          <a:prstGeom prst="rect">
            <a:avLst/>
          </a:prstGeom>
          <a:noFill/>
        </p:spPr>
        <p:txBody>
          <a:bodyPr wrap="none" rtlCol="0">
            <a:spAutoFit/>
          </a:bodyPr>
          <a:lstStyle/>
          <a:p>
            <a:pPr algn="l"/>
            <a:r>
              <a:rPr lang="en-GB" sz="2800" noProof="0" dirty="0" err="1"/>
              <a:t>Uisce</a:t>
            </a:r>
            <a:endParaRPr lang="en-GB" sz="2800" noProof="0" dirty="0"/>
          </a:p>
        </p:txBody>
      </p:sp>
      <p:sp>
        <p:nvSpPr>
          <p:cNvPr id="14" name="TextBox 13">
            <a:extLst>
              <a:ext uri="{FF2B5EF4-FFF2-40B4-BE49-F238E27FC236}">
                <a16:creationId xmlns:a16="http://schemas.microsoft.com/office/drawing/2014/main" id="{E13E27AE-12BC-9BBD-9270-283A83D3CCD3}"/>
              </a:ext>
            </a:extLst>
          </p:cNvPr>
          <p:cNvSpPr txBox="1"/>
          <p:nvPr/>
        </p:nvSpPr>
        <p:spPr>
          <a:xfrm>
            <a:off x="7405718" y="4437289"/>
            <a:ext cx="1666658" cy="461665"/>
          </a:xfrm>
          <a:prstGeom prst="rect">
            <a:avLst/>
          </a:prstGeom>
          <a:noFill/>
        </p:spPr>
        <p:txBody>
          <a:bodyPr wrap="square" rtlCol="0">
            <a:spAutoFit/>
          </a:bodyPr>
          <a:lstStyle/>
          <a:p>
            <a:pPr algn="l"/>
            <a:r>
              <a:rPr lang="en-GB" sz="2400" noProof="0" dirty="0" err="1"/>
              <a:t>oighear</a:t>
            </a:r>
            <a:endParaRPr lang="en-GB" sz="2400" noProof="0" dirty="0"/>
          </a:p>
        </p:txBody>
      </p:sp>
      <p:sp>
        <p:nvSpPr>
          <p:cNvPr id="16" name="TextBox 15">
            <a:extLst>
              <a:ext uri="{FF2B5EF4-FFF2-40B4-BE49-F238E27FC236}">
                <a16:creationId xmlns:a16="http://schemas.microsoft.com/office/drawing/2014/main" id="{EE109C9F-FD11-A6F6-70B6-3DB5BD989982}"/>
              </a:ext>
            </a:extLst>
          </p:cNvPr>
          <p:cNvSpPr txBox="1"/>
          <p:nvPr/>
        </p:nvSpPr>
        <p:spPr>
          <a:xfrm>
            <a:off x="7515936" y="5196608"/>
            <a:ext cx="1187098" cy="523220"/>
          </a:xfrm>
          <a:prstGeom prst="rect">
            <a:avLst/>
          </a:prstGeom>
          <a:noFill/>
        </p:spPr>
        <p:txBody>
          <a:bodyPr wrap="square" rtlCol="0">
            <a:spAutoFit/>
          </a:bodyPr>
          <a:lstStyle/>
          <a:p>
            <a:pPr algn="l"/>
            <a:r>
              <a:rPr lang="en-GB" sz="2800" noProof="0" dirty="0">
                <a:solidFill>
                  <a:srgbClr val="FF0000"/>
                </a:solidFill>
              </a:rPr>
              <a:t>Teas</a:t>
            </a:r>
          </a:p>
        </p:txBody>
      </p:sp>
      <p:cxnSp>
        <p:nvCxnSpPr>
          <p:cNvPr id="18" name="Straight Arrow Connector 17">
            <a:extLst>
              <a:ext uri="{FF2B5EF4-FFF2-40B4-BE49-F238E27FC236}">
                <a16:creationId xmlns:a16="http://schemas.microsoft.com/office/drawing/2014/main" id="{3AD6FC3F-6953-F9AB-7A2E-2B96E88700FE}"/>
              </a:ext>
            </a:extLst>
          </p:cNvPr>
          <p:cNvCxnSpPr>
            <a:cxnSpLocks/>
          </p:cNvCxnSpPr>
          <p:nvPr/>
        </p:nvCxnSpPr>
        <p:spPr>
          <a:xfrm flipV="1">
            <a:off x="7197817" y="5152138"/>
            <a:ext cx="398519" cy="377085"/>
          </a:xfrm>
          <a:prstGeom prst="straightConnector1">
            <a:avLst/>
          </a:prstGeom>
          <a:ln w="19050" cap="flat" cmpd="sng" algn="ctr">
            <a:solidFill>
              <a:srgbClr val="FF0000"/>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cxnSp>
        <p:nvCxnSpPr>
          <p:cNvPr id="20" name="Straight Arrow Connector 19">
            <a:extLst>
              <a:ext uri="{FF2B5EF4-FFF2-40B4-BE49-F238E27FC236}">
                <a16:creationId xmlns:a16="http://schemas.microsoft.com/office/drawing/2014/main" id="{CE873CA2-4EE1-A9E7-EE56-83E413FB18AB}"/>
              </a:ext>
            </a:extLst>
          </p:cNvPr>
          <p:cNvCxnSpPr>
            <a:cxnSpLocks/>
          </p:cNvCxnSpPr>
          <p:nvPr/>
        </p:nvCxnSpPr>
        <p:spPr>
          <a:xfrm flipH="1" flipV="1">
            <a:off x="7760125" y="5168051"/>
            <a:ext cx="80404" cy="188543"/>
          </a:xfrm>
          <a:prstGeom prst="straightConnector1">
            <a:avLst/>
          </a:prstGeom>
          <a:ln w="19050" cap="flat" cmpd="sng" algn="ctr">
            <a:solidFill>
              <a:srgbClr val="FF0000"/>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cxnSp>
        <p:nvCxnSpPr>
          <p:cNvPr id="22" name="Straight Arrow Connector 21">
            <a:extLst>
              <a:ext uri="{FF2B5EF4-FFF2-40B4-BE49-F238E27FC236}">
                <a16:creationId xmlns:a16="http://schemas.microsoft.com/office/drawing/2014/main" id="{BBF91180-B590-7B1D-33C7-ECE69C3AB45F}"/>
              </a:ext>
            </a:extLst>
          </p:cNvPr>
          <p:cNvCxnSpPr>
            <a:cxnSpLocks/>
          </p:cNvCxnSpPr>
          <p:nvPr/>
        </p:nvCxnSpPr>
        <p:spPr>
          <a:xfrm flipH="1" flipV="1">
            <a:off x="8473832" y="5161964"/>
            <a:ext cx="374921" cy="224902"/>
          </a:xfrm>
          <a:prstGeom prst="straightConnector1">
            <a:avLst/>
          </a:prstGeom>
          <a:ln w="19050" cap="flat" cmpd="sng" algn="ctr">
            <a:solidFill>
              <a:srgbClr val="FF0000"/>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cxnSp>
        <p:nvCxnSpPr>
          <p:cNvPr id="24" name="Straight Arrow Connector 23">
            <a:extLst>
              <a:ext uri="{FF2B5EF4-FFF2-40B4-BE49-F238E27FC236}">
                <a16:creationId xmlns:a16="http://schemas.microsoft.com/office/drawing/2014/main" id="{B792275C-C93C-3CCC-0162-C7108951CBDD}"/>
              </a:ext>
            </a:extLst>
          </p:cNvPr>
          <p:cNvCxnSpPr>
            <a:cxnSpLocks/>
          </p:cNvCxnSpPr>
          <p:nvPr/>
        </p:nvCxnSpPr>
        <p:spPr>
          <a:xfrm flipV="1">
            <a:off x="8090082" y="5196608"/>
            <a:ext cx="111553" cy="159986"/>
          </a:xfrm>
          <a:prstGeom prst="straightConnector1">
            <a:avLst/>
          </a:prstGeom>
          <a:ln w="19050" cap="flat" cmpd="sng" algn="ctr">
            <a:solidFill>
              <a:srgbClr val="FF0000"/>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sp>
        <p:nvSpPr>
          <p:cNvPr id="26" name="Freeform: Shape 25">
            <a:extLst>
              <a:ext uri="{FF2B5EF4-FFF2-40B4-BE49-F238E27FC236}">
                <a16:creationId xmlns:a16="http://schemas.microsoft.com/office/drawing/2014/main" id="{AAF6A7BA-BEBB-E13D-4898-8B0EE439C467}"/>
              </a:ext>
            </a:extLst>
          </p:cNvPr>
          <p:cNvSpPr/>
          <p:nvPr/>
        </p:nvSpPr>
        <p:spPr>
          <a:xfrm>
            <a:off x="7802082" y="4943576"/>
            <a:ext cx="436966" cy="181220"/>
          </a:xfrm>
          <a:custGeom>
            <a:avLst/>
            <a:gdLst>
              <a:gd name="connsiteX0" fmla="*/ 240030 w 594360"/>
              <a:gd name="connsiteY0" fmla="*/ 0 h 411480"/>
              <a:gd name="connsiteX1" fmla="*/ 0 w 594360"/>
              <a:gd name="connsiteY1" fmla="*/ 274320 h 411480"/>
              <a:gd name="connsiteX2" fmla="*/ 594360 w 594360"/>
              <a:gd name="connsiteY2" fmla="*/ 411480 h 411480"/>
              <a:gd name="connsiteX3" fmla="*/ 468630 w 594360"/>
              <a:gd name="connsiteY3" fmla="*/ 182880 h 411480"/>
              <a:gd name="connsiteX4" fmla="*/ 240030 w 594360"/>
              <a:gd name="connsiteY4" fmla="*/ 0 h 4114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94360" h="411480">
                <a:moveTo>
                  <a:pt x="240030" y="0"/>
                </a:moveTo>
                <a:lnTo>
                  <a:pt x="0" y="274320"/>
                </a:lnTo>
                <a:lnTo>
                  <a:pt x="594360" y="411480"/>
                </a:lnTo>
                <a:lnTo>
                  <a:pt x="468630" y="182880"/>
                </a:lnTo>
                <a:lnTo>
                  <a:pt x="240030" y="0"/>
                </a:lnTo>
                <a:close/>
              </a:path>
            </a:pathLst>
          </a:cu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noProof="0"/>
          </a:p>
        </p:txBody>
      </p:sp>
      <p:sp>
        <p:nvSpPr>
          <p:cNvPr id="12" name="TextBox 11">
            <a:extLst>
              <a:ext uri="{FF2B5EF4-FFF2-40B4-BE49-F238E27FC236}">
                <a16:creationId xmlns:a16="http://schemas.microsoft.com/office/drawing/2014/main" id="{37A0638B-F926-00BB-01A9-B9A59ABA07A5}"/>
              </a:ext>
            </a:extLst>
          </p:cNvPr>
          <p:cNvSpPr txBox="1"/>
          <p:nvPr/>
        </p:nvSpPr>
        <p:spPr>
          <a:xfrm>
            <a:off x="165359" y="5719828"/>
            <a:ext cx="7032457" cy="830997"/>
          </a:xfrm>
          <a:prstGeom prst="rect">
            <a:avLst/>
          </a:prstGeom>
          <a:noFill/>
        </p:spPr>
        <p:txBody>
          <a:bodyPr wrap="square" rtlCol="0">
            <a:spAutoFit/>
          </a:bodyPr>
          <a:lstStyle/>
          <a:p>
            <a:r>
              <a:rPr lang="ga-IE" sz="2400" b="1" dirty="0"/>
              <a:t>Cleachtaigh an modh</a:t>
            </a:r>
            <a:r>
              <a:rPr lang="en-IE" sz="2400" b="1" dirty="0"/>
              <a:t> - </a:t>
            </a:r>
            <a:r>
              <a:rPr lang="ga-IE" sz="2400" b="1" dirty="0"/>
              <a:t>ná déan iarracht an chothromóid a fhoghlaim mar is féidir léi athrú.</a:t>
            </a:r>
          </a:p>
        </p:txBody>
      </p:sp>
      <p:sp>
        <p:nvSpPr>
          <p:cNvPr id="19" name="Title 18">
            <a:extLst>
              <a:ext uri="{FF2B5EF4-FFF2-40B4-BE49-F238E27FC236}">
                <a16:creationId xmlns:a16="http://schemas.microsoft.com/office/drawing/2014/main" id="{C0119533-275F-623F-8853-A4B683E08D01}"/>
              </a:ext>
            </a:extLst>
          </p:cNvPr>
          <p:cNvSpPr txBox="1">
            <a:spLocks noGrp="1"/>
          </p:cNvSpPr>
          <p:nvPr>
            <p:ph type="title"/>
          </p:nvPr>
        </p:nvSpPr>
        <p:spPr>
          <a:xfrm>
            <a:off x="241300" y="155575"/>
            <a:ext cx="8724900" cy="593725"/>
          </a:xfrm>
          <a:prstGeom prst="rect">
            <a:avLst/>
          </a:prstGeom>
          <a:noFill/>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sz="3200" b="1" i="0" u="none" strike="noStrike" cap="none" normalizeH="0" baseline="0" noProof="0" dirty="0" err="1">
                <a:ln>
                  <a:noFill/>
                </a:ln>
                <a:solidFill>
                  <a:schemeClr val="tx1"/>
                </a:solidFill>
                <a:effectLst/>
                <a:latin typeface="Aptos" panose="020B0004020202020204" pitchFamily="34" charset="0"/>
                <a:ea typeface="Aptos" panose="020B0004020202020204" pitchFamily="34" charset="0"/>
                <a:cs typeface="Times New Roman" panose="02020603050405020304" pitchFamily="18" charset="0"/>
              </a:rPr>
              <a:t>Ríomhanna</a:t>
            </a:r>
            <a:r>
              <a:rPr kumimoji="0" lang="en-GB" sz="3200" b="1" i="0" u="none" strike="noStrike" cap="none" normalizeH="0" baseline="0" noProof="0" dirty="0">
                <a:ln>
                  <a:noFill/>
                </a:ln>
                <a:solidFill>
                  <a:schemeClr val="tx1"/>
                </a:solidFill>
                <a:effectLst/>
                <a:latin typeface="Aptos" panose="020B0004020202020204" pitchFamily="34" charset="0"/>
                <a:ea typeface="Aptos" panose="020B0004020202020204" pitchFamily="34" charset="0"/>
                <a:cs typeface="Times New Roman" panose="02020603050405020304" pitchFamily="18" charset="0"/>
              </a:rPr>
              <a:t> de </a:t>
            </a:r>
            <a:r>
              <a:rPr kumimoji="0" lang="en-GB" sz="3200" b="1" i="1" u="none" strike="noStrike" cap="none" normalizeH="0" baseline="0" noProof="0" dirty="0">
                <a:ln>
                  <a:noFill/>
                </a:ln>
                <a:solidFill>
                  <a:schemeClr val="tx1"/>
                </a:solidFill>
                <a:effectLst/>
                <a:latin typeface="Aptos" panose="020B0004020202020204" pitchFamily="34" charset="0"/>
                <a:ea typeface="Aptos" panose="020B0004020202020204" pitchFamily="34" charset="0"/>
                <a:cs typeface="Times New Roman" panose="02020603050405020304" pitchFamily="18" charset="0"/>
              </a:rPr>
              <a:t>L</a:t>
            </a:r>
            <a:r>
              <a:rPr kumimoji="0" lang="en-GB" sz="3200" b="1" i="0" u="none" strike="noStrike" cap="none" normalizeH="0" baseline="0" noProof="0" dirty="0">
                <a:ln>
                  <a:noFill/>
                </a:ln>
                <a:solidFill>
                  <a:schemeClr val="tx1"/>
                </a:solidFill>
                <a:effectLst/>
                <a:latin typeface="Aptos" panose="020B0004020202020204" pitchFamily="34" charset="0"/>
                <a:ea typeface="Aptos" panose="020B0004020202020204" pitchFamily="34" charset="0"/>
                <a:cs typeface="Times New Roman" panose="02020603050405020304" pitchFamily="18" charset="0"/>
              </a:rPr>
              <a:t> (</a:t>
            </a:r>
            <a:r>
              <a:rPr lang="en-GB" sz="3200" dirty="0">
                <a:latin typeface="Aptos" panose="020B0004020202020204" pitchFamily="34" charset="0"/>
                <a:ea typeface="Aptos" panose="020B0004020202020204" pitchFamily="34" charset="0"/>
                <a:cs typeface="Times New Roman" panose="02020603050405020304" pitchFamily="18" charset="0"/>
              </a:rPr>
              <a:t>GL</a:t>
            </a:r>
            <a:r>
              <a:rPr kumimoji="0" lang="en-GB" sz="3200" b="1" i="0" u="none" strike="noStrike" cap="none" normalizeH="0" baseline="0" noProof="0" dirty="0">
                <a:ln>
                  <a:noFill/>
                </a:ln>
                <a:solidFill>
                  <a:schemeClr val="tx1"/>
                </a:solidFill>
                <a:effectLst/>
                <a:latin typeface="Aptos" panose="020B0004020202020204" pitchFamily="34" charset="0"/>
                <a:ea typeface="Aptos" panose="020B0004020202020204" pitchFamily="34" charset="0"/>
                <a:cs typeface="Times New Roman" panose="02020603050405020304" pitchFamily="18" charset="0"/>
              </a:rPr>
              <a:t>&amp;</a:t>
            </a:r>
            <a:r>
              <a:rPr lang="en-GB" sz="3200" dirty="0">
                <a:latin typeface="Aptos" panose="020B0004020202020204" pitchFamily="34" charset="0"/>
                <a:ea typeface="Aptos" panose="020B0004020202020204" pitchFamily="34" charset="0"/>
                <a:cs typeface="Times New Roman" panose="02020603050405020304" pitchFamily="18" charset="0"/>
              </a:rPr>
              <a:t>A</a:t>
            </a:r>
            <a:r>
              <a:rPr kumimoji="0" lang="en-GB" sz="3200" b="1" i="0" u="none" strike="noStrike" cap="none" normalizeH="0" baseline="0" noProof="0" dirty="0">
                <a:ln>
                  <a:noFill/>
                </a:ln>
                <a:solidFill>
                  <a:schemeClr val="tx1"/>
                </a:solidFill>
                <a:effectLst/>
                <a:latin typeface="Aptos" panose="020B0004020202020204" pitchFamily="34" charset="0"/>
                <a:ea typeface="Aptos" panose="020B0004020202020204" pitchFamily="34" charset="0"/>
                <a:cs typeface="Times New Roman" panose="02020603050405020304" pitchFamily="18" charset="0"/>
              </a:rPr>
              <a:t>L) and </a:t>
            </a:r>
            <a:r>
              <a:rPr kumimoji="0" lang="en-GB" sz="3200" b="1" i="1" u="none" strike="noStrike" cap="none" normalizeH="0" baseline="0" noProof="0" dirty="0">
                <a:ln>
                  <a:noFill/>
                </a:ln>
                <a:solidFill>
                  <a:schemeClr val="tx1"/>
                </a:solidFill>
                <a:effectLst/>
                <a:latin typeface="Aptos" panose="020B0004020202020204" pitchFamily="34" charset="0"/>
                <a:ea typeface="Aptos" panose="020B0004020202020204" pitchFamily="34" charset="0"/>
                <a:cs typeface="Times New Roman" panose="02020603050405020304" pitchFamily="18" charset="0"/>
              </a:rPr>
              <a:t>l (AL)</a:t>
            </a:r>
            <a:r>
              <a:rPr kumimoji="0" lang="en-GB" sz="3200" b="1" i="0" u="none" strike="noStrike" cap="none" normalizeH="0" baseline="0" noProof="0" dirty="0">
                <a:ln>
                  <a:noFill/>
                </a:ln>
                <a:solidFill>
                  <a:schemeClr val="tx1"/>
                </a:solidFill>
                <a:effectLst/>
                <a:latin typeface="Aptos" panose="020B0004020202020204" pitchFamily="34" charset="0"/>
                <a:ea typeface="Aptos" panose="020B0004020202020204" pitchFamily="34" charset="0"/>
                <a:cs typeface="Times New Roman" panose="02020603050405020304" pitchFamily="18" charset="0"/>
              </a:rPr>
              <a:t>:             </a:t>
            </a:r>
          </a:p>
        </p:txBody>
      </p:sp>
      <mc:AlternateContent xmlns:mc="http://schemas.openxmlformats.org/markup-compatibility/2006" xmlns:a14="http://schemas.microsoft.com/office/drawing/2010/main">
        <mc:Choice Requires="a14">
          <p:sp>
            <p:nvSpPr>
              <p:cNvPr id="27" name="TextBox 26">
                <a:extLst>
                  <a:ext uri="{FF2B5EF4-FFF2-40B4-BE49-F238E27FC236}">
                    <a16:creationId xmlns:a16="http://schemas.microsoft.com/office/drawing/2014/main" id="{CE674D3D-56FF-D101-40C5-CC25697AFE5A}"/>
                  </a:ext>
                </a:extLst>
              </p:cNvPr>
              <p:cNvSpPr txBox="1"/>
              <p:nvPr/>
            </p:nvSpPr>
            <p:spPr>
              <a:xfrm>
                <a:off x="107503" y="3021267"/>
                <a:ext cx="1830911" cy="523220"/>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n-GB" sz="2800" i="1" kern="100" noProof="0" smtClean="0">
                              <a:solidFill>
                                <a:srgbClr val="002060"/>
                              </a:solidFill>
                              <a:effectLst/>
                              <a:latin typeface="Cambria Math" panose="02040503050406030204" pitchFamily="18" charset="0"/>
                            </a:rPr>
                          </m:ctrlPr>
                        </m:sSubPr>
                        <m:e>
                          <m:r>
                            <a:rPr lang="en-GB" sz="2800" kern="100" noProof="0">
                              <a:solidFill>
                                <a:srgbClr val="002060"/>
                              </a:solidFill>
                              <a:effectLst/>
                              <a:latin typeface="Cambria Math" panose="02040503050406030204" pitchFamily="18" charset="0"/>
                            </a:rPr>
                            <m:t>𝑚</m:t>
                          </m:r>
                        </m:e>
                        <m:sub>
                          <m:r>
                            <a:rPr lang="en-GB" sz="2800" kern="100" noProof="0">
                              <a:solidFill>
                                <a:srgbClr val="002060"/>
                              </a:solidFill>
                              <a:effectLst/>
                              <a:latin typeface="Cambria Math" panose="02040503050406030204" pitchFamily="18" charset="0"/>
                            </a:rPr>
                            <m:t>𝑤</m:t>
                          </m:r>
                        </m:sub>
                      </m:sSub>
                      <m:sSub>
                        <m:sSubPr>
                          <m:ctrlPr>
                            <a:rPr lang="en-GB" sz="2800" i="1" kern="100" noProof="0">
                              <a:solidFill>
                                <a:srgbClr val="002060"/>
                              </a:solidFill>
                              <a:effectLst/>
                              <a:latin typeface="Cambria Math" panose="02040503050406030204" pitchFamily="18" charset="0"/>
                            </a:rPr>
                          </m:ctrlPr>
                        </m:sSubPr>
                        <m:e>
                          <m:r>
                            <a:rPr lang="en-GB" sz="2800" kern="100" noProof="0">
                              <a:solidFill>
                                <a:srgbClr val="002060"/>
                              </a:solidFill>
                              <a:effectLst/>
                              <a:latin typeface="Cambria Math" panose="02040503050406030204" pitchFamily="18" charset="0"/>
                            </a:rPr>
                            <m:t>𝑐</m:t>
                          </m:r>
                        </m:e>
                        <m:sub>
                          <m:r>
                            <a:rPr lang="en-GB" sz="2800" kern="100" noProof="0">
                              <a:solidFill>
                                <a:srgbClr val="002060"/>
                              </a:solidFill>
                              <a:effectLst/>
                              <a:latin typeface="Cambria Math" panose="02040503050406030204" pitchFamily="18" charset="0"/>
                            </a:rPr>
                            <m:t>𝑤</m:t>
                          </m:r>
                        </m:sub>
                      </m:sSub>
                      <m:r>
                        <m:rPr>
                          <m:sty m:val="p"/>
                        </m:rPr>
                        <a:rPr lang="en-GB" sz="2800" kern="100" noProof="0">
                          <a:solidFill>
                            <a:srgbClr val="002060"/>
                          </a:solidFill>
                          <a:effectLst/>
                          <a:latin typeface="Cambria Math" panose="02040503050406030204" pitchFamily="18" charset="0"/>
                        </a:rPr>
                        <m:t>Δ</m:t>
                      </m:r>
                      <m:r>
                        <a:rPr lang="en-GB" sz="2800" kern="100" noProof="0">
                          <a:solidFill>
                            <a:srgbClr val="002060"/>
                          </a:solidFill>
                          <a:effectLst/>
                          <a:latin typeface="Cambria Math" panose="02040503050406030204" pitchFamily="18" charset="0"/>
                        </a:rPr>
                        <m:t>𝜃</m:t>
                      </m:r>
                    </m:oMath>
                  </m:oMathPara>
                </a14:m>
                <a:endParaRPr lang="en-GB" sz="2800"/>
              </a:p>
            </p:txBody>
          </p:sp>
        </mc:Choice>
        <mc:Fallback xmlns="">
          <p:sp>
            <p:nvSpPr>
              <p:cNvPr id="27" name="TextBox 26">
                <a:extLst>
                  <a:ext uri="{FF2B5EF4-FFF2-40B4-BE49-F238E27FC236}">
                    <a16:creationId xmlns:a16="http://schemas.microsoft.com/office/drawing/2014/main" id="{CE674D3D-56FF-D101-40C5-CC25697AFE5A}"/>
                  </a:ext>
                </a:extLst>
              </p:cNvPr>
              <p:cNvSpPr txBox="1">
                <a:spLocks noRot="1" noChangeAspect="1" noMove="1" noResize="1" noEditPoints="1" noAdjustHandles="1" noChangeArrowheads="1" noChangeShapeType="1" noTextEdit="1"/>
              </p:cNvSpPr>
              <p:nvPr/>
            </p:nvSpPr>
            <p:spPr>
              <a:xfrm>
                <a:off x="107503" y="3021267"/>
                <a:ext cx="1830911" cy="523220"/>
              </a:xfrm>
              <a:prstGeom prst="rect">
                <a:avLst/>
              </a:prstGeom>
              <a:blipFill>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9" name="TextBox 28">
                <a:extLst>
                  <a:ext uri="{FF2B5EF4-FFF2-40B4-BE49-F238E27FC236}">
                    <a16:creationId xmlns:a16="http://schemas.microsoft.com/office/drawing/2014/main" id="{FB16B0AC-14D5-23A8-59A2-D17CEC4E1893}"/>
                  </a:ext>
                </a:extLst>
              </p:cNvPr>
              <p:cNvSpPr txBox="1"/>
              <p:nvPr/>
            </p:nvSpPr>
            <p:spPr>
              <a:xfrm>
                <a:off x="1740773" y="3021267"/>
                <a:ext cx="1886865" cy="523220"/>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n-GB" sz="2800" i="1" kern="100" noProof="0" smtClean="0">
                              <a:solidFill>
                                <a:srgbClr val="002060"/>
                              </a:solidFill>
                              <a:effectLst/>
                              <a:latin typeface="Cambria Math" panose="02040503050406030204" pitchFamily="18" charset="0"/>
                            </a:rPr>
                          </m:ctrlPr>
                        </m:sSubPr>
                        <m:e>
                          <m:r>
                            <a:rPr lang="en-GB" sz="2800" b="0" i="0" kern="100" noProof="0" smtClean="0">
                              <a:solidFill>
                                <a:srgbClr val="002060"/>
                              </a:solidFill>
                              <a:effectLst/>
                              <a:latin typeface="Cambria Math" panose="02040503050406030204" pitchFamily="18" charset="0"/>
                            </a:rPr>
                            <m:t>+</m:t>
                          </m:r>
                          <m:r>
                            <a:rPr lang="en-IE" sz="2800" b="0" i="0" kern="100" noProof="0" smtClean="0">
                              <a:solidFill>
                                <a:srgbClr val="002060"/>
                              </a:solidFill>
                              <a:effectLst/>
                              <a:latin typeface="Cambria Math" panose="02040503050406030204" pitchFamily="18" charset="0"/>
                            </a:rPr>
                            <m:t>   </m:t>
                          </m:r>
                          <m:r>
                            <a:rPr lang="en-GB" sz="2800" kern="100" noProof="0">
                              <a:solidFill>
                                <a:srgbClr val="002060"/>
                              </a:solidFill>
                              <a:effectLst/>
                              <a:latin typeface="Cambria Math" panose="02040503050406030204" pitchFamily="18" charset="0"/>
                            </a:rPr>
                            <m:t>𝑚</m:t>
                          </m:r>
                        </m:e>
                        <m:sub>
                          <m:r>
                            <a:rPr lang="en-GB" sz="2800" kern="100" noProof="0">
                              <a:solidFill>
                                <a:srgbClr val="002060"/>
                              </a:solidFill>
                              <a:effectLst/>
                              <a:latin typeface="Cambria Math" panose="02040503050406030204" pitchFamily="18" charset="0"/>
                            </a:rPr>
                            <m:t>𝑐</m:t>
                          </m:r>
                        </m:sub>
                      </m:sSub>
                      <m:sSub>
                        <m:sSubPr>
                          <m:ctrlPr>
                            <a:rPr lang="en-GB" sz="2800" i="1" kern="100" noProof="0">
                              <a:solidFill>
                                <a:srgbClr val="002060"/>
                              </a:solidFill>
                              <a:effectLst/>
                              <a:latin typeface="Cambria Math" panose="02040503050406030204" pitchFamily="18" charset="0"/>
                            </a:rPr>
                          </m:ctrlPr>
                        </m:sSubPr>
                        <m:e>
                          <m:r>
                            <a:rPr lang="en-GB" sz="2800" kern="100" noProof="0">
                              <a:solidFill>
                                <a:srgbClr val="002060"/>
                              </a:solidFill>
                              <a:effectLst/>
                              <a:latin typeface="Cambria Math" panose="02040503050406030204" pitchFamily="18" charset="0"/>
                            </a:rPr>
                            <m:t>𝑐</m:t>
                          </m:r>
                        </m:e>
                        <m:sub>
                          <m:r>
                            <a:rPr lang="en-GB" sz="2800" kern="100" noProof="0">
                              <a:solidFill>
                                <a:srgbClr val="002060"/>
                              </a:solidFill>
                              <a:effectLst/>
                              <a:latin typeface="Cambria Math" panose="02040503050406030204" pitchFamily="18" charset="0"/>
                            </a:rPr>
                            <m:t>𝑐</m:t>
                          </m:r>
                        </m:sub>
                      </m:sSub>
                      <m:r>
                        <m:rPr>
                          <m:sty m:val="p"/>
                        </m:rPr>
                        <a:rPr lang="en-GB" sz="2800" kern="100" noProof="0">
                          <a:solidFill>
                            <a:srgbClr val="002060"/>
                          </a:solidFill>
                          <a:effectLst/>
                          <a:latin typeface="Cambria Math" panose="02040503050406030204" pitchFamily="18" charset="0"/>
                        </a:rPr>
                        <m:t>Δ</m:t>
                      </m:r>
                      <m:r>
                        <a:rPr lang="en-GB" sz="2800" kern="100" noProof="0">
                          <a:solidFill>
                            <a:srgbClr val="002060"/>
                          </a:solidFill>
                          <a:effectLst/>
                          <a:latin typeface="Cambria Math" panose="02040503050406030204" pitchFamily="18" charset="0"/>
                        </a:rPr>
                        <m:t>𝜃</m:t>
                      </m:r>
                    </m:oMath>
                  </m:oMathPara>
                </a14:m>
                <a:endParaRPr lang="en-GB" sz="2800" dirty="0"/>
              </a:p>
            </p:txBody>
          </p:sp>
        </mc:Choice>
        <mc:Fallback xmlns="">
          <p:sp>
            <p:nvSpPr>
              <p:cNvPr id="29" name="TextBox 28">
                <a:extLst>
                  <a:ext uri="{FF2B5EF4-FFF2-40B4-BE49-F238E27FC236}">
                    <a16:creationId xmlns:a16="http://schemas.microsoft.com/office/drawing/2014/main" id="{FB16B0AC-14D5-23A8-59A2-D17CEC4E1893}"/>
                  </a:ext>
                </a:extLst>
              </p:cNvPr>
              <p:cNvSpPr txBox="1">
                <a:spLocks noRot="1" noChangeAspect="1" noMove="1" noResize="1" noEditPoints="1" noAdjustHandles="1" noChangeArrowheads="1" noChangeShapeType="1" noTextEdit="1"/>
              </p:cNvSpPr>
              <p:nvPr/>
            </p:nvSpPr>
            <p:spPr>
              <a:xfrm>
                <a:off x="1740773" y="3021267"/>
                <a:ext cx="1886865" cy="523220"/>
              </a:xfrm>
              <a:prstGeom prst="rect">
                <a:avLst/>
              </a:prstGeom>
              <a:blipFill>
                <a:blip r:embed="rId6"/>
                <a:stretch>
                  <a:fillRect/>
                </a:stretch>
              </a:blipFill>
            </p:spPr>
            <p:txBody>
              <a:bodyPr/>
              <a:lstStyle/>
              <a:p>
                <a:r>
                  <a:rPr lang="en-IE">
                    <a:noFill/>
                  </a:rPr>
                  <a:t> </a:t>
                </a:r>
              </a:p>
            </p:txBody>
          </p:sp>
        </mc:Fallback>
      </mc:AlternateContent>
      <mc:AlternateContent xmlns:mc="http://schemas.openxmlformats.org/markup-compatibility/2006" xmlns:a14="http://schemas.microsoft.com/office/drawing/2010/main">
        <mc:Choice Requires="a14">
          <p:sp>
            <p:nvSpPr>
              <p:cNvPr id="31" name="TextBox 30">
                <a:extLst>
                  <a:ext uri="{FF2B5EF4-FFF2-40B4-BE49-F238E27FC236}">
                    <a16:creationId xmlns:a16="http://schemas.microsoft.com/office/drawing/2014/main" id="{6D61F49C-B68E-CA1D-0BC8-7641030426D8}"/>
                  </a:ext>
                </a:extLst>
              </p:cNvPr>
              <p:cNvSpPr txBox="1"/>
              <p:nvPr/>
            </p:nvSpPr>
            <p:spPr>
              <a:xfrm>
                <a:off x="4336869" y="3021267"/>
                <a:ext cx="1468086" cy="523220"/>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n-GB" sz="2800" b="0" i="1" kern="100" noProof="0" smtClean="0">
                          <a:solidFill>
                            <a:srgbClr val="002060"/>
                          </a:solidFill>
                          <a:effectLst/>
                          <a:latin typeface="Cambria Math" panose="02040503050406030204" pitchFamily="18" charset="0"/>
                        </a:rPr>
                        <m:t>𝐿</m:t>
                      </m:r>
                    </m:oMath>
                  </m:oMathPara>
                </a14:m>
                <a:endParaRPr lang="en-GB" sz="2800"/>
              </a:p>
            </p:txBody>
          </p:sp>
        </mc:Choice>
        <mc:Fallback xmlns="">
          <p:sp>
            <p:nvSpPr>
              <p:cNvPr id="31" name="TextBox 30">
                <a:extLst>
                  <a:ext uri="{FF2B5EF4-FFF2-40B4-BE49-F238E27FC236}">
                    <a16:creationId xmlns:a16="http://schemas.microsoft.com/office/drawing/2014/main" id="{6D61F49C-B68E-CA1D-0BC8-7641030426D8}"/>
                  </a:ext>
                </a:extLst>
              </p:cNvPr>
              <p:cNvSpPr txBox="1">
                <a:spLocks noRot="1" noChangeAspect="1" noMove="1" noResize="1" noEditPoints="1" noAdjustHandles="1" noChangeArrowheads="1" noChangeShapeType="1" noTextEdit="1"/>
              </p:cNvSpPr>
              <p:nvPr/>
            </p:nvSpPr>
            <p:spPr>
              <a:xfrm>
                <a:off x="4336869" y="3021267"/>
                <a:ext cx="1468086" cy="523220"/>
              </a:xfrm>
              <a:prstGeom prst="rect">
                <a:avLst/>
              </a:prstGeom>
              <a:blipFill>
                <a:blip r:embed="rId7"/>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3" name="TextBox 32">
                <a:extLst>
                  <a:ext uri="{FF2B5EF4-FFF2-40B4-BE49-F238E27FC236}">
                    <a16:creationId xmlns:a16="http://schemas.microsoft.com/office/drawing/2014/main" id="{AC1ECCE1-2332-ECB9-30D3-6B360E202A88}"/>
                  </a:ext>
                </a:extLst>
              </p:cNvPr>
              <p:cNvSpPr txBox="1"/>
              <p:nvPr/>
            </p:nvSpPr>
            <p:spPr>
              <a:xfrm>
                <a:off x="5996082" y="3040336"/>
                <a:ext cx="2242965" cy="523220"/>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n-GB" sz="2800" i="1" kern="100" noProof="0" smtClean="0">
                              <a:solidFill>
                                <a:srgbClr val="002060"/>
                              </a:solidFill>
                              <a:effectLst/>
                              <a:latin typeface="Cambria Math" panose="02040503050406030204" pitchFamily="18" charset="0"/>
                            </a:rPr>
                          </m:ctrlPr>
                        </m:sSubPr>
                        <m:e>
                          <m:r>
                            <a:rPr lang="en-GB" sz="2800" b="0" i="0" kern="100" noProof="0" smtClean="0">
                              <a:solidFill>
                                <a:srgbClr val="002060"/>
                              </a:solidFill>
                              <a:effectLst/>
                              <a:latin typeface="Cambria Math" panose="02040503050406030204" pitchFamily="18" charset="0"/>
                            </a:rPr>
                            <m:t>+</m:t>
                          </m:r>
                          <m:r>
                            <a:rPr lang="en-IE" sz="2800" b="0" i="0" kern="100" noProof="0" smtClean="0">
                              <a:solidFill>
                                <a:srgbClr val="002060"/>
                              </a:solidFill>
                              <a:effectLst/>
                              <a:latin typeface="Cambria Math" panose="02040503050406030204" pitchFamily="18" charset="0"/>
                            </a:rPr>
                            <m:t>    </m:t>
                          </m:r>
                          <m:r>
                            <a:rPr lang="en-GB" sz="2800" kern="100" noProof="0">
                              <a:solidFill>
                                <a:srgbClr val="002060"/>
                              </a:solidFill>
                              <a:effectLst/>
                              <a:latin typeface="Cambria Math" panose="02040503050406030204" pitchFamily="18" charset="0"/>
                            </a:rPr>
                            <m:t>𝑚</m:t>
                          </m:r>
                        </m:e>
                        <m:sub>
                          <m:r>
                            <a:rPr lang="en-GB" sz="2800" kern="100" noProof="0">
                              <a:solidFill>
                                <a:srgbClr val="002060"/>
                              </a:solidFill>
                              <a:effectLst/>
                              <a:latin typeface="Cambria Math" panose="02040503050406030204" pitchFamily="18" charset="0"/>
                            </a:rPr>
                            <m:t>𝑖𝑐𝑒</m:t>
                          </m:r>
                        </m:sub>
                      </m:sSub>
                      <m:sSub>
                        <m:sSubPr>
                          <m:ctrlPr>
                            <a:rPr lang="en-GB" sz="2800" i="1" kern="100" noProof="0">
                              <a:solidFill>
                                <a:srgbClr val="002060"/>
                              </a:solidFill>
                              <a:effectLst/>
                              <a:latin typeface="Cambria Math" panose="02040503050406030204" pitchFamily="18" charset="0"/>
                            </a:rPr>
                          </m:ctrlPr>
                        </m:sSubPr>
                        <m:e>
                          <m:r>
                            <a:rPr lang="en-GB" sz="2800" kern="100" noProof="0">
                              <a:solidFill>
                                <a:srgbClr val="002060"/>
                              </a:solidFill>
                              <a:effectLst/>
                              <a:latin typeface="Cambria Math" panose="02040503050406030204" pitchFamily="18" charset="0"/>
                            </a:rPr>
                            <m:t>𝑐</m:t>
                          </m:r>
                        </m:e>
                        <m:sub>
                          <m:r>
                            <a:rPr lang="en-GB" sz="2800" kern="100" noProof="0">
                              <a:solidFill>
                                <a:srgbClr val="002060"/>
                              </a:solidFill>
                              <a:effectLst/>
                              <a:latin typeface="Cambria Math" panose="02040503050406030204" pitchFamily="18" charset="0"/>
                            </a:rPr>
                            <m:t>𝑤</m:t>
                          </m:r>
                        </m:sub>
                      </m:sSub>
                      <m:sSub>
                        <m:sSubPr>
                          <m:ctrlPr>
                            <a:rPr lang="en-GB" sz="2800" i="1" kern="100" noProof="0">
                              <a:solidFill>
                                <a:srgbClr val="002060"/>
                              </a:solidFill>
                              <a:effectLst/>
                              <a:latin typeface="Cambria Math" panose="02040503050406030204" pitchFamily="18" charset="0"/>
                            </a:rPr>
                          </m:ctrlPr>
                        </m:sSubPr>
                        <m:e>
                          <m:r>
                            <a:rPr lang="en-GB" sz="2800" kern="100" noProof="0">
                              <a:solidFill>
                                <a:srgbClr val="002060"/>
                              </a:solidFill>
                              <a:effectLst/>
                              <a:latin typeface="Cambria Math" panose="02040503050406030204" pitchFamily="18" charset="0"/>
                            </a:rPr>
                            <m:t>𝜃</m:t>
                          </m:r>
                        </m:e>
                        <m:sub>
                          <m:r>
                            <a:rPr lang="en-GB" sz="2800" b="0" i="1" kern="100" noProof="0" smtClean="0">
                              <a:solidFill>
                                <a:srgbClr val="002060"/>
                              </a:solidFill>
                              <a:effectLst/>
                              <a:latin typeface="Cambria Math" panose="02040503050406030204" pitchFamily="18" charset="0"/>
                            </a:rPr>
                            <m:t>2</m:t>
                          </m:r>
                        </m:sub>
                      </m:sSub>
                    </m:oMath>
                  </m:oMathPara>
                </a14:m>
                <a:endParaRPr lang="en-GB" sz="2800" dirty="0"/>
              </a:p>
            </p:txBody>
          </p:sp>
        </mc:Choice>
        <mc:Fallback xmlns="">
          <p:sp>
            <p:nvSpPr>
              <p:cNvPr id="33" name="TextBox 32">
                <a:extLst>
                  <a:ext uri="{FF2B5EF4-FFF2-40B4-BE49-F238E27FC236}">
                    <a16:creationId xmlns:a16="http://schemas.microsoft.com/office/drawing/2014/main" id="{AC1ECCE1-2332-ECB9-30D3-6B360E202A88}"/>
                  </a:ext>
                </a:extLst>
              </p:cNvPr>
              <p:cNvSpPr txBox="1">
                <a:spLocks noRot="1" noChangeAspect="1" noMove="1" noResize="1" noEditPoints="1" noAdjustHandles="1" noChangeArrowheads="1" noChangeShapeType="1" noTextEdit="1"/>
              </p:cNvSpPr>
              <p:nvPr/>
            </p:nvSpPr>
            <p:spPr>
              <a:xfrm>
                <a:off x="5996082" y="3040336"/>
                <a:ext cx="2242965" cy="523220"/>
              </a:xfrm>
              <a:prstGeom prst="rect">
                <a:avLst/>
              </a:prstGeom>
              <a:blipFill>
                <a:blip r:embed="rId8"/>
                <a:stretch>
                  <a:fillRect/>
                </a:stretch>
              </a:blipFill>
            </p:spPr>
            <p:txBody>
              <a:bodyPr/>
              <a:lstStyle/>
              <a:p>
                <a:r>
                  <a:rPr lang="en-IE">
                    <a:noFill/>
                  </a:rPr>
                  <a:t> </a:t>
                </a:r>
              </a:p>
            </p:txBody>
          </p:sp>
        </mc:Fallback>
      </mc:AlternateContent>
      <mc:AlternateContent xmlns:mc="http://schemas.openxmlformats.org/markup-compatibility/2006" xmlns:a14="http://schemas.microsoft.com/office/drawing/2010/main">
        <mc:Choice Requires="a14">
          <p:sp>
            <p:nvSpPr>
              <p:cNvPr id="34" name="TextBox 33">
                <a:extLst>
                  <a:ext uri="{FF2B5EF4-FFF2-40B4-BE49-F238E27FC236}">
                    <a16:creationId xmlns:a16="http://schemas.microsoft.com/office/drawing/2014/main" id="{F0BDB3D2-EF61-986E-2FF7-19A2B6BC39F5}"/>
                  </a:ext>
                </a:extLst>
              </p:cNvPr>
              <p:cNvSpPr txBox="1"/>
              <p:nvPr/>
            </p:nvSpPr>
            <p:spPr>
              <a:xfrm>
                <a:off x="3710724" y="3030810"/>
                <a:ext cx="543059" cy="523220"/>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n-GB" sz="2800" i="1" kern="100" noProof="0" smtClean="0">
                          <a:solidFill>
                            <a:srgbClr val="002060"/>
                          </a:solidFill>
                          <a:effectLst/>
                          <a:latin typeface="Cambria Math" panose="02040503050406030204" pitchFamily="18" charset="0"/>
                        </a:rPr>
                        <m:t>=</m:t>
                      </m:r>
                    </m:oMath>
                  </m:oMathPara>
                </a14:m>
                <a:endParaRPr lang="en-GB" sz="2800"/>
              </a:p>
            </p:txBody>
          </p:sp>
        </mc:Choice>
        <mc:Fallback xmlns="">
          <p:sp>
            <p:nvSpPr>
              <p:cNvPr id="34" name="TextBox 33">
                <a:extLst>
                  <a:ext uri="{FF2B5EF4-FFF2-40B4-BE49-F238E27FC236}">
                    <a16:creationId xmlns:a16="http://schemas.microsoft.com/office/drawing/2014/main" id="{F0BDB3D2-EF61-986E-2FF7-19A2B6BC39F5}"/>
                  </a:ext>
                </a:extLst>
              </p:cNvPr>
              <p:cNvSpPr txBox="1">
                <a:spLocks noRot="1" noChangeAspect="1" noMove="1" noResize="1" noEditPoints="1" noAdjustHandles="1" noChangeArrowheads="1" noChangeShapeType="1" noTextEdit="1"/>
              </p:cNvSpPr>
              <p:nvPr/>
            </p:nvSpPr>
            <p:spPr>
              <a:xfrm>
                <a:off x="3710724" y="3030810"/>
                <a:ext cx="543059" cy="523220"/>
              </a:xfrm>
              <a:prstGeom prst="rect">
                <a:avLst/>
              </a:prstGeom>
              <a:blipFill>
                <a:blip r:embed="rId9"/>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5" name="TextBox 14">
                <a:extLst>
                  <a:ext uri="{FF2B5EF4-FFF2-40B4-BE49-F238E27FC236}">
                    <a16:creationId xmlns:a16="http://schemas.microsoft.com/office/drawing/2014/main" id="{74718FE7-FF83-AFA1-A15E-1BFC1872218D}"/>
                  </a:ext>
                </a:extLst>
              </p:cNvPr>
              <p:cNvSpPr txBox="1"/>
              <p:nvPr/>
            </p:nvSpPr>
            <p:spPr>
              <a:xfrm>
                <a:off x="0" y="4638744"/>
                <a:ext cx="2587557" cy="971741"/>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n-GB" sz="2800" i="1" smtClean="0">
                              <a:solidFill>
                                <a:srgbClr val="836967"/>
                              </a:solidFill>
                              <a:latin typeface="Cambria Math" panose="02040503050406030204" pitchFamily="18" charset="0"/>
                            </a:rPr>
                          </m:ctrlPr>
                        </m:sSubPr>
                        <m:e>
                          <m:r>
                            <a:rPr lang="en-GB" sz="2800" b="1" i="1" smtClean="0">
                              <a:solidFill>
                                <a:srgbClr val="836967"/>
                              </a:solidFill>
                              <a:latin typeface="Cambria Math" panose="02040503050406030204" pitchFamily="18" charset="0"/>
                            </a:rPr>
                            <m:t>𝒍</m:t>
                          </m:r>
                        </m:e>
                        <m:sub>
                          <m:r>
                            <a:rPr lang="en-GB" sz="2800" b="1" i="1">
                              <a:latin typeface="Cambria Math" panose="02040503050406030204" pitchFamily="18" charset="0"/>
                            </a:rPr>
                            <m:t>𝒊𝒄𝒆</m:t>
                          </m:r>
                        </m:sub>
                      </m:sSub>
                      <m:r>
                        <a:rPr lang="en-GB" sz="2800">
                          <a:latin typeface="Cambria Math" panose="02040503050406030204" pitchFamily="18" charset="0"/>
                        </a:rPr>
                        <m:t>=</m:t>
                      </m:r>
                      <m:f>
                        <m:fPr>
                          <m:ctrlPr>
                            <a:rPr lang="en-GB" sz="2800" b="0" i="1" smtClean="0">
                              <a:latin typeface="Cambria Math" panose="02040503050406030204" pitchFamily="18" charset="0"/>
                            </a:rPr>
                          </m:ctrlPr>
                        </m:fPr>
                        <m:num>
                          <m:sSub>
                            <m:sSubPr>
                              <m:ctrlPr>
                                <a:rPr lang="en-GB" sz="2800" b="0" i="1" smtClean="0">
                                  <a:latin typeface="Cambria Math" panose="02040503050406030204" pitchFamily="18" charset="0"/>
                                </a:rPr>
                              </m:ctrlPr>
                            </m:sSubPr>
                            <m:e>
                              <m:r>
                                <a:rPr lang="en-GB" sz="2800" b="0" i="1" smtClean="0">
                                  <a:latin typeface="Cambria Math" panose="02040503050406030204" pitchFamily="18" charset="0"/>
                                </a:rPr>
                                <m:t>𝐿</m:t>
                              </m:r>
                            </m:e>
                            <m:sub>
                              <m:r>
                                <a:rPr lang="en-GB" sz="2800" b="0" i="1" smtClean="0">
                                  <a:latin typeface="Cambria Math" panose="02040503050406030204" pitchFamily="18" charset="0"/>
                                </a:rPr>
                                <m:t>𝑖𝑐𝑒</m:t>
                              </m:r>
                            </m:sub>
                          </m:sSub>
                        </m:num>
                        <m:den>
                          <m:sSub>
                            <m:sSubPr>
                              <m:ctrlPr>
                                <a:rPr lang="en-GB" sz="2800" b="0" i="1" smtClean="0">
                                  <a:latin typeface="Cambria Math" panose="02040503050406030204" pitchFamily="18" charset="0"/>
                                </a:rPr>
                              </m:ctrlPr>
                            </m:sSubPr>
                            <m:e>
                              <m:r>
                                <a:rPr lang="en-GB" sz="2800" b="0" i="1" smtClean="0">
                                  <a:latin typeface="Cambria Math" panose="02040503050406030204" pitchFamily="18" charset="0"/>
                                </a:rPr>
                                <m:t>𝑚</m:t>
                              </m:r>
                            </m:e>
                            <m:sub>
                              <m:r>
                                <a:rPr lang="en-GB" sz="2800" b="0" i="1" smtClean="0">
                                  <a:latin typeface="Cambria Math" panose="02040503050406030204" pitchFamily="18" charset="0"/>
                                </a:rPr>
                                <m:t>𝑖𝑐𝑒</m:t>
                              </m:r>
                            </m:sub>
                          </m:sSub>
                        </m:den>
                      </m:f>
                    </m:oMath>
                  </m:oMathPara>
                </a14:m>
                <a:endParaRPr lang="en-GB" sz="2800" i="1" noProof="0"/>
              </a:p>
            </p:txBody>
          </p:sp>
        </mc:Choice>
        <mc:Fallback xmlns="">
          <p:sp>
            <p:nvSpPr>
              <p:cNvPr id="15" name="TextBox 14">
                <a:extLst>
                  <a:ext uri="{FF2B5EF4-FFF2-40B4-BE49-F238E27FC236}">
                    <a16:creationId xmlns:a16="http://schemas.microsoft.com/office/drawing/2014/main" id="{74718FE7-FF83-AFA1-A15E-1BFC1872218D}"/>
                  </a:ext>
                </a:extLst>
              </p:cNvPr>
              <p:cNvSpPr txBox="1">
                <a:spLocks noRot="1" noChangeAspect="1" noMove="1" noResize="1" noEditPoints="1" noAdjustHandles="1" noChangeArrowheads="1" noChangeShapeType="1" noTextEdit="1"/>
              </p:cNvSpPr>
              <p:nvPr/>
            </p:nvSpPr>
            <p:spPr>
              <a:xfrm>
                <a:off x="0" y="4638744"/>
                <a:ext cx="2587557" cy="971741"/>
              </a:xfrm>
              <a:prstGeom prst="rect">
                <a:avLst/>
              </a:prstGeom>
              <a:blipFill>
                <a:blip r:embed="rId10"/>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17287948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7"/>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9"/>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1"/>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3"/>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5"/>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2" grpId="0"/>
      <p:bldP spid="27" grpId="0"/>
      <p:bldP spid="29" grpId="0"/>
      <p:bldP spid="31" grpId="0"/>
      <p:bldP spid="33" grpId="0"/>
      <p:bldP spid="34" grpId="0"/>
      <p:bldP spid="15" grpId="0"/>
    </p:bldLst>
  </p:timing>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28ED194-2490-E5F4-E74E-BE5E4FC570CF}"/>
            </a:ext>
          </a:extLst>
        </p:cNvPr>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6" name="TextBox 35">
                <a:extLst>
                  <a:ext uri="{FF2B5EF4-FFF2-40B4-BE49-F238E27FC236}">
                    <a16:creationId xmlns:a16="http://schemas.microsoft.com/office/drawing/2014/main" id="{CABA8C5C-58EF-3E67-5C29-EAAEB1F8A03E}"/>
                  </a:ext>
                </a:extLst>
              </p:cNvPr>
              <p:cNvSpPr txBox="1"/>
              <p:nvPr/>
            </p:nvSpPr>
            <p:spPr>
              <a:xfrm>
                <a:off x="177799" y="986161"/>
                <a:ext cx="7759971" cy="3170099"/>
              </a:xfrm>
              <a:prstGeom prst="rect">
                <a:avLst/>
              </a:prstGeom>
              <a:solidFill>
                <a:schemeClr val="bg1"/>
              </a:solidFill>
            </p:spPr>
            <p:txBody>
              <a:bodyPr wrap="square" rtlCol="0">
                <a:spAutoFit/>
              </a:bodyPr>
              <a:lstStyle/>
              <a:p>
                <a:pPr marL="514350" indent="-514350" algn="l">
                  <a:spcAft>
                    <a:spcPts val="1800"/>
                  </a:spcAft>
                  <a:buAutoNum type="arabicPeriod"/>
                </a:pPr>
                <a:r>
                  <a:rPr lang="en-GB" sz="2800" noProof="0" dirty="0"/>
                  <a:t>Mais </a:t>
                </a:r>
                <a:r>
                  <a:rPr lang="en-GB" sz="2800" noProof="0" dirty="0" err="1"/>
                  <a:t>calraiméadar</a:t>
                </a:r>
                <a:r>
                  <a:rPr lang="en-GB" sz="2800" noProof="0" dirty="0"/>
                  <a:t> </a:t>
                </a:r>
                <a14:m>
                  <m:oMath xmlns:m="http://schemas.openxmlformats.org/officeDocument/2006/math">
                    <m:sSub>
                      <m:sSubPr>
                        <m:ctrlPr>
                          <a:rPr lang="en-GB" sz="2800" b="0" i="1" noProof="0" smtClean="0">
                            <a:latin typeface="Cambria Math" panose="02040503050406030204" pitchFamily="18" charset="0"/>
                          </a:rPr>
                        </m:ctrlPr>
                      </m:sSubPr>
                      <m:e>
                        <m:r>
                          <a:rPr lang="en-GB" sz="2800" b="0" i="1" noProof="0" smtClean="0">
                            <a:latin typeface="Cambria Math" panose="02040503050406030204" pitchFamily="18" charset="0"/>
                          </a:rPr>
                          <m:t>𝑚</m:t>
                        </m:r>
                      </m:e>
                      <m:sub>
                        <m:r>
                          <a:rPr lang="en-GB" sz="2800" b="0" i="1" noProof="0" smtClean="0">
                            <a:latin typeface="Cambria Math" panose="02040503050406030204" pitchFamily="18" charset="0"/>
                          </a:rPr>
                          <m:t>𝑐</m:t>
                        </m:r>
                      </m:sub>
                    </m:sSub>
                  </m:oMath>
                </a14:m>
                <a:r>
                  <a:rPr lang="en-GB" sz="2800" noProof="0" dirty="0"/>
                  <a:t> ____________</a:t>
                </a:r>
              </a:p>
              <a:p>
                <a:pPr marL="514350" indent="-514350">
                  <a:spcAft>
                    <a:spcPts val="1800"/>
                  </a:spcAft>
                  <a:buAutoNum type="arabicPeriod"/>
                </a:pPr>
                <a:r>
                  <a:rPr lang="en-GB" sz="2800" dirty="0"/>
                  <a:t>Mais </a:t>
                </a:r>
                <a:r>
                  <a:rPr lang="en-GB" sz="2800" dirty="0" err="1"/>
                  <a:t>chomhcheangailte</a:t>
                </a:r>
                <a:r>
                  <a:rPr lang="en-GB" sz="2800" noProof="0" dirty="0"/>
                  <a:t> </a:t>
                </a:r>
                <a14:m>
                  <m:oMath xmlns:m="http://schemas.openxmlformats.org/officeDocument/2006/math">
                    <m:sSub>
                      <m:sSubPr>
                        <m:ctrlPr>
                          <a:rPr lang="en-GB" sz="2800" b="0" i="1" noProof="0" smtClean="0">
                            <a:latin typeface="Cambria Math" panose="02040503050406030204" pitchFamily="18" charset="0"/>
                          </a:rPr>
                        </m:ctrlPr>
                      </m:sSubPr>
                      <m:e>
                        <m:r>
                          <a:rPr lang="en-GB" sz="2800" b="0" i="1" noProof="0" smtClean="0">
                            <a:latin typeface="Cambria Math" panose="02040503050406030204" pitchFamily="18" charset="0"/>
                          </a:rPr>
                          <m:t>𝑚</m:t>
                        </m:r>
                      </m:e>
                      <m:sub>
                        <m:r>
                          <a:rPr lang="en-GB" sz="2800" b="0" i="1" noProof="0" smtClean="0">
                            <a:latin typeface="Cambria Math" panose="02040503050406030204" pitchFamily="18" charset="0"/>
                          </a:rPr>
                          <m:t>𝑐</m:t>
                        </m:r>
                      </m:sub>
                    </m:sSub>
                    <m:r>
                      <a:rPr lang="en-GB" sz="2800" b="0" i="1" noProof="0" smtClean="0">
                        <a:latin typeface="Cambria Math" panose="02040503050406030204" pitchFamily="18" charset="0"/>
                      </a:rPr>
                      <m:t>+</m:t>
                    </m:r>
                    <m:sSub>
                      <m:sSubPr>
                        <m:ctrlPr>
                          <a:rPr lang="en-GB" sz="2800" b="0" i="1" noProof="0" smtClean="0">
                            <a:latin typeface="Cambria Math" panose="02040503050406030204" pitchFamily="18" charset="0"/>
                          </a:rPr>
                        </m:ctrlPr>
                      </m:sSubPr>
                      <m:e>
                        <m:r>
                          <a:rPr lang="en-GB" sz="2800" b="0" i="1" noProof="0" smtClean="0">
                            <a:latin typeface="Cambria Math" panose="02040503050406030204" pitchFamily="18" charset="0"/>
                          </a:rPr>
                          <m:t>𝑚</m:t>
                        </m:r>
                      </m:e>
                      <m:sub>
                        <m:r>
                          <a:rPr lang="en-GB" sz="2800" b="0" i="1" noProof="0" smtClean="0">
                            <a:latin typeface="Cambria Math" panose="02040503050406030204" pitchFamily="18" charset="0"/>
                          </a:rPr>
                          <m:t>𝑤</m:t>
                        </m:r>
                      </m:sub>
                    </m:sSub>
                    <m:r>
                      <a:rPr lang="en-IE" sz="2800" b="0" i="0" noProof="0" smtClean="0">
                        <a:latin typeface="Cambria Math" panose="02040503050406030204" pitchFamily="18" charset="0"/>
                      </a:rPr>
                      <m:t> </m:t>
                    </m:r>
                  </m:oMath>
                </a14:m>
                <a:r>
                  <a:rPr lang="en-GB" sz="2800" noProof="0" dirty="0"/>
                  <a:t>_______</a:t>
                </a:r>
              </a:p>
              <a:p>
                <a:pPr marL="514350" indent="-514350" algn="l">
                  <a:spcAft>
                    <a:spcPts val="1800"/>
                  </a:spcAft>
                  <a:buAutoNum type="arabicPeriod"/>
                </a:pPr>
                <a:r>
                  <a:rPr lang="en-GB" sz="2800" noProof="0" dirty="0" err="1"/>
                  <a:t>Teocht</a:t>
                </a:r>
                <a:r>
                  <a:rPr lang="en-GB" sz="2800" noProof="0" dirty="0"/>
                  <a:t> </a:t>
                </a:r>
                <a:r>
                  <a:rPr lang="en-GB" sz="2800" noProof="0" dirty="0" err="1"/>
                  <a:t>tosaigh</a:t>
                </a:r>
                <a:r>
                  <a:rPr lang="en-GB" sz="2800" noProof="0" dirty="0"/>
                  <a:t> an </a:t>
                </a:r>
                <a:r>
                  <a:rPr lang="en-GB" sz="2800" noProof="0" dirty="0" err="1"/>
                  <a:t>uisce</a:t>
                </a:r>
                <a:r>
                  <a:rPr lang="en-GB" sz="2800" noProof="0" dirty="0"/>
                  <a:t> </a:t>
                </a:r>
                <a14:m>
                  <m:oMath xmlns:m="http://schemas.openxmlformats.org/officeDocument/2006/math">
                    <m:sSub>
                      <m:sSubPr>
                        <m:ctrlPr>
                          <a:rPr lang="en-GB" sz="2800" b="0" i="1" noProof="0" smtClean="0">
                            <a:latin typeface="Cambria Math" panose="02040503050406030204" pitchFamily="18" charset="0"/>
                          </a:rPr>
                        </m:ctrlPr>
                      </m:sSubPr>
                      <m:e>
                        <m:r>
                          <a:rPr lang="en-GB" sz="2800" b="0" i="1" noProof="0" smtClean="0">
                            <a:latin typeface="Cambria Math" panose="02040503050406030204" pitchFamily="18" charset="0"/>
                          </a:rPr>
                          <m:t>𝜃</m:t>
                        </m:r>
                      </m:e>
                      <m:sub>
                        <m:r>
                          <a:rPr lang="en-GB" sz="2800" b="0" i="1" noProof="0" smtClean="0">
                            <a:latin typeface="Cambria Math" panose="02040503050406030204" pitchFamily="18" charset="0"/>
                          </a:rPr>
                          <m:t>1</m:t>
                        </m:r>
                      </m:sub>
                    </m:sSub>
                  </m:oMath>
                </a14:m>
                <a:r>
                  <a:rPr lang="en-GB" sz="2800" noProof="0" dirty="0"/>
                  <a:t>        __________</a:t>
                </a:r>
              </a:p>
              <a:p>
                <a:pPr marL="514350" indent="-514350" algn="l">
                  <a:spcAft>
                    <a:spcPts val="1800"/>
                  </a:spcAft>
                  <a:buAutoNum type="arabicPeriod"/>
                </a:pPr>
                <a:r>
                  <a:rPr lang="en-GB" sz="2800" noProof="0" dirty="0" err="1"/>
                  <a:t>Teocht</a:t>
                </a:r>
                <a:r>
                  <a:rPr lang="en-GB" sz="2800" noProof="0" dirty="0"/>
                  <a:t> </a:t>
                </a:r>
                <a:r>
                  <a:rPr lang="en-GB" sz="2800" noProof="0" dirty="0" err="1"/>
                  <a:t>deiridh</a:t>
                </a:r>
                <a:r>
                  <a:rPr lang="en-GB" sz="2800" noProof="0" dirty="0"/>
                  <a:t> </a:t>
                </a:r>
                <a14:m>
                  <m:oMath xmlns:m="http://schemas.openxmlformats.org/officeDocument/2006/math">
                    <m:sSub>
                      <m:sSubPr>
                        <m:ctrlPr>
                          <a:rPr lang="en-GB" sz="2800" b="0" i="1" noProof="0" smtClean="0">
                            <a:latin typeface="Cambria Math" panose="02040503050406030204" pitchFamily="18" charset="0"/>
                          </a:rPr>
                        </m:ctrlPr>
                      </m:sSubPr>
                      <m:e>
                        <m:r>
                          <a:rPr lang="en-GB" sz="2800" b="0" i="1" noProof="0" smtClean="0">
                            <a:latin typeface="Cambria Math" panose="02040503050406030204" pitchFamily="18" charset="0"/>
                          </a:rPr>
                          <m:t>𝜃</m:t>
                        </m:r>
                      </m:e>
                      <m:sub>
                        <m:r>
                          <a:rPr lang="en-GB" sz="2800" b="0" i="1" noProof="0" smtClean="0">
                            <a:latin typeface="Cambria Math" panose="02040503050406030204" pitchFamily="18" charset="0"/>
                          </a:rPr>
                          <m:t>2</m:t>
                        </m:r>
                      </m:sub>
                    </m:sSub>
                  </m:oMath>
                </a14:m>
                <a:r>
                  <a:rPr lang="en-GB" sz="2800" noProof="0" dirty="0"/>
                  <a:t> _______</a:t>
                </a:r>
              </a:p>
              <a:p>
                <a:pPr marL="514350" indent="-514350" algn="l">
                  <a:spcAft>
                    <a:spcPts val="1800"/>
                  </a:spcAft>
                  <a:buAutoNum type="arabicPeriod"/>
                </a:pPr>
                <a:r>
                  <a:rPr lang="en-GB" sz="2800" noProof="0" dirty="0"/>
                  <a:t>Mais </a:t>
                </a:r>
                <a:r>
                  <a:rPr lang="en-GB" sz="2800" noProof="0" dirty="0" err="1"/>
                  <a:t>deiridh</a:t>
                </a:r>
                <a:r>
                  <a:rPr lang="en-GB" sz="2800" noProof="0" dirty="0"/>
                  <a:t> </a:t>
                </a:r>
                <a14:m>
                  <m:oMath xmlns:m="http://schemas.openxmlformats.org/officeDocument/2006/math">
                    <m:sSub>
                      <m:sSubPr>
                        <m:ctrlPr>
                          <a:rPr lang="en-GB" sz="2800" b="0" i="1" noProof="0" smtClean="0">
                            <a:latin typeface="Cambria Math" panose="02040503050406030204" pitchFamily="18" charset="0"/>
                          </a:rPr>
                        </m:ctrlPr>
                      </m:sSubPr>
                      <m:e>
                        <m:r>
                          <a:rPr lang="en-GB" sz="2800" b="0" i="1" noProof="0" smtClean="0">
                            <a:latin typeface="Cambria Math" panose="02040503050406030204" pitchFamily="18" charset="0"/>
                          </a:rPr>
                          <m:t>𝑚</m:t>
                        </m:r>
                      </m:e>
                      <m:sub>
                        <m:r>
                          <a:rPr lang="en-GB" sz="2800" b="0" i="1" noProof="0" smtClean="0">
                            <a:latin typeface="Cambria Math" panose="02040503050406030204" pitchFamily="18" charset="0"/>
                          </a:rPr>
                          <m:t>𝑐</m:t>
                        </m:r>
                      </m:sub>
                    </m:sSub>
                    <m:r>
                      <a:rPr lang="en-GB" sz="2800" b="0" i="1" noProof="0" smtClean="0">
                        <a:latin typeface="Cambria Math" panose="02040503050406030204" pitchFamily="18" charset="0"/>
                      </a:rPr>
                      <m:t>+</m:t>
                    </m:r>
                    <m:sSub>
                      <m:sSubPr>
                        <m:ctrlPr>
                          <a:rPr lang="en-GB" sz="2800" b="0" i="1" noProof="0" smtClean="0">
                            <a:latin typeface="Cambria Math" panose="02040503050406030204" pitchFamily="18" charset="0"/>
                          </a:rPr>
                        </m:ctrlPr>
                      </m:sSubPr>
                      <m:e>
                        <m:r>
                          <a:rPr lang="en-GB" sz="2800" b="0" i="1" noProof="0" smtClean="0">
                            <a:latin typeface="Cambria Math" panose="02040503050406030204" pitchFamily="18" charset="0"/>
                          </a:rPr>
                          <m:t>𝑚</m:t>
                        </m:r>
                      </m:e>
                      <m:sub>
                        <m:r>
                          <a:rPr lang="en-GB" sz="2800" b="0" i="1" noProof="0" smtClean="0">
                            <a:latin typeface="Cambria Math" panose="02040503050406030204" pitchFamily="18" charset="0"/>
                          </a:rPr>
                          <m:t>𝑤</m:t>
                        </m:r>
                      </m:sub>
                    </m:sSub>
                    <m:r>
                      <a:rPr lang="en-GB" sz="2800" b="0" i="1" noProof="0" smtClean="0">
                        <a:latin typeface="Cambria Math" panose="02040503050406030204" pitchFamily="18" charset="0"/>
                      </a:rPr>
                      <m:t>+</m:t>
                    </m:r>
                    <m:sSub>
                      <m:sSubPr>
                        <m:ctrlPr>
                          <a:rPr lang="en-GB" sz="2800" b="0" i="1" noProof="0" smtClean="0">
                            <a:latin typeface="Cambria Math" panose="02040503050406030204" pitchFamily="18" charset="0"/>
                          </a:rPr>
                        </m:ctrlPr>
                      </m:sSubPr>
                      <m:e>
                        <m:r>
                          <a:rPr lang="en-GB" sz="2800" b="0" i="1" noProof="0" smtClean="0">
                            <a:latin typeface="Cambria Math" panose="02040503050406030204" pitchFamily="18" charset="0"/>
                          </a:rPr>
                          <m:t>𝑚</m:t>
                        </m:r>
                      </m:e>
                      <m:sub>
                        <m:r>
                          <a:rPr lang="en-GB" sz="2800" b="0" i="1" noProof="0" smtClean="0">
                            <a:latin typeface="Cambria Math" panose="02040503050406030204" pitchFamily="18" charset="0"/>
                          </a:rPr>
                          <m:t>𝑖𝑐𝑒</m:t>
                        </m:r>
                      </m:sub>
                    </m:sSub>
                  </m:oMath>
                </a14:m>
                <a:r>
                  <a:rPr lang="en-GB" sz="2800" noProof="0" dirty="0"/>
                  <a:t> _______</a:t>
                </a:r>
              </a:p>
            </p:txBody>
          </p:sp>
        </mc:Choice>
        <mc:Fallback xmlns="">
          <p:sp>
            <p:nvSpPr>
              <p:cNvPr id="36" name="TextBox 35">
                <a:extLst>
                  <a:ext uri="{FF2B5EF4-FFF2-40B4-BE49-F238E27FC236}">
                    <a16:creationId xmlns:a16="http://schemas.microsoft.com/office/drawing/2014/main" id="{CABA8C5C-58EF-3E67-5C29-EAAEB1F8A03E}"/>
                  </a:ext>
                </a:extLst>
              </p:cNvPr>
              <p:cNvSpPr txBox="1">
                <a:spLocks noRot="1" noChangeAspect="1" noMove="1" noResize="1" noEditPoints="1" noAdjustHandles="1" noChangeArrowheads="1" noChangeShapeType="1" noTextEdit="1"/>
              </p:cNvSpPr>
              <p:nvPr/>
            </p:nvSpPr>
            <p:spPr>
              <a:xfrm>
                <a:off x="177799" y="986161"/>
                <a:ext cx="7759971" cy="3170099"/>
              </a:xfrm>
              <a:prstGeom prst="rect">
                <a:avLst/>
              </a:prstGeom>
              <a:blipFill>
                <a:blip r:embed="rId3"/>
                <a:stretch>
                  <a:fillRect l="-1414" t="-2115" b="-4423"/>
                </a:stretch>
              </a:blipFill>
            </p:spPr>
            <p:txBody>
              <a:bodyPr/>
              <a:lstStyle/>
              <a:p>
                <a:r>
                  <a:rPr lang="en-IE">
                    <a:noFill/>
                  </a:rPr>
                  <a:t> </a:t>
                </a:r>
              </a:p>
            </p:txBody>
          </p:sp>
        </mc:Fallback>
      </mc:AlternateContent>
      <p:sp>
        <p:nvSpPr>
          <p:cNvPr id="2" name="Title 1">
            <a:extLst>
              <a:ext uri="{FF2B5EF4-FFF2-40B4-BE49-F238E27FC236}">
                <a16:creationId xmlns:a16="http://schemas.microsoft.com/office/drawing/2014/main" id="{B9D796D5-57CB-764D-F4E5-3DE2374FFE1B}"/>
              </a:ext>
            </a:extLst>
          </p:cNvPr>
          <p:cNvSpPr>
            <a:spLocks noGrp="1"/>
          </p:cNvSpPr>
          <p:nvPr>
            <p:ph type="title"/>
          </p:nvPr>
        </p:nvSpPr>
        <p:spPr/>
        <p:txBody>
          <a:bodyPr>
            <a:normAutofit fontScale="90000"/>
          </a:bodyPr>
          <a:lstStyle/>
          <a:p>
            <a:r>
              <a:rPr lang="en-GB" dirty="0" err="1"/>
              <a:t>Cleachtadh</a:t>
            </a:r>
            <a:r>
              <a:rPr lang="en-GB" dirty="0"/>
              <a:t> </a:t>
            </a:r>
            <a:r>
              <a:rPr lang="en-GB" dirty="0" err="1"/>
              <a:t>ar</a:t>
            </a:r>
            <a:r>
              <a:rPr lang="en-GB" dirty="0"/>
              <a:t> </a:t>
            </a:r>
            <a:r>
              <a:rPr lang="en-GB" dirty="0" err="1"/>
              <a:t>ríomhanna</a:t>
            </a:r>
            <a:r>
              <a:rPr lang="en-GB" dirty="0"/>
              <a:t> </a:t>
            </a:r>
            <a:r>
              <a:rPr lang="en-GB" dirty="0" err="1"/>
              <a:t>samplacha</a:t>
            </a:r>
            <a:endParaRPr lang="en-GB" dirty="0"/>
          </a:p>
        </p:txBody>
      </p:sp>
      <p:sp>
        <p:nvSpPr>
          <p:cNvPr id="15" name="Text Placeholder 14">
            <a:extLst>
              <a:ext uri="{FF2B5EF4-FFF2-40B4-BE49-F238E27FC236}">
                <a16:creationId xmlns:a16="http://schemas.microsoft.com/office/drawing/2014/main" id="{CE34E25B-D1D8-E93A-BA1C-F5EE5A9D4035}"/>
              </a:ext>
            </a:extLst>
          </p:cNvPr>
          <p:cNvSpPr>
            <a:spLocks noGrp="1"/>
          </p:cNvSpPr>
          <p:nvPr>
            <p:ph type="body" sz="quarter" idx="10"/>
          </p:nvPr>
        </p:nvSpPr>
        <p:spPr>
          <a:xfrm>
            <a:off x="15426" y="448305"/>
            <a:ext cx="9113148" cy="431019"/>
          </a:xfrm>
        </p:spPr>
        <p:txBody>
          <a:bodyPr/>
          <a:lstStyle/>
          <a:p>
            <a:r>
              <a:rPr lang="ga-IE" sz="2400" b="1" dirty="0"/>
              <a:t>Ríomh 𝐿 agus 𝑙 don oighear ag baint úsáide as na sonraí seo:</a:t>
            </a:r>
          </a:p>
        </p:txBody>
      </p:sp>
      <p:grpSp>
        <p:nvGrpSpPr>
          <p:cNvPr id="9" name="Group 8">
            <a:extLst>
              <a:ext uri="{FF2B5EF4-FFF2-40B4-BE49-F238E27FC236}">
                <a16:creationId xmlns:a16="http://schemas.microsoft.com/office/drawing/2014/main" id="{4125E365-E4F6-E6A4-6399-74B120EC9D79}"/>
              </a:ext>
            </a:extLst>
          </p:cNvPr>
          <p:cNvGrpSpPr/>
          <p:nvPr/>
        </p:nvGrpSpPr>
        <p:grpSpPr>
          <a:xfrm>
            <a:off x="177799" y="4358561"/>
            <a:ext cx="2678134" cy="2421734"/>
            <a:chOff x="6288066" y="485741"/>
            <a:chExt cx="2678134" cy="2421734"/>
          </a:xfrm>
        </p:grpSpPr>
        <p:sp>
          <p:nvSpPr>
            <p:cNvPr id="7" name="Rectangle 6">
              <a:extLst>
                <a:ext uri="{FF2B5EF4-FFF2-40B4-BE49-F238E27FC236}">
                  <a16:creationId xmlns:a16="http://schemas.microsoft.com/office/drawing/2014/main" id="{37B3BFC3-7410-F92A-B352-6F70BA82B193}"/>
                </a:ext>
              </a:extLst>
            </p:cNvPr>
            <p:cNvSpPr/>
            <p:nvPr/>
          </p:nvSpPr>
          <p:spPr>
            <a:xfrm>
              <a:off x="6288066" y="530298"/>
              <a:ext cx="2678134" cy="2377177"/>
            </a:xfrm>
            <a:prstGeom prst="rect">
              <a:avLst/>
            </a:prstGeom>
            <a:solidFill>
              <a:schemeClr val="bg1"/>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mc:AlternateContent xmlns:mc="http://schemas.openxmlformats.org/markup-compatibility/2006" xmlns:a14="http://schemas.microsoft.com/office/drawing/2010/main">
          <mc:Choice Requires="a14">
            <p:sp>
              <p:nvSpPr>
                <p:cNvPr id="4" name="TextBox 3">
                  <a:extLst>
                    <a:ext uri="{FF2B5EF4-FFF2-40B4-BE49-F238E27FC236}">
                      <a16:creationId xmlns:a16="http://schemas.microsoft.com/office/drawing/2014/main" id="{61CFFA5C-3F18-02AB-9671-D1AD8F25FB7A}"/>
                    </a:ext>
                  </a:extLst>
                </p:cNvPr>
                <p:cNvSpPr txBox="1"/>
                <p:nvPr/>
              </p:nvSpPr>
              <p:spPr>
                <a:xfrm>
                  <a:off x="6424634" y="1070213"/>
                  <a:ext cx="2342367" cy="677108"/>
                </a:xfrm>
                <a:prstGeom prst="rect">
                  <a:avLst/>
                </a:prstGeom>
                <a:noFill/>
              </p:spPr>
              <p:txBody>
                <a:bodyPr wrap="square" rtlCol="0">
                  <a:spAutoFit/>
                </a:bodyPr>
                <a:lstStyle/>
                <a:p>
                  <a:pPr algn="l">
                    <a:spcAft>
                      <a:spcPts val="1200"/>
                    </a:spcAft>
                  </a:pPr>
                  <a14:m>
                    <m:oMathPara xmlns:m="http://schemas.openxmlformats.org/officeDocument/2006/math">
                      <m:oMathParaPr>
                        <m:jc m:val="centerGroup"/>
                      </m:oMathParaPr>
                      <m:oMath xmlns:m="http://schemas.openxmlformats.org/officeDocument/2006/math">
                        <m:r>
                          <m:rPr>
                            <m:sty m:val="p"/>
                          </m:rPr>
                          <a:rPr lang="en-GB" sz="2800" b="0" i="0" smtClean="0">
                            <a:latin typeface="Cambria Math" panose="02040503050406030204" pitchFamily="18" charset="0"/>
                            <a:cs typeface="Arial" panose="020B0604020202020204" pitchFamily="34" charset="0"/>
                          </a:rPr>
                          <m:t>Δ</m:t>
                        </m:r>
                        <m:r>
                          <a:rPr lang="en-GB" sz="2800" b="0" i="1" smtClean="0">
                            <a:latin typeface="Cambria Math" panose="02040503050406030204" pitchFamily="18" charset="0"/>
                            <a:cs typeface="Arial" panose="020B0604020202020204" pitchFamily="34" charset="0"/>
                          </a:rPr>
                          <m:t>𝜃</m:t>
                        </m:r>
                        <m:r>
                          <a:rPr lang="en-GB" sz="2800" b="0" i="1" smtClean="0">
                            <a:latin typeface="Cambria Math" panose="02040503050406030204" pitchFamily="18" charset="0"/>
                            <a:cs typeface="Arial" panose="020B0604020202020204" pitchFamily="34" charset="0"/>
                          </a:rPr>
                          <m:t>=_________</m:t>
                        </m:r>
                      </m:oMath>
                    </m:oMathPara>
                  </a14:m>
                  <a:endParaRPr lang="en-GB" sz="2800" err="1">
                    <a:latin typeface="Arial" panose="020B0604020202020204" pitchFamily="34" charset="0"/>
                    <a:cs typeface="Arial" panose="020B0604020202020204" pitchFamily="34" charset="0"/>
                  </a:endParaRPr>
                </a:p>
              </p:txBody>
            </p:sp>
          </mc:Choice>
          <mc:Fallback xmlns="">
            <p:sp>
              <p:nvSpPr>
                <p:cNvPr id="4" name="TextBox 3">
                  <a:extLst>
                    <a:ext uri="{FF2B5EF4-FFF2-40B4-BE49-F238E27FC236}">
                      <a16:creationId xmlns:a16="http://schemas.microsoft.com/office/drawing/2014/main" id="{61CFFA5C-3F18-02AB-9671-D1AD8F25FB7A}"/>
                    </a:ext>
                  </a:extLst>
                </p:cNvPr>
                <p:cNvSpPr txBox="1">
                  <a:spLocks noRot="1" noChangeAspect="1" noMove="1" noResize="1" noEditPoints="1" noAdjustHandles="1" noChangeArrowheads="1" noChangeShapeType="1" noTextEdit="1"/>
                </p:cNvSpPr>
                <p:nvPr/>
              </p:nvSpPr>
              <p:spPr>
                <a:xfrm>
                  <a:off x="6424634" y="1070213"/>
                  <a:ext cx="2342367" cy="677108"/>
                </a:xfrm>
                <a:prstGeom prst="rect">
                  <a:avLst/>
                </a:prstGeom>
                <a:blipFill>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EF9C1DFB-64F9-4FF6-DA20-CDEB077183C0}"/>
                    </a:ext>
                  </a:extLst>
                </p:cNvPr>
                <p:cNvSpPr txBox="1"/>
                <p:nvPr/>
              </p:nvSpPr>
              <p:spPr>
                <a:xfrm>
                  <a:off x="6506794" y="2222163"/>
                  <a:ext cx="2383206" cy="523220"/>
                </a:xfrm>
                <a:prstGeom prst="rect">
                  <a:avLst/>
                </a:prstGeom>
                <a:noFill/>
              </p:spPr>
              <p:txBody>
                <a:bodyPr wrap="square" rtlCol="0">
                  <a:spAutoFit/>
                </a:bodyPr>
                <a:lstStyle/>
                <a:p>
                  <a:pPr>
                    <a:spcAft>
                      <a:spcPts val="1200"/>
                    </a:spcAft>
                  </a:pPr>
                  <a14:m>
                    <m:oMath xmlns:m="http://schemas.openxmlformats.org/officeDocument/2006/math">
                      <m:sSub>
                        <m:sSubPr>
                          <m:ctrlPr>
                            <a:rPr lang="en-GB" sz="2800" i="1" smtClean="0">
                              <a:latin typeface="Cambria Math" panose="02040503050406030204" pitchFamily="18" charset="0"/>
                            </a:rPr>
                          </m:ctrlPr>
                        </m:sSubPr>
                        <m:e>
                          <m:r>
                            <a:rPr lang="en-GB" sz="2800" i="1">
                              <a:latin typeface="Cambria Math" panose="02040503050406030204" pitchFamily="18" charset="0"/>
                            </a:rPr>
                            <m:t>𝑚</m:t>
                          </m:r>
                        </m:e>
                        <m:sub>
                          <m:r>
                            <a:rPr lang="en-GB" sz="2800" i="1">
                              <a:latin typeface="Cambria Math" panose="02040503050406030204" pitchFamily="18" charset="0"/>
                            </a:rPr>
                            <m:t>𝑖𝑐𝑒</m:t>
                          </m:r>
                        </m:sub>
                      </m:sSub>
                      <m:r>
                        <a:rPr lang="en-GB" sz="2800" b="0" i="1" smtClean="0">
                          <a:latin typeface="Cambria Math" panose="02040503050406030204" pitchFamily="18" charset="0"/>
                        </a:rPr>
                        <m:t>=</m:t>
                      </m:r>
                    </m:oMath>
                  </a14:m>
                  <a:r>
                    <a:rPr lang="en-GB" sz="2800">
                      <a:latin typeface="Arial" panose="020B0604020202020204" pitchFamily="34" charset="0"/>
                      <a:cs typeface="Arial" panose="020B0604020202020204" pitchFamily="34" charset="0"/>
                    </a:rPr>
                    <a:t>_____</a:t>
                  </a:r>
                  <a:endParaRPr lang="en-GB" sz="2800" err="1">
                    <a:latin typeface="Arial" panose="020B0604020202020204" pitchFamily="34" charset="0"/>
                    <a:cs typeface="Arial" panose="020B0604020202020204" pitchFamily="34" charset="0"/>
                  </a:endParaRPr>
                </a:p>
              </p:txBody>
            </p:sp>
          </mc:Choice>
          <mc:Fallback xmlns="">
            <p:sp>
              <p:nvSpPr>
                <p:cNvPr id="5" name="TextBox 4">
                  <a:extLst>
                    <a:ext uri="{FF2B5EF4-FFF2-40B4-BE49-F238E27FC236}">
                      <a16:creationId xmlns:a16="http://schemas.microsoft.com/office/drawing/2014/main" id="{EF9C1DFB-64F9-4FF6-DA20-CDEB077183C0}"/>
                    </a:ext>
                  </a:extLst>
                </p:cNvPr>
                <p:cNvSpPr txBox="1">
                  <a:spLocks noRot="1" noChangeAspect="1" noMove="1" noResize="1" noEditPoints="1" noAdjustHandles="1" noChangeArrowheads="1" noChangeShapeType="1" noTextEdit="1"/>
                </p:cNvSpPr>
                <p:nvPr/>
              </p:nvSpPr>
              <p:spPr>
                <a:xfrm>
                  <a:off x="6506794" y="2222163"/>
                  <a:ext cx="2383206" cy="523220"/>
                </a:xfrm>
                <a:prstGeom prst="rect">
                  <a:avLst/>
                </a:prstGeom>
                <a:blipFill>
                  <a:blip r:embed="rId6"/>
                  <a:stretch>
                    <a:fillRect t="-12791" b="-3139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429AC71E-1035-052C-789F-73AE5E02C9B2}"/>
                    </a:ext>
                  </a:extLst>
                </p:cNvPr>
                <p:cNvSpPr txBox="1"/>
                <p:nvPr/>
              </p:nvSpPr>
              <p:spPr>
                <a:xfrm>
                  <a:off x="6523624" y="1637691"/>
                  <a:ext cx="2342367" cy="523220"/>
                </a:xfrm>
                <a:prstGeom prst="rect">
                  <a:avLst/>
                </a:prstGeom>
                <a:noFill/>
              </p:spPr>
              <p:txBody>
                <a:bodyPr wrap="square" rtlCol="0">
                  <a:spAutoFit/>
                </a:bodyPr>
                <a:lstStyle/>
                <a:p>
                  <a:pPr>
                    <a:spcAft>
                      <a:spcPts val="1200"/>
                    </a:spcAft>
                  </a:pPr>
                  <a14:m>
                    <m:oMath xmlns:m="http://schemas.openxmlformats.org/officeDocument/2006/math">
                      <m:sSub>
                        <m:sSubPr>
                          <m:ctrlPr>
                            <a:rPr lang="en-GB" sz="2800" i="1" smtClean="0">
                              <a:latin typeface="Cambria Math" panose="02040503050406030204" pitchFamily="18" charset="0"/>
                            </a:rPr>
                          </m:ctrlPr>
                        </m:sSubPr>
                        <m:e>
                          <m:r>
                            <a:rPr lang="en-GB" sz="2800" i="1">
                              <a:latin typeface="Cambria Math" panose="02040503050406030204" pitchFamily="18" charset="0"/>
                            </a:rPr>
                            <m:t>𝑚</m:t>
                          </m:r>
                        </m:e>
                        <m:sub>
                          <m:r>
                            <a:rPr lang="en-GB" sz="2800" b="0" i="1" smtClean="0">
                              <a:latin typeface="Cambria Math" panose="02040503050406030204" pitchFamily="18" charset="0"/>
                            </a:rPr>
                            <m:t>𝑤</m:t>
                          </m:r>
                        </m:sub>
                      </m:sSub>
                      <m:r>
                        <a:rPr lang="en-GB" sz="2800" b="0" i="0" smtClean="0">
                          <a:latin typeface="Cambria Math" panose="02040503050406030204" pitchFamily="18" charset="0"/>
                        </a:rPr>
                        <m:t>=</m:t>
                      </m:r>
                    </m:oMath>
                  </a14:m>
                  <a:r>
                    <a:rPr lang="en-GB" sz="2800">
                      <a:latin typeface="Arial" panose="020B0604020202020204" pitchFamily="34" charset="0"/>
                      <a:cs typeface="Arial" panose="020B0604020202020204" pitchFamily="34" charset="0"/>
                    </a:rPr>
                    <a:t>______</a:t>
                  </a:r>
                  <a:endParaRPr lang="en-GB" sz="2800" err="1">
                    <a:latin typeface="Arial" panose="020B0604020202020204" pitchFamily="34" charset="0"/>
                    <a:cs typeface="Arial" panose="020B0604020202020204" pitchFamily="34" charset="0"/>
                  </a:endParaRPr>
                </a:p>
              </p:txBody>
            </p:sp>
          </mc:Choice>
          <mc:Fallback xmlns="">
            <p:sp>
              <p:nvSpPr>
                <p:cNvPr id="6" name="TextBox 5">
                  <a:extLst>
                    <a:ext uri="{FF2B5EF4-FFF2-40B4-BE49-F238E27FC236}">
                      <a16:creationId xmlns:a16="http://schemas.microsoft.com/office/drawing/2014/main" id="{429AC71E-1035-052C-789F-73AE5E02C9B2}"/>
                    </a:ext>
                  </a:extLst>
                </p:cNvPr>
                <p:cNvSpPr txBox="1">
                  <a:spLocks noRot="1" noChangeAspect="1" noMove="1" noResize="1" noEditPoints="1" noAdjustHandles="1" noChangeArrowheads="1" noChangeShapeType="1" noTextEdit="1"/>
                </p:cNvSpPr>
                <p:nvPr/>
              </p:nvSpPr>
              <p:spPr>
                <a:xfrm>
                  <a:off x="6523624" y="1637691"/>
                  <a:ext cx="2342367" cy="523220"/>
                </a:xfrm>
                <a:prstGeom prst="rect">
                  <a:avLst/>
                </a:prstGeom>
                <a:blipFill>
                  <a:blip r:embed="rId7"/>
                  <a:stretch>
                    <a:fillRect t="-12791" r="-1302" b="-31395"/>
                  </a:stretch>
                </a:blipFill>
              </p:spPr>
              <p:txBody>
                <a:bodyPr/>
                <a:lstStyle/>
                <a:p>
                  <a:r>
                    <a:rPr lang="en-US">
                      <a:noFill/>
                    </a:rPr>
                    <a:t> </a:t>
                  </a:r>
                </a:p>
              </p:txBody>
            </p:sp>
          </mc:Fallback>
        </mc:AlternateContent>
        <p:sp>
          <p:nvSpPr>
            <p:cNvPr id="8" name="TextBox 7">
              <a:extLst>
                <a:ext uri="{FF2B5EF4-FFF2-40B4-BE49-F238E27FC236}">
                  <a16:creationId xmlns:a16="http://schemas.microsoft.com/office/drawing/2014/main" id="{797B5A16-F5AF-15E4-8CF3-BDE9EFDE4D18}"/>
                </a:ext>
              </a:extLst>
            </p:cNvPr>
            <p:cNvSpPr txBox="1"/>
            <p:nvPr/>
          </p:nvSpPr>
          <p:spPr>
            <a:xfrm>
              <a:off x="6774175" y="485741"/>
              <a:ext cx="1803699" cy="523220"/>
            </a:xfrm>
            <a:prstGeom prst="rect">
              <a:avLst/>
            </a:prstGeom>
            <a:noFill/>
          </p:spPr>
          <p:txBody>
            <a:bodyPr wrap="none" rtlCol="0">
              <a:spAutoFit/>
            </a:bodyPr>
            <a:lstStyle/>
            <a:p>
              <a:r>
                <a:rPr lang="en-IE" sz="2800" b="1" dirty="0"/>
                <a:t>D</a:t>
              </a:r>
              <a:r>
                <a:rPr lang="ga-IE" sz="2800" b="1" dirty="0"/>
                <a:t>ealuithe</a:t>
              </a:r>
            </a:p>
          </p:txBody>
        </p:sp>
      </p:grpSp>
      <p:sp>
        <p:nvSpPr>
          <p:cNvPr id="3" name="TextBox 2">
            <a:extLst>
              <a:ext uri="{FF2B5EF4-FFF2-40B4-BE49-F238E27FC236}">
                <a16:creationId xmlns:a16="http://schemas.microsoft.com/office/drawing/2014/main" id="{1FF6F48C-18CC-73A1-C519-7A4E77694176}"/>
              </a:ext>
            </a:extLst>
          </p:cNvPr>
          <p:cNvSpPr txBox="1"/>
          <p:nvPr/>
        </p:nvSpPr>
        <p:spPr>
          <a:xfrm>
            <a:off x="4660486" y="923346"/>
            <a:ext cx="1184940" cy="523220"/>
          </a:xfrm>
          <a:prstGeom prst="rect">
            <a:avLst/>
          </a:prstGeom>
          <a:noFill/>
        </p:spPr>
        <p:txBody>
          <a:bodyPr wrap="none" rtlCol="0">
            <a:spAutoFit/>
          </a:bodyPr>
          <a:lstStyle/>
          <a:p>
            <a:pPr algn="l">
              <a:spcAft>
                <a:spcPts val="1200"/>
              </a:spcAft>
            </a:pPr>
            <a:r>
              <a:rPr lang="en-GB" sz="2800">
                <a:latin typeface="Arial" panose="020B0604020202020204" pitchFamily="34" charset="0"/>
                <a:cs typeface="Arial" panose="020B0604020202020204" pitchFamily="34" charset="0"/>
              </a:rPr>
              <a:t>62.1 g</a:t>
            </a:r>
          </a:p>
        </p:txBody>
      </p:sp>
      <p:sp>
        <p:nvSpPr>
          <p:cNvPr id="10" name="TextBox 9">
            <a:extLst>
              <a:ext uri="{FF2B5EF4-FFF2-40B4-BE49-F238E27FC236}">
                <a16:creationId xmlns:a16="http://schemas.microsoft.com/office/drawing/2014/main" id="{2D95B864-0B96-282B-59C5-B627B3D25446}"/>
              </a:ext>
            </a:extLst>
          </p:cNvPr>
          <p:cNvSpPr txBox="1"/>
          <p:nvPr/>
        </p:nvSpPr>
        <p:spPr>
          <a:xfrm>
            <a:off x="6137940" y="1700341"/>
            <a:ext cx="1184940" cy="523220"/>
          </a:xfrm>
          <a:prstGeom prst="rect">
            <a:avLst/>
          </a:prstGeom>
          <a:noFill/>
        </p:spPr>
        <p:txBody>
          <a:bodyPr wrap="none" rtlCol="0">
            <a:spAutoFit/>
          </a:bodyPr>
          <a:lstStyle/>
          <a:p>
            <a:pPr algn="l">
              <a:spcAft>
                <a:spcPts val="1200"/>
              </a:spcAft>
            </a:pPr>
            <a:r>
              <a:rPr lang="en-GB" sz="2800" dirty="0">
                <a:latin typeface="Arial" panose="020B0604020202020204" pitchFamily="34" charset="0"/>
                <a:cs typeface="Arial" panose="020B0604020202020204" pitchFamily="34" charset="0"/>
              </a:rPr>
              <a:t>97.3 g</a:t>
            </a:r>
          </a:p>
        </p:txBody>
      </p:sp>
      <p:sp>
        <p:nvSpPr>
          <p:cNvPr id="11" name="TextBox 10">
            <a:extLst>
              <a:ext uri="{FF2B5EF4-FFF2-40B4-BE49-F238E27FC236}">
                <a16:creationId xmlns:a16="http://schemas.microsoft.com/office/drawing/2014/main" id="{37E4F91A-7F42-AB80-FFCE-837ECC49C187}"/>
              </a:ext>
            </a:extLst>
          </p:cNvPr>
          <p:cNvSpPr txBox="1"/>
          <p:nvPr/>
        </p:nvSpPr>
        <p:spPr>
          <a:xfrm>
            <a:off x="5845426" y="1732378"/>
            <a:ext cx="1929625" cy="1107996"/>
          </a:xfrm>
          <a:prstGeom prst="rect">
            <a:avLst/>
          </a:prstGeom>
          <a:noFill/>
        </p:spPr>
        <p:txBody>
          <a:bodyPr wrap="square" rtlCol="0">
            <a:spAutoFit/>
          </a:bodyPr>
          <a:lstStyle/>
          <a:p>
            <a:pPr>
              <a:spcAft>
                <a:spcPts val="1200"/>
              </a:spcAft>
            </a:pPr>
            <a:endParaRPr lang="en-GB" sz="2800" dirty="0"/>
          </a:p>
          <a:p>
            <a:pPr>
              <a:spcAft>
                <a:spcPts val="1200"/>
              </a:spcAft>
            </a:pPr>
            <a:r>
              <a:rPr lang="en-GB" sz="2800" dirty="0"/>
              <a:t>31.7°C</a:t>
            </a:r>
            <a:endParaRPr lang="en-GB" sz="2800" dirty="0">
              <a:latin typeface="Arial" panose="020B0604020202020204" pitchFamily="34" charset="0"/>
              <a:cs typeface="Arial" panose="020B0604020202020204" pitchFamily="34" charset="0"/>
            </a:endParaRPr>
          </a:p>
        </p:txBody>
      </p:sp>
      <p:sp>
        <p:nvSpPr>
          <p:cNvPr id="12" name="TextBox 11">
            <a:extLst>
              <a:ext uri="{FF2B5EF4-FFF2-40B4-BE49-F238E27FC236}">
                <a16:creationId xmlns:a16="http://schemas.microsoft.com/office/drawing/2014/main" id="{A6263970-E752-0072-EB5F-946D1034E23E}"/>
              </a:ext>
            </a:extLst>
          </p:cNvPr>
          <p:cNvSpPr txBox="1"/>
          <p:nvPr/>
        </p:nvSpPr>
        <p:spPr>
          <a:xfrm>
            <a:off x="3978869" y="2901423"/>
            <a:ext cx="1088760" cy="523220"/>
          </a:xfrm>
          <a:prstGeom prst="rect">
            <a:avLst/>
          </a:prstGeom>
          <a:noFill/>
        </p:spPr>
        <p:txBody>
          <a:bodyPr wrap="none" rtlCol="0">
            <a:spAutoFit/>
          </a:bodyPr>
          <a:lstStyle/>
          <a:p>
            <a:pPr>
              <a:spcAft>
                <a:spcPts val="1200"/>
              </a:spcAft>
            </a:pPr>
            <a:r>
              <a:rPr lang="en-GB" sz="2800"/>
              <a:t>9.7°C</a:t>
            </a:r>
            <a:endParaRPr lang="en-GB" sz="2800">
              <a:latin typeface="Arial" panose="020B0604020202020204" pitchFamily="34" charset="0"/>
              <a:cs typeface="Arial" panose="020B0604020202020204" pitchFamily="34" charset="0"/>
            </a:endParaRPr>
          </a:p>
        </p:txBody>
      </p:sp>
      <p:sp>
        <p:nvSpPr>
          <p:cNvPr id="13" name="TextBox 12">
            <a:extLst>
              <a:ext uri="{FF2B5EF4-FFF2-40B4-BE49-F238E27FC236}">
                <a16:creationId xmlns:a16="http://schemas.microsoft.com/office/drawing/2014/main" id="{420B173B-9F93-B886-B313-559819C6AEA4}"/>
              </a:ext>
            </a:extLst>
          </p:cNvPr>
          <p:cNvSpPr txBox="1"/>
          <p:nvPr/>
        </p:nvSpPr>
        <p:spPr>
          <a:xfrm>
            <a:off x="5252956" y="3552483"/>
            <a:ext cx="1385316" cy="523220"/>
          </a:xfrm>
          <a:prstGeom prst="rect">
            <a:avLst/>
          </a:prstGeom>
          <a:noFill/>
        </p:spPr>
        <p:txBody>
          <a:bodyPr wrap="none" rtlCol="0">
            <a:spAutoFit/>
          </a:bodyPr>
          <a:lstStyle/>
          <a:p>
            <a:pPr algn="l">
              <a:spcAft>
                <a:spcPts val="1200"/>
              </a:spcAft>
            </a:pPr>
            <a:r>
              <a:rPr lang="en-GB" sz="2800">
                <a:latin typeface="Arial" panose="020B0604020202020204" pitchFamily="34" charset="0"/>
                <a:cs typeface="Arial" panose="020B0604020202020204" pitchFamily="34" charset="0"/>
              </a:rPr>
              <a:t>106.5 g</a:t>
            </a:r>
          </a:p>
        </p:txBody>
      </p:sp>
      <mc:AlternateContent xmlns:mc="http://schemas.openxmlformats.org/markup-compatibility/2006" xmlns:a14="http://schemas.microsoft.com/office/drawing/2010/main">
        <mc:Choice Requires="a14">
          <p:sp>
            <p:nvSpPr>
              <p:cNvPr id="17" name="TextBox 16">
                <a:extLst>
                  <a:ext uri="{FF2B5EF4-FFF2-40B4-BE49-F238E27FC236}">
                    <a16:creationId xmlns:a16="http://schemas.microsoft.com/office/drawing/2014/main" id="{9CC03C29-825D-7B86-7784-450FC87450CA}"/>
                  </a:ext>
                </a:extLst>
              </p:cNvPr>
              <p:cNvSpPr txBox="1"/>
              <p:nvPr/>
            </p:nvSpPr>
            <p:spPr>
              <a:xfrm>
                <a:off x="4911494" y="5247104"/>
                <a:ext cx="4498529" cy="369332"/>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n-GB" i="1" smtClean="0">
                              <a:solidFill>
                                <a:srgbClr val="0000FF"/>
                              </a:solidFill>
                              <a:latin typeface="Cambria Math" panose="02040503050406030204" pitchFamily="18" charset="0"/>
                            </a:rPr>
                          </m:ctrlPr>
                        </m:sSubPr>
                        <m:e>
                          <m:r>
                            <a:rPr lang="en-GB" b="1" i="1">
                              <a:solidFill>
                                <a:srgbClr val="0000FF"/>
                              </a:solidFill>
                              <a:latin typeface="Cambria Math" panose="02040503050406030204" pitchFamily="18" charset="0"/>
                            </a:rPr>
                            <m:t>𝑳</m:t>
                          </m:r>
                        </m:e>
                        <m:sub>
                          <m:r>
                            <a:rPr lang="en-GB" b="1" i="1">
                              <a:solidFill>
                                <a:srgbClr val="0000FF"/>
                              </a:solidFill>
                              <a:latin typeface="Cambria Math" panose="02040503050406030204" pitchFamily="18" charset="0"/>
                            </a:rPr>
                            <m:t>𝒊𝒄𝒆</m:t>
                          </m:r>
                        </m:sub>
                      </m:sSub>
                      <m:r>
                        <a:rPr lang="en-GB">
                          <a:solidFill>
                            <a:srgbClr val="0000FF"/>
                          </a:solidFill>
                          <a:latin typeface="Cambria Math" panose="02040503050406030204" pitchFamily="18" charset="0"/>
                        </a:rPr>
                        <m:t>=</m:t>
                      </m:r>
                      <m:sSub>
                        <m:sSubPr>
                          <m:ctrlPr>
                            <a:rPr lang="en-GB" i="1">
                              <a:solidFill>
                                <a:srgbClr val="0000FF"/>
                              </a:solidFill>
                              <a:latin typeface="Cambria Math" panose="02040503050406030204" pitchFamily="18" charset="0"/>
                            </a:rPr>
                          </m:ctrlPr>
                        </m:sSubPr>
                        <m:e>
                          <m:r>
                            <a:rPr lang="en-GB" i="1">
                              <a:solidFill>
                                <a:srgbClr val="0000FF"/>
                              </a:solidFill>
                              <a:latin typeface="Cambria Math" panose="02040503050406030204" pitchFamily="18" charset="0"/>
                            </a:rPr>
                            <m:t>𝑚</m:t>
                          </m:r>
                        </m:e>
                        <m:sub>
                          <m:r>
                            <a:rPr lang="en-GB" i="1">
                              <a:solidFill>
                                <a:srgbClr val="0000FF"/>
                              </a:solidFill>
                              <a:latin typeface="Cambria Math" panose="02040503050406030204" pitchFamily="18" charset="0"/>
                            </a:rPr>
                            <m:t>𝑤</m:t>
                          </m:r>
                        </m:sub>
                      </m:sSub>
                      <m:sSub>
                        <m:sSubPr>
                          <m:ctrlPr>
                            <a:rPr lang="en-GB" i="1">
                              <a:solidFill>
                                <a:srgbClr val="0000FF"/>
                              </a:solidFill>
                              <a:latin typeface="Cambria Math" panose="02040503050406030204" pitchFamily="18" charset="0"/>
                            </a:rPr>
                          </m:ctrlPr>
                        </m:sSubPr>
                        <m:e>
                          <m:r>
                            <a:rPr lang="en-GB" i="1">
                              <a:solidFill>
                                <a:srgbClr val="0000FF"/>
                              </a:solidFill>
                              <a:latin typeface="Cambria Math" panose="02040503050406030204" pitchFamily="18" charset="0"/>
                            </a:rPr>
                            <m:t>𝑐</m:t>
                          </m:r>
                        </m:e>
                        <m:sub>
                          <m:r>
                            <a:rPr lang="en-GB" i="1">
                              <a:solidFill>
                                <a:srgbClr val="0000FF"/>
                              </a:solidFill>
                              <a:latin typeface="Cambria Math" panose="02040503050406030204" pitchFamily="18" charset="0"/>
                            </a:rPr>
                            <m:t>𝑤</m:t>
                          </m:r>
                        </m:sub>
                      </m:sSub>
                      <m:r>
                        <m:rPr>
                          <m:sty m:val="p"/>
                        </m:rPr>
                        <a:rPr lang="en-GB">
                          <a:solidFill>
                            <a:srgbClr val="0000FF"/>
                          </a:solidFill>
                          <a:latin typeface="Cambria Math" panose="02040503050406030204" pitchFamily="18" charset="0"/>
                        </a:rPr>
                        <m:t>Δ</m:t>
                      </m:r>
                      <m:r>
                        <a:rPr lang="en-GB" i="1">
                          <a:solidFill>
                            <a:srgbClr val="0000FF"/>
                          </a:solidFill>
                          <a:latin typeface="Cambria Math" panose="02040503050406030204" pitchFamily="18" charset="0"/>
                        </a:rPr>
                        <m:t>𝜃</m:t>
                      </m:r>
                      <m:r>
                        <a:rPr lang="en-GB">
                          <a:solidFill>
                            <a:srgbClr val="0000FF"/>
                          </a:solidFill>
                          <a:latin typeface="Cambria Math" panose="02040503050406030204" pitchFamily="18" charset="0"/>
                        </a:rPr>
                        <m:t>+</m:t>
                      </m:r>
                      <m:sSub>
                        <m:sSubPr>
                          <m:ctrlPr>
                            <a:rPr lang="en-GB" i="1">
                              <a:solidFill>
                                <a:srgbClr val="0000FF"/>
                              </a:solidFill>
                              <a:latin typeface="Cambria Math" panose="02040503050406030204" pitchFamily="18" charset="0"/>
                            </a:rPr>
                          </m:ctrlPr>
                        </m:sSubPr>
                        <m:e>
                          <m:r>
                            <a:rPr lang="en-GB" i="1">
                              <a:solidFill>
                                <a:srgbClr val="0000FF"/>
                              </a:solidFill>
                              <a:latin typeface="Cambria Math" panose="02040503050406030204" pitchFamily="18" charset="0"/>
                            </a:rPr>
                            <m:t>𝑚</m:t>
                          </m:r>
                        </m:e>
                        <m:sub>
                          <m:r>
                            <a:rPr lang="en-GB" i="1">
                              <a:solidFill>
                                <a:srgbClr val="0000FF"/>
                              </a:solidFill>
                              <a:latin typeface="Cambria Math" panose="02040503050406030204" pitchFamily="18" charset="0"/>
                            </a:rPr>
                            <m:t>𝑐</m:t>
                          </m:r>
                        </m:sub>
                      </m:sSub>
                      <m:sSub>
                        <m:sSubPr>
                          <m:ctrlPr>
                            <a:rPr lang="en-GB" i="1">
                              <a:solidFill>
                                <a:srgbClr val="0000FF"/>
                              </a:solidFill>
                              <a:latin typeface="Cambria Math" panose="02040503050406030204" pitchFamily="18" charset="0"/>
                            </a:rPr>
                          </m:ctrlPr>
                        </m:sSubPr>
                        <m:e>
                          <m:r>
                            <a:rPr lang="en-GB" i="1">
                              <a:solidFill>
                                <a:srgbClr val="0000FF"/>
                              </a:solidFill>
                              <a:latin typeface="Cambria Math" panose="02040503050406030204" pitchFamily="18" charset="0"/>
                            </a:rPr>
                            <m:t>𝑐</m:t>
                          </m:r>
                        </m:e>
                        <m:sub>
                          <m:r>
                            <a:rPr lang="en-GB" i="1">
                              <a:solidFill>
                                <a:srgbClr val="0000FF"/>
                              </a:solidFill>
                              <a:latin typeface="Cambria Math" panose="02040503050406030204" pitchFamily="18" charset="0"/>
                            </a:rPr>
                            <m:t>𝑐</m:t>
                          </m:r>
                        </m:sub>
                      </m:sSub>
                      <m:r>
                        <m:rPr>
                          <m:sty m:val="p"/>
                        </m:rPr>
                        <a:rPr lang="en-GB">
                          <a:solidFill>
                            <a:srgbClr val="0000FF"/>
                          </a:solidFill>
                          <a:latin typeface="Cambria Math" panose="02040503050406030204" pitchFamily="18" charset="0"/>
                        </a:rPr>
                        <m:t>Δ</m:t>
                      </m:r>
                      <m:r>
                        <a:rPr lang="en-GB" i="1">
                          <a:solidFill>
                            <a:srgbClr val="0000FF"/>
                          </a:solidFill>
                          <a:latin typeface="Cambria Math" panose="02040503050406030204" pitchFamily="18" charset="0"/>
                        </a:rPr>
                        <m:t>𝜃</m:t>
                      </m:r>
                      <m:r>
                        <a:rPr lang="en-GB">
                          <a:solidFill>
                            <a:srgbClr val="0000FF"/>
                          </a:solidFill>
                          <a:latin typeface="Cambria Math" panose="02040503050406030204" pitchFamily="18" charset="0"/>
                        </a:rPr>
                        <m:t>−</m:t>
                      </m:r>
                      <m:sSub>
                        <m:sSubPr>
                          <m:ctrlPr>
                            <a:rPr lang="en-GB" i="1">
                              <a:solidFill>
                                <a:srgbClr val="0000FF"/>
                              </a:solidFill>
                              <a:latin typeface="Cambria Math" panose="02040503050406030204" pitchFamily="18" charset="0"/>
                            </a:rPr>
                          </m:ctrlPr>
                        </m:sSubPr>
                        <m:e>
                          <m:r>
                            <a:rPr lang="en-GB" i="1">
                              <a:solidFill>
                                <a:srgbClr val="0000FF"/>
                              </a:solidFill>
                              <a:latin typeface="Cambria Math" panose="02040503050406030204" pitchFamily="18" charset="0"/>
                            </a:rPr>
                            <m:t>𝑚</m:t>
                          </m:r>
                        </m:e>
                        <m:sub>
                          <m:r>
                            <a:rPr lang="en-GB" i="1">
                              <a:solidFill>
                                <a:srgbClr val="0000FF"/>
                              </a:solidFill>
                              <a:latin typeface="Cambria Math" panose="02040503050406030204" pitchFamily="18" charset="0"/>
                            </a:rPr>
                            <m:t>𝑖𝑐𝑒</m:t>
                          </m:r>
                        </m:sub>
                      </m:sSub>
                      <m:sSub>
                        <m:sSubPr>
                          <m:ctrlPr>
                            <a:rPr lang="en-GB" i="1">
                              <a:solidFill>
                                <a:srgbClr val="0000FF"/>
                              </a:solidFill>
                              <a:latin typeface="Cambria Math" panose="02040503050406030204" pitchFamily="18" charset="0"/>
                            </a:rPr>
                          </m:ctrlPr>
                        </m:sSubPr>
                        <m:e>
                          <m:r>
                            <a:rPr lang="en-GB" i="1">
                              <a:solidFill>
                                <a:srgbClr val="0000FF"/>
                              </a:solidFill>
                              <a:latin typeface="Cambria Math" panose="02040503050406030204" pitchFamily="18" charset="0"/>
                            </a:rPr>
                            <m:t>𝑐</m:t>
                          </m:r>
                        </m:e>
                        <m:sub>
                          <m:r>
                            <a:rPr lang="en-GB" i="1">
                              <a:solidFill>
                                <a:srgbClr val="0000FF"/>
                              </a:solidFill>
                              <a:latin typeface="Cambria Math" panose="02040503050406030204" pitchFamily="18" charset="0"/>
                            </a:rPr>
                            <m:t>𝑤</m:t>
                          </m:r>
                        </m:sub>
                      </m:sSub>
                      <m:sSub>
                        <m:sSubPr>
                          <m:ctrlPr>
                            <a:rPr lang="en-GB" i="1">
                              <a:solidFill>
                                <a:srgbClr val="0000FF"/>
                              </a:solidFill>
                              <a:latin typeface="Cambria Math" panose="02040503050406030204" pitchFamily="18" charset="0"/>
                            </a:rPr>
                          </m:ctrlPr>
                        </m:sSubPr>
                        <m:e>
                          <m:r>
                            <a:rPr lang="en-GB" i="1">
                              <a:solidFill>
                                <a:srgbClr val="0000FF"/>
                              </a:solidFill>
                              <a:latin typeface="Cambria Math" panose="02040503050406030204" pitchFamily="18" charset="0"/>
                            </a:rPr>
                            <m:t>𝜃</m:t>
                          </m:r>
                        </m:e>
                        <m:sub>
                          <m:r>
                            <a:rPr lang="en-GB">
                              <a:solidFill>
                                <a:srgbClr val="0000FF"/>
                              </a:solidFill>
                              <a:latin typeface="Cambria Math" panose="02040503050406030204" pitchFamily="18" charset="0"/>
                            </a:rPr>
                            <m:t>2</m:t>
                          </m:r>
                        </m:sub>
                      </m:sSub>
                    </m:oMath>
                  </m:oMathPara>
                </a14:m>
                <a:endParaRPr lang="en-GB" noProof="0">
                  <a:solidFill>
                    <a:srgbClr val="0000FF"/>
                  </a:solidFill>
                </a:endParaRPr>
              </a:p>
            </p:txBody>
          </p:sp>
        </mc:Choice>
        <mc:Fallback xmlns="">
          <p:sp>
            <p:nvSpPr>
              <p:cNvPr id="17" name="TextBox 16">
                <a:extLst>
                  <a:ext uri="{FF2B5EF4-FFF2-40B4-BE49-F238E27FC236}">
                    <a16:creationId xmlns:a16="http://schemas.microsoft.com/office/drawing/2014/main" id="{9CC03C29-825D-7B86-7784-450FC87450CA}"/>
                  </a:ext>
                </a:extLst>
              </p:cNvPr>
              <p:cNvSpPr txBox="1">
                <a:spLocks noRot="1" noChangeAspect="1" noMove="1" noResize="1" noEditPoints="1" noAdjustHandles="1" noChangeArrowheads="1" noChangeShapeType="1" noTextEdit="1"/>
              </p:cNvSpPr>
              <p:nvPr/>
            </p:nvSpPr>
            <p:spPr>
              <a:xfrm>
                <a:off x="4911494" y="5247104"/>
                <a:ext cx="4498529" cy="369332"/>
              </a:xfrm>
              <a:prstGeom prst="rect">
                <a:avLst/>
              </a:prstGeom>
              <a:blipFill>
                <a:blip r:embed="rId8"/>
                <a:stretch>
                  <a:fillRect b="-1667"/>
                </a:stretch>
              </a:blipFill>
            </p:spPr>
            <p:txBody>
              <a:bodyPr/>
              <a:lstStyle/>
              <a:p>
                <a:r>
                  <a:rPr lang="en-US">
                    <a:noFill/>
                  </a:rPr>
                  <a:t> </a:t>
                </a:r>
              </a:p>
            </p:txBody>
          </p:sp>
        </mc:Fallback>
      </mc:AlternateContent>
      <p:sp>
        <p:nvSpPr>
          <p:cNvPr id="18" name="TextBox 17">
            <a:extLst>
              <a:ext uri="{FF2B5EF4-FFF2-40B4-BE49-F238E27FC236}">
                <a16:creationId xmlns:a16="http://schemas.microsoft.com/office/drawing/2014/main" id="{ACFA5786-D585-08C4-05EC-72A5E7AC695C}"/>
              </a:ext>
            </a:extLst>
          </p:cNvPr>
          <p:cNvSpPr txBox="1"/>
          <p:nvPr/>
        </p:nvSpPr>
        <p:spPr>
          <a:xfrm>
            <a:off x="6654852" y="5690397"/>
            <a:ext cx="1011815" cy="369332"/>
          </a:xfrm>
          <a:prstGeom prst="rect">
            <a:avLst/>
          </a:prstGeom>
          <a:noFill/>
        </p:spPr>
        <p:txBody>
          <a:bodyPr wrap="none" rtlCol="0">
            <a:spAutoFit/>
          </a:bodyPr>
          <a:lstStyle/>
          <a:p>
            <a:pPr algn="l">
              <a:spcAft>
                <a:spcPts val="1200"/>
              </a:spcAft>
            </a:pPr>
            <a:r>
              <a:rPr lang="en-GB">
                <a:solidFill>
                  <a:srgbClr val="0000FF"/>
                </a:solidFill>
                <a:latin typeface="Arial" panose="020B0604020202020204" pitchFamily="34" charset="0"/>
                <a:cs typeface="Arial" panose="020B0604020202020204" pitchFamily="34" charset="0"/>
              </a:rPr>
              <a:t>=2919 J</a:t>
            </a:r>
          </a:p>
        </p:txBody>
      </p:sp>
      <mc:AlternateContent xmlns:mc="http://schemas.openxmlformats.org/markup-compatibility/2006" xmlns:a14="http://schemas.microsoft.com/office/drawing/2010/main">
        <mc:Choice Requires="a14">
          <p:sp>
            <p:nvSpPr>
              <p:cNvPr id="20" name="TextBox 19">
                <a:extLst>
                  <a:ext uri="{FF2B5EF4-FFF2-40B4-BE49-F238E27FC236}">
                    <a16:creationId xmlns:a16="http://schemas.microsoft.com/office/drawing/2014/main" id="{ABD40ADB-9E33-6FBC-D5D9-A4A21ECDA3DE}"/>
                  </a:ext>
                </a:extLst>
              </p:cNvPr>
              <p:cNvSpPr txBox="1"/>
              <p:nvPr/>
            </p:nvSpPr>
            <p:spPr>
              <a:xfrm>
                <a:off x="5556577" y="6008979"/>
                <a:ext cx="3409624" cy="657744"/>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n-GB" i="1" smtClean="0">
                              <a:solidFill>
                                <a:srgbClr val="0000FF"/>
                              </a:solidFill>
                              <a:latin typeface="Cambria Math" panose="02040503050406030204" pitchFamily="18" charset="0"/>
                            </a:rPr>
                          </m:ctrlPr>
                        </m:sSubPr>
                        <m:e>
                          <m:r>
                            <a:rPr lang="en-GB" b="1" i="1" smtClean="0">
                              <a:solidFill>
                                <a:srgbClr val="0000FF"/>
                              </a:solidFill>
                              <a:latin typeface="Cambria Math" panose="02040503050406030204" pitchFamily="18" charset="0"/>
                            </a:rPr>
                            <m:t>𝒍</m:t>
                          </m:r>
                        </m:e>
                        <m:sub>
                          <m:r>
                            <a:rPr lang="en-GB" b="1" i="1">
                              <a:solidFill>
                                <a:srgbClr val="0000FF"/>
                              </a:solidFill>
                              <a:latin typeface="Cambria Math" panose="02040503050406030204" pitchFamily="18" charset="0"/>
                            </a:rPr>
                            <m:t>𝒊𝒄𝒆</m:t>
                          </m:r>
                        </m:sub>
                      </m:sSub>
                      <m:r>
                        <a:rPr lang="en-GB">
                          <a:solidFill>
                            <a:srgbClr val="0000FF"/>
                          </a:solidFill>
                          <a:latin typeface="Cambria Math" panose="02040503050406030204" pitchFamily="18" charset="0"/>
                        </a:rPr>
                        <m:t>=</m:t>
                      </m:r>
                      <m:f>
                        <m:fPr>
                          <m:ctrlPr>
                            <a:rPr lang="en-GB" b="0" i="1" smtClean="0">
                              <a:solidFill>
                                <a:srgbClr val="0000FF"/>
                              </a:solidFill>
                              <a:latin typeface="Cambria Math" panose="02040503050406030204" pitchFamily="18" charset="0"/>
                            </a:rPr>
                          </m:ctrlPr>
                        </m:fPr>
                        <m:num>
                          <m:sSub>
                            <m:sSubPr>
                              <m:ctrlPr>
                                <a:rPr lang="en-GB" b="0" i="1" smtClean="0">
                                  <a:solidFill>
                                    <a:srgbClr val="0000FF"/>
                                  </a:solidFill>
                                  <a:latin typeface="Cambria Math" panose="02040503050406030204" pitchFamily="18" charset="0"/>
                                </a:rPr>
                              </m:ctrlPr>
                            </m:sSubPr>
                            <m:e>
                              <m:r>
                                <a:rPr lang="en-GB" b="0" i="1" smtClean="0">
                                  <a:solidFill>
                                    <a:srgbClr val="0000FF"/>
                                  </a:solidFill>
                                  <a:latin typeface="Cambria Math" panose="02040503050406030204" pitchFamily="18" charset="0"/>
                                </a:rPr>
                                <m:t>𝐿</m:t>
                              </m:r>
                            </m:e>
                            <m:sub>
                              <m:r>
                                <a:rPr lang="en-GB" b="0" i="1" smtClean="0">
                                  <a:solidFill>
                                    <a:srgbClr val="0000FF"/>
                                  </a:solidFill>
                                  <a:latin typeface="Cambria Math" panose="02040503050406030204" pitchFamily="18" charset="0"/>
                                </a:rPr>
                                <m:t>𝑖𝑐𝑒</m:t>
                              </m:r>
                            </m:sub>
                          </m:sSub>
                        </m:num>
                        <m:den>
                          <m:sSub>
                            <m:sSubPr>
                              <m:ctrlPr>
                                <a:rPr lang="en-GB" b="0" i="1" smtClean="0">
                                  <a:solidFill>
                                    <a:srgbClr val="0000FF"/>
                                  </a:solidFill>
                                  <a:latin typeface="Cambria Math" panose="02040503050406030204" pitchFamily="18" charset="0"/>
                                </a:rPr>
                              </m:ctrlPr>
                            </m:sSubPr>
                            <m:e>
                              <m:r>
                                <a:rPr lang="en-GB" b="0" i="1" smtClean="0">
                                  <a:solidFill>
                                    <a:srgbClr val="0000FF"/>
                                  </a:solidFill>
                                  <a:latin typeface="Cambria Math" panose="02040503050406030204" pitchFamily="18" charset="0"/>
                                </a:rPr>
                                <m:t>𝑚</m:t>
                              </m:r>
                            </m:e>
                            <m:sub>
                              <m:r>
                                <a:rPr lang="en-GB" b="0" i="1" smtClean="0">
                                  <a:solidFill>
                                    <a:srgbClr val="0000FF"/>
                                  </a:solidFill>
                                  <a:latin typeface="Cambria Math" panose="02040503050406030204" pitchFamily="18" charset="0"/>
                                </a:rPr>
                                <m:t>𝑖𝑐𝑒</m:t>
                              </m:r>
                            </m:sub>
                          </m:sSub>
                        </m:den>
                      </m:f>
                      <m:r>
                        <a:rPr lang="en-GB" i="1">
                          <a:solidFill>
                            <a:srgbClr val="0000FF"/>
                          </a:solidFill>
                          <a:latin typeface="Cambria Math" panose="02040503050406030204" pitchFamily="18" charset="0"/>
                        </a:rPr>
                        <m:t>=317</m:t>
                      </m:r>
                      <m:r>
                        <a:rPr lang="en-GB" b="0" i="1" smtClean="0">
                          <a:solidFill>
                            <a:srgbClr val="0000FF"/>
                          </a:solidFill>
                          <a:latin typeface="Cambria Math" panose="02040503050406030204" pitchFamily="18" charset="0"/>
                        </a:rPr>
                        <m:t>000 </m:t>
                      </m:r>
                      <m:r>
                        <m:rPr>
                          <m:sty m:val="p"/>
                        </m:rPr>
                        <a:rPr lang="en-GB" b="0" i="0" smtClean="0">
                          <a:solidFill>
                            <a:srgbClr val="0000FF"/>
                          </a:solidFill>
                          <a:latin typeface="Cambria Math" panose="02040503050406030204" pitchFamily="18" charset="0"/>
                        </a:rPr>
                        <m:t>J</m:t>
                      </m:r>
                      <m:r>
                        <a:rPr lang="en-GB" b="0" i="0" smtClean="0">
                          <a:solidFill>
                            <a:srgbClr val="0000FF"/>
                          </a:solidFill>
                          <a:latin typeface="Cambria Math" panose="02040503050406030204" pitchFamily="18" charset="0"/>
                        </a:rPr>
                        <m:t> </m:t>
                      </m:r>
                      <m:r>
                        <m:rPr>
                          <m:sty m:val="p"/>
                        </m:rPr>
                        <a:rPr lang="en-GB" b="0" i="0" smtClean="0">
                          <a:solidFill>
                            <a:srgbClr val="0000FF"/>
                          </a:solidFill>
                          <a:latin typeface="Cambria Math" panose="02040503050406030204" pitchFamily="18" charset="0"/>
                        </a:rPr>
                        <m:t>k</m:t>
                      </m:r>
                      <m:sSup>
                        <m:sSupPr>
                          <m:ctrlPr>
                            <a:rPr lang="en-GB" b="0" i="1" smtClean="0">
                              <a:solidFill>
                                <a:srgbClr val="0000FF"/>
                              </a:solidFill>
                              <a:latin typeface="Cambria Math" panose="02040503050406030204" pitchFamily="18" charset="0"/>
                            </a:rPr>
                          </m:ctrlPr>
                        </m:sSupPr>
                        <m:e>
                          <m:r>
                            <m:rPr>
                              <m:sty m:val="p"/>
                            </m:rPr>
                            <a:rPr lang="en-GB" b="0" i="0" smtClean="0">
                              <a:solidFill>
                                <a:srgbClr val="0000FF"/>
                              </a:solidFill>
                              <a:latin typeface="Cambria Math" panose="02040503050406030204" pitchFamily="18" charset="0"/>
                            </a:rPr>
                            <m:t>g</m:t>
                          </m:r>
                        </m:e>
                        <m:sup>
                          <m:r>
                            <a:rPr lang="en-GB" b="0" i="0" smtClean="0">
                              <a:solidFill>
                                <a:srgbClr val="0000FF"/>
                              </a:solidFill>
                              <a:latin typeface="Cambria Math" panose="02040503050406030204" pitchFamily="18" charset="0"/>
                            </a:rPr>
                            <m:t>−1</m:t>
                          </m:r>
                        </m:sup>
                      </m:sSup>
                    </m:oMath>
                  </m:oMathPara>
                </a14:m>
                <a:endParaRPr/>
              </a:p>
            </p:txBody>
          </p:sp>
        </mc:Choice>
        <mc:Fallback xmlns="">
          <p:sp>
            <p:nvSpPr>
              <p:cNvPr id="20" name="TextBox 19">
                <a:extLst>
                  <a:ext uri="{FF2B5EF4-FFF2-40B4-BE49-F238E27FC236}">
                    <a16:creationId xmlns:a16="http://schemas.microsoft.com/office/drawing/2014/main" id="{ABD40ADB-9E33-6FBC-D5D9-A4A21ECDA3DE}"/>
                  </a:ext>
                </a:extLst>
              </p:cNvPr>
              <p:cNvSpPr txBox="1">
                <a:spLocks noRot="1" noChangeAspect="1" noMove="1" noResize="1" noEditPoints="1" noAdjustHandles="1" noChangeArrowheads="1" noChangeShapeType="1" noTextEdit="1"/>
              </p:cNvSpPr>
              <p:nvPr/>
            </p:nvSpPr>
            <p:spPr>
              <a:xfrm>
                <a:off x="5556577" y="6008979"/>
                <a:ext cx="3409624" cy="657744"/>
              </a:xfrm>
              <a:prstGeom prst="rect">
                <a:avLst/>
              </a:prstGeom>
              <a:blipFill>
                <a:blip r:embed="rId9"/>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4" name="TextBox 13">
                <a:extLst>
                  <a:ext uri="{FF2B5EF4-FFF2-40B4-BE49-F238E27FC236}">
                    <a16:creationId xmlns:a16="http://schemas.microsoft.com/office/drawing/2014/main" id="{F9B9ED94-4F02-3058-BCB4-F42D00AC3D4F}"/>
                  </a:ext>
                </a:extLst>
              </p:cNvPr>
              <p:cNvSpPr txBox="1"/>
              <p:nvPr/>
            </p:nvSpPr>
            <p:spPr>
              <a:xfrm>
                <a:off x="3218667" y="4318569"/>
                <a:ext cx="4332582" cy="490199"/>
              </a:xfrm>
              <a:prstGeom prst="rect">
                <a:avLst/>
              </a:prstGeom>
              <a:noFill/>
            </p:spPr>
            <p:txBody>
              <a:bodyPr wrap="square" rtlCol="0">
                <a:spAutoFit/>
              </a:bodyPr>
              <a:lstStyle/>
              <a:p>
                <a:pPr>
                  <a:spcAft>
                    <a:spcPts val="1200"/>
                  </a:spcAft>
                </a:pPr>
                <a14:m>
                  <m:oMath xmlns:m="http://schemas.openxmlformats.org/officeDocument/2006/math">
                    <m:sSub>
                      <m:sSubPr>
                        <m:ctrlPr>
                          <a:rPr lang="en-GB" sz="2400" b="0" i="1" dirty="0" smtClean="0">
                            <a:latin typeface="Cambria Math" panose="02040503050406030204" pitchFamily="18" charset="0"/>
                            <a:cs typeface="Arial" panose="020B0604020202020204" pitchFamily="34" charset="0"/>
                          </a:rPr>
                        </m:ctrlPr>
                      </m:sSubPr>
                      <m:e>
                        <m:r>
                          <a:rPr lang="en-GB" sz="2400" i="1" dirty="0" smtClean="0">
                            <a:latin typeface="Cambria Math" panose="02040503050406030204" pitchFamily="18" charset="0"/>
                            <a:cs typeface="Arial" panose="020B0604020202020204" pitchFamily="34" charset="0"/>
                          </a:rPr>
                          <m:t>𝑐</m:t>
                        </m:r>
                      </m:e>
                      <m:sub>
                        <m:r>
                          <a:rPr lang="en-GB" sz="2400" i="1" dirty="0" smtClean="0">
                            <a:latin typeface="Cambria Math" panose="02040503050406030204" pitchFamily="18" charset="0"/>
                            <a:cs typeface="Arial" panose="020B0604020202020204" pitchFamily="34" charset="0"/>
                          </a:rPr>
                          <m:t>𝑐𝑜𝑝</m:t>
                        </m:r>
                        <m:r>
                          <a:rPr lang="en-IE" sz="2400" b="0" i="1" dirty="0" smtClean="0">
                            <a:latin typeface="Cambria Math" panose="02040503050406030204" pitchFamily="18" charset="0"/>
                            <a:cs typeface="Arial" panose="020B0604020202020204" pitchFamily="34" charset="0"/>
                          </a:rPr>
                          <m:t>𝑎</m:t>
                        </m:r>
                        <m:r>
                          <a:rPr lang="en-GB" sz="2400" i="1" dirty="0" smtClean="0">
                            <a:latin typeface="Cambria Math" panose="02040503050406030204" pitchFamily="18" charset="0"/>
                            <a:cs typeface="Arial" panose="020B0604020202020204" pitchFamily="34" charset="0"/>
                          </a:rPr>
                          <m:t>𝑟</m:t>
                        </m:r>
                      </m:sub>
                    </m:sSub>
                    <m:r>
                      <a:rPr lang="en-GB" sz="2400" i="1" dirty="0" smtClean="0">
                        <a:latin typeface="Cambria Math" panose="02040503050406030204" pitchFamily="18" charset="0"/>
                        <a:cs typeface="Arial" panose="020B0604020202020204" pitchFamily="34" charset="0"/>
                      </a:rPr>
                      <m:t> </m:t>
                    </m:r>
                  </m:oMath>
                </a14:m>
                <a:r>
                  <a:rPr lang="en-GB" sz="2400" dirty="0">
                    <a:latin typeface="Arial" panose="020B0604020202020204" pitchFamily="34" charset="0"/>
                    <a:cs typeface="Arial" panose="020B0604020202020204" pitchFamily="34" charset="0"/>
                  </a:rPr>
                  <a:t>= </a:t>
                </a:r>
                <a:r>
                  <a:rPr lang="en-GB" sz="2400" noProof="0" dirty="0"/>
                  <a:t>385 </a:t>
                </a:r>
                <a14:m>
                  <m:oMath xmlns:m="http://schemas.openxmlformats.org/officeDocument/2006/math">
                    <m:r>
                      <m:rPr>
                        <m:sty m:val="p"/>
                      </m:rPr>
                      <a:rPr lang="en-GB" sz="2400" b="0" i="0" noProof="0" smtClean="0">
                        <a:latin typeface="Cambria Math" panose="02040503050406030204" pitchFamily="18" charset="0"/>
                      </a:rPr>
                      <m:t>J</m:t>
                    </m:r>
                    <m:r>
                      <a:rPr lang="en-GB" sz="2400" b="0" i="0" noProof="0" smtClean="0">
                        <a:latin typeface="Cambria Math" panose="02040503050406030204" pitchFamily="18" charset="0"/>
                      </a:rPr>
                      <m:t> </m:t>
                    </m:r>
                    <m:sSup>
                      <m:sSupPr>
                        <m:ctrlPr>
                          <a:rPr lang="en-GB" sz="2400" b="0" i="1" noProof="0" smtClean="0">
                            <a:latin typeface="Cambria Math" panose="02040503050406030204" pitchFamily="18" charset="0"/>
                          </a:rPr>
                        </m:ctrlPr>
                      </m:sSupPr>
                      <m:e>
                        <m:r>
                          <m:rPr>
                            <m:sty m:val="p"/>
                          </m:rPr>
                          <a:rPr lang="en-GB" sz="2400" b="0" i="0" noProof="0" smtClean="0">
                            <a:latin typeface="Cambria Math" panose="02040503050406030204" pitchFamily="18" charset="0"/>
                          </a:rPr>
                          <m:t>kg</m:t>
                        </m:r>
                      </m:e>
                      <m:sup>
                        <m:r>
                          <a:rPr lang="en-GB" sz="2400" b="0" i="0" noProof="0" smtClean="0">
                            <a:latin typeface="Cambria Math" panose="02040503050406030204" pitchFamily="18" charset="0"/>
                          </a:rPr>
                          <m:t>−1</m:t>
                        </m:r>
                      </m:sup>
                    </m:sSup>
                    <m:r>
                      <a:rPr lang="en-GB" sz="2400" b="0" i="0" noProof="0" smtClean="0">
                        <a:latin typeface="Cambria Math" panose="02040503050406030204" pitchFamily="18" charset="0"/>
                      </a:rPr>
                      <m:t> </m:t>
                    </m:r>
                    <m:sSup>
                      <m:sSupPr>
                        <m:ctrlPr>
                          <a:rPr lang="en-GB" sz="2400" b="0" i="1" noProof="0" smtClean="0">
                            <a:latin typeface="Cambria Math" panose="02040503050406030204" pitchFamily="18" charset="0"/>
                          </a:rPr>
                        </m:ctrlPr>
                      </m:sSupPr>
                      <m:e>
                        <m:r>
                          <m:rPr>
                            <m:sty m:val="p"/>
                          </m:rPr>
                          <a:rPr lang="en-GB" sz="2400" b="0" i="0" noProof="0" smtClean="0">
                            <a:latin typeface="Cambria Math" panose="02040503050406030204" pitchFamily="18" charset="0"/>
                          </a:rPr>
                          <m:t>K</m:t>
                        </m:r>
                      </m:e>
                      <m:sup>
                        <m:r>
                          <a:rPr lang="en-GB" sz="2400" b="0" i="0" noProof="0" smtClean="0">
                            <a:latin typeface="Cambria Math" panose="02040503050406030204" pitchFamily="18" charset="0"/>
                          </a:rPr>
                          <m:t>−1</m:t>
                        </m:r>
                      </m:sup>
                    </m:sSup>
                  </m:oMath>
                </a14:m>
                <a:endParaRPr lang="en-GB" sz="2400" noProof="0" dirty="0"/>
              </a:p>
            </p:txBody>
          </p:sp>
        </mc:Choice>
        <mc:Fallback xmlns="">
          <p:sp>
            <p:nvSpPr>
              <p:cNvPr id="14" name="TextBox 13">
                <a:extLst>
                  <a:ext uri="{FF2B5EF4-FFF2-40B4-BE49-F238E27FC236}">
                    <a16:creationId xmlns:a16="http://schemas.microsoft.com/office/drawing/2014/main" id="{F9B9ED94-4F02-3058-BCB4-F42D00AC3D4F}"/>
                  </a:ext>
                </a:extLst>
              </p:cNvPr>
              <p:cNvSpPr txBox="1">
                <a:spLocks noRot="1" noChangeAspect="1" noMove="1" noResize="1" noEditPoints="1" noAdjustHandles="1" noChangeArrowheads="1" noChangeShapeType="1" noTextEdit="1"/>
              </p:cNvSpPr>
              <p:nvPr/>
            </p:nvSpPr>
            <p:spPr>
              <a:xfrm>
                <a:off x="3218667" y="4318569"/>
                <a:ext cx="4332582" cy="490199"/>
              </a:xfrm>
              <a:prstGeom prst="rect">
                <a:avLst/>
              </a:prstGeom>
              <a:blipFill>
                <a:blip r:embed="rId10"/>
                <a:stretch>
                  <a:fillRect t="-9877" b="-20988"/>
                </a:stretch>
              </a:blipFill>
            </p:spPr>
            <p:txBody>
              <a:bodyPr/>
              <a:lstStyle/>
              <a:p>
                <a:r>
                  <a:rPr lang="en-IE">
                    <a:noFill/>
                  </a:rPr>
                  <a:t> </a:t>
                </a:r>
              </a:p>
            </p:txBody>
          </p:sp>
        </mc:Fallback>
      </mc:AlternateContent>
      <mc:AlternateContent xmlns:mc="http://schemas.openxmlformats.org/markup-compatibility/2006" xmlns:a14="http://schemas.microsoft.com/office/drawing/2010/main">
        <mc:Choice Requires="a14">
          <p:sp>
            <p:nvSpPr>
              <p:cNvPr id="16" name="TextBox 15">
                <a:extLst>
                  <a:ext uri="{FF2B5EF4-FFF2-40B4-BE49-F238E27FC236}">
                    <a16:creationId xmlns:a16="http://schemas.microsoft.com/office/drawing/2014/main" id="{C0C393EE-D9ED-940E-40C4-A99207A96176}"/>
                  </a:ext>
                </a:extLst>
              </p:cNvPr>
              <p:cNvSpPr txBox="1"/>
              <p:nvPr/>
            </p:nvSpPr>
            <p:spPr>
              <a:xfrm>
                <a:off x="3330704" y="4790492"/>
                <a:ext cx="4220546" cy="461665"/>
              </a:xfrm>
              <a:prstGeom prst="rect">
                <a:avLst/>
              </a:prstGeom>
              <a:noFill/>
            </p:spPr>
            <p:txBody>
              <a:bodyPr wrap="square">
                <a:spAutoFit/>
              </a:bodyPr>
              <a:lstStyle/>
              <a:p>
                <a:pPr algn="l"/>
                <a14:m>
                  <m:oMath xmlns:m="http://schemas.openxmlformats.org/officeDocument/2006/math">
                    <m:sSub>
                      <m:sSubPr>
                        <m:ctrlPr>
                          <a:rPr lang="en-GB" sz="2400" b="0" i="1" noProof="0" smtClean="0">
                            <a:latin typeface="Cambria Math" panose="02040503050406030204" pitchFamily="18" charset="0"/>
                          </a:rPr>
                        </m:ctrlPr>
                      </m:sSubPr>
                      <m:e>
                        <m:r>
                          <a:rPr lang="en-GB" sz="2400" b="0" i="1" noProof="0" smtClean="0">
                            <a:latin typeface="Cambria Math" panose="02040503050406030204" pitchFamily="18" charset="0"/>
                          </a:rPr>
                          <m:t>𝑐</m:t>
                        </m:r>
                      </m:e>
                      <m:sub>
                        <m:r>
                          <a:rPr lang="en-IE" sz="2400" b="0" i="1" noProof="0" smtClean="0">
                            <a:latin typeface="Cambria Math" panose="02040503050406030204" pitchFamily="18" charset="0"/>
                          </a:rPr>
                          <m:t>𝑢𝑖𝑠𝑐𝑒</m:t>
                        </m:r>
                      </m:sub>
                    </m:sSub>
                  </m:oMath>
                </a14:m>
                <a:r>
                  <a:rPr lang="en-GB" sz="2400" noProof="0" dirty="0"/>
                  <a:t> = </a:t>
                </a:r>
                <a14:m>
                  <m:oMath xmlns:m="http://schemas.openxmlformats.org/officeDocument/2006/math">
                    <m:r>
                      <a:rPr lang="en-GB" sz="2400" b="0" i="1" noProof="0" smtClean="0">
                        <a:latin typeface="Cambria Math" panose="02040503050406030204" pitchFamily="18" charset="0"/>
                      </a:rPr>
                      <m:t>4180 </m:t>
                    </m:r>
                    <m:r>
                      <a:rPr lang="en-GB" sz="2400" b="0" i="1" noProof="0" smtClean="0">
                        <a:latin typeface="Cambria Math" panose="02040503050406030204" pitchFamily="18" charset="0"/>
                      </a:rPr>
                      <m:t>𝐽</m:t>
                    </m:r>
                    <m:r>
                      <a:rPr lang="en-GB" sz="2400" b="0" i="1" noProof="0" smtClean="0">
                        <a:latin typeface="Cambria Math" panose="02040503050406030204" pitchFamily="18" charset="0"/>
                      </a:rPr>
                      <m:t> </m:t>
                    </m:r>
                    <m:r>
                      <a:rPr lang="en-GB" sz="2400" b="0" i="1" noProof="0" smtClean="0">
                        <a:latin typeface="Cambria Math" panose="02040503050406030204" pitchFamily="18" charset="0"/>
                      </a:rPr>
                      <m:t>𝑘</m:t>
                    </m:r>
                    <m:sSup>
                      <m:sSupPr>
                        <m:ctrlPr>
                          <a:rPr lang="en-GB" sz="2400" b="0" i="1" noProof="0" smtClean="0">
                            <a:latin typeface="Cambria Math" panose="02040503050406030204" pitchFamily="18" charset="0"/>
                          </a:rPr>
                        </m:ctrlPr>
                      </m:sSupPr>
                      <m:e>
                        <m:r>
                          <a:rPr lang="en-GB" sz="2400" b="0" i="1" noProof="0" smtClean="0">
                            <a:latin typeface="Cambria Math" panose="02040503050406030204" pitchFamily="18" charset="0"/>
                          </a:rPr>
                          <m:t>𝑔</m:t>
                        </m:r>
                      </m:e>
                      <m:sup>
                        <m:r>
                          <a:rPr lang="en-GB" sz="2400" b="0" i="1" noProof="0" smtClean="0">
                            <a:latin typeface="Cambria Math" panose="02040503050406030204" pitchFamily="18" charset="0"/>
                          </a:rPr>
                          <m:t>−1</m:t>
                        </m:r>
                      </m:sup>
                    </m:sSup>
                    <m:r>
                      <a:rPr lang="en-GB" sz="2400" b="0" i="1" noProof="0" smtClean="0">
                        <a:latin typeface="Cambria Math" panose="02040503050406030204" pitchFamily="18" charset="0"/>
                      </a:rPr>
                      <m:t> </m:t>
                    </m:r>
                    <m:sSup>
                      <m:sSupPr>
                        <m:ctrlPr>
                          <a:rPr lang="en-GB" sz="2400" b="0" i="1" noProof="0" smtClean="0">
                            <a:latin typeface="Cambria Math" panose="02040503050406030204" pitchFamily="18" charset="0"/>
                          </a:rPr>
                        </m:ctrlPr>
                      </m:sSupPr>
                      <m:e>
                        <m:r>
                          <a:rPr lang="en-GB" sz="2400" b="0" i="1" noProof="0" smtClean="0">
                            <a:latin typeface="Cambria Math" panose="02040503050406030204" pitchFamily="18" charset="0"/>
                          </a:rPr>
                          <m:t>𝐾</m:t>
                        </m:r>
                      </m:e>
                      <m:sup>
                        <m:r>
                          <a:rPr lang="en-GB" sz="2400" b="0" i="1" noProof="0" smtClean="0">
                            <a:latin typeface="Cambria Math" panose="02040503050406030204" pitchFamily="18" charset="0"/>
                          </a:rPr>
                          <m:t>−1</m:t>
                        </m:r>
                      </m:sup>
                    </m:sSup>
                  </m:oMath>
                </a14:m>
                <a:endParaRPr lang="en-GB" sz="2400" noProof="0" dirty="0"/>
              </a:p>
            </p:txBody>
          </p:sp>
        </mc:Choice>
        <mc:Fallback xmlns="">
          <p:sp>
            <p:nvSpPr>
              <p:cNvPr id="16" name="TextBox 15">
                <a:extLst>
                  <a:ext uri="{FF2B5EF4-FFF2-40B4-BE49-F238E27FC236}">
                    <a16:creationId xmlns:a16="http://schemas.microsoft.com/office/drawing/2014/main" id="{C0C393EE-D9ED-940E-40C4-A99207A96176}"/>
                  </a:ext>
                </a:extLst>
              </p:cNvPr>
              <p:cNvSpPr txBox="1">
                <a:spLocks noRot="1" noChangeAspect="1" noMove="1" noResize="1" noEditPoints="1" noAdjustHandles="1" noChangeArrowheads="1" noChangeShapeType="1" noTextEdit="1"/>
              </p:cNvSpPr>
              <p:nvPr/>
            </p:nvSpPr>
            <p:spPr>
              <a:xfrm>
                <a:off x="3330704" y="4790492"/>
                <a:ext cx="4220546" cy="461665"/>
              </a:xfrm>
              <a:prstGeom prst="rect">
                <a:avLst/>
              </a:prstGeom>
              <a:blipFill>
                <a:blip r:embed="rId11"/>
                <a:stretch>
                  <a:fillRect t="-9211" b="-30263"/>
                </a:stretch>
              </a:blipFill>
            </p:spPr>
            <p:txBody>
              <a:bodyPr/>
              <a:lstStyle/>
              <a:p>
                <a:r>
                  <a:rPr lang="en-IE">
                    <a:noFill/>
                  </a:rPr>
                  <a:t> </a:t>
                </a:r>
              </a:p>
            </p:txBody>
          </p:sp>
        </mc:Fallback>
      </mc:AlternateContent>
    </p:spTree>
    <p:extLst>
      <p:ext uri="{BB962C8B-B14F-4D97-AF65-F5344CB8AC3E}">
        <p14:creationId xmlns:p14="http://schemas.microsoft.com/office/powerpoint/2010/main" val="41012724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0"/>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8" grpId="0"/>
      <p:bldP spid="20" grpId="0"/>
    </p:bldLst>
  </p:timing>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4601BA0-D125-21FC-F55C-E062D6E380EE}"/>
              </a:ext>
            </a:extLst>
          </p:cNvPr>
          <p:cNvSpPr txBox="1"/>
          <p:nvPr/>
        </p:nvSpPr>
        <p:spPr>
          <a:xfrm>
            <a:off x="317715" y="591389"/>
            <a:ext cx="5852884" cy="954107"/>
          </a:xfrm>
          <a:prstGeom prst="rect">
            <a:avLst/>
          </a:prstGeom>
          <a:noFill/>
        </p:spPr>
        <p:txBody>
          <a:bodyPr wrap="none" rtlCol="0">
            <a:spAutoFit/>
          </a:bodyPr>
          <a:lstStyle/>
          <a:p>
            <a:pPr algn="l"/>
            <a:r>
              <a:rPr lang="en-GB" sz="2800" b="1" noProof="0" dirty="0"/>
              <a:t>Cén </a:t>
            </a:r>
            <a:r>
              <a:rPr lang="en-GB" sz="2800" b="1" noProof="0" dirty="0" err="1"/>
              <a:t>fáth</a:t>
            </a:r>
            <a:r>
              <a:rPr lang="en-GB" sz="2800" b="1" noProof="0" dirty="0"/>
              <a:t> a </a:t>
            </a:r>
            <a:r>
              <a:rPr lang="en-GB" sz="2800" b="1" noProof="0" dirty="0" err="1"/>
              <a:t>ndearna</a:t>
            </a:r>
            <a:r>
              <a:rPr lang="en-GB" sz="2800" b="1" noProof="0" dirty="0"/>
              <a:t> an mac </a:t>
            </a:r>
            <a:r>
              <a:rPr lang="en-GB" sz="2800" b="1" noProof="0" dirty="0" err="1"/>
              <a:t>léinn</a:t>
            </a:r>
            <a:r>
              <a:rPr lang="en-GB" sz="2800" b="1" noProof="0" dirty="0"/>
              <a:t> </a:t>
            </a:r>
          </a:p>
          <a:p>
            <a:pPr algn="l"/>
            <a:r>
              <a:rPr lang="en-GB" sz="2800" b="1" noProof="0" dirty="0"/>
              <a:t>(i) an t‐</a:t>
            </a:r>
            <a:r>
              <a:rPr lang="en-GB" sz="2800" b="1" noProof="0" dirty="0" err="1"/>
              <a:t>oighear</a:t>
            </a:r>
            <a:r>
              <a:rPr lang="en-GB" sz="2800" b="1" noProof="0" dirty="0"/>
              <a:t> a </a:t>
            </a:r>
            <a:r>
              <a:rPr lang="en-GB" sz="2800" b="1" noProof="0" dirty="0" err="1"/>
              <a:t>bhrú</a:t>
            </a:r>
            <a:r>
              <a:rPr lang="en-GB" sz="2800" b="1" noProof="0" dirty="0"/>
              <a:t> </a:t>
            </a:r>
            <a:r>
              <a:rPr lang="en-GB" sz="2800" b="1" noProof="0" dirty="0" err="1"/>
              <a:t>ina</a:t>
            </a:r>
            <a:r>
              <a:rPr lang="en-GB" sz="2800" b="1" noProof="0" dirty="0"/>
              <a:t> </a:t>
            </a:r>
            <a:r>
              <a:rPr lang="en-GB" sz="2800" b="1" noProof="0" dirty="0" err="1"/>
              <a:t>phíosaí</a:t>
            </a:r>
            <a:endParaRPr lang="en-GB" sz="2800" b="1" noProof="0" dirty="0"/>
          </a:p>
        </p:txBody>
      </p:sp>
      <p:sp>
        <p:nvSpPr>
          <p:cNvPr id="3" name="TextBox 2">
            <a:extLst>
              <a:ext uri="{FF2B5EF4-FFF2-40B4-BE49-F238E27FC236}">
                <a16:creationId xmlns:a16="http://schemas.microsoft.com/office/drawing/2014/main" id="{E4CA2210-9584-5455-E15E-B4C1E4DE7DAA}"/>
              </a:ext>
            </a:extLst>
          </p:cNvPr>
          <p:cNvSpPr txBox="1"/>
          <p:nvPr/>
        </p:nvSpPr>
        <p:spPr>
          <a:xfrm>
            <a:off x="677756" y="1578566"/>
            <a:ext cx="8136904" cy="1815882"/>
          </a:xfrm>
          <a:prstGeom prst="rect">
            <a:avLst/>
          </a:prstGeom>
          <a:noFill/>
        </p:spPr>
        <p:txBody>
          <a:bodyPr wrap="square" rtlCol="0">
            <a:spAutoFit/>
          </a:bodyPr>
          <a:lstStyle/>
          <a:p>
            <a:pPr marL="514350" indent="-514350">
              <a:buAutoNum type="arabicPeriod"/>
            </a:pPr>
            <a:r>
              <a:rPr lang="en-IE" sz="2800" dirty="0"/>
              <a:t>le </a:t>
            </a:r>
            <a:r>
              <a:rPr lang="en-IE" sz="2800" dirty="0" err="1"/>
              <a:t>cinntiú</a:t>
            </a:r>
            <a:r>
              <a:rPr lang="en-IE" sz="2800" dirty="0"/>
              <a:t> go </a:t>
            </a:r>
            <a:r>
              <a:rPr lang="en-IE" sz="2800" dirty="0" err="1"/>
              <a:t>bhfuil</a:t>
            </a:r>
            <a:r>
              <a:rPr lang="en-IE" sz="2800" dirty="0"/>
              <a:t> </a:t>
            </a:r>
            <a:r>
              <a:rPr lang="en-IE" sz="2800" dirty="0" err="1"/>
              <a:t>sé</a:t>
            </a:r>
            <a:r>
              <a:rPr lang="en-IE" sz="2800" dirty="0"/>
              <a:t> </a:t>
            </a:r>
            <a:r>
              <a:rPr lang="en-IE" sz="2800" dirty="0" err="1"/>
              <a:t>uile</a:t>
            </a:r>
            <a:r>
              <a:rPr lang="en-IE" sz="2800" dirty="0"/>
              <a:t> ag an </a:t>
            </a:r>
            <a:r>
              <a:rPr lang="en-IE" sz="2800" dirty="0" err="1"/>
              <a:t>teocht</a:t>
            </a:r>
            <a:r>
              <a:rPr lang="en-IE" sz="2800" dirty="0"/>
              <a:t> </a:t>
            </a:r>
            <a:r>
              <a:rPr lang="en-IE" sz="2800" dirty="0" err="1"/>
              <a:t>chéanna</a:t>
            </a:r>
            <a:r>
              <a:rPr lang="en-IE" sz="2800" dirty="0"/>
              <a:t> / le </a:t>
            </a:r>
            <a:r>
              <a:rPr lang="en-IE" sz="2800" dirty="0" err="1"/>
              <a:t>cinntiú</a:t>
            </a:r>
            <a:r>
              <a:rPr lang="en-IE" sz="2800" dirty="0"/>
              <a:t> go </a:t>
            </a:r>
            <a:r>
              <a:rPr lang="en-IE" sz="2800" dirty="0" err="1"/>
              <a:t>bhfuil</a:t>
            </a:r>
            <a:r>
              <a:rPr lang="en-IE" sz="2800" dirty="0"/>
              <a:t> </a:t>
            </a:r>
            <a:r>
              <a:rPr lang="en-IE" sz="2800" dirty="0" err="1"/>
              <a:t>sé</a:t>
            </a:r>
            <a:r>
              <a:rPr lang="en-IE" sz="2800" dirty="0"/>
              <a:t> </a:t>
            </a:r>
            <a:r>
              <a:rPr lang="en-IE" sz="2800" dirty="0" err="1"/>
              <a:t>uile</a:t>
            </a:r>
            <a:r>
              <a:rPr lang="en-IE" sz="2800" dirty="0"/>
              <a:t> ag 0°C / go </a:t>
            </a:r>
            <a:r>
              <a:rPr lang="en-IE" sz="2800" dirty="0" err="1"/>
              <a:t>leáfadh</a:t>
            </a:r>
            <a:r>
              <a:rPr lang="en-IE" sz="2800" dirty="0"/>
              <a:t> </a:t>
            </a:r>
            <a:r>
              <a:rPr lang="en-IE" sz="2800" dirty="0" err="1"/>
              <a:t>sé</a:t>
            </a:r>
            <a:r>
              <a:rPr lang="en-IE" sz="2800" dirty="0"/>
              <a:t> </a:t>
            </a:r>
            <a:r>
              <a:rPr lang="en-IE" sz="2800" dirty="0" err="1"/>
              <a:t>níos</a:t>
            </a:r>
            <a:r>
              <a:rPr lang="en-IE" sz="2800" dirty="0"/>
              <a:t> tapa / go </a:t>
            </a:r>
            <a:r>
              <a:rPr lang="en-IE" sz="2800" dirty="0" err="1"/>
              <a:t>mbeadh</a:t>
            </a:r>
            <a:r>
              <a:rPr lang="en-IE" sz="2800" dirty="0"/>
              <a:t> achar </a:t>
            </a:r>
            <a:r>
              <a:rPr lang="en-IE" sz="2800" dirty="0" err="1"/>
              <a:t>dromchla</a:t>
            </a:r>
            <a:r>
              <a:rPr lang="en-IE" sz="2800" dirty="0"/>
              <a:t> </a:t>
            </a:r>
            <a:r>
              <a:rPr lang="en-IE" sz="2800" dirty="0" err="1"/>
              <a:t>níos</a:t>
            </a:r>
            <a:r>
              <a:rPr lang="en-IE" sz="2800" dirty="0"/>
              <a:t> </a:t>
            </a:r>
            <a:r>
              <a:rPr lang="en-IE" sz="2800" dirty="0" err="1"/>
              <a:t>mó</a:t>
            </a:r>
            <a:r>
              <a:rPr lang="en-IE" sz="2800" dirty="0"/>
              <a:t> </a:t>
            </a:r>
            <a:r>
              <a:rPr lang="en-IE" sz="2800" dirty="0" err="1"/>
              <a:t>ann</a:t>
            </a:r>
            <a:endParaRPr lang="en-GB" sz="2800" noProof="0" dirty="0"/>
          </a:p>
        </p:txBody>
      </p:sp>
      <p:sp>
        <p:nvSpPr>
          <p:cNvPr id="4" name="TextBox 3">
            <a:extLst>
              <a:ext uri="{FF2B5EF4-FFF2-40B4-BE49-F238E27FC236}">
                <a16:creationId xmlns:a16="http://schemas.microsoft.com/office/drawing/2014/main" id="{175472A2-2A10-14C3-B473-F1452AB08D8E}"/>
              </a:ext>
            </a:extLst>
          </p:cNvPr>
          <p:cNvSpPr txBox="1"/>
          <p:nvPr/>
        </p:nvSpPr>
        <p:spPr>
          <a:xfrm>
            <a:off x="337177" y="3622988"/>
            <a:ext cx="5681015" cy="954107"/>
          </a:xfrm>
          <a:prstGeom prst="rect">
            <a:avLst/>
          </a:prstGeom>
          <a:noFill/>
        </p:spPr>
        <p:txBody>
          <a:bodyPr wrap="square" rtlCol="0">
            <a:spAutoFit/>
          </a:bodyPr>
          <a:lstStyle/>
          <a:p>
            <a:r>
              <a:rPr lang="en-IE" sz="2800" b="1" dirty="0"/>
              <a:t>Cén </a:t>
            </a:r>
            <a:r>
              <a:rPr lang="en-IE" sz="2800" b="1" dirty="0" err="1"/>
              <a:t>fáth</a:t>
            </a:r>
            <a:r>
              <a:rPr lang="en-IE" sz="2800" b="1" dirty="0"/>
              <a:t> a </a:t>
            </a:r>
            <a:r>
              <a:rPr lang="en-IE" sz="2800" b="1" dirty="0" err="1"/>
              <a:t>ndearna</a:t>
            </a:r>
            <a:r>
              <a:rPr lang="en-IE" sz="2800" b="1" dirty="0"/>
              <a:t> an mac </a:t>
            </a:r>
            <a:r>
              <a:rPr lang="en-IE" sz="2800" b="1" dirty="0" err="1"/>
              <a:t>léinn</a:t>
            </a:r>
            <a:r>
              <a:rPr lang="en-IE" sz="2800" b="1" dirty="0"/>
              <a:t> (ii) an t‐</a:t>
            </a:r>
            <a:r>
              <a:rPr lang="en-IE" sz="2800" b="1" dirty="0" err="1"/>
              <a:t>oighear</a:t>
            </a:r>
            <a:r>
              <a:rPr lang="en-IE" sz="2800" b="1" dirty="0"/>
              <a:t> a </a:t>
            </a:r>
            <a:r>
              <a:rPr lang="en-IE" sz="2800" b="1" dirty="0" err="1"/>
              <a:t>thriomú</a:t>
            </a:r>
            <a:r>
              <a:rPr lang="en-IE" sz="2800" b="1" dirty="0"/>
              <a:t>?</a:t>
            </a:r>
            <a:endParaRPr lang="en-GB" sz="2800" b="1" noProof="0" dirty="0"/>
          </a:p>
        </p:txBody>
      </p:sp>
      <p:sp>
        <p:nvSpPr>
          <p:cNvPr id="5" name="TextBox 4">
            <a:extLst>
              <a:ext uri="{FF2B5EF4-FFF2-40B4-BE49-F238E27FC236}">
                <a16:creationId xmlns:a16="http://schemas.microsoft.com/office/drawing/2014/main" id="{6C4C9795-330D-4F59-016B-D5FE1A4B9D69}"/>
              </a:ext>
            </a:extLst>
          </p:cNvPr>
          <p:cNvSpPr txBox="1"/>
          <p:nvPr/>
        </p:nvSpPr>
        <p:spPr>
          <a:xfrm>
            <a:off x="337177" y="4577095"/>
            <a:ext cx="8477483" cy="1877437"/>
          </a:xfrm>
          <a:prstGeom prst="rect">
            <a:avLst/>
          </a:prstGeom>
          <a:noFill/>
        </p:spPr>
        <p:txBody>
          <a:bodyPr wrap="square" rtlCol="0">
            <a:spAutoFit/>
          </a:bodyPr>
          <a:lstStyle/>
          <a:p>
            <a:r>
              <a:rPr lang="en-IE" sz="2800" dirty="0"/>
              <a:t>le </a:t>
            </a:r>
            <a:r>
              <a:rPr lang="en-IE" sz="2800" dirty="0" err="1"/>
              <a:t>cinntiú</a:t>
            </a:r>
            <a:r>
              <a:rPr lang="en-IE" sz="2800" dirty="0"/>
              <a:t> nach </a:t>
            </a:r>
            <a:r>
              <a:rPr lang="en-IE" sz="2800" dirty="0" err="1"/>
              <a:t>gcuirtear</a:t>
            </a:r>
            <a:r>
              <a:rPr lang="en-IE" sz="2800" dirty="0"/>
              <a:t> ach </a:t>
            </a:r>
            <a:r>
              <a:rPr lang="en-IE" sz="2800" dirty="0" err="1"/>
              <a:t>oighear</a:t>
            </a:r>
            <a:r>
              <a:rPr lang="en-IE" sz="2800" dirty="0"/>
              <a:t> </a:t>
            </a:r>
            <a:r>
              <a:rPr lang="en-IE" sz="2800" dirty="0" err="1"/>
              <a:t>amháin</a:t>
            </a:r>
            <a:r>
              <a:rPr lang="en-IE" sz="2800" dirty="0"/>
              <a:t> </a:t>
            </a:r>
            <a:r>
              <a:rPr lang="en-IE" sz="2800" dirty="0" err="1"/>
              <a:t>isteach</a:t>
            </a:r>
            <a:r>
              <a:rPr lang="en-IE" sz="2800" dirty="0"/>
              <a:t> </a:t>
            </a:r>
            <a:r>
              <a:rPr lang="en-IE" sz="2800" dirty="0" err="1"/>
              <a:t>sa</a:t>
            </a:r>
            <a:r>
              <a:rPr lang="en-IE" sz="2800" dirty="0"/>
              <a:t> </a:t>
            </a:r>
            <a:r>
              <a:rPr lang="en-IE" sz="2800" dirty="0" err="1"/>
              <a:t>chalraiméada</a:t>
            </a:r>
            <a:endParaRPr lang="en-GB" sz="2800" noProof="0" dirty="0"/>
          </a:p>
          <a:p>
            <a:r>
              <a:rPr lang="ga-IE" sz="2000" i="1" dirty="0"/>
              <a:t>Chun a chinntiú go bhfaigheadh ​​sé </a:t>
            </a:r>
            <a:r>
              <a:rPr lang="en-IE" sz="2000" i="1" dirty="0" err="1"/>
              <a:t>uimhir</a:t>
            </a:r>
            <a:r>
              <a:rPr lang="ga-IE" sz="2000" i="1" dirty="0"/>
              <a:t> cruinn nuair a ríomhfadh sé mais an oighir (trí dhealú). Dá mbeadh uisce measctha leis, ní gheobhadh sé fíormhais an oighir.</a:t>
            </a:r>
          </a:p>
        </p:txBody>
      </p:sp>
      <p:sp>
        <p:nvSpPr>
          <p:cNvPr id="6" name="Freeform: Shape 5">
            <a:extLst>
              <a:ext uri="{FF2B5EF4-FFF2-40B4-BE49-F238E27FC236}">
                <a16:creationId xmlns:a16="http://schemas.microsoft.com/office/drawing/2014/main" id="{F69A4A4B-854A-CD37-93EE-8F9407C7C355}"/>
              </a:ext>
            </a:extLst>
          </p:cNvPr>
          <p:cNvSpPr/>
          <p:nvPr/>
        </p:nvSpPr>
        <p:spPr>
          <a:xfrm>
            <a:off x="7227714" y="876846"/>
            <a:ext cx="560388" cy="217170"/>
          </a:xfrm>
          <a:custGeom>
            <a:avLst/>
            <a:gdLst>
              <a:gd name="connsiteX0" fmla="*/ 240030 w 594360"/>
              <a:gd name="connsiteY0" fmla="*/ 0 h 411480"/>
              <a:gd name="connsiteX1" fmla="*/ 0 w 594360"/>
              <a:gd name="connsiteY1" fmla="*/ 274320 h 411480"/>
              <a:gd name="connsiteX2" fmla="*/ 594360 w 594360"/>
              <a:gd name="connsiteY2" fmla="*/ 411480 h 411480"/>
              <a:gd name="connsiteX3" fmla="*/ 468630 w 594360"/>
              <a:gd name="connsiteY3" fmla="*/ 182880 h 411480"/>
              <a:gd name="connsiteX4" fmla="*/ 240030 w 594360"/>
              <a:gd name="connsiteY4" fmla="*/ 0 h 4114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94360" h="411480">
                <a:moveTo>
                  <a:pt x="240030" y="0"/>
                </a:moveTo>
                <a:lnTo>
                  <a:pt x="0" y="274320"/>
                </a:lnTo>
                <a:lnTo>
                  <a:pt x="594360" y="411480"/>
                </a:lnTo>
                <a:lnTo>
                  <a:pt x="468630" y="182880"/>
                </a:lnTo>
                <a:lnTo>
                  <a:pt x="240030" y="0"/>
                </a:lnTo>
                <a:close/>
              </a:path>
            </a:pathLst>
          </a:cu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noProof="0"/>
          </a:p>
        </p:txBody>
      </p:sp>
      <p:sp>
        <p:nvSpPr>
          <p:cNvPr id="7" name="Freeform: Shape 6">
            <a:extLst>
              <a:ext uri="{FF2B5EF4-FFF2-40B4-BE49-F238E27FC236}">
                <a16:creationId xmlns:a16="http://schemas.microsoft.com/office/drawing/2014/main" id="{00DA8641-426D-5359-0D56-F9578AC045C3}"/>
              </a:ext>
            </a:extLst>
          </p:cNvPr>
          <p:cNvSpPr/>
          <p:nvPr/>
        </p:nvSpPr>
        <p:spPr>
          <a:xfrm>
            <a:off x="7574928" y="639083"/>
            <a:ext cx="388620" cy="217170"/>
          </a:xfrm>
          <a:custGeom>
            <a:avLst/>
            <a:gdLst>
              <a:gd name="connsiteX0" fmla="*/ 0 w 285750"/>
              <a:gd name="connsiteY0" fmla="*/ 102870 h 262890"/>
              <a:gd name="connsiteX1" fmla="*/ 285750 w 285750"/>
              <a:gd name="connsiteY1" fmla="*/ 0 h 262890"/>
              <a:gd name="connsiteX2" fmla="*/ 274320 w 285750"/>
              <a:gd name="connsiteY2" fmla="*/ 262890 h 262890"/>
              <a:gd name="connsiteX3" fmla="*/ 102870 w 285750"/>
              <a:gd name="connsiteY3" fmla="*/ 194310 h 262890"/>
              <a:gd name="connsiteX4" fmla="*/ 0 w 285750"/>
              <a:gd name="connsiteY4" fmla="*/ 102870 h 2628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5750" h="262890">
                <a:moveTo>
                  <a:pt x="0" y="102870"/>
                </a:moveTo>
                <a:lnTo>
                  <a:pt x="285750" y="0"/>
                </a:lnTo>
                <a:lnTo>
                  <a:pt x="274320" y="262890"/>
                </a:lnTo>
                <a:lnTo>
                  <a:pt x="102870" y="194310"/>
                </a:lnTo>
                <a:lnTo>
                  <a:pt x="0" y="102870"/>
                </a:lnTo>
                <a:close/>
              </a:path>
            </a:pathLst>
          </a:cu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noProof="0"/>
          </a:p>
        </p:txBody>
      </p:sp>
      <p:sp>
        <p:nvSpPr>
          <p:cNvPr id="8" name="Freeform: Shape 7">
            <a:extLst>
              <a:ext uri="{FF2B5EF4-FFF2-40B4-BE49-F238E27FC236}">
                <a16:creationId xmlns:a16="http://schemas.microsoft.com/office/drawing/2014/main" id="{26CB3828-5197-0E10-8AA5-01154F00EC51}"/>
              </a:ext>
            </a:extLst>
          </p:cNvPr>
          <p:cNvSpPr/>
          <p:nvPr/>
        </p:nvSpPr>
        <p:spPr>
          <a:xfrm>
            <a:off x="8075781" y="856253"/>
            <a:ext cx="560388" cy="217170"/>
          </a:xfrm>
          <a:custGeom>
            <a:avLst/>
            <a:gdLst>
              <a:gd name="connsiteX0" fmla="*/ 240030 w 594360"/>
              <a:gd name="connsiteY0" fmla="*/ 0 h 411480"/>
              <a:gd name="connsiteX1" fmla="*/ 0 w 594360"/>
              <a:gd name="connsiteY1" fmla="*/ 274320 h 411480"/>
              <a:gd name="connsiteX2" fmla="*/ 594360 w 594360"/>
              <a:gd name="connsiteY2" fmla="*/ 411480 h 411480"/>
              <a:gd name="connsiteX3" fmla="*/ 468630 w 594360"/>
              <a:gd name="connsiteY3" fmla="*/ 182880 h 411480"/>
              <a:gd name="connsiteX4" fmla="*/ 240030 w 594360"/>
              <a:gd name="connsiteY4" fmla="*/ 0 h 4114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94360" h="411480">
                <a:moveTo>
                  <a:pt x="240030" y="0"/>
                </a:moveTo>
                <a:lnTo>
                  <a:pt x="0" y="274320"/>
                </a:lnTo>
                <a:lnTo>
                  <a:pt x="594360" y="411480"/>
                </a:lnTo>
                <a:lnTo>
                  <a:pt x="468630" y="182880"/>
                </a:lnTo>
                <a:lnTo>
                  <a:pt x="240030" y="0"/>
                </a:lnTo>
                <a:close/>
              </a:path>
            </a:pathLst>
          </a:cu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noProof="0"/>
          </a:p>
        </p:txBody>
      </p:sp>
      <p:sp>
        <p:nvSpPr>
          <p:cNvPr id="9" name="Freeform: Shape 8">
            <a:extLst>
              <a:ext uri="{FF2B5EF4-FFF2-40B4-BE49-F238E27FC236}">
                <a16:creationId xmlns:a16="http://schemas.microsoft.com/office/drawing/2014/main" id="{1DAF69AC-165F-CD18-C836-BDA7E983B530}"/>
              </a:ext>
            </a:extLst>
          </p:cNvPr>
          <p:cNvSpPr/>
          <p:nvPr/>
        </p:nvSpPr>
        <p:spPr>
          <a:xfrm>
            <a:off x="7750214" y="1006024"/>
            <a:ext cx="560388" cy="217170"/>
          </a:xfrm>
          <a:custGeom>
            <a:avLst/>
            <a:gdLst>
              <a:gd name="connsiteX0" fmla="*/ 240030 w 594360"/>
              <a:gd name="connsiteY0" fmla="*/ 0 h 411480"/>
              <a:gd name="connsiteX1" fmla="*/ 0 w 594360"/>
              <a:gd name="connsiteY1" fmla="*/ 274320 h 411480"/>
              <a:gd name="connsiteX2" fmla="*/ 594360 w 594360"/>
              <a:gd name="connsiteY2" fmla="*/ 411480 h 411480"/>
              <a:gd name="connsiteX3" fmla="*/ 468630 w 594360"/>
              <a:gd name="connsiteY3" fmla="*/ 182880 h 411480"/>
              <a:gd name="connsiteX4" fmla="*/ 240030 w 594360"/>
              <a:gd name="connsiteY4" fmla="*/ 0 h 4114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94360" h="411480">
                <a:moveTo>
                  <a:pt x="240030" y="0"/>
                </a:moveTo>
                <a:lnTo>
                  <a:pt x="0" y="274320"/>
                </a:lnTo>
                <a:lnTo>
                  <a:pt x="594360" y="411480"/>
                </a:lnTo>
                <a:lnTo>
                  <a:pt x="468630" y="182880"/>
                </a:lnTo>
                <a:lnTo>
                  <a:pt x="240030" y="0"/>
                </a:lnTo>
                <a:close/>
              </a:path>
            </a:pathLst>
          </a:cu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noProof="0"/>
          </a:p>
        </p:txBody>
      </p:sp>
      <p:sp>
        <p:nvSpPr>
          <p:cNvPr id="10" name="Freeform: Shape 9">
            <a:extLst>
              <a:ext uri="{FF2B5EF4-FFF2-40B4-BE49-F238E27FC236}">
                <a16:creationId xmlns:a16="http://schemas.microsoft.com/office/drawing/2014/main" id="{D3EDEE9A-EC61-F75F-9974-85044234774F}"/>
              </a:ext>
            </a:extLst>
          </p:cNvPr>
          <p:cNvSpPr/>
          <p:nvPr/>
        </p:nvSpPr>
        <p:spPr>
          <a:xfrm>
            <a:off x="7296654" y="632212"/>
            <a:ext cx="171450" cy="217170"/>
          </a:xfrm>
          <a:custGeom>
            <a:avLst/>
            <a:gdLst>
              <a:gd name="connsiteX0" fmla="*/ 0 w 731520"/>
              <a:gd name="connsiteY0" fmla="*/ 422910 h 422910"/>
              <a:gd name="connsiteX1" fmla="*/ 0 w 731520"/>
              <a:gd name="connsiteY1" fmla="*/ 0 h 422910"/>
              <a:gd name="connsiteX2" fmla="*/ 731520 w 731520"/>
              <a:gd name="connsiteY2" fmla="*/ 274320 h 422910"/>
              <a:gd name="connsiteX3" fmla="*/ 514350 w 731520"/>
              <a:gd name="connsiteY3" fmla="*/ 422910 h 422910"/>
              <a:gd name="connsiteX4" fmla="*/ 0 w 731520"/>
              <a:gd name="connsiteY4" fmla="*/ 422910 h 4229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1520" h="422910">
                <a:moveTo>
                  <a:pt x="0" y="422910"/>
                </a:moveTo>
                <a:lnTo>
                  <a:pt x="0" y="0"/>
                </a:lnTo>
                <a:lnTo>
                  <a:pt x="731520" y="274320"/>
                </a:lnTo>
                <a:lnTo>
                  <a:pt x="514350" y="422910"/>
                </a:lnTo>
                <a:lnTo>
                  <a:pt x="0" y="422910"/>
                </a:lnTo>
                <a:close/>
              </a:path>
            </a:pathLst>
          </a:cu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noProof="0"/>
          </a:p>
        </p:txBody>
      </p:sp>
      <p:grpSp>
        <p:nvGrpSpPr>
          <p:cNvPr id="17" name="Group 16">
            <a:extLst>
              <a:ext uri="{FF2B5EF4-FFF2-40B4-BE49-F238E27FC236}">
                <a16:creationId xmlns:a16="http://schemas.microsoft.com/office/drawing/2014/main" id="{0CDBAD3F-F123-60E0-19A0-1B1A392CF0B5}"/>
              </a:ext>
            </a:extLst>
          </p:cNvPr>
          <p:cNvGrpSpPr/>
          <p:nvPr/>
        </p:nvGrpSpPr>
        <p:grpSpPr>
          <a:xfrm>
            <a:off x="5949059" y="3417238"/>
            <a:ext cx="3038089" cy="1096992"/>
            <a:chOff x="5436096" y="3299133"/>
            <a:chExt cx="3038090" cy="1096992"/>
          </a:xfrm>
        </p:grpSpPr>
        <p:sp>
          <p:nvSpPr>
            <p:cNvPr id="11" name="Freeform: Shape 10">
              <a:extLst>
                <a:ext uri="{FF2B5EF4-FFF2-40B4-BE49-F238E27FC236}">
                  <a16:creationId xmlns:a16="http://schemas.microsoft.com/office/drawing/2014/main" id="{CB71D80F-A35F-43B4-739C-C67194369A29}"/>
                </a:ext>
              </a:extLst>
            </p:cNvPr>
            <p:cNvSpPr/>
            <p:nvPr/>
          </p:nvSpPr>
          <p:spPr>
            <a:xfrm>
              <a:off x="5436096" y="3299133"/>
              <a:ext cx="3038090" cy="1096992"/>
            </a:xfrm>
            <a:custGeom>
              <a:avLst/>
              <a:gdLst>
                <a:gd name="connsiteX0" fmla="*/ 0 w 3669030"/>
                <a:gd name="connsiteY0" fmla="*/ 1017270 h 1908810"/>
                <a:gd name="connsiteX1" fmla="*/ 765810 w 3669030"/>
                <a:gd name="connsiteY1" fmla="*/ 754380 h 1908810"/>
                <a:gd name="connsiteX2" fmla="*/ 1257300 w 3669030"/>
                <a:gd name="connsiteY2" fmla="*/ 320040 h 1908810"/>
                <a:gd name="connsiteX3" fmla="*/ 2446020 w 3669030"/>
                <a:gd name="connsiteY3" fmla="*/ 0 h 1908810"/>
                <a:gd name="connsiteX4" fmla="*/ 3143250 w 3669030"/>
                <a:gd name="connsiteY4" fmla="*/ 11430 h 1908810"/>
                <a:gd name="connsiteX5" fmla="*/ 3669030 w 3669030"/>
                <a:gd name="connsiteY5" fmla="*/ 388620 h 1908810"/>
                <a:gd name="connsiteX6" fmla="*/ 3200400 w 3669030"/>
                <a:gd name="connsiteY6" fmla="*/ 1200150 h 1908810"/>
                <a:gd name="connsiteX7" fmla="*/ 1931670 w 3669030"/>
                <a:gd name="connsiteY7" fmla="*/ 1588770 h 1908810"/>
                <a:gd name="connsiteX8" fmla="*/ 1234440 w 3669030"/>
                <a:gd name="connsiteY8" fmla="*/ 1908810 h 1908810"/>
                <a:gd name="connsiteX9" fmla="*/ 617220 w 3669030"/>
                <a:gd name="connsiteY9" fmla="*/ 1714500 h 1908810"/>
                <a:gd name="connsiteX10" fmla="*/ 502920 w 3669030"/>
                <a:gd name="connsiteY10" fmla="*/ 1314450 h 1908810"/>
                <a:gd name="connsiteX11" fmla="*/ 0 w 3669030"/>
                <a:gd name="connsiteY11" fmla="*/ 1017270 h 1908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69030" h="1908810">
                  <a:moveTo>
                    <a:pt x="0" y="1017270"/>
                  </a:moveTo>
                  <a:lnTo>
                    <a:pt x="765810" y="754380"/>
                  </a:lnTo>
                  <a:lnTo>
                    <a:pt x="1257300" y="320040"/>
                  </a:lnTo>
                  <a:lnTo>
                    <a:pt x="2446020" y="0"/>
                  </a:lnTo>
                  <a:lnTo>
                    <a:pt x="3143250" y="11430"/>
                  </a:lnTo>
                  <a:lnTo>
                    <a:pt x="3669030" y="388620"/>
                  </a:lnTo>
                  <a:lnTo>
                    <a:pt x="3200400" y="1200150"/>
                  </a:lnTo>
                  <a:lnTo>
                    <a:pt x="1931670" y="1588770"/>
                  </a:lnTo>
                  <a:lnTo>
                    <a:pt x="1234440" y="1908810"/>
                  </a:lnTo>
                  <a:lnTo>
                    <a:pt x="617220" y="1714500"/>
                  </a:lnTo>
                  <a:lnTo>
                    <a:pt x="502920" y="1314450"/>
                  </a:lnTo>
                  <a:lnTo>
                    <a:pt x="0" y="1017270"/>
                  </a:lnTo>
                  <a:close/>
                </a:path>
              </a:pathLst>
            </a:custGeom>
            <a:solidFill>
              <a:schemeClr val="bg1">
                <a:lumMod val="5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noProof="0"/>
            </a:p>
          </p:txBody>
        </p:sp>
        <p:sp>
          <p:nvSpPr>
            <p:cNvPr id="12" name="Freeform: Shape 11">
              <a:extLst>
                <a:ext uri="{FF2B5EF4-FFF2-40B4-BE49-F238E27FC236}">
                  <a16:creationId xmlns:a16="http://schemas.microsoft.com/office/drawing/2014/main" id="{41A7C8C0-ADBD-AD13-965C-CC426F94FC0B}"/>
                </a:ext>
              </a:extLst>
            </p:cNvPr>
            <p:cNvSpPr/>
            <p:nvPr/>
          </p:nvSpPr>
          <p:spPr>
            <a:xfrm>
              <a:off x="6335813" y="3708485"/>
              <a:ext cx="560388" cy="217170"/>
            </a:xfrm>
            <a:custGeom>
              <a:avLst/>
              <a:gdLst>
                <a:gd name="connsiteX0" fmla="*/ 240030 w 594360"/>
                <a:gd name="connsiteY0" fmla="*/ 0 h 411480"/>
                <a:gd name="connsiteX1" fmla="*/ 0 w 594360"/>
                <a:gd name="connsiteY1" fmla="*/ 274320 h 411480"/>
                <a:gd name="connsiteX2" fmla="*/ 594360 w 594360"/>
                <a:gd name="connsiteY2" fmla="*/ 411480 h 411480"/>
                <a:gd name="connsiteX3" fmla="*/ 468630 w 594360"/>
                <a:gd name="connsiteY3" fmla="*/ 182880 h 411480"/>
                <a:gd name="connsiteX4" fmla="*/ 240030 w 594360"/>
                <a:gd name="connsiteY4" fmla="*/ 0 h 4114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94360" h="411480">
                  <a:moveTo>
                    <a:pt x="240030" y="0"/>
                  </a:moveTo>
                  <a:lnTo>
                    <a:pt x="0" y="274320"/>
                  </a:lnTo>
                  <a:lnTo>
                    <a:pt x="594360" y="411480"/>
                  </a:lnTo>
                  <a:lnTo>
                    <a:pt x="468630" y="182880"/>
                  </a:lnTo>
                  <a:lnTo>
                    <a:pt x="240030" y="0"/>
                  </a:lnTo>
                  <a:close/>
                </a:path>
              </a:pathLst>
            </a:cu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noProof="0"/>
            </a:p>
          </p:txBody>
        </p:sp>
        <p:sp>
          <p:nvSpPr>
            <p:cNvPr id="13" name="Freeform: Shape 12">
              <a:extLst>
                <a:ext uri="{FF2B5EF4-FFF2-40B4-BE49-F238E27FC236}">
                  <a16:creationId xmlns:a16="http://schemas.microsoft.com/office/drawing/2014/main" id="{A7A865F0-0697-A2F4-F4D6-FB1B1079071C}"/>
                </a:ext>
              </a:extLst>
            </p:cNvPr>
            <p:cNvSpPr/>
            <p:nvPr/>
          </p:nvSpPr>
          <p:spPr>
            <a:xfrm>
              <a:off x="6683027" y="3470722"/>
              <a:ext cx="388620" cy="217170"/>
            </a:xfrm>
            <a:custGeom>
              <a:avLst/>
              <a:gdLst>
                <a:gd name="connsiteX0" fmla="*/ 0 w 285750"/>
                <a:gd name="connsiteY0" fmla="*/ 102870 h 262890"/>
                <a:gd name="connsiteX1" fmla="*/ 285750 w 285750"/>
                <a:gd name="connsiteY1" fmla="*/ 0 h 262890"/>
                <a:gd name="connsiteX2" fmla="*/ 274320 w 285750"/>
                <a:gd name="connsiteY2" fmla="*/ 262890 h 262890"/>
                <a:gd name="connsiteX3" fmla="*/ 102870 w 285750"/>
                <a:gd name="connsiteY3" fmla="*/ 194310 h 262890"/>
                <a:gd name="connsiteX4" fmla="*/ 0 w 285750"/>
                <a:gd name="connsiteY4" fmla="*/ 102870 h 2628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5750" h="262890">
                  <a:moveTo>
                    <a:pt x="0" y="102870"/>
                  </a:moveTo>
                  <a:lnTo>
                    <a:pt x="285750" y="0"/>
                  </a:lnTo>
                  <a:lnTo>
                    <a:pt x="274320" y="262890"/>
                  </a:lnTo>
                  <a:lnTo>
                    <a:pt x="102870" y="194310"/>
                  </a:lnTo>
                  <a:lnTo>
                    <a:pt x="0" y="102870"/>
                  </a:lnTo>
                  <a:close/>
                </a:path>
              </a:pathLst>
            </a:cu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noProof="0"/>
            </a:p>
          </p:txBody>
        </p:sp>
        <p:sp>
          <p:nvSpPr>
            <p:cNvPr id="14" name="Freeform: Shape 13">
              <a:extLst>
                <a:ext uri="{FF2B5EF4-FFF2-40B4-BE49-F238E27FC236}">
                  <a16:creationId xmlns:a16="http://schemas.microsoft.com/office/drawing/2014/main" id="{3D00C53A-E5DC-5C9C-7A65-E1382F6687E8}"/>
                </a:ext>
              </a:extLst>
            </p:cNvPr>
            <p:cNvSpPr/>
            <p:nvPr/>
          </p:nvSpPr>
          <p:spPr>
            <a:xfrm>
              <a:off x="7183880" y="3687892"/>
              <a:ext cx="560388" cy="217170"/>
            </a:xfrm>
            <a:custGeom>
              <a:avLst/>
              <a:gdLst>
                <a:gd name="connsiteX0" fmla="*/ 240030 w 594360"/>
                <a:gd name="connsiteY0" fmla="*/ 0 h 411480"/>
                <a:gd name="connsiteX1" fmla="*/ 0 w 594360"/>
                <a:gd name="connsiteY1" fmla="*/ 274320 h 411480"/>
                <a:gd name="connsiteX2" fmla="*/ 594360 w 594360"/>
                <a:gd name="connsiteY2" fmla="*/ 411480 h 411480"/>
                <a:gd name="connsiteX3" fmla="*/ 468630 w 594360"/>
                <a:gd name="connsiteY3" fmla="*/ 182880 h 411480"/>
                <a:gd name="connsiteX4" fmla="*/ 240030 w 594360"/>
                <a:gd name="connsiteY4" fmla="*/ 0 h 4114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94360" h="411480">
                  <a:moveTo>
                    <a:pt x="240030" y="0"/>
                  </a:moveTo>
                  <a:lnTo>
                    <a:pt x="0" y="274320"/>
                  </a:lnTo>
                  <a:lnTo>
                    <a:pt x="594360" y="411480"/>
                  </a:lnTo>
                  <a:lnTo>
                    <a:pt x="468630" y="182880"/>
                  </a:lnTo>
                  <a:lnTo>
                    <a:pt x="240030" y="0"/>
                  </a:lnTo>
                  <a:close/>
                </a:path>
              </a:pathLst>
            </a:cu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noProof="0"/>
            </a:p>
          </p:txBody>
        </p:sp>
        <p:sp>
          <p:nvSpPr>
            <p:cNvPr id="15" name="Freeform: Shape 14">
              <a:extLst>
                <a:ext uri="{FF2B5EF4-FFF2-40B4-BE49-F238E27FC236}">
                  <a16:creationId xmlns:a16="http://schemas.microsoft.com/office/drawing/2014/main" id="{9E1473CC-AE50-688B-F24A-046B0F10FBD0}"/>
                </a:ext>
              </a:extLst>
            </p:cNvPr>
            <p:cNvSpPr/>
            <p:nvPr/>
          </p:nvSpPr>
          <p:spPr>
            <a:xfrm>
              <a:off x="6858313" y="3837663"/>
              <a:ext cx="560388" cy="217170"/>
            </a:xfrm>
            <a:custGeom>
              <a:avLst/>
              <a:gdLst>
                <a:gd name="connsiteX0" fmla="*/ 240030 w 594360"/>
                <a:gd name="connsiteY0" fmla="*/ 0 h 411480"/>
                <a:gd name="connsiteX1" fmla="*/ 0 w 594360"/>
                <a:gd name="connsiteY1" fmla="*/ 274320 h 411480"/>
                <a:gd name="connsiteX2" fmla="*/ 594360 w 594360"/>
                <a:gd name="connsiteY2" fmla="*/ 411480 h 411480"/>
                <a:gd name="connsiteX3" fmla="*/ 468630 w 594360"/>
                <a:gd name="connsiteY3" fmla="*/ 182880 h 411480"/>
                <a:gd name="connsiteX4" fmla="*/ 240030 w 594360"/>
                <a:gd name="connsiteY4" fmla="*/ 0 h 4114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94360" h="411480">
                  <a:moveTo>
                    <a:pt x="240030" y="0"/>
                  </a:moveTo>
                  <a:lnTo>
                    <a:pt x="0" y="274320"/>
                  </a:lnTo>
                  <a:lnTo>
                    <a:pt x="594360" y="411480"/>
                  </a:lnTo>
                  <a:lnTo>
                    <a:pt x="468630" y="182880"/>
                  </a:lnTo>
                  <a:lnTo>
                    <a:pt x="240030" y="0"/>
                  </a:lnTo>
                  <a:close/>
                </a:path>
              </a:pathLst>
            </a:cu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noProof="0"/>
            </a:p>
          </p:txBody>
        </p:sp>
        <p:sp>
          <p:nvSpPr>
            <p:cNvPr id="16" name="Freeform: Shape 15">
              <a:extLst>
                <a:ext uri="{FF2B5EF4-FFF2-40B4-BE49-F238E27FC236}">
                  <a16:creationId xmlns:a16="http://schemas.microsoft.com/office/drawing/2014/main" id="{129B1945-8099-9D49-5A1B-A449FE7B01FE}"/>
                </a:ext>
              </a:extLst>
            </p:cNvPr>
            <p:cNvSpPr/>
            <p:nvPr/>
          </p:nvSpPr>
          <p:spPr>
            <a:xfrm>
              <a:off x="6404753" y="3463851"/>
              <a:ext cx="171450" cy="217170"/>
            </a:xfrm>
            <a:custGeom>
              <a:avLst/>
              <a:gdLst>
                <a:gd name="connsiteX0" fmla="*/ 0 w 731520"/>
                <a:gd name="connsiteY0" fmla="*/ 422910 h 422910"/>
                <a:gd name="connsiteX1" fmla="*/ 0 w 731520"/>
                <a:gd name="connsiteY1" fmla="*/ 0 h 422910"/>
                <a:gd name="connsiteX2" fmla="*/ 731520 w 731520"/>
                <a:gd name="connsiteY2" fmla="*/ 274320 h 422910"/>
                <a:gd name="connsiteX3" fmla="*/ 514350 w 731520"/>
                <a:gd name="connsiteY3" fmla="*/ 422910 h 422910"/>
                <a:gd name="connsiteX4" fmla="*/ 0 w 731520"/>
                <a:gd name="connsiteY4" fmla="*/ 422910 h 4229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1520" h="422910">
                  <a:moveTo>
                    <a:pt x="0" y="422910"/>
                  </a:moveTo>
                  <a:lnTo>
                    <a:pt x="0" y="0"/>
                  </a:lnTo>
                  <a:lnTo>
                    <a:pt x="731520" y="274320"/>
                  </a:lnTo>
                  <a:lnTo>
                    <a:pt x="514350" y="422910"/>
                  </a:lnTo>
                  <a:lnTo>
                    <a:pt x="0" y="422910"/>
                  </a:lnTo>
                  <a:close/>
                </a:path>
              </a:pathLst>
            </a:cu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noProof="0"/>
            </a:p>
          </p:txBody>
        </p:sp>
      </p:grpSp>
      <p:sp>
        <p:nvSpPr>
          <p:cNvPr id="18" name="Title 17">
            <a:extLst>
              <a:ext uri="{FF2B5EF4-FFF2-40B4-BE49-F238E27FC236}">
                <a16:creationId xmlns:a16="http://schemas.microsoft.com/office/drawing/2014/main" id="{16FA5E5C-2EA3-EF8E-9F34-B53B96932DFD}"/>
              </a:ext>
            </a:extLst>
          </p:cNvPr>
          <p:cNvSpPr>
            <a:spLocks noGrp="1"/>
          </p:cNvSpPr>
          <p:nvPr>
            <p:ph type="title"/>
          </p:nvPr>
        </p:nvSpPr>
        <p:spPr/>
        <p:txBody>
          <a:bodyPr/>
          <a:lstStyle/>
          <a:p>
            <a:r>
              <a:rPr lang="en-GB" dirty="0"/>
              <a:t>AL 2019 2024</a:t>
            </a:r>
          </a:p>
        </p:txBody>
      </p:sp>
    </p:spTree>
    <p:extLst>
      <p:ext uri="{BB962C8B-B14F-4D97-AF65-F5344CB8AC3E}">
        <p14:creationId xmlns:p14="http://schemas.microsoft.com/office/powerpoint/2010/main" val="34082614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7"/>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Lst>
  </p:timing>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4601BA0-D125-21FC-F55C-E062D6E380EE}"/>
              </a:ext>
            </a:extLst>
          </p:cNvPr>
          <p:cNvSpPr txBox="1"/>
          <p:nvPr/>
        </p:nvSpPr>
        <p:spPr>
          <a:xfrm>
            <a:off x="109182" y="688665"/>
            <a:ext cx="8396850" cy="523220"/>
          </a:xfrm>
          <a:prstGeom prst="rect">
            <a:avLst/>
          </a:prstGeom>
          <a:noFill/>
        </p:spPr>
        <p:txBody>
          <a:bodyPr wrap="none" rtlCol="0">
            <a:spAutoFit/>
          </a:bodyPr>
          <a:lstStyle/>
          <a:p>
            <a:r>
              <a:rPr lang="en-GB" sz="2800" b="1" dirty="0" err="1"/>
              <a:t>Conas</a:t>
            </a:r>
            <a:r>
              <a:rPr lang="en-GB" sz="2800" b="1" dirty="0"/>
              <a:t> a </a:t>
            </a:r>
            <a:r>
              <a:rPr lang="en-GB" sz="2800" b="1" dirty="0" err="1"/>
              <a:t>chuir</a:t>
            </a:r>
            <a:r>
              <a:rPr lang="en-GB" sz="2800" b="1" dirty="0"/>
              <a:t> an </a:t>
            </a:r>
            <a:r>
              <a:rPr lang="en-GB" sz="2800" b="1" dirty="0" err="1"/>
              <a:t>dalta</a:t>
            </a:r>
            <a:r>
              <a:rPr lang="en-GB" sz="2800" b="1" dirty="0"/>
              <a:t> </a:t>
            </a:r>
            <a:r>
              <a:rPr lang="en-GB" sz="2800" b="1" dirty="0" err="1"/>
              <a:t>cosc</a:t>
            </a:r>
            <a:r>
              <a:rPr lang="en-GB" sz="2800" b="1" dirty="0"/>
              <a:t> ​​</a:t>
            </a:r>
            <a:r>
              <a:rPr lang="en-GB" sz="2800" b="1" dirty="0" err="1"/>
              <a:t>ar</a:t>
            </a:r>
            <a:r>
              <a:rPr lang="en-GB" sz="2800" b="1" dirty="0"/>
              <a:t> </a:t>
            </a:r>
            <a:r>
              <a:rPr lang="en-GB" sz="2800" b="1" dirty="0" err="1"/>
              <a:t>chailliúint</a:t>
            </a:r>
            <a:r>
              <a:rPr lang="en-GB" sz="2800" b="1" dirty="0"/>
              <a:t> </a:t>
            </a:r>
            <a:r>
              <a:rPr lang="en-GB" sz="2800" b="1" dirty="0" err="1"/>
              <a:t>teasa</a:t>
            </a:r>
            <a:r>
              <a:rPr lang="en-GB" sz="2800" b="1" dirty="0"/>
              <a:t>?</a:t>
            </a:r>
          </a:p>
        </p:txBody>
      </p:sp>
      <p:sp>
        <p:nvSpPr>
          <p:cNvPr id="3" name="TextBox 2">
            <a:extLst>
              <a:ext uri="{FF2B5EF4-FFF2-40B4-BE49-F238E27FC236}">
                <a16:creationId xmlns:a16="http://schemas.microsoft.com/office/drawing/2014/main" id="{E4CA2210-9584-5455-E15E-B4C1E4DE7DAA}"/>
              </a:ext>
            </a:extLst>
          </p:cNvPr>
          <p:cNvSpPr txBox="1"/>
          <p:nvPr/>
        </p:nvSpPr>
        <p:spPr>
          <a:xfrm>
            <a:off x="736122" y="1211885"/>
            <a:ext cx="8136904" cy="954107"/>
          </a:xfrm>
          <a:prstGeom prst="rect">
            <a:avLst/>
          </a:prstGeom>
          <a:noFill/>
        </p:spPr>
        <p:txBody>
          <a:bodyPr wrap="square" rtlCol="0">
            <a:spAutoFit/>
          </a:bodyPr>
          <a:lstStyle/>
          <a:p>
            <a:pPr marL="514350" indent="-514350" algn="l">
              <a:buAutoNum type="arabicPeriod"/>
            </a:pPr>
            <a:r>
              <a:rPr lang="en-GB" sz="2800" noProof="0" dirty="0" err="1"/>
              <a:t>Insli</a:t>
            </a:r>
            <a:r>
              <a:rPr lang="en-GB" sz="2800" dirty="0"/>
              <a:t>ú</a:t>
            </a:r>
            <a:r>
              <a:rPr lang="en-GB" sz="2800" noProof="0" dirty="0"/>
              <a:t> </a:t>
            </a:r>
            <a:r>
              <a:rPr lang="en-GB" sz="2800" noProof="0" dirty="0" err="1"/>
              <a:t>ar</a:t>
            </a:r>
            <a:r>
              <a:rPr lang="en-GB" sz="2800" noProof="0" dirty="0"/>
              <a:t> an </a:t>
            </a:r>
            <a:r>
              <a:rPr lang="en-GB" sz="2800" noProof="0" dirty="0" err="1"/>
              <a:t>calraiméadar</a:t>
            </a:r>
            <a:endParaRPr lang="en-GB" sz="2800" noProof="0" dirty="0"/>
          </a:p>
          <a:p>
            <a:pPr marL="514350" indent="-514350" algn="l">
              <a:buAutoNum type="arabicPeriod"/>
            </a:pPr>
            <a:r>
              <a:rPr lang="en-GB" sz="2800" noProof="0" dirty="0" err="1"/>
              <a:t>Úsáid</a:t>
            </a:r>
            <a:r>
              <a:rPr lang="en-GB" sz="2800" noProof="0" dirty="0"/>
              <a:t> </a:t>
            </a:r>
            <a:r>
              <a:rPr lang="en-GB" sz="2800" noProof="0" dirty="0" err="1"/>
              <a:t>claibhín</a:t>
            </a:r>
            <a:r>
              <a:rPr lang="en-GB" sz="2800" noProof="0" dirty="0"/>
              <a:t> </a:t>
            </a:r>
            <a:r>
              <a:rPr lang="en-GB" sz="2800" noProof="0" dirty="0" err="1"/>
              <a:t>inslithe</a:t>
            </a:r>
            <a:endParaRPr lang="en-GB" sz="2800" noProof="0" dirty="0"/>
          </a:p>
        </p:txBody>
      </p:sp>
      <p:sp>
        <p:nvSpPr>
          <p:cNvPr id="4" name="TextBox 3">
            <a:extLst>
              <a:ext uri="{FF2B5EF4-FFF2-40B4-BE49-F238E27FC236}">
                <a16:creationId xmlns:a16="http://schemas.microsoft.com/office/drawing/2014/main" id="{175472A2-2A10-14C3-B473-F1452AB08D8E}"/>
              </a:ext>
            </a:extLst>
          </p:cNvPr>
          <p:cNvSpPr txBox="1"/>
          <p:nvPr/>
        </p:nvSpPr>
        <p:spPr>
          <a:xfrm>
            <a:off x="109182" y="2823922"/>
            <a:ext cx="8763843" cy="954107"/>
          </a:xfrm>
          <a:prstGeom prst="rect">
            <a:avLst/>
          </a:prstGeom>
          <a:noFill/>
        </p:spPr>
        <p:txBody>
          <a:bodyPr wrap="square" rtlCol="0">
            <a:spAutoFit/>
          </a:bodyPr>
          <a:lstStyle/>
          <a:p>
            <a:r>
              <a:rPr lang="en-IE" sz="2800" b="1" dirty="0" err="1"/>
              <a:t>Luaigh</a:t>
            </a:r>
            <a:r>
              <a:rPr lang="en-IE" sz="2800" b="1" dirty="0"/>
              <a:t> </a:t>
            </a:r>
            <a:r>
              <a:rPr lang="en-IE" sz="2800" b="1" dirty="0" err="1"/>
              <a:t>dhá</a:t>
            </a:r>
            <a:r>
              <a:rPr lang="en-IE" sz="2800" b="1" dirty="0"/>
              <a:t> </a:t>
            </a:r>
            <a:r>
              <a:rPr lang="en-IE" sz="2800" b="1" dirty="0" err="1"/>
              <a:t>airí</a:t>
            </a:r>
            <a:r>
              <a:rPr lang="en-IE" sz="2800" b="1" dirty="0"/>
              <a:t> de </a:t>
            </a:r>
            <a:r>
              <a:rPr lang="en-IE" sz="2800" b="1" dirty="0" err="1"/>
              <a:t>chuid</a:t>
            </a:r>
            <a:r>
              <a:rPr lang="en-IE" sz="2800" b="1" dirty="0"/>
              <a:t> </a:t>
            </a:r>
            <a:r>
              <a:rPr lang="en-IE" sz="2800" b="1" dirty="0" err="1"/>
              <a:t>teirmiméadair</a:t>
            </a:r>
            <a:r>
              <a:rPr lang="en-IE" sz="2800" b="1" dirty="0"/>
              <a:t> a </a:t>
            </a:r>
            <a:r>
              <a:rPr lang="en-IE" sz="2800" b="1" dirty="0" err="1"/>
              <a:t>bheadh</a:t>
            </a:r>
            <a:r>
              <a:rPr lang="en-IE" sz="2800" b="1" dirty="0"/>
              <a:t> </a:t>
            </a:r>
            <a:r>
              <a:rPr lang="en-IE" sz="2800" b="1" dirty="0" err="1"/>
              <a:t>oiriúnach</a:t>
            </a:r>
            <a:r>
              <a:rPr lang="en-IE" sz="2800" b="1" dirty="0"/>
              <a:t> </a:t>
            </a:r>
            <a:r>
              <a:rPr lang="en-IE" sz="2800" b="1" dirty="0" err="1"/>
              <a:t>lena</a:t>
            </a:r>
            <a:r>
              <a:rPr lang="en-IE" sz="2800" b="1" dirty="0"/>
              <a:t> </a:t>
            </a:r>
            <a:r>
              <a:rPr lang="en-IE" sz="2800" b="1" dirty="0" err="1"/>
              <a:t>úsáid</a:t>
            </a:r>
            <a:r>
              <a:rPr lang="en-IE" sz="2800" b="1" dirty="0"/>
              <a:t> </a:t>
            </a:r>
            <a:r>
              <a:rPr lang="en-IE" sz="2800" b="1" dirty="0" err="1"/>
              <a:t>sa</a:t>
            </a:r>
            <a:r>
              <a:rPr lang="en-IE" sz="2800" b="1" dirty="0"/>
              <a:t> </a:t>
            </a:r>
            <a:r>
              <a:rPr lang="en-IE" sz="2800" b="1" dirty="0" err="1"/>
              <a:t>turgnamh</a:t>
            </a:r>
            <a:r>
              <a:rPr lang="en-IE" sz="2800" b="1" dirty="0"/>
              <a:t> sin. </a:t>
            </a:r>
            <a:r>
              <a:rPr lang="en-GB" sz="2800" noProof="0" dirty="0"/>
              <a:t>(2017, 2024)</a:t>
            </a:r>
          </a:p>
        </p:txBody>
      </p:sp>
      <p:sp>
        <p:nvSpPr>
          <p:cNvPr id="18" name="TextBox 17">
            <a:extLst>
              <a:ext uri="{FF2B5EF4-FFF2-40B4-BE49-F238E27FC236}">
                <a16:creationId xmlns:a16="http://schemas.microsoft.com/office/drawing/2014/main" id="{53B0BB48-B31C-6100-F891-BDDA65517935}"/>
              </a:ext>
            </a:extLst>
          </p:cNvPr>
          <p:cNvSpPr txBox="1"/>
          <p:nvPr/>
        </p:nvSpPr>
        <p:spPr>
          <a:xfrm>
            <a:off x="736122" y="3767765"/>
            <a:ext cx="8136904" cy="1815882"/>
          </a:xfrm>
          <a:prstGeom prst="rect">
            <a:avLst/>
          </a:prstGeom>
          <a:noFill/>
        </p:spPr>
        <p:txBody>
          <a:bodyPr wrap="square" rtlCol="0">
            <a:spAutoFit/>
          </a:bodyPr>
          <a:lstStyle/>
          <a:p>
            <a:pPr marL="514350" indent="-514350">
              <a:buAutoNum type="arabicPeriod"/>
            </a:pPr>
            <a:r>
              <a:rPr lang="en-GB" sz="2800" noProof="0" dirty="0" err="1"/>
              <a:t>Grádaithe</a:t>
            </a:r>
            <a:r>
              <a:rPr lang="en-GB" sz="2800" noProof="0" dirty="0"/>
              <a:t> go 0.1 ℃</a:t>
            </a:r>
          </a:p>
          <a:p>
            <a:pPr marL="514350" indent="-514350" algn="l">
              <a:buAutoNum type="arabicPeriod"/>
            </a:pPr>
            <a:r>
              <a:rPr lang="en-GB" sz="2800" noProof="0" dirty="0" err="1"/>
              <a:t>Toilleadh</a:t>
            </a:r>
            <a:r>
              <a:rPr lang="en-GB" sz="2800" noProof="0" dirty="0"/>
              <a:t> </a:t>
            </a:r>
            <a:r>
              <a:rPr lang="en-GB" sz="2800" noProof="0" dirty="0" err="1"/>
              <a:t>teasa</a:t>
            </a:r>
            <a:r>
              <a:rPr lang="en-GB" sz="2800" noProof="0" dirty="0"/>
              <a:t> </a:t>
            </a:r>
            <a:r>
              <a:rPr lang="en-GB" sz="2800" noProof="0" dirty="0" err="1"/>
              <a:t>beah</a:t>
            </a:r>
            <a:endParaRPr lang="en-GB" sz="2800" noProof="0" dirty="0"/>
          </a:p>
          <a:p>
            <a:pPr marL="514350" indent="-514350" algn="l">
              <a:buAutoNum type="arabicPeriod"/>
            </a:pPr>
            <a:r>
              <a:rPr lang="en-GB" sz="2800" dirty="0" err="1"/>
              <a:t>Imoibríonn</a:t>
            </a:r>
            <a:r>
              <a:rPr lang="en-GB" sz="2800" dirty="0"/>
              <a:t> go tapa</a:t>
            </a:r>
          </a:p>
          <a:p>
            <a:pPr marL="514350" indent="-514350" algn="l">
              <a:buAutoNum type="arabicPeriod"/>
            </a:pPr>
            <a:r>
              <a:rPr lang="en-GB" sz="2800" noProof="0" dirty="0" err="1"/>
              <a:t>Raon</a:t>
            </a:r>
            <a:r>
              <a:rPr lang="en-GB" sz="2800" noProof="0" dirty="0"/>
              <a:t> </a:t>
            </a:r>
            <a:r>
              <a:rPr lang="en-GB" sz="2800" noProof="0" dirty="0" err="1"/>
              <a:t>oiriúnach</a:t>
            </a:r>
            <a:endParaRPr lang="en-GB" sz="2800" noProof="0" dirty="0"/>
          </a:p>
        </p:txBody>
      </p:sp>
      <p:sp>
        <p:nvSpPr>
          <p:cNvPr id="5" name="Title 4">
            <a:extLst>
              <a:ext uri="{FF2B5EF4-FFF2-40B4-BE49-F238E27FC236}">
                <a16:creationId xmlns:a16="http://schemas.microsoft.com/office/drawing/2014/main" id="{E5B221EF-6130-0C03-DF70-D4998D2655CF}"/>
              </a:ext>
            </a:extLst>
          </p:cNvPr>
          <p:cNvSpPr>
            <a:spLocks noGrp="1"/>
          </p:cNvSpPr>
          <p:nvPr>
            <p:ph type="title"/>
          </p:nvPr>
        </p:nvSpPr>
        <p:spPr/>
        <p:txBody>
          <a:bodyPr/>
          <a:lstStyle/>
          <a:p>
            <a:r>
              <a:rPr lang="en-GB" dirty="0"/>
              <a:t>AL 2017</a:t>
            </a:r>
          </a:p>
        </p:txBody>
      </p:sp>
    </p:spTree>
    <p:extLst>
      <p:ext uri="{BB962C8B-B14F-4D97-AF65-F5344CB8AC3E}">
        <p14:creationId xmlns:p14="http://schemas.microsoft.com/office/powerpoint/2010/main" val="32729907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18" grpId="0"/>
    </p:bldLst>
  </p:timing>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848F9C8-53FC-E55F-8F10-CF02FE69C00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CC267CB-1881-0EEA-9DD4-A8531FBF0DCF}"/>
              </a:ext>
            </a:extLst>
          </p:cNvPr>
          <p:cNvSpPr>
            <a:spLocks noGrp="1"/>
          </p:cNvSpPr>
          <p:nvPr>
            <p:ph type="title"/>
          </p:nvPr>
        </p:nvSpPr>
        <p:spPr>
          <a:xfrm>
            <a:off x="254000" y="197771"/>
            <a:ext cx="8712200" cy="590931"/>
          </a:xfrm>
        </p:spPr>
        <p:txBody>
          <a:bodyPr/>
          <a:lstStyle/>
          <a:p>
            <a:r>
              <a:rPr lang="en-IE" dirty="0" err="1"/>
              <a:t>Sainteas</a:t>
            </a:r>
            <a:r>
              <a:rPr lang="en-IE" dirty="0"/>
              <a:t> </a:t>
            </a:r>
            <a:r>
              <a:rPr lang="en-IE" dirty="0" err="1"/>
              <a:t>folaigh</a:t>
            </a:r>
            <a:r>
              <a:rPr lang="en-IE" dirty="0"/>
              <a:t> </a:t>
            </a:r>
            <a:r>
              <a:rPr lang="en-IE" dirty="0" err="1"/>
              <a:t>galúcháin</a:t>
            </a:r>
            <a:r>
              <a:rPr lang="en-IE" dirty="0"/>
              <a:t> </a:t>
            </a:r>
            <a:endParaRPr lang="en-GB" b="1" noProof="0" dirty="0"/>
          </a:p>
        </p:txBody>
      </p:sp>
      <p:sp>
        <p:nvSpPr>
          <p:cNvPr id="12" name="Freeform: Shape 11">
            <a:extLst>
              <a:ext uri="{FF2B5EF4-FFF2-40B4-BE49-F238E27FC236}">
                <a16:creationId xmlns:a16="http://schemas.microsoft.com/office/drawing/2014/main" id="{9406E953-7FAE-74B0-03A9-DBB7EEBCB96A}"/>
              </a:ext>
            </a:extLst>
          </p:cNvPr>
          <p:cNvSpPr/>
          <p:nvPr/>
        </p:nvSpPr>
        <p:spPr>
          <a:xfrm>
            <a:off x="1327817" y="4996315"/>
            <a:ext cx="1409409" cy="1183300"/>
          </a:xfrm>
          <a:custGeom>
            <a:avLst/>
            <a:gdLst>
              <a:gd name="connsiteX0" fmla="*/ 0 w 2137410"/>
              <a:gd name="connsiteY0" fmla="*/ 0 h 1794510"/>
              <a:gd name="connsiteX1" fmla="*/ 0 w 2137410"/>
              <a:gd name="connsiteY1" fmla="*/ 1565910 h 1794510"/>
              <a:gd name="connsiteX2" fmla="*/ 205740 w 2137410"/>
              <a:gd name="connsiteY2" fmla="*/ 1783080 h 1794510"/>
              <a:gd name="connsiteX3" fmla="*/ 1840230 w 2137410"/>
              <a:gd name="connsiteY3" fmla="*/ 1794510 h 1794510"/>
              <a:gd name="connsiteX4" fmla="*/ 2137410 w 2137410"/>
              <a:gd name="connsiteY4" fmla="*/ 1588770 h 1794510"/>
              <a:gd name="connsiteX5" fmla="*/ 2103120 w 2137410"/>
              <a:gd name="connsiteY5" fmla="*/ 34290 h 1794510"/>
              <a:gd name="connsiteX6" fmla="*/ 0 w 2137410"/>
              <a:gd name="connsiteY6" fmla="*/ 0 h 1794510"/>
              <a:gd name="connsiteX0" fmla="*/ 0 w 2137410"/>
              <a:gd name="connsiteY0" fmla="*/ 0 h 1794510"/>
              <a:gd name="connsiteX1" fmla="*/ 0 w 2137410"/>
              <a:gd name="connsiteY1" fmla="*/ 1565910 h 1794510"/>
              <a:gd name="connsiteX2" fmla="*/ 205740 w 2137410"/>
              <a:gd name="connsiteY2" fmla="*/ 1783080 h 1794510"/>
              <a:gd name="connsiteX3" fmla="*/ 1840230 w 2137410"/>
              <a:gd name="connsiteY3" fmla="*/ 1794510 h 1794510"/>
              <a:gd name="connsiteX4" fmla="*/ 2137410 w 2137410"/>
              <a:gd name="connsiteY4" fmla="*/ 1588770 h 1794510"/>
              <a:gd name="connsiteX5" fmla="*/ 2103120 w 2137410"/>
              <a:gd name="connsiteY5" fmla="*/ 0 h 1794510"/>
              <a:gd name="connsiteX6" fmla="*/ 0 w 2137410"/>
              <a:gd name="connsiteY6" fmla="*/ 0 h 17945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37410" h="1794510">
                <a:moveTo>
                  <a:pt x="0" y="0"/>
                </a:moveTo>
                <a:lnTo>
                  <a:pt x="0" y="1565910"/>
                </a:lnTo>
                <a:lnTo>
                  <a:pt x="205740" y="1783080"/>
                </a:lnTo>
                <a:lnTo>
                  <a:pt x="1840230" y="1794510"/>
                </a:lnTo>
                <a:lnTo>
                  <a:pt x="2137410" y="1588770"/>
                </a:lnTo>
                <a:lnTo>
                  <a:pt x="2103120" y="0"/>
                </a:lnTo>
                <a:lnTo>
                  <a:pt x="0" y="0"/>
                </a:lnTo>
                <a:close/>
              </a:path>
            </a:pathLst>
          </a:custGeom>
          <a:solidFill>
            <a:schemeClr val="tx2">
              <a:lumMod val="10000"/>
              <a:lumOff val="9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noProof="0"/>
          </a:p>
        </p:txBody>
      </p:sp>
      <p:sp>
        <p:nvSpPr>
          <p:cNvPr id="13" name="Freeform: Shape 12">
            <a:extLst>
              <a:ext uri="{FF2B5EF4-FFF2-40B4-BE49-F238E27FC236}">
                <a16:creationId xmlns:a16="http://schemas.microsoft.com/office/drawing/2014/main" id="{D9344E47-83F2-D8CE-A106-AB7B6BFE192D}"/>
              </a:ext>
            </a:extLst>
          </p:cNvPr>
          <p:cNvSpPr/>
          <p:nvPr/>
        </p:nvSpPr>
        <p:spPr>
          <a:xfrm>
            <a:off x="928359" y="4348138"/>
            <a:ext cx="2185714" cy="2185714"/>
          </a:xfrm>
          <a:custGeom>
            <a:avLst/>
            <a:gdLst>
              <a:gd name="connsiteX0" fmla="*/ 594360 w 3314700"/>
              <a:gd name="connsiteY0" fmla="*/ 34290 h 3211830"/>
              <a:gd name="connsiteX1" fmla="*/ 0 w 3314700"/>
              <a:gd name="connsiteY1" fmla="*/ 0 h 3211830"/>
              <a:gd name="connsiteX2" fmla="*/ 57150 w 3314700"/>
              <a:gd name="connsiteY2" fmla="*/ 3211830 h 3211830"/>
              <a:gd name="connsiteX3" fmla="*/ 3314700 w 3314700"/>
              <a:gd name="connsiteY3" fmla="*/ 3211830 h 3211830"/>
              <a:gd name="connsiteX4" fmla="*/ 3291840 w 3314700"/>
              <a:gd name="connsiteY4" fmla="*/ 45720 h 3211830"/>
              <a:gd name="connsiteX5" fmla="*/ 2731770 w 3314700"/>
              <a:gd name="connsiteY5" fmla="*/ 45720 h 3211830"/>
              <a:gd name="connsiteX6" fmla="*/ 2754630 w 3314700"/>
              <a:gd name="connsiteY6" fmla="*/ 2640330 h 3211830"/>
              <a:gd name="connsiteX7" fmla="*/ 2548890 w 3314700"/>
              <a:gd name="connsiteY7" fmla="*/ 2777490 h 3211830"/>
              <a:gd name="connsiteX8" fmla="*/ 765810 w 3314700"/>
              <a:gd name="connsiteY8" fmla="*/ 2811780 h 3211830"/>
              <a:gd name="connsiteX9" fmla="*/ 548640 w 3314700"/>
              <a:gd name="connsiteY9" fmla="*/ 2617470 h 3211830"/>
              <a:gd name="connsiteX10" fmla="*/ 594360 w 3314700"/>
              <a:gd name="connsiteY10" fmla="*/ 34290 h 3211830"/>
              <a:gd name="connsiteX0" fmla="*/ 594360 w 3314700"/>
              <a:gd name="connsiteY0" fmla="*/ 0 h 3177540"/>
              <a:gd name="connsiteX1" fmla="*/ 0 w 3314700"/>
              <a:gd name="connsiteY1" fmla="*/ 22860 h 3177540"/>
              <a:gd name="connsiteX2" fmla="*/ 57150 w 3314700"/>
              <a:gd name="connsiteY2" fmla="*/ 3177540 h 3177540"/>
              <a:gd name="connsiteX3" fmla="*/ 3314700 w 3314700"/>
              <a:gd name="connsiteY3" fmla="*/ 3177540 h 3177540"/>
              <a:gd name="connsiteX4" fmla="*/ 3291840 w 3314700"/>
              <a:gd name="connsiteY4" fmla="*/ 11430 h 3177540"/>
              <a:gd name="connsiteX5" fmla="*/ 2731770 w 3314700"/>
              <a:gd name="connsiteY5" fmla="*/ 11430 h 3177540"/>
              <a:gd name="connsiteX6" fmla="*/ 2754630 w 3314700"/>
              <a:gd name="connsiteY6" fmla="*/ 2606040 h 3177540"/>
              <a:gd name="connsiteX7" fmla="*/ 2548890 w 3314700"/>
              <a:gd name="connsiteY7" fmla="*/ 2743200 h 3177540"/>
              <a:gd name="connsiteX8" fmla="*/ 765810 w 3314700"/>
              <a:gd name="connsiteY8" fmla="*/ 2777490 h 3177540"/>
              <a:gd name="connsiteX9" fmla="*/ 548640 w 3314700"/>
              <a:gd name="connsiteY9" fmla="*/ 2583180 h 3177540"/>
              <a:gd name="connsiteX10" fmla="*/ 594360 w 3314700"/>
              <a:gd name="connsiteY10" fmla="*/ 0 h 3177540"/>
              <a:gd name="connsiteX0" fmla="*/ 594360 w 3314700"/>
              <a:gd name="connsiteY0" fmla="*/ 11430 h 3188970"/>
              <a:gd name="connsiteX1" fmla="*/ 0 w 3314700"/>
              <a:gd name="connsiteY1" fmla="*/ 0 h 3188970"/>
              <a:gd name="connsiteX2" fmla="*/ 57150 w 3314700"/>
              <a:gd name="connsiteY2" fmla="*/ 3188970 h 3188970"/>
              <a:gd name="connsiteX3" fmla="*/ 3314700 w 3314700"/>
              <a:gd name="connsiteY3" fmla="*/ 3188970 h 3188970"/>
              <a:gd name="connsiteX4" fmla="*/ 3291840 w 3314700"/>
              <a:gd name="connsiteY4" fmla="*/ 22860 h 3188970"/>
              <a:gd name="connsiteX5" fmla="*/ 2731770 w 3314700"/>
              <a:gd name="connsiteY5" fmla="*/ 22860 h 3188970"/>
              <a:gd name="connsiteX6" fmla="*/ 2754630 w 3314700"/>
              <a:gd name="connsiteY6" fmla="*/ 2617470 h 3188970"/>
              <a:gd name="connsiteX7" fmla="*/ 2548890 w 3314700"/>
              <a:gd name="connsiteY7" fmla="*/ 2754630 h 3188970"/>
              <a:gd name="connsiteX8" fmla="*/ 765810 w 3314700"/>
              <a:gd name="connsiteY8" fmla="*/ 2788920 h 3188970"/>
              <a:gd name="connsiteX9" fmla="*/ 548640 w 3314700"/>
              <a:gd name="connsiteY9" fmla="*/ 2594610 h 3188970"/>
              <a:gd name="connsiteX10" fmla="*/ 594360 w 3314700"/>
              <a:gd name="connsiteY10" fmla="*/ 11430 h 3188970"/>
              <a:gd name="connsiteX0" fmla="*/ 594360 w 3314700"/>
              <a:gd name="connsiteY0" fmla="*/ 11430 h 3314700"/>
              <a:gd name="connsiteX1" fmla="*/ 0 w 3314700"/>
              <a:gd name="connsiteY1" fmla="*/ 0 h 3314700"/>
              <a:gd name="connsiteX2" fmla="*/ 11430 w 3314700"/>
              <a:gd name="connsiteY2" fmla="*/ 3314700 h 3314700"/>
              <a:gd name="connsiteX3" fmla="*/ 3314700 w 3314700"/>
              <a:gd name="connsiteY3" fmla="*/ 3188970 h 3314700"/>
              <a:gd name="connsiteX4" fmla="*/ 3291840 w 3314700"/>
              <a:gd name="connsiteY4" fmla="*/ 22860 h 3314700"/>
              <a:gd name="connsiteX5" fmla="*/ 2731770 w 3314700"/>
              <a:gd name="connsiteY5" fmla="*/ 22860 h 3314700"/>
              <a:gd name="connsiteX6" fmla="*/ 2754630 w 3314700"/>
              <a:gd name="connsiteY6" fmla="*/ 2617470 h 3314700"/>
              <a:gd name="connsiteX7" fmla="*/ 2548890 w 3314700"/>
              <a:gd name="connsiteY7" fmla="*/ 2754630 h 3314700"/>
              <a:gd name="connsiteX8" fmla="*/ 765810 w 3314700"/>
              <a:gd name="connsiteY8" fmla="*/ 2788920 h 3314700"/>
              <a:gd name="connsiteX9" fmla="*/ 548640 w 3314700"/>
              <a:gd name="connsiteY9" fmla="*/ 2594610 h 3314700"/>
              <a:gd name="connsiteX10" fmla="*/ 594360 w 3314700"/>
              <a:gd name="connsiteY10" fmla="*/ 11430 h 3314700"/>
              <a:gd name="connsiteX0" fmla="*/ 594360 w 3314700"/>
              <a:gd name="connsiteY0" fmla="*/ 11430 h 3314700"/>
              <a:gd name="connsiteX1" fmla="*/ 0 w 3314700"/>
              <a:gd name="connsiteY1" fmla="*/ 0 h 3314700"/>
              <a:gd name="connsiteX2" fmla="*/ 11430 w 3314700"/>
              <a:gd name="connsiteY2" fmla="*/ 3314700 h 3314700"/>
              <a:gd name="connsiteX3" fmla="*/ 3314700 w 3314700"/>
              <a:gd name="connsiteY3" fmla="*/ 3280410 h 3314700"/>
              <a:gd name="connsiteX4" fmla="*/ 3291840 w 3314700"/>
              <a:gd name="connsiteY4" fmla="*/ 22860 h 3314700"/>
              <a:gd name="connsiteX5" fmla="*/ 2731770 w 3314700"/>
              <a:gd name="connsiteY5" fmla="*/ 22860 h 3314700"/>
              <a:gd name="connsiteX6" fmla="*/ 2754630 w 3314700"/>
              <a:gd name="connsiteY6" fmla="*/ 2617470 h 3314700"/>
              <a:gd name="connsiteX7" fmla="*/ 2548890 w 3314700"/>
              <a:gd name="connsiteY7" fmla="*/ 2754630 h 3314700"/>
              <a:gd name="connsiteX8" fmla="*/ 765810 w 3314700"/>
              <a:gd name="connsiteY8" fmla="*/ 2788920 h 3314700"/>
              <a:gd name="connsiteX9" fmla="*/ 548640 w 3314700"/>
              <a:gd name="connsiteY9" fmla="*/ 2594610 h 3314700"/>
              <a:gd name="connsiteX10" fmla="*/ 594360 w 3314700"/>
              <a:gd name="connsiteY10" fmla="*/ 11430 h 3314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314700" h="3314700">
                <a:moveTo>
                  <a:pt x="594360" y="11430"/>
                </a:moveTo>
                <a:lnTo>
                  <a:pt x="0" y="0"/>
                </a:lnTo>
                <a:lnTo>
                  <a:pt x="11430" y="3314700"/>
                </a:lnTo>
                <a:lnTo>
                  <a:pt x="3314700" y="3280410"/>
                </a:lnTo>
                <a:lnTo>
                  <a:pt x="3291840" y="22860"/>
                </a:lnTo>
                <a:lnTo>
                  <a:pt x="2731770" y="22860"/>
                </a:lnTo>
                <a:lnTo>
                  <a:pt x="2754630" y="2617470"/>
                </a:lnTo>
                <a:lnTo>
                  <a:pt x="2548890" y="2754630"/>
                </a:lnTo>
                <a:lnTo>
                  <a:pt x="765810" y="2788920"/>
                </a:lnTo>
                <a:lnTo>
                  <a:pt x="548640" y="2594610"/>
                </a:lnTo>
                <a:lnTo>
                  <a:pt x="594360" y="11430"/>
                </a:lnTo>
                <a:close/>
              </a:path>
            </a:pathLst>
          </a:custGeom>
          <a:solidFill>
            <a:srgbClr val="FFC000"/>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noProof="0"/>
          </a:p>
        </p:txBody>
      </p:sp>
      <p:sp>
        <p:nvSpPr>
          <p:cNvPr id="16" name="Freeform: Shape 15">
            <a:extLst>
              <a:ext uri="{FF2B5EF4-FFF2-40B4-BE49-F238E27FC236}">
                <a16:creationId xmlns:a16="http://schemas.microsoft.com/office/drawing/2014/main" id="{CFCDC6FA-9CB5-7B4C-1597-07AA8A74D484}"/>
              </a:ext>
            </a:extLst>
          </p:cNvPr>
          <p:cNvSpPr/>
          <p:nvPr/>
        </p:nvSpPr>
        <p:spPr>
          <a:xfrm>
            <a:off x="1116782" y="4174788"/>
            <a:ext cx="1765912" cy="2007824"/>
          </a:xfrm>
          <a:custGeom>
            <a:avLst/>
            <a:gdLst>
              <a:gd name="connsiteX0" fmla="*/ 0 w 1783080"/>
              <a:gd name="connsiteY0" fmla="*/ 0 h 2423160"/>
              <a:gd name="connsiteX1" fmla="*/ 194310 w 1783080"/>
              <a:gd name="connsiteY1" fmla="*/ 182880 h 2423160"/>
              <a:gd name="connsiteX2" fmla="*/ 194310 w 1783080"/>
              <a:gd name="connsiteY2" fmla="*/ 2286000 h 2423160"/>
              <a:gd name="connsiteX3" fmla="*/ 308610 w 1783080"/>
              <a:gd name="connsiteY3" fmla="*/ 2423160 h 2423160"/>
              <a:gd name="connsiteX4" fmla="*/ 1463040 w 1783080"/>
              <a:gd name="connsiteY4" fmla="*/ 2423160 h 2423160"/>
              <a:gd name="connsiteX5" fmla="*/ 1611630 w 1783080"/>
              <a:gd name="connsiteY5" fmla="*/ 2274570 h 2423160"/>
              <a:gd name="connsiteX6" fmla="*/ 1623060 w 1783080"/>
              <a:gd name="connsiteY6" fmla="*/ 217170 h 2423160"/>
              <a:gd name="connsiteX7" fmla="*/ 1783080 w 1783080"/>
              <a:gd name="connsiteY7" fmla="*/ 80010 h 2423160"/>
              <a:gd name="connsiteX0" fmla="*/ 0 w 1783080"/>
              <a:gd name="connsiteY0" fmla="*/ 0 h 2423160"/>
              <a:gd name="connsiteX1" fmla="*/ 194310 w 1783080"/>
              <a:gd name="connsiteY1" fmla="*/ 182880 h 2423160"/>
              <a:gd name="connsiteX2" fmla="*/ 194310 w 1783080"/>
              <a:gd name="connsiteY2" fmla="*/ 2286000 h 2423160"/>
              <a:gd name="connsiteX3" fmla="*/ 308610 w 1783080"/>
              <a:gd name="connsiteY3" fmla="*/ 2423160 h 2423160"/>
              <a:gd name="connsiteX4" fmla="*/ 1463040 w 1783080"/>
              <a:gd name="connsiteY4" fmla="*/ 2423160 h 2423160"/>
              <a:gd name="connsiteX5" fmla="*/ 1611630 w 1783080"/>
              <a:gd name="connsiteY5" fmla="*/ 2274570 h 2423160"/>
              <a:gd name="connsiteX6" fmla="*/ 1611630 w 1783080"/>
              <a:gd name="connsiteY6" fmla="*/ 182880 h 2423160"/>
              <a:gd name="connsiteX7" fmla="*/ 1783080 w 1783080"/>
              <a:gd name="connsiteY7" fmla="*/ 80010 h 2423160"/>
              <a:gd name="connsiteX0" fmla="*/ 0 w 1760220"/>
              <a:gd name="connsiteY0" fmla="*/ 0 h 2423160"/>
              <a:gd name="connsiteX1" fmla="*/ 194310 w 1760220"/>
              <a:gd name="connsiteY1" fmla="*/ 182880 h 2423160"/>
              <a:gd name="connsiteX2" fmla="*/ 194310 w 1760220"/>
              <a:gd name="connsiteY2" fmla="*/ 2286000 h 2423160"/>
              <a:gd name="connsiteX3" fmla="*/ 308610 w 1760220"/>
              <a:gd name="connsiteY3" fmla="*/ 2423160 h 2423160"/>
              <a:gd name="connsiteX4" fmla="*/ 1463040 w 1760220"/>
              <a:gd name="connsiteY4" fmla="*/ 2423160 h 2423160"/>
              <a:gd name="connsiteX5" fmla="*/ 1611630 w 1760220"/>
              <a:gd name="connsiteY5" fmla="*/ 2274570 h 2423160"/>
              <a:gd name="connsiteX6" fmla="*/ 1611630 w 1760220"/>
              <a:gd name="connsiteY6" fmla="*/ 182880 h 2423160"/>
              <a:gd name="connsiteX7" fmla="*/ 1760220 w 1760220"/>
              <a:gd name="connsiteY7" fmla="*/ 45720 h 2423160"/>
              <a:gd name="connsiteX0" fmla="*/ 0 w 1760220"/>
              <a:gd name="connsiteY0" fmla="*/ 11430 h 2434590"/>
              <a:gd name="connsiteX1" fmla="*/ 194310 w 1760220"/>
              <a:gd name="connsiteY1" fmla="*/ 194310 h 2434590"/>
              <a:gd name="connsiteX2" fmla="*/ 194310 w 1760220"/>
              <a:gd name="connsiteY2" fmla="*/ 2297430 h 2434590"/>
              <a:gd name="connsiteX3" fmla="*/ 308610 w 1760220"/>
              <a:gd name="connsiteY3" fmla="*/ 2434590 h 2434590"/>
              <a:gd name="connsiteX4" fmla="*/ 1463040 w 1760220"/>
              <a:gd name="connsiteY4" fmla="*/ 2434590 h 2434590"/>
              <a:gd name="connsiteX5" fmla="*/ 1611630 w 1760220"/>
              <a:gd name="connsiteY5" fmla="*/ 2286000 h 2434590"/>
              <a:gd name="connsiteX6" fmla="*/ 1611630 w 1760220"/>
              <a:gd name="connsiteY6" fmla="*/ 194310 h 2434590"/>
              <a:gd name="connsiteX7" fmla="*/ 1760220 w 1760220"/>
              <a:gd name="connsiteY7" fmla="*/ 0 h 24345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60220" h="2434590">
                <a:moveTo>
                  <a:pt x="0" y="11430"/>
                </a:moveTo>
                <a:lnTo>
                  <a:pt x="194310" y="194310"/>
                </a:lnTo>
                <a:lnTo>
                  <a:pt x="194310" y="2297430"/>
                </a:lnTo>
                <a:lnTo>
                  <a:pt x="308610" y="2434590"/>
                </a:lnTo>
                <a:lnTo>
                  <a:pt x="1463040" y="2434590"/>
                </a:lnTo>
                <a:lnTo>
                  <a:pt x="1611630" y="2286000"/>
                </a:lnTo>
                <a:lnTo>
                  <a:pt x="1611630" y="194310"/>
                </a:lnTo>
                <a:cubicBezTo>
                  <a:pt x="1664970" y="148590"/>
                  <a:pt x="1706880" y="45720"/>
                  <a:pt x="1760220" y="0"/>
                </a:cubicBezTo>
              </a:path>
            </a:pathLst>
          </a:custGeom>
          <a:noFill/>
          <a:ln w="571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noProof="0"/>
          </a:p>
        </p:txBody>
      </p:sp>
      <p:sp>
        <p:nvSpPr>
          <p:cNvPr id="25" name="TextBox 24">
            <a:extLst>
              <a:ext uri="{FF2B5EF4-FFF2-40B4-BE49-F238E27FC236}">
                <a16:creationId xmlns:a16="http://schemas.microsoft.com/office/drawing/2014/main" id="{F0E71067-DF17-AC94-6603-77768BDE0349}"/>
              </a:ext>
            </a:extLst>
          </p:cNvPr>
          <p:cNvSpPr txBox="1"/>
          <p:nvPr/>
        </p:nvSpPr>
        <p:spPr>
          <a:xfrm>
            <a:off x="3603134" y="4645346"/>
            <a:ext cx="2480089" cy="523220"/>
          </a:xfrm>
          <a:prstGeom prst="rect">
            <a:avLst/>
          </a:prstGeom>
          <a:noFill/>
        </p:spPr>
        <p:txBody>
          <a:bodyPr wrap="square" rtlCol="0">
            <a:spAutoFit/>
          </a:bodyPr>
          <a:lstStyle/>
          <a:p>
            <a:pPr algn="l"/>
            <a:r>
              <a:rPr lang="en-GB" sz="2800" noProof="0" dirty="0" err="1"/>
              <a:t>Calraiméadar</a:t>
            </a:r>
            <a:endParaRPr lang="en-GB" sz="2800" noProof="0" dirty="0"/>
          </a:p>
        </p:txBody>
      </p:sp>
      <p:sp>
        <p:nvSpPr>
          <p:cNvPr id="26" name="TextBox 25">
            <a:extLst>
              <a:ext uri="{FF2B5EF4-FFF2-40B4-BE49-F238E27FC236}">
                <a16:creationId xmlns:a16="http://schemas.microsoft.com/office/drawing/2014/main" id="{13E05D32-18D7-AAE1-B0AE-D7F986BB4FDB}"/>
              </a:ext>
            </a:extLst>
          </p:cNvPr>
          <p:cNvSpPr txBox="1"/>
          <p:nvPr/>
        </p:nvSpPr>
        <p:spPr>
          <a:xfrm>
            <a:off x="3276109" y="3494036"/>
            <a:ext cx="2751671" cy="523220"/>
          </a:xfrm>
          <a:prstGeom prst="rect">
            <a:avLst/>
          </a:prstGeom>
          <a:noFill/>
        </p:spPr>
        <p:txBody>
          <a:bodyPr wrap="square" rtlCol="0">
            <a:spAutoFit/>
          </a:bodyPr>
          <a:lstStyle/>
          <a:p>
            <a:pPr algn="l"/>
            <a:r>
              <a:rPr lang="en-GB" sz="2800" noProof="0" dirty="0" err="1"/>
              <a:t>Claibín</a:t>
            </a:r>
            <a:r>
              <a:rPr lang="en-GB" sz="2800" noProof="0" dirty="0"/>
              <a:t> </a:t>
            </a:r>
            <a:r>
              <a:rPr lang="en-GB" sz="2800" noProof="0" dirty="0" err="1"/>
              <a:t>inslithe</a:t>
            </a:r>
            <a:endParaRPr lang="en-GB" sz="2800" noProof="0" dirty="0"/>
          </a:p>
        </p:txBody>
      </p:sp>
      <mc:AlternateContent xmlns:mc="http://schemas.openxmlformats.org/markup-compatibility/2006" xmlns:a14="http://schemas.microsoft.com/office/drawing/2010/main">
        <mc:Choice Requires="a14">
          <p:sp>
            <p:nvSpPr>
              <p:cNvPr id="28" name="Rectangle: Rounded Corners 27">
                <a:extLst>
                  <a:ext uri="{FF2B5EF4-FFF2-40B4-BE49-F238E27FC236}">
                    <a16:creationId xmlns:a16="http://schemas.microsoft.com/office/drawing/2014/main" id="{27284F2F-A414-B890-CF45-1D56F76A0D20}"/>
                  </a:ext>
                </a:extLst>
              </p:cNvPr>
              <p:cNvSpPr/>
              <p:nvPr/>
            </p:nvSpPr>
            <p:spPr>
              <a:xfrm>
                <a:off x="2488229" y="2795159"/>
                <a:ext cx="45719" cy="2806995"/>
              </a:xfrm>
              <a:prstGeom prst="roundRect">
                <a:avLst/>
              </a:prstGeom>
              <a:solidFill>
                <a:schemeClr val="bg1"/>
              </a:solidFill>
              <a:ln w="190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
                        <a:rPr lang="en-GB" i="1" noProof="0">
                          <a:latin typeface="Cambria Math" panose="02040503050406030204" pitchFamily="18" charset="0"/>
                        </a:rPr>
                        <m:t>𝜃</m:t>
                      </m:r>
                    </m:oMath>
                  </m:oMathPara>
                </a14:m>
                <a:endParaRPr lang="en-GB" noProof="0"/>
              </a:p>
            </p:txBody>
          </p:sp>
        </mc:Choice>
        <mc:Fallback xmlns="">
          <p:sp>
            <p:nvSpPr>
              <p:cNvPr id="28" name="Rectangle: Rounded Corners 27">
                <a:extLst>
                  <a:ext uri="{FF2B5EF4-FFF2-40B4-BE49-F238E27FC236}">
                    <a16:creationId xmlns:a16="http://schemas.microsoft.com/office/drawing/2014/main" id="{27284F2F-A414-B890-CF45-1D56F76A0D20}"/>
                  </a:ext>
                </a:extLst>
              </p:cNvPr>
              <p:cNvSpPr>
                <a:spLocks noRot="1" noChangeAspect="1" noMove="1" noResize="1" noEditPoints="1" noAdjustHandles="1" noChangeArrowheads="1" noChangeShapeType="1" noTextEdit="1"/>
              </p:cNvSpPr>
              <p:nvPr/>
            </p:nvSpPr>
            <p:spPr>
              <a:xfrm>
                <a:off x="2488229" y="2795159"/>
                <a:ext cx="45719" cy="2806995"/>
              </a:xfrm>
              <a:prstGeom prst="roundRect">
                <a:avLst/>
              </a:prstGeom>
              <a:blipFill>
                <a:blip r:embed="rId3"/>
                <a:stretch>
                  <a:fillRect l="-227273" r="-109091"/>
                </a:stretch>
              </a:blipFill>
              <a:ln w="19050">
                <a:solidFill>
                  <a:schemeClr val="tx1"/>
                </a:solidFill>
              </a:ln>
            </p:spPr>
            <p:txBody>
              <a:bodyPr/>
              <a:lstStyle/>
              <a:p>
                <a:r>
                  <a:rPr lang="en-US">
                    <a:noFill/>
                  </a:rPr>
                  <a:t> </a:t>
                </a:r>
              </a:p>
            </p:txBody>
          </p:sp>
        </mc:Fallback>
      </mc:AlternateContent>
      <p:sp>
        <p:nvSpPr>
          <p:cNvPr id="32" name="TextBox 31">
            <a:extLst>
              <a:ext uri="{FF2B5EF4-FFF2-40B4-BE49-F238E27FC236}">
                <a16:creationId xmlns:a16="http://schemas.microsoft.com/office/drawing/2014/main" id="{E3354BB6-F303-9EF4-0A05-9A244C48629E}"/>
              </a:ext>
            </a:extLst>
          </p:cNvPr>
          <p:cNvSpPr txBox="1"/>
          <p:nvPr/>
        </p:nvSpPr>
        <p:spPr>
          <a:xfrm>
            <a:off x="2744007" y="2927652"/>
            <a:ext cx="2729723" cy="523220"/>
          </a:xfrm>
          <a:prstGeom prst="rect">
            <a:avLst/>
          </a:prstGeom>
          <a:noFill/>
        </p:spPr>
        <p:txBody>
          <a:bodyPr wrap="square" rtlCol="0">
            <a:spAutoFit/>
          </a:bodyPr>
          <a:lstStyle/>
          <a:p>
            <a:pPr algn="l"/>
            <a:r>
              <a:rPr lang="en-GB" sz="2800" noProof="0" dirty="0" err="1"/>
              <a:t>Teirmimédar</a:t>
            </a:r>
            <a:endParaRPr lang="en-GB" sz="2800" noProof="0" dirty="0"/>
          </a:p>
        </p:txBody>
      </p:sp>
      <p:sp>
        <p:nvSpPr>
          <p:cNvPr id="33" name="TextBox 32">
            <a:extLst>
              <a:ext uri="{FF2B5EF4-FFF2-40B4-BE49-F238E27FC236}">
                <a16:creationId xmlns:a16="http://schemas.microsoft.com/office/drawing/2014/main" id="{CE43B984-3F2E-7FE2-A602-115635AA65F1}"/>
              </a:ext>
            </a:extLst>
          </p:cNvPr>
          <p:cNvSpPr txBox="1"/>
          <p:nvPr/>
        </p:nvSpPr>
        <p:spPr>
          <a:xfrm>
            <a:off x="3554378" y="5108362"/>
            <a:ext cx="2127011" cy="523220"/>
          </a:xfrm>
          <a:prstGeom prst="rect">
            <a:avLst/>
          </a:prstGeom>
          <a:noFill/>
        </p:spPr>
        <p:txBody>
          <a:bodyPr wrap="square" rtlCol="0">
            <a:spAutoFit/>
          </a:bodyPr>
          <a:lstStyle/>
          <a:p>
            <a:pPr algn="l"/>
            <a:r>
              <a:rPr lang="en-GB" sz="2800" noProof="0" dirty="0" err="1"/>
              <a:t>Insliú</a:t>
            </a:r>
            <a:endParaRPr lang="en-GB" sz="2800" noProof="0" dirty="0"/>
          </a:p>
        </p:txBody>
      </p:sp>
      <p:cxnSp>
        <p:nvCxnSpPr>
          <p:cNvPr id="34" name="Straight Arrow Connector 33">
            <a:extLst>
              <a:ext uri="{FF2B5EF4-FFF2-40B4-BE49-F238E27FC236}">
                <a16:creationId xmlns:a16="http://schemas.microsoft.com/office/drawing/2014/main" id="{90E5DF72-4AA7-7633-16A8-95FE6C52761C}"/>
              </a:ext>
            </a:extLst>
          </p:cNvPr>
          <p:cNvCxnSpPr>
            <a:cxnSpLocks/>
            <a:stCxn id="25" idx="1"/>
          </p:cNvCxnSpPr>
          <p:nvPr/>
        </p:nvCxnSpPr>
        <p:spPr>
          <a:xfrm flipH="1" flipV="1">
            <a:off x="2713770" y="4846752"/>
            <a:ext cx="889364" cy="60204"/>
          </a:xfrm>
          <a:prstGeom prst="straightConnector1">
            <a:avLst/>
          </a:prstGeom>
          <a:ln w="19050" cap="flat" cmpd="sng" algn="ctr">
            <a:solidFill>
              <a:schemeClr val="tx1"/>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sp>
        <p:nvSpPr>
          <p:cNvPr id="35" name="TextBox 34">
            <a:extLst>
              <a:ext uri="{FF2B5EF4-FFF2-40B4-BE49-F238E27FC236}">
                <a16:creationId xmlns:a16="http://schemas.microsoft.com/office/drawing/2014/main" id="{98650062-B8A7-02CF-75F8-580FF45DA3FB}"/>
              </a:ext>
            </a:extLst>
          </p:cNvPr>
          <p:cNvSpPr txBox="1"/>
          <p:nvPr/>
        </p:nvSpPr>
        <p:spPr>
          <a:xfrm>
            <a:off x="1496887" y="5682104"/>
            <a:ext cx="1083951" cy="523220"/>
          </a:xfrm>
          <a:prstGeom prst="rect">
            <a:avLst/>
          </a:prstGeom>
          <a:noFill/>
        </p:spPr>
        <p:txBody>
          <a:bodyPr wrap="none" rtlCol="0">
            <a:spAutoFit/>
          </a:bodyPr>
          <a:lstStyle/>
          <a:p>
            <a:pPr algn="l"/>
            <a:r>
              <a:rPr lang="en-GB" sz="2800" noProof="0" dirty="0" err="1"/>
              <a:t>Uisce</a:t>
            </a:r>
            <a:endParaRPr lang="en-GB" sz="2800" noProof="0" dirty="0"/>
          </a:p>
        </p:txBody>
      </p:sp>
      <p:sp>
        <p:nvSpPr>
          <p:cNvPr id="36" name="Rectangle: Rounded Corners 35">
            <a:extLst>
              <a:ext uri="{FF2B5EF4-FFF2-40B4-BE49-F238E27FC236}">
                <a16:creationId xmlns:a16="http://schemas.microsoft.com/office/drawing/2014/main" id="{881F80BB-E78F-19BB-750C-5DA7D11BCDAF}"/>
              </a:ext>
            </a:extLst>
          </p:cNvPr>
          <p:cNvSpPr/>
          <p:nvPr/>
        </p:nvSpPr>
        <p:spPr>
          <a:xfrm>
            <a:off x="3925678" y="6208108"/>
            <a:ext cx="1144671" cy="215492"/>
          </a:xfrm>
          <a:prstGeom prst="roundRect">
            <a:avLst/>
          </a:prstGeom>
          <a:solidFill>
            <a:schemeClr val="tx2">
              <a:lumMod val="10000"/>
              <a:lumOff val="90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noProof="0"/>
          </a:p>
        </p:txBody>
      </p:sp>
      <p:sp>
        <p:nvSpPr>
          <p:cNvPr id="37" name="Rectangle: Rounded Corners 36">
            <a:extLst>
              <a:ext uri="{FF2B5EF4-FFF2-40B4-BE49-F238E27FC236}">
                <a16:creationId xmlns:a16="http://schemas.microsoft.com/office/drawing/2014/main" id="{22678885-BA84-1E9A-B17C-AEB2CB896576}"/>
              </a:ext>
            </a:extLst>
          </p:cNvPr>
          <p:cNvSpPr/>
          <p:nvPr/>
        </p:nvSpPr>
        <p:spPr>
          <a:xfrm>
            <a:off x="3854522" y="6304083"/>
            <a:ext cx="1310318" cy="229769"/>
          </a:xfrm>
          <a:prstGeom prst="roundRect">
            <a:avLst/>
          </a:prstGeom>
          <a:solidFill>
            <a:schemeClr val="tx2">
              <a:lumMod val="10000"/>
              <a:lumOff val="90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noProof="0"/>
          </a:p>
        </p:txBody>
      </p:sp>
      <p:cxnSp>
        <p:nvCxnSpPr>
          <p:cNvPr id="44" name="Straight Arrow Connector 43">
            <a:extLst>
              <a:ext uri="{FF2B5EF4-FFF2-40B4-BE49-F238E27FC236}">
                <a16:creationId xmlns:a16="http://schemas.microsoft.com/office/drawing/2014/main" id="{EC84D02C-DD88-57A9-0C17-2FBBB8625756}"/>
              </a:ext>
            </a:extLst>
          </p:cNvPr>
          <p:cNvCxnSpPr>
            <a:cxnSpLocks/>
          </p:cNvCxnSpPr>
          <p:nvPr/>
        </p:nvCxnSpPr>
        <p:spPr>
          <a:xfrm flipH="1" flipV="1">
            <a:off x="3144760" y="5262454"/>
            <a:ext cx="443383" cy="89104"/>
          </a:xfrm>
          <a:prstGeom prst="straightConnector1">
            <a:avLst/>
          </a:prstGeom>
          <a:ln w="19050" cap="flat" cmpd="sng" algn="ctr">
            <a:solidFill>
              <a:schemeClr val="tx1"/>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sp>
        <p:nvSpPr>
          <p:cNvPr id="45" name="TextBox 44">
            <a:extLst>
              <a:ext uri="{FF2B5EF4-FFF2-40B4-BE49-F238E27FC236}">
                <a16:creationId xmlns:a16="http://schemas.microsoft.com/office/drawing/2014/main" id="{FEEBDE25-6506-E86C-70A5-612F05B71187}"/>
              </a:ext>
            </a:extLst>
          </p:cNvPr>
          <p:cNvSpPr txBox="1"/>
          <p:nvPr/>
        </p:nvSpPr>
        <p:spPr>
          <a:xfrm>
            <a:off x="3283142" y="5717911"/>
            <a:ext cx="2709633" cy="523220"/>
          </a:xfrm>
          <a:prstGeom prst="rect">
            <a:avLst/>
          </a:prstGeom>
          <a:noFill/>
        </p:spPr>
        <p:txBody>
          <a:bodyPr wrap="square" rtlCol="0">
            <a:spAutoFit/>
          </a:bodyPr>
          <a:lstStyle/>
          <a:p>
            <a:pPr algn="l"/>
            <a:r>
              <a:rPr lang="en-GB" sz="2800" noProof="0" dirty="0" err="1"/>
              <a:t>Scála</a:t>
            </a:r>
            <a:r>
              <a:rPr lang="en-GB" sz="2800" noProof="0" dirty="0"/>
              <a:t> </a:t>
            </a:r>
            <a:r>
              <a:rPr lang="en-GB" sz="2800" noProof="0" dirty="0" err="1"/>
              <a:t>meáchan</a:t>
            </a:r>
            <a:endParaRPr lang="en-GB" sz="2800" noProof="0" dirty="0"/>
          </a:p>
        </p:txBody>
      </p:sp>
      <p:cxnSp>
        <p:nvCxnSpPr>
          <p:cNvPr id="94" name="Straight Arrow Connector 93">
            <a:extLst>
              <a:ext uri="{FF2B5EF4-FFF2-40B4-BE49-F238E27FC236}">
                <a16:creationId xmlns:a16="http://schemas.microsoft.com/office/drawing/2014/main" id="{3844D2E8-652F-8A3F-5DF2-699955CC7F21}"/>
              </a:ext>
            </a:extLst>
          </p:cNvPr>
          <p:cNvCxnSpPr>
            <a:cxnSpLocks/>
          </p:cNvCxnSpPr>
          <p:nvPr/>
        </p:nvCxnSpPr>
        <p:spPr>
          <a:xfrm flipH="1">
            <a:off x="2796909" y="3785540"/>
            <a:ext cx="575885" cy="173350"/>
          </a:xfrm>
          <a:prstGeom prst="straightConnector1">
            <a:avLst/>
          </a:prstGeom>
          <a:ln w="19050" cap="flat" cmpd="sng" algn="ctr">
            <a:solidFill>
              <a:schemeClr val="tx1"/>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sp>
        <p:nvSpPr>
          <p:cNvPr id="98" name="TextBox 97">
            <a:extLst>
              <a:ext uri="{FF2B5EF4-FFF2-40B4-BE49-F238E27FC236}">
                <a16:creationId xmlns:a16="http://schemas.microsoft.com/office/drawing/2014/main" id="{D37A91EA-648C-D0E5-5CC7-EA7B6E6AC66A}"/>
              </a:ext>
            </a:extLst>
          </p:cNvPr>
          <p:cNvSpPr txBox="1"/>
          <p:nvPr/>
        </p:nvSpPr>
        <p:spPr>
          <a:xfrm>
            <a:off x="0" y="2495050"/>
            <a:ext cx="1985142" cy="523220"/>
          </a:xfrm>
          <a:prstGeom prst="rect">
            <a:avLst/>
          </a:prstGeom>
          <a:noFill/>
        </p:spPr>
        <p:txBody>
          <a:bodyPr wrap="square" rtlCol="0">
            <a:spAutoFit/>
          </a:bodyPr>
          <a:lstStyle/>
          <a:p>
            <a:pPr algn="l"/>
            <a:r>
              <a:rPr lang="en-GB" sz="2800" noProof="0" dirty="0"/>
              <a:t>Gal </a:t>
            </a:r>
            <a:r>
              <a:rPr lang="en-GB" sz="2800" noProof="0" dirty="0" err="1"/>
              <a:t>tirim</a:t>
            </a:r>
            <a:endParaRPr lang="en-GB" sz="2800" noProof="0" dirty="0"/>
          </a:p>
        </p:txBody>
      </p:sp>
      <p:cxnSp>
        <p:nvCxnSpPr>
          <p:cNvPr id="99" name="Straight Arrow Connector 98">
            <a:extLst>
              <a:ext uri="{FF2B5EF4-FFF2-40B4-BE49-F238E27FC236}">
                <a16:creationId xmlns:a16="http://schemas.microsoft.com/office/drawing/2014/main" id="{0C3196D4-8DF1-BDDB-C841-8EB26FA79682}"/>
              </a:ext>
            </a:extLst>
          </p:cNvPr>
          <p:cNvCxnSpPr>
            <a:cxnSpLocks/>
          </p:cNvCxnSpPr>
          <p:nvPr/>
        </p:nvCxnSpPr>
        <p:spPr>
          <a:xfrm>
            <a:off x="249218" y="3247979"/>
            <a:ext cx="1075309" cy="12454"/>
          </a:xfrm>
          <a:prstGeom prst="straightConnector1">
            <a:avLst/>
          </a:prstGeom>
          <a:ln w="76200" cap="flat" cmpd="sng" algn="ctr">
            <a:solidFill>
              <a:schemeClr val="accent2"/>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sp>
        <p:nvSpPr>
          <p:cNvPr id="7" name="Rectangle: Rounded Corners 6">
            <a:extLst>
              <a:ext uri="{FF2B5EF4-FFF2-40B4-BE49-F238E27FC236}">
                <a16:creationId xmlns:a16="http://schemas.microsoft.com/office/drawing/2014/main" id="{DDDB9E6B-A97F-8526-44A8-1F655650C5D1}"/>
              </a:ext>
            </a:extLst>
          </p:cNvPr>
          <p:cNvSpPr/>
          <p:nvPr/>
        </p:nvSpPr>
        <p:spPr>
          <a:xfrm>
            <a:off x="2484668" y="5422076"/>
            <a:ext cx="52840" cy="178277"/>
          </a:xfrm>
          <a:prstGeom prst="roundRect">
            <a:avLst/>
          </a:prstGeom>
          <a:solidFill>
            <a:schemeClr val="accent2"/>
          </a:solidFill>
          <a:ln w="190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noProof="0"/>
          </a:p>
        </p:txBody>
      </p:sp>
      <p:sp>
        <p:nvSpPr>
          <p:cNvPr id="24" name="Freeform: Shape 23">
            <a:extLst>
              <a:ext uri="{FF2B5EF4-FFF2-40B4-BE49-F238E27FC236}">
                <a16:creationId xmlns:a16="http://schemas.microsoft.com/office/drawing/2014/main" id="{D7464D81-BBE1-C168-A91A-37987473ACE2}"/>
              </a:ext>
            </a:extLst>
          </p:cNvPr>
          <p:cNvSpPr/>
          <p:nvPr/>
        </p:nvSpPr>
        <p:spPr>
          <a:xfrm>
            <a:off x="215253" y="3552202"/>
            <a:ext cx="1780354" cy="2185714"/>
          </a:xfrm>
          <a:custGeom>
            <a:avLst/>
            <a:gdLst>
              <a:gd name="csX0" fmla="*/ 0 w 1780354"/>
              <a:gd name="csY0" fmla="*/ 0 h 2433346"/>
              <a:gd name="csX1" fmla="*/ 1365696 w 1780354"/>
              <a:gd name="csY1" fmla="*/ 0 h 2433346"/>
              <a:gd name="csX2" fmla="*/ 1780354 w 1780354"/>
              <a:gd name="csY2" fmla="*/ 414658 h 2433346"/>
              <a:gd name="csX3" fmla="*/ 1780354 w 1780354"/>
              <a:gd name="csY3" fmla="*/ 2433346 h 2433346"/>
              <a:gd name="csX4" fmla="*/ 1589901 w 1780354"/>
              <a:gd name="csY4" fmla="*/ 2433346 h 2433346"/>
              <a:gd name="csX5" fmla="*/ 1589901 w 1780354"/>
              <a:gd name="csY5" fmla="*/ 521247 h 2433346"/>
              <a:gd name="csX6" fmla="*/ 1255625 w 1780354"/>
              <a:gd name="csY6" fmla="*/ 186971 h 2433346"/>
              <a:gd name="csX7" fmla="*/ 0 w 1780354"/>
              <a:gd name="csY7" fmla="*/ 186971 h 2433346"/>
              <a:gd name="csX8" fmla="*/ 0 w 1780354"/>
              <a:gd name="csY8" fmla="*/ 0 h 2433346"/>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Lst>
            <a:rect l="l" t="t" r="r" b="b"/>
            <a:pathLst>
              <a:path w="1780354" h="2433346">
                <a:moveTo>
                  <a:pt x="0" y="0"/>
                </a:moveTo>
                <a:lnTo>
                  <a:pt x="1365696" y="0"/>
                </a:lnTo>
                <a:cubicBezTo>
                  <a:pt x="1594705" y="0"/>
                  <a:pt x="1780354" y="185649"/>
                  <a:pt x="1780354" y="414658"/>
                </a:cubicBezTo>
                <a:lnTo>
                  <a:pt x="1780354" y="2433346"/>
                </a:lnTo>
                <a:lnTo>
                  <a:pt x="1589901" y="2433346"/>
                </a:lnTo>
                <a:lnTo>
                  <a:pt x="1589901" y="521247"/>
                </a:lnTo>
                <a:cubicBezTo>
                  <a:pt x="1589901" y="336631"/>
                  <a:pt x="1440241" y="186971"/>
                  <a:pt x="1255625" y="186971"/>
                </a:cubicBezTo>
                <a:lnTo>
                  <a:pt x="0" y="186971"/>
                </a:lnTo>
                <a:lnTo>
                  <a:pt x="0" y="0"/>
                </a:lnTo>
                <a:close/>
              </a:path>
            </a:pathLst>
          </a:custGeom>
          <a:solidFill>
            <a:schemeClr val="bg1"/>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41" name="TextBox 40">
            <a:extLst>
              <a:ext uri="{FF2B5EF4-FFF2-40B4-BE49-F238E27FC236}">
                <a16:creationId xmlns:a16="http://schemas.microsoft.com/office/drawing/2014/main" id="{90DE59DF-5B62-4944-E549-519CD3FBC41D}"/>
              </a:ext>
            </a:extLst>
          </p:cNvPr>
          <p:cNvSpPr txBox="1"/>
          <p:nvPr/>
        </p:nvSpPr>
        <p:spPr>
          <a:xfrm>
            <a:off x="5070349" y="964808"/>
            <a:ext cx="3708066" cy="523220"/>
          </a:xfrm>
          <a:prstGeom prst="rect">
            <a:avLst/>
          </a:prstGeom>
          <a:noFill/>
        </p:spPr>
        <p:txBody>
          <a:bodyPr wrap="none" rtlCol="0">
            <a:spAutoFit/>
          </a:bodyPr>
          <a:lstStyle/>
          <a:p>
            <a:r>
              <a:rPr lang="ga-IE" sz="2800" b="1" i="1" u="sng" dirty="0">
                <a:latin typeface="Comic Sans MS" panose="030F0702030302020204" pitchFamily="66" charset="0"/>
              </a:rPr>
              <a:t>Sonraí Tánaisteach</a:t>
            </a:r>
            <a:r>
              <a:rPr lang="en-IE" sz="2800" b="1" i="1" u="sng" dirty="0">
                <a:latin typeface="Comic Sans MS" panose="030F0702030302020204" pitchFamily="66" charset="0"/>
              </a:rPr>
              <a:t>a</a:t>
            </a:r>
            <a:endParaRPr lang="ga-IE" sz="2800" b="1" i="1" u="sng" dirty="0">
              <a:latin typeface="Comic Sans MS" panose="030F0702030302020204" pitchFamily="66" charset="0"/>
            </a:endParaRPr>
          </a:p>
        </p:txBody>
      </p:sp>
      <p:cxnSp>
        <p:nvCxnSpPr>
          <p:cNvPr id="3" name="Straight Arrow Connector 2">
            <a:extLst>
              <a:ext uri="{FF2B5EF4-FFF2-40B4-BE49-F238E27FC236}">
                <a16:creationId xmlns:a16="http://schemas.microsoft.com/office/drawing/2014/main" id="{C10669A5-AA18-DEC4-CE6B-3510413EAD78}"/>
              </a:ext>
            </a:extLst>
          </p:cNvPr>
          <p:cNvCxnSpPr>
            <a:cxnSpLocks/>
          </p:cNvCxnSpPr>
          <p:nvPr/>
        </p:nvCxnSpPr>
        <p:spPr>
          <a:xfrm flipH="1">
            <a:off x="2600534" y="3366467"/>
            <a:ext cx="575885" cy="173350"/>
          </a:xfrm>
          <a:prstGeom prst="straightConnector1">
            <a:avLst/>
          </a:prstGeom>
          <a:ln w="19050" cap="flat" cmpd="sng" algn="ctr">
            <a:solidFill>
              <a:schemeClr val="tx1"/>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sp>
        <p:nvSpPr>
          <p:cNvPr id="27" name="Rectangle: Rounded Corners 26">
            <a:extLst>
              <a:ext uri="{FF2B5EF4-FFF2-40B4-BE49-F238E27FC236}">
                <a16:creationId xmlns:a16="http://schemas.microsoft.com/office/drawing/2014/main" id="{86E79F4F-1A78-8E7D-B878-8D5D64C68FD8}"/>
              </a:ext>
            </a:extLst>
          </p:cNvPr>
          <p:cNvSpPr/>
          <p:nvPr/>
        </p:nvSpPr>
        <p:spPr>
          <a:xfrm>
            <a:off x="1292099" y="4003126"/>
            <a:ext cx="1445127" cy="307327"/>
          </a:xfrm>
          <a:prstGeom prst="roundRect">
            <a:avLst/>
          </a:prstGeom>
          <a:solidFill>
            <a:srgbClr val="FFC000"/>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noProof="0"/>
          </a:p>
        </p:txBody>
      </p:sp>
      <p:sp>
        <p:nvSpPr>
          <p:cNvPr id="4" name="TextBox 3">
            <a:extLst>
              <a:ext uri="{FF2B5EF4-FFF2-40B4-BE49-F238E27FC236}">
                <a16:creationId xmlns:a16="http://schemas.microsoft.com/office/drawing/2014/main" id="{37B5E5E4-55DC-CB78-054C-B56D10A5FE89}"/>
              </a:ext>
            </a:extLst>
          </p:cNvPr>
          <p:cNvSpPr txBox="1"/>
          <p:nvPr/>
        </p:nvSpPr>
        <p:spPr>
          <a:xfrm>
            <a:off x="6286501" y="2120900"/>
            <a:ext cx="2729724" cy="4431983"/>
          </a:xfrm>
          <a:prstGeom prst="rect">
            <a:avLst/>
          </a:prstGeom>
          <a:noFill/>
        </p:spPr>
        <p:txBody>
          <a:bodyPr wrap="square" rtlCol="0">
            <a:spAutoFit/>
          </a:bodyPr>
          <a:lstStyle/>
          <a:p>
            <a:pPr algn="l">
              <a:spcAft>
                <a:spcPts val="1200"/>
              </a:spcAft>
            </a:pPr>
            <a:r>
              <a:rPr lang="en-GB" sz="2800" b="1" dirty="0" err="1">
                <a:latin typeface="Arial" panose="020B0604020202020204" pitchFamily="34" charset="0"/>
                <a:cs typeface="Arial" panose="020B0604020202020204" pitchFamily="34" charset="0"/>
              </a:rPr>
              <a:t>Tomhas</a:t>
            </a:r>
            <a:r>
              <a:rPr lang="en-GB" sz="2800" b="1" dirty="0">
                <a:latin typeface="Arial" panose="020B0604020202020204" pitchFamily="34" charset="0"/>
                <a:cs typeface="Arial" panose="020B0604020202020204" pitchFamily="34" charset="0"/>
              </a:rPr>
              <a:t>:</a:t>
            </a:r>
          </a:p>
          <a:p>
            <a:pPr algn="l">
              <a:spcAft>
                <a:spcPts val="1200"/>
              </a:spcAft>
            </a:pPr>
            <a:r>
              <a:rPr lang="en-GB" sz="2800" dirty="0">
                <a:latin typeface="Arial" panose="020B0604020202020204" pitchFamily="34" charset="0"/>
                <a:cs typeface="Arial" panose="020B0604020202020204" pitchFamily="34" charset="0"/>
              </a:rPr>
              <a:t>Mais  </a:t>
            </a:r>
            <a:r>
              <a:rPr lang="en-GB" sz="2800" dirty="0" err="1">
                <a:latin typeface="Arial" panose="020B0604020202020204" pitchFamily="34" charset="0"/>
                <a:cs typeface="Arial" panose="020B0604020202020204" pitchFamily="34" charset="0"/>
              </a:rPr>
              <a:t>calraiméadar</a:t>
            </a:r>
            <a:endParaRPr lang="en-GB" sz="2800" dirty="0">
              <a:latin typeface="Arial" panose="020B0604020202020204" pitchFamily="34" charset="0"/>
              <a:cs typeface="Arial" panose="020B0604020202020204" pitchFamily="34" charset="0"/>
            </a:endParaRPr>
          </a:p>
          <a:p>
            <a:pPr algn="l">
              <a:spcAft>
                <a:spcPts val="1200"/>
              </a:spcAft>
            </a:pPr>
            <a:r>
              <a:rPr lang="en-GB" sz="2800" dirty="0">
                <a:latin typeface="Arial" panose="020B0604020202020204" pitchFamily="34" charset="0"/>
                <a:cs typeface="Arial" panose="020B0604020202020204" pitchFamily="34" charset="0"/>
              </a:rPr>
              <a:t>Mais </a:t>
            </a:r>
            <a:r>
              <a:rPr lang="en-GB" sz="2800" dirty="0" err="1">
                <a:latin typeface="Arial" panose="020B0604020202020204" pitchFamily="34" charset="0"/>
                <a:cs typeface="Arial" panose="020B0604020202020204" pitchFamily="34" charset="0"/>
              </a:rPr>
              <a:t>uisce</a:t>
            </a:r>
            <a:r>
              <a:rPr lang="en-GB" sz="2800" dirty="0">
                <a:latin typeface="Arial" panose="020B0604020202020204" pitchFamily="34" charset="0"/>
                <a:cs typeface="Arial" panose="020B0604020202020204" pitchFamily="34" charset="0"/>
              </a:rPr>
              <a:t> </a:t>
            </a:r>
            <a:r>
              <a:rPr lang="en-GB" sz="2800" dirty="0" err="1">
                <a:latin typeface="Arial" panose="020B0604020202020204" pitchFamily="34" charset="0"/>
                <a:cs typeface="Arial" panose="020B0604020202020204" pitchFamily="34" charset="0"/>
              </a:rPr>
              <a:t>roimh</a:t>
            </a:r>
            <a:r>
              <a:rPr lang="en-GB" sz="2800" dirty="0">
                <a:latin typeface="Arial" panose="020B0604020202020204" pitchFamily="34" charset="0"/>
                <a:cs typeface="Arial" panose="020B0604020202020204" pitchFamily="34" charset="0"/>
              </a:rPr>
              <a:t> agus tar </a:t>
            </a:r>
            <a:r>
              <a:rPr lang="en-GB" sz="2800" dirty="0" err="1">
                <a:latin typeface="Arial" panose="020B0604020202020204" pitchFamily="34" charset="0"/>
                <a:cs typeface="Arial" panose="020B0604020202020204" pitchFamily="34" charset="0"/>
              </a:rPr>
              <a:t>éis</a:t>
            </a:r>
            <a:r>
              <a:rPr lang="en-GB" sz="2800" dirty="0">
                <a:latin typeface="Arial" panose="020B0604020202020204" pitchFamily="34" charset="0"/>
                <a:cs typeface="Arial" panose="020B0604020202020204" pitchFamily="34" charset="0"/>
              </a:rPr>
              <a:t> an gal</a:t>
            </a:r>
          </a:p>
          <a:p>
            <a:pPr algn="l">
              <a:spcAft>
                <a:spcPts val="1200"/>
              </a:spcAft>
            </a:pPr>
            <a:r>
              <a:rPr lang="en-GB" sz="2800" dirty="0" err="1">
                <a:latin typeface="Arial" panose="020B0604020202020204" pitchFamily="34" charset="0"/>
                <a:cs typeface="Arial" panose="020B0604020202020204" pitchFamily="34" charset="0"/>
              </a:rPr>
              <a:t>Teocht</a:t>
            </a:r>
            <a:r>
              <a:rPr lang="en-GB" sz="2800" dirty="0">
                <a:latin typeface="Arial" panose="020B0604020202020204" pitchFamily="34" charset="0"/>
                <a:cs typeface="Arial" panose="020B0604020202020204" pitchFamily="34" charset="0"/>
              </a:rPr>
              <a:t> </a:t>
            </a:r>
            <a:r>
              <a:rPr lang="en-GB" sz="2800" dirty="0" err="1">
                <a:latin typeface="Arial" panose="020B0604020202020204" pitchFamily="34" charset="0"/>
                <a:cs typeface="Arial" panose="020B0604020202020204" pitchFamily="34" charset="0"/>
              </a:rPr>
              <a:t>roimh</a:t>
            </a:r>
            <a:r>
              <a:rPr lang="en-GB" sz="2800" dirty="0">
                <a:latin typeface="Arial" panose="020B0604020202020204" pitchFamily="34" charset="0"/>
                <a:cs typeface="Arial" panose="020B0604020202020204" pitchFamily="34" charset="0"/>
              </a:rPr>
              <a:t> agus tar </a:t>
            </a:r>
            <a:r>
              <a:rPr lang="en-GB" sz="2800" dirty="0" err="1">
                <a:latin typeface="Arial" panose="020B0604020202020204" pitchFamily="34" charset="0"/>
                <a:cs typeface="Arial" panose="020B0604020202020204" pitchFamily="34" charset="0"/>
              </a:rPr>
              <a:t>éis</a:t>
            </a:r>
            <a:r>
              <a:rPr lang="en-GB" sz="2800" dirty="0">
                <a:latin typeface="Arial" panose="020B0604020202020204" pitchFamily="34" charset="0"/>
                <a:cs typeface="Arial" panose="020B0604020202020204" pitchFamily="34" charset="0"/>
              </a:rPr>
              <a:t> an gal</a:t>
            </a:r>
          </a:p>
        </p:txBody>
      </p:sp>
    </p:spTree>
    <p:extLst>
      <p:ext uri="{BB962C8B-B14F-4D97-AF65-F5344CB8AC3E}">
        <p14:creationId xmlns:p14="http://schemas.microsoft.com/office/powerpoint/2010/main" val="1495686401"/>
      </p:ext>
    </p:extLst>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E8474A-86C5-57B4-219B-44D617B58910}"/>
              </a:ext>
            </a:extLst>
          </p:cNvPr>
          <p:cNvSpPr>
            <a:spLocks noGrp="1"/>
          </p:cNvSpPr>
          <p:nvPr>
            <p:ph type="title"/>
          </p:nvPr>
        </p:nvSpPr>
        <p:spPr>
          <a:xfrm>
            <a:off x="254000" y="197771"/>
            <a:ext cx="8712200" cy="590931"/>
          </a:xfrm>
        </p:spPr>
        <p:txBody>
          <a:bodyPr/>
          <a:lstStyle/>
          <a:p>
            <a:r>
              <a:rPr lang="en-IE" dirty="0"/>
              <a:t>P</a:t>
            </a:r>
            <a:r>
              <a:rPr lang="ga-IE" dirty="0"/>
              <a:t>ríomhphointí</a:t>
            </a:r>
            <a:endParaRPr lang="en-GB" sz="3200" noProof="0" dirty="0"/>
          </a:p>
        </p:txBody>
      </p:sp>
      <p:sp>
        <p:nvSpPr>
          <p:cNvPr id="5" name="TextBox 4">
            <a:extLst>
              <a:ext uri="{FF2B5EF4-FFF2-40B4-BE49-F238E27FC236}">
                <a16:creationId xmlns:a16="http://schemas.microsoft.com/office/drawing/2014/main" id="{52C07654-19A9-3D2B-59BE-5E1C2D07F6F8}"/>
              </a:ext>
            </a:extLst>
          </p:cNvPr>
          <p:cNvSpPr txBox="1"/>
          <p:nvPr/>
        </p:nvSpPr>
        <p:spPr>
          <a:xfrm>
            <a:off x="522514" y="1313036"/>
            <a:ext cx="8135103" cy="4524315"/>
          </a:xfrm>
          <a:prstGeom prst="rect">
            <a:avLst/>
          </a:prstGeom>
          <a:noFill/>
        </p:spPr>
        <p:txBody>
          <a:bodyPr wrap="square" rtlCol="0">
            <a:spAutoFit/>
          </a:bodyPr>
          <a:lstStyle/>
          <a:p>
            <a:pPr marL="342900" indent="-342900">
              <a:buAutoNum type="arabicPeriod"/>
            </a:pPr>
            <a:r>
              <a:rPr lang="ga-IE" sz="3600" dirty="0"/>
              <a:t>Tosaigh le huisce atá níos fuaire ná teocht an tseomra (m.sh. cuir oighear leis)</a:t>
            </a:r>
            <a:endParaRPr lang="en-IE" sz="3600" dirty="0"/>
          </a:p>
          <a:p>
            <a:r>
              <a:rPr lang="en-IE" sz="3600" dirty="0"/>
              <a:t>2. </a:t>
            </a:r>
            <a:r>
              <a:rPr lang="ga-IE" sz="3600" dirty="0"/>
              <a:t>Triomaigh an gal (</a:t>
            </a:r>
            <a:r>
              <a:rPr lang="en-IE" sz="3600" dirty="0"/>
              <a:t>gal</a:t>
            </a:r>
            <a:r>
              <a:rPr lang="ga-IE" sz="3600" dirty="0"/>
              <a:t>g</a:t>
            </a:r>
            <a:r>
              <a:rPr lang="en-IE" sz="3600" dirty="0"/>
              <a:t>h</a:t>
            </a:r>
            <a:r>
              <a:rPr lang="ga-IE" sz="3600" dirty="0"/>
              <a:t>aiste)</a:t>
            </a:r>
          </a:p>
          <a:p>
            <a:r>
              <a:rPr lang="en-IE" sz="3600" dirty="0"/>
              <a:t>3. </a:t>
            </a:r>
            <a:r>
              <a:rPr lang="ga-IE" sz="3600" dirty="0"/>
              <a:t>Ná róthéigh an t-uisce (30 soicind do chalraiméadar beag)</a:t>
            </a:r>
          </a:p>
          <a:p>
            <a:r>
              <a:rPr lang="en-IE" sz="3600" dirty="0"/>
              <a:t>4. </a:t>
            </a:r>
            <a:r>
              <a:rPr lang="ga-IE" sz="3600" dirty="0"/>
              <a:t>Scríobh cothromóid um chaomhnú fuinnimh.</a:t>
            </a:r>
          </a:p>
        </p:txBody>
      </p:sp>
    </p:spTree>
    <p:extLst>
      <p:ext uri="{BB962C8B-B14F-4D97-AF65-F5344CB8AC3E}">
        <p14:creationId xmlns:p14="http://schemas.microsoft.com/office/powerpoint/2010/main" val="272713332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TextBox 2">
                <a:extLst>
                  <a:ext uri="{FF2B5EF4-FFF2-40B4-BE49-F238E27FC236}">
                    <a16:creationId xmlns:a16="http://schemas.microsoft.com/office/drawing/2014/main" id="{486570C7-D00C-F2BF-FF2D-85FC25C635DA}"/>
                  </a:ext>
                </a:extLst>
              </p:cNvPr>
              <p:cNvSpPr txBox="1"/>
              <p:nvPr/>
            </p:nvSpPr>
            <p:spPr>
              <a:xfrm>
                <a:off x="323528" y="1412776"/>
                <a:ext cx="3638128" cy="1077218"/>
              </a:xfrm>
              <a:prstGeom prst="rect">
                <a:avLst/>
              </a:prstGeom>
              <a:noFill/>
            </p:spPr>
            <p:txBody>
              <a:bodyPr wrap="square" rtlCol="0">
                <a:spAutoFit/>
              </a:bodyPr>
              <a:lstStyle/>
              <a:p>
                <a:r>
                  <a:rPr lang="en-GB" sz="3200" dirty="0" err="1"/>
                  <a:t>Obraíonn</a:t>
                </a:r>
                <a:r>
                  <a:rPr lang="en-GB" sz="3200" dirty="0"/>
                  <a:t> </a:t>
                </a:r>
                <a:r>
                  <a:rPr lang="en-GB" sz="3200" dirty="0" err="1"/>
                  <a:t>reoiteoir</a:t>
                </a:r>
                <a:r>
                  <a:rPr lang="en-GB" sz="3200" dirty="0"/>
                  <a:t> ag</a:t>
                </a:r>
                <a14:m>
                  <m:oMath xmlns:m="http://schemas.openxmlformats.org/officeDocument/2006/math">
                    <m:r>
                      <a:rPr lang="en-IE" sz="3200" b="0" i="0" smtClean="0">
                        <a:latin typeface="Cambria Math" panose="02040503050406030204" pitchFamily="18" charset="0"/>
                      </a:rPr>
                      <m:t> </m:t>
                    </m:r>
                    <m:r>
                      <a:rPr lang="en-GB" sz="3200" b="0" i="1" smtClean="0">
                        <a:latin typeface="Cambria Math" panose="02040503050406030204" pitchFamily="18" charset="0"/>
                      </a:rPr>
                      <m:t>−18</m:t>
                    </m:r>
                    <m:r>
                      <m:rPr>
                        <m:nor/>
                      </m:rPr>
                      <a:rPr lang="en-GB" sz="3200" b="1" i="0" smtClean="0">
                        <a:latin typeface="Cambria Math" panose="02040503050406030204" pitchFamily="18" charset="0"/>
                      </a:rPr>
                      <m:t> </m:t>
                    </m:r>
                    <m:r>
                      <m:rPr>
                        <m:nor/>
                      </m:rPr>
                      <a:rPr lang="en-GB" sz="3200" b="1" dirty="0"/>
                      <m:t>℃</m:t>
                    </m:r>
                  </m:oMath>
                </a14:m>
                <a:endParaRPr lang="en-GB" sz="3200" dirty="0"/>
              </a:p>
            </p:txBody>
          </p:sp>
        </mc:Choice>
        <mc:Fallback xmlns="">
          <p:sp>
            <p:nvSpPr>
              <p:cNvPr id="3" name="TextBox 2">
                <a:extLst>
                  <a:ext uri="{FF2B5EF4-FFF2-40B4-BE49-F238E27FC236}">
                    <a16:creationId xmlns:a16="http://schemas.microsoft.com/office/drawing/2014/main" id="{486570C7-D00C-F2BF-FF2D-85FC25C635DA}"/>
                  </a:ext>
                </a:extLst>
              </p:cNvPr>
              <p:cNvSpPr txBox="1">
                <a:spLocks noRot="1" noChangeAspect="1" noMove="1" noResize="1" noEditPoints="1" noAdjustHandles="1" noChangeArrowheads="1" noChangeShapeType="1" noTextEdit="1"/>
              </p:cNvSpPr>
              <p:nvPr/>
            </p:nvSpPr>
            <p:spPr>
              <a:xfrm>
                <a:off x="323528" y="1412776"/>
                <a:ext cx="3638128" cy="1077218"/>
              </a:xfrm>
              <a:prstGeom prst="rect">
                <a:avLst/>
              </a:prstGeom>
              <a:blipFill>
                <a:blip r:embed="rId2"/>
                <a:stretch>
                  <a:fillRect l="-4188" t="-7386" b="-18182"/>
                </a:stretch>
              </a:blipFill>
            </p:spPr>
            <p:txBody>
              <a:bodyPr/>
              <a:lstStyle/>
              <a:p>
                <a:r>
                  <a:rPr lang="en-IE">
                    <a:noFill/>
                  </a:rPr>
                  <a:t> </a:t>
                </a:r>
              </a:p>
            </p:txBody>
          </p:sp>
        </mc:Fallback>
      </mc:AlternateContent>
      <mc:AlternateContent xmlns:mc="http://schemas.openxmlformats.org/markup-compatibility/2006" xmlns:a14="http://schemas.microsoft.com/office/drawing/2010/main">
        <mc:Choice Requires="a14">
          <p:sp>
            <p:nvSpPr>
              <p:cNvPr id="4" name="TextBox 3">
                <a:extLst>
                  <a:ext uri="{FF2B5EF4-FFF2-40B4-BE49-F238E27FC236}">
                    <a16:creationId xmlns:a16="http://schemas.microsoft.com/office/drawing/2014/main" id="{9409CA65-5F88-3944-8539-5311F6BA3E2A}"/>
                  </a:ext>
                </a:extLst>
              </p:cNvPr>
              <p:cNvSpPr txBox="1"/>
              <p:nvPr/>
            </p:nvSpPr>
            <p:spPr>
              <a:xfrm>
                <a:off x="302991" y="2897643"/>
                <a:ext cx="3638128" cy="1569660"/>
              </a:xfrm>
              <a:prstGeom prst="rect">
                <a:avLst/>
              </a:prstGeom>
              <a:noFill/>
            </p:spPr>
            <p:txBody>
              <a:bodyPr wrap="square" rtlCol="0">
                <a:spAutoFit/>
              </a:bodyPr>
              <a:lstStyle/>
              <a:p>
                <a:r>
                  <a:rPr lang="en-GB" sz="3200" dirty="0"/>
                  <a:t>Fiuchann </a:t>
                </a:r>
                <a:r>
                  <a:rPr lang="en-GB" sz="3200" dirty="0" err="1"/>
                  <a:t>nítrigin</a:t>
                </a:r>
                <a:r>
                  <a:rPr lang="en-GB" sz="3200" dirty="0"/>
                  <a:t> </a:t>
                </a:r>
                <a:r>
                  <a:rPr lang="en-GB" sz="3200" dirty="0" err="1"/>
                  <a:t>leachtach</a:t>
                </a:r>
                <a:r>
                  <a:rPr lang="en-GB" sz="3200" dirty="0"/>
                  <a:t> ag</a:t>
                </a:r>
                <a14:m>
                  <m:oMath xmlns:m="http://schemas.openxmlformats.org/officeDocument/2006/math">
                    <m:r>
                      <a:rPr lang="en-IE" sz="3200" b="0" i="0" smtClean="0">
                        <a:latin typeface="Cambria Math" panose="02040503050406030204" pitchFamily="18" charset="0"/>
                      </a:rPr>
                      <m:t> </m:t>
                    </m:r>
                    <m:r>
                      <a:rPr lang="en-GB" sz="3200">
                        <a:latin typeface="Cambria Math" panose="02040503050406030204" pitchFamily="18" charset="0"/>
                      </a:rPr>
                      <m:t>−196</m:t>
                    </m:r>
                    <m:r>
                      <a:rPr lang="en-GB" sz="3200" b="0" i="0" smtClean="0">
                        <a:latin typeface="Cambria Math" panose="02040503050406030204" pitchFamily="18" charset="0"/>
                      </a:rPr>
                      <m:t> </m:t>
                    </m:r>
                    <m:r>
                      <a:rPr lang="en-GB" sz="3200">
                        <a:latin typeface="Cambria Math" panose="02040503050406030204" pitchFamily="18" charset="0"/>
                      </a:rPr>
                      <m:t>℃</m:t>
                    </m:r>
                  </m:oMath>
                </a14:m>
                <a:endParaRPr lang="en-GB" sz="3200" dirty="0"/>
              </a:p>
            </p:txBody>
          </p:sp>
        </mc:Choice>
        <mc:Fallback xmlns="">
          <p:sp>
            <p:nvSpPr>
              <p:cNvPr id="4" name="TextBox 3">
                <a:extLst>
                  <a:ext uri="{FF2B5EF4-FFF2-40B4-BE49-F238E27FC236}">
                    <a16:creationId xmlns:a16="http://schemas.microsoft.com/office/drawing/2014/main" id="{9409CA65-5F88-3944-8539-5311F6BA3E2A}"/>
                  </a:ext>
                </a:extLst>
              </p:cNvPr>
              <p:cNvSpPr txBox="1">
                <a:spLocks noRot="1" noChangeAspect="1" noMove="1" noResize="1" noEditPoints="1" noAdjustHandles="1" noChangeArrowheads="1" noChangeShapeType="1" noTextEdit="1"/>
              </p:cNvSpPr>
              <p:nvPr/>
            </p:nvSpPr>
            <p:spPr>
              <a:xfrm>
                <a:off x="302991" y="2897643"/>
                <a:ext cx="3638128" cy="1569660"/>
              </a:xfrm>
              <a:prstGeom prst="rect">
                <a:avLst/>
              </a:prstGeom>
              <a:blipFill>
                <a:blip r:embed="rId3"/>
                <a:stretch>
                  <a:fillRect l="-4355" t="-5039" b="-11628"/>
                </a:stretch>
              </a:blipFill>
            </p:spPr>
            <p:txBody>
              <a:bodyPr/>
              <a:lstStyle/>
              <a:p>
                <a:r>
                  <a:rPr lang="en-IE">
                    <a:noFill/>
                  </a:rPr>
                  <a:t> </a:t>
                </a:r>
              </a:p>
            </p:txBody>
          </p:sp>
        </mc:Fallback>
      </mc:AlternateContent>
      <mc:AlternateContent xmlns:mc="http://schemas.openxmlformats.org/markup-compatibility/2006" xmlns:a14="http://schemas.microsoft.com/office/drawing/2010/main">
        <mc:Choice Requires="a14">
          <p:sp>
            <p:nvSpPr>
              <p:cNvPr id="10" name="TextBox 9">
                <a:extLst>
                  <a:ext uri="{FF2B5EF4-FFF2-40B4-BE49-F238E27FC236}">
                    <a16:creationId xmlns:a16="http://schemas.microsoft.com/office/drawing/2014/main" id="{29AFAE4F-96A1-3FCC-D028-44DEDEEA06A4}"/>
                  </a:ext>
                </a:extLst>
              </p:cNvPr>
              <p:cNvSpPr txBox="1"/>
              <p:nvPr/>
            </p:nvSpPr>
            <p:spPr>
              <a:xfrm>
                <a:off x="323528" y="4761926"/>
                <a:ext cx="3410272" cy="1569660"/>
              </a:xfrm>
              <a:prstGeom prst="rect">
                <a:avLst/>
              </a:prstGeom>
              <a:noFill/>
            </p:spPr>
            <p:txBody>
              <a:bodyPr wrap="square" rtlCol="0">
                <a:spAutoFit/>
              </a:bodyPr>
              <a:lstStyle/>
              <a:p>
                <a:r>
                  <a:rPr lang="en-GB" sz="3200" dirty="0" err="1"/>
                  <a:t>Fiuchann</a:t>
                </a:r>
                <a:r>
                  <a:rPr lang="en-GB" sz="3200" dirty="0"/>
                  <a:t> </a:t>
                </a:r>
                <a:r>
                  <a:rPr lang="en-GB" sz="3200" dirty="0" err="1"/>
                  <a:t>Heiliam</a:t>
                </a:r>
                <a:r>
                  <a:rPr lang="en-GB" sz="3200" dirty="0"/>
                  <a:t> </a:t>
                </a:r>
                <a:r>
                  <a:rPr lang="en-GB" sz="3200" dirty="0" err="1"/>
                  <a:t>leachtach</a:t>
                </a:r>
                <a:r>
                  <a:rPr lang="en-GB" sz="3200" dirty="0"/>
                  <a:t> ag </a:t>
                </a:r>
                <a14:m>
                  <m:oMath xmlns:m="http://schemas.openxmlformats.org/officeDocument/2006/math">
                    <m:r>
                      <a:rPr lang="en-GB" sz="3200">
                        <a:latin typeface="Cambria Math" panose="02040503050406030204" pitchFamily="18" charset="0"/>
                      </a:rPr>
                      <m:t>−269</m:t>
                    </m:r>
                    <m:r>
                      <a:rPr lang="en-GB" sz="3200" b="0" i="0" smtClean="0">
                        <a:latin typeface="Cambria Math" panose="02040503050406030204" pitchFamily="18" charset="0"/>
                      </a:rPr>
                      <m:t> </m:t>
                    </m:r>
                    <m:r>
                      <a:rPr lang="en-GB" sz="3200">
                        <a:latin typeface="Cambria Math" panose="02040503050406030204" pitchFamily="18" charset="0"/>
                      </a:rPr>
                      <m:t>℃</m:t>
                    </m:r>
                  </m:oMath>
                </a14:m>
                <a:endParaRPr lang="en-GB" sz="3200" dirty="0"/>
              </a:p>
            </p:txBody>
          </p:sp>
        </mc:Choice>
        <mc:Fallback xmlns="">
          <p:sp>
            <p:nvSpPr>
              <p:cNvPr id="10" name="TextBox 9">
                <a:extLst>
                  <a:ext uri="{FF2B5EF4-FFF2-40B4-BE49-F238E27FC236}">
                    <a16:creationId xmlns:a16="http://schemas.microsoft.com/office/drawing/2014/main" id="{29AFAE4F-96A1-3FCC-D028-44DEDEEA06A4}"/>
                  </a:ext>
                </a:extLst>
              </p:cNvPr>
              <p:cNvSpPr txBox="1">
                <a:spLocks noRot="1" noChangeAspect="1" noMove="1" noResize="1" noEditPoints="1" noAdjustHandles="1" noChangeArrowheads="1" noChangeShapeType="1" noTextEdit="1"/>
              </p:cNvSpPr>
              <p:nvPr/>
            </p:nvSpPr>
            <p:spPr>
              <a:xfrm>
                <a:off x="323528" y="4761926"/>
                <a:ext cx="3410272" cy="1569660"/>
              </a:xfrm>
              <a:prstGeom prst="rect">
                <a:avLst/>
              </a:prstGeom>
              <a:blipFill>
                <a:blip r:embed="rId4"/>
                <a:stretch>
                  <a:fillRect l="-4464" t="-5039" r="-2143"/>
                </a:stretch>
              </a:blipFill>
            </p:spPr>
            <p:txBody>
              <a:bodyPr/>
              <a:lstStyle/>
              <a:p>
                <a:r>
                  <a:rPr lang="en-IE">
                    <a:noFill/>
                  </a:rPr>
                  <a:t> </a:t>
                </a:r>
              </a:p>
            </p:txBody>
          </p:sp>
        </mc:Fallback>
      </mc:AlternateContent>
      <p:grpSp>
        <p:nvGrpSpPr>
          <p:cNvPr id="6" name="Group 5">
            <a:extLst>
              <a:ext uri="{FF2B5EF4-FFF2-40B4-BE49-F238E27FC236}">
                <a16:creationId xmlns:a16="http://schemas.microsoft.com/office/drawing/2014/main" id="{D501848A-D649-2769-AB33-8AED40B813B0}"/>
              </a:ext>
            </a:extLst>
          </p:cNvPr>
          <p:cNvGrpSpPr/>
          <p:nvPr/>
        </p:nvGrpSpPr>
        <p:grpSpPr>
          <a:xfrm>
            <a:off x="4316784" y="2958124"/>
            <a:ext cx="2592288" cy="1683126"/>
            <a:chOff x="4716016" y="2996952"/>
            <a:chExt cx="2592288" cy="1683126"/>
          </a:xfrm>
        </p:grpSpPr>
        <p:pic>
          <p:nvPicPr>
            <p:cNvPr id="7" name="Picture 6">
              <a:extLst>
                <a:ext uri="{FF2B5EF4-FFF2-40B4-BE49-F238E27FC236}">
                  <a16:creationId xmlns:a16="http://schemas.microsoft.com/office/drawing/2014/main" id="{07832F5C-B305-210C-1CEC-EFC924EE1AB8}"/>
                </a:ext>
              </a:extLst>
            </p:cNvPr>
            <p:cNvPicPr>
              <a:picLocks noChangeAspect="1"/>
            </p:cNvPicPr>
            <p:nvPr/>
          </p:nvPicPr>
          <p:blipFill>
            <a:blip r:embed="rId5"/>
            <a:stretch>
              <a:fillRect/>
            </a:stretch>
          </p:blipFill>
          <p:spPr>
            <a:xfrm>
              <a:off x="4716016" y="2996952"/>
              <a:ext cx="2592288" cy="1661355"/>
            </a:xfrm>
            <a:prstGeom prst="rect">
              <a:avLst/>
            </a:prstGeom>
          </p:spPr>
        </p:pic>
        <p:sp>
          <p:nvSpPr>
            <p:cNvPr id="5" name="TextBox 4">
              <a:hlinkClick r:id="rId6"/>
              <a:extLst>
                <a:ext uri="{FF2B5EF4-FFF2-40B4-BE49-F238E27FC236}">
                  <a16:creationId xmlns:a16="http://schemas.microsoft.com/office/drawing/2014/main" id="{98D376A7-3CCC-5406-48EF-2C84E295E997}"/>
                </a:ext>
              </a:extLst>
            </p:cNvPr>
            <p:cNvSpPr txBox="1"/>
            <p:nvPr/>
          </p:nvSpPr>
          <p:spPr>
            <a:xfrm>
              <a:off x="6732240" y="4403079"/>
              <a:ext cx="490840" cy="276999"/>
            </a:xfrm>
            <a:prstGeom prst="rect">
              <a:avLst/>
            </a:prstGeom>
            <a:noFill/>
          </p:spPr>
          <p:txBody>
            <a:bodyPr wrap="none" rtlCol="0">
              <a:spAutoFit/>
            </a:bodyPr>
            <a:lstStyle/>
            <a:p>
              <a:pPr algn="l"/>
              <a:r>
                <a:rPr lang="en-GB" sz="1200"/>
                <a:t>CC0</a:t>
              </a:r>
            </a:p>
          </p:txBody>
        </p:sp>
      </p:grpSp>
      <p:grpSp>
        <p:nvGrpSpPr>
          <p:cNvPr id="11" name="Group 10">
            <a:extLst>
              <a:ext uri="{FF2B5EF4-FFF2-40B4-BE49-F238E27FC236}">
                <a16:creationId xmlns:a16="http://schemas.microsoft.com/office/drawing/2014/main" id="{FDC4564B-7CAF-2171-D68A-A54236F87D08}"/>
              </a:ext>
            </a:extLst>
          </p:cNvPr>
          <p:cNvGrpSpPr/>
          <p:nvPr/>
        </p:nvGrpSpPr>
        <p:grpSpPr>
          <a:xfrm>
            <a:off x="4162855" y="1412776"/>
            <a:ext cx="2746415" cy="1381703"/>
            <a:chOff x="4932040" y="1368033"/>
            <a:chExt cx="2746415" cy="1381703"/>
          </a:xfrm>
        </p:grpSpPr>
        <p:pic>
          <p:nvPicPr>
            <p:cNvPr id="9" name="Picture 8">
              <a:extLst>
                <a:ext uri="{FF2B5EF4-FFF2-40B4-BE49-F238E27FC236}">
                  <a16:creationId xmlns:a16="http://schemas.microsoft.com/office/drawing/2014/main" id="{8604EAFD-82C6-B600-F366-78D652429EB9}"/>
                </a:ext>
              </a:extLst>
            </p:cNvPr>
            <p:cNvPicPr>
              <a:picLocks noChangeAspect="1"/>
            </p:cNvPicPr>
            <p:nvPr/>
          </p:nvPicPr>
          <p:blipFill>
            <a:blip r:embed="rId7"/>
            <a:srcRect l="5000" r="31433"/>
            <a:stretch>
              <a:fillRect/>
            </a:stretch>
          </p:blipFill>
          <p:spPr>
            <a:xfrm>
              <a:off x="4932040" y="1368033"/>
              <a:ext cx="2746415" cy="1381703"/>
            </a:xfrm>
            <a:prstGeom prst="rect">
              <a:avLst/>
            </a:prstGeom>
          </p:spPr>
        </p:pic>
        <p:sp>
          <p:nvSpPr>
            <p:cNvPr id="8" name="TextBox 7">
              <a:hlinkClick r:id="rId8"/>
              <a:extLst>
                <a:ext uri="{FF2B5EF4-FFF2-40B4-BE49-F238E27FC236}">
                  <a16:creationId xmlns:a16="http://schemas.microsoft.com/office/drawing/2014/main" id="{B2C52ED6-6474-60D9-5BE8-75CAA6083447}"/>
                </a:ext>
              </a:extLst>
            </p:cNvPr>
            <p:cNvSpPr txBox="1"/>
            <p:nvPr/>
          </p:nvSpPr>
          <p:spPr>
            <a:xfrm>
              <a:off x="6988881" y="2484994"/>
              <a:ext cx="468398" cy="261610"/>
            </a:xfrm>
            <a:prstGeom prst="rect">
              <a:avLst/>
            </a:prstGeom>
            <a:noFill/>
          </p:spPr>
          <p:txBody>
            <a:bodyPr wrap="none" rtlCol="0">
              <a:spAutoFit/>
            </a:bodyPr>
            <a:lstStyle/>
            <a:p>
              <a:pPr algn="l"/>
              <a:r>
                <a:rPr lang="en-GB" sz="1100"/>
                <a:t>CC0</a:t>
              </a:r>
            </a:p>
          </p:txBody>
        </p:sp>
      </p:grpSp>
      <p:grpSp>
        <p:nvGrpSpPr>
          <p:cNvPr id="15" name="Group 14">
            <a:extLst>
              <a:ext uri="{FF2B5EF4-FFF2-40B4-BE49-F238E27FC236}">
                <a16:creationId xmlns:a16="http://schemas.microsoft.com/office/drawing/2014/main" id="{ACF16707-1A81-C504-A75C-4748F0A553A6}"/>
              </a:ext>
            </a:extLst>
          </p:cNvPr>
          <p:cNvGrpSpPr/>
          <p:nvPr/>
        </p:nvGrpSpPr>
        <p:grpSpPr>
          <a:xfrm>
            <a:off x="4692650" y="4761926"/>
            <a:ext cx="1811996" cy="1855484"/>
            <a:chOff x="4720141" y="4745047"/>
            <a:chExt cx="1811996" cy="1855484"/>
          </a:xfrm>
        </p:grpSpPr>
        <p:pic>
          <p:nvPicPr>
            <p:cNvPr id="1028" name="Picture 4">
              <a:extLst>
                <a:ext uri="{FF2B5EF4-FFF2-40B4-BE49-F238E27FC236}">
                  <a16:creationId xmlns:a16="http://schemas.microsoft.com/office/drawing/2014/main" id="{4216632D-CBD4-FAD7-5C05-1D10FD9B808D}"/>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720141" y="4745047"/>
              <a:ext cx="1811996" cy="1855484"/>
            </a:xfrm>
            <a:prstGeom prst="rect">
              <a:avLst/>
            </a:prstGeom>
            <a:noFill/>
            <a:extLst>
              <a:ext uri="{909E8E84-426E-40DD-AFC4-6F175D3DCCD1}">
                <a14:hiddenFill xmlns:a14="http://schemas.microsoft.com/office/drawing/2010/main">
                  <a:solidFill>
                    <a:srgbClr val="FFFFFF"/>
                  </a:solidFill>
                </a14:hiddenFill>
              </a:ext>
            </a:extLst>
          </p:spPr>
        </p:pic>
        <p:sp>
          <p:nvSpPr>
            <p:cNvPr id="14" name="TextBox 13">
              <a:hlinkClick r:id="rId10"/>
              <a:extLst>
                <a:ext uri="{FF2B5EF4-FFF2-40B4-BE49-F238E27FC236}">
                  <a16:creationId xmlns:a16="http://schemas.microsoft.com/office/drawing/2014/main" id="{7BAFE9B1-FFDD-EE8D-E480-DCF957AD5B56}"/>
                </a:ext>
              </a:extLst>
            </p:cNvPr>
            <p:cNvSpPr txBox="1"/>
            <p:nvPr/>
          </p:nvSpPr>
          <p:spPr>
            <a:xfrm>
              <a:off x="6012160" y="6323532"/>
              <a:ext cx="490840" cy="276999"/>
            </a:xfrm>
            <a:prstGeom prst="rect">
              <a:avLst/>
            </a:prstGeom>
            <a:noFill/>
          </p:spPr>
          <p:txBody>
            <a:bodyPr wrap="none" rtlCol="0">
              <a:spAutoFit/>
            </a:bodyPr>
            <a:lstStyle/>
            <a:p>
              <a:pPr algn="l"/>
              <a:r>
                <a:rPr lang="en-GB" sz="1200">
                  <a:solidFill>
                    <a:schemeClr val="bg1">
                      <a:lumMod val="75000"/>
                    </a:schemeClr>
                  </a:solidFill>
                </a:rPr>
                <a:t>CC0</a:t>
              </a:r>
            </a:p>
          </p:txBody>
        </p:sp>
      </p:grpSp>
      <p:sp>
        <p:nvSpPr>
          <p:cNvPr id="12" name="Title 11">
            <a:extLst>
              <a:ext uri="{FF2B5EF4-FFF2-40B4-BE49-F238E27FC236}">
                <a16:creationId xmlns:a16="http://schemas.microsoft.com/office/drawing/2014/main" id="{0EA69860-8DFC-5912-A099-24948C1E11C4}"/>
              </a:ext>
            </a:extLst>
          </p:cNvPr>
          <p:cNvSpPr>
            <a:spLocks noGrp="1"/>
          </p:cNvSpPr>
          <p:nvPr>
            <p:ph type="title"/>
          </p:nvPr>
        </p:nvSpPr>
        <p:spPr>
          <a:xfrm>
            <a:off x="241300" y="155246"/>
            <a:ext cx="8902700" cy="1089529"/>
          </a:xfrm>
        </p:spPr>
        <p:txBody>
          <a:bodyPr/>
          <a:lstStyle/>
          <a:p>
            <a:r>
              <a:rPr lang="en-GB" dirty="0"/>
              <a:t>An féidir </a:t>
            </a:r>
            <a:r>
              <a:rPr lang="en-GB" dirty="0" err="1"/>
              <a:t>leat</a:t>
            </a:r>
            <a:r>
              <a:rPr lang="en-GB" dirty="0"/>
              <a:t> </a:t>
            </a:r>
            <a:r>
              <a:rPr lang="en-GB" dirty="0" err="1"/>
              <a:t>teocht</a:t>
            </a:r>
            <a:r>
              <a:rPr lang="en-GB" dirty="0"/>
              <a:t> </a:t>
            </a:r>
            <a:r>
              <a:rPr lang="en-GB" dirty="0" err="1"/>
              <a:t>faoi</a:t>
            </a:r>
            <a:r>
              <a:rPr lang="en-GB" dirty="0"/>
              <a:t> </a:t>
            </a:r>
            <a:r>
              <a:rPr lang="en-GB" dirty="0" err="1"/>
              <a:t>bhun</a:t>
            </a:r>
            <a:r>
              <a:rPr lang="en-GB" dirty="0"/>
              <a:t> 0 ℃ a bheith </a:t>
            </a:r>
            <a:r>
              <a:rPr lang="en-GB" dirty="0" err="1"/>
              <a:t>agat</a:t>
            </a:r>
            <a:r>
              <a:rPr lang="en-GB" dirty="0"/>
              <a:t>?</a:t>
            </a:r>
          </a:p>
        </p:txBody>
      </p:sp>
      <p:sp>
        <p:nvSpPr>
          <p:cNvPr id="2" name="Rectangle: Rounded Corners 1">
            <a:extLst>
              <a:ext uri="{FF2B5EF4-FFF2-40B4-BE49-F238E27FC236}">
                <a16:creationId xmlns:a16="http://schemas.microsoft.com/office/drawing/2014/main" id="{6FCA58A3-DB62-CD34-522B-1EA342BE22F5}"/>
              </a:ext>
            </a:extLst>
          </p:cNvPr>
          <p:cNvSpPr/>
          <p:nvPr/>
        </p:nvSpPr>
        <p:spPr>
          <a:xfrm>
            <a:off x="8580881" y="933452"/>
            <a:ext cx="176363" cy="5101588"/>
          </a:xfrm>
          <a:prstGeom prst="roundRect">
            <a:avLst/>
          </a:prstGeom>
          <a:solidFill>
            <a:schemeClr val="bg1"/>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TextBox 12">
            <a:extLst>
              <a:ext uri="{FF2B5EF4-FFF2-40B4-BE49-F238E27FC236}">
                <a16:creationId xmlns:a16="http://schemas.microsoft.com/office/drawing/2014/main" id="{E4D366D1-6C17-B14A-CB36-7D817C2CC224}"/>
              </a:ext>
            </a:extLst>
          </p:cNvPr>
          <p:cNvSpPr txBox="1"/>
          <p:nvPr/>
        </p:nvSpPr>
        <p:spPr>
          <a:xfrm>
            <a:off x="7829550" y="1151166"/>
            <a:ext cx="751331" cy="523220"/>
          </a:xfrm>
          <a:prstGeom prst="rect">
            <a:avLst/>
          </a:prstGeom>
          <a:noFill/>
        </p:spPr>
        <p:txBody>
          <a:bodyPr wrap="square" rtlCol="0">
            <a:spAutoFit/>
          </a:bodyPr>
          <a:lstStyle/>
          <a:p>
            <a:pPr>
              <a:spcAft>
                <a:spcPts val="1200"/>
              </a:spcAft>
            </a:pPr>
            <a:r>
              <a:rPr lang="en-GB" sz="2800">
                <a:cs typeface="Arial" panose="020B0604020202020204" pitchFamily="34" charset="0"/>
              </a:rPr>
              <a:t>0</a:t>
            </a:r>
            <a:r>
              <a:rPr lang="en-GB" sz="2800"/>
              <a:t>℃</a:t>
            </a:r>
            <a:endParaRPr lang="en-GB" sz="2800">
              <a:cs typeface="Arial" panose="020B0604020202020204" pitchFamily="34" charset="0"/>
            </a:endParaRPr>
          </a:p>
        </p:txBody>
      </p:sp>
      <p:cxnSp>
        <p:nvCxnSpPr>
          <p:cNvPr id="17" name="Straight Connector 16">
            <a:extLst>
              <a:ext uri="{FF2B5EF4-FFF2-40B4-BE49-F238E27FC236}">
                <a16:creationId xmlns:a16="http://schemas.microsoft.com/office/drawing/2014/main" id="{D0F03244-BCDB-404A-3BCA-7F6214408BD6}"/>
              </a:ext>
            </a:extLst>
          </p:cNvPr>
          <p:cNvCxnSpPr/>
          <p:nvPr/>
        </p:nvCxnSpPr>
        <p:spPr>
          <a:xfrm>
            <a:off x="8580881" y="1412776"/>
            <a:ext cx="78890" cy="0"/>
          </a:xfrm>
          <a:prstGeom prst="line">
            <a:avLst/>
          </a:prstGeom>
          <a:ln w="28575">
            <a:solidFill>
              <a:schemeClr val="tx1"/>
            </a:solidFill>
            <a:tailEnd type="none" w="med" len="lg"/>
          </a:ln>
        </p:spPr>
        <p:style>
          <a:lnRef idx="2">
            <a:schemeClr val="accent1"/>
          </a:lnRef>
          <a:fillRef idx="0">
            <a:schemeClr val="accent1"/>
          </a:fillRef>
          <a:effectRef idx="1">
            <a:schemeClr val="accent1"/>
          </a:effectRef>
          <a:fontRef idx="minor">
            <a:schemeClr val="tx1"/>
          </a:fontRef>
        </p:style>
      </p:cxnSp>
      <p:cxnSp>
        <p:nvCxnSpPr>
          <p:cNvPr id="20" name="Straight Arrow Connector 19">
            <a:extLst>
              <a:ext uri="{FF2B5EF4-FFF2-40B4-BE49-F238E27FC236}">
                <a16:creationId xmlns:a16="http://schemas.microsoft.com/office/drawing/2014/main" id="{67F81773-00D0-8C3D-E477-1731E5E59D20}"/>
              </a:ext>
            </a:extLst>
          </p:cNvPr>
          <p:cNvCxnSpPr>
            <a:cxnSpLocks/>
          </p:cNvCxnSpPr>
          <p:nvPr/>
        </p:nvCxnSpPr>
        <p:spPr>
          <a:xfrm>
            <a:off x="6974788" y="1674386"/>
            <a:ext cx="1606093" cy="0"/>
          </a:xfrm>
          <a:prstGeom prst="straightConnector1">
            <a:avLst/>
          </a:prstGeom>
          <a:ln w="28575">
            <a:solidFill>
              <a:schemeClr val="tx1"/>
            </a:solidFill>
            <a:tailEnd type="arrow" w="med" len="lg"/>
          </a:ln>
        </p:spPr>
        <p:style>
          <a:lnRef idx="2">
            <a:schemeClr val="accent1"/>
          </a:lnRef>
          <a:fillRef idx="0">
            <a:schemeClr val="accent1"/>
          </a:fillRef>
          <a:effectRef idx="1">
            <a:schemeClr val="accent1"/>
          </a:effectRef>
          <a:fontRef idx="minor">
            <a:schemeClr val="tx1"/>
          </a:fontRef>
        </p:style>
      </p:cxnSp>
      <p:cxnSp>
        <p:nvCxnSpPr>
          <p:cNvPr id="21" name="Straight Arrow Connector 20">
            <a:extLst>
              <a:ext uri="{FF2B5EF4-FFF2-40B4-BE49-F238E27FC236}">
                <a16:creationId xmlns:a16="http://schemas.microsoft.com/office/drawing/2014/main" id="{C9C774B5-3342-11A2-DFA4-01E226234905}"/>
              </a:ext>
            </a:extLst>
          </p:cNvPr>
          <p:cNvCxnSpPr>
            <a:cxnSpLocks/>
          </p:cNvCxnSpPr>
          <p:nvPr/>
        </p:nvCxnSpPr>
        <p:spPr>
          <a:xfrm>
            <a:off x="6974788" y="4009343"/>
            <a:ext cx="1540377" cy="690850"/>
          </a:xfrm>
          <a:prstGeom prst="straightConnector1">
            <a:avLst/>
          </a:prstGeom>
          <a:ln w="28575">
            <a:solidFill>
              <a:schemeClr val="tx1"/>
            </a:solidFill>
            <a:tailEnd type="arrow" w="med" len="lg"/>
          </a:ln>
        </p:spPr>
        <p:style>
          <a:lnRef idx="2">
            <a:schemeClr val="accent1"/>
          </a:lnRef>
          <a:fillRef idx="0">
            <a:schemeClr val="accent1"/>
          </a:fillRef>
          <a:effectRef idx="1">
            <a:schemeClr val="accent1"/>
          </a:effectRef>
          <a:fontRef idx="minor">
            <a:schemeClr val="tx1"/>
          </a:fontRef>
        </p:style>
      </p:cxnSp>
      <p:cxnSp>
        <p:nvCxnSpPr>
          <p:cNvPr id="23" name="Straight Arrow Connector 22">
            <a:extLst>
              <a:ext uri="{FF2B5EF4-FFF2-40B4-BE49-F238E27FC236}">
                <a16:creationId xmlns:a16="http://schemas.microsoft.com/office/drawing/2014/main" id="{9224C7A3-FEF0-563F-0D15-371F4A35F4ED}"/>
              </a:ext>
            </a:extLst>
          </p:cNvPr>
          <p:cNvCxnSpPr>
            <a:cxnSpLocks/>
          </p:cNvCxnSpPr>
          <p:nvPr/>
        </p:nvCxnSpPr>
        <p:spPr>
          <a:xfrm>
            <a:off x="6692161" y="5464312"/>
            <a:ext cx="1823004" cy="322116"/>
          </a:xfrm>
          <a:prstGeom prst="straightConnector1">
            <a:avLst/>
          </a:prstGeom>
          <a:ln w="28575">
            <a:solidFill>
              <a:schemeClr val="tx1"/>
            </a:solidFill>
            <a:tailEnd type="arrow" w="med" len="lg"/>
          </a:ln>
        </p:spPr>
        <p:style>
          <a:lnRef idx="2">
            <a:schemeClr val="accent1"/>
          </a:lnRef>
          <a:fillRef idx="0">
            <a:schemeClr val="accent1"/>
          </a:fillRef>
          <a:effectRef idx="1">
            <a:schemeClr val="accent1"/>
          </a:effectRef>
          <a:fontRef idx="minor">
            <a:schemeClr val="tx1"/>
          </a:fontRef>
        </p:style>
      </p:cxnSp>
      <p:sp>
        <p:nvSpPr>
          <p:cNvPr id="16" name="TextBox 15">
            <a:extLst>
              <a:ext uri="{FF2B5EF4-FFF2-40B4-BE49-F238E27FC236}">
                <a16:creationId xmlns:a16="http://schemas.microsoft.com/office/drawing/2014/main" id="{FE7E9E74-400C-10FB-0BFC-C91F75EA26B8}"/>
              </a:ext>
            </a:extLst>
          </p:cNvPr>
          <p:cNvSpPr txBox="1"/>
          <p:nvPr/>
        </p:nvSpPr>
        <p:spPr>
          <a:xfrm>
            <a:off x="7353196" y="2794875"/>
            <a:ext cx="1314195" cy="523220"/>
          </a:xfrm>
          <a:prstGeom prst="rect">
            <a:avLst/>
          </a:prstGeom>
          <a:noFill/>
        </p:spPr>
        <p:txBody>
          <a:bodyPr wrap="square" rtlCol="0">
            <a:spAutoFit/>
          </a:bodyPr>
          <a:lstStyle/>
          <a:p>
            <a:pPr>
              <a:spcAft>
                <a:spcPts val="1200"/>
              </a:spcAft>
            </a:pPr>
            <a:r>
              <a:rPr lang="en-GB" sz="2800">
                <a:cs typeface="Arial" panose="020B0604020202020204" pitchFamily="34" charset="0"/>
              </a:rPr>
              <a:t>-100</a:t>
            </a:r>
            <a:r>
              <a:rPr lang="en-GB" sz="2800"/>
              <a:t>℃</a:t>
            </a:r>
            <a:endParaRPr lang="en-GB" sz="2800">
              <a:cs typeface="Arial" panose="020B0604020202020204" pitchFamily="34" charset="0"/>
            </a:endParaRPr>
          </a:p>
        </p:txBody>
      </p:sp>
      <p:sp>
        <p:nvSpPr>
          <p:cNvPr id="18" name="TextBox 17">
            <a:extLst>
              <a:ext uri="{FF2B5EF4-FFF2-40B4-BE49-F238E27FC236}">
                <a16:creationId xmlns:a16="http://schemas.microsoft.com/office/drawing/2014/main" id="{365F6039-2B4B-E3C1-DBE8-5BF896B907F2}"/>
              </a:ext>
            </a:extLst>
          </p:cNvPr>
          <p:cNvSpPr txBox="1"/>
          <p:nvPr/>
        </p:nvSpPr>
        <p:spPr>
          <a:xfrm>
            <a:off x="7364425" y="4666639"/>
            <a:ext cx="1335669" cy="523220"/>
          </a:xfrm>
          <a:prstGeom prst="rect">
            <a:avLst/>
          </a:prstGeom>
          <a:noFill/>
        </p:spPr>
        <p:txBody>
          <a:bodyPr wrap="square" rtlCol="0">
            <a:spAutoFit/>
          </a:bodyPr>
          <a:lstStyle/>
          <a:p>
            <a:pPr>
              <a:spcAft>
                <a:spcPts val="1200"/>
              </a:spcAft>
            </a:pPr>
            <a:r>
              <a:rPr lang="en-GB" sz="2800">
                <a:cs typeface="Arial" panose="020B0604020202020204" pitchFamily="34" charset="0"/>
              </a:rPr>
              <a:t>-200</a:t>
            </a:r>
            <a:r>
              <a:rPr lang="en-GB" sz="2800"/>
              <a:t>℃</a:t>
            </a:r>
            <a:endParaRPr lang="en-GB" sz="2800">
              <a:cs typeface="Arial" panose="020B0604020202020204" pitchFamily="34" charset="0"/>
            </a:endParaRPr>
          </a:p>
        </p:txBody>
      </p:sp>
      <p:cxnSp>
        <p:nvCxnSpPr>
          <p:cNvPr id="29" name="Straight Connector 28">
            <a:extLst>
              <a:ext uri="{FF2B5EF4-FFF2-40B4-BE49-F238E27FC236}">
                <a16:creationId xmlns:a16="http://schemas.microsoft.com/office/drawing/2014/main" id="{BC89A795-C204-DFBB-D7ED-D1B2FC84CE5F}"/>
              </a:ext>
            </a:extLst>
          </p:cNvPr>
          <p:cNvCxnSpPr/>
          <p:nvPr/>
        </p:nvCxnSpPr>
        <p:spPr>
          <a:xfrm>
            <a:off x="8584691" y="3051076"/>
            <a:ext cx="78890" cy="0"/>
          </a:xfrm>
          <a:prstGeom prst="line">
            <a:avLst/>
          </a:prstGeom>
          <a:ln w="28575">
            <a:solidFill>
              <a:schemeClr val="tx1"/>
            </a:solidFill>
            <a:tailEnd type="none" w="med" len="lg"/>
          </a:ln>
        </p:spPr>
        <p:style>
          <a:lnRef idx="2">
            <a:schemeClr val="accent1"/>
          </a:lnRef>
          <a:fillRef idx="0">
            <a:schemeClr val="accent1"/>
          </a:fillRef>
          <a:effectRef idx="1">
            <a:schemeClr val="accent1"/>
          </a:effectRef>
          <a:fontRef idx="minor">
            <a:schemeClr val="tx1"/>
          </a:fontRef>
        </p:style>
      </p:cxnSp>
      <p:cxnSp>
        <p:nvCxnSpPr>
          <p:cNvPr id="30" name="Straight Connector 29">
            <a:extLst>
              <a:ext uri="{FF2B5EF4-FFF2-40B4-BE49-F238E27FC236}">
                <a16:creationId xmlns:a16="http://schemas.microsoft.com/office/drawing/2014/main" id="{4760D0E7-E76A-EA32-CEC3-80ADAE2F1465}"/>
              </a:ext>
            </a:extLst>
          </p:cNvPr>
          <p:cNvCxnSpPr/>
          <p:nvPr/>
        </p:nvCxnSpPr>
        <p:spPr>
          <a:xfrm>
            <a:off x="8599931" y="4917976"/>
            <a:ext cx="78890" cy="0"/>
          </a:xfrm>
          <a:prstGeom prst="line">
            <a:avLst/>
          </a:prstGeom>
          <a:ln w="28575">
            <a:solidFill>
              <a:schemeClr val="tx1"/>
            </a:solidFill>
            <a:tailEnd type="none" w="med" len="lg"/>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2947688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0"/>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6"/>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0"/>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5"/>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10" grpId="0"/>
    </p:bldLst>
  </p:timing>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E8474A-86C5-57B4-219B-44D617B58910}"/>
              </a:ext>
            </a:extLst>
          </p:cNvPr>
          <p:cNvSpPr>
            <a:spLocks noGrp="1"/>
          </p:cNvSpPr>
          <p:nvPr>
            <p:ph type="title"/>
          </p:nvPr>
        </p:nvSpPr>
        <p:spPr>
          <a:xfrm>
            <a:off x="254000" y="197771"/>
            <a:ext cx="8712200" cy="535531"/>
          </a:xfrm>
        </p:spPr>
        <p:txBody>
          <a:bodyPr/>
          <a:lstStyle/>
          <a:p>
            <a:r>
              <a:rPr lang="en-GB" sz="3200" b="1" noProof="0" dirty="0" err="1"/>
              <a:t>Scríobh</a:t>
            </a:r>
            <a:r>
              <a:rPr lang="en-GB" sz="3200" b="1" noProof="0" dirty="0"/>
              <a:t> an </a:t>
            </a:r>
            <a:r>
              <a:rPr lang="en-GB" sz="3200" b="1" noProof="0" dirty="0" err="1"/>
              <a:t>cothromóid</a:t>
            </a:r>
            <a:endParaRPr lang="en-GB" sz="3200" b="1" noProof="0" dirty="0"/>
          </a:p>
        </p:txBody>
      </p:sp>
      <p:sp>
        <p:nvSpPr>
          <p:cNvPr id="5" name="TextBox 4">
            <a:extLst>
              <a:ext uri="{FF2B5EF4-FFF2-40B4-BE49-F238E27FC236}">
                <a16:creationId xmlns:a16="http://schemas.microsoft.com/office/drawing/2014/main" id="{52C07654-19A9-3D2B-59BE-5E1C2D07F6F8}"/>
              </a:ext>
            </a:extLst>
          </p:cNvPr>
          <p:cNvSpPr txBox="1"/>
          <p:nvPr/>
        </p:nvSpPr>
        <p:spPr>
          <a:xfrm>
            <a:off x="116353" y="1358645"/>
            <a:ext cx="7181880" cy="523220"/>
          </a:xfrm>
          <a:prstGeom prst="rect">
            <a:avLst/>
          </a:prstGeom>
          <a:noFill/>
        </p:spPr>
        <p:txBody>
          <a:bodyPr wrap="square" rtlCol="0">
            <a:spAutoFit/>
          </a:bodyPr>
          <a:lstStyle/>
          <a:p>
            <a:pPr algn="l">
              <a:spcBef>
                <a:spcPts val="1800"/>
              </a:spcBef>
            </a:pPr>
            <a:r>
              <a:rPr lang="en-GB" sz="2800" noProof="0" dirty="0" err="1"/>
              <a:t>Fuinneamh</a:t>
            </a:r>
            <a:r>
              <a:rPr lang="en-GB" sz="2800" noProof="0" dirty="0"/>
              <a:t> </a:t>
            </a:r>
            <a:r>
              <a:rPr lang="en-GB" sz="2800" noProof="0" dirty="0" err="1"/>
              <a:t>cailltear</a:t>
            </a:r>
            <a:r>
              <a:rPr lang="en-GB" sz="2800" noProof="0" dirty="0"/>
              <a:t> = </a:t>
            </a:r>
            <a:r>
              <a:rPr lang="en-GB" sz="2800" noProof="0" dirty="0" err="1"/>
              <a:t>Fuinneamh</a:t>
            </a:r>
            <a:r>
              <a:rPr lang="en-GB" sz="2800" noProof="0" dirty="0"/>
              <a:t> </a:t>
            </a:r>
            <a:r>
              <a:rPr lang="en-GB" sz="2800" noProof="0" dirty="0" err="1"/>
              <a:t>cuirtear</a:t>
            </a:r>
            <a:endParaRPr lang="en-GB" sz="2800" noProof="0" dirty="0"/>
          </a:p>
        </p:txBody>
      </p:sp>
      <p:sp>
        <p:nvSpPr>
          <p:cNvPr id="6" name="TextBox 5">
            <a:extLst>
              <a:ext uri="{FF2B5EF4-FFF2-40B4-BE49-F238E27FC236}">
                <a16:creationId xmlns:a16="http://schemas.microsoft.com/office/drawing/2014/main" id="{415A0162-129E-5F0D-F127-6EA0F9835834}"/>
              </a:ext>
            </a:extLst>
          </p:cNvPr>
          <p:cNvSpPr txBox="1"/>
          <p:nvPr/>
        </p:nvSpPr>
        <p:spPr>
          <a:xfrm>
            <a:off x="124149" y="1946460"/>
            <a:ext cx="1459520" cy="523220"/>
          </a:xfrm>
          <a:prstGeom prst="rect">
            <a:avLst/>
          </a:prstGeom>
          <a:noFill/>
        </p:spPr>
        <p:txBody>
          <a:bodyPr wrap="square" rtlCol="0">
            <a:spAutoFit/>
          </a:bodyPr>
          <a:lstStyle/>
          <a:p>
            <a:pPr algn="l">
              <a:spcBef>
                <a:spcPts val="1800"/>
              </a:spcBef>
            </a:pPr>
            <a:r>
              <a:rPr lang="en-GB" sz="2800" i="1" noProof="0" dirty="0"/>
              <a:t>De </a:t>
            </a:r>
            <a:r>
              <a:rPr lang="en-GB" sz="2800" i="1" noProof="0" dirty="0" err="1"/>
              <a:t>réir</a:t>
            </a:r>
            <a:r>
              <a:rPr lang="en-GB" sz="2800" i="1" noProof="0" dirty="0"/>
              <a:t>?</a:t>
            </a:r>
          </a:p>
        </p:txBody>
      </p:sp>
      <p:sp>
        <p:nvSpPr>
          <p:cNvPr id="7" name="TextBox 6">
            <a:extLst>
              <a:ext uri="{FF2B5EF4-FFF2-40B4-BE49-F238E27FC236}">
                <a16:creationId xmlns:a16="http://schemas.microsoft.com/office/drawing/2014/main" id="{2739A5AB-6FA4-BCF2-978F-A32BC3649D7F}"/>
              </a:ext>
            </a:extLst>
          </p:cNvPr>
          <p:cNvSpPr txBox="1"/>
          <p:nvPr/>
        </p:nvSpPr>
        <p:spPr>
          <a:xfrm>
            <a:off x="116353" y="2504723"/>
            <a:ext cx="8919463" cy="954107"/>
          </a:xfrm>
          <a:prstGeom prst="rect">
            <a:avLst/>
          </a:prstGeom>
          <a:noFill/>
        </p:spPr>
        <p:txBody>
          <a:bodyPr wrap="square" rtlCol="0">
            <a:spAutoFit/>
          </a:bodyPr>
          <a:lstStyle/>
          <a:p>
            <a:pPr algn="l">
              <a:spcBef>
                <a:spcPts val="1800"/>
              </a:spcBef>
            </a:pPr>
            <a:r>
              <a:rPr lang="en-GB" sz="2800" noProof="0" dirty="0" err="1"/>
              <a:t>Fuinneamh</a:t>
            </a:r>
            <a:r>
              <a:rPr lang="en-GB" sz="2800" noProof="0" dirty="0"/>
              <a:t> </a:t>
            </a:r>
            <a:r>
              <a:rPr lang="en-GB" sz="2800" noProof="0" dirty="0" err="1"/>
              <a:t>caillte</a:t>
            </a:r>
            <a:r>
              <a:rPr lang="en-GB" sz="2800" noProof="0" dirty="0"/>
              <a:t> ag gal = </a:t>
            </a:r>
            <a:r>
              <a:rPr lang="en-GB" sz="2800" noProof="0" dirty="0" err="1"/>
              <a:t>Fuinneamh</a:t>
            </a:r>
            <a:r>
              <a:rPr lang="en-GB" sz="2800" noProof="0" dirty="0"/>
              <a:t> </a:t>
            </a:r>
            <a:r>
              <a:rPr lang="en-GB" sz="2800" noProof="0" dirty="0" err="1"/>
              <a:t>faighte</a:t>
            </a:r>
            <a:r>
              <a:rPr lang="en-GB" sz="2800" noProof="0" dirty="0"/>
              <a:t> ag </a:t>
            </a:r>
            <a:r>
              <a:rPr lang="en-GB" sz="2800" noProof="0" dirty="0" err="1"/>
              <a:t>uisce</a:t>
            </a:r>
            <a:r>
              <a:rPr lang="en-GB" sz="2800" noProof="0" dirty="0"/>
              <a:t> agus an </a:t>
            </a:r>
            <a:r>
              <a:rPr lang="en-GB" sz="2800" noProof="0" dirty="0" err="1"/>
              <a:t>chopair</a:t>
            </a:r>
            <a:endParaRPr lang="en-GB" sz="2800" noProof="0" dirty="0"/>
          </a:p>
        </p:txBody>
      </p:sp>
      <p:sp>
        <p:nvSpPr>
          <p:cNvPr id="8" name="TextBox 7">
            <a:extLst>
              <a:ext uri="{FF2B5EF4-FFF2-40B4-BE49-F238E27FC236}">
                <a16:creationId xmlns:a16="http://schemas.microsoft.com/office/drawing/2014/main" id="{66C97717-FBA0-202F-D83C-659354C2C360}"/>
              </a:ext>
            </a:extLst>
          </p:cNvPr>
          <p:cNvSpPr txBox="1"/>
          <p:nvPr/>
        </p:nvSpPr>
        <p:spPr>
          <a:xfrm>
            <a:off x="2941429" y="2933855"/>
            <a:ext cx="3744416" cy="523220"/>
          </a:xfrm>
          <a:prstGeom prst="rect">
            <a:avLst/>
          </a:prstGeom>
          <a:noFill/>
        </p:spPr>
        <p:txBody>
          <a:bodyPr wrap="square" rtlCol="0">
            <a:spAutoFit/>
          </a:bodyPr>
          <a:lstStyle/>
          <a:p>
            <a:r>
              <a:rPr lang="ga-IE" sz="2800" b="1" dirty="0">
                <a:solidFill>
                  <a:srgbClr val="FF0000"/>
                </a:solidFill>
              </a:rPr>
              <a:t>Bí níos sainiúla</a:t>
            </a:r>
            <a:r>
              <a:rPr lang="en-IE" sz="2800" b="1" dirty="0">
                <a:solidFill>
                  <a:srgbClr val="FF0000"/>
                </a:solidFill>
              </a:rPr>
              <a:t>!!</a:t>
            </a:r>
            <a:endParaRPr lang="ga-IE" sz="2800" b="1" dirty="0">
              <a:solidFill>
                <a:srgbClr val="FF0000"/>
              </a:solidFill>
            </a:endParaRPr>
          </a:p>
        </p:txBody>
      </p:sp>
      <p:sp>
        <p:nvSpPr>
          <p:cNvPr id="9" name="TextBox 8">
            <a:extLst>
              <a:ext uri="{FF2B5EF4-FFF2-40B4-BE49-F238E27FC236}">
                <a16:creationId xmlns:a16="http://schemas.microsoft.com/office/drawing/2014/main" id="{30AF2E62-2D20-537E-BBEF-74301E79EE35}"/>
              </a:ext>
            </a:extLst>
          </p:cNvPr>
          <p:cNvSpPr txBox="1"/>
          <p:nvPr/>
        </p:nvSpPr>
        <p:spPr>
          <a:xfrm>
            <a:off x="44467" y="3611957"/>
            <a:ext cx="1722517" cy="1815882"/>
          </a:xfrm>
          <a:prstGeom prst="rect">
            <a:avLst/>
          </a:prstGeom>
          <a:noFill/>
        </p:spPr>
        <p:txBody>
          <a:bodyPr wrap="square" rtlCol="0">
            <a:spAutoFit/>
          </a:bodyPr>
          <a:lstStyle/>
          <a:p>
            <a:pPr algn="l">
              <a:spcBef>
                <a:spcPts val="1800"/>
              </a:spcBef>
            </a:pPr>
            <a:r>
              <a:rPr lang="en-GB" sz="2800" noProof="0" dirty="0"/>
              <a:t>Teas </a:t>
            </a:r>
            <a:r>
              <a:rPr lang="en-GB" sz="2800" noProof="0" dirty="0" err="1"/>
              <a:t>folaigh</a:t>
            </a:r>
            <a:r>
              <a:rPr lang="en-GB" sz="2800" noProof="0" dirty="0"/>
              <a:t> </a:t>
            </a:r>
            <a:r>
              <a:rPr lang="en-GB" sz="2800" noProof="0" dirty="0" err="1"/>
              <a:t>caillte</a:t>
            </a:r>
            <a:r>
              <a:rPr lang="en-GB" sz="2800" noProof="0" dirty="0"/>
              <a:t> ag an gal</a:t>
            </a:r>
          </a:p>
        </p:txBody>
      </p:sp>
      <p:sp>
        <p:nvSpPr>
          <p:cNvPr id="10" name="TextBox 9">
            <a:extLst>
              <a:ext uri="{FF2B5EF4-FFF2-40B4-BE49-F238E27FC236}">
                <a16:creationId xmlns:a16="http://schemas.microsoft.com/office/drawing/2014/main" id="{FB663542-9F34-1C72-F5DA-69417CD2D259}"/>
              </a:ext>
            </a:extLst>
          </p:cNvPr>
          <p:cNvSpPr txBox="1"/>
          <p:nvPr/>
        </p:nvSpPr>
        <p:spPr>
          <a:xfrm>
            <a:off x="1766985" y="3683722"/>
            <a:ext cx="3045678" cy="1815882"/>
          </a:xfrm>
          <a:prstGeom prst="rect">
            <a:avLst/>
          </a:prstGeom>
          <a:noFill/>
        </p:spPr>
        <p:txBody>
          <a:bodyPr wrap="square" rtlCol="0">
            <a:spAutoFit/>
          </a:bodyPr>
          <a:lstStyle/>
          <a:p>
            <a:r>
              <a:rPr lang="ga-IE" sz="2800" dirty="0"/>
              <a:t>Teas caillte ag gal comhdhlúite agus é ag titim go dtí an teocht deiridh</a:t>
            </a:r>
          </a:p>
        </p:txBody>
      </p:sp>
      <p:sp>
        <p:nvSpPr>
          <p:cNvPr id="11" name="TextBox 10">
            <a:extLst>
              <a:ext uri="{FF2B5EF4-FFF2-40B4-BE49-F238E27FC236}">
                <a16:creationId xmlns:a16="http://schemas.microsoft.com/office/drawing/2014/main" id="{10F8FB66-E681-F68E-E207-FCF1AC446ACE}"/>
              </a:ext>
            </a:extLst>
          </p:cNvPr>
          <p:cNvSpPr txBox="1"/>
          <p:nvPr/>
        </p:nvSpPr>
        <p:spPr>
          <a:xfrm>
            <a:off x="5292079" y="3683722"/>
            <a:ext cx="1800199" cy="1384995"/>
          </a:xfrm>
          <a:prstGeom prst="rect">
            <a:avLst/>
          </a:prstGeom>
          <a:noFill/>
        </p:spPr>
        <p:txBody>
          <a:bodyPr wrap="square" rtlCol="0">
            <a:spAutoFit/>
          </a:bodyPr>
          <a:lstStyle/>
          <a:p>
            <a:r>
              <a:rPr lang="ga-IE" sz="2800" dirty="0"/>
              <a:t>Teas </a:t>
            </a:r>
            <a:r>
              <a:rPr lang="en-IE" sz="2800" dirty="0" err="1"/>
              <a:t>faighte</a:t>
            </a:r>
            <a:r>
              <a:rPr lang="en-IE" sz="2800" dirty="0"/>
              <a:t> </a:t>
            </a:r>
            <a:r>
              <a:rPr lang="en-IE" sz="2800" dirty="0" err="1"/>
              <a:t>trín</a:t>
            </a:r>
            <a:r>
              <a:rPr lang="ga-IE" sz="2800" dirty="0"/>
              <a:t> uisce</a:t>
            </a:r>
          </a:p>
        </p:txBody>
      </p:sp>
      <p:sp>
        <p:nvSpPr>
          <p:cNvPr id="12" name="TextBox 11">
            <a:extLst>
              <a:ext uri="{FF2B5EF4-FFF2-40B4-BE49-F238E27FC236}">
                <a16:creationId xmlns:a16="http://schemas.microsoft.com/office/drawing/2014/main" id="{1CACC2EA-7524-2A02-533A-79134986B662}"/>
              </a:ext>
            </a:extLst>
          </p:cNvPr>
          <p:cNvSpPr txBox="1"/>
          <p:nvPr/>
        </p:nvSpPr>
        <p:spPr>
          <a:xfrm>
            <a:off x="7092279" y="3707843"/>
            <a:ext cx="1915929" cy="1384995"/>
          </a:xfrm>
          <a:prstGeom prst="rect">
            <a:avLst/>
          </a:prstGeom>
          <a:noFill/>
        </p:spPr>
        <p:txBody>
          <a:bodyPr wrap="square" rtlCol="0">
            <a:spAutoFit/>
          </a:bodyPr>
          <a:lstStyle/>
          <a:p>
            <a:r>
              <a:rPr lang="ga-IE" sz="2800" dirty="0"/>
              <a:t>Teas </a:t>
            </a:r>
            <a:r>
              <a:rPr lang="en-IE" sz="2800" dirty="0" err="1"/>
              <a:t>faighte</a:t>
            </a:r>
            <a:r>
              <a:rPr lang="en-IE" sz="2800" dirty="0"/>
              <a:t> </a:t>
            </a:r>
            <a:r>
              <a:rPr lang="en-IE" sz="2800" dirty="0" err="1"/>
              <a:t>trín</a:t>
            </a:r>
            <a:r>
              <a:rPr lang="ga-IE" sz="2800" dirty="0"/>
              <a:t> </a:t>
            </a:r>
            <a:r>
              <a:rPr lang="en-IE" sz="2800" dirty="0" err="1"/>
              <a:t>chopair</a:t>
            </a:r>
            <a:endParaRPr lang="ga-IE" sz="2800" dirty="0"/>
          </a:p>
        </p:txBody>
      </p:sp>
      <p:sp>
        <p:nvSpPr>
          <p:cNvPr id="13" name="TextBox 12">
            <a:extLst>
              <a:ext uri="{FF2B5EF4-FFF2-40B4-BE49-F238E27FC236}">
                <a16:creationId xmlns:a16="http://schemas.microsoft.com/office/drawing/2014/main" id="{11452E96-E964-2C66-86BF-C6E9AEBA9A4E}"/>
              </a:ext>
            </a:extLst>
          </p:cNvPr>
          <p:cNvSpPr txBox="1"/>
          <p:nvPr/>
        </p:nvSpPr>
        <p:spPr>
          <a:xfrm>
            <a:off x="4812663" y="4212122"/>
            <a:ext cx="526788" cy="523220"/>
          </a:xfrm>
          <a:prstGeom prst="rect">
            <a:avLst/>
          </a:prstGeom>
          <a:noFill/>
        </p:spPr>
        <p:txBody>
          <a:bodyPr wrap="square" rtlCol="0">
            <a:spAutoFit/>
          </a:bodyPr>
          <a:lstStyle/>
          <a:p>
            <a:pPr algn="l">
              <a:spcBef>
                <a:spcPts val="1800"/>
              </a:spcBef>
            </a:pPr>
            <a:r>
              <a:rPr lang="en-GB" sz="2800" noProof="0"/>
              <a:t>=</a:t>
            </a:r>
          </a:p>
        </p:txBody>
      </p:sp>
      <p:sp>
        <p:nvSpPr>
          <p:cNvPr id="14" name="TextBox 13">
            <a:extLst>
              <a:ext uri="{FF2B5EF4-FFF2-40B4-BE49-F238E27FC236}">
                <a16:creationId xmlns:a16="http://schemas.microsoft.com/office/drawing/2014/main" id="{8C645B5C-AAD7-C96D-1D9C-CE38B8F6411D}"/>
              </a:ext>
            </a:extLst>
          </p:cNvPr>
          <p:cNvSpPr txBox="1"/>
          <p:nvPr/>
        </p:nvSpPr>
        <p:spPr>
          <a:xfrm>
            <a:off x="6612862" y="4124387"/>
            <a:ext cx="526788" cy="523220"/>
          </a:xfrm>
          <a:prstGeom prst="rect">
            <a:avLst/>
          </a:prstGeom>
          <a:noFill/>
        </p:spPr>
        <p:txBody>
          <a:bodyPr wrap="square" rtlCol="0">
            <a:spAutoFit/>
          </a:bodyPr>
          <a:lstStyle/>
          <a:p>
            <a:pPr algn="l">
              <a:spcBef>
                <a:spcPts val="1800"/>
              </a:spcBef>
            </a:pPr>
            <a:r>
              <a:rPr lang="en-GB" sz="2800" noProof="0"/>
              <a:t>+</a:t>
            </a:r>
          </a:p>
        </p:txBody>
      </p:sp>
      <p:sp>
        <p:nvSpPr>
          <p:cNvPr id="15" name="TextBox 14">
            <a:extLst>
              <a:ext uri="{FF2B5EF4-FFF2-40B4-BE49-F238E27FC236}">
                <a16:creationId xmlns:a16="http://schemas.microsoft.com/office/drawing/2014/main" id="{0F3E20AE-787C-B2B7-A82B-440E26A1E9B6}"/>
              </a:ext>
            </a:extLst>
          </p:cNvPr>
          <p:cNvSpPr txBox="1"/>
          <p:nvPr/>
        </p:nvSpPr>
        <p:spPr>
          <a:xfrm>
            <a:off x="1320275" y="4243429"/>
            <a:ext cx="526788" cy="523220"/>
          </a:xfrm>
          <a:prstGeom prst="rect">
            <a:avLst/>
          </a:prstGeom>
          <a:noFill/>
        </p:spPr>
        <p:txBody>
          <a:bodyPr wrap="square" rtlCol="0">
            <a:spAutoFit/>
          </a:bodyPr>
          <a:lstStyle/>
          <a:p>
            <a:pPr algn="l">
              <a:spcBef>
                <a:spcPts val="1800"/>
              </a:spcBef>
            </a:pPr>
            <a:r>
              <a:rPr lang="en-GB" sz="2800" noProof="0"/>
              <a:t>+</a:t>
            </a:r>
          </a:p>
        </p:txBody>
      </p:sp>
      <mc:AlternateContent xmlns:mc="http://schemas.openxmlformats.org/markup-compatibility/2006" xmlns:a14="http://schemas.microsoft.com/office/drawing/2010/main">
        <mc:Choice Requires="a14">
          <p:sp>
            <p:nvSpPr>
              <p:cNvPr id="16" name="TextBox 15">
                <a:extLst>
                  <a:ext uri="{FF2B5EF4-FFF2-40B4-BE49-F238E27FC236}">
                    <a16:creationId xmlns:a16="http://schemas.microsoft.com/office/drawing/2014/main" id="{F4730688-27AF-E0F1-53C6-07F88497764C}"/>
                  </a:ext>
                </a:extLst>
              </p:cNvPr>
              <p:cNvSpPr txBox="1"/>
              <p:nvPr/>
            </p:nvSpPr>
            <p:spPr>
              <a:xfrm>
                <a:off x="342448" y="5673500"/>
                <a:ext cx="1011687" cy="523220"/>
              </a:xfrm>
              <a:prstGeom prst="rect">
                <a:avLst/>
              </a:prstGeom>
              <a:noFill/>
            </p:spPr>
            <p:txBody>
              <a:bodyPr wrap="none" rtlCol="0">
                <a:spAutoFit/>
              </a:bodyPr>
              <a:lstStyle/>
              <a:p>
                <a:pPr algn="l"/>
                <a14:m>
                  <m:oMathPara xmlns:m="http://schemas.openxmlformats.org/officeDocument/2006/math">
                    <m:oMathParaPr>
                      <m:jc m:val="centerGroup"/>
                    </m:oMathParaPr>
                    <m:oMath xmlns:m="http://schemas.openxmlformats.org/officeDocument/2006/math">
                      <m:sSub>
                        <m:sSubPr>
                          <m:ctrlPr>
                            <a:rPr lang="en-GB" sz="2800" b="0" i="1" noProof="0" smtClean="0">
                              <a:latin typeface="Cambria Math" panose="02040503050406030204" pitchFamily="18" charset="0"/>
                            </a:rPr>
                          </m:ctrlPr>
                        </m:sSubPr>
                        <m:e>
                          <m:r>
                            <a:rPr lang="en-GB" sz="2800" b="0" i="1" noProof="0" smtClean="0">
                              <a:latin typeface="Cambria Math" panose="02040503050406030204" pitchFamily="18" charset="0"/>
                            </a:rPr>
                            <m:t>𝑚</m:t>
                          </m:r>
                        </m:e>
                        <m:sub>
                          <m:r>
                            <a:rPr lang="en-GB" sz="2800" b="0" i="1" noProof="0" smtClean="0">
                              <a:latin typeface="Cambria Math" panose="02040503050406030204" pitchFamily="18" charset="0"/>
                            </a:rPr>
                            <m:t>𝑠</m:t>
                          </m:r>
                        </m:sub>
                      </m:sSub>
                      <m:sSub>
                        <m:sSubPr>
                          <m:ctrlPr>
                            <a:rPr lang="en-GB" sz="2800" b="1" i="1" noProof="0" smtClean="0">
                              <a:latin typeface="Cambria Math" panose="02040503050406030204" pitchFamily="18" charset="0"/>
                            </a:rPr>
                          </m:ctrlPr>
                        </m:sSubPr>
                        <m:e>
                          <m:r>
                            <a:rPr lang="en-GB" sz="2800" b="1" i="1" noProof="0" smtClean="0">
                              <a:latin typeface="Cambria Math" panose="02040503050406030204" pitchFamily="18" charset="0"/>
                            </a:rPr>
                            <m:t>𝒍</m:t>
                          </m:r>
                        </m:e>
                        <m:sub>
                          <m:r>
                            <a:rPr lang="en-GB" sz="2800" b="1" i="1" noProof="0" smtClean="0">
                              <a:latin typeface="Cambria Math" panose="02040503050406030204" pitchFamily="18" charset="0"/>
                            </a:rPr>
                            <m:t>𝒔</m:t>
                          </m:r>
                        </m:sub>
                      </m:sSub>
                    </m:oMath>
                  </m:oMathPara>
                </a14:m>
                <a:endParaRPr lang="en-GB" sz="2800" b="1" noProof="0"/>
              </a:p>
            </p:txBody>
          </p:sp>
        </mc:Choice>
        <mc:Fallback xmlns="">
          <p:sp>
            <p:nvSpPr>
              <p:cNvPr id="16" name="TextBox 15">
                <a:extLst>
                  <a:ext uri="{FF2B5EF4-FFF2-40B4-BE49-F238E27FC236}">
                    <a16:creationId xmlns:a16="http://schemas.microsoft.com/office/drawing/2014/main" id="{F4730688-27AF-E0F1-53C6-07F88497764C}"/>
                  </a:ext>
                </a:extLst>
              </p:cNvPr>
              <p:cNvSpPr txBox="1">
                <a:spLocks noRot="1" noChangeAspect="1" noMove="1" noResize="1" noEditPoints="1" noAdjustHandles="1" noChangeArrowheads="1" noChangeShapeType="1" noTextEdit="1"/>
              </p:cNvSpPr>
              <p:nvPr/>
            </p:nvSpPr>
            <p:spPr>
              <a:xfrm>
                <a:off x="342448" y="5673500"/>
                <a:ext cx="1011687" cy="523220"/>
              </a:xfrm>
              <a:prstGeom prst="rect">
                <a:avLst/>
              </a:prstGeom>
              <a:blipFill>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7" name="TextBox 16">
                <a:extLst>
                  <a:ext uri="{FF2B5EF4-FFF2-40B4-BE49-F238E27FC236}">
                    <a16:creationId xmlns:a16="http://schemas.microsoft.com/office/drawing/2014/main" id="{E6C48C06-7E1F-F34D-4AFA-7FD7A76AC063}"/>
                  </a:ext>
                </a:extLst>
              </p:cNvPr>
              <p:cNvSpPr txBox="1"/>
              <p:nvPr/>
            </p:nvSpPr>
            <p:spPr>
              <a:xfrm>
                <a:off x="1335477" y="5682724"/>
                <a:ext cx="551753" cy="523220"/>
              </a:xfrm>
              <a:prstGeom prst="rect">
                <a:avLst/>
              </a:prstGeom>
              <a:noFill/>
            </p:spPr>
            <p:txBody>
              <a:bodyPr wrap="none" rtlCol="0">
                <a:spAutoFit/>
              </a:bodyPr>
              <a:lstStyle/>
              <a:p>
                <a:pPr algn="l"/>
                <a14:m>
                  <m:oMathPara xmlns:m="http://schemas.openxmlformats.org/officeDocument/2006/math">
                    <m:oMathParaPr>
                      <m:jc m:val="centerGroup"/>
                    </m:oMathParaPr>
                    <m:oMath xmlns:m="http://schemas.openxmlformats.org/officeDocument/2006/math">
                      <m:r>
                        <a:rPr lang="en-GB" sz="2800" b="0" i="1" noProof="0" smtClean="0">
                          <a:latin typeface="Cambria Math" panose="02040503050406030204" pitchFamily="18" charset="0"/>
                        </a:rPr>
                        <m:t>+</m:t>
                      </m:r>
                    </m:oMath>
                  </m:oMathPara>
                </a14:m>
                <a:endParaRPr lang="en-GB" sz="2800" noProof="0"/>
              </a:p>
            </p:txBody>
          </p:sp>
        </mc:Choice>
        <mc:Fallback xmlns="">
          <p:sp>
            <p:nvSpPr>
              <p:cNvPr id="17" name="TextBox 16">
                <a:extLst>
                  <a:ext uri="{FF2B5EF4-FFF2-40B4-BE49-F238E27FC236}">
                    <a16:creationId xmlns:a16="http://schemas.microsoft.com/office/drawing/2014/main" id="{E6C48C06-7E1F-F34D-4AFA-7FD7A76AC063}"/>
                  </a:ext>
                </a:extLst>
              </p:cNvPr>
              <p:cNvSpPr txBox="1">
                <a:spLocks noRot="1" noChangeAspect="1" noMove="1" noResize="1" noEditPoints="1" noAdjustHandles="1" noChangeArrowheads="1" noChangeShapeType="1" noTextEdit="1"/>
              </p:cNvSpPr>
              <p:nvPr/>
            </p:nvSpPr>
            <p:spPr>
              <a:xfrm>
                <a:off x="1335477" y="5682724"/>
                <a:ext cx="551753" cy="523220"/>
              </a:xfrm>
              <a:prstGeom prst="rect">
                <a:avLst/>
              </a:prstGeom>
              <a:blipFill>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8" name="TextBox 17">
                <a:extLst>
                  <a:ext uri="{FF2B5EF4-FFF2-40B4-BE49-F238E27FC236}">
                    <a16:creationId xmlns:a16="http://schemas.microsoft.com/office/drawing/2014/main" id="{52DA8306-86AC-0DCE-F03C-38D3BBFD30A6}"/>
                  </a:ext>
                </a:extLst>
              </p:cNvPr>
              <p:cNvSpPr txBox="1"/>
              <p:nvPr/>
            </p:nvSpPr>
            <p:spPr>
              <a:xfrm>
                <a:off x="1766985" y="5682724"/>
                <a:ext cx="2732818" cy="523220"/>
              </a:xfrm>
              <a:prstGeom prst="rect">
                <a:avLst/>
              </a:prstGeom>
              <a:noFill/>
            </p:spPr>
            <p:txBody>
              <a:bodyPr wrap="square" rtlCol="0">
                <a:spAutoFit/>
              </a:bodyPr>
              <a:lstStyle/>
              <a:p>
                <a:pPr algn="l"/>
                <a14:m>
                  <m:oMathPara xmlns:m="http://schemas.openxmlformats.org/officeDocument/2006/math">
                    <m:oMathParaPr>
                      <m:jc m:val="centerGroup"/>
                    </m:oMathParaPr>
                    <m:oMath xmlns:m="http://schemas.openxmlformats.org/officeDocument/2006/math">
                      <m:sSub>
                        <m:sSubPr>
                          <m:ctrlPr>
                            <a:rPr lang="en-GB" sz="2800" b="0" i="1" noProof="0" smtClean="0">
                              <a:latin typeface="Cambria Math" panose="02040503050406030204" pitchFamily="18" charset="0"/>
                            </a:rPr>
                          </m:ctrlPr>
                        </m:sSubPr>
                        <m:e>
                          <m:r>
                            <a:rPr lang="en-GB" sz="2800" b="0" i="1" noProof="0" smtClean="0">
                              <a:latin typeface="Cambria Math" panose="02040503050406030204" pitchFamily="18" charset="0"/>
                            </a:rPr>
                            <m:t>𝑚</m:t>
                          </m:r>
                        </m:e>
                        <m:sub>
                          <m:r>
                            <a:rPr lang="en-GB" sz="2800" b="0" i="1" noProof="0" smtClean="0">
                              <a:latin typeface="Cambria Math" panose="02040503050406030204" pitchFamily="18" charset="0"/>
                            </a:rPr>
                            <m:t>𝑠</m:t>
                          </m:r>
                        </m:sub>
                      </m:sSub>
                      <m:sSub>
                        <m:sSubPr>
                          <m:ctrlPr>
                            <a:rPr lang="en-GB" sz="2800" b="0" i="1" noProof="0" smtClean="0">
                              <a:latin typeface="Cambria Math" panose="02040503050406030204" pitchFamily="18" charset="0"/>
                            </a:rPr>
                          </m:ctrlPr>
                        </m:sSubPr>
                        <m:e>
                          <m:r>
                            <a:rPr lang="en-GB" sz="2800" b="0" i="1" noProof="0" smtClean="0">
                              <a:latin typeface="Cambria Math" panose="02040503050406030204" pitchFamily="18" charset="0"/>
                            </a:rPr>
                            <m:t>𝑐</m:t>
                          </m:r>
                        </m:e>
                        <m:sub>
                          <m:r>
                            <a:rPr lang="en-GB" sz="2800" b="0" i="1" noProof="0" smtClean="0">
                              <a:latin typeface="Cambria Math" panose="02040503050406030204" pitchFamily="18" charset="0"/>
                            </a:rPr>
                            <m:t>𝑤</m:t>
                          </m:r>
                        </m:sub>
                      </m:sSub>
                      <m:r>
                        <a:rPr lang="en-GB" sz="2800" b="0" i="0" noProof="0" smtClean="0">
                          <a:latin typeface="Cambria Math" panose="02040503050406030204" pitchFamily="18" charset="0"/>
                        </a:rPr>
                        <m:t>(</m:t>
                      </m:r>
                      <m:sSub>
                        <m:sSubPr>
                          <m:ctrlPr>
                            <a:rPr lang="en-GB" sz="2800" b="0" i="1" noProof="0" smtClean="0">
                              <a:latin typeface="Cambria Math" panose="02040503050406030204" pitchFamily="18" charset="0"/>
                            </a:rPr>
                          </m:ctrlPr>
                        </m:sSubPr>
                        <m:e>
                          <m:r>
                            <a:rPr lang="en-GB" sz="2800" b="0" i="1" noProof="0" smtClean="0">
                              <a:latin typeface="Cambria Math" panose="02040503050406030204" pitchFamily="18" charset="0"/>
                            </a:rPr>
                            <m:t>100−</m:t>
                          </m:r>
                          <m:r>
                            <a:rPr lang="en-GB" sz="2800" b="0" i="1" noProof="0" smtClean="0">
                              <a:latin typeface="Cambria Math" panose="02040503050406030204" pitchFamily="18" charset="0"/>
                            </a:rPr>
                            <m:t>𝜃</m:t>
                          </m:r>
                        </m:e>
                        <m:sub>
                          <m:r>
                            <a:rPr lang="en-GB" sz="2800" b="0" i="1" noProof="0" smtClean="0">
                              <a:latin typeface="Cambria Math" panose="02040503050406030204" pitchFamily="18" charset="0"/>
                            </a:rPr>
                            <m:t>2</m:t>
                          </m:r>
                        </m:sub>
                      </m:sSub>
                      <m:r>
                        <a:rPr lang="en-GB" sz="2800" b="0" i="1" noProof="0" smtClean="0">
                          <a:latin typeface="Cambria Math" panose="02040503050406030204" pitchFamily="18" charset="0"/>
                        </a:rPr>
                        <m:t>)</m:t>
                      </m:r>
                    </m:oMath>
                  </m:oMathPara>
                </a14:m>
                <a:endParaRPr lang="en-GB" sz="2800" noProof="0"/>
              </a:p>
            </p:txBody>
          </p:sp>
        </mc:Choice>
        <mc:Fallback xmlns="">
          <p:sp>
            <p:nvSpPr>
              <p:cNvPr id="18" name="TextBox 17">
                <a:extLst>
                  <a:ext uri="{FF2B5EF4-FFF2-40B4-BE49-F238E27FC236}">
                    <a16:creationId xmlns:a16="http://schemas.microsoft.com/office/drawing/2014/main" id="{52DA8306-86AC-0DCE-F03C-38D3BBFD30A6}"/>
                  </a:ext>
                </a:extLst>
              </p:cNvPr>
              <p:cNvSpPr txBox="1">
                <a:spLocks noRot="1" noChangeAspect="1" noMove="1" noResize="1" noEditPoints="1" noAdjustHandles="1" noChangeArrowheads="1" noChangeShapeType="1" noTextEdit="1"/>
              </p:cNvSpPr>
              <p:nvPr/>
            </p:nvSpPr>
            <p:spPr>
              <a:xfrm>
                <a:off x="1766985" y="5682724"/>
                <a:ext cx="2732818" cy="523220"/>
              </a:xfrm>
              <a:prstGeom prst="rect">
                <a:avLst/>
              </a:prstGeom>
              <a:blipFill>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9" name="TextBox 18">
                <a:extLst>
                  <a:ext uri="{FF2B5EF4-FFF2-40B4-BE49-F238E27FC236}">
                    <a16:creationId xmlns:a16="http://schemas.microsoft.com/office/drawing/2014/main" id="{D4A5BAAB-2B3B-B7C7-12FD-CF60358D22E6}"/>
                  </a:ext>
                </a:extLst>
              </p:cNvPr>
              <p:cNvSpPr txBox="1"/>
              <p:nvPr/>
            </p:nvSpPr>
            <p:spPr>
              <a:xfrm>
                <a:off x="6337469" y="6055592"/>
                <a:ext cx="2832122" cy="523220"/>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GB" sz="2800" b="0" i="1" noProof="0" smtClean="0">
                              <a:latin typeface="Cambria Math" panose="02040503050406030204" pitchFamily="18" charset="0"/>
                            </a:rPr>
                          </m:ctrlPr>
                        </m:sSubPr>
                        <m:e>
                          <m:r>
                            <a:rPr lang="en-GB" sz="2800" b="0" i="1" noProof="0" smtClean="0">
                              <a:latin typeface="Cambria Math" panose="02040503050406030204" pitchFamily="18" charset="0"/>
                            </a:rPr>
                            <m:t>+</m:t>
                          </m:r>
                          <m:r>
                            <a:rPr lang="en-GB" sz="2800" b="0" i="1" noProof="0" smtClean="0">
                              <a:latin typeface="Cambria Math" panose="02040503050406030204" pitchFamily="18" charset="0"/>
                            </a:rPr>
                            <m:t>𝑚</m:t>
                          </m:r>
                        </m:e>
                        <m:sub>
                          <m:r>
                            <a:rPr lang="en-GB" sz="2800" b="0" i="1" noProof="0" smtClean="0">
                              <a:latin typeface="Cambria Math" panose="02040503050406030204" pitchFamily="18" charset="0"/>
                            </a:rPr>
                            <m:t>𝑐</m:t>
                          </m:r>
                        </m:sub>
                      </m:sSub>
                      <m:sSub>
                        <m:sSubPr>
                          <m:ctrlPr>
                            <a:rPr lang="en-GB" sz="2800" b="0" i="1" noProof="0" smtClean="0">
                              <a:latin typeface="Cambria Math" panose="02040503050406030204" pitchFamily="18" charset="0"/>
                            </a:rPr>
                          </m:ctrlPr>
                        </m:sSubPr>
                        <m:e>
                          <m:r>
                            <a:rPr lang="en-GB" sz="2800" b="0" i="1" noProof="0" smtClean="0">
                              <a:latin typeface="Cambria Math" panose="02040503050406030204" pitchFamily="18" charset="0"/>
                            </a:rPr>
                            <m:t>𝑐</m:t>
                          </m:r>
                        </m:e>
                        <m:sub>
                          <m:r>
                            <a:rPr lang="en-GB" sz="2800" b="0" i="1" noProof="0" smtClean="0">
                              <a:latin typeface="Cambria Math" panose="02040503050406030204" pitchFamily="18" charset="0"/>
                            </a:rPr>
                            <m:t>𝑐</m:t>
                          </m:r>
                        </m:sub>
                      </m:sSub>
                      <m:r>
                        <a:rPr lang="en-GB" sz="2800" b="0" i="1" noProof="0" smtClean="0">
                          <a:latin typeface="Cambria Math" panose="02040503050406030204" pitchFamily="18" charset="0"/>
                        </a:rPr>
                        <m:t>(</m:t>
                      </m:r>
                      <m:sSub>
                        <m:sSubPr>
                          <m:ctrlPr>
                            <a:rPr lang="en-GB" sz="2800" i="1" noProof="0">
                              <a:latin typeface="Cambria Math" panose="02040503050406030204" pitchFamily="18" charset="0"/>
                            </a:rPr>
                          </m:ctrlPr>
                        </m:sSubPr>
                        <m:e>
                          <m:sSub>
                            <m:sSubPr>
                              <m:ctrlPr>
                                <a:rPr lang="en-GB" sz="2800" b="0" i="1" noProof="0" smtClean="0">
                                  <a:latin typeface="Cambria Math" panose="02040503050406030204" pitchFamily="18" charset="0"/>
                                </a:rPr>
                              </m:ctrlPr>
                            </m:sSubPr>
                            <m:e>
                              <m:r>
                                <a:rPr lang="en-GB" sz="2800" i="1" noProof="0">
                                  <a:latin typeface="Cambria Math" panose="02040503050406030204" pitchFamily="18" charset="0"/>
                                </a:rPr>
                                <m:t>𝜃</m:t>
                              </m:r>
                            </m:e>
                            <m:sub>
                              <m:r>
                                <a:rPr lang="en-GB" sz="2800" b="0" i="1" noProof="0" smtClean="0">
                                  <a:latin typeface="Cambria Math" panose="02040503050406030204" pitchFamily="18" charset="0"/>
                                </a:rPr>
                                <m:t>2</m:t>
                              </m:r>
                            </m:sub>
                          </m:sSub>
                          <m:r>
                            <a:rPr lang="en-GB" sz="2800" i="1" noProof="0">
                              <a:latin typeface="Cambria Math" panose="02040503050406030204" pitchFamily="18" charset="0"/>
                            </a:rPr>
                            <m:t>−</m:t>
                          </m:r>
                          <m:r>
                            <a:rPr lang="en-GB" sz="2800" i="1" noProof="0">
                              <a:latin typeface="Cambria Math" panose="02040503050406030204" pitchFamily="18" charset="0"/>
                            </a:rPr>
                            <m:t>𝜃</m:t>
                          </m:r>
                        </m:e>
                        <m:sub>
                          <m:r>
                            <a:rPr lang="en-GB" sz="2800" b="0" i="1" noProof="0" smtClean="0">
                              <a:latin typeface="Cambria Math" panose="02040503050406030204" pitchFamily="18" charset="0"/>
                            </a:rPr>
                            <m:t>1</m:t>
                          </m:r>
                        </m:sub>
                      </m:sSub>
                      <m:r>
                        <a:rPr lang="en-GB" sz="2800" b="0" i="1" noProof="0" smtClean="0">
                          <a:latin typeface="Cambria Math" panose="02040503050406030204" pitchFamily="18" charset="0"/>
                        </a:rPr>
                        <m:t>)</m:t>
                      </m:r>
                    </m:oMath>
                  </m:oMathPara>
                </a14:m>
                <a:endParaRPr lang="en-GB" sz="2800" noProof="0"/>
              </a:p>
            </p:txBody>
          </p:sp>
        </mc:Choice>
        <mc:Fallback xmlns="">
          <p:sp>
            <p:nvSpPr>
              <p:cNvPr id="19" name="TextBox 18">
                <a:extLst>
                  <a:ext uri="{FF2B5EF4-FFF2-40B4-BE49-F238E27FC236}">
                    <a16:creationId xmlns:a16="http://schemas.microsoft.com/office/drawing/2014/main" id="{D4A5BAAB-2B3B-B7C7-12FD-CF60358D22E6}"/>
                  </a:ext>
                </a:extLst>
              </p:cNvPr>
              <p:cNvSpPr txBox="1">
                <a:spLocks noRot="1" noChangeAspect="1" noMove="1" noResize="1" noEditPoints="1" noAdjustHandles="1" noChangeArrowheads="1" noChangeShapeType="1" noTextEdit="1"/>
              </p:cNvSpPr>
              <p:nvPr/>
            </p:nvSpPr>
            <p:spPr>
              <a:xfrm>
                <a:off x="6337469" y="6055592"/>
                <a:ext cx="2832122" cy="523220"/>
              </a:xfrm>
              <a:prstGeom prst="rect">
                <a:avLst/>
              </a:prstGeom>
              <a:blipFill>
                <a:blip r:embed="rId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1" name="TextBox 20">
                <a:extLst>
                  <a:ext uri="{FF2B5EF4-FFF2-40B4-BE49-F238E27FC236}">
                    <a16:creationId xmlns:a16="http://schemas.microsoft.com/office/drawing/2014/main" id="{B86F9AEE-D0BD-E578-BE01-2AFB473CADDD}"/>
                  </a:ext>
                </a:extLst>
              </p:cNvPr>
              <p:cNvSpPr txBox="1"/>
              <p:nvPr/>
            </p:nvSpPr>
            <p:spPr>
              <a:xfrm>
                <a:off x="4304253" y="5634482"/>
                <a:ext cx="3218125" cy="523220"/>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GB" sz="2800" b="0" i="1" noProof="0" smtClean="0">
                              <a:latin typeface="Cambria Math" panose="02040503050406030204" pitchFamily="18" charset="0"/>
                            </a:rPr>
                          </m:ctrlPr>
                        </m:sSubPr>
                        <m:e>
                          <m:r>
                            <a:rPr lang="en-GB" sz="2800" b="0" i="1" noProof="0" smtClean="0">
                              <a:latin typeface="Cambria Math" panose="02040503050406030204" pitchFamily="18" charset="0"/>
                            </a:rPr>
                            <m:t>= </m:t>
                          </m:r>
                          <m:r>
                            <a:rPr lang="en-GB" sz="2800" b="0" i="1" noProof="0" smtClean="0">
                              <a:latin typeface="Cambria Math" panose="02040503050406030204" pitchFamily="18" charset="0"/>
                            </a:rPr>
                            <m:t>𝑚</m:t>
                          </m:r>
                        </m:e>
                        <m:sub>
                          <m:r>
                            <a:rPr lang="en-GB" sz="2800" b="0" i="1" noProof="0" smtClean="0">
                              <a:latin typeface="Cambria Math" panose="02040503050406030204" pitchFamily="18" charset="0"/>
                            </a:rPr>
                            <m:t>𝑤</m:t>
                          </m:r>
                        </m:sub>
                      </m:sSub>
                      <m:sSub>
                        <m:sSubPr>
                          <m:ctrlPr>
                            <a:rPr lang="en-GB" sz="2800" b="0" i="1" noProof="0" smtClean="0">
                              <a:latin typeface="Cambria Math" panose="02040503050406030204" pitchFamily="18" charset="0"/>
                            </a:rPr>
                          </m:ctrlPr>
                        </m:sSubPr>
                        <m:e>
                          <m:r>
                            <a:rPr lang="en-GB" sz="2800" b="0" i="1" noProof="0" smtClean="0">
                              <a:latin typeface="Cambria Math" panose="02040503050406030204" pitchFamily="18" charset="0"/>
                            </a:rPr>
                            <m:t>𝑐</m:t>
                          </m:r>
                        </m:e>
                        <m:sub>
                          <m:r>
                            <a:rPr lang="en-GB" sz="2800" b="0" i="1" noProof="0" smtClean="0">
                              <a:latin typeface="Cambria Math" panose="02040503050406030204" pitchFamily="18" charset="0"/>
                            </a:rPr>
                            <m:t>𝑤</m:t>
                          </m:r>
                        </m:sub>
                      </m:sSub>
                      <m:r>
                        <a:rPr lang="en-GB" sz="2800" b="0" i="1" noProof="0" smtClean="0">
                          <a:latin typeface="Cambria Math" panose="02040503050406030204" pitchFamily="18" charset="0"/>
                        </a:rPr>
                        <m:t>(</m:t>
                      </m:r>
                      <m:sSub>
                        <m:sSubPr>
                          <m:ctrlPr>
                            <a:rPr lang="en-GB" sz="2800" i="1" noProof="0">
                              <a:latin typeface="Cambria Math" panose="02040503050406030204" pitchFamily="18" charset="0"/>
                            </a:rPr>
                          </m:ctrlPr>
                        </m:sSubPr>
                        <m:e>
                          <m:sSub>
                            <m:sSubPr>
                              <m:ctrlPr>
                                <a:rPr lang="en-GB" sz="2800" b="0" i="1" noProof="0" smtClean="0">
                                  <a:latin typeface="Cambria Math" panose="02040503050406030204" pitchFamily="18" charset="0"/>
                                </a:rPr>
                              </m:ctrlPr>
                            </m:sSubPr>
                            <m:e>
                              <m:r>
                                <a:rPr lang="en-GB" sz="2800" i="1" noProof="0">
                                  <a:latin typeface="Cambria Math" panose="02040503050406030204" pitchFamily="18" charset="0"/>
                                </a:rPr>
                                <m:t>𝜃</m:t>
                              </m:r>
                            </m:e>
                            <m:sub>
                              <m:r>
                                <a:rPr lang="en-GB" sz="2800" b="0" i="1" noProof="0" smtClean="0">
                                  <a:latin typeface="Cambria Math" panose="02040503050406030204" pitchFamily="18" charset="0"/>
                                </a:rPr>
                                <m:t>2</m:t>
                              </m:r>
                            </m:sub>
                          </m:sSub>
                          <m:r>
                            <a:rPr lang="en-GB" sz="2800" i="1" noProof="0">
                              <a:latin typeface="Cambria Math" panose="02040503050406030204" pitchFamily="18" charset="0"/>
                            </a:rPr>
                            <m:t>−</m:t>
                          </m:r>
                          <m:r>
                            <a:rPr lang="en-GB" sz="2800" i="1" noProof="0">
                              <a:latin typeface="Cambria Math" panose="02040503050406030204" pitchFamily="18" charset="0"/>
                            </a:rPr>
                            <m:t>𝜃</m:t>
                          </m:r>
                        </m:e>
                        <m:sub>
                          <m:r>
                            <a:rPr lang="en-GB" sz="2800" b="0" i="1" noProof="0" smtClean="0">
                              <a:latin typeface="Cambria Math" panose="02040503050406030204" pitchFamily="18" charset="0"/>
                            </a:rPr>
                            <m:t>1</m:t>
                          </m:r>
                        </m:sub>
                      </m:sSub>
                      <m:r>
                        <a:rPr lang="en-GB" sz="2800" b="0" i="1" noProof="0" smtClean="0">
                          <a:latin typeface="Cambria Math" panose="02040503050406030204" pitchFamily="18" charset="0"/>
                        </a:rPr>
                        <m:t>)</m:t>
                      </m:r>
                    </m:oMath>
                  </m:oMathPara>
                </a14:m>
                <a:endParaRPr lang="en-GB" sz="2800" noProof="0"/>
              </a:p>
            </p:txBody>
          </p:sp>
        </mc:Choice>
        <mc:Fallback xmlns="">
          <p:sp>
            <p:nvSpPr>
              <p:cNvPr id="21" name="TextBox 20">
                <a:extLst>
                  <a:ext uri="{FF2B5EF4-FFF2-40B4-BE49-F238E27FC236}">
                    <a16:creationId xmlns:a16="http://schemas.microsoft.com/office/drawing/2014/main" id="{B86F9AEE-D0BD-E578-BE01-2AFB473CADDD}"/>
                  </a:ext>
                </a:extLst>
              </p:cNvPr>
              <p:cNvSpPr txBox="1">
                <a:spLocks noRot="1" noChangeAspect="1" noMove="1" noResize="1" noEditPoints="1" noAdjustHandles="1" noChangeArrowheads="1" noChangeShapeType="1" noTextEdit="1"/>
              </p:cNvSpPr>
              <p:nvPr/>
            </p:nvSpPr>
            <p:spPr>
              <a:xfrm>
                <a:off x="4304253" y="5634482"/>
                <a:ext cx="3218125" cy="523220"/>
              </a:xfrm>
              <a:prstGeom prst="rect">
                <a:avLst/>
              </a:prstGeom>
              <a:blipFill>
                <a:blip r:embed="rId7"/>
                <a:stretch>
                  <a:fillRect/>
                </a:stretch>
              </a:blipFill>
            </p:spPr>
            <p:txBody>
              <a:bodyPr/>
              <a:lstStyle/>
              <a:p>
                <a:r>
                  <a:rPr lang="en-US">
                    <a:noFill/>
                  </a:rPr>
                  <a:t> </a:t>
                </a:r>
              </a:p>
            </p:txBody>
          </p:sp>
        </mc:Fallback>
      </mc:AlternateContent>
      <p:sp>
        <p:nvSpPr>
          <p:cNvPr id="23" name="TextBox 22">
            <a:extLst>
              <a:ext uri="{FF2B5EF4-FFF2-40B4-BE49-F238E27FC236}">
                <a16:creationId xmlns:a16="http://schemas.microsoft.com/office/drawing/2014/main" id="{309B9DC9-C4FE-5A26-A30D-DC71058BC34D}"/>
              </a:ext>
            </a:extLst>
          </p:cNvPr>
          <p:cNvSpPr txBox="1"/>
          <p:nvPr/>
        </p:nvSpPr>
        <p:spPr>
          <a:xfrm>
            <a:off x="3707293" y="787228"/>
            <a:ext cx="5386977" cy="523220"/>
          </a:xfrm>
          <a:prstGeom prst="rect">
            <a:avLst/>
          </a:prstGeom>
          <a:noFill/>
        </p:spPr>
        <p:txBody>
          <a:bodyPr wrap="square" rtlCol="0">
            <a:spAutoFit/>
          </a:bodyPr>
          <a:lstStyle/>
          <a:p>
            <a:pPr algn="l"/>
            <a:r>
              <a:rPr lang="en-GB" sz="2800" b="1" i="1" u="sng" noProof="0" dirty="0" err="1"/>
              <a:t>Tosaigh</a:t>
            </a:r>
            <a:r>
              <a:rPr lang="en-GB" sz="2800" b="1" i="1" u="sng" noProof="0" dirty="0"/>
              <a:t> le </a:t>
            </a:r>
            <a:r>
              <a:rPr lang="en-GB" sz="2800" b="1" i="1" u="sng" noProof="0" dirty="0" err="1"/>
              <a:t>caomhnú</a:t>
            </a:r>
            <a:r>
              <a:rPr lang="en-GB" sz="2800" b="1" i="1" u="sng" noProof="0" dirty="0"/>
              <a:t> </a:t>
            </a:r>
            <a:r>
              <a:rPr lang="en-GB" sz="2800" b="1" i="1" u="sng" noProof="0" dirty="0" err="1"/>
              <a:t>fuinnimh</a:t>
            </a:r>
            <a:endParaRPr lang="en-GB" sz="2800" b="1" i="1" u="sng" noProof="0" dirty="0"/>
          </a:p>
        </p:txBody>
      </p:sp>
    </p:spTree>
    <p:extLst>
      <p:ext uri="{BB962C8B-B14F-4D97-AF65-F5344CB8AC3E}">
        <p14:creationId xmlns:p14="http://schemas.microsoft.com/office/powerpoint/2010/main" val="22159843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childTnLst>
                                </p:cTn>
                              </p:par>
                            </p:childTnLst>
                          </p:cTn>
                        </p:par>
                        <p:par>
                          <p:cTn id="27" fill="hold">
                            <p:stCondLst>
                              <p:cond delay="0"/>
                            </p:stCondLst>
                            <p:childTnLst>
                              <p:par>
                                <p:cTn id="28" presetID="1" presetClass="entr" presetSubtype="0" fill="hold" grpId="0" nodeType="afterEffect">
                                  <p:stCondLst>
                                    <p:cond delay="0"/>
                                  </p:stCondLst>
                                  <p:childTnLst>
                                    <p:set>
                                      <p:cBhvr>
                                        <p:cTn id="29" dur="1" fill="hold">
                                          <p:stCondLst>
                                            <p:cond delay="0"/>
                                          </p:stCondLst>
                                        </p:cTn>
                                        <p:tgtEl>
                                          <p:spTgt spid="15"/>
                                        </p:tgtEl>
                                        <p:attrNameLst>
                                          <p:attrName>style.visibility</p:attrName>
                                        </p:attrNameLst>
                                      </p:cBhvr>
                                      <p:to>
                                        <p:strVal val="visible"/>
                                      </p:to>
                                    </p:set>
                                  </p:childTnLst>
                                </p:cTn>
                              </p:par>
                            </p:childTnLst>
                          </p:cTn>
                        </p:par>
                      </p:childTnLst>
                    </p:cTn>
                  </p:par>
                  <p:par>
                    <p:cTn id="30" fill="hold">
                      <p:stCondLst>
                        <p:cond delay="indefinite"/>
                      </p:stCondLst>
                      <p:childTnLst>
                        <p:par>
                          <p:cTn id="31" fill="hold">
                            <p:stCondLst>
                              <p:cond delay="0"/>
                            </p:stCondLst>
                            <p:childTnLst>
                              <p:par>
                                <p:cTn id="32" presetID="1" presetClass="entr" presetSubtype="0" fill="hold" grpId="0" nodeType="clickEffect">
                                  <p:stCondLst>
                                    <p:cond delay="0"/>
                                  </p:stCondLst>
                                  <p:childTnLst>
                                    <p:set>
                                      <p:cBhvr>
                                        <p:cTn id="33" dur="1" fill="hold">
                                          <p:stCondLst>
                                            <p:cond delay="0"/>
                                          </p:stCondLst>
                                        </p:cTn>
                                        <p:tgtEl>
                                          <p:spTgt spid="10"/>
                                        </p:tgtEl>
                                        <p:attrNameLst>
                                          <p:attrName>style.visibility</p:attrName>
                                        </p:attrNameLst>
                                      </p:cBhvr>
                                      <p:to>
                                        <p:strVal val="visible"/>
                                      </p:to>
                                    </p:set>
                                  </p:childTnLst>
                                </p:cTn>
                              </p:par>
                            </p:childTnLst>
                          </p:cTn>
                        </p:par>
                        <p:par>
                          <p:cTn id="34" fill="hold">
                            <p:stCondLst>
                              <p:cond delay="0"/>
                            </p:stCondLst>
                            <p:childTnLst>
                              <p:par>
                                <p:cTn id="35" presetID="1" presetClass="entr" presetSubtype="0" fill="hold" grpId="0" nodeType="afterEffect">
                                  <p:stCondLst>
                                    <p:cond delay="0"/>
                                  </p:stCondLst>
                                  <p:childTnLst>
                                    <p:set>
                                      <p:cBhvr>
                                        <p:cTn id="36" dur="1" fill="hold">
                                          <p:stCondLst>
                                            <p:cond delay="0"/>
                                          </p:stCondLst>
                                        </p:cTn>
                                        <p:tgtEl>
                                          <p:spTgt spid="13"/>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11"/>
                                        </p:tgtEl>
                                        <p:attrNameLst>
                                          <p:attrName>style.visibility</p:attrName>
                                        </p:attrNameLst>
                                      </p:cBhvr>
                                      <p:to>
                                        <p:strVal val="visible"/>
                                      </p:to>
                                    </p:set>
                                  </p:childTnLst>
                                </p:cTn>
                              </p:par>
                            </p:childTnLst>
                          </p:cTn>
                        </p:par>
                        <p:par>
                          <p:cTn id="41" fill="hold">
                            <p:stCondLst>
                              <p:cond delay="0"/>
                            </p:stCondLst>
                            <p:childTnLst>
                              <p:par>
                                <p:cTn id="42" presetID="1" presetClass="entr" presetSubtype="0" fill="hold" grpId="0" nodeType="afterEffect">
                                  <p:stCondLst>
                                    <p:cond delay="0"/>
                                  </p:stCondLst>
                                  <p:childTnLst>
                                    <p:set>
                                      <p:cBhvr>
                                        <p:cTn id="43" dur="1" fill="hold">
                                          <p:stCondLst>
                                            <p:cond delay="0"/>
                                          </p:stCondLst>
                                        </p:cTn>
                                        <p:tgtEl>
                                          <p:spTgt spid="14"/>
                                        </p:tgtEl>
                                        <p:attrNameLst>
                                          <p:attrName>style.visibility</p:attrName>
                                        </p:attrNameLst>
                                      </p:cBhvr>
                                      <p:to>
                                        <p:strVal val="visible"/>
                                      </p:to>
                                    </p:set>
                                  </p:childTnLst>
                                </p:cTn>
                              </p:par>
                            </p:childTnLst>
                          </p:cTn>
                        </p:par>
                      </p:childTnLst>
                    </p:cTn>
                  </p:par>
                  <p:par>
                    <p:cTn id="44" fill="hold">
                      <p:stCondLst>
                        <p:cond delay="indefinite"/>
                      </p:stCondLst>
                      <p:childTnLst>
                        <p:par>
                          <p:cTn id="45" fill="hold">
                            <p:stCondLst>
                              <p:cond delay="0"/>
                            </p:stCondLst>
                            <p:childTnLst>
                              <p:par>
                                <p:cTn id="46" presetID="1" presetClass="entr" presetSubtype="0" fill="hold" grpId="0" nodeType="clickEffect">
                                  <p:stCondLst>
                                    <p:cond delay="0"/>
                                  </p:stCondLst>
                                  <p:childTnLst>
                                    <p:set>
                                      <p:cBhvr>
                                        <p:cTn id="47" dur="1" fill="hold">
                                          <p:stCondLst>
                                            <p:cond delay="0"/>
                                          </p:stCondLst>
                                        </p:cTn>
                                        <p:tgtEl>
                                          <p:spTgt spid="12"/>
                                        </p:tgtEl>
                                        <p:attrNameLst>
                                          <p:attrName>style.visibility</p:attrName>
                                        </p:attrNameLst>
                                      </p:cBhvr>
                                      <p:to>
                                        <p:strVal val="visible"/>
                                      </p:to>
                                    </p:set>
                                  </p:childTnLst>
                                </p:cTn>
                              </p:par>
                            </p:childTnLst>
                          </p:cTn>
                        </p:par>
                      </p:childTnLst>
                    </p:cTn>
                  </p:par>
                  <p:par>
                    <p:cTn id="48" fill="hold">
                      <p:stCondLst>
                        <p:cond delay="indefinite"/>
                      </p:stCondLst>
                      <p:childTnLst>
                        <p:par>
                          <p:cTn id="49" fill="hold">
                            <p:stCondLst>
                              <p:cond delay="0"/>
                            </p:stCondLst>
                            <p:childTnLst>
                              <p:par>
                                <p:cTn id="50" presetID="1" presetClass="entr" presetSubtype="0" fill="hold" grpId="0" nodeType="clickEffect">
                                  <p:stCondLst>
                                    <p:cond delay="0"/>
                                  </p:stCondLst>
                                  <p:childTnLst>
                                    <p:set>
                                      <p:cBhvr>
                                        <p:cTn id="51" dur="1" fill="hold">
                                          <p:stCondLst>
                                            <p:cond delay="0"/>
                                          </p:stCondLst>
                                        </p:cTn>
                                        <p:tgtEl>
                                          <p:spTgt spid="16"/>
                                        </p:tgtEl>
                                        <p:attrNameLst>
                                          <p:attrName>style.visibility</p:attrName>
                                        </p:attrNameLst>
                                      </p:cBhvr>
                                      <p:to>
                                        <p:strVal val="visible"/>
                                      </p:to>
                                    </p:set>
                                  </p:childTnLst>
                                </p:cTn>
                              </p:par>
                            </p:childTnLst>
                          </p:cTn>
                        </p:par>
                      </p:childTnLst>
                    </p:cTn>
                  </p:par>
                  <p:par>
                    <p:cTn id="52" fill="hold">
                      <p:stCondLst>
                        <p:cond delay="indefinite"/>
                      </p:stCondLst>
                      <p:childTnLst>
                        <p:par>
                          <p:cTn id="53" fill="hold">
                            <p:stCondLst>
                              <p:cond delay="0"/>
                            </p:stCondLst>
                            <p:childTnLst>
                              <p:par>
                                <p:cTn id="54" presetID="1" presetClass="entr" presetSubtype="0" fill="hold" grpId="0" nodeType="clickEffect">
                                  <p:stCondLst>
                                    <p:cond delay="0"/>
                                  </p:stCondLst>
                                  <p:childTnLst>
                                    <p:set>
                                      <p:cBhvr>
                                        <p:cTn id="55" dur="1" fill="hold">
                                          <p:stCondLst>
                                            <p:cond delay="0"/>
                                          </p:stCondLst>
                                        </p:cTn>
                                        <p:tgtEl>
                                          <p:spTgt spid="18"/>
                                        </p:tgtEl>
                                        <p:attrNameLst>
                                          <p:attrName>style.visibility</p:attrName>
                                        </p:attrNameLst>
                                      </p:cBhvr>
                                      <p:to>
                                        <p:strVal val="visible"/>
                                      </p:to>
                                    </p:set>
                                  </p:childTnLst>
                                </p:cTn>
                              </p:par>
                              <p:par>
                                <p:cTn id="56" presetID="1" presetClass="entr" presetSubtype="0" fill="hold" grpId="0" nodeType="withEffect">
                                  <p:stCondLst>
                                    <p:cond delay="0"/>
                                  </p:stCondLst>
                                  <p:childTnLst>
                                    <p:set>
                                      <p:cBhvr>
                                        <p:cTn id="57" dur="1" fill="hold">
                                          <p:stCondLst>
                                            <p:cond delay="0"/>
                                          </p:stCondLst>
                                        </p:cTn>
                                        <p:tgtEl>
                                          <p:spTgt spid="17"/>
                                        </p:tgtEl>
                                        <p:attrNameLst>
                                          <p:attrName>style.visibility</p:attrName>
                                        </p:attrNameLst>
                                      </p:cBhvr>
                                      <p:to>
                                        <p:strVal val="visible"/>
                                      </p:to>
                                    </p:set>
                                  </p:childTnLst>
                                </p:cTn>
                              </p:par>
                            </p:childTnLst>
                          </p:cTn>
                        </p:par>
                      </p:childTnLst>
                    </p:cTn>
                  </p:par>
                  <p:par>
                    <p:cTn id="58" fill="hold">
                      <p:stCondLst>
                        <p:cond delay="indefinite"/>
                      </p:stCondLst>
                      <p:childTnLst>
                        <p:par>
                          <p:cTn id="59" fill="hold">
                            <p:stCondLst>
                              <p:cond delay="0"/>
                            </p:stCondLst>
                            <p:childTnLst>
                              <p:par>
                                <p:cTn id="60" presetID="1" presetClass="entr" presetSubtype="0" fill="hold" grpId="0" nodeType="clickEffect">
                                  <p:stCondLst>
                                    <p:cond delay="0"/>
                                  </p:stCondLst>
                                  <p:childTnLst>
                                    <p:set>
                                      <p:cBhvr>
                                        <p:cTn id="61" dur="1" fill="hold">
                                          <p:stCondLst>
                                            <p:cond delay="0"/>
                                          </p:stCondLst>
                                        </p:cTn>
                                        <p:tgtEl>
                                          <p:spTgt spid="21"/>
                                        </p:tgtEl>
                                        <p:attrNameLst>
                                          <p:attrName>style.visibility</p:attrName>
                                        </p:attrNameLst>
                                      </p:cBhvr>
                                      <p:to>
                                        <p:strVal val="visible"/>
                                      </p:to>
                                    </p:set>
                                  </p:childTnLst>
                                </p:cTn>
                              </p:par>
                            </p:childTnLst>
                          </p:cTn>
                        </p:par>
                      </p:childTnLst>
                    </p:cTn>
                  </p:par>
                  <p:par>
                    <p:cTn id="62" fill="hold">
                      <p:stCondLst>
                        <p:cond delay="indefinite"/>
                      </p:stCondLst>
                      <p:childTnLst>
                        <p:par>
                          <p:cTn id="63" fill="hold">
                            <p:stCondLst>
                              <p:cond delay="0"/>
                            </p:stCondLst>
                            <p:childTnLst>
                              <p:par>
                                <p:cTn id="64" presetID="1" presetClass="entr" presetSubtype="0" fill="hold" grpId="0" nodeType="clickEffect">
                                  <p:stCondLst>
                                    <p:cond delay="0"/>
                                  </p:stCondLst>
                                  <p:childTnLst>
                                    <p:set>
                                      <p:cBhvr>
                                        <p:cTn id="65"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8" grpId="0"/>
      <p:bldP spid="9" grpId="0"/>
      <p:bldP spid="10" grpId="0"/>
      <p:bldP spid="11" grpId="0"/>
      <p:bldP spid="12" grpId="0"/>
      <p:bldP spid="13" grpId="0"/>
      <p:bldP spid="14" grpId="0"/>
      <p:bldP spid="15" grpId="0"/>
      <p:bldP spid="16" grpId="0"/>
      <p:bldP spid="17" grpId="0"/>
      <p:bldP spid="18" grpId="0"/>
      <p:bldP spid="19" grpId="0"/>
      <p:bldP spid="21" grpId="0"/>
      <p:bldP spid="23" grpId="0"/>
    </p:bldLst>
  </p:timing>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50F5E4C-29D1-1526-B489-DFE5FBF2D19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1CB77CD-F3F6-4DB6-7CDB-B1E79E8FD44E}"/>
              </a:ext>
            </a:extLst>
          </p:cNvPr>
          <p:cNvSpPr>
            <a:spLocks noGrp="1"/>
          </p:cNvSpPr>
          <p:nvPr>
            <p:ph type="title"/>
          </p:nvPr>
        </p:nvSpPr>
        <p:spPr>
          <a:xfrm>
            <a:off x="254000" y="197771"/>
            <a:ext cx="8712200" cy="590931"/>
          </a:xfrm>
        </p:spPr>
        <p:txBody>
          <a:bodyPr/>
          <a:lstStyle/>
          <a:p>
            <a:r>
              <a:rPr lang="en-IE" dirty="0"/>
              <a:t>C</a:t>
            </a:r>
            <a:r>
              <a:rPr lang="ga-IE" dirty="0"/>
              <a:t>hothromóid ar aghaidh</a:t>
            </a:r>
            <a:r>
              <a:rPr lang="en-IE" dirty="0"/>
              <a:t>…</a:t>
            </a:r>
            <a:endParaRPr lang="en-GB" sz="3200" noProof="0" dirty="0"/>
          </a:p>
        </p:txBody>
      </p:sp>
      <mc:AlternateContent xmlns:mc="http://schemas.openxmlformats.org/markup-compatibility/2006" xmlns:a14="http://schemas.microsoft.com/office/drawing/2010/main">
        <mc:Choice Requires="a14">
          <p:sp>
            <p:nvSpPr>
              <p:cNvPr id="3" name="TextBox 2">
                <a:extLst>
                  <a:ext uri="{FF2B5EF4-FFF2-40B4-BE49-F238E27FC236}">
                    <a16:creationId xmlns:a16="http://schemas.microsoft.com/office/drawing/2014/main" id="{32E8C952-11EF-1836-4DC3-34FBFBE8BC70}"/>
                  </a:ext>
                </a:extLst>
              </p:cNvPr>
              <p:cNvSpPr txBox="1"/>
              <p:nvPr/>
            </p:nvSpPr>
            <p:spPr>
              <a:xfrm>
                <a:off x="0" y="1123271"/>
                <a:ext cx="1011687" cy="523220"/>
              </a:xfrm>
              <a:prstGeom prst="rect">
                <a:avLst/>
              </a:prstGeom>
              <a:noFill/>
            </p:spPr>
            <p:txBody>
              <a:bodyPr wrap="none" rtlCol="0">
                <a:spAutoFit/>
              </a:bodyPr>
              <a:lstStyle/>
              <a:p>
                <a:pPr algn="l"/>
                <a14:m>
                  <m:oMathPara xmlns:m="http://schemas.openxmlformats.org/officeDocument/2006/math">
                    <m:oMathParaPr>
                      <m:jc m:val="centerGroup"/>
                    </m:oMathParaPr>
                    <m:oMath xmlns:m="http://schemas.openxmlformats.org/officeDocument/2006/math">
                      <m:sSub>
                        <m:sSubPr>
                          <m:ctrlPr>
                            <a:rPr lang="en-GB" sz="2800" b="0" i="1" noProof="0" smtClean="0">
                              <a:latin typeface="Cambria Math" panose="02040503050406030204" pitchFamily="18" charset="0"/>
                            </a:rPr>
                          </m:ctrlPr>
                        </m:sSubPr>
                        <m:e>
                          <m:r>
                            <a:rPr lang="en-GB" sz="2800" b="0" i="1" noProof="0" smtClean="0">
                              <a:latin typeface="Cambria Math" panose="02040503050406030204" pitchFamily="18" charset="0"/>
                            </a:rPr>
                            <m:t>𝑚</m:t>
                          </m:r>
                        </m:e>
                        <m:sub>
                          <m:r>
                            <a:rPr lang="en-GB" sz="2800" b="0" i="1" noProof="0" smtClean="0">
                              <a:latin typeface="Cambria Math" panose="02040503050406030204" pitchFamily="18" charset="0"/>
                            </a:rPr>
                            <m:t>𝑠</m:t>
                          </m:r>
                        </m:sub>
                      </m:sSub>
                      <m:sSub>
                        <m:sSubPr>
                          <m:ctrlPr>
                            <a:rPr lang="en-GB" sz="2800" b="1" i="1" noProof="0" smtClean="0">
                              <a:latin typeface="Cambria Math" panose="02040503050406030204" pitchFamily="18" charset="0"/>
                            </a:rPr>
                          </m:ctrlPr>
                        </m:sSubPr>
                        <m:e>
                          <m:r>
                            <a:rPr lang="en-GB" sz="2800" b="1" i="1" noProof="0" smtClean="0">
                              <a:latin typeface="Cambria Math" panose="02040503050406030204" pitchFamily="18" charset="0"/>
                            </a:rPr>
                            <m:t>𝒍</m:t>
                          </m:r>
                        </m:e>
                        <m:sub>
                          <m:r>
                            <a:rPr lang="en-GB" sz="2800" b="1" i="1" noProof="0" smtClean="0">
                              <a:latin typeface="Cambria Math" panose="02040503050406030204" pitchFamily="18" charset="0"/>
                            </a:rPr>
                            <m:t>𝒔</m:t>
                          </m:r>
                        </m:sub>
                      </m:sSub>
                    </m:oMath>
                  </m:oMathPara>
                </a14:m>
                <a:endParaRPr lang="en-GB" sz="2800" b="1" noProof="0"/>
              </a:p>
            </p:txBody>
          </p:sp>
        </mc:Choice>
        <mc:Fallback xmlns="">
          <p:sp>
            <p:nvSpPr>
              <p:cNvPr id="3" name="TextBox 2">
                <a:extLst>
                  <a:ext uri="{FF2B5EF4-FFF2-40B4-BE49-F238E27FC236}">
                    <a16:creationId xmlns:a16="http://schemas.microsoft.com/office/drawing/2014/main" id="{32E8C952-11EF-1836-4DC3-34FBFBE8BC70}"/>
                  </a:ext>
                </a:extLst>
              </p:cNvPr>
              <p:cNvSpPr txBox="1">
                <a:spLocks noRot="1" noChangeAspect="1" noMove="1" noResize="1" noEditPoints="1" noAdjustHandles="1" noChangeArrowheads="1" noChangeShapeType="1" noTextEdit="1"/>
              </p:cNvSpPr>
              <p:nvPr/>
            </p:nvSpPr>
            <p:spPr>
              <a:xfrm>
                <a:off x="0" y="1123271"/>
                <a:ext cx="1011687" cy="523220"/>
              </a:xfrm>
              <a:prstGeom prst="rect">
                <a:avLst/>
              </a:prstGeom>
              <a:blipFill>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 name="TextBox 3">
                <a:extLst>
                  <a:ext uri="{FF2B5EF4-FFF2-40B4-BE49-F238E27FC236}">
                    <a16:creationId xmlns:a16="http://schemas.microsoft.com/office/drawing/2014/main" id="{D34C5C93-C76E-E2A2-4C5F-032BBB5116CC}"/>
                  </a:ext>
                </a:extLst>
              </p:cNvPr>
              <p:cNvSpPr txBox="1"/>
              <p:nvPr/>
            </p:nvSpPr>
            <p:spPr>
              <a:xfrm>
                <a:off x="993029" y="1132495"/>
                <a:ext cx="551753" cy="523220"/>
              </a:xfrm>
              <a:prstGeom prst="rect">
                <a:avLst/>
              </a:prstGeom>
              <a:noFill/>
            </p:spPr>
            <p:txBody>
              <a:bodyPr wrap="none" rtlCol="0">
                <a:spAutoFit/>
              </a:bodyPr>
              <a:lstStyle/>
              <a:p>
                <a:pPr algn="l"/>
                <a14:m>
                  <m:oMathPara xmlns:m="http://schemas.openxmlformats.org/officeDocument/2006/math">
                    <m:oMathParaPr>
                      <m:jc m:val="centerGroup"/>
                    </m:oMathParaPr>
                    <m:oMath xmlns:m="http://schemas.openxmlformats.org/officeDocument/2006/math">
                      <m:r>
                        <a:rPr lang="en-GB" sz="2800" b="0" i="1" noProof="0" smtClean="0">
                          <a:latin typeface="Cambria Math" panose="02040503050406030204" pitchFamily="18" charset="0"/>
                        </a:rPr>
                        <m:t>+</m:t>
                      </m:r>
                    </m:oMath>
                  </m:oMathPara>
                </a14:m>
                <a:endParaRPr lang="en-GB" sz="2800" noProof="0"/>
              </a:p>
            </p:txBody>
          </p:sp>
        </mc:Choice>
        <mc:Fallback xmlns="">
          <p:sp>
            <p:nvSpPr>
              <p:cNvPr id="4" name="TextBox 3">
                <a:extLst>
                  <a:ext uri="{FF2B5EF4-FFF2-40B4-BE49-F238E27FC236}">
                    <a16:creationId xmlns:a16="http://schemas.microsoft.com/office/drawing/2014/main" id="{D34C5C93-C76E-E2A2-4C5F-032BBB5116CC}"/>
                  </a:ext>
                </a:extLst>
              </p:cNvPr>
              <p:cNvSpPr txBox="1">
                <a:spLocks noRot="1" noChangeAspect="1" noMove="1" noResize="1" noEditPoints="1" noAdjustHandles="1" noChangeArrowheads="1" noChangeShapeType="1" noTextEdit="1"/>
              </p:cNvSpPr>
              <p:nvPr/>
            </p:nvSpPr>
            <p:spPr>
              <a:xfrm>
                <a:off x="993029" y="1132495"/>
                <a:ext cx="551753" cy="523220"/>
              </a:xfrm>
              <a:prstGeom prst="rect">
                <a:avLst/>
              </a:prstGeom>
              <a:blipFill>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0" name="TextBox 19">
                <a:extLst>
                  <a:ext uri="{FF2B5EF4-FFF2-40B4-BE49-F238E27FC236}">
                    <a16:creationId xmlns:a16="http://schemas.microsoft.com/office/drawing/2014/main" id="{CF644854-30F0-6F66-6227-41F6A297CF22}"/>
                  </a:ext>
                </a:extLst>
              </p:cNvPr>
              <p:cNvSpPr txBox="1"/>
              <p:nvPr/>
            </p:nvSpPr>
            <p:spPr>
              <a:xfrm>
                <a:off x="1424537" y="1132495"/>
                <a:ext cx="2732818" cy="523220"/>
              </a:xfrm>
              <a:prstGeom prst="rect">
                <a:avLst/>
              </a:prstGeom>
              <a:noFill/>
            </p:spPr>
            <p:txBody>
              <a:bodyPr wrap="square" rtlCol="0">
                <a:spAutoFit/>
              </a:bodyPr>
              <a:lstStyle/>
              <a:p>
                <a:pPr algn="l"/>
                <a14:m>
                  <m:oMathPara xmlns:m="http://schemas.openxmlformats.org/officeDocument/2006/math">
                    <m:oMathParaPr>
                      <m:jc m:val="centerGroup"/>
                    </m:oMathParaPr>
                    <m:oMath xmlns:m="http://schemas.openxmlformats.org/officeDocument/2006/math">
                      <m:sSub>
                        <m:sSubPr>
                          <m:ctrlPr>
                            <a:rPr lang="en-GB" sz="2800" b="0" i="1" noProof="0" smtClean="0">
                              <a:latin typeface="Cambria Math" panose="02040503050406030204" pitchFamily="18" charset="0"/>
                            </a:rPr>
                          </m:ctrlPr>
                        </m:sSubPr>
                        <m:e>
                          <m:r>
                            <a:rPr lang="en-GB" sz="2800" b="0" i="1" noProof="0" smtClean="0">
                              <a:latin typeface="Cambria Math" panose="02040503050406030204" pitchFamily="18" charset="0"/>
                            </a:rPr>
                            <m:t>𝑚</m:t>
                          </m:r>
                        </m:e>
                        <m:sub>
                          <m:r>
                            <a:rPr lang="en-GB" sz="2800" b="0" i="1" noProof="0" smtClean="0">
                              <a:latin typeface="Cambria Math" panose="02040503050406030204" pitchFamily="18" charset="0"/>
                            </a:rPr>
                            <m:t>𝑠</m:t>
                          </m:r>
                        </m:sub>
                      </m:sSub>
                      <m:sSub>
                        <m:sSubPr>
                          <m:ctrlPr>
                            <a:rPr lang="en-GB" sz="2800" b="0" i="1" noProof="0" smtClean="0">
                              <a:latin typeface="Cambria Math" panose="02040503050406030204" pitchFamily="18" charset="0"/>
                            </a:rPr>
                          </m:ctrlPr>
                        </m:sSubPr>
                        <m:e>
                          <m:r>
                            <a:rPr lang="en-GB" sz="2800" b="0" i="1" noProof="0" smtClean="0">
                              <a:latin typeface="Cambria Math" panose="02040503050406030204" pitchFamily="18" charset="0"/>
                            </a:rPr>
                            <m:t>𝑐</m:t>
                          </m:r>
                        </m:e>
                        <m:sub>
                          <m:r>
                            <a:rPr lang="en-GB" sz="2800" b="0" i="1" noProof="0" smtClean="0">
                              <a:latin typeface="Cambria Math" panose="02040503050406030204" pitchFamily="18" charset="0"/>
                            </a:rPr>
                            <m:t>𝑤</m:t>
                          </m:r>
                        </m:sub>
                      </m:sSub>
                      <m:r>
                        <a:rPr lang="en-GB" sz="2800" b="0" i="0" noProof="0" smtClean="0">
                          <a:latin typeface="Cambria Math" panose="02040503050406030204" pitchFamily="18" charset="0"/>
                        </a:rPr>
                        <m:t>(</m:t>
                      </m:r>
                      <m:sSub>
                        <m:sSubPr>
                          <m:ctrlPr>
                            <a:rPr lang="en-GB" sz="2800" b="0" i="1" noProof="0" smtClean="0">
                              <a:latin typeface="Cambria Math" panose="02040503050406030204" pitchFamily="18" charset="0"/>
                            </a:rPr>
                          </m:ctrlPr>
                        </m:sSubPr>
                        <m:e>
                          <m:r>
                            <a:rPr lang="en-GB" sz="2800" b="0" i="1" noProof="0" smtClean="0">
                              <a:latin typeface="Cambria Math" panose="02040503050406030204" pitchFamily="18" charset="0"/>
                            </a:rPr>
                            <m:t>100−</m:t>
                          </m:r>
                          <m:r>
                            <a:rPr lang="en-GB" sz="2800" b="0" i="1" noProof="0" smtClean="0">
                              <a:latin typeface="Cambria Math" panose="02040503050406030204" pitchFamily="18" charset="0"/>
                            </a:rPr>
                            <m:t>𝜃</m:t>
                          </m:r>
                        </m:e>
                        <m:sub>
                          <m:r>
                            <a:rPr lang="en-GB" sz="2800" b="0" i="1" noProof="0" smtClean="0">
                              <a:latin typeface="Cambria Math" panose="02040503050406030204" pitchFamily="18" charset="0"/>
                            </a:rPr>
                            <m:t>2</m:t>
                          </m:r>
                        </m:sub>
                      </m:sSub>
                      <m:r>
                        <a:rPr lang="en-GB" sz="2800" b="0" i="1" noProof="0" smtClean="0">
                          <a:latin typeface="Cambria Math" panose="02040503050406030204" pitchFamily="18" charset="0"/>
                        </a:rPr>
                        <m:t>)</m:t>
                      </m:r>
                    </m:oMath>
                  </m:oMathPara>
                </a14:m>
                <a:endParaRPr lang="en-GB" sz="2800" noProof="0"/>
              </a:p>
            </p:txBody>
          </p:sp>
        </mc:Choice>
        <mc:Fallback xmlns="">
          <p:sp>
            <p:nvSpPr>
              <p:cNvPr id="20" name="TextBox 19">
                <a:extLst>
                  <a:ext uri="{FF2B5EF4-FFF2-40B4-BE49-F238E27FC236}">
                    <a16:creationId xmlns:a16="http://schemas.microsoft.com/office/drawing/2014/main" id="{CF644854-30F0-6F66-6227-41F6A297CF22}"/>
                  </a:ext>
                </a:extLst>
              </p:cNvPr>
              <p:cNvSpPr txBox="1">
                <a:spLocks noRot="1" noChangeAspect="1" noMove="1" noResize="1" noEditPoints="1" noAdjustHandles="1" noChangeArrowheads="1" noChangeShapeType="1" noTextEdit="1"/>
              </p:cNvSpPr>
              <p:nvPr/>
            </p:nvSpPr>
            <p:spPr>
              <a:xfrm>
                <a:off x="1424537" y="1132495"/>
                <a:ext cx="2732818" cy="523220"/>
              </a:xfrm>
              <a:prstGeom prst="rect">
                <a:avLst/>
              </a:prstGeom>
              <a:blipFill>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4" name="TextBox 23">
                <a:extLst>
                  <a:ext uri="{FF2B5EF4-FFF2-40B4-BE49-F238E27FC236}">
                    <a16:creationId xmlns:a16="http://schemas.microsoft.com/office/drawing/2014/main" id="{257E2506-EEA3-2F20-E515-0686B2D04B1E}"/>
                  </a:ext>
                </a:extLst>
              </p:cNvPr>
              <p:cNvSpPr txBox="1"/>
              <p:nvPr/>
            </p:nvSpPr>
            <p:spPr>
              <a:xfrm>
                <a:off x="5995021" y="1505363"/>
                <a:ext cx="2832122" cy="523220"/>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GB" sz="2800" b="0" i="1" noProof="0" smtClean="0">
                              <a:latin typeface="Cambria Math" panose="02040503050406030204" pitchFamily="18" charset="0"/>
                            </a:rPr>
                          </m:ctrlPr>
                        </m:sSubPr>
                        <m:e>
                          <m:r>
                            <a:rPr lang="en-GB" sz="2800" b="0" i="1" noProof="0" smtClean="0">
                              <a:latin typeface="Cambria Math" panose="02040503050406030204" pitchFamily="18" charset="0"/>
                            </a:rPr>
                            <m:t>+</m:t>
                          </m:r>
                          <m:r>
                            <a:rPr lang="en-GB" sz="2800" b="0" i="1" noProof="0" smtClean="0">
                              <a:latin typeface="Cambria Math" panose="02040503050406030204" pitchFamily="18" charset="0"/>
                            </a:rPr>
                            <m:t>𝑚</m:t>
                          </m:r>
                        </m:e>
                        <m:sub>
                          <m:r>
                            <a:rPr lang="en-GB" sz="2800" b="0" i="1" noProof="0" smtClean="0">
                              <a:latin typeface="Cambria Math" panose="02040503050406030204" pitchFamily="18" charset="0"/>
                            </a:rPr>
                            <m:t>𝑐</m:t>
                          </m:r>
                        </m:sub>
                      </m:sSub>
                      <m:sSub>
                        <m:sSubPr>
                          <m:ctrlPr>
                            <a:rPr lang="en-GB" sz="2800" b="0" i="1" noProof="0" smtClean="0">
                              <a:latin typeface="Cambria Math" panose="02040503050406030204" pitchFamily="18" charset="0"/>
                            </a:rPr>
                          </m:ctrlPr>
                        </m:sSubPr>
                        <m:e>
                          <m:r>
                            <a:rPr lang="en-GB" sz="2800" b="0" i="1" noProof="0" smtClean="0">
                              <a:latin typeface="Cambria Math" panose="02040503050406030204" pitchFamily="18" charset="0"/>
                            </a:rPr>
                            <m:t>𝑐</m:t>
                          </m:r>
                        </m:e>
                        <m:sub>
                          <m:r>
                            <a:rPr lang="en-GB" sz="2800" b="0" i="1" noProof="0" smtClean="0">
                              <a:latin typeface="Cambria Math" panose="02040503050406030204" pitchFamily="18" charset="0"/>
                            </a:rPr>
                            <m:t>𝑐</m:t>
                          </m:r>
                        </m:sub>
                      </m:sSub>
                      <m:r>
                        <a:rPr lang="en-GB" sz="2800" b="0" i="1" noProof="0" smtClean="0">
                          <a:latin typeface="Cambria Math" panose="02040503050406030204" pitchFamily="18" charset="0"/>
                        </a:rPr>
                        <m:t>(</m:t>
                      </m:r>
                      <m:sSub>
                        <m:sSubPr>
                          <m:ctrlPr>
                            <a:rPr lang="en-GB" sz="2800" i="1" noProof="0">
                              <a:latin typeface="Cambria Math" panose="02040503050406030204" pitchFamily="18" charset="0"/>
                            </a:rPr>
                          </m:ctrlPr>
                        </m:sSubPr>
                        <m:e>
                          <m:sSub>
                            <m:sSubPr>
                              <m:ctrlPr>
                                <a:rPr lang="en-GB" sz="2800" b="0" i="1" noProof="0" smtClean="0">
                                  <a:latin typeface="Cambria Math" panose="02040503050406030204" pitchFamily="18" charset="0"/>
                                </a:rPr>
                              </m:ctrlPr>
                            </m:sSubPr>
                            <m:e>
                              <m:r>
                                <a:rPr lang="en-GB" sz="2800" i="1" noProof="0">
                                  <a:latin typeface="Cambria Math" panose="02040503050406030204" pitchFamily="18" charset="0"/>
                                </a:rPr>
                                <m:t>𝜃</m:t>
                              </m:r>
                            </m:e>
                            <m:sub>
                              <m:r>
                                <a:rPr lang="en-GB" sz="2800" b="0" i="1" noProof="0" smtClean="0">
                                  <a:latin typeface="Cambria Math" panose="02040503050406030204" pitchFamily="18" charset="0"/>
                                </a:rPr>
                                <m:t>2</m:t>
                              </m:r>
                            </m:sub>
                          </m:sSub>
                          <m:r>
                            <a:rPr lang="en-GB" sz="2800" i="1" noProof="0">
                              <a:latin typeface="Cambria Math" panose="02040503050406030204" pitchFamily="18" charset="0"/>
                            </a:rPr>
                            <m:t>−</m:t>
                          </m:r>
                          <m:r>
                            <a:rPr lang="en-GB" sz="2800" i="1" noProof="0">
                              <a:latin typeface="Cambria Math" panose="02040503050406030204" pitchFamily="18" charset="0"/>
                            </a:rPr>
                            <m:t>𝜃</m:t>
                          </m:r>
                        </m:e>
                        <m:sub>
                          <m:r>
                            <a:rPr lang="en-GB" sz="2800" b="0" i="1" noProof="0" smtClean="0">
                              <a:latin typeface="Cambria Math" panose="02040503050406030204" pitchFamily="18" charset="0"/>
                            </a:rPr>
                            <m:t>1</m:t>
                          </m:r>
                        </m:sub>
                      </m:sSub>
                      <m:r>
                        <a:rPr lang="en-GB" sz="2800" b="0" i="1" noProof="0" smtClean="0">
                          <a:latin typeface="Cambria Math" panose="02040503050406030204" pitchFamily="18" charset="0"/>
                        </a:rPr>
                        <m:t>)</m:t>
                      </m:r>
                    </m:oMath>
                  </m:oMathPara>
                </a14:m>
                <a:endParaRPr lang="en-GB" sz="2800" noProof="0"/>
              </a:p>
            </p:txBody>
          </p:sp>
        </mc:Choice>
        <mc:Fallback xmlns="">
          <p:sp>
            <p:nvSpPr>
              <p:cNvPr id="24" name="TextBox 23">
                <a:extLst>
                  <a:ext uri="{FF2B5EF4-FFF2-40B4-BE49-F238E27FC236}">
                    <a16:creationId xmlns:a16="http://schemas.microsoft.com/office/drawing/2014/main" id="{257E2506-EEA3-2F20-E515-0686B2D04B1E}"/>
                  </a:ext>
                </a:extLst>
              </p:cNvPr>
              <p:cNvSpPr txBox="1">
                <a:spLocks noRot="1" noChangeAspect="1" noMove="1" noResize="1" noEditPoints="1" noAdjustHandles="1" noChangeArrowheads="1" noChangeShapeType="1" noTextEdit="1"/>
              </p:cNvSpPr>
              <p:nvPr/>
            </p:nvSpPr>
            <p:spPr>
              <a:xfrm>
                <a:off x="5995021" y="1505363"/>
                <a:ext cx="2832122" cy="523220"/>
              </a:xfrm>
              <a:prstGeom prst="rect">
                <a:avLst/>
              </a:prstGeom>
              <a:blipFill>
                <a:blip r:embed="rId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5" name="TextBox 24">
                <a:extLst>
                  <a:ext uri="{FF2B5EF4-FFF2-40B4-BE49-F238E27FC236}">
                    <a16:creationId xmlns:a16="http://schemas.microsoft.com/office/drawing/2014/main" id="{AA5676E8-1FA9-EBBF-EB12-155361868382}"/>
                  </a:ext>
                </a:extLst>
              </p:cNvPr>
              <p:cNvSpPr txBox="1"/>
              <p:nvPr/>
            </p:nvSpPr>
            <p:spPr>
              <a:xfrm>
                <a:off x="3961805" y="1084253"/>
                <a:ext cx="3218125" cy="523220"/>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GB" sz="2800" b="0" i="1" noProof="0" smtClean="0">
                              <a:latin typeface="Cambria Math" panose="02040503050406030204" pitchFamily="18" charset="0"/>
                            </a:rPr>
                          </m:ctrlPr>
                        </m:sSubPr>
                        <m:e>
                          <m:r>
                            <a:rPr lang="en-GB" sz="2800" b="0" i="1" noProof="0" smtClean="0">
                              <a:latin typeface="Cambria Math" panose="02040503050406030204" pitchFamily="18" charset="0"/>
                            </a:rPr>
                            <m:t>= </m:t>
                          </m:r>
                          <m:r>
                            <a:rPr lang="en-GB" sz="2800" b="0" i="1" noProof="0" smtClean="0">
                              <a:latin typeface="Cambria Math" panose="02040503050406030204" pitchFamily="18" charset="0"/>
                            </a:rPr>
                            <m:t>𝑚</m:t>
                          </m:r>
                        </m:e>
                        <m:sub>
                          <m:r>
                            <a:rPr lang="en-GB" sz="2800" b="0" i="1" noProof="0" smtClean="0">
                              <a:latin typeface="Cambria Math" panose="02040503050406030204" pitchFamily="18" charset="0"/>
                            </a:rPr>
                            <m:t>𝑤</m:t>
                          </m:r>
                        </m:sub>
                      </m:sSub>
                      <m:sSub>
                        <m:sSubPr>
                          <m:ctrlPr>
                            <a:rPr lang="en-GB" sz="2800" b="0" i="1" noProof="0" smtClean="0">
                              <a:latin typeface="Cambria Math" panose="02040503050406030204" pitchFamily="18" charset="0"/>
                            </a:rPr>
                          </m:ctrlPr>
                        </m:sSubPr>
                        <m:e>
                          <m:r>
                            <a:rPr lang="en-GB" sz="2800" b="0" i="1" noProof="0" smtClean="0">
                              <a:latin typeface="Cambria Math" panose="02040503050406030204" pitchFamily="18" charset="0"/>
                            </a:rPr>
                            <m:t>𝑐</m:t>
                          </m:r>
                        </m:e>
                        <m:sub>
                          <m:r>
                            <a:rPr lang="en-GB" sz="2800" b="0" i="1" noProof="0" smtClean="0">
                              <a:latin typeface="Cambria Math" panose="02040503050406030204" pitchFamily="18" charset="0"/>
                            </a:rPr>
                            <m:t>𝑤</m:t>
                          </m:r>
                        </m:sub>
                      </m:sSub>
                      <m:r>
                        <a:rPr lang="en-GB" sz="2800" b="0" i="1" noProof="0" smtClean="0">
                          <a:latin typeface="Cambria Math" panose="02040503050406030204" pitchFamily="18" charset="0"/>
                        </a:rPr>
                        <m:t>(</m:t>
                      </m:r>
                      <m:sSub>
                        <m:sSubPr>
                          <m:ctrlPr>
                            <a:rPr lang="en-GB" sz="2800" i="1" noProof="0">
                              <a:latin typeface="Cambria Math" panose="02040503050406030204" pitchFamily="18" charset="0"/>
                            </a:rPr>
                          </m:ctrlPr>
                        </m:sSubPr>
                        <m:e>
                          <m:sSub>
                            <m:sSubPr>
                              <m:ctrlPr>
                                <a:rPr lang="en-GB" sz="2800" b="0" i="1" noProof="0" smtClean="0">
                                  <a:latin typeface="Cambria Math" panose="02040503050406030204" pitchFamily="18" charset="0"/>
                                </a:rPr>
                              </m:ctrlPr>
                            </m:sSubPr>
                            <m:e>
                              <m:r>
                                <a:rPr lang="en-GB" sz="2800" i="1" noProof="0">
                                  <a:latin typeface="Cambria Math" panose="02040503050406030204" pitchFamily="18" charset="0"/>
                                </a:rPr>
                                <m:t>𝜃</m:t>
                              </m:r>
                            </m:e>
                            <m:sub>
                              <m:r>
                                <a:rPr lang="en-GB" sz="2800" b="0" i="1" noProof="0" smtClean="0">
                                  <a:latin typeface="Cambria Math" panose="02040503050406030204" pitchFamily="18" charset="0"/>
                                </a:rPr>
                                <m:t>2</m:t>
                              </m:r>
                            </m:sub>
                          </m:sSub>
                          <m:r>
                            <a:rPr lang="en-GB" sz="2800" i="1" noProof="0">
                              <a:latin typeface="Cambria Math" panose="02040503050406030204" pitchFamily="18" charset="0"/>
                            </a:rPr>
                            <m:t>−</m:t>
                          </m:r>
                          <m:r>
                            <a:rPr lang="en-GB" sz="2800" i="1" noProof="0">
                              <a:latin typeface="Cambria Math" panose="02040503050406030204" pitchFamily="18" charset="0"/>
                            </a:rPr>
                            <m:t>𝜃</m:t>
                          </m:r>
                        </m:e>
                        <m:sub>
                          <m:r>
                            <a:rPr lang="en-GB" sz="2800" b="0" i="1" noProof="0" smtClean="0">
                              <a:latin typeface="Cambria Math" panose="02040503050406030204" pitchFamily="18" charset="0"/>
                            </a:rPr>
                            <m:t>1</m:t>
                          </m:r>
                        </m:sub>
                      </m:sSub>
                      <m:r>
                        <a:rPr lang="en-GB" sz="2800" b="0" i="1" noProof="0" smtClean="0">
                          <a:latin typeface="Cambria Math" panose="02040503050406030204" pitchFamily="18" charset="0"/>
                        </a:rPr>
                        <m:t>)</m:t>
                      </m:r>
                    </m:oMath>
                  </m:oMathPara>
                </a14:m>
                <a:endParaRPr lang="en-GB" sz="2800" noProof="0"/>
              </a:p>
            </p:txBody>
          </p:sp>
        </mc:Choice>
        <mc:Fallback xmlns="">
          <p:sp>
            <p:nvSpPr>
              <p:cNvPr id="25" name="TextBox 24">
                <a:extLst>
                  <a:ext uri="{FF2B5EF4-FFF2-40B4-BE49-F238E27FC236}">
                    <a16:creationId xmlns:a16="http://schemas.microsoft.com/office/drawing/2014/main" id="{AA5676E8-1FA9-EBBF-EB12-155361868382}"/>
                  </a:ext>
                </a:extLst>
              </p:cNvPr>
              <p:cNvSpPr txBox="1">
                <a:spLocks noRot="1" noChangeAspect="1" noMove="1" noResize="1" noEditPoints="1" noAdjustHandles="1" noChangeArrowheads="1" noChangeShapeType="1" noTextEdit="1"/>
              </p:cNvSpPr>
              <p:nvPr/>
            </p:nvSpPr>
            <p:spPr>
              <a:xfrm>
                <a:off x="3961805" y="1084253"/>
                <a:ext cx="3218125" cy="523220"/>
              </a:xfrm>
              <a:prstGeom prst="rect">
                <a:avLst/>
              </a:prstGeom>
              <a:blipFill>
                <a:blip r:embed="rId7"/>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6" name="TextBox 25">
                <a:extLst>
                  <a:ext uri="{FF2B5EF4-FFF2-40B4-BE49-F238E27FC236}">
                    <a16:creationId xmlns:a16="http://schemas.microsoft.com/office/drawing/2014/main" id="{93902C5E-3373-BB94-0E8B-28CCDEA52163}"/>
                  </a:ext>
                </a:extLst>
              </p:cNvPr>
              <p:cNvSpPr txBox="1"/>
              <p:nvPr/>
            </p:nvSpPr>
            <p:spPr>
              <a:xfrm>
                <a:off x="-152397" y="2634366"/>
                <a:ext cx="1011687" cy="523220"/>
              </a:xfrm>
              <a:prstGeom prst="rect">
                <a:avLst/>
              </a:prstGeom>
              <a:noFill/>
            </p:spPr>
            <p:txBody>
              <a:bodyPr wrap="none" rtlCol="0">
                <a:spAutoFit/>
              </a:bodyPr>
              <a:lstStyle/>
              <a:p>
                <a:pPr algn="l"/>
                <a14:m>
                  <m:oMathPara xmlns:m="http://schemas.openxmlformats.org/officeDocument/2006/math">
                    <m:oMathParaPr>
                      <m:jc m:val="centerGroup"/>
                    </m:oMathParaPr>
                    <m:oMath xmlns:m="http://schemas.openxmlformats.org/officeDocument/2006/math">
                      <m:sSub>
                        <m:sSubPr>
                          <m:ctrlPr>
                            <a:rPr lang="en-GB" sz="2800" b="0" i="1" noProof="0" smtClean="0">
                              <a:latin typeface="Cambria Math" panose="02040503050406030204" pitchFamily="18" charset="0"/>
                            </a:rPr>
                          </m:ctrlPr>
                        </m:sSubPr>
                        <m:e>
                          <m:r>
                            <a:rPr lang="en-GB" sz="2800" b="0" i="1" noProof="0" smtClean="0">
                              <a:latin typeface="Cambria Math" panose="02040503050406030204" pitchFamily="18" charset="0"/>
                            </a:rPr>
                            <m:t>𝑚</m:t>
                          </m:r>
                        </m:e>
                        <m:sub>
                          <m:r>
                            <a:rPr lang="en-GB" sz="2800" b="0" i="1" noProof="0" smtClean="0">
                              <a:latin typeface="Cambria Math" panose="02040503050406030204" pitchFamily="18" charset="0"/>
                            </a:rPr>
                            <m:t>𝑠</m:t>
                          </m:r>
                        </m:sub>
                      </m:sSub>
                      <m:sSub>
                        <m:sSubPr>
                          <m:ctrlPr>
                            <a:rPr lang="en-GB" sz="2800" b="1" i="1" noProof="0" smtClean="0">
                              <a:latin typeface="Cambria Math" panose="02040503050406030204" pitchFamily="18" charset="0"/>
                            </a:rPr>
                          </m:ctrlPr>
                        </m:sSubPr>
                        <m:e>
                          <m:r>
                            <a:rPr lang="en-GB" sz="2800" b="1" i="1" noProof="0" smtClean="0">
                              <a:latin typeface="Cambria Math" panose="02040503050406030204" pitchFamily="18" charset="0"/>
                            </a:rPr>
                            <m:t>𝒍</m:t>
                          </m:r>
                        </m:e>
                        <m:sub>
                          <m:r>
                            <a:rPr lang="en-GB" sz="2800" b="1" i="1" noProof="0" smtClean="0">
                              <a:latin typeface="Cambria Math" panose="02040503050406030204" pitchFamily="18" charset="0"/>
                            </a:rPr>
                            <m:t>𝒔</m:t>
                          </m:r>
                        </m:sub>
                      </m:sSub>
                    </m:oMath>
                  </m:oMathPara>
                </a14:m>
                <a:endParaRPr lang="en-GB" sz="2800" b="1" noProof="0"/>
              </a:p>
            </p:txBody>
          </p:sp>
        </mc:Choice>
        <mc:Fallback xmlns="">
          <p:sp>
            <p:nvSpPr>
              <p:cNvPr id="26" name="TextBox 25">
                <a:extLst>
                  <a:ext uri="{FF2B5EF4-FFF2-40B4-BE49-F238E27FC236}">
                    <a16:creationId xmlns:a16="http://schemas.microsoft.com/office/drawing/2014/main" id="{93902C5E-3373-BB94-0E8B-28CCDEA52163}"/>
                  </a:ext>
                </a:extLst>
              </p:cNvPr>
              <p:cNvSpPr txBox="1">
                <a:spLocks noRot="1" noChangeAspect="1" noMove="1" noResize="1" noEditPoints="1" noAdjustHandles="1" noChangeArrowheads="1" noChangeShapeType="1" noTextEdit="1"/>
              </p:cNvSpPr>
              <p:nvPr/>
            </p:nvSpPr>
            <p:spPr>
              <a:xfrm>
                <a:off x="-152397" y="2634366"/>
                <a:ext cx="1011687" cy="523220"/>
              </a:xfrm>
              <a:prstGeom prst="rect">
                <a:avLst/>
              </a:prstGeom>
              <a:blipFill>
                <a:blip r:embed="rId8"/>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8" name="TextBox 27">
                <a:extLst>
                  <a:ext uri="{FF2B5EF4-FFF2-40B4-BE49-F238E27FC236}">
                    <a16:creationId xmlns:a16="http://schemas.microsoft.com/office/drawing/2014/main" id="{4D9A6218-8AF5-B3DB-BE86-46EC909EA08B}"/>
                  </a:ext>
                </a:extLst>
              </p:cNvPr>
              <p:cNvSpPr txBox="1"/>
              <p:nvPr/>
            </p:nvSpPr>
            <p:spPr>
              <a:xfrm>
                <a:off x="3635236" y="2614857"/>
                <a:ext cx="2732818" cy="523220"/>
              </a:xfrm>
              <a:prstGeom prst="rect">
                <a:avLst/>
              </a:prstGeom>
              <a:noFill/>
            </p:spPr>
            <p:txBody>
              <a:bodyPr wrap="square" rtlCol="0">
                <a:spAutoFit/>
              </a:bodyPr>
              <a:lstStyle/>
              <a:p>
                <a:pPr algn="l"/>
                <a14:m>
                  <m:oMathPara xmlns:m="http://schemas.openxmlformats.org/officeDocument/2006/math">
                    <m:oMathParaPr>
                      <m:jc m:val="centerGroup"/>
                    </m:oMathParaPr>
                    <m:oMath xmlns:m="http://schemas.openxmlformats.org/officeDocument/2006/math">
                      <m:sSub>
                        <m:sSubPr>
                          <m:ctrlPr>
                            <a:rPr lang="en-GB" sz="2800" b="0" i="1" noProof="0" smtClean="0">
                              <a:latin typeface="Cambria Math" panose="02040503050406030204" pitchFamily="18" charset="0"/>
                            </a:rPr>
                          </m:ctrlPr>
                        </m:sSubPr>
                        <m:e>
                          <m:r>
                            <a:rPr lang="en-GB" sz="2800" b="0" i="1" noProof="0" smtClean="0">
                              <a:latin typeface="Cambria Math" panose="02040503050406030204" pitchFamily="18" charset="0"/>
                            </a:rPr>
                            <m:t>−</m:t>
                          </m:r>
                          <m:r>
                            <a:rPr lang="en-GB" sz="2800" b="0" i="1" noProof="0" smtClean="0">
                              <a:latin typeface="Cambria Math" panose="02040503050406030204" pitchFamily="18" charset="0"/>
                            </a:rPr>
                            <m:t>𝑚</m:t>
                          </m:r>
                        </m:e>
                        <m:sub>
                          <m:r>
                            <a:rPr lang="en-GB" sz="2800" b="0" i="1" noProof="0" smtClean="0">
                              <a:latin typeface="Cambria Math" panose="02040503050406030204" pitchFamily="18" charset="0"/>
                            </a:rPr>
                            <m:t>𝑠</m:t>
                          </m:r>
                        </m:sub>
                      </m:sSub>
                      <m:sSub>
                        <m:sSubPr>
                          <m:ctrlPr>
                            <a:rPr lang="en-GB" sz="2800" b="0" i="1" noProof="0" smtClean="0">
                              <a:latin typeface="Cambria Math" panose="02040503050406030204" pitchFamily="18" charset="0"/>
                            </a:rPr>
                          </m:ctrlPr>
                        </m:sSubPr>
                        <m:e>
                          <m:r>
                            <a:rPr lang="en-GB" sz="2800" b="0" i="1" noProof="0" smtClean="0">
                              <a:latin typeface="Cambria Math" panose="02040503050406030204" pitchFamily="18" charset="0"/>
                            </a:rPr>
                            <m:t>𝑐</m:t>
                          </m:r>
                        </m:e>
                        <m:sub>
                          <m:r>
                            <a:rPr lang="en-GB" sz="2800" b="0" i="1" noProof="0" smtClean="0">
                              <a:latin typeface="Cambria Math" panose="02040503050406030204" pitchFamily="18" charset="0"/>
                            </a:rPr>
                            <m:t>𝑤</m:t>
                          </m:r>
                        </m:sub>
                      </m:sSub>
                      <m:r>
                        <a:rPr lang="en-GB" sz="2800" b="0" i="0" noProof="0" smtClean="0">
                          <a:latin typeface="Cambria Math" panose="02040503050406030204" pitchFamily="18" charset="0"/>
                        </a:rPr>
                        <m:t>(</m:t>
                      </m:r>
                      <m:sSub>
                        <m:sSubPr>
                          <m:ctrlPr>
                            <a:rPr lang="en-GB" sz="2800" b="0" i="1" noProof="0" smtClean="0">
                              <a:latin typeface="Cambria Math" panose="02040503050406030204" pitchFamily="18" charset="0"/>
                            </a:rPr>
                          </m:ctrlPr>
                        </m:sSubPr>
                        <m:e>
                          <m:r>
                            <a:rPr lang="en-GB" sz="2800" b="0" i="1" noProof="0" smtClean="0">
                              <a:latin typeface="Cambria Math" panose="02040503050406030204" pitchFamily="18" charset="0"/>
                            </a:rPr>
                            <m:t>100−</m:t>
                          </m:r>
                          <m:r>
                            <a:rPr lang="en-GB" sz="2800" b="0" i="1" noProof="0" smtClean="0">
                              <a:latin typeface="Cambria Math" panose="02040503050406030204" pitchFamily="18" charset="0"/>
                            </a:rPr>
                            <m:t>𝜃</m:t>
                          </m:r>
                        </m:e>
                        <m:sub>
                          <m:r>
                            <a:rPr lang="en-GB" sz="2800" b="0" i="1" noProof="0" smtClean="0">
                              <a:latin typeface="Cambria Math" panose="02040503050406030204" pitchFamily="18" charset="0"/>
                            </a:rPr>
                            <m:t>2</m:t>
                          </m:r>
                        </m:sub>
                      </m:sSub>
                      <m:r>
                        <a:rPr lang="en-GB" sz="2800" b="0" i="1" noProof="0" smtClean="0">
                          <a:latin typeface="Cambria Math" panose="02040503050406030204" pitchFamily="18" charset="0"/>
                        </a:rPr>
                        <m:t>)</m:t>
                      </m:r>
                    </m:oMath>
                  </m:oMathPara>
                </a14:m>
                <a:endParaRPr lang="en-GB" sz="2800" noProof="0"/>
              </a:p>
            </p:txBody>
          </p:sp>
        </mc:Choice>
        <mc:Fallback xmlns="">
          <p:sp>
            <p:nvSpPr>
              <p:cNvPr id="28" name="TextBox 27">
                <a:extLst>
                  <a:ext uri="{FF2B5EF4-FFF2-40B4-BE49-F238E27FC236}">
                    <a16:creationId xmlns:a16="http://schemas.microsoft.com/office/drawing/2014/main" id="{4D9A6218-8AF5-B3DB-BE86-46EC909EA08B}"/>
                  </a:ext>
                </a:extLst>
              </p:cNvPr>
              <p:cNvSpPr txBox="1">
                <a:spLocks noRot="1" noChangeAspect="1" noMove="1" noResize="1" noEditPoints="1" noAdjustHandles="1" noChangeArrowheads="1" noChangeShapeType="1" noTextEdit="1"/>
              </p:cNvSpPr>
              <p:nvPr/>
            </p:nvSpPr>
            <p:spPr>
              <a:xfrm>
                <a:off x="3635236" y="2614857"/>
                <a:ext cx="2732818" cy="523220"/>
              </a:xfrm>
              <a:prstGeom prst="rect">
                <a:avLst/>
              </a:prstGeom>
              <a:blipFill>
                <a:blip r:embed="rId9"/>
                <a:stretch>
                  <a:fillRect r="-334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9" name="TextBox 28">
                <a:extLst>
                  <a:ext uri="{FF2B5EF4-FFF2-40B4-BE49-F238E27FC236}">
                    <a16:creationId xmlns:a16="http://schemas.microsoft.com/office/drawing/2014/main" id="{8F096FA5-88F3-4011-3AF4-F1E0B1D9CBC4}"/>
                  </a:ext>
                </a:extLst>
              </p:cNvPr>
              <p:cNvSpPr txBox="1"/>
              <p:nvPr/>
            </p:nvSpPr>
            <p:spPr>
              <a:xfrm>
                <a:off x="6311878" y="2595348"/>
                <a:ext cx="2832122" cy="523220"/>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GB" sz="2800" b="0" i="1" noProof="0" smtClean="0">
                              <a:latin typeface="Cambria Math" panose="02040503050406030204" pitchFamily="18" charset="0"/>
                            </a:rPr>
                          </m:ctrlPr>
                        </m:sSubPr>
                        <m:e>
                          <m:r>
                            <a:rPr lang="en-GB" sz="2800" b="0" i="1" noProof="0" smtClean="0">
                              <a:latin typeface="Cambria Math" panose="02040503050406030204" pitchFamily="18" charset="0"/>
                            </a:rPr>
                            <m:t>+</m:t>
                          </m:r>
                          <m:r>
                            <a:rPr lang="en-GB" sz="2800" b="0" i="1" noProof="0" smtClean="0">
                              <a:latin typeface="Cambria Math" panose="02040503050406030204" pitchFamily="18" charset="0"/>
                            </a:rPr>
                            <m:t>𝑚</m:t>
                          </m:r>
                        </m:e>
                        <m:sub>
                          <m:r>
                            <a:rPr lang="en-GB" sz="2800" b="0" i="1" noProof="0" smtClean="0">
                              <a:latin typeface="Cambria Math" panose="02040503050406030204" pitchFamily="18" charset="0"/>
                            </a:rPr>
                            <m:t>𝑐</m:t>
                          </m:r>
                        </m:sub>
                      </m:sSub>
                      <m:sSub>
                        <m:sSubPr>
                          <m:ctrlPr>
                            <a:rPr lang="en-GB" sz="2800" b="0" i="1" noProof="0" smtClean="0">
                              <a:latin typeface="Cambria Math" panose="02040503050406030204" pitchFamily="18" charset="0"/>
                            </a:rPr>
                          </m:ctrlPr>
                        </m:sSubPr>
                        <m:e>
                          <m:r>
                            <a:rPr lang="en-GB" sz="2800" b="0" i="1" noProof="0" smtClean="0">
                              <a:latin typeface="Cambria Math" panose="02040503050406030204" pitchFamily="18" charset="0"/>
                            </a:rPr>
                            <m:t>𝑐</m:t>
                          </m:r>
                        </m:e>
                        <m:sub>
                          <m:r>
                            <a:rPr lang="en-GB" sz="2800" b="0" i="1" noProof="0" smtClean="0">
                              <a:latin typeface="Cambria Math" panose="02040503050406030204" pitchFamily="18" charset="0"/>
                            </a:rPr>
                            <m:t>𝑐</m:t>
                          </m:r>
                        </m:sub>
                      </m:sSub>
                      <m:r>
                        <a:rPr lang="en-GB" sz="2800" b="0" i="1" noProof="0" smtClean="0">
                          <a:latin typeface="Cambria Math" panose="02040503050406030204" pitchFamily="18" charset="0"/>
                        </a:rPr>
                        <m:t>(</m:t>
                      </m:r>
                      <m:sSub>
                        <m:sSubPr>
                          <m:ctrlPr>
                            <a:rPr lang="en-GB" sz="2800" i="1" noProof="0">
                              <a:latin typeface="Cambria Math" panose="02040503050406030204" pitchFamily="18" charset="0"/>
                            </a:rPr>
                          </m:ctrlPr>
                        </m:sSubPr>
                        <m:e>
                          <m:sSub>
                            <m:sSubPr>
                              <m:ctrlPr>
                                <a:rPr lang="en-GB" sz="2800" b="0" i="1" noProof="0" smtClean="0">
                                  <a:latin typeface="Cambria Math" panose="02040503050406030204" pitchFamily="18" charset="0"/>
                                </a:rPr>
                              </m:ctrlPr>
                            </m:sSubPr>
                            <m:e>
                              <m:r>
                                <a:rPr lang="en-GB" sz="2800" i="1" noProof="0">
                                  <a:latin typeface="Cambria Math" panose="02040503050406030204" pitchFamily="18" charset="0"/>
                                </a:rPr>
                                <m:t>𝜃</m:t>
                              </m:r>
                            </m:e>
                            <m:sub>
                              <m:r>
                                <a:rPr lang="en-GB" sz="2800" b="0" i="1" noProof="0" smtClean="0">
                                  <a:latin typeface="Cambria Math" panose="02040503050406030204" pitchFamily="18" charset="0"/>
                                </a:rPr>
                                <m:t>2</m:t>
                              </m:r>
                            </m:sub>
                          </m:sSub>
                          <m:r>
                            <a:rPr lang="en-GB" sz="2800" i="1" noProof="0">
                              <a:latin typeface="Cambria Math" panose="02040503050406030204" pitchFamily="18" charset="0"/>
                            </a:rPr>
                            <m:t>−</m:t>
                          </m:r>
                          <m:r>
                            <a:rPr lang="en-GB" sz="2800" i="1" noProof="0">
                              <a:latin typeface="Cambria Math" panose="02040503050406030204" pitchFamily="18" charset="0"/>
                            </a:rPr>
                            <m:t>𝜃</m:t>
                          </m:r>
                        </m:e>
                        <m:sub>
                          <m:r>
                            <a:rPr lang="en-GB" sz="2800" b="0" i="1" noProof="0" smtClean="0">
                              <a:latin typeface="Cambria Math" panose="02040503050406030204" pitchFamily="18" charset="0"/>
                            </a:rPr>
                            <m:t>1</m:t>
                          </m:r>
                        </m:sub>
                      </m:sSub>
                      <m:r>
                        <a:rPr lang="en-GB" sz="2800" b="0" i="1" noProof="0" smtClean="0">
                          <a:latin typeface="Cambria Math" panose="02040503050406030204" pitchFamily="18" charset="0"/>
                        </a:rPr>
                        <m:t>)</m:t>
                      </m:r>
                    </m:oMath>
                  </m:oMathPara>
                </a14:m>
                <a:endParaRPr lang="en-GB" sz="2800" noProof="0"/>
              </a:p>
            </p:txBody>
          </p:sp>
        </mc:Choice>
        <mc:Fallback xmlns="">
          <p:sp>
            <p:nvSpPr>
              <p:cNvPr id="29" name="TextBox 28">
                <a:extLst>
                  <a:ext uri="{FF2B5EF4-FFF2-40B4-BE49-F238E27FC236}">
                    <a16:creationId xmlns:a16="http://schemas.microsoft.com/office/drawing/2014/main" id="{8F096FA5-88F3-4011-3AF4-F1E0B1D9CBC4}"/>
                  </a:ext>
                </a:extLst>
              </p:cNvPr>
              <p:cNvSpPr txBox="1">
                <a:spLocks noRot="1" noChangeAspect="1" noMove="1" noResize="1" noEditPoints="1" noAdjustHandles="1" noChangeArrowheads="1" noChangeShapeType="1" noTextEdit="1"/>
              </p:cNvSpPr>
              <p:nvPr/>
            </p:nvSpPr>
            <p:spPr>
              <a:xfrm>
                <a:off x="6311878" y="2595348"/>
                <a:ext cx="2832122" cy="523220"/>
              </a:xfrm>
              <a:prstGeom prst="rect">
                <a:avLst/>
              </a:prstGeom>
              <a:blipFill>
                <a:blip r:embed="rId10"/>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0" name="TextBox 29">
                <a:extLst>
                  <a:ext uri="{FF2B5EF4-FFF2-40B4-BE49-F238E27FC236}">
                    <a16:creationId xmlns:a16="http://schemas.microsoft.com/office/drawing/2014/main" id="{EF770651-C274-0C53-FD3D-CD4C32466062}"/>
                  </a:ext>
                </a:extLst>
              </p:cNvPr>
              <p:cNvSpPr txBox="1"/>
              <p:nvPr/>
            </p:nvSpPr>
            <p:spPr>
              <a:xfrm>
                <a:off x="666460" y="2595348"/>
                <a:ext cx="3218125" cy="523220"/>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GB" sz="2800" b="0" i="1" noProof="0" smtClean="0">
                              <a:latin typeface="Cambria Math" panose="02040503050406030204" pitchFamily="18" charset="0"/>
                            </a:rPr>
                          </m:ctrlPr>
                        </m:sSubPr>
                        <m:e>
                          <m:r>
                            <a:rPr lang="en-GB" sz="2800" b="0" i="1" noProof="0" smtClean="0">
                              <a:latin typeface="Cambria Math" panose="02040503050406030204" pitchFamily="18" charset="0"/>
                            </a:rPr>
                            <m:t>= </m:t>
                          </m:r>
                          <m:r>
                            <a:rPr lang="en-GB" sz="2800" b="0" i="1" noProof="0" smtClean="0">
                              <a:latin typeface="Cambria Math" panose="02040503050406030204" pitchFamily="18" charset="0"/>
                            </a:rPr>
                            <m:t>𝑚</m:t>
                          </m:r>
                        </m:e>
                        <m:sub>
                          <m:r>
                            <a:rPr lang="en-GB" sz="2800" b="0" i="1" noProof="0" smtClean="0">
                              <a:latin typeface="Cambria Math" panose="02040503050406030204" pitchFamily="18" charset="0"/>
                            </a:rPr>
                            <m:t>𝑤</m:t>
                          </m:r>
                        </m:sub>
                      </m:sSub>
                      <m:sSub>
                        <m:sSubPr>
                          <m:ctrlPr>
                            <a:rPr lang="en-GB" sz="2800" b="0" i="1" noProof="0" smtClean="0">
                              <a:latin typeface="Cambria Math" panose="02040503050406030204" pitchFamily="18" charset="0"/>
                            </a:rPr>
                          </m:ctrlPr>
                        </m:sSubPr>
                        <m:e>
                          <m:r>
                            <a:rPr lang="en-GB" sz="2800" b="0" i="1" noProof="0" smtClean="0">
                              <a:latin typeface="Cambria Math" panose="02040503050406030204" pitchFamily="18" charset="0"/>
                            </a:rPr>
                            <m:t>𝑐</m:t>
                          </m:r>
                        </m:e>
                        <m:sub>
                          <m:r>
                            <a:rPr lang="en-GB" sz="2800" b="0" i="1" noProof="0" smtClean="0">
                              <a:latin typeface="Cambria Math" panose="02040503050406030204" pitchFamily="18" charset="0"/>
                            </a:rPr>
                            <m:t>𝑤</m:t>
                          </m:r>
                        </m:sub>
                      </m:sSub>
                      <m:r>
                        <a:rPr lang="en-GB" sz="2800" b="0" i="1" noProof="0" smtClean="0">
                          <a:latin typeface="Cambria Math" panose="02040503050406030204" pitchFamily="18" charset="0"/>
                        </a:rPr>
                        <m:t>(</m:t>
                      </m:r>
                      <m:sSub>
                        <m:sSubPr>
                          <m:ctrlPr>
                            <a:rPr lang="en-GB" sz="2800" i="1" noProof="0">
                              <a:latin typeface="Cambria Math" panose="02040503050406030204" pitchFamily="18" charset="0"/>
                            </a:rPr>
                          </m:ctrlPr>
                        </m:sSubPr>
                        <m:e>
                          <m:sSub>
                            <m:sSubPr>
                              <m:ctrlPr>
                                <a:rPr lang="en-GB" sz="2800" b="0" i="1" noProof="0" smtClean="0">
                                  <a:latin typeface="Cambria Math" panose="02040503050406030204" pitchFamily="18" charset="0"/>
                                </a:rPr>
                              </m:ctrlPr>
                            </m:sSubPr>
                            <m:e>
                              <m:r>
                                <a:rPr lang="en-GB" sz="2800" i="1" noProof="0">
                                  <a:latin typeface="Cambria Math" panose="02040503050406030204" pitchFamily="18" charset="0"/>
                                </a:rPr>
                                <m:t>𝜃</m:t>
                              </m:r>
                            </m:e>
                            <m:sub>
                              <m:r>
                                <a:rPr lang="en-GB" sz="2800" b="0" i="1" noProof="0" smtClean="0">
                                  <a:latin typeface="Cambria Math" panose="02040503050406030204" pitchFamily="18" charset="0"/>
                                </a:rPr>
                                <m:t>2</m:t>
                              </m:r>
                            </m:sub>
                          </m:sSub>
                          <m:r>
                            <a:rPr lang="en-GB" sz="2800" i="1" noProof="0">
                              <a:latin typeface="Cambria Math" panose="02040503050406030204" pitchFamily="18" charset="0"/>
                            </a:rPr>
                            <m:t>−</m:t>
                          </m:r>
                          <m:r>
                            <a:rPr lang="en-GB" sz="2800" i="1" noProof="0">
                              <a:latin typeface="Cambria Math" panose="02040503050406030204" pitchFamily="18" charset="0"/>
                            </a:rPr>
                            <m:t>𝜃</m:t>
                          </m:r>
                        </m:e>
                        <m:sub>
                          <m:r>
                            <a:rPr lang="en-GB" sz="2800" b="0" i="1" noProof="0" smtClean="0">
                              <a:latin typeface="Cambria Math" panose="02040503050406030204" pitchFamily="18" charset="0"/>
                            </a:rPr>
                            <m:t>1</m:t>
                          </m:r>
                        </m:sub>
                      </m:sSub>
                      <m:r>
                        <a:rPr lang="en-GB" sz="2800" b="0" i="1" noProof="0" smtClean="0">
                          <a:latin typeface="Cambria Math" panose="02040503050406030204" pitchFamily="18" charset="0"/>
                        </a:rPr>
                        <m:t>)</m:t>
                      </m:r>
                    </m:oMath>
                  </m:oMathPara>
                </a14:m>
                <a:endParaRPr lang="en-GB" sz="2800" noProof="0"/>
              </a:p>
            </p:txBody>
          </p:sp>
        </mc:Choice>
        <mc:Fallback xmlns="">
          <p:sp>
            <p:nvSpPr>
              <p:cNvPr id="30" name="TextBox 29">
                <a:extLst>
                  <a:ext uri="{FF2B5EF4-FFF2-40B4-BE49-F238E27FC236}">
                    <a16:creationId xmlns:a16="http://schemas.microsoft.com/office/drawing/2014/main" id="{EF770651-C274-0C53-FD3D-CD4C32466062}"/>
                  </a:ext>
                </a:extLst>
              </p:cNvPr>
              <p:cNvSpPr txBox="1">
                <a:spLocks noRot="1" noChangeAspect="1" noMove="1" noResize="1" noEditPoints="1" noAdjustHandles="1" noChangeArrowheads="1" noChangeShapeType="1" noTextEdit="1"/>
              </p:cNvSpPr>
              <p:nvPr/>
            </p:nvSpPr>
            <p:spPr>
              <a:xfrm>
                <a:off x="666460" y="2595348"/>
                <a:ext cx="3218125" cy="523220"/>
              </a:xfrm>
              <a:prstGeom prst="rect">
                <a:avLst/>
              </a:prstGeom>
              <a:blipFill>
                <a:blip r:embed="rId11"/>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1" name="TextBox 30">
                <a:extLst>
                  <a:ext uri="{FF2B5EF4-FFF2-40B4-BE49-F238E27FC236}">
                    <a16:creationId xmlns:a16="http://schemas.microsoft.com/office/drawing/2014/main" id="{F1A35DDB-5654-7F52-A9B6-1D529530C508}"/>
                  </a:ext>
                </a:extLst>
              </p:cNvPr>
              <p:cNvSpPr txBox="1"/>
              <p:nvPr/>
            </p:nvSpPr>
            <p:spPr>
              <a:xfrm>
                <a:off x="0" y="3929766"/>
                <a:ext cx="563424" cy="523220"/>
              </a:xfrm>
              <a:prstGeom prst="rect">
                <a:avLst/>
              </a:prstGeom>
              <a:noFill/>
            </p:spPr>
            <p:txBody>
              <a:bodyPr wrap="none" rtlCol="0">
                <a:spAutoFit/>
              </a:bodyPr>
              <a:lstStyle/>
              <a:p>
                <a:pPr algn="l"/>
                <a14:m>
                  <m:oMathPara xmlns:m="http://schemas.openxmlformats.org/officeDocument/2006/math">
                    <m:oMathParaPr>
                      <m:jc m:val="centerGroup"/>
                    </m:oMathParaPr>
                    <m:oMath xmlns:m="http://schemas.openxmlformats.org/officeDocument/2006/math">
                      <m:sSub>
                        <m:sSubPr>
                          <m:ctrlPr>
                            <a:rPr lang="en-GB" sz="2800" b="1" i="1" noProof="0" smtClean="0">
                              <a:latin typeface="Cambria Math" panose="02040503050406030204" pitchFamily="18" charset="0"/>
                            </a:rPr>
                          </m:ctrlPr>
                        </m:sSubPr>
                        <m:e>
                          <m:r>
                            <a:rPr lang="en-GB" sz="2800" b="1" i="1" noProof="0" smtClean="0">
                              <a:latin typeface="Cambria Math" panose="02040503050406030204" pitchFamily="18" charset="0"/>
                            </a:rPr>
                            <m:t>𝒍</m:t>
                          </m:r>
                        </m:e>
                        <m:sub>
                          <m:r>
                            <a:rPr lang="en-GB" sz="2800" b="1" i="1" noProof="0" smtClean="0">
                              <a:latin typeface="Cambria Math" panose="02040503050406030204" pitchFamily="18" charset="0"/>
                            </a:rPr>
                            <m:t>𝒔</m:t>
                          </m:r>
                        </m:sub>
                      </m:sSub>
                    </m:oMath>
                  </m:oMathPara>
                </a14:m>
                <a:endParaRPr lang="en-GB" sz="2800" b="1" noProof="0"/>
              </a:p>
            </p:txBody>
          </p:sp>
        </mc:Choice>
        <mc:Fallback xmlns="">
          <p:sp>
            <p:nvSpPr>
              <p:cNvPr id="31" name="TextBox 30">
                <a:extLst>
                  <a:ext uri="{FF2B5EF4-FFF2-40B4-BE49-F238E27FC236}">
                    <a16:creationId xmlns:a16="http://schemas.microsoft.com/office/drawing/2014/main" id="{F1A35DDB-5654-7F52-A9B6-1D529530C508}"/>
                  </a:ext>
                </a:extLst>
              </p:cNvPr>
              <p:cNvSpPr txBox="1">
                <a:spLocks noRot="1" noChangeAspect="1" noMove="1" noResize="1" noEditPoints="1" noAdjustHandles="1" noChangeArrowheads="1" noChangeShapeType="1" noTextEdit="1"/>
              </p:cNvSpPr>
              <p:nvPr/>
            </p:nvSpPr>
            <p:spPr>
              <a:xfrm>
                <a:off x="0" y="3929766"/>
                <a:ext cx="563424" cy="523220"/>
              </a:xfrm>
              <a:prstGeom prst="rect">
                <a:avLst/>
              </a:prstGeom>
              <a:blipFill>
                <a:blip r:embed="rId12"/>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2" name="TextBox 31">
                <a:extLst>
                  <a:ext uri="{FF2B5EF4-FFF2-40B4-BE49-F238E27FC236}">
                    <a16:creationId xmlns:a16="http://schemas.microsoft.com/office/drawing/2014/main" id="{A98CB0E8-C87C-B1DE-2C9A-917C5B9ED5D5}"/>
                  </a:ext>
                </a:extLst>
              </p:cNvPr>
              <p:cNvSpPr txBox="1"/>
              <p:nvPr/>
            </p:nvSpPr>
            <p:spPr>
              <a:xfrm>
                <a:off x="3341318" y="3910257"/>
                <a:ext cx="2732818" cy="523220"/>
              </a:xfrm>
              <a:prstGeom prst="rect">
                <a:avLst/>
              </a:prstGeom>
              <a:noFill/>
            </p:spPr>
            <p:txBody>
              <a:bodyPr wrap="square" rtlCol="0">
                <a:spAutoFit/>
              </a:bodyPr>
              <a:lstStyle/>
              <a:p>
                <a:pPr algn="l"/>
                <a14:m>
                  <m:oMathPara xmlns:m="http://schemas.openxmlformats.org/officeDocument/2006/math">
                    <m:oMathParaPr>
                      <m:jc m:val="centerGroup"/>
                    </m:oMathParaPr>
                    <m:oMath xmlns:m="http://schemas.openxmlformats.org/officeDocument/2006/math">
                      <m:sSub>
                        <m:sSubPr>
                          <m:ctrlPr>
                            <a:rPr lang="en-GB" sz="2800" b="0" i="1" noProof="0" smtClean="0">
                              <a:latin typeface="Cambria Math" panose="02040503050406030204" pitchFamily="18" charset="0"/>
                            </a:rPr>
                          </m:ctrlPr>
                        </m:sSubPr>
                        <m:e>
                          <m:r>
                            <a:rPr lang="en-GB" sz="2800" b="0" i="1" noProof="0" smtClean="0">
                              <a:latin typeface="Cambria Math" panose="02040503050406030204" pitchFamily="18" charset="0"/>
                            </a:rPr>
                            <m:t>−</m:t>
                          </m:r>
                          <m:r>
                            <a:rPr lang="en-GB" sz="2800" b="0" i="1" noProof="0" smtClean="0">
                              <a:latin typeface="Cambria Math" panose="02040503050406030204" pitchFamily="18" charset="0"/>
                            </a:rPr>
                            <m:t>𝑚</m:t>
                          </m:r>
                        </m:e>
                        <m:sub>
                          <m:r>
                            <a:rPr lang="en-GB" sz="2800" b="0" i="1" noProof="0" smtClean="0">
                              <a:latin typeface="Cambria Math" panose="02040503050406030204" pitchFamily="18" charset="0"/>
                            </a:rPr>
                            <m:t>𝑠</m:t>
                          </m:r>
                        </m:sub>
                      </m:sSub>
                      <m:sSub>
                        <m:sSubPr>
                          <m:ctrlPr>
                            <a:rPr lang="en-GB" sz="2800" b="0" i="1" noProof="0" smtClean="0">
                              <a:latin typeface="Cambria Math" panose="02040503050406030204" pitchFamily="18" charset="0"/>
                            </a:rPr>
                          </m:ctrlPr>
                        </m:sSubPr>
                        <m:e>
                          <m:r>
                            <a:rPr lang="en-GB" sz="2800" b="0" i="1" noProof="0" smtClean="0">
                              <a:latin typeface="Cambria Math" panose="02040503050406030204" pitchFamily="18" charset="0"/>
                            </a:rPr>
                            <m:t>𝑐</m:t>
                          </m:r>
                        </m:e>
                        <m:sub>
                          <m:r>
                            <a:rPr lang="en-GB" sz="2800" b="0" i="1" noProof="0" smtClean="0">
                              <a:latin typeface="Cambria Math" panose="02040503050406030204" pitchFamily="18" charset="0"/>
                            </a:rPr>
                            <m:t>𝑤</m:t>
                          </m:r>
                        </m:sub>
                      </m:sSub>
                      <m:r>
                        <a:rPr lang="en-GB" sz="2800" b="0" i="0" noProof="0" smtClean="0">
                          <a:latin typeface="Cambria Math" panose="02040503050406030204" pitchFamily="18" charset="0"/>
                        </a:rPr>
                        <m:t>(</m:t>
                      </m:r>
                      <m:sSub>
                        <m:sSubPr>
                          <m:ctrlPr>
                            <a:rPr lang="en-GB" sz="2800" b="0" i="1" noProof="0" smtClean="0">
                              <a:latin typeface="Cambria Math" panose="02040503050406030204" pitchFamily="18" charset="0"/>
                            </a:rPr>
                          </m:ctrlPr>
                        </m:sSubPr>
                        <m:e>
                          <m:r>
                            <a:rPr lang="en-GB" sz="2800" b="0" i="1" noProof="0" smtClean="0">
                              <a:latin typeface="Cambria Math" panose="02040503050406030204" pitchFamily="18" charset="0"/>
                            </a:rPr>
                            <m:t>100−</m:t>
                          </m:r>
                          <m:r>
                            <a:rPr lang="en-GB" sz="2800" b="0" i="1" noProof="0" smtClean="0">
                              <a:latin typeface="Cambria Math" panose="02040503050406030204" pitchFamily="18" charset="0"/>
                            </a:rPr>
                            <m:t>𝜃</m:t>
                          </m:r>
                        </m:e>
                        <m:sub>
                          <m:r>
                            <a:rPr lang="en-GB" sz="2800" b="0" i="1" noProof="0" smtClean="0">
                              <a:latin typeface="Cambria Math" panose="02040503050406030204" pitchFamily="18" charset="0"/>
                            </a:rPr>
                            <m:t>2</m:t>
                          </m:r>
                        </m:sub>
                      </m:sSub>
                      <m:r>
                        <a:rPr lang="en-GB" sz="2800" b="0" i="1" noProof="0" smtClean="0">
                          <a:latin typeface="Cambria Math" panose="02040503050406030204" pitchFamily="18" charset="0"/>
                        </a:rPr>
                        <m:t>)</m:t>
                      </m:r>
                    </m:oMath>
                  </m:oMathPara>
                </a14:m>
                <a:endParaRPr lang="en-GB" sz="2800" noProof="0"/>
              </a:p>
            </p:txBody>
          </p:sp>
        </mc:Choice>
        <mc:Fallback xmlns="">
          <p:sp>
            <p:nvSpPr>
              <p:cNvPr id="32" name="TextBox 31">
                <a:extLst>
                  <a:ext uri="{FF2B5EF4-FFF2-40B4-BE49-F238E27FC236}">
                    <a16:creationId xmlns:a16="http://schemas.microsoft.com/office/drawing/2014/main" id="{A98CB0E8-C87C-B1DE-2C9A-917C5B9ED5D5}"/>
                  </a:ext>
                </a:extLst>
              </p:cNvPr>
              <p:cNvSpPr txBox="1">
                <a:spLocks noRot="1" noChangeAspect="1" noMove="1" noResize="1" noEditPoints="1" noAdjustHandles="1" noChangeArrowheads="1" noChangeShapeType="1" noTextEdit="1"/>
              </p:cNvSpPr>
              <p:nvPr/>
            </p:nvSpPr>
            <p:spPr>
              <a:xfrm>
                <a:off x="3341318" y="3910257"/>
                <a:ext cx="2732818" cy="523220"/>
              </a:xfrm>
              <a:prstGeom prst="rect">
                <a:avLst/>
              </a:prstGeom>
              <a:blipFill>
                <a:blip r:embed="rId13"/>
                <a:stretch>
                  <a:fillRect r="-357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3" name="TextBox 32">
                <a:extLst>
                  <a:ext uri="{FF2B5EF4-FFF2-40B4-BE49-F238E27FC236}">
                    <a16:creationId xmlns:a16="http://schemas.microsoft.com/office/drawing/2014/main" id="{2AA1D043-58DA-24A1-905A-174C176E1C73}"/>
                  </a:ext>
                </a:extLst>
              </p:cNvPr>
              <p:cNvSpPr txBox="1"/>
              <p:nvPr/>
            </p:nvSpPr>
            <p:spPr>
              <a:xfrm>
                <a:off x="6017960" y="3890748"/>
                <a:ext cx="2832122" cy="523220"/>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GB" sz="2800" b="0" i="1" noProof="0" smtClean="0">
                              <a:latin typeface="Cambria Math" panose="02040503050406030204" pitchFamily="18" charset="0"/>
                            </a:rPr>
                          </m:ctrlPr>
                        </m:sSubPr>
                        <m:e>
                          <m:r>
                            <a:rPr lang="en-GB" sz="2800" b="0" i="1" noProof="0" smtClean="0">
                              <a:latin typeface="Cambria Math" panose="02040503050406030204" pitchFamily="18" charset="0"/>
                            </a:rPr>
                            <m:t>+</m:t>
                          </m:r>
                          <m:r>
                            <a:rPr lang="en-GB" sz="2800" b="0" i="1" noProof="0" smtClean="0">
                              <a:latin typeface="Cambria Math" panose="02040503050406030204" pitchFamily="18" charset="0"/>
                            </a:rPr>
                            <m:t>𝑚</m:t>
                          </m:r>
                        </m:e>
                        <m:sub>
                          <m:r>
                            <a:rPr lang="en-GB" sz="2800" b="0" i="1" noProof="0" smtClean="0">
                              <a:latin typeface="Cambria Math" panose="02040503050406030204" pitchFamily="18" charset="0"/>
                            </a:rPr>
                            <m:t>𝑐</m:t>
                          </m:r>
                        </m:sub>
                      </m:sSub>
                      <m:sSub>
                        <m:sSubPr>
                          <m:ctrlPr>
                            <a:rPr lang="en-GB" sz="2800" b="0" i="1" noProof="0" smtClean="0">
                              <a:latin typeface="Cambria Math" panose="02040503050406030204" pitchFamily="18" charset="0"/>
                            </a:rPr>
                          </m:ctrlPr>
                        </m:sSubPr>
                        <m:e>
                          <m:r>
                            <a:rPr lang="en-GB" sz="2800" b="0" i="1" noProof="0" smtClean="0">
                              <a:latin typeface="Cambria Math" panose="02040503050406030204" pitchFamily="18" charset="0"/>
                            </a:rPr>
                            <m:t>𝑐</m:t>
                          </m:r>
                        </m:e>
                        <m:sub>
                          <m:r>
                            <a:rPr lang="en-GB" sz="2800" b="0" i="1" noProof="0" smtClean="0">
                              <a:latin typeface="Cambria Math" panose="02040503050406030204" pitchFamily="18" charset="0"/>
                            </a:rPr>
                            <m:t>𝑐</m:t>
                          </m:r>
                        </m:sub>
                      </m:sSub>
                      <m:r>
                        <a:rPr lang="en-GB" sz="2800" b="0" i="1" noProof="0" smtClean="0">
                          <a:latin typeface="Cambria Math" panose="02040503050406030204" pitchFamily="18" charset="0"/>
                        </a:rPr>
                        <m:t>(</m:t>
                      </m:r>
                      <m:sSub>
                        <m:sSubPr>
                          <m:ctrlPr>
                            <a:rPr lang="en-GB" sz="2800" i="1" noProof="0">
                              <a:latin typeface="Cambria Math" panose="02040503050406030204" pitchFamily="18" charset="0"/>
                            </a:rPr>
                          </m:ctrlPr>
                        </m:sSubPr>
                        <m:e>
                          <m:sSub>
                            <m:sSubPr>
                              <m:ctrlPr>
                                <a:rPr lang="en-GB" sz="2800" b="0" i="1" noProof="0" smtClean="0">
                                  <a:latin typeface="Cambria Math" panose="02040503050406030204" pitchFamily="18" charset="0"/>
                                </a:rPr>
                              </m:ctrlPr>
                            </m:sSubPr>
                            <m:e>
                              <m:r>
                                <a:rPr lang="en-GB" sz="2800" i="1" noProof="0">
                                  <a:latin typeface="Cambria Math" panose="02040503050406030204" pitchFamily="18" charset="0"/>
                                </a:rPr>
                                <m:t>𝜃</m:t>
                              </m:r>
                            </m:e>
                            <m:sub>
                              <m:r>
                                <a:rPr lang="en-GB" sz="2800" b="0" i="1" noProof="0" smtClean="0">
                                  <a:latin typeface="Cambria Math" panose="02040503050406030204" pitchFamily="18" charset="0"/>
                                </a:rPr>
                                <m:t>2</m:t>
                              </m:r>
                            </m:sub>
                          </m:sSub>
                          <m:r>
                            <a:rPr lang="en-GB" sz="2800" i="1" noProof="0">
                              <a:latin typeface="Cambria Math" panose="02040503050406030204" pitchFamily="18" charset="0"/>
                            </a:rPr>
                            <m:t>−</m:t>
                          </m:r>
                          <m:r>
                            <a:rPr lang="en-GB" sz="2800" i="1" noProof="0">
                              <a:latin typeface="Cambria Math" panose="02040503050406030204" pitchFamily="18" charset="0"/>
                            </a:rPr>
                            <m:t>𝜃</m:t>
                          </m:r>
                        </m:e>
                        <m:sub>
                          <m:r>
                            <a:rPr lang="en-GB" sz="2800" b="0" i="1" noProof="0" smtClean="0">
                              <a:latin typeface="Cambria Math" panose="02040503050406030204" pitchFamily="18" charset="0"/>
                            </a:rPr>
                            <m:t>1</m:t>
                          </m:r>
                        </m:sub>
                      </m:sSub>
                      <m:r>
                        <a:rPr lang="en-GB" sz="2800" b="0" i="1" noProof="0" smtClean="0">
                          <a:latin typeface="Cambria Math" panose="02040503050406030204" pitchFamily="18" charset="0"/>
                        </a:rPr>
                        <m:t>)</m:t>
                      </m:r>
                    </m:oMath>
                  </m:oMathPara>
                </a14:m>
                <a:endParaRPr lang="en-GB" sz="2800" noProof="0"/>
              </a:p>
            </p:txBody>
          </p:sp>
        </mc:Choice>
        <mc:Fallback xmlns="">
          <p:sp>
            <p:nvSpPr>
              <p:cNvPr id="33" name="TextBox 32">
                <a:extLst>
                  <a:ext uri="{FF2B5EF4-FFF2-40B4-BE49-F238E27FC236}">
                    <a16:creationId xmlns:a16="http://schemas.microsoft.com/office/drawing/2014/main" id="{2AA1D043-58DA-24A1-905A-174C176E1C73}"/>
                  </a:ext>
                </a:extLst>
              </p:cNvPr>
              <p:cNvSpPr txBox="1">
                <a:spLocks noRot="1" noChangeAspect="1" noMove="1" noResize="1" noEditPoints="1" noAdjustHandles="1" noChangeArrowheads="1" noChangeShapeType="1" noTextEdit="1"/>
              </p:cNvSpPr>
              <p:nvPr/>
            </p:nvSpPr>
            <p:spPr>
              <a:xfrm>
                <a:off x="6017960" y="3890748"/>
                <a:ext cx="2832122" cy="523220"/>
              </a:xfrm>
              <a:prstGeom prst="rect">
                <a:avLst/>
              </a:prstGeom>
              <a:blipFill>
                <a:blip r:embed="rId1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4" name="TextBox 33">
                <a:extLst>
                  <a:ext uri="{FF2B5EF4-FFF2-40B4-BE49-F238E27FC236}">
                    <a16:creationId xmlns:a16="http://schemas.microsoft.com/office/drawing/2014/main" id="{B64F1394-85F0-1E3E-1617-614E7E88541A}"/>
                  </a:ext>
                </a:extLst>
              </p:cNvPr>
              <p:cNvSpPr txBox="1"/>
              <p:nvPr/>
            </p:nvSpPr>
            <p:spPr>
              <a:xfrm>
                <a:off x="372542" y="3890748"/>
                <a:ext cx="3218125" cy="523220"/>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GB" sz="2800" b="0" i="1" noProof="0" smtClean="0">
                              <a:latin typeface="Cambria Math" panose="02040503050406030204" pitchFamily="18" charset="0"/>
                            </a:rPr>
                          </m:ctrlPr>
                        </m:sSubPr>
                        <m:e>
                          <m:r>
                            <a:rPr lang="en-GB" sz="2800" b="0" i="1" noProof="0" smtClean="0">
                              <a:latin typeface="Cambria Math" panose="02040503050406030204" pitchFamily="18" charset="0"/>
                            </a:rPr>
                            <m:t>= </m:t>
                          </m:r>
                          <m:r>
                            <a:rPr lang="en-GB" sz="2800" b="0" i="1" noProof="0" smtClean="0">
                              <a:latin typeface="Cambria Math" panose="02040503050406030204" pitchFamily="18" charset="0"/>
                            </a:rPr>
                            <m:t>𝑚</m:t>
                          </m:r>
                        </m:e>
                        <m:sub>
                          <m:r>
                            <a:rPr lang="en-GB" sz="2800" b="0" i="1" noProof="0" smtClean="0">
                              <a:latin typeface="Cambria Math" panose="02040503050406030204" pitchFamily="18" charset="0"/>
                            </a:rPr>
                            <m:t>𝑤</m:t>
                          </m:r>
                        </m:sub>
                      </m:sSub>
                      <m:sSub>
                        <m:sSubPr>
                          <m:ctrlPr>
                            <a:rPr lang="en-GB" sz="2800" b="0" i="1" noProof="0" smtClean="0">
                              <a:latin typeface="Cambria Math" panose="02040503050406030204" pitchFamily="18" charset="0"/>
                            </a:rPr>
                          </m:ctrlPr>
                        </m:sSubPr>
                        <m:e>
                          <m:r>
                            <a:rPr lang="en-GB" sz="2800" b="0" i="1" noProof="0" smtClean="0">
                              <a:latin typeface="Cambria Math" panose="02040503050406030204" pitchFamily="18" charset="0"/>
                            </a:rPr>
                            <m:t>𝑐</m:t>
                          </m:r>
                        </m:e>
                        <m:sub>
                          <m:r>
                            <a:rPr lang="en-GB" sz="2800" b="0" i="1" noProof="0" smtClean="0">
                              <a:latin typeface="Cambria Math" panose="02040503050406030204" pitchFamily="18" charset="0"/>
                            </a:rPr>
                            <m:t>𝑤</m:t>
                          </m:r>
                        </m:sub>
                      </m:sSub>
                      <m:r>
                        <a:rPr lang="en-GB" sz="2800" b="0" i="1" noProof="0" smtClean="0">
                          <a:latin typeface="Cambria Math" panose="02040503050406030204" pitchFamily="18" charset="0"/>
                        </a:rPr>
                        <m:t>(</m:t>
                      </m:r>
                      <m:sSub>
                        <m:sSubPr>
                          <m:ctrlPr>
                            <a:rPr lang="en-GB" sz="2800" i="1" noProof="0">
                              <a:latin typeface="Cambria Math" panose="02040503050406030204" pitchFamily="18" charset="0"/>
                            </a:rPr>
                          </m:ctrlPr>
                        </m:sSubPr>
                        <m:e>
                          <m:sSub>
                            <m:sSubPr>
                              <m:ctrlPr>
                                <a:rPr lang="en-GB" sz="2800" b="0" i="1" noProof="0" smtClean="0">
                                  <a:latin typeface="Cambria Math" panose="02040503050406030204" pitchFamily="18" charset="0"/>
                                </a:rPr>
                              </m:ctrlPr>
                            </m:sSubPr>
                            <m:e>
                              <m:r>
                                <a:rPr lang="en-GB" sz="2800" i="1" noProof="0">
                                  <a:latin typeface="Cambria Math" panose="02040503050406030204" pitchFamily="18" charset="0"/>
                                </a:rPr>
                                <m:t>𝜃</m:t>
                              </m:r>
                            </m:e>
                            <m:sub>
                              <m:r>
                                <a:rPr lang="en-GB" sz="2800" b="0" i="1" noProof="0" smtClean="0">
                                  <a:latin typeface="Cambria Math" panose="02040503050406030204" pitchFamily="18" charset="0"/>
                                </a:rPr>
                                <m:t>2</m:t>
                              </m:r>
                            </m:sub>
                          </m:sSub>
                          <m:r>
                            <a:rPr lang="en-GB" sz="2800" i="1" noProof="0">
                              <a:latin typeface="Cambria Math" panose="02040503050406030204" pitchFamily="18" charset="0"/>
                            </a:rPr>
                            <m:t>−</m:t>
                          </m:r>
                          <m:r>
                            <a:rPr lang="en-GB" sz="2800" i="1" noProof="0">
                              <a:latin typeface="Cambria Math" panose="02040503050406030204" pitchFamily="18" charset="0"/>
                            </a:rPr>
                            <m:t>𝜃</m:t>
                          </m:r>
                        </m:e>
                        <m:sub>
                          <m:r>
                            <a:rPr lang="en-GB" sz="2800" b="0" i="1" noProof="0" smtClean="0">
                              <a:latin typeface="Cambria Math" panose="02040503050406030204" pitchFamily="18" charset="0"/>
                            </a:rPr>
                            <m:t>1</m:t>
                          </m:r>
                        </m:sub>
                      </m:sSub>
                      <m:r>
                        <a:rPr lang="en-GB" sz="2800" b="0" i="1" noProof="0" smtClean="0">
                          <a:latin typeface="Cambria Math" panose="02040503050406030204" pitchFamily="18" charset="0"/>
                        </a:rPr>
                        <m:t>)</m:t>
                      </m:r>
                    </m:oMath>
                  </m:oMathPara>
                </a14:m>
                <a:endParaRPr lang="en-GB" sz="2800" noProof="0"/>
              </a:p>
            </p:txBody>
          </p:sp>
        </mc:Choice>
        <mc:Fallback xmlns="">
          <p:sp>
            <p:nvSpPr>
              <p:cNvPr id="34" name="TextBox 33">
                <a:extLst>
                  <a:ext uri="{FF2B5EF4-FFF2-40B4-BE49-F238E27FC236}">
                    <a16:creationId xmlns:a16="http://schemas.microsoft.com/office/drawing/2014/main" id="{B64F1394-85F0-1E3E-1617-614E7E88541A}"/>
                  </a:ext>
                </a:extLst>
              </p:cNvPr>
              <p:cNvSpPr txBox="1">
                <a:spLocks noRot="1" noChangeAspect="1" noMove="1" noResize="1" noEditPoints="1" noAdjustHandles="1" noChangeArrowheads="1" noChangeShapeType="1" noTextEdit="1"/>
              </p:cNvSpPr>
              <p:nvPr/>
            </p:nvSpPr>
            <p:spPr>
              <a:xfrm>
                <a:off x="372542" y="3890748"/>
                <a:ext cx="3218125" cy="523220"/>
              </a:xfrm>
              <a:prstGeom prst="rect">
                <a:avLst/>
              </a:prstGeom>
              <a:blipFill>
                <a:blip r:embed="rId1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5" name="TextBox 34">
                <a:extLst>
                  <a:ext uri="{FF2B5EF4-FFF2-40B4-BE49-F238E27FC236}">
                    <a16:creationId xmlns:a16="http://schemas.microsoft.com/office/drawing/2014/main" id="{1C3A810D-98CD-7D64-5D03-2D8C67416FEE}"/>
                  </a:ext>
                </a:extLst>
              </p:cNvPr>
              <p:cNvSpPr txBox="1"/>
              <p:nvPr/>
            </p:nvSpPr>
            <p:spPr>
              <a:xfrm>
                <a:off x="4269330" y="4413968"/>
                <a:ext cx="732315" cy="523220"/>
              </a:xfrm>
              <a:prstGeom prst="rect">
                <a:avLst/>
              </a:prstGeom>
              <a:noFill/>
            </p:spPr>
            <p:txBody>
              <a:bodyPr wrap="none" rtlCol="0">
                <a:spAutoFit/>
              </a:bodyPr>
              <a:lstStyle/>
              <a:p>
                <a:pPr algn="l"/>
                <a14:m>
                  <m:oMathPara xmlns:m="http://schemas.openxmlformats.org/officeDocument/2006/math">
                    <m:oMathParaPr>
                      <m:jc m:val="centerGroup"/>
                    </m:oMathParaPr>
                    <m:oMath xmlns:m="http://schemas.openxmlformats.org/officeDocument/2006/math">
                      <m:sSub>
                        <m:sSubPr>
                          <m:ctrlPr>
                            <a:rPr lang="en-GB" sz="2800" b="0" i="1" noProof="0" smtClean="0">
                              <a:latin typeface="Cambria Math" panose="02040503050406030204" pitchFamily="18" charset="0"/>
                            </a:rPr>
                          </m:ctrlPr>
                        </m:sSubPr>
                        <m:e>
                          <m:r>
                            <a:rPr lang="en-GB" sz="2800" b="0" i="1" noProof="0" smtClean="0">
                              <a:latin typeface="Cambria Math" panose="02040503050406030204" pitchFamily="18" charset="0"/>
                            </a:rPr>
                            <m:t>𝑚</m:t>
                          </m:r>
                        </m:e>
                        <m:sub>
                          <m:r>
                            <a:rPr lang="en-GB" sz="2800" b="0" i="1" noProof="0" smtClean="0">
                              <a:latin typeface="Cambria Math" panose="02040503050406030204" pitchFamily="18" charset="0"/>
                            </a:rPr>
                            <m:t>𝑠</m:t>
                          </m:r>
                        </m:sub>
                      </m:sSub>
                    </m:oMath>
                  </m:oMathPara>
                </a14:m>
                <a:endParaRPr lang="en-GB" sz="2800" b="1" noProof="0"/>
              </a:p>
            </p:txBody>
          </p:sp>
        </mc:Choice>
        <mc:Fallback xmlns="">
          <p:sp>
            <p:nvSpPr>
              <p:cNvPr id="35" name="TextBox 34">
                <a:extLst>
                  <a:ext uri="{FF2B5EF4-FFF2-40B4-BE49-F238E27FC236}">
                    <a16:creationId xmlns:a16="http://schemas.microsoft.com/office/drawing/2014/main" id="{1C3A810D-98CD-7D64-5D03-2D8C67416FEE}"/>
                  </a:ext>
                </a:extLst>
              </p:cNvPr>
              <p:cNvSpPr txBox="1">
                <a:spLocks noRot="1" noChangeAspect="1" noMove="1" noResize="1" noEditPoints="1" noAdjustHandles="1" noChangeArrowheads="1" noChangeShapeType="1" noTextEdit="1"/>
              </p:cNvSpPr>
              <p:nvPr/>
            </p:nvSpPr>
            <p:spPr>
              <a:xfrm>
                <a:off x="4269330" y="4413968"/>
                <a:ext cx="732315" cy="523220"/>
              </a:xfrm>
              <a:prstGeom prst="rect">
                <a:avLst/>
              </a:prstGeom>
              <a:blipFill>
                <a:blip r:embed="rId16"/>
                <a:stretch>
                  <a:fillRect/>
                </a:stretch>
              </a:blipFill>
            </p:spPr>
            <p:txBody>
              <a:bodyPr/>
              <a:lstStyle/>
              <a:p>
                <a:r>
                  <a:rPr lang="en-US">
                    <a:noFill/>
                  </a:rPr>
                  <a:t> </a:t>
                </a:r>
              </a:p>
            </p:txBody>
          </p:sp>
        </mc:Fallback>
      </mc:AlternateContent>
      <p:cxnSp>
        <p:nvCxnSpPr>
          <p:cNvPr id="37" name="Straight Connector 36">
            <a:extLst>
              <a:ext uri="{FF2B5EF4-FFF2-40B4-BE49-F238E27FC236}">
                <a16:creationId xmlns:a16="http://schemas.microsoft.com/office/drawing/2014/main" id="{15CEC0BB-232E-B157-FA84-05BCDB56DA23}"/>
              </a:ext>
            </a:extLst>
          </p:cNvPr>
          <p:cNvCxnSpPr/>
          <p:nvPr/>
        </p:nvCxnSpPr>
        <p:spPr>
          <a:xfrm>
            <a:off x="993029" y="4487907"/>
            <a:ext cx="7834114" cy="0"/>
          </a:xfrm>
          <a:prstGeom prst="line">
            <a:avLst/>
          </a:prstGeom>
          <a:ln w="19050"/>
        </p:spPr>
        <p:style>
          <a:lnRef idx="1">
            <a:schemeClr val="dk1"/>
          </a:lnRef>
          <a:fillRef idx="0">
            <a:schemeClr val="dk1"/>
          </a:fillRef>
          <a:effectRef idx="0">
            <a:schemeClr val="dk1"/>
          </a:effectRef>
          <a:fontRef idx="minor">
            <a:schemeClr val="tx1"/>
          </a:fontRef>
        </p:style>
      </p:cxnSp>
      <p:sp>
        <p:nvSpPr>
          <p:cNvPr id="5" name="TextBox 4">
            <a:extLst>
              <a:ext uri="{FF2B5EF4-FFF2-40B4-BE49-F238E27FC236}">
                <a16:creationId xmlns:a16="http://schemas.microsoft.com/office/drawing/2014/main" id="{4F6D3123-3CF0-6E76-EAF9-A0A3C15476DE}"/>
              </a:ext>
            </a:extLst>
          </p:cNvPr>
          <p:cNvSpPr txBox="1"/>
          <p:nvPr/>
        </p:nvSpPr>
        <p:spPr>
          <a:xfrm>
            <a:off x="165360" y="5719828"/>
            <a:ext cx="6658127" cy="830997"/>
          </a:xfrm>
          <a:prstGeom prst="rect">
            <a:avLst/>
          </a:prstGeom>
          <a:noFill/>
        </p:spPr>
        <p:txBody>
          <a:bodyPr wrap="square" rtlCol="0">
            <a:spAutoFit/>
          </a:bodyPr>
          <a:lstStyle/>
          <a:p>
            <a:r>
              <a:rPr lang="ga-IE" sz="2400" dirty="0"/>
              <a:t>Is drochstraitéis í an chothromóid seo a fhoghlaim, d’fhéadfaí athrú a iarraidh ort.</a:t>
            </a:r>
          </a:p>
        </p:txBody>
      </p:sp>
    </p:spTree>
    <p:extLst>
      <p:ext uri="{BB962C8B-B14F-4D97-AF65-F5344CB8AC3E}">
        <p14:creationId xmlns:p14="http://schemas.microsoft.com/office/powerpoint/2010/main" val="37208983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8"/>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0"/>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9"/>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1"/>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2"/>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3"/>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4"/>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5"/>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7"/>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P spid="28" grpId="0"/>
      <p:bldP spid="29" grpId="0"/>
      <p:bldP spid="30" grpId="0"/>
      <p:bldP spid="31" grpId="0"/>
      <p:bldP spid="32" grpId="0"/>
      <p:bldP spid="33" grpId="0"/>
      <p:bldP spid="34" grpId="0"/>
      <p:bldP spid="35" grpId="0"/>
      <p:bldP spid="5" grpId="0"/>
    </p:bldLst>
  </p:timing>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97788AF-7FFE-4C24-7394-1AA0BBF6C6D6}"/>
              </a:ext>
            </a:extLst>
          </p:cNvPr>
          <p:cNvSpPr>
            <a:spLocks noGrp="1"/>
          </p:cNvSpPr>
          <p:nvPr>
            <p:ph type="title"/>
          </p:nvPr>
        </p:nvSpPr>
        <p:spPr/>
        <p:txBody>
          <a:bodyPr>
            <a:normAutofit fontScale="90000"/>
          </a:bodyPr>
          <a:lstStyle/>
          <a:p>
            <a:r>
              <a:rPr lang="en-GB" dirty="0" err="1"/>
              <a:t>Cleachtadh</a:t>
            </a:r>
            <a:r>
              <a:rPr lang="en-GB" dirty="0"/>
              <a:t> (Gal)</a:t>
            </a:r>
          </a:p>
        </p:txBody>
      </p:sp>
      <p:sp>
        <p:nvSpPr>
          <p:cNvPr id="4" name="Text Placeholder 3">
            <a:extLst>
              <a:ext uri="{FF2B5EF4-FFF2-40B4-BE49-F238E27FC236}">
                <a16:creationId xmlns:a16="http://schemas.microsoft.com/office/drawing/2014/main" id="{2DD672B5-00C3-8C9B-988B-5E3B474B9F51}"/>
              </a:ext>
            </a:extLst>
          </p:cNvPr>
          <p:cNvSpPr>
            <a:spLocks noGrp="1"/>
          </p:cNvSpPr>
          <p:nvPr>
            <p:ph type="body" sz="quarter" idx="10"/>
          </p:nvPr>
        </p:nvSpPr>
        <p:spPr>
          <a:xfrm>
            <a:off x="243224" y="615552"/>
            <a:ext cx="8426580" cy="867930"/>
          </a:xfrm>
        </p:spPr>
        <p:txBody>
          <a:bodyPr/>
          <a:lstStyle/>
          <a:p>
            <a:r>
              <a:rPr lang="ga-IE" b="1" dirty="0"/>
              <a:t>Ríomh an teas folaigh agus an </a:t>
            </a:r>
            <a:r>
              <a:rPr lang="en-IE" b="1" dirty="0"/>
              <a:t>sain</a:t>
            </a:r>
            <a:r>
              <a:rPr lang="ga-IE" b="1" dirty="0"/>
              <a:t>teas folaigh den gaile</a:t>
            </a:r>
            <a:r>
              <a:rPr lang="en-IE" b="1" dirty="0"/>
              <a:t>    </a:t>
            </a:r>
            <a:r>
              <a:rPr lang="en-GB" dirty="0"/>
              <a:t>(AL 2010)</a:t>
            </a:r>
          </a:p>
        </p:txBody>
      </p:sp>
      <p:sp>
        <p:nvSpPr>
          <p:cNvPr id="5" name="TextBox 4">
            <a:extLst>
              <a:ext uri="{FF2B5EF4-FFF2-40B4-BE49-F238E27FC236}">
                <a16:creationId xmlns:a16="http://schemas.microsoft.com/office/drawing/2014/main" id="{C11B2C05-ABD4-A385-066F-45158628656C}"/>
              </a:ext>
            </a:extLst>
          </p:cNvPr>
          <p:cNvSpPr txBox="1"/>
          <p:nvPr/>
        </p:nvSpPr>
        <p:spPr>
          <a:xfrm>
            <a:off x="857552" y="2142864"/>
            <a:ext cx="7428893" cy="2862322"/>
          </a:xfrm>
          <a:prstGeom prst="rect">
            <a:avLst/>
          </a:prstGeom>
          <a:noFill/>
        </p:spPr>
        <p:txBody>
          <a:bodyPr wrap="none" rtlCol="0">
            <a:spAutoFit/>
          </a:bodyPr>
          <a:lstStyle/>
          <a:p>
            <a:pPr>
              <a:spcAft>
                <a:spcPts val="1200"/>
              </a:spcAft>
            </a:pPr>
            <a:r>
              <a:rPr lang="en-GB" sz="2800" dirty="0">
                <a:latin typeface="Arial" panose="020B0604020202020204" pitchFamily="34" charset="0"/>
                <a:cs typeface="Arial" panose="020B0604020202020204" pitchFamily="34" charset="0"/>
              </a:rPr>
              <a:t>Mais </a:t>
            </a:r>
            <a:r>
              <a:rPr lang="en-GB" sz="2800" dirty="0" err="1">
                <a:latin typeface="Arial" panose="020B0604020202020204" pitchFamily="34" charset="0"/>
                <a:cs typeface="Arial" panose="020B0604020202020204" pitchFamily="34" charset="0"/>
              </a:rPr>
              <a:t>calraiméadar</a:t>
            </a:r>
            <a:r>
              <a:rPr lang="en-GB" sz="2800" dirty="0">
                <a:latin typeface="Arial" panose="020B0604020202020204" pitchFamily="34" charset="0"/>
                <a:cs typeface="Arial" panose="020B0604020202020204" pitchFamily="34" charset="0"/>
              </a:rPr>
              <a:t>: </a:t>
            </a:r>
            <a:r>
              <a:rPr lang="en-GB" sz="2800" dirty="0"/>
              <a:t>34.6 </a:t>
            </a:r>
            <a:r>
              <a:rPr lang="en-GB" sz="2800" dirty="0">
                <a:latin typeface="Arial" panose="020B0604020202020204" pitchFamily="34" charset="0"/>
                <a:cs typeface="Arial" panose="020B0604020202020204" pitchFamily="34" charset="0"/>
              </a:rPr>
              <a:t>g</a:t>
            </a:r>
          </a:p>
          <a:p>
            <a:pPr>
              <a:spcAft>
                <a:spcPts val="1200"/>
              </a:spcAft>
            </a:pPr>
            <a:r>
              <a:rPr lang="en-GB" sz="2800" dirty="0">
                <a:latin typeface="Arial" panose="020B0604020202020204" pitchFamily="34" charset="0"/>
                <a:cs typeface="Arial" panose="020B0604020202020204" pitchFamily="34" charset="0"/>
              </a:rPr>
              <a:t>Mais </a:t>
            </a:r>
            <a:r>
              <a:rPr lang="en-GB" sz="2800" dirty="0" err="1">
                <a:latin typeface="Arial" panose="020B0604020202020204" pitchFamily="34" charset="0"/>
                <a:cs typeface="Arial" panose="020B0604020202020204" pitchFamily="34" charset="0"/>
              </a:rPr>
              <a:t>calraiméadar</a:t>
            </a:r>
            <a:r>
              <a:rPr lang="en-GB" sz="2800" dirty="0">
                <a:latin typeface="Arial" panose="020B0604020202020204" pitchFamily="34" charset="0"/>
                <a:cs typeface="Arial" panose="020B0604020202020204" pitchFamily="34" charset="0"/>
              </a:rPr>
              <a:t> + </a:t>
            </a:r>
            <a:r>
              <a:rPr lang="en-GB" sz="2800" dirty="0" err="1">
                <a:latin typeface="Arial" panose="020B0604020202020204" pitchFamily="34" charset="0"/>
                <a:cs typeface="Arial" panose="020B0604020202020204" pitchFamily="34" charset="0"/>
              </a:rPr>
              <a:t>uisce</a:t>
            </a:r>
            <a:r>
              <a:rPr lang="en-GB" sz="2800" dirty="0">
                <a:latin typeface="Arial" panose="020B0604020202020204" pitchFamily="34" charset="0"/>
                <a:cs typeface="Arial" panose="020B0604020202020204" pitchFamily="34" charset="0"/>
              </a:rPr>
              <a:t>: </a:t>
            </a:r>
            <a:r>
              <a:rPr lang="en-GB" sz="2800" dirty="0"/>
              <a:t>96.4 </a:t>
            </a:r>
            <a:r>
              <a:rPr lang="en-GB" sz="2800" dirty="0">
                <a:latin typeface="Arial" panose="020B0604020202020204" pitchFamily="34" charset="0"/>
                <a:cs typeface="Arial" panose="020B0604020202020204" pitchFamily="34" charset="0"/>
              </a:rPr>
              <a:t>g</a:t>
            </a:r>
          </a:p>
          <a:p>
            <a:pPr>
              <a:spcAft>
                <a:spcPts val="1200"/>
              </a:spcAft>
            </a:pPr>
            <a:r>
              <a:rPr lang="en-GB" sz="2800" dirty="0">
                <a:latin typeface="Arial" panose="020B0604020202020204" pitchFamily="34" charset="0"/>
                <a:cs typeface="Arial" panose="020B0604020202020204" pitchFamily="34" charset="0"/>
              </a:rPr>
              <a:t>Mais </a:t>
            </a:r>
            <a:r>
              <a:rPr lang="en-GB" sz="2800" dirty="0" err="1">
                <a:latin typeface="Arial" panose="020B0604020202020204" pitchFamily="34" charset="0"/>
                <a:cs typeface="Arial" panose="020B0604020202020204" pitchFamily="34" charset="0"/>
              </a:rPr>
              <a:t>calraiméadar</a:t>
            </a:r>
            <a:r>
              <a:rPr lang="en-GB" sz="2800" dirty="0">
                <a:latin typeface="Arial" panose="020B0604020202020204" pitchFamily="34" charset="0"/>
                <a:cs typeface="Arial" panose="020B0604020202020204" pitchFamily="34" charset="0"/>
              </a:rPr>
              <a:t> + </a:t>
            </a:r>
            <a:r>
              <a:rPr lang="en-GB" sz="2800" dirty="0" err="1">
                <a:latin typeface="Arial" panose="020B0604020202020204" pitchFamily="34" charset="0"/>
                <a:cs typeface="Arial" panose="020B0604020202020204" pitchFamily="34" charset="0"/>
              </a:rPr>
              <a:t>uisce</a:t>
            </a:r>
            <a:r>
              <a:rPr lang="en-GB" sz="2800" dirty="0">
                <a:latin typeface="Arial" panose="020B0604020202020204" pitchFamily="34" charset="0"/>
                <a:cs typeface="Arial" panose="020B0604020202020204" pitchFamily="34" charset="0"/>
              </a:rPr>
              <a:t> + </a:t>
            </a:r>
            <a:r>
              <a:rPr lang="en-GB" sz="2800" dirty="0" err="1">
                <a:latin typeface="Arial" panose="020B0604020202020204" pitchFamily="34" charset="0"/>
                <a:cs typeface="Arial" panose="020B0604020202020204" pitchFamily="34" charset="0"/>
              </a:rPr>
              <a:t>galuisce</a:t>
            </a:r>
            <a:r>
              <a:rPr lang="en-GB" sz="2800" dirty="0">
                <a:latin typeface="Arial" panose="020B0604020202020204" pitchFamily="34" charset="0"/>
                <a:cs typeface="Arial" panose="020B0604020202020204" pitchFamily="34" charset="0"/>
              </a:rPr>
              <a:t>: 97.6 g</a:t>
            </a:r>
          </a:p>
          <a:p>
            <a:pPr>
              <a:spcAft>
                <a:spcPts val="1200"/>
              </a:spcAft>
            </a:pPr>
            <a:r>
              <a:rPr lang="en-GB" sz="2800" dirty="0" err="1">
                <a:latin typeface="Arial" panose="020B0604020202020204" pitchFamily="34" charset="0"/>
                <a:cs typeface="Arial" panose="020B0604020202020204" pitchFamily="34" charset="0"/>
              </a:rPr>
              <a:t>Teocht</a:t>
            </a:r>
            <a:r>
              <a:rPr lang="en-GB" sz="2800" dirty="0">
                <a:latin typeface="Arial" panose="020B0604020202020204" pitchFamily="34" charset="0"/>
                <a:cs typeface="Arial" panose="020B0604020202020204" pitchFamily="34" charset="0"/>
              </a:rPr>
              <a:t> </a:t>
            </a:r>
            <a:r>
              <a:rPr lang="en-GB" sz="2800" dirty="0" err="1">
                <a:latin typeface="Arial" panose="020B0604020202020204" pitchFamily="34" charset="0"/>
                <a:cs typeface="Arial" panose="020B0604020202020204" pitchFamily="34" charset="0"/>
              </a:rPr>
              <a:t>roimh</a:t>
            </a:r>
            <a:r>
              <a:rPr lang="en-GB" sz="2800" dirty="0">
                <a:latin typeface="Arial" panose="020B0604020202020204" pitchFamily="34" charset="0"/>
                <a:cs typeface="Arial" panose="020B0604020202020204" pitchFamily="34" charset="0"/>
              </a:rPr>
              <a:t> an </a:t>
            </a:r>
            <a:r>
              <a:rPr lang="en-GB" sz="2800" dirty="0" err="1">
                <a:latin typeface="Arial" panose="020B0604020202020204" pitchFamily="34" charset="0"/>
                <a:cs typeface="Arial" panose="020B0604020202020204" pitchFamily="34" charset="0"/>
              </a:rPr>
              <a:t>galuisce</a:t>
            </a:r>
            <a:r>
              <a:rPr lang="en-GB" sz="2800" dirty="0">
                <a:latin typeface="Arial" panose="020B0604020202020204" pitchFamily="34" charset="0"/>
                <a:cs typeface="Arial" panose="020B0604020202020204" pitchFamily="34" charset="0"/>
              </a:rPr>
              <a:t>: 8.2 </a:t>
            </a:r>
            <a:r>
              <a:rPr lang="en-GB" sz="2800" dirty="0"/>
              <a:t>℃</a:t>
            </a:r>
            <a:endParaRPr lang="en-GB" sz="2800" dirty="0">
              <a:latin typeface="Arial" panose="020B0604020202020204" pitchFamily="34" charset="0"/>
              <a:cs typeface="Arial" panose="020B0604020202020204" pitchFamily="34" charset="0"/>
            </a:endParaRPr>
          </a:p>
          <a:p>
            <a:pPr>
              <a:spcAft>
                <a:spcPts val="1200"/>
              </a:spcAft>
            </a:pPr>
            <a:r>
              <a:rPr lang="en-GB" sz="2800" dirty="0" err="1">
                <a:latin typeface="Arial" panose="020B0604020202020204" pitchFamily="34" charset="0"/>
                <a:cs typeface="Arial" panose="020B0604020202020204" pitchFamily="34" charset="0"/>
              </a:rPr>
              <a:t>Teocht</a:t>
            </a:r>
            <a:r>
              <a:rPr lang="en-GB" sz="2800" dirty="0">
                <a:latin typeface="Arial" panose="020B0604020202020204" pitchFamily="34" charset="0"/>
                <a:cs typeface="Arial" panose="020B0604020202020204" pitchFamily="34" charset="0"/>
              </a:rPr>
              <a:t> tar </a:t>
            </a:r>
            <a:r>
              <a:rPr lang="en-GB" sz="2800" dirty="0" err="1">
                <a:latin typeface="Arial" panose="020B0604020202020204" pitchFamily="34" charset="0"/>
                <a:cs typeface="Arial" panose="020B0604020202020204" pitchFamily="34" charset="0"/>
              </a:rPr>
              <a:t>éis</a:t>
            </a:r>
            <a:r>
              <a:rPr lang="en-GB" sz="2800" dirty="0">
                <a:latin typeface="Arial" panose="020B0604020202020204" pitchFamily="34" charset="0"/>
                <a:cs typeface="Arial" panose="020B0604020202020204" pitchFamily="34" charset="0"/>
              </a:rPr>
              <a:t> an </a:t>
            </a:r>
            <a:r>
              <a:rPr lang="en-GB" sz="2800" dirty="0" err="1">
                <a:latin typeface="Arial" panose="020B0604020202020204" pitchFamily="34" charset="0"/>
                <a:cs typeface="Arial" panose="020B0604020202020204" pitchFamily="34" charset="0"/>
              </a:rPr>
              <a:t>galuisce</a:t>
            </a:r>
            <a:r>
              <a:rPr lang="en-GB" sz="2800" dirty="0">
                <a:latin typeface="Arial" panose="020B0604020202020204" pitchFamily="34" charset="0"/>
                <a:cs typeface="Arial" panose="020B0604020202020204" pitchFamily="34" charset="0"/>
              </a:rPr>
              <a:t>: 20.0 </a:t>
            </a:r>
            <a:r>
              <a:rPr lang="en-GB" sz="2800" dirty="0"/>
              <a:t>℃</a:t>
            </a:r>
          </a:p>
        </p:txBody>
      </p:sp>
      <mc:AlternateContent xmlns:mc="http://schemas.openxmlformats.org/markup-compatibility/2006" xmlns:a14="http://schemas.microsoft.com/office/drawing/2010/main">
        <mc:Choice Requires="a14">
          <p:sp>
            <p:nvSpPr>
              <p:cNvPr id="9" name="TextBox 8">
                <a:extLst>
                  <a:ext uri="{FF2B5EF4-FFF2-40B4-BE49-F238E27FC236}">
                    <a16:creationId xmlns:a16="http://schemas.microsoft.com/office/drawing/2014/main" id="{6F301FC5-5762-CB39-CB07-BBC0E3A6A25F}"/>
                  </a:ext>
                </a:extLst>
              </p:cNvPr>
              <p:cNvSpPr txBox="1"/>
              <p:nvPr/>
            </p:nvSpPr>
            <p:spPr>
              <a:xfrm>
                <a:off x="7036087" y="5873116"/>
                <a:ext cx="1633717" cy="369332"/>
              </a:xfrm>
              <a:prstGeom prst="rect">
                <a:avLst/>
              </a:prstGeom>
              <a:noFill/>
            </p:spPr>
            <p:txBody>
              <a:bodyPr wrap="none" rtlCol="0">
                <a:spAutoFit/>
              </a:bodyPr>
              <a:lstStyle/>
              <a:p>
                <a:pPr algn="l">
                  <a:spcAft>
                    <a:spcPts val="1200"/>
                  </a:spcAft>
                </a:pPr>
                <a:r>
                  <a:rPr lang="en-GB" b="0">
                    <a:cs typeface="Arial" panose="020B0604020202020204" pitchFamily="34" charset="0"/>
                  </a:rPr>
                  <a:t>L=</a:t>
                </a:r>
                <a14:m>
                  <m:oMath xmlns:m="http://schemas.openxmlformats.org/officeDocument/2006/math">
                    <m:r>
                      <a:rPr lang="en-GB" b="0" i="1" smtClean="0">
                        <a:latin typeface="Cambria Math" panose="02040503050406030204" pitchFamily="18" charset="0"/>
                        <a:cs typeface="Arial" panose="020B0604020202020204" pitchFamily="34" charset="0"/>
                      </a:rPr>
                      <m:t>2.81×</m:t>
                    </m:r>
                    <m:sSup>
                      <m:sSupPr>
                        <m:ctrlPr>
                          <a:rPr lang="en-GB" b="0" i="1" smtClean="0">
                            <a:latin typeface="Cambria Math" panose="02040503050406030204" pitchFamily="18" charset="0"/>
                            <a:cs typeface="Arial" panose="020B0604020202020204" pitchFamily="34" charset="0"/>
                          </a:rPr>
                        </m:ctrlPr>
                      </m:sSupPr>
                      <m:e>
                        <m:r>
                          <a:rPr lang="en-GB" b="0" i="1" smtClean="0">
                            <a:latin typeface="Cambria Math" panose="02040503050406030204" pitchFamily="18" charset="0"/>
                            <a:cs typeface="Arial" panose="020B0604020202020204" pitchFamily="34" charset="0"/>
                          </a:rPr>
                          <m:t>10</m:t>
                        </m:r>
                      </m:e>
                      <m:sup>
                        <m:r>
                          <a:rPr lang="en-GB" b="0" i="1" smtClean="0">
                            <a:latin typeface="Cambria Math" panose="02040503050406030204" pitchFamily="18" charset="0"/>
                            <a:cs typeface="Arial" panose="020B0604020202020204" pitchFamily="34" charset="0"/>
                          </a:rPr>
                          <m:t>3</m:t>
                        </m:r>
                      </m:sup>
                    </m:sSup>
                    <m:r>
                      <a:rPr lang="en-GB" b="0" i="0" smtClean="0">
                        <a:latin typeface="Cambria Math" panose="02040503050406030204" pitchFamily="18" charset="0"/>
                        <a:cs typeface="Arial" panose="020B0604020202020204" pitchFamily="34" charset="0"/>
                      </a:rPr>
                      <m:t> </m:t>
                    </m:r>
                    <m:r>
                      <m:rPr>
                        <m:sty m:val="p"/>
                      </m:rPr>
                      <a:rPr lang="en-GB" b="0" i="0" smtClean="0">
                        <a:latin typeface="Cambria Math" panose="02040503050406030204" pitchFamily="18" charset="0"/>
                        <a:cs typeface="Arial" panose="020B0604020202020204" pitchFamily="34" charset="0"/>
                      </a:rPr>
                      <m:t>J</m:t>
                    </m:r>
                  </m:oMath>
                </a14:m>
                <a:endParaRPr lang="en-GB" err="1">
                  <a:latin typeface="Arial" panose="020B0604020202020204" pitchFamily="34" charset="0"/>
                  <a:cs typeface="Arial" panose="020B0604020202020204" pitchFamily="34" charset="0"/>
                </a:endParaRPr>
              </a:p>
            </p:txBody>
          </p:sp>
        </mc:Choice>
        <mc:Fallback xmlns="">
          <p:sp>
            <p:nvSpPr>
              <p:cNvPr id="9" name="TextBox 8">
                <a:extLst>
                  <a:ext uri="{FF2B5EF4-FFF2-40B4-BE49-F238E27FC236}">
                    <a16:creationId xmlns:a16="http://schemas.microsoft.com/office/drawing/2014/main" id="{6F301FC5-5762-CB39-CB07-BBC0E3A6A25F}"/>
                  </a:ext>
                </a:extLst>
              </p:cNvPr>
              <p:cNvSpPr txBox="1">
                <a:spLocks noRot="1" noChangeAspect="1" noMove="1" noResize="1" noEditPoints="1" noAdjustHandles="1" noChangeArrowheads="1" noChangeShapeType="1" noTextEdit="1"/>
              </p:cNvSpPr>
              <p:nvPr/>
            </p:nvSpPr>
            <p:spPr>
              <a:xfrm>
                <a:off x="7036087" y="5873116"/>
                <a:ext cx="1633717" cy="369332"/>
              </a:xfrm>
              <a:prstGeom prst="rect">
                <a:avLst/>
              </a:prstGeom>
              <a:blipFill>
                <a:blip r:embed="rId2"/>
                <a:stretch>
                  <a:fillRect l="-2985" t="-8197" b="-2459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 name="TextBox 9">
                <a:extLst>
                  <a:ext uri="{FF2B5EF4-FFF2-40B4-BE49-F238E27FC236}">
                    <a16:creationId xmlns:a16="http://schemas.microsoft.com/office/drawing/2014/main" id="{64FA6D10-C99E-7C77-6D5D-0B7D624337A5}"/>
                  </a:ext>
                </a:extLst>
              </p:cNvPr>
              <p:cNvSpPr txBox="1"/>
              <p:nvPr/>
            </p:nvSpPr>
            <p:spPr>
              <a:xfrm>
                <a:off x="6801742" y="6334780"/>
                <a:ext cx="2340897" cy="523220"/>
              </a:xfrm>
              <a:prstGeom prst="rect">
                <a:avLst/>
              </a:prstGeom>
              <a:noFill/>
            </p:spPr>
            <p:txBody>
              <a:bodyPr wrap="none" rtlCol="0">
                <a:spAutoFit/>
              </a:bodyPr>
              <a:lstStyle/>
              <a:p>
                <a:pPr algn="l">
                  <a:spcAft>
                    <a:spcPts val="1200"/>
                  </a:spcAft>
                </a:pPr>
                <a14:m>
                  <m:oMathPara xmlns:m="http://schemas.openxmlformats.org/officeDocument/2006/math">
                    <m:oMathParaPr>
                      <m:jc m:val="centerGroup"/>
                    </m:oMathParaPr>
                    <m:oMath xmlns:m="http://schemas.openxmlformats.org/officeDocument/2006/math">
                      <m:r>
                        <a:rPr lang="en-GB" b="0" i="1" smtClean="0">
                          <a:latin typeface="Cambria Math" panose="02040503050406030204" pitchFamily="18" charset="0"/>
                          <a:cs typeface="Arial" panose="020B0604020202020204" pitchFamily="34" charset="0"/>
                        </a:rPr>
                        <m:t>𝑙</m:t>
                      </m:r>
                      <m:r>
                        <a:rPr lang="en-GB" b="0" i="1" smtClean="0">
                          <a:latin typeface="Cambria Math" panose="02040503050406030204" pitchFamily="18" charset="0"/>
                          <a:cs typeface="Arial" panose="020B0604020202020204" pitchFamily="34" charset="0"/>
                        </a:rPr>
                        <m:t>=2.34×</m:t>
                      </m:r>
                      <m:sSup>
                        <m:sSupPr>
                          <m:ctrlPr>
                            <a:rPr lang="en-GB" b="0" i="1" smtClean="0">
                              <a:latin typeface="Cambria Math" panose="02040503050406030204" pitchFamily="18" charset="0"/>
                              <a:cs typeface="Arial" panose="020B0604020202020204" pitchFamily="34" charset="0"/>
                            </a:rPr>
                          </m:ctrlPr>
                        </m:sSupPr>
                        <m:e>
                          <m:r>
                            <a:rPr lang="en-GB" b="0" i="1" smtClean="0">
                              <a:latin typeface="Cambria Math" panose="02040503050406030204" pitchFamily="18" charset="0"/>
                              <a:cs typeface="Arial" panose="020B0604020202020204" pitchFamily="34" charset="0"/>
                            </a:rPr>
                            <m:t>10</m:t>
                          </m:r>
                        </m:e>
                        <m:sup>
                          <m:r>
                            <a:rPr lang="en-GB" b="0" i="1" smtClean="0">
                              <a:latin typeface="Cambria Math" panose="02040503050406030204" pitchFamily="18" charset="0"/>
                              <a:cs typeface="Arial" panose="020B0604020202020204" pitchFamily="34" charset="0"/>
                            </a:rPr>
                            <m:t>6</m:t>
                          </m:r>
                        </m:sup>
                      </m:sSup>
                      <m:r>
                        <a:rPr lang="en-GB" b="0" i="0" smtClean="0">
                          <a:latin typeface="Cambria Math" panose="02040503050406030204" pitchFamily="18" charset="0"/>
                          <a:cs typeface="Arial" panose="020B0604020202020204" pitchFamily="34" charset="0"/>
                        </a:rPr>
                        <m:t> </m:t>
                      </m:r>
                      <m:r>
                        <m:rPr>
                          <m:sty m:val="p"/>
                        </m:rPr>
                        <a:rPr lang="en-GB" b="0" i="0" smtClean="0">
                          <a:latin typeface="Cambria Math" panose="02040503050406030204" pitchFamily="18" charset="0"/>
                          <a:cs typeface="Arial" panose="020B0604020202020204" pitchFamily="34" charset="0"/>
                        </a:rPr>
                        <m:t>J</m:t>
                      </m:r>
                      <m:r>
                        <a:rPr lang="en-GB" b="0" i="0" smtClean="0">
                          <a:latin typeface="Cambria Math" panose="02040503050406030204" pitchFamily="18" charset="0"/>
                          <a:cs typeface="Arial" panose="020B0604020202020204" pitchFamily="34" charset="0"/>
                        </a:rPr>
                        <m:t> </m:t>
                      </m:r>
                      <m:sSup>
                        <m:sSupPr>
                          <m:ctrlPr>
                            <a:rPr lang="en-GB" b="0" i="1" smtClean="0">
                              <a:latin typeface="Cambria Math" panose="02040503050406030204" pitchFamily="18" charset="0"/>
                              <a:cs typeface="Arial" panose="020B0604020202020204" pitchFamily="34" charset="0"/>
                            </a:rPr>
                          </m:ctrlPr>
                        </m:sSupPr>
                        <m:e>
                          <m:r>
                            <m:rPr>
                              <m:sty m:val="p"/>
                            </m:rPr>
                            <a:rPr lang="en-GB" b="0" i="0" smtClean="0">
                              <a:latin typeface="Cambria Math" panose="02040503050406030204" pitchFamily="18" charset="0"/>
                              <a:cs typeface="Arial" panose="020B0604020202020204" pitchFamily="34" charset="0"/>
                            </a:rPr>
                            <m:t>kg</m:t>
                          </m:r>
                        </m:e>
                        <m:sup>
                          <m:r>
                            <a:rPr lang="en-GB" b="0" i="0" smtClean="0">
                              <a:latin typeface="Cambria Math" panose="02040503050406030204" pitchFamily="18" charset="0"/>
                              <a:cs typeface="Arial" panose="020B0604020202020204" pitchFamily="34" charset="0"/>
                            </a:rPr>
                            <m:t>−1</m:t>
                          </m:r>
                        </m:sup>
                      </m:sSup>
                    </m:oMath>
                  </m:oMathPara>
                </a14:m>
                <a:endParaRPr lang="en-GB" err="1">
                  <a:latin typeface="Arial" panose="020B0604020202020204" pitchFamily="34" charset="0"/>
                  <a:cs typeface="Arial" panose="020B0604020202020204" pitchFamily="34" charset="0"/>
                </a:endParaRPr>
              </a:p>
            </p:txBody>
          </p:sp>
        </mc:Choice>
        <mc:Fallback xmlns="">
          <p:sp>
            <p:nvSpPr>
              <p:cNvPr id="10" name="TextBox 9">
                <a:extLst>
                  <a:ext uri="{FF2B5EF4-FFF2-40B4-BE49-F238E27FC236}">
                    <a16:creationId xmlns:a16="http://schemas.microsoft.com/office/drawing/2014/main" id="{64FA6D10-C99E-7C77-6D5D-0B7D624337A5}"/>
                  </a:ext>
                </a:extLst>
              </p:cNvPr>
              <p:cNvSpPr txBox="1">
                <a:spLocks noRot="1" noChangeAspect="1" noMove="1" noResize="1" noEditPoints="1" noAdjustHandles="1" noChangeArrowheads="1" noChangeShapeType="1" noTextEdit="1"/>
              </p:cNvSpPr>
              <p:nvPr/>
            </p:nvSpPr>
            <p:spPr>
              <a:xfrm>
                <a:off x="6801742" y="6334780"/>
                <a:ext cx="2340897" cy="523220"/>
              </a:xfrm>
              <a:prstGeom prst="rect">
                <a:avLst/>
              </a:prstGeom>
              <a:blipFill>
                <a:blip r:embed="rId3"/>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2516587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Lst>
  </p:timing>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1EC9AF-7D30-959B-641B-B84BAE90859B}"/>
              </a:ext>
            </a:extLst>
          </p:cNvPr>
          <p:cNvSpPr>
            <a:spLocks noGrp="1"/>
          </p:cNvSpPr>
          <p:nvPr>
            <p:ph type="title"/>
          </p:nvPr>
        </p:nvSpPr>
        <p:spPr>
          <a:xfrm>
            <a:off x="241300" y="155246"/>
            <a:ext cx="8724900" cy="1089529"/>
          </a:xfrm>
        </p:spPr>
        <p:txBody>
          <a:bodyPr/>
          <a:lstStyle/>
          <a:p>
            <a:r>
              <a:rPr lang="en-GB" dirty="0" err="1"/>
              <a:t>Conas</a:t>
            </a:r>
            <a:r>
              <a:rPr lang="en-GB" dirty="0"/>
              <a:t> agus </a:t>
            </a:r>
            <a:r>
              <a:rPr lang="en-GB" dirty="0" err="1"/>
              <a:t>cén</a:t>
            </a:r>
            <a:r>
              <a:rPr lang="en-GB" dirty="0"/>
              <a:t> </a:t>
            </a:r>
            <a:r>
              <a:rPr lang="en-GB" dirty="0" err="1"/>
              <a:t>fáth</a:t>
            </a:r>
            <a:r>
              <a:rPr lang="en-GB" dirty="0"/>
              <a:t> </a:t>
            </a:r>
            <a:r>
              <a:rPr lang="en-GB" dirty="0" err="1"/>
              <a:t>ar</a:t>
            </a:r>
            <a:r>
              <a:rPr lang="en-GB" dirty="0"/>
              <a:t> </a:t>
            </a:r>
            <a:r>
              <a:rPr lang="en-GB" dirty="0" err="1"/>
              <a:t>thriomaigh</a:t>
            </a:r>
            <a:r>
              <a:rPr lang="en-GB" dirty="0"/>
              <a:t> an </a:t>
            </a:r>
            <a:r>
              <a:rPr lang="en-GB" dirty="0" err="1"/>
              <a:t>daltaí</a:t>
            </a:r>
            <a:r>
              <a:rPr lang="en-GB" dirty="0"/>
              <a:t> an </a:t>
            </a:r>
            <a:r>
              <a:rPr lang="en-GB" dirty="0" err="1"/>
              <a:t>galuisce</a:t>
            </a:r>
            <a:r>
              <a:rPr lang="en-GB" dirty="0"/>
              <a:t>?</a:t>
            </a:r>
            <a:endParaRPr lang="en-GB" sz="3600" noProof="0" dirty="0"/>
          </a:p>
        </p:txBody>
      </p:sp>
      <p:sp>
        <p:nvSpPr>
          <p:cNvPr id="4" name="TextBox 3">
            <a:extLst>
              <a:ext uri="{FF2B5EF4-FFF2-40B4-BE49-F238E27FC236}">
                <a16:creationId xmlns:a16="http://schemas.microsoft.com/office/drawing/2014/main" id="{96AEEEF1-E14E-8A04-B648-4719655A5B07}"/>
              </a:ext>
            </a:extLst>
          </p:cNvPr>
          <p:cNvSpPr txBox="1"/>
          <p:nvPr/>
        </p:nvSpPr>
        <p:spPr>
          <a:xfrm>
            <a:off x="5292925" y="1575355"/>
            <a:ext cx="4208852" cy="523220"/>
          </a:xfrm>
          <a:prstGeom prst="rect">
            <a:avLst/>
          </a:prstGeom>
          <a:noFill/>
        </p:spPr>
        <p:txBody>
          <a:bodyPr wrap="square" rtlCol="0">
            <a:spAutoFit/>
          </a:bodyPr>
          <a:lstStyle/>
          <a:p>
            <a:pPr algn="l"/>
            <a:r>
              <a:rPr lang="en-GB" sz="2800" noProof="0" dirty="0" err="1"/>
              <a:t>Úsáid</a:t>
            </a:r>
            <a:r>
              <a:rPr lang="en-GB" sz="2800" noProof="0" dirty="0"/>
              <a:t> an </a:t>
            </a:r>
            <a:r>
              <a:rPr lang="en-GB" sz="2800" noProof="0" dirty="0" err="1"/>
              <a:t>galghaiste</a:t>
            </a:r>
            <a:endParaRPr lang="en-GB" sz="2800" noProof="0" dirty="0"/>
          </a:p>
        </p:txBody>
      </p:sp>
      <p:sp>
        <p:nvSpPr>
          <p:cNvPr id="5" name="TextBox 4">
            <a:extLst>
              <a:ext uri="{FF2B5EF4-FFF2-40B4-BE49-F238E27FC236}">
                <a16:creationId xmlns:a16="http://schemas.microsoft.com/office/drawing/2014/main" id="{A6ADA3A0-446B-0571-322E-F1786F31EA3D}"/>
              </a:ext>
            </a:extLst>
          </p:cNvPr>
          <p:cNvSpPr txBox="1"/>
          <p:nvPr/>
        </p:nvSpPr>
        <p:spPr>
          <a:xfrm>
            <a:off x="4572000" y="1115134"/>
            <a:ext cx="2180464" cy="523220"/>
          </a:xfrm>
          <a:prstGeom prst="rect">
            <a:avLst/>
          </a:prstGeom>
          <a:noFill/>
        </p:spPr>
        <p:txBody>
          <a:bodyPr wrap="square" rtlCol="0">
            <a:spAutoFit/>
          </a:bodyPr>
          <a:lstStyle/>
          <a:p>
            <a:pPr algn="l"/>
            <a:r>
              <a:rPr lang="en-GB" sz="2800" noProof="0" dirty="0" err="1"/>
              <a:t>Conas</a:t>
            </a:r>
            <a:r>
              <a:rPr lang="en-GB" sz="2800" noProof="0" dirty="0"/>
              <a:t>?</a:t>
            </a:r>
          </a:p>
        </p:txBody>
      </p:sp>
      <p:sp>
        <p:nvSpPr>
          <p:cNvPr id="6" name="TextBox 5">
            <a:extLst>
              <a:ext uri="{FF2B5EF4-FFF2-40B4-BE49-F238E27FC236}">
                <a16:creationId xmlns:a16="http://schemas.microsoft.com/office/drawing/2014/main" id="{859B9A7B-D576-BD00-894E-5D6AAFCFD1AA}"/>
              </a:ext>
            </a:extLst>
          </p:cNvPr>
          <p:cNvSpPr txBox="1"/>
          <p:nvPr/>
        </p:nvSpPr>
        <p:spPr>
          <a:xfrm>
            <a:off x="4489069" y="2496797"/>
            <a:ext cx="2735732" cy="523220"/>
          </a:xfrm>
          <a:prstGeom prst="rect">
            <a:avLst/>
          </a:prstGeom>
          <a:noFill/>
        </p:spPr>
        <p:txBody>
          <a:bodyPr wrap="square" rtlCol="0">
            <a:spAutoFit/>
          </a:bodyPr>
          <a:lstStyle/>
          <a:p>
            <a:pPr algn="l"/>
            <a:r>
              <a:rPr lang="en-GB" sz="2800" noProof="0" dirty="0"/>
              <a:t>Cén </a:t>
            </a:r>
            <a:r>
              <a:rPr lang="en-GB" sz="2800" noProof="0" dirty="0" err="1"/>
              <a:t>fáth</a:t>
            </a:r>
            <a:r>
              <a:rPr lang="en-GB" sz="2800" noProof="0" dirty="0"/>
              <a:t>?</a:t>
            </a:r>
          </a:p>
        </p:txBody>
      </p:sp>
      <p:sp>
        <p:nvSpPr>
          <p:cNvPr id="7" name="TextBox 6">
            <a:extLst>
              <a:ext uri="{FF2B5EF4-FFF2-40B4-BE49-F238E27FC236}">
                <a16:creationId xmlns:a16="http://schemas.microsoft.com/office/drawing/2014/main" id="{AF0CAF34-BCFC-E9B5-2E03-775F1D9512F7}"/>
              </a:ext>
            </a:extLst>
          </p:cNvPr>
          <p:cNvSpPr txBox="1"/>
          <p:nvPr/>
        </p:nvSpPr>
        <p:spPr>
          <a:xfrm>
            <a:off x="4757348" y="2977688"/>
            <a:ext cx="4011743" cy="3539430"/>
          </a:xfrm>
          <a:prstGeom prst="rect">
            <a:avLst/>
          </a:prstGeom>
          <a:noFill/>
        </p:spPr>
        <p:txBody>
          <a:bodyPr wrap="square" rtlCol="0">
            <a:spAutoFit/>
          </a:bodyPr>
          <a:lstStyle/>
          <a:p>
            <a:r>
              <a:rPr lang="ga-IE" sz="3200" b="1" dirty="0">
                <a:solidFill>
                  <a:srgbClr val="FF0000"/>
                </a:solidFill>
              </a:rPr>
              <a:t>Dá mbeadh uisce measctha leis an ngal, chuirfeadh sé leis an mais deiridh ach ní chuirfeadh sé aon teas folaigh leis.</a:t>
            </a:r>
            <a:endParaRPr lang="en-GB" sz="2800" noProof="0" dirty="0"/>
          </a:p>
        </p:txBody>
      </p:sp>
      <p:grpSp>
        <p:nvGrpSpPr>
          <p:cNvPr id="3" name="Group 2">
            <a:extLst>
              <a:ext uri="{FF2B5EF4-FFF2-40B4-BE49-F238E27FC236}">
                <a16:creationId xmlns:a16="http://schemas.microsoft.com/office/drawing/2014/main" id="{F519506D-EBFE-7788-1C6A-559788B206A7}"/>
              </a:ext>
            </a:extLst>
          </p:cNvPr>
          <p:cNvGrpSpPr/>
          <p:nvPr/>
        </p:nvGrpSpPr>
        <p:grpSpPr>
          <a:xfrm rot="5024569">
            <a:off x="2110513" y="2868005"/>
            <a:ext cx="2513781" cy="359080"/>
            <a:chOff x="7731760" y="2665604"/>
            <a:chExt cx="4384040" cy="626236"/>
          </a:xfrm>
        </p:grpSpPr>
        <p:sp>
          <p:nvSpPr>
            <p:cNvPr id="11" name="Freeform: Shape 10">
              <a:extLst>
                <a:ext uri="{FF2B5EF4-FFF2-40B4-BE49-F238E27FC236}">
                  <a16:creationId xmlns:a16="http://schemas.microsoft.com/office/drawing/2014/main" id="{B473989E-98BA-4E73-65A6-D670BE73EC24}"/>
                </a:ext>
              </a:extLst>
            </p:cNvPr>
            <p:cNvSpPr/>
            <p:nvPr/>
          </p:nvSpPr>
          <p:spPr>
            <a:xfrm>
              <a:off x="7731760" y="2665604"/>
              <a:ext cx="4384040" cy="626236"/>
            </a:xfrm>
            <a:custGeom>
              <a:avLst/>
              <a:gdLst>
                <a:gd name="csX0" fmla="*/ 5080 w 4384040"/>
                <a:gd name="csY0" fmla="*/ 330200 h 624840"/>
                <a:gd name="csX1" fmla="*/ 0 w 4384040"/>
                <a:gd name="csY1" fmla="*/ 157480 h 624840"/>
                <a:gd name="csX2" fmla="*/ 751840 w 4384040"/>
                <a:gd name="csY2" fmla="*/ 172720 h 624840"/>
                <a:gd name="csX3" fmla="*/ 955040 w 4384040"/>
                <a:gd name="csY3" fmla="*/ 0 h 624840"/>
                <a:gd name="csX4" fmla="*/ 3322320 w 4384040"/>
                <a:gd name="csY4" fmla="*/ 66040 h 624840"/>
                <a:gd name="csX5" fmla="*/ 3596640 w 4384040"/>
                <a:gd name="csY5" fmla="*/ 248920 h 624840"/>
                <a:gd name="csX6" fmla="*/ 4384040 w 4384040"/>
                <a:gd name="csY6" fmla="*/ 289560 h 624840"/>
                <a:gd name="csX7" fmla="*/ 4373880 w 4384040"/>
                <a:gd name="csY7" fmla="*/ 502920 h 624840"/>
                <a:gd name="csX8" fmla="*/ 3571240 w 4384040"/>
                <a:gd name="csY8" fmla="*/ 457200 h 624840"/>
                <a:gd name="csX9" fmla="*/ 3286760 w 4384040"/>
                <a:gd name="csY9" fmla="*/ 624840 h 624840"/>
                <a:gd name="csX10" fmla="*/ 904240 w 4384040"/>
                <a:gd name="csY10" fmla="*/ 548640 h 624840"/>
                <a:gd name="csX11" fmla="*/ 706120 w 4384040"/>
                <a:gd name="csY11" fmla="*/ 360680 h 624840"/>
                <a:gd name="csX12" fmla="*/ 5080 w 4384040"/>
                <a:gd name="csY12" fmla="*/ 330200 h 624840"/>
                <a:gd name="csX0" fmla="*/ 5080 w 4384040"/>
                <a:gd name="csY0" fmla="*/ 331596 h 626236"/>
                <a:gd name="csX1" fmla="*/ 0 w 4384040"/>
                <a:gd name="csY1" fmla="*/ 158876 h 626236"/>
                <a:gd name="csX2" fmla="*/ 751840 w 4384040"/>
                <a:gd name="csY2" fmla="*/ 174116 h 626236"/>
                <a:gd name="csX3" fmla="*/ 926198 w 4384040"/>
                <a:gd name="csY3" fmla="*/ 0 h 626236"/>
                <a:gd name="csX4" fmla="*/ 3322320 w 4384040"/>
                <a:gd name="csY4" fmla="*/ 67436 h 626236"/>
                <a:gd name="csX5" fmla="*/ 3596640 w 4384040"/>
                <a:gd name="csY5" fmla="*/ 250316 h 626236"/>
                <a:gd name="csX6" fmla="*/ 4384040 w 4384040"/>
                <a:gd name="csY6" fmla="*/ 290956 h 626236"/>
                <a:gd name="csX7" fmla="*/ 4373880 w 4384040"/>
                <a:gd name="csY7" fmla="*/ 504316 h 626236"/>
                <a:gd name="csX8" fmla="*/ 3571240 w 4384040"/>
                <a:gd name="csY8" fmla="*/ 458596 h 626236"/>
                <a:gd name="csX9" fmla="*/ 3286760 w 4384040"/>
                <a:gd name="csY9" fmla="*/ 626236 h 626236"/>
                <a:gd name="csX10" fmla="*/ 904240 w 4384040"/>
                <a:gd name="csY10" fmla="*/ 550036 h 626236"/>
                <a:gd name="csX11" fmla="*/ 706120 w 4384040"/>
                <a:gd name="csY11" fmla="*/ 362076 h 626236"/>
                <a:gd name="csX12" fmla="*/ 5080 w 4384040"/>
                <a:gd name="csY12" fmla="*/ 331596 h 626236"/>
                <a:gd name="csX0" fmla="*/ 5080 w 4384040"/>
                <a:gd name="csY0" fmla="*/ 331596 h 626236"/>
                <a:gd name="csX1" fmla="*/ 0 w 4384040"/>
                <a:gd name="csY1" fmla="*/ 158876 h 626236"/>
                <a:gd name="csX2" fmla="*/ 713384 w 4384040"/>
                <a:gd name="csY2" fmla="*/ 172255 h 626236"/>
                <a:gd name="csX3" fmla="*/ 926198 w 4384040"/>
                <a:gd name="csY3" fmla="*/ 0 h 626236"/>
                <a:gd name="csX4" fmla="*/ 3322320 w 4384040"/>
                <a:gd name="csY4" fmla="*/ 67436 h 626236"/>
                <a:gd name="csX5" fmla="*/ 3596640 w 4384040"/>
                <a:gd name="csY5" fmla="*/ 250316 h 626236"/>
                <a:gd name="csX6" fmla="*/ 4384040 w 4384040"/>
                <a:gd name="csY6" fmla="*/ 290956 h 626236"/>
                <a:gd name="csX7" fmla="*/ 4373880 w 4384040"/>
                <a:gd name="csY7" fmla="*/ 504316 h 626236"/>
                <a:gd name="csX8" fmla="*/ 3571240 w 4384040"/>
                <a:gd name="csY8" fmla="*/ 458596 h 626236"/>
                <a:gd name="csX9" fmla="*/ 3286760 w 4384040"/>
                <a:gd name="csY9" fmla="*/ 626236 h 626236"/>
                <a:gd name="csX10" fmla="*/ 904240 w 4384040"/>
                <a:gd name="csY10" fmla="*/ 550036 h 626236"/>
                <a:gd name="csX11" fmla="*/ 706120 w 4384040"/>
                <a:gd name="csY11" fmla="*/ 362076 h 626236"/>
                <a:gd name="csX12" fmla="*/ 5080 w 4384040"/>
                <a:gd name="csY12" fmla="*/ 331596 h 626236"/>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Lst>
              <a:rect l="l" t="t" r="r" b="b"/>
              <a:pathLst>
                <a:path w="4384040" h="626236">
                  <a:moveTo>
                    <a:pt x="5080" y="331596"/>
                  </a:moveTo>
                  <a:lnTo>
                    <a:pt x="0" y="158876"/>
                  </a:lnTo>
                  <a:lnTo>
                    <a:pt x="713384" y="172255"/>
                  </a:lnTo>
                  <a:lnTo>
                    <a:pt x="926198" y="0"/>
                  </a:lnTo>
                  <a:lnTo>
                    <a:pt x="3322320" y="67436"/>
                  </a:lnTo>
                  <a:lnTo>
                    <a:pt x="3596640" y="250316"/>
                  </a:lnTo>
                  <a:lnTo>
                    <a:pt x="4384040" y="290956"/>
                  </a:lnTo>
                  <a:lnTo>
                    <a:pt x="4373880" y="504316"/>
                  </a:lnTo>
                  <a:lnTo>
                    <a:pt x="3571240" y="458596"/>
                  </a:lnTo>
                  <a:lnTo>
                    <a:pt x="3286760" y="626236"/>
                  </a:lnTo>
                  <a:lnTo>
                    <a:pt x="904240" y="550036"/>
                  </a:lnTo>
                  <a:lnTo>
                    <a:pt x="706120" y="362076"/>
                  </a:lnTo>
                  <a:lnTo>
                    <a:pt x="5080" y="331596"/>
                  </a:lnTo>
                  <a:close/>
                </a:path>
              </a:pathLst>
            </a:custGeom>
            <a:no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Freeform: Shape 11">
              <a:extLst>
                <a:ext uri="{FF2B5EF4-FFF2-40B4-BE49-F238E27FC236}">
                  <a16:creationId xmlns:a16="http://schemas.microsoft.com/office/drawing/2014/main" id="{B2F12309-3BC8-1BA3-43CE-B62980BD6AE4}"/>
                </a:ext>
              </a:extLst>
            </p:cNvPr>
            <p:cNvSpPr/>
            <p:nvPr/>
          </p:nvSpPr>
          <p:spPr>
            <a:xfrm>
              <a:off x="9610583" y="2823470"/>
              <a:ext cx="1701800" cy="289560"/>
            </a:xfrm>
            <a:custGeom>
              <a:avLst/>
              <a:gdLst>
                <a:gd name="csX0" fmla="*/ 1701800 w 1701800"/>
                <a:gd name="csY0" fmla="*/ 96520 h 289560"/>
                <a:gd name="csX1" fmla="*/ 381000 w 1701800"/>
                <a:gd name="csY1" fmla="*/ 81280 h 289560"/>
                <a:gd name="csX2" fmla="*/ 157480 w 1701800"/>
                <a:gd name="csY2" fmla="*/ 0 h 289560"/>
                <a:gd name="csX3" fmla="*/ 25400 w 1701800"/>
                <a:gd name="csY3" fmla="*/ 25400 h 289560"/>
                <a:gd name="csX4" fmla="*/ 0 w 1701800"/>
                <a:gd name="csY4" fmla="*/ 86360 h 289560"/>
                <a:gd name="csX5" fmla="*/ 15240 w 1701800"/>
                <a:gd name="csY5" fmla="*/ 177800 h 289560"/>
                <a:gd name="csX6" fmla="*/ 55880 w 1701800"/>
                <a:gd name="csY6" fmla="*/ 228600 h 289560"/>
                <a:gd name="csX7" fmla="*/ 111760 w 1701800"/>
                <a:gd name="csY7" fmla="*/ 269240 h 289560"/>
                <a:gd name="csX8" fmla="*/ 157480 w 1701800"/>
                <a:gd name="csY8" fmla="*/ 274320 h 289560"/>
                <a:gd name="csX9" fmla="*/ 157480 w 1701800"/>
                <a:gd name="csY9" fmla="*/ 198120 h 289560"/>
                <a:gd name="csX10" fmla="*/ 86360 w 1701800"/>
                <a:gd name="csY10" fmla="*/ 132080 h 289560"/>
                <a:gd name="csX11" fmla="*/ 86360 w 1701800"/>
                <a:gd name="csY11" fmla="*/ 101600 h 289560"/>
                <a:gd name="csX12" fmla="*/ 137160 w 1701800"/>
                <a:gd name="csY12" fmla="*/ 96520 h 289560"/>
                <a:gd name="csX13" fmla="*/ 223520 w 1701800"/>
                <a:gd name="csY13" fmla="*/ 121920 h 289560"/>
                <a:gd name="csX14" fmla="*/ 360680 w 1701800"/>
                <a:gd name="csY14" fmla="*/ 213360 h 289560"/>
                <a:gd name="csX15" fmla="*/ 558800 w 1701800"/>
                <a:gd name="csY15" fmla="*/ 243840 h 289560"/>
                <a:gd name="csX16" fmla="*/ 1656080 w 1701800"/>
                <a:gd name="csY16" fmla="*/ 289560 h 289560"/>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Lst>
              <a:rect l="l" t="t" r="r" b="b"/>
              <a:pathLst>
                <a:path w="1701800" h="289560">
                  <a:moveTo>
                    <a:pt x="1701800" y="96520"/>
                  </a:moveTo>
                  <a:lnTo>
                    <a:pt x="381000" y="81280"/>
                  </a:lnTo>
                  <a:lnTo>
                    <a:pt x="157480" y="0"/>
                  </a:lnTo>
                  <a:lnTo>
                    <a:pt x="25400" y="25400"/>
                  </a:lnTo>
                  <a:lnTo>
                    <a:pt x="0" y="86360"/>
                  </a:lnTo>
                  <a:lnTo>
                    <a:pt x="15240" y="177800"/>
                  </a:lnTo>
                  <a:lnTo>
                    <a:pt x="55880" y="228600"/>
                  </a:lnTo>
                  <a:lnTo>
                    <a:pt x="111760" y="269240"/>
                  </a:lnTo>
                  <a:lnTo>
                    <a:pt x="157480" y="274320"/>
                  </a:lnTo>
                  <a:lnTo>
                    <a:pt x="157480" y="198120"/>
                  </a:lnTo>
                  <a:lnTo>
                    <a:pt x="86360" y="132080"/>
                  </a:lnTo>
                  <a:lnTo>
                    <a:pt x="86360" y="101600"/>
                  </a:lnTo>
                  <a:lnTo>
                    <a:pt x="137160" y="96520"/>
                  </a:lnTo>
                  <a:lnTo>
                    <a:pt x="223520" y="121920"/>
                  </a:lnTo>
                  <a:lnTo>
                    <a:pt x="360680" y="213360"/>
                  </a:lnTo>
                  <a:lnTo>
                    <a:pt x="558800" y="243840"/>
                  </a:lnTo>
                  <a:lnTo>
                    <a:pt x="1656080" y="289560"/>
                  </a:lnTo>
                </a:path>
              </a:pathLst>
            </a:custGeom>
            <a:no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3" name="Freeform: Shape 12">
            <a:extLst>
              <a:ext uri="{FF2B5EF4-FFF2-40B4-BE49-F238E27FC236}">
                <a16:creationId xmlns:a16="http://schemas.microsoft.com/office/drawing/2014/main" id="{8734B46C-2909-84CA-CBE1-A65E4D224D0E}"/>
              </a:ext>
            </a:extLst>
          </p:cNvPr>
          <p:cNvSpPr/>
          <p:nvPr/>
        </p:nvSpPr>
        <p:spPr>
          <a:xfrm>
            <a:off x="679726" y="2141634"/>
            <a:ext cx="1638912" cy="2081002"/>
          </a:xfrm>
          <a:custGeom>
            <a:avLst/>
            <a:gdLst>
              <a:gd name="connsiteX0" fmla="*/ 495300 w 1498600"/>
              <a:gd name="connsiteY0" fmla="*/ 0 h 1930400"/>
              <a:gd name="connsiteX1" fmla="*/ 584200 w 1498600"/>
              <a:gd name="connsiteY1" fmla="*/ 63500 h 1930400"/>
              <a:gd name="connsiteX2" fmla="*/ 584200 w 1498600"/>
              <a:gd name="connsiteY2" fmla="*/ 711200 h 1930400"/>
              <a:gd name="connsiteX3" fmla="*/ 0 w 1498600"/>
              <a:gd name="connsiteY3" fmla="*/ 1828800 h 1930400"/>
              <a:gd name="connsiteX4" fmla="*/ 63500 w 1498600"/>
              <a:gd name="connsiteY4" fmla="*/ 1930400 h 1930400"/>
              <a:gd name="connsiteX5" fmla="*/ 1435100 w 1498600"/>
              <a:gd name="connsiteY5" fmla="*/ 1930400 h 1930400"/>
              <a:gd name="connsiteX6" fmla="*/ 1498600 w 1498600"/>
              <a:gd name="connsiteY6" fmla="*/ 1803400 h 1930400"/>
              <a:gd name="connsiteX7" fmla="*/ 939800 w 1498600"/>
              <a:gd name="connsiteY7" fmla="*/ 635000 h 1930400"/>
              <a:gd name="connsiteX8" fmla="*/ 939800 w 1498600"/>
              <a:gd name="connsiteY8" fmla="*/ 63500 h 1930400"/>
              <a:gd name="connsiteX9" fmla="*/ 1028700 w 1498600"/>
              <a:gd name="connsiteY9" fmla="*/ 25400 h 1930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98600" h="1930400">
                <a:moveTo>
                  <a:pt x="495300" y="0"/>
                </a:moveTo>
                <a:lnTo>
                  <a:pt x="584200" y="63500"/>
                </a:lnTo>
                <a:lnTo>
                  <a:pt x="584200" y="711200"/>
                </a:lnTo>
                <a:lnTo>
                  <a:pt x="0" y="1828800"/>
                </a:lnTo>
                <a:lnTo>
                  <a:pt x="63500" y="1930400"/>
                </a:lnTo>
                <a:lnTo>
                  <a:pt x="1435100" y="1930400"/>
                </a:lnTo>
                <a:lnTo>
                  <a:pt x="1498600" y="1803400"/>
                </a:lnTo>
                <a:lnTo>
                  <a:pt x="939800" y="635000"/>
                </a:lnTo>
                <a:lnTo>
                  <a:pt x="939800" y="63500"/>
                </a:lnTo>
                <a:lnTo>
                  <a:pt x="1028700" y="25400"/>
                </a:lnTo>
              </a:path>
            </a:pathLst>
          </a:custGeom>
          <a:no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noProof="0"/>
          </a:p>
        </p:txBody>
      </p:sp>
      <p:sp>
        <p:nvSpPr>
          <p:cNvPr id="14" name="Freeform: Shape 13">
            <a:extLst>
              <a:ext uri="{FF2B5EF4-FFF2-40B4-BE49-F238E27FC236}">
                <a16:creationId xmlns:a16="http://schemas.microsoft.com/office/drawing/2014/main" id="{1E154944-F4DD-A0EE-3C1B-F67593FE11C3}"/>
              </a:ext>
            </a:extLst>
          </p:cNvPr>
          <p:cNvSpPr/>
          <p:nvPr/>
        </p:nvSpPr>
        <p:spPr>
          <a:xfrm flipV="1">
            <a:off x="1331659" y="2031933"/>
            <a:ext cx="81643" cy="455558"/>
          </a:xfrm>
          <a:custGeom>
            <a:avLst/>
            <a:gdLst>
              <a:gd name="connsiteX0" fmla="*/ 0 w 301625"/>
              <a:gd name="connsiteY0" fmla="*/ 796925 h 796925"/>
              <a:gd name="connsiteX1" fmla="*/ 301625 w 301625"/>
              <a:gd name="connsiteY1" fmla="*/ 796925 h 796925"/>
              <a:gd name="connsiteX2" fmla="*/ 295275 w 301625"/>
              <a:gd name="connsiteY2" fmla="*/ 0 h 796925"/>
              <a:gd name="connsiteX3" fmla="*/ 60325 w 301625"/>
              <a:gd name="connsiteY3" fmla="*/ 0 h 796925"/>
              <a:gd name="connsiteX4" fmla="*/ 0 w 301625"/>
              <a:gd name="connsiteY4" fmla="*/ 796925 h 7969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1625" h="796925">
                <a:moveTo>
                  <a:pt x="0" y="796925"/>
                </a:moveTo>
                <a:lnTo>
                  <a:pt x="301625" y="796925"/>
                </a:lnTo>
                <a:cubicBezTo>
                  <a:pt x="299508" y="531283"/>
                  <a:pt x="297392" y="265642"/>
                  <a:pt x="295275" y="0"/>
                </a:cubicBezTo>
                <a:lnTo>
                  <a:pt x="60325" y="0"/>
                </a:lnTo>
                <a:lnTo>
                  <a:pt x="0" y="796925"/>
                </a:lnTo>
                <a:close/>
              </a:path>
            </a:pathLst>
          </a:custGeom>
          <a:solidFill>
            <a:schemeClr val="accent2">
              <a:lumMod val="60000"/>
              <a:lumOff val="40000"/>
            </a:schemeClr>
          </a:solid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noProof="0"/>
          </a:p>
        </p:txBody>
      </p:sp>
      <p:sp>
        <p:nvSpPr>
          <p:cNvPr id="15" name="Freeform: Shape 14">
            <a:extLst>
              <a:ext uri="{FF2B5EF4-FFF2-40B4-BE49-F238E27FC236}">
                <a16:creationId xmlns:a16="http://schemas.microsoft.com/office/drawing/2014/main" id="{597B54EA-FD12-DEB9-503C-EEAFB8E16511}"/>
              </a:ext>
            </a:extLst>
          </p:cNvPr>
          <p:cNvSpPr/>
          <p:nvPr/>
        </p:nvSpPr>
        <p:spPr>
          <a:xfrm flipH="1" flipV="1">
            <a:off x="1618417" y="2031933"/>
            <a:ext cx="63165" cy="455558"/>
          </a:xfrm>
          <a:custGeom>
            <a:avLst/>
            <a:gdLst>
              <a:gd name="connsiteX0" fmla="*/ 0 w 301625"/>
              <a:gd name="connsiteY0" fmla="*/ 796925 h 796925"/>
              <a:gd name="connsiteX1" fmla="*/ 301625 w 301625"/>
              <a:gd name="connsiteY1" fmla="*/ 796925 h 796925"/>
              <a:gd name="connsiteX2" fmla="*/ 295275 w 301625"/>
              <a:gd name="connsiteY2" fmla="*/ 0 h 796925"/>
              <a:gd name="connsiteX3" fmla="*/ 60325 w 301625"/>
              <a:gd name="connsiteY3" fmla="*/ 0 h 796925"/>
              <a:gd name="connsiteX4" fmla="*/ 0 w 301625"/>
              <a:gd name="connsiteY4" fmla="*/ 796925 h 7969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1625" h="796925">
                <a:moveTo>
                  <a:pt x="0" y="796925"/>
                </a:moveTo>
                <a:lnTo>
                  <a:pt x="301625" y="796925"/>
                </a:lnTo>
                <a:cubicBezTo>
                  <a:pt x="299508" y="531283"/>
                  <a:pt x="297392" y="265642"/>
                  <a:pt x="295275" y="0"/>
                </a:cubicBezTo>
                <a:lnTo>
                  <a:pt x="60325" y="0"/>
                </a:lnTo>
                <a:lnTo>
                  <a:pt x="0" y="796925"/>
                </a:lnTo>
                <a:close/>
              </a:path>
            </a:pathLst>
          </a:custGeom>
          <a:solidFill>
            <a:schemeClr val="accent2">
              <a:lumMod val="60000"/>
              <a:lumOff val="40000"/>
            </a:schemeClr>
          </a:solid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noProof="0"/>
          </a:p>
        </p:txBody>
      </p:sp>
      <p:sp>
        <p:nvSpPr>
          <p:cNvPr id="35" name="Freeform: Shape 34">
            <a:extLst>
              <a:ext uri="{FF2B5EF4-FFF2-40B4-BE49-F238E27FC236}">
                <a16:creationId xmlns:a16="http://schemas.microsoft.com/office/drawing/2014/main" id="{56B49CEC-C669-2E68-F921-E5DB827E9FD3}"/>
              </a:ext>
            </a:extLst>
          </p:cNvPr>
          <p:cNvSpPr/>
          <p:nvPr/>
        </p:nvSpPr>
        <p:spPr>
          <a:xfrm flipV="1">
            <a:off x="1493679" y="2031933"/>
            <a:ext cx="65314" cy="455558"/>
          </a:xfrm>
          <a:custGeom>
            <a:avLst/>
            <a:gdLst>
              <a:gd name="connsiteX0" fmla="*/ 0 w 301625"/>
              <a:gd name="connsiteY0" fmla="*/ 796925 h 796925"/>
              <a:gd name="connsiteX1" fmla="*/ 301625 w 301625"/>
              <a:gd name="connsiteY1" fmla="*/ 796925 h 796925"/>
              <a:gd name="connsiteX2" fmla="*/ 295275 w 301625"/>
              <a:gd name="connsiteY2" fmla="*/ 0 h 796925"/>
              <a:gd name="connsiteX3" fmla="*/ 60325 w 301625"/>
              <a:gd name="connsiteY3" fmla="*/ 0 h 796925"/>
              <a:gd name="connsiteX4" fmla="*/ 0 w 301625"/>
              <a:gd name="connsiteY4" fmla="*/ 796925 h 796925"/>
              <a:gd name="csX0" fmla="*/ 33513 w 241299"/>
              <a:gd name="csY0" fmla="*/ 796925 h 796925"/>
              <a:gd name="csX1" fmla="*/ 241299 w 241299"/>
              <a:gd name="csY1" fmla="*/ 796925 h 796925"/>
              <a:gd name="csX2" fmla="*/ 234949 w 241299"/>
              <a:gd name="csY2" fmla="*/ 0 h 796925"/>
              <a:gd name="csX3" fmla="*/ -1 w 241299"/>
              <a:gd name="csY3" fmla="*/ 0 h 796925"/>
              <a:gd name="csX4" fmla="*/ 33513 w 241299"/>
              <a:gd name="csY4" fmla="*/ 796925 h 796925"/>
            </a:gdLst>
            <a:ahLst/>
            <a:cxnLst>
              <a:cxn ang="0">
                <a:pos x="csX0" y="csY0"/>
              </a:cxn>
              <a:cxn ang="0">
                <a:pos x="csX1" y="csY1"/>
              </a:cxn>
              <a:cxn ang="0">
                <a:pos x="csX2" y="csY2"/>
              </a:cxn>
              <a:cxn ang="0">
                <a:pos x="csX3" y="csY3"/>
              </a:cxn>
              <a:cxn ang="0">
                <a:pos x="csX4" y="csY4"/>
              </a:cxn>
            </a:cxnLst>
            <a:rect l="l" t="t" r="r" b="b"/>
            <a:pathLst>
              <a:path w="241299" h="796925">
                <a:moveTo>
                  <a:pt x="33513" y="796925"/>
                </a:moveTo>
                <a:lnTo>
                  <a:pt x="241299" y="796925"/>
                </a:lnTo>
                <a:cubicBezTo>
                  <a:pt x="239182" y="531283"/>
                  <a:pt x="237066" y="265642"/>
                  <a:pt x="234949" y="0"/>
                </a:cubicBezTo>
                <a:lnTo>
                  <a:pt x="-1" y="0"/>
                </a:lnTo>
                <a:lnTo>
                  <a:pt x="33513" y="796925"/>
                </a:lnTo>
                <a:close/>
              </a:path>
            </a:pathLst>
          </a:custGeom>
          <a:solidFill>
            <a:schemeClr val="accent2">
              <a:lumMod val="60000"/>
              <a:lumOff val="40000"/>
            </a:schemeClr>
          </a:solid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noProof="0"/>
          </a:p>
        </p:txBody>
      </p:sp>
      <p:sp>
        <p:nvSpPr>
          <p:cNvPr id="36" name="Freeform: Shape 35">
            <a:extLst>
              <a:ext uri="{FF2B5EF4-FFF2-40B4-BE49-F238E27FC236}">
                <a16:creationId xmlns:a16="http://schemas.microsoft.com/office/drawing/2014/main" id="{4920C8FF-2A51-20B9-1233-F14EDCE72CCE}"/>
              </a:ext>
            </a:extLst>
          </p:cNvPr>
          <p:cNvSpPr/>
          <p:nvPr/>
        </p:nvSpPr>
        <p:spPr>
          <a:xfrm>
            <a:off x="723326" y="1599963"/>
            <a:ext cx="731443" cy="1319497"/>
          </a:xfrm>
          <a:custGeom>
            <a:avLst/>
            <a:gdLst>
              <a:gd name="csX0" fmla="*/ 0 w 1780354"/>
              <a:gd name="csY0" fmla="*/ 0 h 2433346"/>
              <a:gd name="csX1" fmla="*/ 1365696 w 1780354"/>
              <a:gd name="csY1" fmla="*/ 0 h 2433346"/>
              <a:gd name="csX2" fmla="*/ 1780354 w 1780354"/>
              <a:gd name="csY2" fmla="*/ 414658 h 2433346"/>
              <a:gd name="csX3" fmla="*/ 1780354 w 1780354"/>
              <a:gd name="csY3" fmla="*/ 2433346 h 2433346"/>
              <a:gd name="csX4" fmla="*/ 1589901 w 1780354"/>
              <a:gd name="csY4" fmla="*/ 2433346 h 2433346"/>
              <a:gd name="csX5" fmla="*/ 1589901 w 1780354"/>
              <a:gd name="csY5" fmla="*/ 521247 h 2433346"/>
              <a:gd name="csX6" fmla="*/ 1255625 w 1780354"/>
              <a:gd name="csY6" fmla="*/ 186971 h 2433346"/>
              <a:gd name="csX7" fmla="*/ 0 w 1780354"/>
              <a:gd name="csY7" fmla="*/ 186971 h 2433346"/>
              <a:gd name="csX8" fmla="*/ 0 w 1780354"/>
              <a:gd name="csY8" fmla="*/ 0 h 2433346"/>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Lst>
            <a:rect l="l" t="t" r="r" b="b"/>
            <a:pathLst>
              <a:path w="1780354" h="2433346">
                <a:moveTo>
                  <a:pt x="0" y="0"/>
                </a:moveTo>
                <a:lnTo>
                  <a:pt x="1365696" y="0"/>
                </a:lnTo>
                <a:cubicBezTo>
                  <a:pt x="1594705" y="0"/>
                  <a:pt x="1780354" y="185649"/>
                  <a:pt x="1780354" y="414658"/>
                </a:cubicBezTo>
                <a:lnTo>
                  <a:pt x="1780354" y="2433346"/>
                </a:lnTo>
                <a:lnTo>
                  <a:pt x="1589901" y="2433346"/>
                </a:lnTo>
                <a:lnTo>
                  <a:pt x="1589901" y="521247"/>
                </a:lnTo>
                <a:cubicBezTo>
                  <a:pt x="1589901" y="336631"/>
                  <a:pt x="1440241" y="186971"/>
                  <a:pt x="1255625" y="186971"/>
                </a:cubicBezTo>
                <a:lnTo>
                  <a:pt x="0" y="186971"/>
                </a:lnTo>
                <a:lnTo>
                  <a:pt x="0" y="0"/>
                </a:lnTo>
                <a:close/>
              </a:path>
            </a:pathLst>
          </a:custGeom>
          <a:solidFill>
            <a:schemeClr val="bg1"/>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37" name="Freeform: Shape 36">
            <a:extLst>
              <a:ext uri="{FF2B5EF4-FFF2-40B4-BE49-F238E27FC236}">
                <a16:creationId xmlns:a16="http://schemas.microsoft.com/office/drawing/2014/main" id="{5B971214-9976-560A-E9D8-130B79BC4676}"/>
              </a:ext>
            </a:extLst>
          </p:cNvPr>
          <p:cNvSpPr/>
          <p:nvPr/>
        </p:nvSpPr>
        <p:spPr>
          <a:xfrm flipH="1">
            <a:off x="1535002" y="1608669"/>
            <a:ext cx="856536" cy="1065930"/>
          </a:xfrm>
          <a:custGeom>
            <a:avLst/>
            <a:gdLst>
              <a:gd name="csX0" fmla="*/ 0 w 1780354"/>
              <a:gd name="csY0" fmla="*/ 0 h 2433346"/>
              <a:gd name="csX1" fmla="*/ 1365696 w 1780354"/>
              <a:gd name="csY1" fmla="*/ 0 h 2433346"/>
              <a:gd name="csX2" fmla="*/ 1780354 w 1780354"/>
              <a:gd name="csY2" fmla="*/ 414658 h 2433346"/>
              <a:gd name="csX3" fmla="*/ 1780354 w 1780354"/>
              <a:gd name="csY3" fmla="*/ 2433346 h 2433346"/>
              <a:gd name="csX4" fmla="*/ 1589901 w 1780354"/>
              <a:gd name="csY4" fmla="*/ 2433346 h 2433346"/>
              <a:gd name="csX5" fmla="*/ 1589901 w 1780354"/>
              <a:gd name="csY5" fmla="*/ 521247 h 2433346"/>
              <a:gd name="csX6" fmla="*/ 1255625 w 1780354"/>
              <a:gd name="csY6" fmla="*/ 186971 h 2433346"/>
              <a:gd name="csX7" fmla="*/ 0 w 1780354"/>
              <a:gd name="csY7" fmla="*/ 186971 h 2433346"/>
              <a:gd name="csX8" fmla="*/ 0 w 1780354"/>
              <a:gd name="csY8" fmla="*/ 0 h 2433346"/>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Lst>
            <a:rect l="l" t="t" r="r" b="b"/>
            <a:pathLst>
              <a:path w="1780354" h="2433346">
                <a:moveTo>
                  <a:pt x="0" y="0"/>
                </a:moveTo>
                <a:lnTo>
                  <a:pt x="1365696" y="0"/>
                </a:lnTo>
                <a:cubicBezTo>
                  <a:pt x="1594705" y="0"/>
                  <a:pt x="1780354" y="185649"/>
                  <a:pt x="1780354" y="414658"/>
                </a:cubicBezTo>
                <a:lnTo>
                  <a:pt x="1780354" y="2433346"/>
                </a:lnTo>
                <a:lnTo>
                  <a:pt x="1589901" y="2433346"/>
                </a:lnTo>
                <a:lnTo>
                  <a:pt x="1589901" y="521247"/>
                </a:lnTo>
                <a:cubicBezTo>
                  <a:pt x="1589901" y="336631"/>
                  <a:pt x="1440241" y="186971"/>
                  <a:pt x="1255625" y="186971"/>
                </a:cubicBezTo>
                <a:lnTo>
                  <a:pt x="0" y="186971"/>
                </a:lnTo>
                <a:lnTo>
                  <a:pt x="0" y="0"/>
                </a:lnTo>
                <a:close/>
              </a:path>
            </a:pathLst>
          </a:custGeom>
          <a:solidFill>
            <a:schemeClr val="bg1"/>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38" name="TextBox 37">
            <a:extLst>
              <a:ext uri="{FF2B5EF4-FFF2-40B4-BE49-F238E27FC236}">
                <a16:creationId xmlns:a16="http://schemas.microsoft.com/office/drawing/2014/main" id="{D6AE0A92-64C7-D60F-C6B1-B9104F4BBE1E}"/>
              </a:ext>
            </a:extLst>
          </p:cNvPr>
          <p:cNvSpPr txBox="1"/>
          <p:nvPr/>
        </p:nvSpPr>
        <p:spPr>
          <a:xfrm>
            <a:off x="723326" y="4593389"/>
            <a:ext cx="3663327" cy="1384995"/>
          </a:xfrm>
          <a:prstGeom prst="rect">
            <a:avLst/>
          </a:prstGeom>
          <a:noFill/>
        </p:spPr>
        <p:txBody>
          <a:bodyPr wrap="square" rtlCol="0">
            <a:spAutoFit/>
          </a:bodyPr>
          <a:lstStyle/>
          <a:p>
            <a:r>
              <a:rPr lang="ga-IE" sz="2800" b="1" dirty="0"/>
              <a:t>Bailíonn </a:t>
            </a:r>
            <a:r>
              <a:rPr lang="en-IE" sz="2800" b="1" dirty="0" err="1"/>
              <a:t>galghaiste</a:t>
            </a:r>
            <a:r>
              <a:rPr lang="ga-IE" sz="2800" b="1" dirty="0"/>
              <a:t> braoiníní ga</a:t>
            </a:r>
            <a:r>
              <a:rPr lang="en-IE" sz="2800" b="1" dirty="0"/>
              <a:t>l</a:t>
            </a:r>
            <a:r>
              <a:rPr lang="ga-IE" sz="2800" b="1" dirty="0"/>
              <a:t> comhdhlúite</a:t>
            </a:r>
          </a:p>
        </p:txBody>
      </p:sp>
      <p:cxnSp>
        <p:nvCxnSpPr>
          <p:cNvPr id="40" name="Straight Arrow Connector 39">
            <a:extLst>
              <a:ext uri="{FF2B5EF4-FFF2-40B4-BE49-F238E27FC236}">
                <a16:creationId xmlns:a16="http://schemas.microsoft.com/office/drawing/2014/main" id="{4CEC2E69-8028-DC24-D4B7-E336E29E5EB7}"/>
              </a:ext>
            </a:extLst>
          </p:cNvPr>
          <p:cNvCxnSpPr/>
          <p:nvPr/>
        </p:nvCxnSpPr>
        <p:spPr>
          <a:xfrm>
            <a:off x="543196" y="1410135"/>
            <a:ext cx="788463" cy="0"/>
          </a:xfrm>
          <a:prstGeom prst="straightConnector1">
            <a:avLst/>
          </a:prstGeom>
          <a:ln w="57150">
            <a:solidFill>
              <a:srgbClr val="FFC000"/>
            </a:solidFill>
            <a:tailEnd type="triangle"/>
          </a:ln>
        </p:spPr>
        <p:style>
          <a:lnRef idx="2">
            <a:schemeClr val="accent1"/>
          </a:lnRef>
          <a:fillRef idx="0">
            <a:schemeClr val="accent1"/>
          </a:fillRef>
          <a:effectRef idx="1">
            <a:schemeClr val="accent1"/>
          </a:effectRef>
          <a:fontRef idx="minor">
            <a:schemeClr val="tx1"/>
          </a:fontRef>
        </p:style>
      </p:cxnSp>
      <p:cxnSp>
        <p:nvCxnSpPr>
          <p:cNvPr id="41" name="Straight Arrow Connector 40">
            <a:extLst>
              <a:ext uri="{FF2B5EF4-FFF2-40B4-BE49-F238E27FC236}">
                <a16:creationId xmlns:a16="http://schemas.microsoft.com/office/drawing/2014/main" id="{85780291-DF08-6CC7-C904-06F67D8E3705}"/>
              </a:ext>
            </a:extLst>
          </p:cNvPr>
          <p:cNvCxnSpPr>
            <a:cxnSpLocks/>
          </p:cNvCxnSpPr>
          <p:nvPr/>
        </p:nvCxnSpPr>
        <p:spPr>
          <a:xfrm>
            <a:off x="3762009" y="2496797"/>
            <a:ext cx="64272" cy="763621"/>
          </a:xfrm>
          <a:prstGeom prst="straightConnector1">
            <a:avLst/>
          </a:prstGeom>
          <a:ln w="57150">
            <a:solidFill>
              <a:srgbClr val="FFC000"/>
            </a:solidFill>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6338174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par>
                          <p:cTn id="11" fill="hold">
                            <p:stCondLst>
                              <p:cond delay="0"/>
                            </p:stCondLst>
                            <p:childTnLst>
                              <p:par>
                                <p:cTn id="12" presetID="1" presetClass="entr" presetSubtype="0" fill="hold" nodeType="afterEffect">
                                  <p:stCondLst>
                                    <p:cond delay="0"/>
                                  </p:stCondLst>
                                  <p:childTnLst>
                                    <p:set>
                                      <p:cBhvr>
                                        <p:cTn id="13" dur="1" fill="hold">
                                          <p:stCondLst>
                                            <p:cond delay="0"/>
                                          </p:stCondLst>
                                        </p:cTn>
                                        <p:tgtEl>
                                          <p:spTgt spid="3"/>
                                        </p:tgtEl>
                                        <p:attrNameLst>
                                          <p:attrName>style.visibility</p:attrName>
                                        </p:attrNameLst>
                                      </p:cBhvr>
                                      <p:to>
                                        <p:strVal val="visible"/>
                                      </p:to>
                                    </p:set>
                                  </p:childTnLst>
                                </p:cTn>
                              </p:par>
                            </p:childTnLst>
                          </p:cTn>
                        </p:par>
                        <p:par>
                          <p:cTn id="14" fill="hold">
                            <p:stCondLst>
                              <p:cond delay="0"/>
                            </p:stCondLst>
                            <p:childTnLst>
                              <p:par>
                                <p:cTn id="15" presetID="1" presetClass="entr" presetSubtype="0"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childTnLst>
                                </p:cTn>
                              </p:par>
                            </p:childTnLst>
                          </p:cTn>
                        </p:par>
                        <p:par>
                          <p:cTn id="17" fill="hold">
                            <p:stCondLst>
                              <p:cond delay="0"/>
                            </p:stCondLst>
                            <p:childTnLst>
                              <p:par>
                                <p:cTn id="18" presetID="1" presetClass="entr" presetSubtype="0" fill="hold" grpId="0" nodeType="afterEffect">
                                  <p:stCondLst>
                                    <p:cond delay="0"/>
                                  </p:stCondLst>
                                  <p:childTnLst>
                                    <p:set>
                                      <p:cBhvr>
                                        <p:cTn id="19" dur="1" fill="hold">
                                          <p:stCondLst>
                                            <p:cond delay="0"/>
                                          </p:stCondLst>
                                        </p:cTn>
                                        <p:tgtEl>
                                          <p:spTgt spid="14"/>
                                        </p:tgtEl>
                                        <p:attrNameLst>
                                          <p:attrName>style.visibility</p:attrName>
                                        </p:attrNameLst>
                                      </p:cBhvr>
                                      <p:to>
                                        <p:strVal val="visible"/>
                                      </p:to>
                                    </p:set>
                                  </p:childTnLst>
                                </p:cTn>
                              </p:par>
                            </p:childTnLst>
                          </p:cTn>
                        </p:par>
                        <p:par>
                          <p:cTn id="20" fill="hold">
                            <p:stCondLst>
                              <p:cond delay="0"/>
                            </p:stCondLst>
                            <p:childTnLst>
                              <p:par>
                                <p:cTn id="21" presetID="1" presetClass="entr" presetSubtype="0" fill="hold" grpId="0" nodeType="afterEffect">
                                  <p:stCondLst>
                                    <p:cond delay="0"/>
                                  </p:stCondLst>
                                  <p:childTnLst>
                                    <p:set>
                                      <p:cBhvr>
                                        <p:cTn id="22" dur="1" fill="hold">
                                          <p:stCondLst>
                                            <p:cond delay="0"/>
                                          </p:stCondLst>
                                        </p:cTn>
                                        <p:tgtEl>
                                          <p:spTgt spid="15"/>
                                        </p:tgtEl>
                                        <p:attrNameLst>
                                          <p:attrName>style.visibility</p:attrName>
                                        </p:attrNameLst>
                                      </p:cBhvr>
                                      <p:to>
                                        <p:strVal val="visible"/>
                                      </p:to>
                                    </p:set>
                                  </p:childTnLst>
                                </p:cTn>
                              </p:par>
                            </p:childTnLst>
                          </p:cTn>
                        </p:par>
                        <p:par>
                          <p:cTn id="23" fill="hold">
                            <p:stCondLst>
                              <p:cond delay="0"/>
                            </p:stCondLst>
                            <p:childTnLst>
                              <p:par>
                                <p:cTn id="24" presetID="1" presetClass="entr" presetSubtype="0" fill="hold" grpId="0" nodeType="afterEffect">
                                  <p:stCondLst>
                                    <p:cond delay="0"/>
                                  </p:stCondLst>
                                  <p:childTnLst>
                                    <p:set>
                                      <p:cBhvr>
                                        <p:cTn id="25" dur="1" fill="hold">
                                          <p:stCondLst>
                                            <p:cond delay="0"/>
                                          </p:stCondLst>
                                        </p:cTn>
                                        <p:tgtEl>
                                          <p:spTgt spid="35"/>
                                        </p:tgtEl>
                                        <p:attrNameLst>
                                          <p:attrName>style.visibility</p:attrName>
                                        </p:attrNameLst>
                                      </p:cBhvr>
                                      <p:to>
                                        <p:strVal val="visible"/>
                                      </p:to>
                                    </p:set>
                                  </p:childTnLst>
                                </p:cTn>
                              </p:par>
                            </p:childTnLst>
                          </p:cTn>
                        </p:par>
                        <p:par>
                          <p:cTn id="26" fill="hold">
                            <p:stCondLst>
                              <p:cond delay="0"/>
                            </p:stCondLst>
                            <p:childTnLst>
                              <p:par>
                                <p:cTn id="27" presetID="1" presetClass="entr" presetSubtype="0" fill="hold" grpId="0" nodeType="afterEffect">
                                  <p:stCondLst>
                                    <p:cond delay="0"/>
                                  </p:stCondLst>
                                  <p:childTnLst>
                                    <p:set>
                                      <p:cBhvr>
                                        <p:cTn id="28" dur="1" fill="hold">
                                          <p:stCondLst>
                                            <p:cond delay="0"/>
                                          </p:stCondLst>
                                        </p:cTn>
                                        <p:tgtEl>
                                          <p:spTgt spid="36"/>
                                        </p:tgtEl>
                                        <p:attrNameLst>
                                          <p:attrName>style.visibility</p:attrName>
                                        </p:attrNameLst>
                                      </p:cBhvr>
                                      <p:to>
                                        <p:strVal val="visible"/>
                                      </p:to>
                                    </p:set>
                                  </p:childTnLst>
                                </p:cTn>
                              </p:par>
                            </p:childTnLst>
                          </p:cTn>
                        </p:par>
                        <p:par>
                          <p:cTn id="29" fill="hold">
                            <p:stCondLst>
                              <p:cond delay="0"/>
                            </p:stCondLst>
                            <p:childTnLst>
                              <p:par>
                                <p:cTn id="30" presetID="1" presetClass="entr" presetSubtype="0" fill="hold" grpId="0" nodeType="afterEffect">
                                  <p:stCondLst>
                                    <p:cond delay="0"/>
                                  </p:stCondLst>
                                  <p:childTnLst>
                                    <p:set>
                                      <p:cBhvr>
                                        <p:cTn id="31" dur="1" fill="hold">
                                          <p:stCondLst>
                                            <p:cond delay="0"/>
                                          </p:stCondLst>
                                        </p:cTn>
                                        <p:tgtEl>
                                          <p:spTgt spid="37"/>
                                        </p:tgtEl>
                                        <p:attrNameLst>
                                          <p:attrName>style.visibility</p:attrName>
                                        </p:attrNameLst>
                                      </p:cBhvr>
                                      <p:to>
                                        <p:strVal val="visible"/>
                                      </p:to>
                                    </p:set>
                                  </p:childTnLst>
                                </p:cTn>
                              </p:par>
                            </p:childTnLst>
                          </p:cTn>
                        </p:par>
                        <p:par>
                          <p:cTn id="32" fill="hold">
                            <p:stCondLst>
                              <p:cond delay="0"/>
                            </p:stCondLst>
                            <p:childTnLst>
                              <p:par>
                                <p:cTn id="33" presetID="1" presetClass="entr" presetSubtype="0" fill="hold" grpId="0" nodeType="afterEffect">
                                  <p:stCondLst>
                                    <p:cond delay="0"/>
                                  </p:stCondLst>
                                  <p:childTnLst>
                                    <p:set>
                                      <p:cBhvr>
                                        <p:cTn id="34" dur="1" fill="hold">
                                          <p:stCondLst>
                                            <p:cond delay="0"/>
                                          </p:stCondLst>
                                        </p:cTn>
                                        <p:tgtEl>
                                          <p:spTgt spid="38"/>
                                        </p:tgtEl>
                                        <p:attrNameLst>
                                          <p:attrName>style.visibility</p:attrName>
                                        </p:attrNameLst>
                                      </p:cBhvr>
                                      <p:to>
                                        <p:strVal val="visible"/>
                                      </p:to>
                                    </p:set>
                                  </p:childTnLst>
                                </p:cTn>
                              </p:par>
                            </p:childTnLst>
                          </p:cTn>
                        </p:par>
                        <p:par>
                          <p:cTn id="35" fill="hold">
                            <p:stCondLst>
                              <p:cond delay="0"/>
                            </p:stCondLst>
                            <p:childTnLst>
                              <p:par>
                                <p:cTn id="36" presetID="1" presetClass="entr" presetSubtype="0" fill="hold" nodeType="afterEffect">
                                  <p:stCondLst>
                                    <p:cond delay="0"/>
                                  </p:stCondLst>
                                  <p:childTnLst>
                                    <p:set>
                                      <p:cBhvr>
                                        <p:cTn id="37" dur="1" fill="hold">
                                          <p:stCondLst>
                                            <p:cond delay="0"/>
                                          </p:stCondLst>
                                        </p:cTn>
                                        <p:tgtEl>
                                          <p:spTgt spid="40"/>
                                        </p:tgtEl>
                                        <p:attrNameLst>
                                          <p:attrName>style.visibility</p:attrName>
                                        </p:attrNameLst>
                                      </p:cBhvr>
                                      <p:to>
                                        <p:strVal val="visible"/>
                                      </p:to>
                                    </p:set>
                                  </p:childTnLst>
                                </p:cTn>
                              </p:par>
                            </p:childTnLst>
                          </p:cTn>
                        </p:par>
                        <p:par>
                          <p:cTn id="38" fill="hold">
                            <p:stCondLst>
                              <p:cond delay="0"/>
                            </p:stCondLst>
                            <p:childTnLst>
                              <p:par>
                                <p:cTn id="39" presetID="1" presetClass="entr" presetSubtype="0" fill="hold" nodeType="afterEffect">
                                  <p:stCondLst>
                                    <p:cond delay="0"/>
                                  </p:stCondLst>
                                  <p:childTnLst>
                                    <p:set>
                                      <p:cBhvr>
                                        <p:cTn id="40" dur="1" fill="hold">
                                          <p:stCondLst>
                                            <p:cond delay="0"/>
                                          </p:stCondLst>
                                        </p:cTn>
                                        <p:tgtEl>
                                          <p:spTgt spid="41"/>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6"/>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p:bldP spid="13" grpId="0" animBg="1"/>
      <p:bldP spid="14" grpId="0" animBg="1"/>
      <p:bldP spid="15" grpId="0" animBg="1"/>
      <p:bldP spid="35" grpId="0" animBg="1"/>
      <p:bldP spid="36" grpId="0" animBg="1"/>
      <p:bldP spid="37" grpId="0" animBg="1"/>
      <p:bldP spid="38" grpId="0"/>
    </p:bldLst>
  </p:timing>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1EC9AF-7D30-959B-641B-B84BAE90859B}"/>
              </a:ext>
            </a:extLst>
          </p:cNvPr>
          <p:cNvSpPr>
            <a:spLocks noGrp="1"/>
          </p:cNvSpPr>
          <p:nvPr>
            <p:ph type="title"/>
          </p:nvPr>
        </p:nvSpPr>
        <p:spPr>
          <a:xfrm>
            <a:off x="241300" y="155246"/>
            <a:ext cx="8724900" cy="1089529"/>
          </a:xfrm>
        </p:spPr>
        <p:txBody>
          <a:bodyPr/>
          <a:lstStyle/>
          <a:p>
            <a:r>
              <a:rPr lang="ga-IE" dirty="0"/>
              <a:t>Conas agus cén fáth ar fhuaraigh an mac léinn an t-uisce?</a:t>
            </a:r>
            <a:endParaRPr lang="en-GB" sz="3600" noProof="0" dirty="0"/>
          </a:p>
        </p:txBody>
      </p:sp>
      <p:sp>
        <p:nvSpPr>
          <p:cNvPr id="4" name="TextBox 3">
            <a:extLst>
              <a:ext uri="{FF2B5EF4-FFF2-40B4-BE49-F238E27FC236}">
                <a16:creationId xmlns:a16="http://schemas.microsoft.com/office/drawing/2014/main" id="{96AEEEF1-E14E-8A04-B648-4719655A5B07}"/>
              </a:ext>
            </a:extLst>
          </p:cNvPr>
          <p:cNvSpPr txBox="1"/>
          <p:nvPr/>
        </p:nvSpPr>
        <p:spPr>
          <a:xfrm>
            <a:off x="1284052" y="1849451"/>
            <a:ext cx="7285182" cy="523220"/>
          </a:xfrm>
          <a:prstGeom prst="rect">
            <a:avLst/>
          </a:prstGeom>
          <a:noFill/>
        </p:spPr>
        <p:txBody>
          <a:bodyPr wrap="square" rtlCol="0">
            <a:spAutoFit/>
          </a:bodyPr>
          <a:lstStyle/>
          <a:p>
            <a:r>
              <a:rPr lang="ga-IE" sz="2800" dirty="0"/>
              <a:t>Fuarú sa chuisneoir / leáigh roinnt oighir ann</a:t>
            </a:r>
          </a:p>
        </p:txBody>
      </p:sp>
      <p:sp>
        <p:nvSpPr>
          <p:cNvPr id="5" name="TextBox 4">
            <a:extLst>
              <a:ext uri="{FF2B5EF4-FFF2-40B4-BE49-F238E27FC236}">
                <a16:creationId xmlns:a16="http://schemas.microsoft.com/office/drawing/2014/main" id="{A6ADA3A0-446B-0571-322E-F1786F31EA3D}"/>
              </a:ext>
            </a:extLst>
          </p:cNvPr>
          <p:cNvSpPr txBox="1"/>
          <p:nvPr/>
        </p:nvSpPr>
        <p:spPr>
          <a:xfrm>
            <a:off x="980361" y="1326232"/>
            <a:ext cx="1893468" cy="523220"/>
          </a:xfrm>
          <a:prstGeom prst="rect">
            <a:avLst/>
          </a:prstGeom>
          <a:noFill/>
        </p:spPr>
        <p:txBody>
          <a:bodyPr wrap="square" rtlCol="0">
            <a:spAutoFit/>
          </a:bodyPr>
          <a:lstStyle/>
          <a:p>
            <a:pPr algn="l"/>
            <a:r>
              <a:rPr lang="en-GB" sz="2800" b="1" noProof="0" dirty="0" err="1"/>
              <a:t>Conas</a:t>
            </a:r>
            <a:r>
              <a:rPr lang="en-GB" sz="2800" b="1" noProof="0" dirty="0"/>
              <a:t>?</a:t>
            </a:r>
          </a:p>
        </p:txBody>
      </p:sp>
      <p:sp>
        <p:nvSpPr>
          <p:cNvPr id="6" name="TextBox 5">
            <a:extLst>
              <a:ext uri="{FF2B5EF4-FFF2-40B4-BE49-F238E27FC236}">
                <a16:creationId xmlns:a16="http://schemas.microsoft.com/office/drawing/2014/main" id="{859B9A7B-D576-BD00-894E-5D6AAFCFD1AA}"/>
              </a:ext>
            </a:extLst>
          </p:cNvPr>
          <p:cNvSpPr txBox="1"/>
          <p:nvPr/>
        </p:nvSpPr>
        <p:spPr>
          <a:xfrm>
            <a:off x="954330" y="2598766"/>
            <a:ext cx="1893468" cy="523220"/>
          </a:xfrm>
          <a:prstGeom prst="rect">
            <a:avLst/>
          </a:prstGeom>
          <a:noFill/>
        </p:spPr>
        <p:txBody>
          <a:bodyPr wrap="square" rtlCol="0">
            <a:spAutoFit/>
          </a:bodyPr>
          <a:lstStyle/>
          <a:p>
            <a:pPr algn="l"/>
            <a:r>
              <a:rPr lang="en-GB" sz="2800" b="1" noProof="0" dirty="0"/>
              <a:t>Cén </a:t>
            </a:r>
            <a:r>
              <a:rPr lang="en-GB" sz="2800" b="1" noProof="0" dirty="0" err="1"/>
              <a:t>fáth</a:t>
            </a:r>
            <a:r>
              <a:rPr lang="en-GB" sz="2800" b="1" noProof="0" dirty="0"/>
              <a:t>?</a:t>
            </a:r>
          </a:p>
        </p:txBody>
      </p:sp>
      <p:sp>
        <p:nvSpPr>
          <p:cNvPr id="7" name="TextBox 6">
            <a:extLst>
              <a:ext uri="{FF2B5EF4-FFF2-40B4-BE49-F238E27FC236}">
                <a16:creationId xmlns:a16="http://schemas.microsoft.com/office/drawing/2014/main" id="{AF0CAF34-BCFC-E9B5-2E03-775F1D9512F7}"/>
              </a:ext>
            </a:extLst>
          </p:cNvPr>
          <p:cNvSpPr txBox="1"/>
          <p:nvPr/>
        </p:nvSpPr>
        <p:spPr>
          <a:xfrm>
            <a:off x="980361" y="3076844"/>
            <a:ext cx="7985839" cy="3539430"/>
          </a:xfrm>
          <a:prstGeom prst="rect">
            <a:avLst/>
          </a:prstGeom>
          <a:noFill/>
        </p:spPr>
        <p:txBody>
          <a:bodyPr wrap="square" rtlCol="0">
            <a:spAutoFit/>
          </a:bodyPr>
          <a:lstStyle/>
          <a:p>
            <a:pPr marL="457200" indent="-457200">
              <a:buFont typeface="Arial" panose="020B0604020202020204" pitchFamily="34" charset="0"/>
              <a:buChar char="•"/>
            </a:pPr>
            <a:r>
              <a:rPr lang="ga-IE" sz="3200" dirty="0">
                <a:solidFill>
                  <a:srgbClr val="FF0000"/>
                </a:solidFill>
              </a:rPr>
              <a:t>Íoslaghdaigh earráidí caillteanais teasa… </a:t>
            </a:r>
            <a:endParaRPr lang="en-IE" sz="3200" dirty="0">
              <a:solidFill>
                <a:srgbClr val="FF0000"/>
              </a:solidFill>
            </a:endParaRPr>
          </a:p>
          <a:p>
            <a:pPr marL="457200" indent="-457200">
              <a:buFont typeface="Arial" panose="020B0604020202020204" pitchFamily="34" charset="0"/>
              <a:buChar char="•"/>
            </a:pPr>
            <a:r>
              <a:rPr lang="ga-IE" sz="3200" dirty="0">
                <a:solidFill>
                  <a:srgbClr val="FF0000"/>
                </a:solidFill>
              </a:rPr>
              <a:t>Teas a fhaightear ón timpeallacht ag an tús ≈ teas a chailltear don timpeallacht ag an deireadh.</a:t>
            </a:r>
          </a:p>
          <a:p>
            <a:pPr marL="457200" indent="-457200">
              <a:buFont typeface="Arial" panose="020B0604020202020204" pitchFamily="34" charset="0"/>
              <a:buChar char="•"/>
            </a:pPr>
            <a:r>
              <a:rPr lang="ga-IE" sz="3200" dirty="0">
                <a:solidFill>
                  <a:srgbClr val="FF0000"/>
                </a:solidFill>
              </a:rPr>
              <a:t>grádáin teochta níos ísle = caillteanas teasa níos ísle</a:t>
            </a:r>
          </a:p>
        </p:txBody>
      </p:sp>
    </p:spTree>
    <p:extLst>
      <p:ext uri="{BB962C8B-B14F-4D97-AF65-F5344CB8AC3E}">
        <p14:creationId xmlns:p14="http://schemas.microsoft.com/office/powerpoint/2010/main" val="3852993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p:bldLst>
  </p:timing>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1EC9AF-7D30-959B-641B-B84BAE90859B}"/>
              </a:ext>
            </a:extLst>
          </p:cNvPr>
          <p:cNvSpPr>
            <a:spLocks noGrp="1"/>
          </p:cNvSpPr>
          <p:nvPr>
            <p:ph type="title"/>
          </p:nvPr>
        </p:nvSpPr>
        <p:spPr>
          <a:xfrm>
            <a:off x="600891" y="230968"/>
            <a:ext cx="8229600" cy="2086725"/>
          </a:xfrm>
        </p:spPr>
        <p:txBody>
          <a:bodyPr/>
          <a:lstStyle/>
          <a:p>
            <a:r>
              <a:rPr lang="ga-IE" dirty="0"/>
              <a:t>Dá mbeadh oighear neamhleáite sa chalraiméadar nuair a chuirfeá an gal isteach, cén tionchar a bheadh ​​aige sin ar an toradh?</a:t>
            </a:r>
            <a:endParaRPr lang="en-GB" sz="3600" noProof="0" dirty="0"/>
          </a:p>
        </p:txBody>
      </p:sp>
      <p:sp>
        <p:nvSpPr>
          <p:cNvPr id="7" name="TextBox 6">
            <a:extLst>
              <a:ext uri="{FF2B5EF4-FFF2-40B4-BE49-F238E27FC236}">
                <a16:creationId xmlns:a16="http://schemas.microsoft.com/office/drawing/2014/main" id="{AF0CAF34-BCFC-E9B5-2E03-775F1D9512F7}"/>
              </a:ext>
            </a:extLst>
          </p:cNvPr>
          <p:cNvSpPr txBox="1"/>
          <p:nvPr/>
        </p:nvSpPr>
        <p:spPr>
          <a:xfrm>
            <a:off x="715131" y="3018273"/>
            <a:ext cx="8229600" cy="2062103"/>
          </a:xfrm>
          <a:prstGeom prst="rect">
            <a:avLst/>
          </a:prstGeom>
          <a:noFill/>
        </p:spPr>
        <p:txBody>
          <a:bodyPr wrap="square" rtlCol="0">
            <a:spAutoFit/>
          </a:bodyPr>
          <a:lstStyle/>
          <a:p>
            <a:r>
              <a:rPr lang="ga-IE" sz="3200" dirty="0"/>
              <a:t>D’úsáidfí cuid den teas breise chun an t-oighear a leá (teas folaig</a:t>
            </a:r>
            <a:r>
              <a:rPr lang="en-IE" sz="3200" dirty="0"/>
              <a:t>h</a:t>
            </a:r>
            <a:r>
              <a:rPr lang="ga-IE" sz="3200" dirty="0"/>
              <a:t>). Ní ​​chuirfeadh an teas seo le hardú teochta. Dá bhrí sin, bheadh ​​an teocht deiridh ró-íseal.</a:t>
            </a:r>
            <a:endParaRPr lang="en-GB" sz="3200" noProof="0" dirty="0"/>
          </a:p>
        </p:txBody>
      </p:sp>
    </p:spTree>
    <p:extLst>
      <p:ext uri="{BB962C8B-B14F-4D97-AF65-F5344CB8AC3E}">
        <p14:creationId xmlns:p14="http://schemas.microsoft.com/office/powerpoint/2010/main" val="21107011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60" name="Text Box 4">
            <a:extLst>
              <a:ext uri="{FF2B5EF4-FFF2-40B4-BE49-F238E27FC236}">
                <a16:creationId xmlns:a16="http://schemas.microsoft.com/office/drawing/2014/main" id="{6560B549-D155-39C3-5957-8B1C6EFAFE4E}"/>
              </a:ext>
            </a:extLst>
          </p:cNvPr>
          <p:cNvSpPr txBox="1">
            <a:spLocks noChangeArrowheads="1"/>
          </p:cNvSpPr>
          <p:nvPr/>
        </p:nvSpPr>
        <p:spPr bwMode="auto">
          <a:xfrm>
            <a:off x="323528" y="401161"/>
            <a:ext cx="8352928"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ct val="50000"/>
              </a:spcBef>
            </a:pPr>
            <a:endParaRPr lang="en-GB" sz="4400" b="1" noProof="0"/>
          </a:p>
        </p:txBody>
      </p:sp>
      <p:sp>
        <p:nvSpPr>
          <p:cNvPr id="3" name="TextBox 2">
            <a:extLst>
              <a:ext uri="{FF2B5EF4-FFF2-40B4-BE49-F238E27FC236}">
                <a16:creationId xmlns:a16="http://schemas.microsoft.com/office/drawing/2014/main" id="{321916D3-7E76-2D3A-DADC-10BD43BA66E4}"/>
              </a:ext>
            </a:extLst>
          </p:cNvPr>
          <p:cNvSpPr txBox="1"/>
          <p:nvPr/>
        </p:nvSpPr>
        <p:spPr>
          <a:xfrm>
            <a:off x="1043608" y="1599243"/>
            <a:ext cx="3464410" cy="4401205"/>
          </a:xfrm>
          <a:prstGeom prst="rect">
            <a:avLst/>
          </a:prstGeom>
          <a:noFill/>
        </p:spPr>
        <p:txBody>
          <a:bodyPr wrap="none" rtlCol="0">
            <a:spAutoFit/>
          </a:bodyPr>
          <a:lstStyle/>
          <a:p>
            <a:r>
              <a:rPr lang="en-IE" sz="4000" dirty="0" err="1"/>
              <a:t>Comhiompar</a:t>
            </a:r>
            <a:endParaRPr lang="en-IE" sz="4000" dirty="0"/>
          </a:p>
          <a:p>
            <a:endParaRPr lang="en-IE" sz="4000" noProof="0" dirty="0"/>
          </a:p>
          <a:p>
            <a:endParaRPr lang="en-IE" sz="4000" noProof="0" dirty="0"/>
          </a:p>
          <a:p>
            <a:r>
              <a:rPr lang="en-GB" sz="4000" noProof="0" dirty="0" err="1"/>
              <a:t>Seoladh</a:t>
            </a:r>
            <a:r>
              <a:rPr lang="en-GB" sz="4000" noProof="0" dirty="0"/>
              <a:t> </a:t>
            </a:r>
            <a:r>
              <a:rPr lang="en-GB" sz="4000" noProof="0" dirty="0" err="1"/>
              <a:t>teasa</a:t>
            </a:r>
            <a:endParaRPr lang="en-GB" sz="4000" noProof="0" dirty="0"/>
          </a:p>
          <a:p>
            <a:pPr algn="l"/>
            <a:endParaRPr lang="en-GB" sz="4000" noProof="0" dirty="0"/>
          </a:p>
          <a:p>
            <a:pPr algn="l"/>
            <a:endParaRPr lang="en-GB" sz="4000" noProof="0" dirty="0"/>
          </a:p>
          <a:p>
            <a:r>
              <a:rPr lang="en-GB" sz="4000" noProof="0" dirty="0" err="1"/>
              <a:t>Radaíocht</a:t>
            </a:r>
            <a:endParaRPr lang="en-GB" sz="4000" noProof="0" dirty="0"/>
          </a:p>
        </p:txBody>
      </p:sp>
      <p:grpSp>
        <p:nvGrpSpPr>
          <p:cNvPr id="12" name="Group 11">
            <a:extLst>
              <a:ext uri="{FF2B5EF4-FFF2-40B4-BE49-F238E27FC236}">
                <a16:creationId xmlns:a16="http://schemas.microsoft.com/office/drawing/2014/main" id="{ACE2A214-B296-FC7B-B787-64DC8DAC3863}"/>
              </a:ext>
            </a:extLst>
          </p:cNvPr>
          <p:cNvGrpSpPr/>
          <p:nvPr/>
        </p:nvGrpSpPr>
        <p:grpSpPr>
          <a:xfrm flipH="1">
            <a:off x="4355976" y="5526154"/>
            <a:ext cx="3592808" cy="898285"/>
            <a:chOff x="1187624" y="4125910"/>
            <a:chExt cx="7416824" cy="2031132"/>
          </a:xfrm>
        </p:grpSpPr>
        <p:cxnSp>
          <p:nvCxnSpPr>
            <p:cNvPr id="6" name="Straight Arrow Connector 5">
              <a:extLst>
                <a:ext uri="{FF2B5EF4-FFF2-40B4-BE49-F238E27FC236}">
                  <a16:creationId xmlns:a16="http://schemas.microsoft.com/office/drawing/2014/main" id="{261F3A8A-55CD-E95F-3333-6FDB765F6FA1}"/>
                </a:ext>
              </a:extLst>
            </p:cNvPr>
            <p:cNvCxnSpPr>
              <a:cxnSpLocks/>
            </p:cNvCxnSpPr>
            <p:nvPr/>
          </p:nvCxnSpPr>
          <p:spPr>
            <a:xfrm flipH="1" flipV="1">
              <a:off x="1187624" y="4982203"/>
              <a:ext cx="6372708" cy="17179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7" name="Straight Arrow Connector 6">
              <a:extLst>
                <a:ext uri="{FF2B5EF4-FFF2-40B4-BE49-F238E27FC236}">
                  <a16:creationId xmlns:a16="http://schemas.microsoft.com/office/drawing/2014/main" id="{24AF731C-7047-6F33-4C78-649AFCD16299}"/>
                </a:ext>
              </a:extLst>
            </p:cNvPr>
            <p:cNvCxnSpPr>
              <a:cxnSpLocks/>
            </p:cNvCxnSpPr>
            <p:nvPr/>
          </p:nvCxnSpPr>
          <p:spPr>
            <a:xfrm flipH="1" flipV="1">
              <a:off x="1187624" y="5141935"/>
              <a:ext cx="6372708" cy="1206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8" name="Straight Arrow Connector 7">
              <a:extLst>
                <a:ext uri="{FF2B5EF4-FFF2-40B4-BE49-F238E27FC236}">
                  <a16:creationId xmlns:a16="http://schemas.microsoft.com/office/drawing/2014/main" id="{13EDB732-6AC8-CC26-25C9-B9747A5AB717}"/>
                </a:ext>
              </a:extLst>
            </p:cNvPr>
            <p:cNvCxnSpPr>
              <a:cxnSpLocks/>
            </p:cNvCxnSpPr>
            <p:nvPr/>
          </p:nvCxnSpPr>
          <p:spPr>
            <a:xfrm flipH="1" flipV="1">
              <a:off x="1187624" y="4778739"/>
              <a:ext cx="6372708" cy="36273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9" name="Straight Arrow Connector 8">
              <a:extLst>
                <a:ext uri="{FF2B5EF4-FFF2-40B4-BE49-F238E27FC236}">
                  <a16:creationId xmlns:a16="http://schemas.microsoft.com/office/drawing/2014/main" id="{2F816AED-AC47-061C-2D17-CBDABC763A5F}"/>
                </a:ext>
              </a:extLst>
            </p:cNvPr>
            <p:cNvCxnSpPr>
              <a:cxnSpLocks/>
            </p:cNvCxnSpPr>
            <p:nvPr/>
          </p:nvCxnSpPr>
          <p:spPr>
            <a:xfrm flipH="1">
              <a:off x="1188810" y="5154459"/>
              <a:ext cx="6371522" cy="19494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pic>
          <p:nvPicPr>
            <p:cNvPr id="10" name="Picture 9">
              <a:extLst>
                <a:ext uri="{FF2B5EF4-FFF2-40B4-BE49-F238E27FC236}">
                  <a16:creationId xmlns:a16="http://schemas.microsoft.com/office/drawing/2014/main" id="{3CAD3608-0302-794A-F72D-2A6199DF49B2}"/>
                </a:ext>
              </a:extLst>
            </p:cNvPr>
            <p:cNvPicPr>
              <a:picLocks noChangeAspect="1"/>
            </p:cNvPicPr>
            <p:nvPr/>
          </p:nvPicPr>
          <p:blipFill>
            <a:blip r:embed="rId2"/>
            <a:stretch>
              <a:fillRect/>
            </a:stretch>
          </p:blipFill>
          <p:spPr>
            <a:xfrm>
              <a:off x="6516216" y="4125910"/>
              <a:ext cx="2088232" cy="2031132"/>
            </a:xfrm>
            <a:prstGeom prst="rect">
              <a:avLst/>
            </a:prstGeom>
          </p:spPr>
        </p:pic>
      </p:grpSp>
      <p:pic>
        <p:nvPicPr>
          <p:cNvPr id="11" name="Picture 10">
            <a:extLst>
              <a:ext uri="{FF2B5EF4-FFF2-40B4-BE49-F238E27FC236}">
                <a16:creationId xmlns:a16="http://schemas.microsoft.com/office/drawing/2014/main" id="{21512445-966F-3D48-D6DB-7500A15AADD6}"/>
              </a:ext>
            </a:extLst>
          </p:cNvPr>
          <p:cNvPicPr>
            <a:picLocks noChangeAspect="1"/>
          </p:cNvPicPr>
          <p:nvPr/>
        </p:nvPicPr>
        <p:blipFill>
          <a:blip r:embed="rId3"/>
          <a:stretch>
            <a:fillRect/>
          </a:stretch>
        </p:blipFill>
        <p:spPr>
          <a:xfrm>
            <a:off x="4762533" y="1253779"/>
            <a:ext cx="2196954" cy="2143206"/>
          </a:xfrm>
          <a:prstGeom prst="rect">
            <a:avLst/>
          </a:prstGeom>
        </p:spPr>
      </p:pic>
      <p:grpSp>
        <p:nvGrpSpPr>
          <p:cNvPr id="37" name="Group 36">
            <a:extLst>
              <a:ext uri="{FF2B5EF4-FFF2-40B4-BE49-F238E27FC236}">
                <a16:creationId xmlns:a16="http://schemas.microsoft.com/office/drawing/2014/main" id="{15F9EDAD-409F-1574-3871-5C7451C63E70}"/>
              </a:ext>
            </a:extLst>
          </p:cNvPr>
          <p:cNvGrpSpPr/>
          <p:nvPr/>
        </p:nvGrpSpPr>
        <p:grpSpPr>
          <a:xfrm>
            <a:off x="4355976" y="3515951"/>
            <a:ext cx="2905054" cy="1607530"/>
            <a:chOff x="7621431" y="2151583"/>
            <a:chExt cx="3541752" cy="1959851"/>
          </a:xfrm>
        </p:grpSpPr>
        <p:sp>
          <p:nvSpPr>
            <p:cNvPr id="22" name="Freeform: Shape 21">
              <a:extLst>
                <a:ext uri="{FF2B5EF4-FFF2-40B4-BE49-F238E27FC236}">
                  <a16:creationId xmlns:a16="http://schemas.microsoft.com/office/drawing/2014/main" id="{75BE454F-A1BB-1C9A-F0DE-EEAA36C83ECE}"/>
                </a:ext>
              </a:extLst>
            </p:cNvPr>
            <p:cNvSpPr/>
            <p:nvPr/>
          </p:nvSpPr>
          <p:spPr>
            <a:xfrm rot="1680278">
              <a:off x="9013780" y="2580002"/>
              <a:ext cx="2149403" cy="1301554"/>
            </a:xfrm>
            <a:custGeom>
              <a:avLst/>
              <a:gdLst>
                <a:gd name="connsiteX0" fmla="*/ 0 w 2149403"/>
                <a:gd name="connsiteY0" fmla="*/ 0 h 1301554"/>
                <a:gd name="connsiteX1" fmla="*/ 1869358 w 2149403"/>
                <a:gd name="connsiteY1" fmla="*/ 0 h 1301554"/>
                <a:gd name="connsiteX2" fmla="*/ 2149403 w 2149403"/>
                <a:gd name="connsiteY2" fmla="*/ 526586 h 1301554"/>
                <a:gd name="connsiteX3" fmla="*/ 692184 w 2149403"/>
                <a:gd name="connsiteY3" fmla="*/ 1301554 h 1301554"/>
                <a:gd name="connsiteX4" fmla="*/ 0 w 2149403"/>
                <a:gd name="connsiteY4" fmla="*/ 0 h 13015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49403" h="1301554">
                  <a:moveTo>
                    <a:pt x="0" y="0"/>
                  </a:moveTo>
                  <a:lnTo>
                    <a:pt x="1869358" y="0"/>
                  </a:lnTo>
                  <a:lnTo>
                    <a:pt x="2149403" y="526586"/>
                  </a:lnTo>
                  <a:lnTo>
                    <a:pt x="692184" y="1301554"/>
                  </a:lnTo>
                  <a:lnTo>
                    <a:pt x="0" y="0"/>
                  </a:lnTo>
                  <a:close/>
                </a:path>
              </a:pathLst>
            </a:custGeom>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23" name="Rectangle 22">
              <a:extLst>
                <a:ext uri="{FF2B5EF4-FFF2-40B4-BE49-F238E27FC236}">
                  <a16:creationId xmlns:a16="http://schemas.microsoft.com/office/drawing/2014/main" id="{3E83B00F-47A5-D59A-0710-A019217E1B77}"/>
                </a:ext>
              </a:extLst>
            </p:cNvPr>
            <p:cNvSpPr/>
            <p:nvPr/>
          </p:nvSpPr>
          <p:spPr>
            <a:xfrm>
              <a:off x="8286688" y="2151583"/>
              <a:ext cx="1158498" cy="831369"/>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Freeform: Shape 23">
              <a:extLst>
                <a:ext uri="{FF2B5EF4-FFF2-40B4-BE49-F238E27FC236}">
                  <a16:creationId xmlns:a16="http://schemas.microsoft.com/office/drawing/2014/main" id="{958742C3-839D-8C9B-5CFF-E564A6FD8CC6}"/>
                </a:ext>
              </a:extLst>
            </p:cNvPr>
            <p:cNvSpPr/>
            <p:nvPr/>
          </p:nvSpPr>
          <p:spPr>
            <a:xfrm>
              <a:off x="8684424" y="2395187"/>
              <a:ext cx="1913460" cy="701732"/>
            </a:xfrm>
            <a:custGeom>
              <a:avLst/>
              <a:gdLst>
                <a:gd name="connsiteX0" fmla="*/ 2142716 w 2370648"/>
                <a:gd name="connsiteY0" fmla="*/ 0 h 701732"/>
                <a:gd name="connsiteX1" fmla="*/ 2370648 w 2370648"/>
                <a:gd name="connsiteY1" fmla="*/ 0 h 701732"/>
                <a:gd name="connsiteX2" fmla="*/ 2370648 w 2370648"/>
                <a:gd name="connsiteY2" fmla="*/ 701732 h 701732"/>
                <a:gd name="connsiteX3" fmla="*/ 2065078 w 2370648"/>
                <a:gd name="connsiteY3" fmla="*/ 701732 h 701732"/>
                <a:gd name="connsiteX4" fmla="*/ 0 w 2370648"/>
                <a:gd name="connsiteY4" fmla="*/ 0 h 701732"/>
                <a:gd name="connsiteX5" fmla="*/ 778582 w 2370648"/>
                <a:gd name="connsiteY5" fmla="*/ 0 h 701732"/>
                <a:gd name="connsiteX6" fmla="*/ 1913460 w 2370648"/>
                <a:gd name="connsiteY6" fmla="*/ 701732 h 701732"/>
                <a:gd name="connsiteX7" fmla="*/ 0 w 2370648"/>
                <a:gd name="connsiteY7" fmla="*/ 701732 h 701732"/>
                <a:gd name="connsiteX0" fmla="*/ 2065078 w 2370648"/>
                <a:gd name="connsiteY0" fmla="*/ 701732 h 701732"/>
                <a:gd name="connsiteX1" fmla="*/ 2370648 w 2370648"/>
                <a:gd name="connsiteY1" fmla="*/ 0 h 701732"/>
                <a:gd name="connsiteX2" fmla="*/ 2370648 w 2370648"/>
                <a:gd name="connsiteY2" fmla="*/ 701732 h 701732"/>
                <a:gd name="connsiteX3" fmla="*/ 2065078 w 2370648"/>
                <a:gd name="connsiteY3" fmla="*/ 701732 h 701732"/>
                <a:gd name="connsiteX4" fmla="*/ 0 w 2370648"/>
                <a:gd name="connsiteY4" fmla="*/ 0 h 701732"/>
                <a:gd name="connsiteX5" fmla="*/ 778582 w 2370648"/>
                <a:gd name="connsiteY5" fmla="*/ 0 h 701732"/>
                <a:gd name="connsiteX6" fmla="*/ 1913460 w 2370648"/>
                <a:gd name="connsiteY6" fmla="*/ 701732 h 701732"/>
                <a:gd name="connsiteX7" fmla="*/ 0 w 2370648"/>
                <a:gd name="connsiteY7" fmla="*/ 701732 h 701732"/>
                <a:gd name="connsiteX8" fmla="*/ 0 w 2370648"/>
                <a:gd name="connsiteY8" fmla="*/ 0 h 701732"/>
                <a:gd name="connsiteX0" fmla="*/ 2065078 w 2370648"/>
                <a:gd name="connsiteY0" fmla="*/ 701732 h 701732"/>
                <a:gd name="connsiteX1" fmla="*/ 2370648 w 2370648"/>
                <a:gd name="connsiteY1" fmla="*/ 701732 h 701732"/>
                <a:gd name="connsiteX2" fmla="*/ 2065078 w 2370648"/>
                <a:gd name="connsiteY2" fmla="*/ 701732 h 701732"/>
                <a:gd name="connsiteX3" fmla="*/ 0 w 2370648"/>
                <a:gd name="connsiteY3" fmla="*/ 0 h 701732"/>
                <a:gd name="connsiteX4" fmla="*/ 778582 w 2370648"/>
                <a:gd name="connsiteY4" fmla="*/ 0 h 701732"/>
                <a:gd name="connsiteX5" fmla="*/ 1913460 w 2370648"/>
                <a:gd name="connsiteY5" fmla="*/ 701732 h 701732"/>
                <a:gd name="connsiteX6" fmla="*/ 0 w 2370648"/>
                <a:gd name="connsiteY6" fmla="*/ 701732 h 701732"/>
                <a:gd name="connsiteX7" fmla="*/ 0 w 2370648"/>
                <a:gd name="connsiteY7" fmla="*/ 0 h 701732"/>
                <a:gd name="connsiteX0" fmla="*/ 0 w 1913460"/>
                <a:gd name="connsiteY0" fmla="*/ 0 h 701732"/>
                <a:gd name="connsiteX1" fmla="*/ 778582 w 1913460"/>
                <a:gd name="connsiteY1" fmla="*/ 0 h 701732"/>
                <a:gd name="connsiteX2" fmla="*/ 1913460 w 1913460"/>
                <a:gd name="connsiteY2" fmla="*/ 701732 h 701732"/>
                <a:gd name="connsiteX3" fmla="*/ 0 w 1913460"/>
                <a:gd name="connsiteY3" fmla="*/ 701732 h 701732"/>
                <a:gd name="connsiteX4" fmla="*/ 0 w 1913460"/>
                <a:gd name="connsiteY4" fmla="*/ 0 h 7017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3460" h="701732">
                  <a:moveTo>
                    <a:pt x="0" y="0"/>
                  </a:moveTo>
                  <a:lnTo>
                    <a:pt x="778582" y="0"/>
                  </a:lnTo>
                  <a:lnTo>
                    <a:pt x="1913460" y="701732"/>
                  </a:lnTo>
                  <a:lnTo>
                    <a:pt x="0" y="701732"/>
                  </a:lnTo>
                  <a:lnTo>
                    <a:pt x="0" y="0"/>
                  </a:lnTo>
                  <a:close/>
                </a:path>
              </a:pathLst>
            </a:custGeom>
            <a:solidFill>
              <a:srgbClr val="BFBFBF">
                <a:alpha val="69020"/>
              </a:srgbClr>
            </a:solidFill>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25" name="Freeform: Shape 24">
              <a:extLst>
                <a:ext uri="{FF2B5EF4-FFF2-40B4-BE49-F238E27FC236}">
                  <a16:creationId xmlns:a16="http://schemas.microsoft.com/office/drawing/2014/main" id="{DA09058B-4CEB-54F4-7431-389BE88929E6}"/>
                </a:ext>
              </a:extLst>
            </p:cNvPr>
            <p:cNvSpPr/>
            <p:nvPr/>
          </p:nvSpPr>
          <p:spPr>
            <a:xfrm rot="2450397">
              <a:off x="7882854" y="2644002"/>
              <a:ext cx="2263164" cy="828260"/>
            </a:xfrm>
            <a:custGeom>
              <a:avLst/>
              <a:gdLst>
                <a:gd name="connsiteX0" fmla="*/ 0 w 2263164"/>
                <a:gd name="connsiteY0" fmla="*/ 206441 h 828260"/>
                <a:gd name="connsiteX1" fmla="*/ 12011 w 2263164"/>
                <a:gd name="connsiteY1" fmla="*/ 196058 h 828260"/>
                <a:gd name="connsiteX2" fmla="*/ 1548213 w 2263164"/>
                <a:gd name="connsiteY2" fmla="*/ 0 h 828260"/>
                <a:gd name="connsiteX3" fmla="*/ 2263164 w 2263164"/>
                <a:gd name="connsiteY3" fmla="*/ 827112 h 828260"/>
                <a:gd name="connsiteX4" fmla="*/ 2261837 w 2263164"/>
                <a:gd name="connsiteY4" fmla="*/ 828260 h 828260"/>
                <a:gd name="connsiteX5" fmla="*/ 537497 w 2263164"/>
                <a:gd name="connsiteY5" fmla="*/ 828260 h 828260"/>
                <a:gd name="connsiteX6" fmla="*/ 0 w 2263164"/>
                <a:gd name="connsiteY6" fmla="*/ 206441 h 828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63164" h="828260">
                  <a:moveTo>
                    <a:pt x="0" y="206441"/>
                  </a:moveTo>
                  <a:lnTo>
                    <a:pt x="12011" y="196058"/>
                  </a:lnTo>
                  <a:lnTo>
                    <a:pt x="1548213" y="0"/>
                  </a:lnTo>
                  <a:lnTo>
                    <a:pt x="2263164" y="827112"/>
                  </a:lnTo>
                  <a:lnTo>
                    <a:pt x="2261837" y="828260"/>
                  </a:lnTo>
                  <a:lnTo>
                    <a:pt x="537497" y="828260"/>
                  </a:lnTo>
                  <a:lnTo>
                    <a:pt x="0" y="206441"/>
                  </a:lnTo>
                  <a:close/>
                </a:path>
              </a:pathLst>
            </a:custGeom>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26" name="Rectangle 25">
              <a:extLst>
                <a:ext uri="{FF2B5EF4-FFF2-40B4-BE49-F238E27FC236}">
                  <a16:creationId xmlns:a16="http://schemas.microsoft.com/office/drawing/2014/main" id="{9FF0A8C8-BEF2-0BC3-BDD9-DD9B2615D4BD}"/>
                </a:ext>
              </a:extLst>
            </p:cNvPr>
            <p:cNvSpPr/>
            <p:nvPr/>
          </p:nvSpPr>
          <p:spPr>
            <a:xfrm>
              <a:off x="9597587" y="3021851"/>
              <a:ext cx="1502228" cy="1089583"/>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 name="Cylinder 26">
              <a:extLst>
                <a:ext uri="{FF2B5EF4-FFF2-40B4-BE49-F238E27FC236}">
                  <a16:creationId xmlns:a16="http://schemas.microsoft.com/office/drawing/2014/main" id="{AC77900D-BAD4-96B9-4825-E8F8D58CE6AC}"/>
                </a:ext>
              </a:extLst>
            </p:cNvPr>
            <p:cNvSpPr/>
            <p:nvPr/>
          </p:nvSpPr>
          <p:spPr>
            <a:xfrm rot="16200000">
              <a:off x="8058072" y="2302341"/>
              <a:ext cx="100496" cy="951683"/>
            </a:xfrm>
            <a:prstGeom prst="can">
              <a:avLst/>
            </a:prstGeom>
            <a:solidFill>
              <a:schemeClr val="bg1">
                <a:lumMod val="5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 name="Cylinder 27">
              <a:extLst>
                <a:ext uri="{FF2B5EF4-FFF2-40B4-BE49-F238E27FC236}">
                  <a16:creationId xmlns:a16="http://schemas.microsoft.com/office/drawing/2014/main" id="{F1FC9D0A-34B5-56D0-E121-4CCABBCC5063}"/>
                </a:ext>
              </a:extLst>
            </p:cNvPr>
            <p:cNvSpPr/>
            <p:nvPr/>
          </p:nvSpPr>
          <p:spPr>
            <a:xfrm rot="16200000">
              <a:off x="8331982" y="2483872"/>
              <a:ext cx="100496" cy="951683"/>
            </a:xfrm>
            <a:prstGeom prst="can">
              <a:avLst/>
            </a:prstGeom>
            <a:solidFill>
              <a:schemeClr val="bg1">
                <a:lumMod val="8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 name="Cylinder 28">
              <a:extLst>
                <a:ext uri="{FF2B5EF4-FFF2-40B4-BE49-F238E27FC236}">
                  <a16:creationId xmlns:a16="http://schemas.microsoft.com/office/drawing/2014/main" id="{7410BAF7-4037-AE1E-ABDB-44E6119050DA}"/>
                </a:ext>
              </a:extLst>
            </p:cNvPr>
            <p:cNvSpPr/>
            <p:nvPr/>
          </p:nvSpPr>
          <p:spPr>
            <a:xfrm rot="16200000">
              <a:off x="8689729" y="2722238"/>
              <a:ext cx="100496" cy="951683"/>
            </a:xfrm>
            <a:prstGeom prst="can">
              <a:avLst/>
            </a:prstGeom>
            <a:solidFill>
              <a:srgbClr val="FFC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 name="Rectangle 29">
              <a:extLst>
                <a:ext uri="{FF2B5EF4-FFF2-40B4-BE49-F238E27FC236}">
                  <a16:creationId xmlns:a16="http://schemas.microsoft.com/office/drawing/2014/main" id="{7B6A759B-27ED-D592-BC4E-49342FD974D7}"/>
                </a:ext>
              </a:extLst>
            </p:cNvPr>
            <p:cNvSpPr/>
            <p:nvPr/>
          </p:nvSpPr>
          <p:spPr>
            <a:xfrm>
              <a:off x="8264135" y="3248328"/>
              <a:ext cx="188146" cy="156454"/>
            </a:xfrm>
            <a:prstGeom prst="rect">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 name="Rectangle 30">
              <a:extLst>
                <a:ext uri="{FF2B5EF4-FFF2-40B4-BE49-F238E27FC236}">
                  <a16:creationId xmlns:a16="http://schemas.microsoft.com/office/drawing/2014/main" id="{3752D591-7303-E807-12F1-A4A790624F28}"/>
                </a:ext>
              </a:extLst>
            </p:cNvPr>
            <p:cNvSpPr/>
            <p:nvPr/>
          </p:nvSpPr>
          <p:spPr>
            <a:xfrm>
              <a:off x="7928946" y="3020753"/>
              <a:ext cx="188146" cy="156454"/>
            </a:xfrm>
            <a:prstGeom prst="rect">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2" name="Rectangle 31">
              <a:extLst>
                <a:ext uri="{FF2B5EF4-FFF2-40B4-BE49-F238E27FC236}">
                  <a16:creationId xmlns:a16="http://schemas.microsoft.com/office/drawing/2014/main" id="{95FC25F8-157E-81C0-E626-C4BFC7AA77EE}"/>
                </a:ext>
              </a:extLst>
            </p:cNvPr>
            <p:cNvSpPr/>
            <p:nvPr/>
          </p:nvSpPr>
          <p:spPr>
            <a:xfrm>
              <a:off x="7621431" y="2837175"/>
              <a:ext cx="188146" cy="156454"/>
            </a:xfrm>
            <a:prstGeom prst="rect">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2" name="Title 1">
            <a:extLst>
              <a:ext uri="{FF2B5EF4-FFF2-40B4-BE49-F238E27FC236}">
                <a16:creationId xmlns:a16="http://schemas.microsoft.com/office/drawing/2014/main" id="{90B5D6D7-EF47-1DDD-B702-5FE8CDBB9C46}"/>
              </a:ext>
            </a:extLst>
          </p:cNvPr>
          <p:cNvSpPr>
            <a:spLocks noGrp="1"/>
          </p:cNvSpPr>
          <p:nvPr>
            <p:ph type="title"/>
          </p:nvPr>
        </p:nvSpPr>
        <p:spPr>
          <a:xfrm>
            <a:off x="628650" y="228600"/>
            <a:ext cx="7886700" cy="842101"/>
          </a:xfrm>
        </p:spPr>
        <p:txBody>
          <a:bodyPr>
            <a:noAutofit/>
          </a:bodyPr>
          <a:lstStyle/>
          <a:p>
            <a:r>
              <a:rPr lang="en-IE" dirty="0"/>
              <a:t>A</a:t>
            </a:r>
            <a:r>
              <a:rPr lang="ga-IE" dirty="0"/>
              <a:t>istriú </a:t>
            </a:r>
            <a:r>
              <a:rPr lang="en-IE" dirty="0"/>
              <a:t>an </a:t>
            </a:r>
            <a:r>
              <a:rPr lang="ga-IE" dirty="0"/>
              <a:t>teasa</a:t>
            </a:r>
            <a:br>
              <a:rPr lang="ga-IE" dirty="0"/>
            </a:br>
            <a:br>
              <a:rPr lang="ga-IE" dirty="0"/>
            </a:br>
            <a:endParaRPr lang="en-GB" sz="4800" dirty="0"/>
          </a:p>
        </p:txBody>
      </p:sp>
      <p:sp>
        <p:nvSpPr>
          <p:cNvPr id="4" name="Oval 3">
            <a:extLst>
              <a:ext uri="{FF2B5EF4-FFF2-40B4-BE49-F238E27FC236}">
                <a16:creationId xmlns:a16="http://schemas.microsoft.com/office/drawing/2014/main" id="{C4764546-30FD-1420-D113-411225192B2E}"/>
              </a:ext>
            </a:extLst>
          </p:cNvPr>
          <p:cNvSpPr/>
          <p:nvPr/>
        </p:nvSpPr>
        <p:spPr>
          <a:xfrm>
            <a:off x="7993362" y="5858730"/>
            <a:ext cx="255029" cy="220218"/>
          </a:xfrm>
          <a:prstGeom prst="ellipse">
            <a:avLst/>
          </a:prstGeom>
          <a:solidFill>
            <a:srgbClr val="0000FF"/>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589146483"/>
      </p:ext>
    </p:extLst>
  </p:cSld>
  <p:clrMapOvr>
    <a:masterClrMapping/>
  </p:clrMapOvr>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61" name="Text Box 5">
            <a:extLst>
              <a:ext uri="{FF2B5EF4-FFF2-40B4-BE49-F238E27FC236}">
                <a16:creationId xmlns:a16="http://schemas.microsoft.com/office/drawing/2014/main" id="{296BC8B0-F309-3384-45C0-8CD64C1744BD}"/>
              </a:ext>
            </a:extLst>
          </p:cNvPr>
          <p:cNvSpPr txBox="1">
            <a:spLocks noChangeArrowheads="1"/>
          </p:cNvSpPr>
          <p:nvPr/>
        </p:nvSpPr>
        <p:spPr bwMode="auto">
          <a:xfrm>
            <a:off x="646905" y="1169268"/>
            <a:ext cx="8144398" cy="2062103"/>
          </a:xfrm>
          <a:prstGeom prst="rect">
            <a:avLst/>
          </a:prstGeom>
          <a:solidFill>
            <a:srgbClr val="FFFF99"/>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20000"/>
              </a:spcBef>
            </a:pPr>
            <a:r>
              <a:rPr lang="en-IE" sz="3200" dirty="0"/>
              <a:t>An t-</a:t>
            </a:r>
            <a:r>
              <a:rPr lang="en-IE" sz="3200" dirty="0" err="1"/>
              <a:t>aistriú</a:t>
            </a:r>
            <a:r>
              <a:rPr lang="en-IE" sz="3200" dirty="0"/>
              <a:t> </a:t>
            </a:r>
            <a:r>
              <a:rPr lang="en-IE" sz="3200" dirty="0" err="1"/>
              <a:t>teasa</a:t>
            </a:r>
            <a:r>
              <a:rPr lang="en-IE" sz="3200" dirty="0"/>
              <a:t> a </a:t>
            </a:r>
            <a:r>
              <a:rPr lang="en-IE" sz="3200" dirty="0" err="1"/>
              <a:t>tharlaíonn</a:t>
            </a:r>
            <a:r>
              <a:rPr lang="en-IE" sz="3200" dirty="0"/>
              <a:t> </a:t>
            </a:r>
            <a:r>
              <a:rPr lang="en-IE" sz="3200" dirty="0" err="1"/>
              <a:t>nuair</a:t>
            </a:r>
            <a:r>
              <a:rPr lang="en-IE" sz="3200" dirty="0"/>
              <a:t> a </a:t>
            </a:r>
            <a:r>
              <a:rPr lang="en-IE" sz="3200" dirty="0" err="1"/>
              <a:t>bhíonn</a:t>
            </a:r>
            <a:r>
              <a:rPr lang="en-IE" sz="3200" dirty="0"/>
              <a:t> </a:t>
            </a:r>
            <a:r>
              <a:rPr lang="en-IE" sz="3200" dirty="0" err="1"/>
              <a:t>sruthanna</a:t>
            </a:r>
            <a:r>
              <a:rPr lang="en-IE" sz="3200" dirty="0"/>
              <a:t> </a:t>
            </a:r>
            <a:r>
              <a:rPr lang="en-IE" sz="3200" dirty="0" err="1"/>
              <a:t>leachta</a:t>
            </a:r>
            <a:r>
              <a:rPr lang="en-IE" sz="3200" dirty="0"/>
              <a:t> i </a:t>
            </a:r>
            <a:r>
              <a:rPr lang="en-IE" sz="3200" dirty="0" err="1"/>
              <a:t>gcúrsaíocht</a:t>
            </a:r>
            <a:r>
              <a:rPr lang="en-IE" sz="3200" dirty="0"/>
              <a:t> </a:t>
            </a:r>
            <a:r>
              <a:rPr lang="en-IE" sz="1200" dirty="0"/>
              <a:t>circulation</a:t>
            </a:r>
            <a:r>
              <a:rPr lang="en-IE" sz="3200" dirty="0"/>
              <a:t> agus </a:t>
            </a:r>
            <a:r>
              <a:rPr lang="en-IE" sz="3200" dirty="0" err="1"/>
              <a:t>nuair</a:t>
            </a:r>
            <a:r>
              <a:rPr lang="en-IE" sz="3200" dirty="0"/>
              <a:t> is é an teas </a:t>
            </a:r>
            <a:r>
              <a:rPr lang="en-IE" sz="3200" dirty="0" err="1"/>
              <a:t>féin</a:t>
            </a:r>
            <a:r>
              <a:rPr lang="en-IE" sz="3200" dirty="0"/>
              <a:t> </a:t>
            </a:r>
            <a:r>
              <a:rPr lang="en-IE" sz="3200" dirty="0" err="1"/>
              <a:t>faoi</a:t>
            </a:r>
            <a:r>
              <a:rPr lang="en-IE" sz="3200" dirty="0"/>
              <a:t> </a:t>
            </a:r>
            <a:r>
              <a:rPr lang="en-IE" sz="3200" dirty="0" err="1"/>
              <a:t>deara</a:t>
            </a:r>
            <a:r>
              <a:rPr lang="en-IE" sz="3200" dirty="0"/>
              <a:t> an </a:t>
            </a:r>
            <a:r>
              <a:rPr lang="en-IE" sz="3200" dirty="0" err="1"/>
              <a:t>chúrsaíocht</a:t>
            </a:r>
            <a:r>
              <a:rPr lang="en-GB" sz="3200" dirty="0"/>
              <a:t>.                                </a:t>
            </a:r>
            <a:r>
              <a:rPr lang="en-GB" sz="2000" dirty="0"/>
              <a:t>AL 2018, 2024</a:t>
            </a:r>
            <a:endParaRPr lang="en-GB" sz="2000" noProof="0" dirty="0"/>
          </a:p>
        </p:txBody>
      </p:sp>
      <p:grpSp>
        <p:nvGrpSpPr>
          <p:cNvPr id="5" name="Group 4">
            <a:extLst>
              <a:ext uri="{FF2B5EF4-FFF2-40B4-BE49-F238E27FC236}">
                <a16:creationId xmlns:a16="http://schemas.microsoft.com/office/drawing/2014/main" id="{61D60E59-9C3A-FD6E-6889-5689D151D2AF}"/>
              </a:ext>
            </a:extLst>
          </p:cNvPr>
          <p:cNvGrpSpPr/>
          <p:nvPr/>
        </p:nvGrpSpPr>
        <p:grpSpPr>
          <a:xfrm>
            <a:off x="3054676" y="4526929"/>
            <a:ext cx="2121385" cy="1606367"/>
            <a:chOff x="6639460" y="2362238"/>
            <a:chExt cx="1765912" cy="2007824"/>
          </a:xfrm>
        </p:grpSpPr>
        <p:sp>
          <p:nvSpPr>
            <p:cNvPr id="3" name="Freeform: Shape 2">
              <a:extLst>
                <a:ext uri="{FF2B5EF4-FFF2-40B4-BE49-F238E27FC236}">
                  <a16:creationId xmlns:a16="http://schemas.microsoft.com/office/drawing/2014/main" id="{308FC4DA-0FF8-3B17-A90B-68CC2750C2AA}"/>
                </a:ext>
              </a:extLst>
            </p:cNvPr>
            <p:cNvSpPr/>
            <p:nvPr/>
          </p:nvSpPr>
          <p:spPr>
            <a:xfrm>
              <a:off x="6850495" y="3183765"/>
              <a:ext cx="1409409" cy="1183300"/>
            </a:xfrm>
            <a:custGeom>
              <a:avLst/>
              <a:gdLst>
                <a:gd name="connsiteX0" fmla="*/ 0 w 2137410"/>
                <a:gd name="connsiteY0" fmla="*/ 0 h 1794510"/>
                <a:gd name="connsiteX1" fmla="*/ 0 w 2137410"/>
                <a:gd name="connsiteY1" fmla="*/ 1565910 h 1794510"/>
                <a:gd name="connsiteX2" fmla="*/ 205740 w 2137410"/>
                <a:gd name="connsiteY2" fmla="*/ 1783080 h 1794510"/>
                <a:gd name="connsiteX3" fmla="*/ 1840230 w 2137410"/>
                <a:gd name="connsiteY3" fmla="*/ 1794510 h 1794510"/>
                <a:gd name="connsiteX4" fmla="*/ 2137410 w 2137410"/>
                <a:gd name="connsiteY4" fmla="*/ 1588770 h 1794510"/>
                <a:gd name="connsiteX5" fmla="*/ 2103120 w 2137410"/>
                <a:gd name="connsiteY5" fmla="*/ 34290 h 1794510"/>
                <a:gd name="connsiteX6" fmla="*/ 0 w 2137410"/>
                <a:gd name="connsiteY6" fmla="*/ 0 h 1794510"/>
                <a:gd name="connsiteX0" fmla="*/ 0 w 2137410"/>
                <a:gd name="connsiteY0" fmla="*/ 0 h 1794510"/>
                <a:gd name="connsiteX1" fmla="*/ 0 w 2137410"/>
                <a:gd name="connsiteY1" fmla="*/ 1565910 h 1794510"/>
                <a:gd name="connsiteX2" fmla="*/ 205740 w 2137410"/>
                <a:gd name="connsiteY2" fmla="*/ 1783080 h 1794510"/>
                <a:gd name="connsiteX3" fmla="*/ 1840230 w 2137410"/>
                <a:gd name="connsiteY3" fmla="*/ 1794510 h 1794510"/>
                <a:gd name="connsiteX4" fmla="*/ 2137410 w 2137410"/>
                <a:gd name="connsiteY4" fmla="*/ 1588770 h 1794510"/>
                <a:gd name="connsiteX5" fmla="*/ 2103120 w 2137410"/>
                <a:gd name="connsiteY5" fmla="*/ 0 h 1794510"/>
                <a:gd name="connsiteX6" fmla="*/ 0 w 2137410"/>
                <a:gd name="connsiteY6" fmla="*/ 0 h 17945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37410" h="1794510">
                  <a:moveTo>
                    <a:pt x="0" y="0"/>
                  </a:moveTo>
                  <a:lnTo>
                    <a:pt x="0" y="1565910"/>
                  </a:lnTo>
                  <a:lnTo>
                    <a:pt x="205740" y="1783080"/>
                  </a:lnTo>
                  <a:lnTo>
                    <a:pt x="1840230" y="1794510"/>
                  </a:lnTo>
                  <a:lnTo>
                    <a:pt x="2137410" y="1588770"/>
                  </a:lnTo>
                  <a:lnTo>
                    <a:pt x="2103120" y="0"/>
                  </a:lnTo>
                  <a:lnTo>
                    <a:pt x="0" y="0"/>
                  </a:lnTo>
                  <a:close/>
                </a:path>
              </a:pathLst>
            </a:custGeom>
            <a:solidFill>
              <a:schemeClr val="tx2">
                <a:lumMod val="10000"/>
                <a:lumOff val="9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noProof="0"/>
            </a:p>
          </p:txBody>
        </p:sp>
        <p:sp>
          <p:nvSpPr>
            <p:cNvPr id="4" name="Freeform: Shape 3">
              <a:extLst>
                <a:ext uri="{FF2B5EF4-FFF2-40B4-BE49-F238E27FC236}">
                  <a16:creationId xmlns:a16="http://schemas.microsoft.com/office/drawing/2014/main" id="{F0436CBE-6355-7E69-6234-B56F08AE9745}"/>
                </a:ext>
              </a:extLst>
            </p:cNvPr>
            <p:cNvSpPr/>
            <p:nvPr/>
          </p:nvSpPr>
          <p:spPr>
            <a:xfrm>
              <a:off x="6639460" y="2362238"/>
              <a:ext cx="1765912" cy="2007824"/>
            </a:xfrm>
            <a:custGeom>
              <a:avLst/>
              <a:gdLst>
                <a:gd name="connsiteX0" fmla="*/ 0 w 1783080"/>
                <a:gd name="connsiteY0" fmla="*/ 0 h 2423160"/>
                <a:gd name="connsiteX1" fmla="*/ 194310 w 1783080"/>
                <a:gd name="connsiteY1" fmla="*/ 182880 h 2423160"/>
                <a:gd name="connsiteX2" fmla="*/ 194310 w 1783080"/>
                <a:gd name="connsiteY2" fmla="*/ 2286000 h 2423160"/>
                <a:gd name="connsiteX3" fmla="*/ 308610 w 1783080"/>
                <a:gd name="connsiteY3" fmla="*/ 2423160 h 2423160"/>
                <a:gd name="connsiteX4" fmla="*/ 1463040 w 1783080"/>
                <a:gd name="connsiteY4" fmla="*/ 2423160 h 2423160"/>
                <a:gd name="connsiteX5" fmla="*/ 1611630 w 1783080"/>
                <a:gd name="connsiteY5" fmla="*/ 2274570 h 2423160"/>
                <a:gd name="connsiteX6" fmla="*/ 1623060 w 1783080"/>
                <a:gd name="connsiteY6" fmla="*/ 217170 h 2423160"/>
                <a:gd name="connsiteX7" fmla="*/ 1783080 w 1783080"/>
                <a:gd name="connsiteY7" fmla="*/ 80010 h 2423160"/>
                <a:gd name="connsiteX0" fmla="*/ 0 w 1783080"/>
                <a:gd name="connsiteY0" fmla="*/ 0 h 2423160"/>
                <a:gd name="connsiteX1" fmla="*/ 194310 w 1783080"/>
                <a:gd name="connsiteY1" fmla="*/ 182880 h 2423160"/>
                <a:gd name="connsiteX2" fmla="*/ 194310 w 1783080"/>
                <a:gd name="connsiteY2" fmla="*/ 2286000 h 2423160"/>
                <a:gd name="connsiteX3" fmla="*/ 308610 w 1783080"/>
                <a:gd name="connsiteY3" fmla="*/ 2423160 h 2423160"/>
                <a:gd name="connsiteX4" fmla="*/ 1463040 w 1783080"/>
                <a:gd name="connsiteY4" fmla="*/ 2423160 h 2423160"/>
                <a:gd name="connsiteX5" fmla="*/ 1611630 w 1783080"/>
                <a:gd name="connsiteY5" fmla="*/ 2274570 h 2423160"/>
                <a:gd name="connsiteX6" fmla="*/ 1611630 w 1783080"/>
                <a:gd name="connsiteY6" fmla="*/ 182880 h 2423160"/>
                <a:gd name="connsiteX7" fmla="*/ 1783080 w 1783080"/>
                <a:gd name="connsiteY7" fmla="*/ 80010 h 2423160"/>
                <a:gd name="connsiteX0" fmla="*/ 0 w 1760220"/>
                <a:gd name="connsiteY0" fmla="*/ 0 h 2423160"/>
                <a:gd name="connsiteX1" fmla="*/ 194310 w 1760220"/>
                <a:gd name="connsiteY1" fmla="*/ 182880 h 2423160"/>
                <a:gd name="connsiteX2" fmla="*/ 194310 w 1760220"/>
                <a:gd name="connsiteY2" fmla="*/ 2286000 h 2423160"/>
                <a:gd name="connsiteX3" fmla="*/ 308610 w 1760220"/>
                <a:gd name="connsiteY3" fmla="*/ 2423160 h 2423160"/>
                <a:gd name="connsiteX4" fmla="*/ 1463040 w 1760220"/>
                <a:gd name="connsiteY4" fmla="*/ 2423160 h 2423160"/>
                <a:gd name="connsiteX5" fmla="*/ 1611630 w 1760220"/>
                <a:gd name="connsiteY5" fmla="*/ 2274570 h 2423160"/>
                <a:gd name="connsiteX6" fmla="*/ 1611630 w 1760220"/>
                <a:gd name="connsiteY6" fmla="*/ 182880 h 2423160"/>
                <a:gd name="connsiteX7" fmla="*/ 1760220 w 1760220"/>
                <a:gd name="connsiteY7" fmla="*/ 45720 h 2423160"/>
                <a:gd name="connsiteX0" fmla="*/ 0 w 1760220"/>
                <a:gd name="connsiteY0" fmla="*/ 11430 h 2434590"/>
                <a:gd name="connsiteX1" fmla="*/ 194310 w 1760220"/>
                <a:gd name="connsiteY1" fmla="*/ 194310 h 2434590"/>
                <a:gd name="connsiteX2" fmla="*/ 194310 w 1760220"/>
                <a:gd name="connsiteY2" fmla="*/ 2297430 h 2434590"/>
                <a:gd name="connsiteX3" fmla="*/ 308610 w 1760220"/>
                <a:gd name="connsiteY3" fmla="*/ 2434590 h 2434590"/>
                <a:gd name="connsiteX4" fmla="*/ 1463040 w 1760220"/>
                <a:gd name="connsiteY4" fmla="*/ 2434590 h 2434590"/>
                <a:gd name="connsiteX5" fmla="*/ 1611630 w 1760220"/>
                <a:gd name="connsiteY5" fmla="*/ 2286000 h 2434590"/>
                <a:gd name="connsiteX6" fmla="*/ 1611630 w 1760220"/>
                <a:gd name="connsiteY6" fmla="*/ 194310 h 2434590"/>
                <a:gd name="connsiteX7" fmla="*/ 1760220 w 1760220"/>
                <a:gd name="connsiteY7" fmla="*/ 0 h 24345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60220" h="2434590">
                  <a:moveTo>
                    <a:pt x="0" y="11430"/>
                  </a:moveTo>
                  <a:lnTo>
                    <a:pt x="194310" y="194310"/>
                  </a:lnTo>
                  <a:lnTo>
                    <a:pt x="194310" y="2297430"/>
                  </a:lnTo>
                  <a:lnTo>
                    <a:pt x="308610" y="2434590"/>
                  </a:lnTo>
                  <a:lnTo>
                    <a:pt x="1463040" y="2434590"/>
                  </a:lnTo>
                  <a:lnTo>
                    <a:pt x="1611630" y="2286000"/>
                  </a:lnTo>
                  <a:lnTo>
                    <a:pt x="1611630" y="194310"/>
                  </a:lnTo>
                  <a:cubicBezTo>
                    <a:pt x="1664970" y="148590"/>
                    <a:pt x="1706880" y="45720"/>
                    <a:pt x="1760220" y="0"/>
                  </a:cubicBezTo>
                </a:path>
              </a:pathLst>
            </a:custGeom>
            <a:noFill/>
            <a:ln w="571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noProof="0"/>
            </a:p>
          </p:txBody>
        </p:sp>
      </p:grpSp>
      <p:sp>
        <p:nvSpPr>
          <p:cNvPr id="6" name="TextBox 5">
            <a:extLst>
              <a:ext uri="{FF2B5EF4-FFF2-40B4-BE49-F238E27FC236}">
                <a16:creationId xmlns:a16="http://schemas.microsoft.com/office/drawing/2014/main" id="{74DB8EE7-7C4B-8E4E-BD2F-CB3C49950C83}"/>
              </a:ext>
            </a:extLst>
          </p:cNvPr>
          <p:cNvSpPr txBox="1"/>
          <p:nvPr/>
        </p:nvSpPr>
        <p:spPr>
          <a:xfrm>
            <a:off x="3655043" y="6209800"/>
            <a:ext cx="944746" cy="523220"/>
          </a:xfrm>
          <a:prstGeom prst="rect">
            <a:avLst/>
          </a:prstGeom>
          <a:noFill/>
        </p:spPr>
        <p:txBody>
          <a:bodyPr wrap="none" rtlCol="0">
            <a:spAutoFit/>
          </a:bodyPr>
          <a:lstStyle/>
          <a:p>
            <a:pPr algn="l"/>
            <a:r>
              <a:rPr lang="en-GB" sz="2800" dirty="0"/>
              <a:t>Teas</a:t>
            </a:r>
          </a:p>
        </p:txBody>
      </p:sp>
      <p:grpSp>
        <p:nvGrpSpPr>
          <p:cNvPr id="13" name="Group 12">
            <a:extLst>
              <a:ext uri="{FF2B5EF4-FFF2-40B4-BE49-F238E27FC236}">
                <a16:creationId xmlns:a16="http://schemas.microsoft.com/office/drawing/2014/main" id="{70E78999-13E9-93D2-666A-19CA05C63D29}"/>
              </a:ext>
            </a:extLst>
          </p:cNvPr>
          <p:cNvGrpSpPr/>
          <p:nvPr/>
        </p:nvGrpSpPr>
        <p:grpSpPr>
          <a:xfrm>
            <a:off x="4340490" y="5282192"/>
            <a:ext cx="540687" cy="705328"/>
            <a:chOff x="4835287" y="4229636"/>
            <a:chExt cx="1067345" cy="1348880"/>
          </a:xfrm>
        </p:grpSpPr>
        <p:sp>
          <p:nvSpPr>
            <p:cNvPr id="8" name="Freeform: Shape 7">
              <a:extLst>
                <a:ext uri="{FF2B5EF4-FFF2-40B4-BE49-F238E27FC236}">
                  <a16:creationId xmlns:a16="http://schemas.microsoft.com/office/drawing/2014/main" id="{828B6E7E-41F4-6381-11BF-9883DD22ACBF}"/>
                </a:ext>
              </a:extLst>
            </p:cNvPr>
            <p:cNvSpPr/>
            <p:nvPr/>
          </p:nvSpPr>
          <p:spPr>
            <a:xfrm>
              <a:off x="4901422" y="4307817"/>
              <a:ext cx="891470" cy="1226622"/>
            </a:xfrm>
            <a:custGeom>
              <a:avLst/>
              <a:gdLst>
                <a:gd name="connsiteX0" fmla="*/ 12700 w 901700"/>
                <a:gd name="connsiteY0" fmla="*/ 1244600 h 1244600"/>
                <a:gd name="connsiteX1" fmla="*/ 0 w 901700"/>
                <a:gd name="connsiteY1" fmla="*/ 355600 h 1244600"/>
                <a:gd name="connsiteX2" fmla="*/ 508000 w 901700"/>
                <a:gd name="connsiteY2" fmla="*/ 0 h 1244600"/>
                <a:gd name="connsiteX3" fmla="*/ 901700 w 901700"/>
                <a:gd name="connsiteY3" fmla="*/ 635000 h 1244600"/>
                <a:gd name="connsiteX4" fmla="*/ 558800 w 901700"/>
                <a:gd name="connsiteY4" fmla="*/ 1143000 h 1244600"/>
                <a:gd name="connsiteX0" fmla="*/ 12700 w 901700"/>
                <a:gd name="connsiteY0" fmla="*/ 1244600 h 1244600"/>
                <a:gd name="connsiteX1" fmla="*/ 0 w 901700"/>
                <a:gd name="connsiteY1" fmla="*/ 355600 h 1244600"/>
                <a:gd name="connsiteX2" fmla="*/ 508000 w 901700"/>
                <a:gd name="connsiteY2" fmla="*/ 0 h 1244600"/>
                <a:gd name="connsiteX3" fmla="*/ 901700 w 901700"/>
                <a:gd name="connsiteY3" fmla="*/ 635000 h 1244600"/>
                <a:gd name="connsiteX4" fmla="*/ 558800 w 901700"/>
                <a:gd name="connsiteY4" fmla="*/ 1143000 h 1244600"/>
                <a:gd name="connsiteX0" fmla="*/ 12700 w 901700"/>
                <a:gd name="connsiteY0" fmla="*/ 1244600 h 1274323"/>
                <a:gd name="connsiteX1" fmla="*/ 0 w 901700"/>
                <a:gd name="connsiteY1" fmla="*/ 355600 h 1274323"/>
                <a:gd name="connsiteX2" fmla="*/ 508000 w 901700"/>
                <a:gd name="connsiteY2" fmla="*/ 0 h 1274323"/>
                <a:gd name="connsiteX3" fmla="*/ 901700 w 901700"/>
                <a:gd name="connsiteY3" fmla="*/ 635000 h 1274323"/>
                <a:gd name="connsiteX4" fmla="*/ 520700 w 901700"/>
                <a:gd name="connsiteY4" fmla="*/ 1257300 h 1274323"/>
                <a:gd name="connsiteX0" fmla="*/ 12700 w 924336"/>
                <a:gd name="connsiteY0" fmla="*/ 1244600 h 1275782"/>
                <a:gd name="connsiteX1" fmla="*/ 0 w 924336"/>
                <a:gd name="connsiteY1" fmla="*/ 355600 h 1275782"/>
                <a:gd name="connsiteX2" fmla="*/ 508000 w 924336"/>
                <a:gd name="connsiteY2" fmla="*/ 0 h 1275782"/>
                <a:gd name="connsiteX3" fmla="*/ 901700 w 924336"/>
                <a:gd name="connsiteY3" fmla="*/ 635000 h 1275782"/>
                <a:gd name="connsiteX4" fmla="*/ 520700 w 924336"/>
                <a:gd name="connsiteY4" fmla="*/ 1257300 h 1275782"/>
                <a:gd name="connsiteX0" fmla="*/ 12700 w 924336"/>
                <a:gd name="connsiteY0" fmla="*/ 1262137 h 1293319"/>
                <a:gd name="connsiteX1" fmla="*/ 0 w 924336"/>
                <a:gd name="connsiteY1" fmla="*/ 373137 h 1293319"/>
                <a:gd name="connsiteX2" fmla="*/ 508000 w 924336"/>
                <a:gd name="connsiteY2" fmla="*/ 17537 h 1293319"/>
                <a:gd name="connsiteX3" fmla="*/ 901700 w 924336"/>
                <a:gd name="connsiteY3" fmla="*/ 652537 h 1293319"/>
                <a:gd name="connsiteX4" fmla="*/ 520700 w 924336"/>
                <a:gd name="connsiteY4" fmla="*/ 1274837 h 1293319"/>
                <a:gd name="connsiteX0" fmla="*/ 74407 w 986043"/>
                <a:gd name="connsiteY0" fmla="*/ 1272268 h 1303450"/>
                <a:gd name="connsiteX1" fmla="*/ 61707 w 986043"/>
                <a:gd name="connsiteY1" fmla="*/ 383268 h 1303450"/>
                <a:gd name="connsiteX2" fmla="*/ 569707 w 986043"/>
                <a:gd name="connsiteY2" fmla="*/ 27668 h 1303450"/>
                <a:gd name="connsiteX3" fmla="*/ 963407 w 986043"/>
                <a:gd name="connsiteY3" fmla="*/ 662668 h 1303450"/>
                <a:gd name="connsiteX4" fmla="*/ 582407 w 986043"/>
                <a:gd name="connsiteY4" fmla="*/ 1284968 h 1303450"/>
                <a:gd name="connsiteX0" fmla="*/ 2266 w 913902"/>
                <a:gd name="connsiteY0" fmla="*/ 1261264 h 1292446"/>
                <a:gd name="connsiteX1" fmla="*/ 129266 w 913902"/>
                <a:gd name="connsiteY1" fmla="*/ 321464 h 1292446"/>
                <a:gd name="connsiteX2" fmla="*/ 497566 w 913902"/>
                <a:gd name="connsiteY2" fmla="*/ 16664 h 1292446"/>
                <a:gd name="connsiteX3" fmla="*/ 891266 w 913902"/>
                <a:gd name="connsiteY3" fmla="*/ 651664 h 1292446"/>
                <a:gd name="connsiteX4" fmla="*/ 510266 w 913902"/>
                <a:gd name="connsiteY4" fmla="*/ 1273964 h 1292446"/>
                <a:gd name="connsiteX0" fmla="*/ 437 w 891470"/>
                <a:gd name="connsiteY0" fmla="*/ 1196141 h 1226622"/>
                <a:gd name="connsiteX1" fmla="*/ 127437 w 891470"/>
                <a:gd name="connsiteY1" fmla="*/ 256341 h 1226622"/>
                <a:gd name="connsiteX2" fmla="*/ 635437 w 891470"/>
                <a:gd name="connsiteY2" fmla="*/ 15041 h 1226622"/>
                <a:gd name="connsiteX3" fmla="*/ 889437 w 891470"/>
                <a:gd name="connsiteY3" fmla="*/ 586541 h 1226622"/>
                <a:gd name="connsiteX4" fmla="*/ 508437 w 891470"/>
                <a:gd name="connsiteY4" fmla="*/ 1208841 h 12266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91470" h="1226622">
                  <a:moveTo>
                    <a:pt x="437" y="1196141"/>
                  </a:moveTo>
                  <a:cubicBezTo>
                    <a:pt x="-3796" y="899808"/>
                    <a:pt x="21604" y="453191"/>
                    <a:pt x="127437" y="256341"/>
                  </a:cubicBezTo>
                  <a:cubicBezTo>
                    <a:pt x="233270" y="59491"/>
                    <a:pt x="508437" y="-39992"/>
                    <a:pt x="635437" y="15041"/>
                  </a:cubicBezTo>
                  <a:cubicBezTo>
                    <a:pt x="762437" y="70074"/>
                    <a:pt x="910604" y="387574"/>
                    <a:pt x="889437" y="586541"/>
                  </a:cubicBezTo>
                  <a:cubicBezTo>
                    <a:pt x="868270" y="785508"/>
                    <a:pt x="775137" y="1331608"/>
                    <a:pt x="508437" y="1208841"/>
                  </a:cubicBezTo>
                </a:path>
              </a:pathLst>
            </a:custGeom>
            <a:noFill/>
            <a:ln w="571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Isosceles Triangle 8">
              <a:extLst>
                <a:ext uri="{FF2B5EF4-FFF2-40B4-BE49-F238E27FC236}">
                  <a16:creationId xmlns:a16="http://schemas.microsoft.com/office/drawing/2014/main" id="{B5A6E5A0-2BF1-6BD3-2290-DA3E64627A3E}"/>
                </a:ext>
              </a:extLst>
            </p:cNvPr>
            <p:cNvSpPr/>
            <p:nvPr/>
          </p:nvSpPr>
          <p:spPr>
            <a:xfrm rot="287845">
              <a:off x="4835287" y="4800600"/>
              <a:ext cx="183069" cy="293589"/>
            </a:xfrm>
            <a:prstGeom prst="triangle">
              <a:avLst/>
            </a:prstGeom>
            <a:solidFill>
              <a:srgbClr val="FF0000"/>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Isosceles Triangle 9">
              <a:extLst>
                <a:ext uri="{FF2B5EF4-FFF2-40B4-BE49-F238E27FC236}">
                  <a16:creationId xmlns:a16="http://schemas.microsoft.com/office/drawing/2014/main" id="{C3044ACF-1FFB-B5D2-580C-1B0D3186A738}"/>
                </a:ext>
              </a:extLst>
            </p:cNvPr>
            <p:cNvSpPr/>
            <p:nvPr/>
          </p:nvSpPr>
          <p:spPr>
            <a:xfrm rot="5127986">
              <a:off x="5359113" y="4174376"/>
              <a:ext cx="183069" cy="293589"/>
            </a:xfrm>
            <a:prstGeom prst="triangle">
              <a:avLst/>
            </a:prstGeom>
            <a:solidFill>
              <a:srgbClr val="FF0000"/>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Isosceles Triangle 10">
              <a:extLst>
                <a:ext uri="{FF2B5EF4-FFF2-40B4-BE49-F238E27FC236}">
                  <a16:creationId xmlns:a16="http://schemas.microsoft.com/office/drawing/2014/main" id="{BDC174C1-E619-24E1-3978-AD7AC58D8B9D}"/>
                </a:ext>
              </a:extLst>
            </p:cNvPr>
            <p:cNvSpPr/>
            <p:nvPr/>
          </p:nvSpPr>
          <p:spPr>
            <a:xfrm rot="11066464">
              <a:off x="5719563" y="4749515"/>
              <a:ext cx="183069" cy="293589"/>
            </a:xfrm>
            <a:prstGeom prst="triangle">
              <a:avLst/>
            </a:prstGeom>
            <a:solidFill>
              <a:srgbClr val="FF0000"/>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Isosceles Triangle 11">
              <a:extLst>
                <a:ext uri="{FF2B5EF4-FFF2-40B4-BE49-F238E27FC236}">
                  <a16:creationId xmlns:a16="http://schemas.microsoft.com/office/drawing/2014/main" id="{64556A28-8AA0-D485-AB4B-CA8342B64E6B}"/>
                </a:ext>
              </a:extLst>
            </p:cNvPr>
            <p:cNvSpPr/>
            <p:nvPr/>
          </p:nvSpPr>
          <p:spPr>
            <a:xfrm rot="17606967">
              <a:off x="5255623" y="5340187"/>
              <a:ext cx="183069" cy="293589"/>
            </a:xfrm>
            <a:prstGeom prst="triangle">
              <a:avLst/>
            </a:prstGeom>
            <a:solidFill>
              <a:srgbClr val="FF0000"/>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4" name="Group 13">
            <a:extLst>
              <a:ext uri="{FF2B5EF4-FFF2-40B4-BE49-F238E27FC236}">
                <a16:creationId xmlns:a16="http://schemas.microsoft.com/office/drawing/2014/main" id="{3B3BE441-2941-07AF-C136-1A4E3E083BDE}"/>
              </a:ext>
            </a:extLst>
          </p:cNvPr>
          <p:cNvGrpSpPr/>
          <p:nvPr/>
        </p:nvGrpSpPr>
        <p:grpSpPr>
          <a:xfrm flipH="1">
            <a:off x="3591231" y="5287445"/>
            <a:ext cx="497259" cy="722380"/>
            <a:chOff x="4835287" y="4229636"/>
            <a:chExt cx="1067345" cy="1348880"/>
          </a:xfrm>
        </p:grpSpPr>
        <p:sp>
          <p:nvSpPr>
            <p:cNvPr id="15" name="Freeform: Shape 14">
              <a:extLst>
                <a:ext uri="{FF2B5EF4-FFF2-40B4-BE49-F238E27FC236}">
                  <a16:creationId xmlns:a16="http://schemas.microsoft.com/office/drawing/2014/main" id="{E3C0A309-C646-05DB-1AE4-4420A43D1579}"/>
                </a:ext>
              </a:extLst>
            </p:cNvPr>
            <p:cNvSpPr/>
            <p:nvPr/>
          </p:nvSpPr>
          <p:spPr>
            <a:xfrm>
              <a:off x="4901422" y="4307817"/>
              <a:ext cx="891470" cy="1226622"/>
            </a:xfrm>
            <a:custGeom>
              <a:avLst/>
              <a:gdLst>
                <a:gd name="connsiteX0" fmla="*/ 12700 w 901700"/>
                <a:gd name="connsiteY0" fmla="*/ 1244600 h 1244600"/>
                <a:gd name="connsiteX1" fmla="*/ 0 w 901700"/>
                <a:gd name="connsiteY1" fmla="*/ 355600 h 1244600"/>
                <a:gd name="connsiteX2" fmla="*/ 508000 w 901700"/>
                <a:gd name="connsiteY2" fmla="*/ 0 h 1244600"/>
                <a:gd name="connsiteX3" fmla="*/ 901700 w 901700"/>
                <a:gd name="connsiteY3" fmla="*/ 635000 h 1244600"/>
                <a:gd name="connsiteX4" fmla="*/ 558800 w 901700"/>
                <a:gd name="connsiteY4" fmla="*/ 1143000 h 1244600"/>
                <a:gd name="connsiteX0" fmla="*/ 12700 w 901700"/>
                <a:gd name="connsiteY0" fmla="*/ 1244600 h 1244600"/>
                <a:gd name="connsiteX1" fmla="*/ 0 w 901700"/>
                <a:gd name="connsiteY1" fmla="*/ 355600 h 1244600"/>
                <a:gd name="connsiteX2" fmla="*/ 508000 w 901700"/>
                <a:gd name="connsiteY2" fmla="*/ 0 h 1244600"/>
                <a:gd name="connsiteX3" fmla="*/ 901700 w 901700"/>
                <a:gd name="connsiteY3" fmla="*/ 635000 h 1244600"/>
                <a:gd name="connsiteX4" fmla="*/ 558800 w 901700"/>
                <a:gd name="connsiteY4" fmla="*/ 1143000 h 1244600"/>
                <a:gd name="connsiteX0" fmla="*/ 12700 w 901700"/>
                <a:gd name="connsiteY0" fmla="*/ 1244600 h 1274323"/>
                <a:gd name="connsiteX1" fmla="*/ 0 w 901700"/>
                <a:gd name="connsiteY1" fmla="*/ 355600 h 1274323"/>
                <a:gd name="connsiteX2" fmla="*/ 508000 w 901700"/>
                <a:gd name="connsiteY2" fmla="*/ 0 h 1274323"/>
                <a:gd name="connsiteX3" fmla="*/ 901700 w 901700"/>
                <a:gd name="connsiteY3" fmla="*/ 635000 h 1274323"/>
                <a:gd name="connsiteX4" fmla="*/ 520700 w 901700"/>
                <a:gd name="connsiteY4" fmla="*/ 1257300 h 1274323"/>
                <a:gd name="connsiteX0" fmla="*/ 12700 w 924336"/>
                <a:gd name="connsiteY0" fmla="*/ 1244600 h 1275782"/>
                <a:gd name="connsiteX1" fmla="*/ 0 w 924336"/>
                <a:gd name="connsiteY1" fmla="*/ 355600 h 1275782"/>
                <a:gd name="connsiteX2" fmla="*/ 508000 w 924336"/>
                <a:gd name="connsiteY2" fmla="*/ 0 h 1275782"/>
                <a:gd name="connsiteX3" fmla="*/ 901700 w 924336"/>
                <a:gd name="connsiteY3" fmla="*/ 635000 h 1275782"/>
                <a:gd name="connsiteX4" fmla="*/ 520700 w 924336"/>
                <a:gd name="connsiteY4" fmla="*/ 1257300 h 1275782"/>
                <a:gd name="connsiteX0" fmla="*/ 12700 w 924336"/>
                <a:gd name="connsiteY0" fmla="*/ 1262137 h 1293319"/>
                <a:gd name="connsiteX1" fmla="*/ 0 w 924336"/>
                <a:gd name="connsiteY1" fmla="*/ 373137 h 1293319"/>
                <a:gd name="connsiteX2" fmla="*/ 508000 w 924336"/>
                <a:gd name="connsiteY2" fmla="*/ 17537 h 1293319"/>
                <a:gd name="connsiteX3" fmla="*/ 901700 w 924336"/>
                <a:gd name="connsiteY3" fmla="*/ 652537 h 1293319"/>
                <a:gd name="connsiteX4" fmla="*/ 520700 w 924336"/>
                <a:gd name="connsiteY4" fmla="*/ 1274837 h 1293319"/>
                <a:gd name="connsiteX0" fmla="*/ 74407 w 986043"/>
                <a:gd name="connsiteY0" fmla="*/ 1272268 h 1303450"/>
                <a:gd name="connsiteX1" fmla="*/ 61707 w 986043"/>
                <a:gd name="connsiteY1" fmla="*/ 383268 h 1303450"/>
                <a:gd name="connsiteX2" fmla="*/ 569707 w 986043"/>
                <a:gd name="connsiteY2" fmla="*/ 27668 h 1303450"/>
                <a:gd name="connsiteX3" fmla="*/ 963407 w 986043"/>
                <a:gd name="connsiteY3" fmla="*/ 662668 h 1303450"/>
                <a:gd name="connsiteX4" fmla="*/ 582407 w 986043"/>
                <a:gd name="connsiteY4" fmla="*/ 1284968 h 1303450"/>
                <a:gd name="connsiteX0" fmla="*/ 2266 w 913902"/>
                <a:gd name="connsiteY0" fmla="*/ 1261264 h 1292446"/>
                <a:gd name="connsiteX1" fmla="*/ 129266 w 913902"/>
                <a:gd name="connsiteY1" fmla="*/ 321464 h 1292446"/>
                <a:gd name="connsiteX2" fmla="*/ 497566 w 913902"/>
                <a:gd name="connsiteY2" fmla="*/ 16664 h 1292446"/>
                <a:gd name="connsiteX3" fmla="*/ 891266 w 913902"/>
                <a:gd name="connsiteY3" fmla="*/ 651664 h 1292446"/>
                <a:gd name="connsiteX4" fmla="*/ 510266 w 913902"/>
                <a:gd name="connsiteY4" fmla="*/ 1273964 h 1292446"/>
                <a:gd name="connsiteX0" fmla="*/ 437 w 891470"/>
                <a:gd name="connsiteY0" fmla="*/ 1196141 h 1226622"/>
                <a:gd name="connsiteX1" fmla="*/ 127437 w 891470"/>
                <a:gd name="connsiteY1" fmla="*/ 256341 h 1226622"/>
                <a:gd name="connsiteX2" fmla="*/ 635437 w 891470"/>
                <a:gd name="connsiteY2" fmla="*/ 15041 h 1226622"/>
                <a:gd name="connsiteX3" fmla="*/ 889437 w 891470"/>
                <a:gd name="connsiteY3" fmla="*/ 586541 h 1226622"/>
                <a:gd name="connsiteX4" fmla="*/ 508437 w 891470"/>
                <a:gd name="connsiteY4" fmla="*/ 1208841 h 12266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91470" h="1226622">
                  <a:moveTo>
                    <a:pt x="437" y="1196141"/>
                  </a:moveTo>
                  <a:cubicBezTo>
                    <a:pt x="-3796" y="899808"/>
                    <a:pt x="21604" y="453191"/>
                    <a:pt x="127437" y="256341"/>
                  </a:cubicBezTo>
                  <a:cubicBezTo>
                    <a:pt x="233270" y="59491"/>
                    <a:pt x="508437" y="-39992"/>
                    <a:pt x="635437" y="15041"/>
                  </a:cubicBezTo>
                  <a:cubicBezTo>
                    <a:pt x="762437" y="70074"/>
                    <a:pt x="910604" y="387574"/>
                    <a:pt x="889437" y="586541"/>
                  </a:cubicBezTo>
                  <a:cubicBezTo>
                    <a:pt x="868270" y="785508"/>
                    <a:pt x="775137" y="1331608"/>
                    <a:pt x="508437" y="1208841"/>
                  </a:cubicBezTo>
                </a:path>
              </a:pathLst>
            </a:custGeom>
            <a:noFill/>
            <a:ln w="571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Isosceles Triangle 15">
              <a:extLst>
                <a:ext uri="{FF2B5EF4-FFF2-40B4-BE49-F238E27FC236}">
                  <a16:creationId xmlns:a16="http://schemas.microsoft.com/office/drawing/2014/main" id="{053E4802-1939-D38F-8FF3-DB594C360110}"/>
                </a:ext>
              </a:extLst>
            </p:cNvPr>
            <p:cNvSpPr/>
            <p:nvPr/>
          </p:nvSpPr>
          <p:spPr>
            <a:xfrm rot="287845">
              <a:off x="4835287" y="4800600"/>
              <a:ext cx="183069" cy="293589"/>
            </a:xfrm>
            <a:prstGeom prst="triangle">
              <a:avLst/>
            </a:prstGeom>
            <a:solidFill>
              <a:srgbClr val="FF0000"/>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Isosceles Triangle 16">
              <a:extLst>
                <a:ext uri="{FF2B5EF4-FFF2-40B4-BE49-F238E27FC236}">
                  <a16:creationId xmlns:a16="http://schemas.microsoft.com/office/drawing/2014/main" id="{5A74885B-1BC1-B96C-9725-1D3B5A618BFC}"/>
                </a:ext>
              </a:extLst>
            </p:cNvPr>
            <p:cNvSpPr/>
            <p:nvPr/>
          </p:nvSpPr>
          <p:spPr>
            <a:xfrm rot="5127986">
              <a:off x="5359113" y="4174376"/>
              <a:ext cx="183069" cy="293589"/>
            </a:xfrm>
            <a:prstGeom prst="triangle">
              <a:avLst/>
            </a:prstGeom>
            <a:solidFill>
              <a:srgbClr val="FF0000"/>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Isosceles Triangle 17">
              <a:extLst>
                <a:ext uri="{FF2B5EF4-FFF2-40B4-BE49-F238E27FC236}">
                  <a16:creationId xmlns:a16="http://schemas.microsoft.com/office/drawing/2014/main" id="{E2D44B5D-4538-FE7A-C176-40EDD55F34E7}"/>
                </a:ext>
              </a:extLst>
            </p:cNvPr>
            <p:cNvSpPr/>
            <p:nvPr/>
          </p:nvSpPr>
          <p:spPr>
            <a:xfrm rot="11066464">
              <a:off x="5719563" y="4749515"/>
              <a:ext cx="183069" cy="293589"/>
            </a:xfrm>
            <a:prstGeom prst="triangle">
              <a:avLst/>
            </a:prstGeom>
            <a:solidFill>
              <a:srgbClr val="FF0000"/>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Isosceles Triangle 18">
              <a:extLst>
                <a:ext uri="{FF2B5EF4-FFF2-40B4-BE49-F238E27FC236}">
                  <a16:creationId xmlns:a16="http://schemas.microsoft.com/office/drawing/2014/main" id="{6ED0D2E3-B1D0-02F9-74FC-86489D4ED848}"/>
                </a:ext>
              </a:extLst>
            </p:cNvPr>
            <p:cNvSpPr/>
            <p:nvPr/>
          </p:nvSpPr>
          <p:spPr>
            <a:xfrm rot="17606967">
              <a:off x="5255623" y="5340187"/>
              <a:ext cx="183069" cy="293589"/>
            </a:xfrm>
            <a:prstGeom prst="triangle">
              <a:avLst/>
            </a:prstGeom>
            <a:solidFill>
              <a:srgbClr val="FF0000"/>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21" name="Title 20">
            <a:extLst>
              <a:ext uri="{FF2B5EF4-FFF2-40B4-BE49-F238E27FC236}">
                <a16:creationId xmlns:a16="http://schemas.microsoft.com/office/drawing/2014/main" id="{B0F421B0-4599-CED1-19F2-615513F92B46}"/>
              </a:ext>
            </a:extLst>
          </p:cNvPr>
          <p:cNvSpPr>
            <a:spLocks noGrp="1"/>
          </p:cNvSpPr>
          <p:nvPr>
            <p:ph type="title"/>
          </p:nvPr>
        </p:nvSpPr>
        <p:spPr>
          <a:xfrm>
            <a:off x="228600" y="212221"/>
            <a:ext cx="8686800" cy="862114"/>
          </a:xfrm>
        </p:spPr>
        <p:txBody>
          <a:bodyPr/>
          <a:lstStyle/>
          <a:p>
            <a:r>
              <a:rPr lang="en-GB" dirty="0"/>
              <a:t>Cad is </a:t>
            </a:r>
            <a:r>
              <a:rPr lang="en-GB" dirty="0" err="1"/>
              <a:t>comhiompar</a:t>
            </a:r>
            <a:r>
              <a:rPr lang="en-GB" dirty="0"/>
              <a:t> </a:t>
            </a:r>
            <a:r>
              <a:rPr lang="en-GB" dirty="0" err="1"/>
              <a:t>ann</a:t>
            </a:r>
            <a:r>
              <a:rPr lang="en-GB" dirty="0"/>
              <a:t>?</a:t>
            </a:r>
          </a:p>
        </p:txBody>
      </p:sp>
      <p:sp>
        <p:nvSpPr>
          <p:cNvPr id="7" name="TextBox 6">
            <a:extLst>
              <a:ext uri="{FF2B5EF4-FFF2-40B4-BE49-F238E27FC236}">
                <a16:creationId xmlns:a16="http://schemas.microsoft.com/office/drawing/2014/main" id="{5EC4C1C1-15AA-CD1C-4180-F41CA292EE92}"/>
              </a:ext>
            </a:extLst>
          </p:cNvPr>
          <p:cNvSpPr txBox="1"/>
          <p:nvPr/>
        </p:nvSpPr>
        <p:spPr>
          <a:xfrm>
            <a:off x="948552" y="3709674"/>
            <a:ext cx="7541103" cy="584775"/>
          </a:xfrm>
          <a:prstGeom prst="rect">
            <a:avLst/>
          </a:prstGeom>
          <a:noFill/>
        </p:spPr>
        <p:txBody>
          <a:bodyPr wrap="square" rtlCol="0">
            <a:spAutoFit/>
          </a:bodyPr>
          <a:lstStyle/>
          <a:p>
            <a:r>
              <a:rPr lang="ga-IE" sz="3200" dirty="0"/>
              <a:t>Cuimhnigh gur leacht nó gás é sreabhán</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1" nodeType="clickEffect">
                                  <p:stCondLst>
                                    <p:cond delay="0"/>
                                  </p:stCondLst>
                                  <p:childTnLst>
                                    <p:set>
                                      <p:cBhvr>
                                        <p:cTn id="6" dur="1" fill="hold">
                                          <p:stCondLst>
                                            <p:cond delay="0"/>
                                          </p:stCondLst>
                                        </p:cTn>
                                        <p:tgtEl>
                                          <p:spTgt spid="19461"/>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6"/>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3"/>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61" grpId="0"/>
      <p:bldP spid="19461" grpId="1" animBg="1"/>
      <p:bldP spid="6" grpId="0"/>
      <p:bldP spid="7" grpId="0"/>
    </p:bldLst>
  </p:timing>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FA18A016-0FAA-B54B-6B7B-2BB178136963}"/>
              </a:ext>
            </a:extLst>
          </p:cNvPr>
          <p:cNvGrpSpPr/>
          <p:nvPr/>
        </p:nvGrpSpPr>
        <p:grpSpPr>
          <a:xfrm>
            <a:off x="4749766" y="3103743"/>
            <a:ext cx="3320724" cy="2934646"/>
            <a:chOff x="6639460" y="2362238"/>
            <a:chExt cx="1765912" cy="2020567"/>
          </a:xfrm>
        </p:grpSpPr>
        <p:sp>
          <p:nvSpPr>
            <p:cNvPr id="7" name="Freeform: Shape 6">
              <a:extLst>
                <a:ext uri="{FF2B5EF4-FFF2-40B4-BE49-F238E27FC236}">
                  <a16:creationId xmlns:a16="http://schemas.microsoft.com/office/drawing/2014/main" id="{37041625-723A-9321-56DB-D9CE8FFF3D22}"/>
                </a:ext>
              </a:extLst>
            </p:cNvPr>
            <p:cNvSpPr/>
            <p:nvPr/>
          </p:nvSpPr>
          <p:spPr>
            <a:xfrm>
              <a:off x="6850495" y="3199505"/>
              <a:ext cx="1409409" cy="1183300"/>
            </a:xfrm>
            <a:custGeom>
              <a:avLst/>
              <a:gdLst>
                <a:gd name="connsiteX0" fmla="*/ 0 w 2137410"/>
                <a:gd name="connsiteY0" fmla="*/ 0 h 1794510"/>
                <a:gd name="connsiteX1" fmla="*/ 0 w 2137410"/>
                <a:gd name="connsiteY1" fmla="*/ 1565910 h 1794510"/>
                <a:gd name="connsiteX2" fmla="*/ 205740 w 2137410"/>
                <a:gd name="connsiteY2" fmla="*/ 1783080 h 1794510"/>
                <a:gd name="connsiteX3" fmla="*/ 1840230 w 2137410"/>
                <a:gd name="connsiteY3" fmla="*/ 1794510 h 1794510"/>
                <a:gd name="connsiteX4" fmla="*/ 2137410 w 2137410"/>
                <a:gd name="connsiteY4" fmla="*/ 1588770 h 1794510"/>
                <a:gd name="connsiteX5" fmla="*/ 2103120 w 2137410"/>
                <a:gd name="connsiteY5" fmla="*/ 34290 h 1794510"/>
                <a:gd name="connsiteX6" fmla="*/ 0 w 2137410"/>
                <a:gd name="connsiteY6" fmla="*/ 0 h 1794510"/>
                <a:gd name="connsiteX0" fmla="*/ 0 w 2137410"/>
                <a:gd name="connsiteY0" fmla="*/ 0 h 1794510"/>
                <a:gd name="connsiteX1" fmla="*/ 0 w 2137410"/>
                <a:gd name="connsiteY1" fmla="*/ 1565910 h 1794510"/>
                <a:gd name="connsiteX2" fmla="*/ 205740 w 2137410"/>
                <a:gd name="connsiteY2" fmla="*/ 1783080 h 1794510"/>
                <a:gd name="connsiteX3" fmla="*/ 1840230 w 2137410"/>
                <a:gd name="connsiteY3" fmla="*/ 1794510 h 1794510"/>
                <a:gd name="connsiteX4" fmla="*/ 2137410 w 2137410"/>
                <a:gd name="connsiteY4" fmla="*/ 1588770 h 1794510"/>
                <a:gd name="connsiteX5" fmla="*/ 2103120 w 2137410"/>
                <a:gd name="connsiteY5" fmla="*/ 0 h 1794510"/>
                <a:gd name="connsiteX6" fmla="*/ 0 w 2137410"/>
                <a:gd name="connsiteY6" fmla="*/ 0 h 17945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37410" h="1794510">
                  <a:moveTo>
                    <a:pt x="0" y="0"/>
                  </a:moveTo>
                  <a:lnTo>
                    <a:pt x="0" y="1565910"/>
                  </a:lnTo>
                  <a:lnTo>
                    <a:pt x="205740" y="1783080"/>
                  </a:lnTo>
                  <a:lnTo>
                    <a:pt x="1840230" y="1794510"/>
                  </a:lnTo>
                  <a:lnTo>
                    <a:pt x="2137410" y="1588770"/>
                  </a:lnTo>
                  <a:lnTo>
                    <a:pt x="2103120" y="0"/>
                  </a:lnTo>
                  <a:lnTo>
                    <a:pt x="0" y="0"/>
                  </a:lnTo>
                  <a:close/>
                </a:path>
              </a:pathLst>
            </a:custGeom>
            <a:solidFill>
              <a:schemeClr val="tx2">
                <a:lumMod val="10000"/>
                <a:lumOff val="9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noProof="0"/>
            </a:p>
          </p:txBody>
        </p:sp>
        <p:sp>
          <p:nvSpPr>
            <p:cNvPr id="8" name="Freeform: Shape 7">
              <a:extLst>
                <a:ext uri="{FF2B5EF4-FFF2-40B4-BE49-F238E27FC236}">
                  <a16:creationId xmlns:a16="http://schemas.microsoft.com/office/drawing/2014/main" id="{4C72F0A3-FD52-9187-A974-E8E64ECF9CBD}"/>
                </a:ext>
              </a:extLst>
            </p:cNvPr>
            <p:cNvSpPr/>
            <p:nvPr/>
          </p:nvSpPr>
          <p:spPr>
            <a:xfrm>
              <a:off x="6639460" y="2362238"/>
              <a:ext cx="1765912" cy="2007824"/>
            </a:xfrm>
            <a:custGeom>
              <a:avLst/>
              <a:gdLst>
                <a:gd name="connsiteX0" fmla="*/ 0 w 1783080"/>
                <a:gd name="connsiteY0" fmla="*/ 0 h 2423160"/>
                <a:gd name="connsiteX1" fmla="*/ 194310 w 1783080"/>
                <a:gd name="connsiteY1" fmla="*/ 182880 h 2423160"/>
                <a:gd name="connsiteX2" fmla="*/ 194310 w 1783080"/>
                <a:gd name="connsiteY2" fmla="*/ 2286000 h 2423160"/>
                <a:gd name="connsiteX3" fmla="*/ 308610 w 1783080"/>
                <a:gd name="connsiteY3" fmla="*/ 2423160 h 2423160"/>
                <a:gd name="connsiteX4" fmla="*/ 1463040 w 1783080"/>
                <a:gd name="connsiteY4" fmla="*/ 2423160 h 2423160"/>
                <a:gd name="connsiteX5" fmla="*/ 1611630 w 1783080"/>
                <a:gd name="connsiteY5" fmla="*/ 2274570 h 2423160"/>
                <a:gd name="connsiteX6" fmla="*/ 1623060 w 1783080"/>
                <a:gd name="connsiteY6" fmla="*/ 217170 h 2423160"/>
                <a:gd name="connsiteX7" fmla="*/ 1783080 w 1783080"/>
                <a:gd name="connsiteY7" fmla="*/ 80010 h 2423160"/>
                <a:gd name="connsiteX0" fmla="*/ 0 w 1783080"/>
                <a:gd name="connsiteY0" fmla="*/ 0 h 2423160"/>
                <a:gd name="connsiteX1" fmla="*/ 194310 w 1783080"/>
                <a:gd name="connsiteY1" fmla="*/ 182880 h 2423160"/>
                <a:gd name="connsiteX2" fmla="*/ 194310 w 1783080"/>
                <a:gd name="connsiteY2" fmla="*/ 2286000 h 2423160"/>
                <a:gd name="connsiteX3" fmla="*/ 308610 w 1783080"/>
                <a:gd name="connsiteY3" fmla="*/ 2423160 h 2423160"/>
                <a:gd name="connsiteX4" fmla="*/ 1463040 w 1783080"/>
                <a:gd name="connsiteY4" fmla="*/ 2423160 h 2423160"/>
                <a:gd name="connsiteX5" fmla="*/ 1611630 w 1783080"/>
                <a:gd name="connsiteY5" fmla="*/ 2274570 h 2423160"/>
                <a:gd name="connsiteX6" fmla="*/ 1611630 w 1783080"/>
                <a:gd name="connsiteY6" fmla="*/ 182880 h 2423160"/>
                <a:gd name="connsiteX7" fmla="*/ 1783080 w 1783080"/>
                <a:gd name="connsiteY7" fmla="*/ 80010 h 2423160"/>
                <a:gd name="connsiteX0" fmla="*/ 0 w 1760220"/>
                <a:gd name="connsiteY0" fmla="*/ 0 h 2423160"/>
                <a:gd name="connsiteX1" fmla="*/ 194310 w 1760220"/>
                <a:gd name="connsiteY1" fmla="*/ 182880 h 2423160"/>
                <a:gd name="connsiteX2" fmla="*/ 194310 w 1760220"/>
                <a:gd name="connsiteY2" fmla="*/ 2286000 h 2423160"/>
                <a:gd name="connsiteX3" fmla="*/ 308610 w 1760220"/>
                <a:gd name="connsiteY3" fmla="*/ 2423160 h 2423160"/>
                <a:gd name="connsiteX4" fmla="*/ 1463040 w 1760220"/>
                <a:gd name="connsiteY4" fmla="*/ 2423160 h 2423160"/>
                <a:gd name="connsiteX5" fmla="*/ 1611630 w 1760220"/>
                <a:gd name="connsiteY5" fmla="*/ 2274570 h 2423160"/>
                <a:gd name="connsiteX6" fmla="*/ 1611630 w 1760220"/>
                <a:gd name="connsiteY6" fmla="*/ 182880 h 2423160"/>
                <a:gd name="connsiteX7" fmla="*/ 1760220 w 1760220"/>
                <a:gd name="connsiteY7" fmla="*/ 45720 h 2423160"/>
                <a:gd name="connsiteX0" fmla="*/ 0 w 1760220"/>
                <a:gd name="connsiteY0" fmla="*/ 11430 h 2434590"/>
                <a:gd name="connsiteX1" fmla="*/ 194310 w 1760220"/>
                <a:gd name="connsiteY1" fmla="*/ 194310 h 2434590"/>
                <a:gd name="connsiteX2" fmla="*/ 194310 w 1760220"/>
                <a:gd name="connsiteY2" fmla="*/ 2297430 h 2434590"/>
                <a:gd name="connsiteX3" fmla="*/ 308610 w 1760220"/>
                <a:gd name="connsiteY3" fmla="*/ 2434590 h 2434590"/>
                <a:gd name="connsiteX4" fmla="*/ 1463040 w 1760220"/>
                <a:gd name="connsiteY4" fmla="*/ 2434590 h 2434590"/>
                <a:gd name="connsiteX5" fmla="*/ 1611630 w 1760220"/>
                <a:gd name="connsiteY5" fmla="*/ 2286000 h 2434590"/>
                <a:gd name="connsiteX6" fmla="*/ 1611630 w 1760220"/>
                <a:gd name="connsiteY6" fmla="*/ 194310 h 2434590"/>
                <a:gd name="connsiteX7" fmla="*/ 1760220 w 1760220"/>
                <a:gd name="connsiteY7" fmla="*/ 0 h 24345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60220" h="2434590">
                  <a:moveTo>
                    <a:pt x="0" y="11430"/>
                  </a:moveTo>
                  <a:lnTo>
                    <a:pt x="194310" y="194310"/>
                  </a:lnTo>
                  <a:lnTo>
                    <a:pt x="194310" y="2297430"/>
                  </a:lnTo>
                  <a:lnTo>
                    <a:pt x="308610" y="2434590"/>
                  </a:lnTo>
                  <a:lnTo>
                    <a:pt x="1463040" y="2434590"/>
                  </a:lnTo>
                  <a:lnTo>
                    <a:pt x="1611630" y="2286000"/>
                  </a:lnTo>
                  <a:lnTo>
                    <a:pt x="1611630" y="194310"/>
                  </a:lnTo>
                  <a:cubicBezTo>
                    <a:pt x="1664970" y="148590"/>
                    <a:pt x="1706880" y="45720"/>
                    <a:pt x="1760220" y="0"/>
                  </a:cubicBezTo>
                </a:path>
              </a:pathLst>
            </a:custGeom>
            <a:noFill/>
            <a:ln w="571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noProof="0"/>
            </a:p>
          </p:txBody>
        </p:sp>
      </p:grpSp>
      <p:sp>
        <p:nvSpPr>
          <p:cNvPr id="9" name="TextBox 8">
            <a:extLst>
              <a:ext uri="{FF2B5EF4-FFF2-40B4-BE49-F238E27FC236}">
                <a16:creationId xmlns:a16="http://schemas.microsoft.com/office/drawing/2014/main" id="{EEDC9E7C-8C28-85AF-AE80-4459DFD82E56}"/>
              </a:ext>
            </a:extLst>
          </p:cNvPr>
          <p:cNvSpPr txBox="1"/>
          <p:nvPr/>
        </p:nvSpPr>
        <p:spPr>
          <a:xfrm>
            <a:off x="6044840" y="6151497"/>
            <a:ext cx="944489" cy="523220"/>
          </a:xfrm>
          <a:prstGeom prst="rect">
            <a:avLst/>
          </a:prstGeom>
          <a:noFill/>
        </p:spPr>
        <p:txBody>
          <a:bodyPr wrap="none" rtlCol="0">
            <a:spAutoFit/>
          </a:bodyPr>
          <a:lstStyle/>
          <a:p>
            <a:pPr algn="l"/>
            <a:r>
              <a:rPr lang="en-GB" sz="2800"/>
              <a:t>Heat</a:t>
            </a:r>
          </a:p>
        </p:txBody>
      </p:sp>
      <p:grpSp>
        <p:nvGrpSpPr>
          <p:cNvPr id="10" name="Group 9">
            <a:extLst>
              <a:ext uri="{FF2B5EF4-FFF2-40B4-BE49-F238E27FC236}">
                <a16:creationId xmlns:a16="http://schemas.microsoft.com/office/drawing/2014/main" id="{74ABAD3B-D087-6941-EB6F-52C7FCCC5A80}"/>
              </a:ext>
            </a:extLst>
          </p:cNvPr>
          <p:cNvGrpSpPr/>
          <p:nvPr/>
        </p:nvGrpSpPr>
        <p:grpSpPr>
          <a:xfrm>
            <a:off x="6530377" y="4424833"/>
            <a:ext cx="1067345" cy="1348880"/>
            <a:chOff x="4835287" y="4229636"/>
            <a:chExt cx="1067345" cy="1348880"/>
          </a:xfrm>
        </p:grpSpPr>
        <p:sp>
          <p:nvSpPr>
            <p:cNvPr id="11" name="Freeform: Shape 10">
              <a:extLst>
                <a:ext uri="{FF2B5EF4-FFF2-40B4-BE49-F238E27FC236}">
                  <a16:creationId xmlns:a16="http://schemas.microsoft.com/office/drawing/2014/main" id="{A8664CDB-3D3F-BF83-2ECC-FBA49A505B59}"/>
                </a:ext>
              </a:extLst>
            </p:cNvPr>
            <p:cNvSpPr/>
            <p:nvPr/>
          </p:nvSpPr>
          <p:spPr>
            <a:xfrm>
              <a:off x="4901422" y="4307817"/>
              <a:ext cx="891470" cy="1226622"/>
            </a:xfrm>
            <a:custGeom>
              <a:avLst/>
              <a:gdLst>
                <a:gd name="connsiteX0" fmla="*/ 12700 w 901700"/>
                <a:gd name="connsiteY0" fmla="*/ 1244600 h 1244600"/>
                <a:gd name="connsiteX1" fmla="*/ 0 w 901700"/>
                <a:gd name="connsiteY1" fmla="*/ 355600 h 1244600"/>
                <a:gd name="connsiteX2" fmla="*/ 508000 w 901700"/>
                <a:gd name="connsiteY2" fmla="*/ 0 h 1244600"/>
                <a:gd name="connsiteX3" fmla="*/ 901700 w 901700"/>
                <a:gd name="connsiteY3" fmla="*/ 635000 h 1244600"/>
                <a:gd name="connsiteX4" fmla="*/ 558800 w 901700"/>
                <a:gd name="connsiteY4" fmla="*/ 1143000 h 1244600"/>
                <a:gd name="connsiteX0" fmla="*/ 12700 w 901700"/>
                <a:gd name="connsiteY0" fmla="*/ 1244600 h 1244600"/>
                <a:gd name="connsiteX1" fmla="*/ 0 w 901700"/>
                <a:gd name="connsiteY1" fmla="*/ 355600 h 1244600"/>
                <a:gd name="connsiteX2" fmla="*/ 508000 w 901700"/>
                <a:gd name="connsiteY2" fmla="*/ 0 h 1244600"/>
                <a:gd name="connsiteX3" fmla="*/ 901700 w 901700"/>
                <a:gd name="connsiteY3" fmla="*/ 635000 h 1244600"/>
                <a:gd name="connsiteX4" fmla="*/ 558800 w 901700"/>
                <a:gd name="connsiteY4" fmla="*/ 1143000 h 1244600"/>
                <a:gd name="connsiteX0" fmla="*/ 12700 w 901700"/>
                <a:gd name="connsiteY0" fmla="*/ 1244600 h 1274323"/>
                <a:gd name="connsiteX1" fmla="*/ 0 w 901700"/>
                <a:gd name="connsiteY1" fmla="*/ 355600 h 1274323"/>
                <a:gd name="connsiteX2" fmla="*/ 508000 w 901700"/>
                <a:gd name="connsiteY2" fmla="*/ 0 h 1274323"/>
                <a:gd name="connsiteX3" fmla="*/ 901700 w 901700"/>
                <a:gd name="connsiteY3" fmla="*/ 635000 h 1274323"/>
                <a:gd name="connsiteX4" fmla="*/ 520700 w 901700"/>
                <a:gd name="connsiteY4" fmla="*/ 1257300 h 1274323"/>
                <a:gd name="connsiteX0" fmla="*/ 12700 w 924336"/>
                <a:gd name="connsiteY0" fmla="*/ 1244600 h 1275782"/>
                <a:gd name="connsiteX1" fmla="*/ 0 w 924336"/>
                <a:gd name="connsiteY1" fmla="*/ 355600 h 1275782"/>
                <a:gd name="connsiteX2" fmla="*/ 508000 w 924336"/>
                <a:gd name="connsiteY2" fmla="*/ 0 h 1275782"/>
                <a:gd name="connsiteX3" fmla="*/ 901700 w 924336"/>
                <a:gd name="connsiteY3" fmla="*/ 635000 h 1275782"/>
                <a:gd name="connsiteX4" fmla="*/ 520700 w 924336"/>
                <a:gd name="connsiteY4" fmla="*/ 1257300 h 1275782"/>
                <a:gd name="connsiteX0" fmla="*/ 12700 w 924336"/>
                <a:gd name="connsiteY0" fmla="*/ 1262137 h 1293319"/>
                <a:gd name="connsiteX1" fmla="*/ 0 w 924336"/>
                <a:gd name="connsiteY1" fmla="*/ 373137 h 1293319"/>
                <a:gd name="connsiteX2" fmla="*/ 508000 w 924336"/>
                <a:gd name="connsiteY2" fmla="*/ 17537 h 1293319"/>
                <a:gd name="connsiteX3" fmla="*/ 901700 w 924336"/>
                <a:gd name="connsiteY3" fmla="*/ 652537 h 1293319"/>
                <a:gd name="connsiteX4" fmla="*/ 520700 w 924336"/>
                <a:gd name="connsiteY4" fmla="*/ 1274837 h 1293319"/>
                <a:gd name="connsiteX0" fmla="*/ 74407 w 986043"/>
                <a:gd name="connsiteY0" fmla="*/ 1272268 h 1303450"/>
                <a:gd name="connsiteX1" fmla="*/ 61707 w 986043"/>
                <a:gd name="connsiteY1" fmla="*/ 383268 h 1303450"/>
                <a:gd name="connsiteX2" fmla="*/ 569707 w 986043"/>
                <a:gd name="connsiteY2" fmla="*/ 27668 h 1303450"/>
                <a:gd name="connsiteX3" fmla="*/ 963407 w 986043"/>
                <a:gd name="connsiteY3" fmla="*/ 662668 h 1303450"/>
                <a:gd name="connsiteX4" fmla="*/ 582407 w 986043"/>
                <a:gd name="connsiteY4" fmla="*/ 1284968 h 1303450"/>
                <a:gd name="connsiteX0" fmla="*/ 2266 w 913902"/>
                <a:gd name="connsiteY0" fmla="*/ 1261264 h 1292446"/>
                <a:gd name="connsiteX1" fmla="*/ 129266 w 913902"/>
                <a:gd name="connsiteY1" fmla="*/ 321464 h 1292446"/>
                <a:gd name="connsiteX2" fmla="*/ 497566 w 913902"/>
                <a:gd name="connsiteY2" fmla="*/ 16664 h 1292446"/>
                <a:gd name="connsiteX3" fmla="*/ 891266 w 913902"/>
                <a:gd name="connsiteY3" fmla="*/ 651664 h 1292446"/>
                <a:gd name="connsiteX4" fmla="*/ 510266 w 913902"/>
                <a:gd name="connsiteY4" fmla="*/ 1273964 h 1292446"/>
                <a:gd name="connsiteX0" fmla="*/ 437 w 891470"/>
                <a:gd name="connsiteY0" fmla="*/ 1196141 h 1226622"/>
                <a:gd name="connsiteX1" fmla="*/ 127437 w 891470"/>
                <a:gd name="connsiteY1" fmla="*/ 256341 h 1226622"/>
                <a:gd name="connsiteX2" fmla="*/ 635437 w 891470"/>
                <a:gd name="connsiteY2" fmla="*/ 15041 h 1226622"/>
                <a:gd name="connsiteX3" fmla="*/ 889437 w 891470"/>
                <a:gd name="connsiteY3" fmla="*/ 586541 h 1226622"/>
                <a:gd name="connsiteX4" fmla="*/ 508437 w 891470"/>
                <a:gd name="connsiteY4" fmla="*/ 1208841 h 12266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91470" h="1226622">
                  <a:moveTo>
                    <a:pt x="437" y="1196141"/>
                  </a:moveTo>
                  <a:cubicBezTo>
                    <a:pt x="-3796" y="899808"/>
                    <a:pt x="21604" y="453191"/>
                    <a:pt x="127437" y="256341"/>
                  </a:cubicBezTo>
                  <a:cubicBezTo>
                    <a:pt x="233270" y="59491"/>
                    <a:pt x="508437" y="-39992"/>
                    <a:pt x="635437" y="15041"/>
                  </a:cubicBezTo>
                  <a:cubicBezTo>
                    <a:pt x="762437" y="70074"/>
                    <a:pt x="910604" y="387574"/>
                    <a:pt x="889437" y="586541"/>
                  </a:cubicBezTo>
                  <a:cubicBezTo>
                    <a:pt x="868270" y="785508"/>
                    <a:pt x="775137" y="1331608"/>
                    <a:pt x="508437" y="1208841"/>
                  </a:cubicBezTo>
                </a:path>
              </a:pathLst>
            </a:custGeom>
            <a:noFill/>
            <a:ln w="571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Isosceles Triangle 11">
              <a:extLst>
                <a:ext uri="{FF2B5EF4-FFF2-40B4-BE49-F238E27FC236}">
                  <a16:creationId xmlns:a16="http://schemas.microsoft.com/office/drawing/2014/main" id="{B564CE56-A28A-DEAF-0A6F-630D542C6ABE}"/>
                </a:ext>
              </a:extLst>
            </p:cNvPr>
            <p:cNvSpPr/>
            <p:nvPr/>
          </p:nvSpPr>
          <p:spPr>
            <a:xfrm rot="287845">
              <a:off x="4835287" y="4800600"/>
              <a:ext cx="183069" cy="293589"/>
            </a:xfrm>
            <a:prstGeom prst="triangle">
              <a:avLst/>
            </a:prstGeom>
            <a:solidFill>
              <a:srgbClr val="FF0000"/>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Isosceles Triangle 12">
              <a:extLst>
                <a:ext uri="{FF2B5EF4-FFF2-40B4-BE49-F238E27FC236}">
                  <a16:creationId xmlns:a16="http://schemas.microsoft.com/office/drawing/2014/main" id="{B580F924-81A6-A932-BF4E-F7E33AD95510}"/>
                </a:ext>
              </a:extLst>
            </p:cNvPr>
            <p:cNvSpPr/>
            <p:nvPr/>
          </p:nvSpPr>
          <p:spPr>
            <a:xfrm rot="5127986">
              <a:off x="5359113" y="4174376"/>
              <a:ext cx="183069" cy="293589"/>
            </a:xfrm>
            <a:prstGeom prst="triangle">
              <a:avLst/>
            </a:prstGeom>
            <a:solidFill>
              <a:srgbClr val="FF0000"/>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Isosceles Triangle 13">
              <a:extLst>
                <a:ext uri="{FF2B5EF4-FFF2-40B4-BE49-F238E27FC236}">
                  <a16:creationId xmlns:a16="http://schemas.microsoft.com/office/drawing/2014/main" id="{D6A263F9-D389-5608-E2C7-E36F0D9D63A5}"/>
                </a:ext>
              </a:extLst>
            </p:cNvPr>
            <p:cNvSpPr/>
            <p:nvPr/>
          </p:nvSpPr>
          <p:spPr>
            <a:xfrm rot="11066464">
              <a:off x="5719563" y="4749515"/>
              <a:ext cx="183069" cy="293589"/>
            </a:xfrm>
            <a:prstGeom prst="triangle">
              <a:avLst/>
            </a:prstGeom>
            <a:solidFill>
              <a:srgbClr val="FF0000"/>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Isosceles Triangle 14">
              <a:extLst>
                <a:ext uri="{FF2B5EF4-FFF2-40B4-BE49-F238E27FC236}">
                  <a16:creationId xmlns:a16="http://schemas.microsoft.com/office/drawing/2014/main" id="{E7FC8B6C-994E-5A8D-A6D2-E0FCF4F7829F}"/>
                </a:ext>
              </a:extLst>
            </p:cNvPr>
            <p:cNvSpPr/>
            <p:nvPr/>
          </p:nvSpPr>
          <p:spPr>
            <a:xfrm rot="17606967">
              <a:off x="5255623" y="5340187"/>
              <a:ext cx="183069" cy="293589"/>
            </a:xfrm>
            <a:prstGeom prst="triangle">
              <a:avLst/>
            </a:prstGeom>
            <a:solidFill>
              <a:srgbClr val="FF0000"/>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6" name="Group 15">
            <a:extLst>
              <a:ext uri="{FF2B5EF4-FFF2-40B4-BE49-F238E27FC236}">
                <a16:creationId xmlns:a16="http://schemas.microsoft.com/office/drawing/2014/main" id="{F09BCB1F-0911-5CEA-1336-E0D6C8B36CF1}"/>
              </a:ext>
            </a:extLst>
          </p:cNvPr>
          <p:cNvGrpSpPr/>
          <p:nvPr/>
        </p:nvGrpSpPr>
        <p:grpSpPr>
          <a:xfrm flipH="1">
            <a:off x="5268205" y="4441885"/>
            <a:ext cx="1067345" cy="1348880"/>
            <a:chOff x="4835287" y="4229636"/>
            <a:chExt cx="1067345" cy="1348880"/>
          </a:xfrm>
        </p:grpSpPr>
        <p:sp>
          <p:nvSpPr>
            <p:cNvPr id="17" name="Freeform: Shape 16">
              <a:extLst>
                <a:ext uri="{FF2B5EF4-FFF2-40B4-BE49-F238E27FC236}">
                  <a16:creationId xmlns:a16="http://schemas.microsoft.com/office/drawing/2014/main" id="{D62D6C7A-EC65-228E-3A9A-BFB0B00B39E8}"/>
                </a:ext>
              </a:extLst>
            </p:cNvPr>
            <p:cNvSpPr/>
            <p:nvPr/>
          </p:nvSpPr>
          <p:spPr>
            <a:xfrm>
              <a:off x="4901422" y="4307817"/>
              <a:ext cx="891470" cy="1226622"/>
            </a:xfrm>
            <a:custGeom>
              <a:avLst/>
              <a:gdLst>
                <a:gd name="connsiteX0" fmla="*/ 12700 w 901700"/>
                <a:gd name="connsiteY0" fmla="*/ 1244600 h 1244600"/>
                <a:gd name="connsiteX1" fmla="*/ 0 w 901700"/>
                <a:gd name="connsiteY1" fmla="*/ 355600 h 1244600"/>
                <a:gd name="connsiteX2" fmla="*/ 508000 w 901700"/>
                <a:gd name="connsiteY2" fmla="*/ 0 h 1244600"/>
                <a:gd name="connsiteX3" fmla="*/ 901700 w 901700"/>
                <a:gd name="connsiteY3" fmla="*/ 635000 h 1244600"/>
                <a:gd name="connsiteX4" fmla="*/ 558800 w 901700"/>
                <a:gd name="connsiteY4" fmla="*/ 1143000 h 1244600"/>
                <a:gd name="connsiteX0" fmla="*/ 12700 w 901700"/>
                <a:gd name="connsiteY0" fmla="*/ 1244600 h 1244600"/>
                <a:gd name="connsiteX1" fmla="*/ 0 w 901700"/>
                <a:gd name="connsiteY1" fmla="*/ 355600 h 1244600"/>
                <a:gd name="connsiteX2" fmla="*/ 508000 w 901700"/>
                <a:gd name="connsiteY2" fmla="*/ 0 h 1244600"/>
                <a:gd name="connsiteX3" fmla="*/ 901700 w 901700"/>
                <a:gd name="connsiteY3" fmla="*/ 635000 h 1244600"/>
                <a:gd name="connsiteX4" fmla="*/ 558800 w 901700"/>
                <a:gd name="connsiteY4" fmla="*/ 1143000 h 1244600"/>
                <a:gd name="connsiteX0" fmla="*/ 12700 w 901700"/>
                <a:gd name="connsiteY0" fmla="*/ 1244600 h 1274323"/>
                <a:gd name="connsiteX1" fmla="*/ 0 w 901700"/>
                <a:gd name="connsiteY1" fmla="*/ 355600 h 1274323"/>
                <a:gd name="connsiteX2" fmla="*/ 508000 w 901700"/>
                <a:gd name="connsiteY2" fmla="*/ 0 h 1274323"/>
                <a:gd name="connsiteX3" fmla="*/ 901700 w 901700"/>
                <a:gd name="connsiteY3" fmla="*/ 635000 h 1274323"/>
                <a:gd name="connsiteX4" fmla="*/ 520700 w 901700"/>
                <a:gd name="connsiteY4" fmla="*/ 1257300 h 1274323"/>
                <a:gd name="connsiteX0" fmla="*/ 12700 w 924336"/>
                <a:gd name="connsiteY0" fmla="*/ 1244600 h 1275782"/>
                <a:gd name="connsiteX1" fmla="*/ 0 w 924336"/>
                <a:gd name="connsiteY1" fmla="*/ 355600 h 1275782"/>
                <a:gd name="connsiteX2" fmla="*/ 508000 w 924336"/>
                <a:gd name="connsiteY2" fmla="*/ 0 h 1275782"/>
                <a:gd name="connsiteX3" fmla="*/ 901700 w 924336"/>
                <a:gd name="connsiteY3" fmla="*/ 635000 h 1275782"/>
                <a:gd name="connsiteX4" fmla="*/ 520700 w 924336"/>
                <a:gd name="connsiteY4" fmla="*/ 1257300 h 1275782"/>
                <a:gd name="connsiteX0" fmla="*/ 12700 w 924336"/>
                <a:gd name="connsiteY0" fmla="*/ 1262137 h 1293319"/>
                <a:gd name="connsiteX1" fmla="*/ 0 w 924336"/>
                <a:gd name="connsiteY1" fmla="*/ 373137 h 1293319"/>
                <a:gd name="connsiteX2" fmla="*/ 508000 w 924336"/>
                <a:gd name="connsiteY2" fmla="*/ 17537 h 1293319"/>
                <a:gd name="connsiteX3" fmla="*/ 901700 w 924336"/>
                <a:gd name="connsiteY3" fmla="*/ 652537 h 1293319"/>
                <a:gd name="connsiteX4" fmla="*/ 520700 w 924336"/>
                <a:gd name="connsiteY4" fmla="*/ 1274837 h 1293319"/>
                <a:gd name="connsiteX0" fmla="*/ 74407 w 986043"/>
                <a:gd name="connsiteY0" fmla="*/ 1272268 h 1303450"/>
                <a:gd name="connsiteX1" fmla="*/ 61707 w 986043"/>
                <a:gd name="connsiteY1" fmla="*/ 383268 h 1303450"/>
                <a:gd name="connsiteX2" fmla="*/ 569707 w 986043"/>
                <a:gd name="connsiteY2" fmla="*/ 27668 h 1303450"/>
                <a:gd name="connsiteX3" fmla="*/ 963407 w 986043"/>
                <a:gd name="connsiteY3" fmla="*/ 662668 h 1303450"/>
                <a:gd name="connsiteX4" fmla="*/ 582407 w 986043"/>
                <a:gd name="connsiteY4" fmla="*/ 1284968 h 1303450"/>
                <a:gd name="connsiteX0" fmla="*/ 2266 w 913902"/>
                <a:gd name="connsiteY0" fmla="*/ 1261264 h 1292446"/>
                <a:gd name="connsiteX1" fmla="*/ 129266 w 913902"/>
                <a:gd name="connsiteY1" fmla="*/ 321464 h 1292446"/>
                <a:gd name="connsiteX2" fmla="*/ 497566 w 913902"/>
                <a:gd name="connsiteY2" fmla="*/ 16664 h 1292446"/>
                <a:gd name="connsiteX3" fmla="*/ 891266 w 913902"/>
                <a:gd name="connsiteY3" fmla="*/ 651664 h 1292446"/>
                <a:gd name="connsiteX4" fmla="*/ 510266 w 913902"/>
                <a:gd name="connsiteY4" fmla="*/ 1273964 h 1292446"/>
                <a:gd name="connsiteX0" fmla="*/ 437 w 891470"/>
                <a:gd name="connsiteY0" fmla="*/ 1196141 h 1226622"/>
                <a:gd name="connsiteX1" fmla="*/ 127437 w 891470"/>
                <a:gd name="connsiteY1" fmla="*/ 256341 h 1226622"/>
                <a:gd name="connsiteX2" fmla="*/ 635437 w 891470"/>
                <a:gd name="connsiteY2" fmla="*/ 15041 h 1226622"/>
                <a:gd name="connsiteX3" fmla="*/ 889437 w 891470"/>
                <a:gd name="connsiteY3" fmla="*/ 586541 h 1226622"/>
                <a:gd name="connsiteX4" fmla="*/ 508437 w 891470"/>
                <a:gd name="connsiteY4" fmla="*/ 1208841 h 12266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91470" h="1226622">
                  <a:moveTo>
                    <a:pt x="437" y="1196141"/>
                  </a:moveTo>
                  <a:cubicBezTo>
                    <a:pt x="-3796" y="899808"/>
                    <a:pt x="21604" y="453191"/>
                    <a:pt x="127437" y="256341"/>
                  </a:cubicBezTo>
                  <a:cubicBezTo>
                    <a:pt x="233270" y="59491"/>
                    <a:pt x="508437" y="-39992"/>
                    <a:pt x="635437" y="15041"/>
                  </a:cubicBezTo>
                  <a:cubicBezTo>
                    <a:pt x="762437" y="70074"/>
                    <a:pt x="910604" y="387574"/>
                    <a:pt x="889437" y="586541"/>
                  </a:cubicBezTo>
                  <a:cubicBezTo>
                    <a:pt x="868270" y="785508"/>
                    <a:pt x="775137" y="1331608"/>
                    <a:pt x="508437" y="1208841"/>
                  </a:cubicBezTo>
                </a:path>
              </a:pathLst>
            </a:custGeom>
            <a:noFill/>
            <a:ln w="571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Isosceles Triangle 17">
              <a:extLst>
                <a:ext uri="{FF2B5EF4-FFF2-40B4-BE49-F238E27FC236}">
                  <a16:creationId xmlns:a16="http://schemas.microsoft.com/office/drawing/2014/main" id="{9E1E7A0C-262A-E997-455C-9885618D8E93}"/>
                </a:ext>
              </a:extLst>
            </p:cNvPr>
            <p:cNvSpPr/>
            <p:nvPr/>
          </p:nvSpPr>
          <p:spPr>
            <a:xfrm rot="287845">
              <a:off x="4835287" y="4800600"/>
              <a:ext cx="183069" cy="293589"/>
            </a:xfrm>
            <a:prstGeom prst="triangle">
              <a:avLst/>
            </a:prstGeom>
            <a:solidFill>
              <a:srgbClr val="FF0000"/>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Isosceles Triangle 18">
              <a:extLst>
                <a:ext uri="{FF2B5EF4-FFF2-40B4-BE49-F238E27FC236}">
                  <a16:creationId xmlns:a16="http://schemas.microsoft.com/office/drawing/2014/main" id="{7AE66837-B0B8-0078-758B-A2EF90D223E2}"/>
                </a:ext>
              </a:extLst>
            </p:cNvPr>
            <p:cNvSpPr/>
            <p:nvPr/>
          </p:nvSpPr>
          <p:spPr>
            <a:xfrm rot="5127986">
              <a:off x="5359113" y="4174376"/>
              <a:ext cx="183069" cy="293589"/>
            </a:xfrm>
            <a:prstGeom prst="triangle">
              <a:avLst/>
            </a:prstGeom>
            <a:solidFill>
              <a:srgbClr val="FF0000"/>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Isosceles Triangle 19">
              <a:extLst>
                <a:ext uri="{FF2B5EF4-FFF2-40B4-BE49-F238E27FC236}">
                  <a16:creationId xmlns:a16="http://schemas.microsoft.com/office/drawing/2014/main" id="{347CA277-4449-C804-A285-48E1D4A291C7}"/>
                </a:ext>
              </a:extLst>
            </p:cNvPr>
            <p:cNvSpPr/>
            <p:nvPr/>
          </p:nvSpPr>
          <p:spPr>
            <a:xfrm rot="11066464">
              <a:off x="5719563" y="4749515"/>
              <a:ext cx="183069" cy="293589"/>
            </a:xfrm>
            <a:prstGeom prst="triangle">
              <a:avLst/>
            </a:prstGeom>
            <a:solidFill>
              <a:srgbClr val="FF0000"/>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Isosceles Triangle 20">
              <a:extLst>
                <a:ext uri="{FF2B5EF4-FFF2-40B4-BE49-F238E27FC236}">
                  <a16:creationId xmlns:a16="http://schemas.microsoft.com/office/drawing/2014/main" id="{0A626E1F-4AEA-F5C7-90BA-21FC6A9585D4}"/>
                </a:ext>
              </a:extLst>
            </p:cNvPr>
            <p:cNvSpPr/>
            <p:nvPr/>
          </p:nvSpPr>
          <p:spPr>
            <a:xfrm rot="17606967">
              <a:off x="5255623" y="5340187"/>
              <a:ext cx="183069" cy="293589"/>
            </a:xfrm>
            <a:prstGeom prst="triangle">
              <a:avLst/>
            </a:prstGeom>
            <a:solidFill>
              <a:srgbClr val="FF0000"/>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20483" name="Text Box 5">
            <a:extLst>
              <a:ext uri="{FF2B5EF4-FFF2-40B4-BE49-F238E27FC236}">
                <a16:creationId xmlns:a16="http://schemas.microsoft.com/office/drawing/2014/main" id="{B2A4895E-22B7-071B-3253-4A37F6D43B75}"/>
              </a:ext>
            </a:extLst>
          </p:cNvPr>
          <p:cNvSpPr txBox="1">
            <a:spLocks noChangeArrowheads="1"/>
          </p:cNvSpPr>
          <p:nvPr/>
        </p:nvSpPr>
        <p:spPr bwMode="auto">
          <a:xfrm>
            <a:off x="254000" y="992777"/>
            <a:ext cx="4417674" cy="57861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ga-IE" sz="3200" dirty="0"/>
              <a:t>Cuir braon de dhathú bia go cúramach le pipéad plaisteach ag bun </a:t>
            </a:r>
            <a:r>
              <a:rPr lang="en-IE" sz="3200" dirty="0" err="1"/>
              <a:t>eascra</a:t>
            </a:r>
            <a:r>
              <a:rPr lang="ga-IE" sz="3200" dirty="0"/>
              <a:t> uisce fuar.</a:t>
            </a:r>
          </a:p>
          <a:p>
            <a:br>
              <a:rPr lang="ga-IE" dirty="0"/>
            </a:br>
            <a:endParaRPr lang="en-GB" sz="2800" noProof="0" dirty="0"/>
          </a:p>
          <a:p>
            <a:pPr eaLnBrk="1" hangingPunct="1"/>
            <a:r>
              <a:rPr lang="en-GB" sz="2800" noProof="0" dirty="0" err="1"/>
              <a:t>Téigh</a:t>
            </a:r>
            <a:r>
              <a:rPr lang="en-GB" sz="2800" noProof="0" dirty="0"/>
              <a:t>.</a:t>
            </a:r>
          </a:p>
          <a:p>
            <a:pPr eaLnBrk="1" hangingPunct="1"/>
            <a:endParaRPr lang="en-GB" sz="2800" noProof="0" dirty="0"/>
          </a:p>
          <a:p>
            <a:pPr eaLnBrk="1" hangingPunct="1"/>
            <a:r>
              <a:rPr lang="en-GB" sz="2800" b="1" dirty="0" err="1"/>
              <a:t>Breathnóireacht</a:t>
            </a:r>
            <a:r>
              <a:rPr lang="en-GB" sz="2800" b="1" dirty="0"/>
              <a:t>:</a:t>
            </a:r>
          </a:p>
          <a:p>
            <a:pPr eaLnBrk="1" hangingPunct="1"/>
            <a:r>
              <a:rPr lang="en-GB" sz="2800" dirty="0" err="1"/>
              <a:t>Cuairtíonn</a:t>
            </a:r>
            <a:r>
              <a:rPr lang="en-GB" sz="2800" dirty="0"/>
              <a:t> an t-</a:t>
            </a:r>
            <a:r>
              <a:rPr lang="en-GB" sz="2800" dirty="0" err="1"/>
              <a:t>uisce</a:t>
            </a:r>
            <a:r>
              <a:rPr lang="en-GB" sz="2800" dirty="0"/>
              <a:t> agus an </a:t>
            </a:r>
            <a:r>
              <a:rPr lang="en-GB" sz="2800" dirty="0" err="1"/>
              <a:t>ruaim</a:t>
            </a:r>
            <a:r>
              <a:rPr lang="en-GB" sz="2800" dirty="0"/>
              <a:t> </a:t>
            </a:r>
            <a:r>
              <a:rPr lang="en-GB" sz="2800" dirty="0" err="1"/>
              <a:t>dhaite</a:t>
            </a:r>
            <a:r>
              <a:rPr lang="en-GB" sz="2800" dirty="0"/>
              <a:t> ag </a:t>
            </a:r>
            <a:r>
              <a:rPr lang="en-GB" sz="2800" dirty="0" err="1"/>
              <a:t>taispeáint</a:t>
            </a:r>
            <a:r>
              <a:rPr lang="en-GB" sz="2800" dirty="0"/>
              <a:t> </a:t>
            </a:r>
            <a:r>
              <a:rPr lang="en-GB" sz="2800" dirty="0" err="1"/>
              <a:t>sruthanna</a:t>
            </a:r>
            <a:r>
              <a:rPr lang="en-GB" sz="2800" dirty="0"/>
              <a:t> </a:t>
            </a:r>
            <a:r>
              <a:rPr lang="en-GB" sz="2800" dirty="0" err="1"/>
              <a:t>comhiompartha</a:t>
            </a:r>
            <a:r>
              <a:rPr lang="en-GB" sz="2800" dirty="0"/>
              <a:t>.</a:t>
            </a:r>
            <a:endParaRPr lang="en-GB" sz="2800" noProof="0" dirty="0"/>
          </a:p>
        </p:txBody>
      </p:sp>
      <p:sp>
        <p:nvSpPr>
          <p:cNvPr id="3" name="Freeform: Shape 2">
            <a:extLst>
              <a:ext uri="{FF2B5EF4-FFF2-40B4-BE49-F238E27FC236}">
                <a16:creationId xmlns:a16="http://schemas.microsoft.com/office/drawing/2014/main" id="{5FFED183-B406-C329-C91A-E3948680127C}"/>
              </a:ext>
            </a:extLst>
          </p:cNvPr>
          <p:cNvSpPr/>
          <p:nvPr/>
        </p:nvSpPr>
        <p:spPr>
          <a:xfrm>
            <a:off x="6118640" y="5715437"/>
            <a:ext cx="648072" cy="210284"/>
          </a:xfrm>
          <a:custGeom>
            <a:avLst/>
            <a:gdLst>
              <a:gd name="connsiteX0" fmla="*/ 0 w 2731770"/>
              <a:gd name="connsiteY0" fmla="*/ 708660 h 708660"/>
              <a:gd name="connsiteX1" fmla="*/ 1303020 w 2731770"/>
              <a:gd name="connsiteY1" fmla="*/ 0 h 708660"/>
              <a:gd name="connsiteX2" fmla="*/ 2731770 w 2731770"/>
              <a:gd name="connsiteY2" fmla="*/ 605790 h 708660"/>
              <a:gd name="connsiteX3" fmla="*/ 0 w 2731770"/>
              <a:gd name="connsiteY3" fmla="*/ 708660 h 708660"/>
            </a:gdLst>
            <a:ahLst/>
            <a:cxnLst>
              <a:cxn ang="0">
                <a:pos x="connsiteX0" y="connsiteY0"/>
              </a:cxn>
              <a:cxn ang="0">
                <a:pos x="connsiteX1" y="connsiteY1"/>
              </a:cxn>
              <a:cxn ang="0">
                <a:pos x="connsiteX2" y="connsiteY2"/>
              </a:cxn>
              <a:cxn ang="0">
                <a:pos x="connsiteX3" y="connsiteY3"/>
              </a:cxn>
            </a:cxnLst>
            <a:rect l="l" t="t" r="r" b="b"/>
            <a:pathLst>
              <a:path w="2731770" h="708660">
                <a:moveTo>
                  <a:pt x="0" y="708660"/>
                </a:moveTo>
                <a:lnTo>
                  <a:pt x="1303020" y="0"/>
                </a:lnTo>
                <a:lnTo>
                  <a:pt x="2731770" y="605790"/>
                </a:lnTo>
                <a:lnTo>
                  <a:pt x="0" y="708660"/>
                </a:lnTo>
                <a:close/>
              </a:path>
            </a:pathLst>
          </a:custGeom>
          <a:solidFill>
            <a:srgbClr val="FF0000"/>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noProof="0"/>
          </a:p>
        </p:txBody>
      </p:sp>
      <p:sp>
        <p:nvSpPr>
          <p:cNvPr id="4" name="TextBox 3">
            <a:extLst>
              <a:ext uri="{FF2B5EF4-FFF2-40B4-BE49-F238E27FC236}">
                <a16:creationId xmlns:a16="http://schemas.microsoft.com/office/drawing/2014/main" id="{C6C45E87-B581-FDA4-8FCC-D4F623EDF983}"/>
              </a:ext>
            </a:extLst>
          </p:cNvPr>
          <p:cNvSpPr txBox="1"/>
          <p:nvPr/>
        </p:nvSpPr>
        <p:spPr>
          <a:xfrm>
            <a:off x="7946090" y="4593204"/>
            <a:ext cx="1829962" cy="954107"/>
          </a:xfrm>
          <a:prstGeom prst="rect">
            <a:avLst/>
          </a:prstGeom>
          <a:noFill/>
        </p:spPr>
        <p:txBody>
          <a:bodyPr wrap="square" rtlCol="0">
            <a:spAutoFit/>
          </a:bodyPr>
          <a:lstStyle/>
          <a:p>
            <a:pPr algn="l"/>
            <a:r>
              <a:rPr lang="en-GB" sz="2800" noProof="0"/>
              <a:t>Food colouring</a:t>
            </a:r>
          </a:p>
        </p:txBody>
      </p:sp>
      <p:cxnSp>
        <p:nvCxnSpPr>
          <p:cNvPr id="6" name="Straight Arrow Connector 5">
            <a:extLst>
              <a:ext uri="{FF2B5EF4-FFF2-40B4-BE49-F238E27FC236}">
                <a16:creationId xmlns:a16="http://schemas.microsoft.com/office/drawing/2014/main" id="{381479AC-472D-8DA8-6AF0-FFBA31F6316A}"/>
              </a:ext>
            </a:extLst>
          </p:cNvPr>
          <p:cNvCxnSpPr>
            <a:endCxn id="3" idx="2"/>
          </p:cNvCxnSpPr>
          <p:nvPr/>
        </p:nvCxnSpPr>
        <p:spPr>
          <a:xfrm flipH="1">
            <a:off x="6766712" y="5547311"/>
            <a:ext cx="1656184" cy="347885"/>
          </a:xfrm>
          <a:prstGeom prst="straightConnector1">
            <a:avLst/>
          </a:prstGeom>
          <a:ln w="19050" cap="flat" cmpd="sng" algn="ctr">
            <a:solidFill>
              <a:schemeClr val="accent2"/>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grpSp>
        <p:nvGrpSpPr>
          <p:cNvPr id="2" name="Group 1">
            <a:extLst>
              <a:ext uri="{FF2B5EF4-FFF2-40B4-BE49-F238E27FC236}">
                <a16:creationId xmlns:a16="http://schemas.microsoft.com/office/drawing/2014/main" id="{B4DC9126-2B8F-7A1E-9C2A-CA9E1D9B32E2}"/>
              </a:ext>
            </a:extLst>
          </p:cNvPr>
          <p:cNvGrpSpPr/>
          <p:nvPr/>
        </p:nvGrpSpPr>
        <p:grpSpPr>
          <a:xfrm>
            <a:off x="5931199" y="1683089"/>
            <a:ext cx="1282145" cy="1133079"/>
            <a:chOff x="6639460" y="2362238"/>
            <a:chExt cx="1765912" cy="2020567"/>
          </a:xfrm>
        </p:grpSpPr>
        <p:sp>
          <p:nvSpPr>
            <p:cNvPr id="22" name="Freeform: Shape 21">
              <a:extLst>
                <a:ext uri="{FF2B5EF4-FFF2-40B4-BE49-F238E27FC236}">
                  <a16:creationId xmlns:a16="http://schemas.microsoft.com/office/drawing/2014/main" id="{B32983FF-B582-B4A5-645B-7036E1AC550D}"/>
                </a:ext>
              </a:extLst>
            </p:cNvPr>
            <p:cNvSpPr/>
            <p:nvPr/>
          </p:nvSpPr>
          <p:spPr>
            <a:xfrm>
              <a:off x="6850495" y="3199505"/>
              <a:ext cx="1409409" cy="1183300"/>
            </a:xfrm>
            <a:custGeom>
              <a:avLst/>
              <a:gdLst>
                <a:gd name="connsiteX0" fmla="*/ 0 w 2137410"/>
                <a:gd name="connsiteY0" fmla="*/ 0 h 1794510"/>
                <a:gd name="connsiteX1" fmla="*/ 0 w 2137410"/>
                <a:gd name="connsiteY1" fmla="*/ 1565910 h 1794510"/>
                <a:gd name="connsiteX2" fmla="*/ 205740 w 2137410"/>
                <a:gd name="connsiteY2" fmla="*/ 1783080 h 1794510"/>
                <a:gd name="connsiteX3" fmla="*/ 1840230 w 2137410"/>
                <a:gd name="connsiteY3" fmla="*/ 1794510 h 1794510"/>
                <a:gd name="connsiteX4" fmla="*/ 2137410 w 2137410"/>
                <a:gd name="connsiteY4" fmla="*/ 1588770 h 1794510"/>
                <a:gd name="connsiteX5" fmla="*/ 2103120 w 2137410"/>
                <a:gd name="connsiteY5" fmla="*/ 34290 h 1794510"/>
                <a:gd name="connsiteX6" fmla="*/ 0 w 2137410"/>
                <a:gd name="connsiteY6" fmla="*/ 0 h 1794510"/>
                <a:gd name="connsiteX0" fmla="*/ 0 w 2137410"/>
                <a:gd name="connsiteY0" fmla="*/ 0 h 1794510"/>
                <a:gd name="connsiteX1" fmla="*/ 0 w 2137410"/>
                <a:gd name="connsiteY1" fmla="*/ 1565910 h 1794510"/>
                <a:gd name="connsiteX2" fmla="*/ 205740 w 2137410"/>
                <a:gd name="connsiteY2" fmla="*/ 1783080 h 1794510"/>
                <a:gd name="connsiteX3" fmla="*/ 1840230 w 2137410"/>
                <a:gd name="connsiteY3" fmla="*/ 1794510 h 1794510"/>
                <a:gd name="connsiteX4" fmla="*/ 2137410 w 2137410"/>
                <a:gd name="connsiteY4" fmla="*/ 1588770 h 1794510"/>
                <a:gd name="connsiteX5" fmla="*/ 2103120 w 2137410"/>
                <a:gd name="connsiteY5" fmla="*/ 0 h 1794510"/>
                <a:gd name="connsiteX6" fmla="*/ 0 w 2137410"/>
                <a:gd name="connsiteY6" fmla="*/ 0 h 17945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37410" h="1794510">
                  <a:moveTo>
                    <a:pt x="0" y="0"/>
                  </a:moveTo>
                  <a:lnTo>
                    <a:pt x="0" y="1565910"/>
                  </a:lnTo>
                  <a:lnTo>
                    <a:pt x="205740" y="1783080"/>
                  </a:lnTo>
                  <a:lnTo>
                    <a:pt x="1840230" y="1794510"/>
                  </a:lnTo>
                  <a:lnTo>
                    <a:pt x="2137410" y="1588770"/>
                  </a:lnTo>
                  <a:lnTo>
                    <a:pt x="2103120" y="0"/>
                  </a:lnTo>
                  <a:lnTo>
                    <a:pt x="0" y="0"/>
                  </a:lnTo>
                  <a:close/>
                </a:path>
              </a:pathLst>
            </a:custGeom>
            <a:solidFill>
              <a:schemeClr val="tx2">
                <a:lumMod val="10000"/>
                <a:lumOff val="9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noProof="0"/>
            </a:p>
          </p:txBody>
        </p:sp>
        <p:sp>
          <p:nvSpPr>
            <p:cNvPr id="23" name="Freeform: Shape 22">
              <a:extLst>
                <a:ext uri="{FF2B5EF4-FFF2-40B4-BE49-F238E27FC236}">
                  <a16:creationId xmlns:a16="http://schemas.microsoft.com/office/drawing/2014/main" id="{34516683-A96C-C148-FB06-F500003ED27E}"/>
                </a:ext>
              </a:extLst>
            </p:cNvPr>
            <p:cNvSpPr/>
            <p:nvPr/>
          </p:nvSpPr>
          <p:spPr>
            <a:xfrm>
              <a:off x="6639460" y="2362238"/>
              <a:ext cx="1765912" cy="2007824"/>
            </a:xfrm>
            <a:custGeom>
              <a:avLst/>
              <a:gdLst>
                <a:gd name="connsiteX0" fmla="*/ 0 w 1783080"/>
                <a:gd name="connsiteY0" fmla="*/ 0 h 2423160"/>
                <a:gd name="connsiteX1" fmla="*/ 194310 w 1783080"/>
                <a:gd name="connsiteY1" fmla="*/ 182880 h 2423160"/>
                <a:gd name="connsiteX2" fmla="*/ 194310 w 1783080"/>
                <a:gd name="connsiteY2" fmla="*/ 2286000 h 2423160"/>
                <a:gd name="connsiteX3" fmla="*/ 308610 w 1783080"/>
                <a:gd name="connsiteY3" fmla="*/ 2423160 h 2423160"/>
                <a:gd name="connsiteX4" fmla="*/ 1463040 w 1783080"/>
                <a:gd name="connsiteY4" fmla="*/ 2423160 h 2423160"/>
                <a:gd name="connsiteX5" fmla="*/ 1611630 w 1783080"/>
                <a:gd name="connsiteY5" fmla="*/ 2274570 h 2423160"/>
                <a:gd name="connsiteX6" fmla="*/ 1623060 w 1783080"/>
                <a:gd name="connsiteY6" fmla="*/ 217170 h 2423160"/>
                <a:gd name="connsiteX7" fmla="*/ 1783080 w 1783080"/>
                <a:gd name="connsiteY7" fmla="*/ 80010 h 2423160"/>
                <a:gd name="connsiteX0" fmla="*/ 0 w 1783080"/>
                <a:gd name="connsiteY0" fmla="*/ 0 h 2423160"/>
                <a:gd name="connsiteX1" fmla="*/ 194310 w 1783080"/>
                <a:gd name="connsiteY1" fmla="*/ 182880 h 2423160"/>
                <a:gd name="connsiteX2" fmla="*/ 194310 w 1783080"/>
                <a:gd name="connsiteY2" fmla="*/ 2286000 h 2423160"/>
                <a:gd name="connsiteX3" fmla="*/ 308610 w 1783080"/>
                <a:gd name="connsiteY3" fmla="*/ 2423160 h 2423160"/>
                <a:gd name="connsiteX4" fmla="*/ 1463040 w 1783080"/>
                <a:gd name="connsiteY4" fmla="*/ 2423160 h 2423160"/>
                <a:gd name="connsiteX5" fmla="*/ 1611630 w 1783080"/>
                <a:gd name="connsiteY5" fmla="*/ 2274570 h 2423160"/>
                <a:gd name="connsiteX6" fmla="*/ 1611630 w 1783080"/>
                <a:gd name="connsiteY6" fmla="*/ 182880 h 2423160"/>
                <a:gd name="connsiteX7" fmla="*/ 1783080 w 1783080"/>
                <a:gd name="connsiteY7" fmla="*/ 80010 h 2423160"/>
                <a:gd name="connsiteX0" fmla="*/ 0 w 1760220"/>
                <a:gd name="connsiteY0" fmla="*/ 0 h 2423160"/>
                <a:gd name="connsiteX1" fmla="*/ 194310 w 1760220"/>
                <a:gd name="connsiteY1" fmla="*/ 182880 h 2423160"/>
                <a:gd name="connsiteX2" fmla="*/ 194310 w 1760220"/>
                <a:gd name="connsiteY2" fmla="*/ 2286000 h 2423160"/>
                <a:gd name="connsiteX3" fmla="*/ 308610 w 1760220"/>
                <a:gd name="connsiteY3" fmla="*/ 2423160 h 2423160"/>
                <a:gd name="connsiteX4" fmla="*/ 1463040 w 1760220"/>
                <a:gd name="connsiteY4" fmla="*/ 2423160 h 2423160"/>
                <a:gd name="connsiteX5" fmla="*/ 1611630 w 1760220"/>
                <a:gd name="connsiteY5" fmla="*/ 2274570 h 2423160"/>
                <a:gd name="connsiteX6" fmla="*/ 1611630 w 1760220"/>
                <a:gd name="connsiteY6" fmla="*/ 182880 h 2423160"/>
                <a:gd name="connsiteX7" fmla="*/ 1760220 w 1760220"/>
                <a:gd name="connsiteY7" fmla="*/ 45720 h 2423160"/>
                <a:gd name="connsiteX0" fmla="*/ 0 w 1760220"/>
                <a:gd name="connsiteY0" fmla="*/ 11430 h 2434590"/>
                <a:gd name="connsiteX1" fmla="*/ 194310 w 1760220"/>
                <a:gd name="connsiteY1" fmla="*/ 194310 h 2434590"/>
                <a:gd name="connsiteX2" fmla="*/ 194310 w 1760220"/>
                <a:gd name="connsiteY2" fmla="*/ 2297430 h 2434590"/>
                <a:gd name="connsiteX3" fmla="*/ 308610 w 1760220"/>
                <a:gd name="connsiteY3" fmla="*/ 2434590 h 2434590"/>
                <a:gd name="connsiteX4" fmla="*/ 1463040 w 1760220"/>
                <a:gd name="connsiteY4" fmla="*/ 2434590 h 2434590"/>
                <a:gd name="connsiteX5" fmla="*/ 1611630 w 1760220"/>
                <a:gd name="connsiteY5" fmla="*/ 2286000 h 2434590"/>
                <a:gd name="connsiteX6" fmla="*/ 1611630 w 1760220"/>
                <a:gd name="connsiteY6" fmla="*/ 194310 h 2434590"/>
                <a:gd name="connsiteX7" fmla="*/ 1760220 w 1760220"/>
                <a:gd name="connsiteY7" fmla="*/ 0 h 24345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60220" h="2434590">
                  <a:moveTo>
                    <a:pt x="0" y="11430"/>
                  </a:moveTo>
                  <a:lnTo>
                    <a:pt x="194310" y="194310"/>
                  </a:lnTo>
                  <a:lnTo>
                    <a:pt x="194310" y="2297430"/>
                  </a:lnTo>
                  <a:lnTo>
                    <a:pt x="308610" y="2434590"/>
                  </a:lnTo>
                  <a:lnTo>
                    <a:pt x="1463040" y="2434590"/>
                  </a:lnTo>
                  <a:lnTo>
                    <a:pt x="1611630" y="2286000"/>
                  </a:lnTo>
                  <a:lnTo>
                    <a:pt x="1611630" y="194310"/>
                  </a:lnTo>
                  <a:cubicBezTo>
                    <a:pt x="1664970" y="148590"/>
                    <a:pt x="1706880" y="45720"/>
                    <a:pt x="1760220" y="0"/>
                  </a:cubicBezTo>
                </a:path>
              </a:pathLst>
            </a:custGeom>
            <a:noFill/>
            <a:ln w="571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noProof="0"/>
            </a:p>
          </p:txBody>
        </p:sp>
      </p:grpSp>
      <p:grpSp>
        <p:nvGrpSpPr>
          <p:cNvPr id="36" name="Group 35">
            <a:extLst>
              <a:ext uri="{FF2B5EF4-FFF2-40B4-BE49-F238E27FC236}">
                <a16:creationId xmlns:a16="http://schemas.microsoft.com/office/drawing/2014/main" id="{00599C66-6FEC-B7DA-D04C-C20C490888B3}"/>
              </a:ext>
            </a:extLst>
          </p:cNvPr>
          <p:cNvGrpSpPr/>
          <p:nvPr/>
        </p:nvGrpSpPr>
        <p:grpSpPr>
          <a:xfrm rot="17166387">
            <a:off x="5955726" y="1603364"/>
            <a:ext cx="1984861" cy="221486"/>
            <a:chOff x="4099561" y="876822"/>
            <a:chExt cx="2496952" cy="278629"/>
          </a:xfrm>
        </p:grpSpPr>
        <p:sp>
          <p:nvSpPr>
            <p:cNvPr id="28" name="Freeform: Shape 27">
              <a:extLst>
                <a:ext uri="{FF2B5EF4-FFF2-40B4-BE49-F238E27FC236}">
                  <a16:creationId xmlns:a16="http://schemas.microsoft.com/office/drawing/2014/main" id="{FF2369EC-FFEA-06A8-1DEF-A1A822CAD77D}"/>
                </a:ext>
              </a:extLst>
            </p:cNvPr>
            <p:cNvSpPr/>
            <p:nvPr/>
          </p:nvSpPr>
          <p:spPr>
            <a:xfrm rot="16200000">
              <a:off x="5208722" y="-232339"/>
              <a:ext cx="278629" cy="2496952"/>
            </a:xfrm>
            <a:custGeom>
              <a:avLst/>
              <a:gdLst>
                <a:gd name="csX0" fmla="*/ 278629 w 278629"/>
                <a:gd name="csY0" fmla="*/ 2066860 h 2496952"/>
                <a:gd name="csX1" fmla="*/ 278629 w 278629"/>
                <a:gd name="csY1" fmla="*/ 2414954 h 2496952"/>
                <a:gd name="csX2" fmla="*/ 196631 w 278629"/>
                <a:gd name="csY2" fmla="*/ 2496952 h 2496952"/>
                <a:gd name="csX3" fmla="*/ 81998 w 278629"/>
                <a:gd name="csY3" fmla="*/ 2496952 h 2496952"/>
                <a:gd name="csX4" fmla="*/ 0 w 278629"/>
                <a:gd name="csY4" fmla="*/ 2414954 h 2496952"/>
                <a:gd name="csX5" fmla="*/ 0 w 278629"/>
                <a:gd name="csY5" fmla="*/ 2066860 h 2496952"/>
                <a:gd name="csX6" fmla="*/ 81998 w 278629"/>
                <a:gd name="csY6" fmla="*/ 1984862 h 2496952"/>
                <a:gd name="csX7" fmla="*/ 83784 w 278629"/>
                <a:gd name="csY7" fmla="*/ 1984862 h 2496952"/>
                <a:gd name="csX8" fmla="*/ 83784 w 278629"/>
                <a:gd name="csY8" fmla="*/ 335280 h 2496952"/>
                <a:gd name="csX9" fmla="*/ 83785 w 278629"/>
                <a:gd name="csY9" fmla="*/ 335280 h 2496952"/>
                <a:gd name="csX10" fmla="*/ 142099 w 278629"/>
                <a:gd name="csY10" fmla="*/ 0 h 2496952"/>
                <a:gd name="csX11" fmla="*/ 200412 w 278629"/>
                <a:gd name="csY11" fmla="*/ 335280 h 2496952"/>
                <a:gd name="csX12" fmla="*/ 200411 w 278629"/>
                <a:gd name="csY12" fmla="*/ 335280 h 2496952"/>
                <a:gd name="csX13" fmla="*/ 200411 w 278629"/>
                <a:gd name="csY13" fmla="*/ 1985625 h 2496952"/>
                <a:gd name="csX14" fmla="*/ 228549 w 278629"/>
                <a:gd name="csY14" fmla="*/ 1991306 h 2496952"/>
                <a:gd name="csX15" fmla="*/ 278629 w 278629"/>
                <a:gd name="csY15" fmla="*/ 2066860 h 2496952"/>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Lst>
              <a:rect l="l" t="t" r="r" b="b"/>
              <a:pathLst>
                <a:path w="278629" h="2496952">
                  <a:moveTo>
                    <a:pt x="278629" y="2066860"/>
                  </a:moveTo>
                  <a:lnTo>
                    <a:pt x="278629" y="2414954"/>
                  </a:lnTo>
                  <a:cubicBezTo>
                    <a:pt x="278629" y="2460240"/>
                    <a:pt x="241917" y="2496952"/>
                    <a:pt x="196631" y="2496952"/>
                  </a:cubicBezTo>
                  <a:lnTo>
                    <a:pt x="81998" y="2496952"/>
                  </a:lnTo>
                  <a:cubicBezTo>
                    <a:pt x="36712" y="2496952"/>
                    <a:pt x="0" y="2460240"/>
                    <a:pt x="0" y="2414954"/>
                  </a:cubicBezTo>
                  <a:lnTo>
                    <a:pt x="0" y="2066860"/>
                  </a:lnTo>
                  <a:cubicBezTo>
                    <a:pt x="0" y="2021574"/>
                    <a:pt x="36712" y="1984862"/>
                    <a:pt x="81998" y="1984862"/>
                  </a:cubicBezTo>
                  <a:lnTo>
                    <a:pt x="83784" y="1984862"/>
                  </a:lnTo>
                  <a:lnTo>
                    <a:pt x="83784" y="335280"/>
                  </a:lnTo>
                  <a:lnTo>
                    <a:pt x="83785" y="335280"/>
                  </a:lnTo>
                  <a:lnTo>
                    <a:pt x="142099" y="0"/>
                  </a:lnTo>
                  <a:lnTo>
                    <a:pt x="200412" y="335280"/>
                  </a:lnTo>
                  <a:lnTo>
                    <a:pt x="200411" y="335280"/>
                  </a:lnTo>
                  <a:lnTo>
                    <a:pt x="200411" y="1985625"/>
                  </a:lnTo>
                  <a:lnTo>
                    <a:pt x="228549" y="1991306"/>
                  </a:lnTo>
                  <a:cubicBezTo>
                    <a:pt x="257979" y="2003754"/>
                    <a:pt x="278629" y="2032895"/>
                    <a:pt x="278629" y="2066860"/>
                  </a:cubicBezTo>
                  <a:close/>
                </a:path>
              </a:pathLst>
            </a:custGeom>
            <a:solidFill>
              <a:schemeClr val="bg1"/>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32" name="Freeform: Shape 31">
              <a:extLst>
                <a:ext uri="{FF2B5EF4-FFF2-40B4-BE49-F238E27FC236}">
                  <a16:creationId xmlns:a16="http://schemas.microsoft.com/office/drawing/2014/main" id="{C9C7B7F2-6F6E-BC32-5F1C-AB980263E6A7}"/>
                </a:ext>
              </a:extLst>
            </p:cNvPr>
            <p:cNvSpPr/>
            <p:nvPr/>
          </p:nvSpPr>
          <p:spPr>
            <a:xfrm>
              <a:off x="4155440" y="954495"/>
              <a:ext cx="416560" cy="116628"/>
            </a:xfrm>
            <a:custGeom>
              <a:avLst/>
              <a:gdLst>
                <a:gd name="csX0" fmla="*/ 335280 w 416560"/>
                <a:gd name="csY0" fmla="*/ 0 h 116628"/>
                <a:gd name="csX1" fmla="*/ 335280 w 416560"/>
                <a:gd name="csY1" fmla="*/ 1 h 116628"/>
                <a:gd name="csX2" fmla="*/ 416560 w 416560"/>
                <a:gd name="csY2" fmla="*/ 1 h 116628"/>
                <a:gd name="csX3" fmla="*/ 416560 w 416560"/>
                <a:gd name="csY3" fmla="*/ 116628 h 116628"/>
                <a:gd name="csX4" fmla="*/ 335280 w 416560"/>
                <a:gd name="csY4" fmla="*/ 116628 h 116628"/>
                <a:gd name="csX5" fmla="*/ 335280 w 416560"/>
                <a:gd name="csY5" fmla="*/ 116627 h 116628"/>
                <a:gd name="csX6" fmla="*/ 0 w 416560"/>
                <a:gd name="csY6" fmla="*/ 58313 h 116628"/>
                <a:gd name="csX7" fmla="*/ 335280 w 416560"/>
                <a:gd name="csY7" fmla="*/ 0 h 11662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Lst>
              <a:rect l="l" t="t" r="r" b="b"/>
              <a:pathLst>
                <a:path w="416560" h="116628">
                  <a:moveTo>
                    <a:pt x="335280" y="0"/>
                  </a:moveTo>
                  <a:lnTo>
                    <a:pt x="335280" y="1"/>
                  </a:lnTo>
                  <a:lnTo>
                    <a:pt x="416560" y="1"/>
                  </a:lnTo>
                  <a:lnTo>
                    <a:pt x="416560" y="116628"/>
                  </a:lnTo>
                  <a:lnTo>
                    <a:pt x="335280" y="116628"/>
                  </a:lnTo>
                  <a:lnTo>
                    <a:pt x="335280" y="116627"/>
                  </a:lnTo>
                  <a:lnTo>
                    <a:pt x="0" y="58313"/>
                  </a:lnTo>
                  <a:lnTo>
                    <a:pt x="335280" y="0"/>
                  </a:lnTo>
                  <a:close/>
                </a:path>
              </a:pathLst>
            </a:custGeom>
            <a:solidFill>
              <a:srgbClr val="FF0000"/>
            </a:solidFill>
            <a:ln w="28575">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grpSp>
      <p:sp>
        <p:nvSpPr>
          <p:cNvPr id="37" name="Title 36">
            <a:extLst>
              <a:ext uri="{FF2B5EF4-FFF2-40B4-BE49-F238E27FC236}">
                <a16:creationId xmlns:a16="http://schemas.microsoft.com/office/drawing/2014/main" id="{A2FFD4D0-328A-E124-A3DA-36B3C8E7D5B0}"/>
              </a:ext>
            </a:extLst>
          </p:cNvPr>
          <p:cNvSpPr>
            <a:spLocks noGrp="1"/>
          </p:cNvSpPr>
          <p:nvPr>
            <p:ph type="title"/>
          </p:nvPr>
        </p:nvSpPr>
        <p:spPr>
          <a:xfrm>
            <a:off x="254000" y="197771"/>
            <a:ext cx="8712200" cy="590931"/>
          </a:xfrm>
        </p:spPr>
        <p:txBody>
          <a:bodyPr/>
          <a:lstStyle/>
          <a:p>
            <a:r>
              <a:rPr lang="ga-IE" dirty="0"/>
              <a:t>Taispeáin Comhiompar i Leacht</a:t>
            </a:r>
            <a:endParaRPr lang="en-GB"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6"/>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0483"/>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4"/>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6"/>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2"/>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20483" grpId="0"/>
      <p:bldP spid="3" grpId="0" animBg="1"/>
      <p:bldP spid="4" grpId="0"/>
    </p:bldLst>
  </p:timing>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8" name="Text Box 12">
            <a:extLst>
              <a:ext uri="{FF2B5EF4-FFF2-40B4-BE49-F238E27FC236}">
                <a16:creationId xmlns:a16="http://schemas.microsoft.com/office/drawing/2014/main" id="{3E210AEC-B2CE-2087-AC39-C591D28AEE5B}"/>
              </a:ext>
            </a:extLst>
          </p:cNvPr>
          <p:cNvSpPr txBox="1">
            <a:spLocks noChangeArrowheads="1"/>
          </p:cNvSpPr>
          <p:nvPr/>
        </p:nvSpPr>
        <p:spPr bwMode="auto">
          <a:xfrm>
            <a:off x="107504" y="1412776"/>
            <a:ext cx="5186178" cy="51706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ga-IE" sz="2800" dirty="0"/>
              <a:t>Leathnaíonn leacht téite agus éiríonn sé níos lú dlúis.</a:t>
            </a:r>
            <a:endParaRPr lang="en-IE" sz="2800" dirty="0"/>
          </a:p>
          <a:p>
            <a:endParaRPr lang="en-IE" sz="2800" dirty="0"/>
          </a:p>
          <a:p>
            <a:r>
              <a:rPr lang="ga-IE" sz="2800" dirty="0"/>
              <a:t>Éiríonn sé chun snámh ar leacht níos fuaire níos dlúithe. Dá bhrí sin, titeann an leacht níos fuaire agus téitear é.</a:t>
            </a:r>
          </a:p>
          <a:p>
            <a:pPr eaLnBrk="1" hangingPunct="1">
              <a:spcAft>
                <a:spcPts val="1200"/>
              </a:spcAft>
            </a:pPr>
            <a:endParaRPr lang="en-GB" sz="2800" noProof="0" dirty="0"/>
          </a:p>
          <a:p>
            <a:r>
              <a:rPr lang="ga-IE" sz="3200" dirty="0"/>
              <a:t>Tugtar </a:t>
            </a:r>
            <a:r>
              <a:rPr lang="ga-IE" sz="3200" b="1" dirty="0">
                <a:solidFill>
                  <a:srgbClr val="FF0000"/>
                </a:solidFill>
              </a:rPr>
              <a:t>Sruth Comhiompair </a:t>
            </a:r>
            <a:r>
              <a:rPr lang="ga-IE" sz="3200" dirty="0"/>
              <a:t>ar an ngluaiseacht seo.</a:t>
            </a:r>
          </a:p>
        </p:txBody>
      </p:sp>
      <p:sp>
        <p:nvSpPr>
          <p:cNvPr id="2" name="Rectangle 1">
            <a:extLst>
              <a:ext uri="{FF2B5EF4-FFF2-40B4-BE49-F238E27FC236}">
                <a16:creationId xmlns:a16="http://schemas.microsoft.com/office/drawing/2014/main" id="{27A48D91-163C-CBEE-1347-40A6FA925C60}"/>
              </a:ext>
            </a:extLst>
          </p:cNvPr>
          <p:cNvSpPr/>
          <p:nvPr/>
        </p:nvSpPr>
        <p:spPr>
          <a:xfrm>
            <a:off x="5074096" y="1803400"/>
            <a:ext cx="3962400" cy="371092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3" name="Group 2">
            <a:extLst>
              <a:ext uri="{FF2B5EF4-FFF2-40B4-BE49-F238E27FC236}">
                <a16:creationId xmlns:a16="http://schemas.microsoft.com/office/drawing/2014/main" id="{3A549C54-F081-6436-9E06-1E7FC07EC5D5}"/>
              </a:ext>
            </a:extLst>
          </p:cNvPr>
          <p:cNvGrpSpPr/>
          <p:nvPr/>
        </p:nvGrpSpPr>
        <p:grpSpPr>
          <a:xfrm>
            <a:off x="5283972" y="1943347"/>
            <a:ext cx="3320724" cy="2916139"/>
            <a:chOff x="6639460" y="2362238"/>
            <a:chExt cx="1765912" cy="2007824"/>
          </a:xfrm>
        </p:grpSpPr>
        <p:sp>
          <p:nvSpPr>
            <p:cNvPr id="4" name="Freeform: Shape 3">
              <a:extLst>
                <a:ext uri="{FF2B5EF4-FFF2-40B4-BE49-F238E27FC236}">
                  <a16:creationId xmlns:a16="http://schemas.microsoft.com/office/drawing/2014/main" id="{458A35AF-657D-B47D-6461-4393473168BC}"/>
                </a:ext>
              </a:extLst>
            </p:cNvPr>
            <p:cNvSpPr/>
            <p:nvPr/>
          </p:nvSpPr>
          <p:spPr>
            <a:xfrm>
              <a:off x="6850495" y="3183765"/>
              <a:ext cx="1409409" cy="1183300"/>
            </a:xfrm>
            <a:custGeom>
              <a:avLst/>
              <a:gdLst>
                <a:gd name="connsiteX0" fmla="*/ 0 w 2137410"/>
                <a:gd name="connsiteY0" fmla="*/ 0 h 1794510"/>
                <a:gd name="connsiteX1" fmla="*/ 0 w 2137410"/>
                <a:gd name="connsiteY1" fmla="*/ 1565910 h 1794510"/>
                <a:gd name="connsiteX2" fmla="*/ 205740 w 2137410"/>
                <a:gd name="connsiteY2" fmla="*/ 1783080 h 1794510"/>
                <a:gd name="connsiteX3" fmla="*/ 1840230 w 2137410"/>
                <a:gd name="connsiteY3" fmla="*/ 1794510 h 1794510"/>
                <a:gd name="connsiteX4" fmla="*/ 2137410 w 2137410"/>
                <a:gd name="connsiteY4" fmla="*/ 1588770 h 1794510"/>
                <a:gd name="connsiteX5" fmla="*/ 2103120 w 2137410"/>
                <a:gd name="connsiteY5" fmla="*/ 34290 h 1794510"/>
                <a:gd name="connsiteX6" fmla="*/ 0 w 2137410"/>
                <a:gd name="connsiteY6" fmla="*/ 0 h 1794510"/>
                <a:gd name="connsiteX0" fmla="*/ 0 w 2137410"/>
                <a:gd name="connsiteY0" fmla="*/ 0 h 1794510"/>
                <a:gd name="connsiteX1" fmla="*/ 0 w 2137410"/>
                <a:gd name="connsiteY1" fmla="*/ 1565910 h 1794510"/>
                <a:gd name="connsiteX2" fmla="*/ 205740 w 2137410"/>
                <a:gd name="connsiteY2" fmla="*/ 1783080 h 1794510"/>
                <a:gd name="connsiteX3" fmla="*/ 1840230 w 2137410"/>
                <a:gd name="connsiteY3" fmla="*/ 1794510 h 1794510"/>
                <a:gd name="connsiteX4" fmla="*/ 2137410 w 2137410"/>
                <a:gd name="connsiteY4" fmla="*/ 1588770 h 1794510"/>
                <a:gd name="connsiteX5" fmla="*/ 2103120 w 2137410"/>
                <a:gd name="connsiteY5" fmla="*/ 0 h 1794510"/>
                <a:gd name="connsiteX6" fmla="*/ 0 w 2137410"/>
                <a:gd name="connsiteY6" fmla="*/ 0 h 17945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37410" h="1794510">
                  <a:moveTo>
                    <a:pt x="0" y="0"/>
                  </a:moveTo>
                  <a:lnTo>
                    <a:pt x="0" y="1565910"/>
                  </a:lnTo>
                  <a:lnTo>
                    <a:pt x="205740" y="1783080"/>
                  </a:lnTo>
                  <a:lnTo>
                    <a:pt x="1840230" y="1794510"/>
                  </a:lnTo>
                  <a:lnTo>
                    <a:pt x="2137410" y="1588770"/>
                  </a:lnTo>
                  <a:lnTo>
                    <a:pt x="2103120" y="0"/>
                  </a:lnTo>
                  <a:lnTo>
                    <a:pt x="0" y="0"/>
                  </a:lnTo>
                  <a:close/>
                </a:path>
              </a:pathLst>
            </a:custGeom>
            <a:solidFill>
              <a:schemeClr val="tx2">
                <a:lumMod val="10000"/>
                <a:lumOff val="9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noProof="0"/>
            </a:p>
          </p:txBody>
        </p:sp>
        <p:sp>
          <p:nvSpPr>
            <p:cNvPr id="5" name="Freeform: Shape 4">
              <a:extLst>
                <a:ext uri="{FF2B5EF4-FFF2-40B4-BE49-F238E27FC236}">
                  <a16:creationId xmlns:a16="http://schemas.microsoft.com/office/drawing/2014/main" id="{0E0A88D0-139A-E51C-16FE-C8D5FC10D657}"/>
                </a:ext>
              </a:extLst>
            </p:cNvPr>
            <p:cNvSpPr/>
            <p:nvPr/>
          </p:nvSpPr>
          <p:spPr>
            <a:xfrm>
              <a:off x="6639460" y="2362238"/>
              <a:ext cx="1765912" cy="2007824"/>
            </a:xfrm>
            <a:custGeom>
              <a:avLst/>
              <a:gdLst>
                <a:gd name="connsiteX0" fmla="*/ 0 w 1783080"/>
                <a:gd name="connsiteY0" fmla="*/ 0 h 2423160"/>
                <a:gd name="connsiteX1" fmla="*/ 194310 w 1783080"/>
                <a:gd name="connsiteY1" fmla="*/ 182880 h 2423160"/>
                <a:gd name="connsiteX2" fmla="*/ 194310 w 1783080"/>
                <a:gd name="connsiteY2" fmla="*/ 2286000 h 2423160"/>
                <a:gd name="connsiteX3" fmla="*/ 308610 w 1783080"/>
                <a:gd name="connsiteY3" fmla="*/ 2423160 h 2423160"/>
                <a:gd name="connsiteX4" fmla="*/ 1463040 w 1783080"/>
                <a:gd name="connsiteY4" fmla="*/ 2423160 h 2423160"/>
                <a:gd name="connsiteX5" fmla="*/ 1611630 w 1783080"/>
                <a:gd name="connsiteY5" fmla="*/ 2274570 h 2423160"/>
                <a:gd name="connsiteX6" fmla="*/ 1623060 w 1783080"/>
                <a:gd name="connsiteY6" fmla="*/ 217170 h 2423160"/>
                <a:gd name="connsiteX7" fmla="*/ 1783080 w 1783080"/>
                <a:gd name="connsiteY7" fmla="*/ 80010 h 2423160"/>
                <a:gd name="connsiteX0" fmla="*/ 0 w 1783080"/>
                <a:gd name="connsiteY0" fmla="*/ 0 h 2423160"/>
                <a:gd name="connsiteX1" fmla="*/ 194310 w 1783080"/>
                <a:gd name="connsiteY1" fmla="*/ 182880 h 2423160"/>
                <a:gd name="connsiteX2" fmla="*/ 194310 w 1783080"/>
                <a:gd name="connsiteY2" fmla="*/ 2286000 h 2423160"/>
                <a:gd name="connsiteX3" fmla="*/ 308610 w 1783080"/>
                <a:gd name="connsiteY3" fmla="*/ 2423160 h 2423160"/>
                <a:gd name="connsiteX4" fmla="*/ 1463040 w 1783080"/>
                <a:gd name="connsiteY4" fmla="*/ 2423160 h 2423160"/>
                <a:gd name="connsiteX5" fmla="*/ 1611630 w 1783080"/>
                <a:gd name="connsiteY5" fmla="*/ 2274570 h 2423160"/>
                <a:gd name="connsiteX6" fmla="*/ 1611630 w 1783080"/>
                <a:gd name="connsiteY6" fmla="*/ 182880 h 2423160"/>
                <a:gd name="connsiteX7" fmla="*/ 1783080 w 1783080"/>
                <a:gd name="connsiteY7" fmla="*/ 80010 h 2423160"/>
                <a:gd name="connsiteX0" fmla="*/ 0 w 1760220"/>
                <a:gd name="connsiteY0" fmla="*/ 0 h 2423160"/>
                <a:gd name="connsiteX1" fmla="*/ 194310 w 1760220"/>
                <a:gd name="connsiteY1" fmla="*/ 182880 h 2423160"/>
                <a:gd name="connsiteX2" fmla="*/ 194310 w 1760220"/>
                <a:gd name="connsiteY2" fmla="*/ 2286000 h 2423160"/>
                <a:gd name="connsiteX3" fmla="*/ 308610 w 1760220"/>
                <a:gd name="connsiteY3" fmla="*/ 2423160 h 2423160"/>
                <a:gd name="connsiteX4" fmla="*/ 1463040 w 1760220"/>
                <a:gd name="connsiteY4" fmla="*/ 2423160 h 2423160"/>
                <a:gd name="connsiteX5" fmla="*/ 1611630 w 1760220"/>
                <a:gd name="connsiteY5" fmla="*/ 2274570 h 2423160"/>
                <a:gd name="connsiteX6" fmla="*/ 1611630 w 1760220"/>
                <a:gd name="connsiteY6" fmla="*/ 182880 h 2423160"/>
                <a:gd name="connsiteX7" fmla="*/ 1760220 w 1760220"/>
                <a:gd name="connsiteY7" fmla="*/ 45720 h 2423160"/>
                <a:gd name="connsiteX0" fmla="*/ 0 w 1760220"/>
                <a:gd name="connsiteY0" fmla="*/ 11430 h 2434590"/>
                <a:gd name="connsiteX1" fmla="*/ 194310 w 1760220"/>
                <a:gd name="connsiteY1" fmla="*/ 194310 h 2434590"/>
                <a:gd name="connsiteX2" fmla="*/ 194310 w 1760220"/>
                <a:gd name="connsiteY2" fmla="*/ 2297430 h 2434590"/>
                <a:gd name="connsiteX3" fmla="*/ 308610 w 1760220"/>
                <a:gd name="connsiteY3" fmla="*/ 2434590 h 2434590"/>
                <a:gd name="connsiteX4" fmla="*/ 1463040 w 1760220"/>
                <a:gd name="connsiteY4" fmla="*/ 2434590 h 2434590"/>
                <a:gd name="connsiteX5" fmla="*/ 1611630 w 1760220"/>
                <a:gd name="connsiteY5" fmla="*/ 2286000 h 2434590"/>
                <a:gd name="connsiteX6" fmla="*/ 1611630 w 1760220"/>
                <a:gd name="connsiteY6" fmla="*/ 194310 h 2434590"/>
                <a:gd name="connsiteX7" fmla="*/ 1760220 w 1760220"/>
                <a:gd name="connsiteY7" fmla="*/ 0 h 24345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60220" h="2434590">
                  <a:moveTo>
                    <a:pt x="0" y="11430"/>
                  </a:moveTo>
                  <a:lnTo>
                    <a:pt x="194310" y="194310"/>
                  </a:lnTo>
                  <a:lnTo>
                    <a:pt x="194310" y="2297430"/>
                  </a:lnTo>
                  <a:lnTo>
                    <a:pt x="308610" y="2434590"/>
                  </a:lnTo>
                  <a:lnTo>
                    <a:pt x="1463040" y="2434590"/>
                  </a:lnTo>
                  <a:lnTo>
                    <a:pt x="1611630" y="2286000"/>
                  </a:lnTo>
                  <a:lnTo>
                    <a:pt x="1611630" y="194310"/>
                  </a:lnTo>
                  <a:cubicBezTo>
                    <a:pt x="1664970" y="148590"/>
                    <a:pt x="1706880" y="45720"/>
                    <a:pt x="1760220" y="0"/>
                  </a:cubicBezTo>
                </a:path>
              </a:pathLst>
            </a:custGeom>
            <a:noFill/>
            <a:ln w="571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noProof="0"/>
            </a:p>
          </p:txBody>
        </p:sp>
      </p:grpSp>
      <p:sp>
        <p:nvSpPr>
          <p:cNvPr id="6" name="TextBox 5">
            <a:extLst>
              <a:ext uri="{FF2B5EF4-FFF2-40B4-BE49-F238E27FC236}">
                <a16:creationId xmlns:a16="http://schemas.microsoft.com/office/drawing/2014/main" id="{E0A4F519-BAB6-1F4D-C224-35EF02708ECB}"/>
              </a:ext>
            </a:extLst>
          </p:cNvPr>
          <p:cNvSpPr txBox="1"/>
          <p:nvPr/>
        </p:nvSpPr>
        <p:spPr>
          <a:xfrm>
            <a:off x="6579046" y="4991100"/>
            <a:ext cx="944489" cy="523220"/>
          </a:xfrm>
          <a:prstGeom prst="rect">
            <a:avLst/>
          </a:prstGeom>
          <a:noFill/>
        </p:spPr>
        <p:txBody>
          <a:bodyPr wrap="none" rtlCol="0">
            <a:spAutoFit/>
          </a:bodyPr>
          <a:lstStyle/>
          <a:p>
            <a:pPr algn="l"/>
            <a:r>
              <a:rPr lang="en-GB" sz="2800"/>
              <a:t>Heat</a:t>
            </a:r>
          </a:p>
        </p:txBody>
      </p:sp>
      <p:grpSp>
        <p:nvGrpSpPr>
          <p:cNvPr id="7" name="Group 6">
            <a:extLst>
              <a:ext uri="{FF2B5EF4-FFF2-40B4-BE49-F238E27FC236}">
                <a16:creationId xmlns:a16="http://schemas.microsoft.com/office/drawing/2014/main" id="{0B3E7217-0D74-213C-5B1A-98045DFE8231}"/>
              </a:ext>
            </a:extLst>
          </p:cNvPr>
          <p:cNvGrpSpPr/>
          <p:nvPr/>
        </p:nvGrpSpPr>
        <p:grpSpPr>
          <a:xfrm>
            <a:off x="7064583" y="3264436"/>
            <a:ext cx="1067345" cy="1348880"/>
            <a:chOff x="4835287" y="4229636"/>
            <a:chExt cx="1067345" cy="1348880"/>
          </a:xfrm>
        </p:grpSpPr>
        <p:sp>
          <p:nvSpPr>
            <p:cNvPr id="8" name="Freeform: Shape 7">
              <a:extLst>
                <a:ext uri="{FF2B5EF4-FFF2-40B4-BE49-F238E27FC236}">
                  <a16:creationId xmlns:a16="http://schemas.microsoft.com/office/drawing/2014/main" id="{5FA0D3F2-488F-0CE4-9A29-56DD7D8117E4}"/>
                </a:ext>
              </a:extLst>
            </p:cNvPr>
            <p:cNvSpPr/>
            <p:nvPr/>
          </p:nvSpPr>
          <p:spPr>
            <a:xfrm>
              <a:off x="4901422" y="4307817"/>
              <a:ext cx="891470" cy="1226622"/>
            </a:xfrm>
            <a:custGeom>
              <a:avLst/>
              <a:gdLst>
                <a:gd name="connsiteX0" fmla="*/ 12700 w 901700"/>
                <a:gd name="connsiteY0" fmla="*/ 1244600 h 1244600"/>
                <a:gd name="connsiteX1" fmla="*/ 0 w 901700"/>
                <a:gd name="connsiteY1" fmla="*/ 355600 h 1244600"/>
                <a:gd name="connsiteX2" fmla="*/ 508000 w 901700"/>
                <a:gd name="connsiteY2" fmla="*/ 0 h 1244600"/>
                <a:gd name="connsiteX3" fmla="*/ 901700 w 901700"/>
                <a:gd name="connsiteY3" fmla="*/ 635000 h 1244600"/>
                <a:gd name="connsiteX4" fmla="*/ 558800 w 901700"/>
                <a:gd name="connsiteY4" fmla="*/ 1143000 h 1244600"/>
                <a:gd name="connsiteX0" fmla="*/ 12700 w 901700"/>
                <a:gd name="connsiteY0" fmla="*/ 1244600 h 1244600"/>
                <a:gd name="connsiteX1" fmla="*/ 0 w 901700"/>
                <a:gd name="connsiteY1" fmla="*/ 355600 h 1244600"/>
                <a:gd name="connsiteX2" fmla="*/ 508000 w 901700"/>
                <a:gd name="connsiteY2" fmla="*/ 0 h 1244600"/>
                <a:gd name="connsiteX3" fmla="*/ 901700 w 901700"/>
                <a:gd name="connsiteY3" fmla="*/ 635000 h 1244600"/>
                <a:gd name="connsiteX4" fmla="*/ 558800 w 901700"/>
                <a:gd name="connsiteY4" fmla="*/ 1143000 h 1244600"/>
                <a:gd name="connsiteX0" fmla="*/ 12700 w 901700"/>
                <a:gd name="connsiteY0" fmla="*/ 1244600 h 1274323"/>
                <a:gd name="connsiteX1" fmla="*/ 0 w 901700"/>
                <a:gd name="connsiteY1" fmla="*/ 355600 h 1274323"/>
                <a:gd name="connsiteX2" fmla="*/ 508000 w 901700"/>
                <a:gd name="connsiteY2" fmla="*/ 0 h 1274323"/>
                <a:gd name="connsiteX3" fmla="*/ 901700 w 901700"/>
                <a:gd name="connsiteY3" fmla="*/ 635000 h 1274323"/>
                <a:gd name="connsiteX4" fmla="*/ 520700 w 901700"/>
                <a:gd name="connsiteY4" fmla="*/ 1257300 h 1274323"/>
                <a:gd name="connsiteX0" fmla="*/ 12700 w 924336"/>
                <a:gd name="connsiteY0" fmla="*/ 1244600 h 1275782"/>
                <a:gd name="connsiteX1" fmla="*/ 0 w 924336"/>
                <a:gd name="connsiteY1" fmla="*/ 355600 h 1275782"/>
                <a:gd name="connsiteX2" fmla="*/ 508000 w 924336"/>
                <a:gd name="connsiteY2" fmla="*/ 0 h 1275782"/>
                <a:gd name="connsiteX3" fmla="*/ 901700 w 924336"/>
                <a:gd name="connsiteY3" fmla="*/ 635000 h 1275782"/>
                <a:gd name="connsiteX4" fmla="*/ 520700 w 924336"/>
                <a:gd name="connsiteY4" fmla="*/ 1257300 h 1275782"/>
                <a:gd name="connsiteX0" fmla="*/ 12700 w 924336"/>
                <a:gd name="connsiteY0" fmla="*/ 1262137 h 1293319"/>
                <a:gd name="connsiteX1" fmla="*/ 0 w 924336"/>
                <a:gd name="connsiteY1" fmla="*/ 373137 h 1293319"/>
                <a:gd name="connsiteX2" fmla="*/ 508000 w 924336"/>
                <a:gd name="connsiteY2" fmla="*/ 17537 h 1293319"/>
                <a:gd name="connsiteX3" fmla="*/ 901700 w 924336"/>
                <a:gd name="connsiteY3" fmla="*/ 652537 h 1293319"/>
                <a:gd name="connsiteX4" fmla="*/ 520700 w 924336"/>
                <a:gd name="connsiteY4" fmla="*/ 1274837 h 1293319"/>
                <a:gd name="connsiteX0" fmla="*/ 74407 w 986043"/>
                <a:gd name="connsiteY0" fmla="*/ 1272268 h 1303450"/>
                <a:gd name="connsiteX1" fmla="*/ 61707 w 986043"/>
                <a:gd name="connsiteY1" fmla="*/ 383268 h 1303450"/>
                <a:gd name="connsiteX2" fmla="*/ 569707 w 986043"/>
                <a:gd name="connsiteY2" fmla="*/ 27668 h 1303450"/>
                <a:gd name="connsiteX3" fmla="*/ 963407 w 986043"/>
                <a:gd name="connsiteY3" fmla="*/ 662668 h 1303450"/>
                <a:gd name="connsiteX4" fmla="*/ 582407 w 986043"/>
                <a:gd name="connsiteY4" fmla="*/ 1284968 h 1303450"/>
                <a:gd name="connsiteX0" fmla="*/ 2266 w 913902"/>
                <a:gd name="connsiteY0" fmla="*/ 1261264 h 1292446"/>
                <a:gd name="connsiteX1" fmla="*/ 129266 w 913902"/>
                <a:gd name="connsiteY1" fmla="*/ 321464 h 1292446"/>
                <a:gd name="connsiteX2" fmla="*/ 497566 w 913902"/>
                <a:gd name="connsiteY2" fmla="*/ 16664 h 1292446"/>
                <a:gd name="connsiteX3" fmla="*/ 891266 w 913902"/>
                <a:gd name="connsiteY3" fmla="*/ 651664 h 1292446"/>
                <a:gd name="connsiteX4" fmla="*/ 510266 w 913902"/>
                <a:gd name="connsiteY4" fmla="*/ 1273964 h 1292446"/>
                <a:gd name="connsiteX0" fmla="*/ 437 w 891470"/>
                <a:gd name="connsiteY0" fmla="*/ 1196141 h 1226622"/>
                <a:gd name="connsiteX1" fmla="*/ 127437 w 891470"/>
                <a:gd name="connsiteY1" fmla="*/ 256341 h 1226622"/>
                <a:gd name="connsiteX2" fmla="*/ 635437 w 891470"/>
                <a:gd name="connsiteY2" fmla="*/ 15041 h 1226622"/>
                <a:gd name="connsiteX3" fmla="*/ 889437 w 891470"/>
                <a:gd name="connsiteY3" fmla="*/ 586541 h 1226622"/>
                <a:gd name="connsiteX4" fmla="*/ 508437 w 891470"/>
                <a:gd name="connsiteY4" fmla="*/ 1208841 h 12266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91470" h="1226622">
                  <a:moveTo>
                    <a:pt x="437" y="1196141"/>
                  </a:moveTo>
                  <a:cubicBezTo>
                    <a:pt x="-3796" y="899808"/>
                    <a:pt x="21604" y="453191"/>
                    <a:pt x="127437" y="256341"/>
                  </a:cubicBezTo>
                  <a:cubicBezTo>
                    <a:pt x="233270" y="59491"/>
                    <a:pt x="508437" y="-39992"/>
                    <a:pt x="635437" y="15041"/>
                  </a:cubicBezTo>
                  <a:cubicBezTo>
                    <a:pt x="762437" y="70074"/>
                    <a:pt x="910604" y="387574"/>
                    <a:pt x="889437" y="586541"/>
                  </a:cubicBezTo>
                  <a:cubicBezTo>
                    <a:pt x="868270" y="785508"/>
                    <a:pt x="775137" y="1331608"/>
                    <a:pt x="508437" y="1208841"/>
                  </a:cubicBezTo>
                </a:path>
              </a:pathLst>
            </a:custGeom>
            <a:noFill/>
            <a:ln w="571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Isosceles Triangle 8">
              <a:extLst>
                <a:ext uri="{FF2B5EF4-FFF2-40B4-BE49-F238E27FC236}">
                  <a16:creationId xmlns:a16="http://schemas.microsoft.com/office/drawing/2014/main" id="{6D458AF3-847C-2CCB-F805-6E028FB2EA64}"/>
                </a:ext>
              </a:extLst>
            </p:cNvPr>
            <p:cNvSpPr/>
            <p:nvPr/>
          </p:nvSpPr>
          <p:spPr>
            <a:xfrm rot="287845">
              <a:off x="4835287" y="4800600"/>
              <a:ext cx="183069" cy="293589"/>
            </a:xfrm>
            <a:prstGeom prst="triangle">
              <a:avLst/>
            </a:prstGeom>
            <a:solidFill>
              <a:srgbClr val="FF0000"/>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Isosceles Triangle 9">
              <a:extLst>
                <a:ext uri="{FF2B5EF4-FFF2-40B4-BE49-F238E27FC236}">
                  <a16:creationId xmlns:a16="http://schemas.microsoft.com/office/drawing/2014/main" id="{44FA46E3-8E2C-1397-55D1-2ECF8CFB6701}"/>
                </a:ext>
              </a:extLst>
            </p:cNvPr>
            <p:cNvSpPr/>
            <p:nvPr/>
          </p:nvSpPr>
          <p:spPr>
            <a:xfrm rot="5127986">
              <a:off x="5359113" y="4174376"/>
              <a:ext cx="183069" cy="293589"/>
            </a:xfrm>
            <a:prstGeom prst="triangle">
              <a:avLst/>
            </a:prstGeom>
            <a:solidFill>
              <a:srgbClr val="FF0000"/>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Isosceles Triangle 10">
              <a:extLst>
                <a:ext uri="{FF2B5EF4-FFF2-40B4-BE49-F238E27FC236}">
                  <a16:creationId xmlns:a16="http://schemas.microsoft.com/office/drawing/2014/main" id="{DB5AA15C-9A56-87FB-1E66-933AD94F7E21}"/>
                </a:ext>
              </a:extLst>
            </p:cNvPr>
            <p:cNvSpPr/>
            <p:nvPr/>
          </p:nvSpPr>
          <p:spPr>
            <a:xfrm rot="11066464">
              <a:off x="5719563" y="4749515"/>
              <a:ext cx="183069" cy="293589"/>
            </a:xfrm>
            <a:prstGeom prst="triangle">
              <a:avLst/>
            </a:prstGeom>
            <a:solidFill>
              <a:srgbClr val="FF0000"/>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Isosceles Triangle 11">
              <a:extLst>
                <a:ext uri="{FF2B5EF4-FFF2-40B4-BE49-F238E27FC236}">
                  <a16:creationId xmlns:a16="http://schemas.microsoft.com/office/drawing/2014/main" id="{77688117-8469-F956-9A3A-CE8493F27AE6}"/>
                </a:ext>
              </a:extLst>
            </p:cNvPr>
            <p:cNvSpPr/>
            <p:nvPr/>
          </p:nvSpPr>
          <p:spPr>
            <a:xfrm rot="17606967">
              <a:off x="5255623" y="5340187"/>
              <a:ext cx="183069" cy="293589"/>
            </a:xfrm>
            <a:prstGeom prst="triangle">
              <a:avLst/>
            </a:prstGeom>
            <a:solidFill>
              <a:srgbClr val="FF0000"/>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3" name="Group 12">
            <a:extLst>
              <a:ext uri="{FF2B5EF4-FFF2-40B4-BE49-F238E27FC236}">
                <a16:creationId xmlns:a16="http://schemas.microsoft.com/office/drawing/2014/main" id="{08207E7A-4D71-40C4-2304-0FD395D74F40}"/>
              </a:ext>
            </a:extLst>
          </p:cNvPr>
          <p:cNvGrpSpPr/>
          <p:nvPr/>
        </p:nvGrpSpPr>
        <p:grpSpPr>
          <a:xfrm flipH="1">
            <a:off x="5802411" y="3281488"/>
            <a:ext cx="1067345" cy="1348880"/>
            <a:chOff x="4835287" y="4229636"/>
            <a:chExt cx="1067345" cy="1348880"/>
          </a:xfrm>
        </p:grpSpPr>
        <p:sp>
          <p:nvSpPr>
            <p:cNvPr id="14" name="Freeform: Shape 13">
              <a:extLst>
                <a:ext uri="{FF2B5EF4-FFF2-40B4-BE49-F238E27FC236}">
                  <a16:creationId xmlns:a16="http://schemas.microsoft.com/office/drawing/2014/main" id="{F4117E3F-3B80-275E-00E3-D3B10F2CB682}"/>
                </a:ext>
              </a:extLst>
            </p:cNvPr>
            <p:cNvSpPr/>
            <p:nvPr/>
          </p:nvSpPr>
          <p:spPr>
            <a:xfrm>
              <a:off x="4901422" y="4307817"/>
              <a:ext cx="891470" cy="1226622"/>
            </a:xfrm>
            <a:custGeom>
              <a:avLst/>
              <a:gdLst>
                <a:gd name="connsiteX0" fmla="*/ 12700 w 901700"/>
                <a:gd name="connsiteY0" fmla="*/ 1244600 h 1244600"/>
                <a:gd name="connsiteX1" fmla="*/ 0 w 901700"/>
                <a:gd name="connsiteY1" fmla="*/ 355600 h 1244600"/>
                <a:gd name="connsiteX2" fmla="*/ 508000 w 901700"/>
                <a:gd name="connsiteY2" fmla="*/ 0 h 1244600"/>
                <a:gd name="connsiteX3" fmla="*/ 901700 w 901700"/>
                <a:gd name="connsiteY3" fmla="*/ 635000 h 1244600"/>
                <a:gd name="connsiteX4" fmla="*/ 558800 w 901700"/>
                <a:gd name="connsiteY4" fmla="*/ 1143000 h 1244600"/>
                <a:gd name="connsiteX0" fmla="*/ 12700 w 901700"/>
                <a:gd name="connsiteY0" fmla="*/ 1244600 h 1244600"/>
                <a:gd name="connsiteX1" fmla="*/ 0 w 901700"/>
                <a:gd name="connsiteY1" fmla="*/ 355600 h 1244600"/>
                <a:gd name="connsiteX2" fmla="*/ 508000 w 901700"/>
                <a:gd name="connsiteY2" fmla="*/ 0 h 1244600"/>
                <a:gd name="connsiteX3" fmla="*/ 901700 w 901700"/>
                <a:gd name="connsiteY3" fmla="*/ 635000 h 1244600"/>
                <a:gd name="connsiteX4" fmla="*/ 558800 w 901700"/>
                <a:gd name="connsiteY4" fmla="*/ 1143000 h 1244600"/>
                <a:gd name="connsiteX0" fmla="*/ 12700 w 901700"/>
                <a:gd name="connsiteY0" fmla="*/ 1244600 h 1274323"/>
                <a:gd name="connsiteX1" fmla="*/ 0 w 901700"/>
                <a:gd name="connsiteY1" fmla="*/ 355600 h 1274323"/>
                <a:gd name="connsiteX2" fmla="*/ 508000 w 901700"/>
                <a:gd name="connsiteY2" fmla="*/ 0 h 1274323"/>
                <a:gd name="connsiteX3" fmla="*/ 901700 w 901700"/>
                <a:gd name="connsiteY3" fmla="*/ 635000 h 1274323"/>
                <a:gd name="connsiteX4" fmla="*/ 520700 w 901700"/>
                <a:gd name="connsiteY4" fmla="*/ 1257300 h 1274323"/>
                <a:gd name="connsiteX0" fmla="*/ 12700 w 924336"/>
                <a:gd name="connsiteY0" fmla="*/ 1244600 h 1275782"/>
                <a:gd name="connsiteX1" fmla="*/ 0 w 924336"/>
                <a:gd name="connsiteY1" fmla="*/ 355600 h 1275782"/>
                <a:gd name="connsiteX2" fmla="*/ 508000 w 924336"/>
                <a:gd name="connsiteY2" fmla="*/ 0 h 1275782"/>
                <a:gd name="connsiteX3" fmla="*/ 901700 w 924336"/>
                <a:gd name="connsiteY3" fmla="*/ 635000 h 1275782"/>
                <a:gd name="connsiteX4" fmla="*/ 520700 w 924336"/>
                <a:gd name="connsiteY4" fmla="*/ 1257300 h 1275782"/>
                <a:gd name="connsiteX0" fmla="*/ 12700 w 924336"/>
                <a:gd name="connsiteY0" fmla="*/ 1262137 h 1293319"/>
                <a:gd name="connsiteX1" fmla="*/ 0 w 924336"/>
                <a:gd name="connsiteY1" fmla="*/ 373137 h 1293319"/>
                <a:gd name="connsiteX2" fmla="*/ 508000 w 924336"/>
                <a:gd name="connsiteY2" fmla="*/ 17537 h 1293319"/>
                <a:gd name="connsiteX3" fmla="*/ 901700 w 924336"/>
                <a:gd name="connsiteY3" fmla="*/ 652537 h 1293319"/>
                <a:gd name="connsiteX4" fmla="*/ 520700 w 924336"/>
                <a:gd name="connsiteY4" fmla="*/ 1274837 h 1293319"/>
                <a:gd name="connsiteX0" fmla="*/ 74407 w 986043"/>
                <a:gd name="connsiteY0" fmla="*/ 1272268 h 1303450"/>
                <a:gd name="connsiteX1" fmla="*/ 61707 w 986043"/>
                <a:gd name="connsiteY1" fmla="*/ 383268 h 1303450"/>
                <a:gd name="connsiteX2" fmla="*/ 569707 w 986043"/>
                <a:gd name="connsiteY2" fmla="*/ 27668 h 1303450"/>
                <a:gd name="connsiteX3" fmla="*/ 963407 w 986043"/>
                <a:gd name="connsiteY3" fmla="*/ 662668 h 1303450"/>
                <a:gd name="connsiteX4" fmla="*/ 582407 w 986043"/>
                <a:gd name="connsiteY4" fmla="*/ 1284968 h 1303450"/>
                <a:gd name="connsiteX0" fmla="*/ 2266 w 913902"/>
                <a:gd name="connsiteY0" fmla="*/ 1261264 h 1292446"/>
                <a:gd name="connsiteX1" fmla="*/ 129266 w 913902"/>
                <a:gd name="connsiteY1" fmla="*/ 321464 h 1292446"/>
                <a:gd name="connsiteX2" fmla="*/ 497566 w 913902"/>
                <a:gd name="connsiteY2" fmla="*/ 16664 h 1292446"/>
                <a:gd name="connsiteX3" fmla="*/ 891266 w 913902"/>
                <a:gd name="connsiteY3" fmla="*/ 651664 h 1292446"/>
                <a:gd name="connsiteX4" fmla="*/ 510266 w 913902"/>
                <a:gd name="connsiteY4" fmla="*/ 1273964 h 1292446"/>
                <a:gd name="connsiteX0" fmla="*/ 437 w 891470"/>
                <a:gd name="connsiteY0" fmla="*/ 1196141 h 1226622"/>
                <a:gd name="connsiteX1" fmla="*/ 127437 w 891470"/>
                <a:gd name="connsiteY1" fmla="*/ 256341 h 1226622"/>
                <a:gd name="connsiteX2" fmla="*/ 635437 w 891470"/>
                <a:gd name="connsiteY2" fmla="*/ 15041 h 1226622"/>
                <a:gd name="connsiteX3" fmla="*/ 889437 w 891470"/>
                <a:gd name="connsiteY3" fmla="*/ 586541 h 1226622"/>
                <a:gd name="connsiteX4" fmla="*/ 508437 w 891470"/>
                <a:gd name="connsiteY4" fmla="*/ 1208841 h 12266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91470" h="1226622">
                  <a:moveTo>
                    <a:pt x="437" y="1196141"/>
                  </a:moveTo>
                  <a:cubicBezTo>
                    <a:pt x="-3796" y="899808"/>
                    <a:pt x="21604" y="453191"/>
                    <a:pt x="127437" y="256341"/>
                  </a:cubicBezTo>
                  <a:cubicBezTo>
                    <a:pt x="233270" y="59491"/>
                    <a:pt x="508437" y="-39992"/>
                    <a:pt x="635437" y="15041"/>
                  </a:cubicBezTo>
                  <a:cubicBezTo>
                    <a:pt x="762437" y="70074"/>
                    <a:pt x="910604" y="387574"/>
                    <a:pt x="889437" y="586541"/>
                  </a:cubicBezTo>
                  <a:cubicBezTo>
                    <a:pt x="868270" y="785508"/>
                    <a:pt x="775137" y="1331608"/>
                    <a:pt x="508437" y="1208841"/>
                  </a:cubicBezTo>
                </a:path>
              </a:pathLst>
            </a:custGeom>
            <a:noFill/>
            <a:ln w="571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Isosceles Triangle 14">
              <a:extLst>
                <a:ext uri="{FF2B5EF4-FFF2-40B4-BE49-F238E27FC236}">
                  <a16:creationId xmlns:a16="http://schemas.microsoft.com/office/drawing/2014/main" id="{88C805B3-580A-58D7-FF8B-A65E0F0F4DA3}"/>
                </a:ext>
              </a:extLst>
            </p:cNvPr>
            <p:cNvSpPr/>
            <p:nvPr/>
          </p:nvSpPr>
          <p:spPr>
            <a:xfrm rot="287845">
              <a:off x="4835287" y="4800600"/>
              <a:ext cx="183069" cy="293589"/>
            </a:xfrm>
            <a:prstGeom prst="triangle">
              <a:avLst/>
            </a:prstGeom>
            <a:solidFill>
              <a:srgbClr val="FF0000"/>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Isosceles Triangle 15">
              <a:extLst>
                <a:ext uri="{FF2B5EF4-FFF2-40B4-BE49-F238E27FC236}">
                  <a16:creationId xmlns:a16="http://schemas.microsoft.com/office/drawing/2014/main" id="{E97493CE-8DED-1F15-CB22-9A9C63857EB5}"/>
                </a:ext>
              </a:extLst>
            </p:cNvPr>
            <p:cNvSpPr/>
            <p:nvPr/>
          </p:nvSpPr>
          <p:spPr>
            <a:xfrm rot="5127986">
              <a:off x="5359113" y="4174376"/>
              <a:ext cx="183069" cy="293589"/>
            </a:xfrm>
            <a:prstGeom prst="triangle">
              <a:avLst/>
            </a:prstGeom>
            <a:solidFill>
              <a:srgbClr val="FF0000"/>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Isosceles Triangle 16">
              <a:extLst>
                <a:ext uri="{FF2B5EF4-FFF2-40B4-BE49-F238E27FC236}">
                  <a16:creationId xmlns:a16="http://schemas.microsoft.com/office/drawing/2014/main" id="{824192A6-9C30-B918-8B30-B9F2E2817711}"/>
                </a:ext>
              </a:extLst>
            </p:cNvPr>
            <p:cNvSpPr/>
            <p:nvPr/>
          </p:nvSpPr>
          <p:spPr>
            <a:xfrm rot="11066464">
              <a:off x="5719563" y="4749515"/>
              <a:ext cx="183069" cy="293589"/>
            </a:xfrm>
            <a:prstGeom prst="triangle">
              <a:avLst/>
            </a:prstGeom>
            <a:solidFill>
              <a:srgbClr val="FF0000"/>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Isosceles Triangle 17">
              <a:extLst>
                <a:ext uri="{FF2B5EF4-FFF2-40B4-BE49-F238E27FC236}">
                  <a16:creationId xmlns:a16="http://schemas.microsoft.com/office/drawing/2014/main" id="{54F5AFBC-AC8D-D179-5425-EADE6B2FB10C}"/>
                </a:ext>
              </a:extLst>
            </p:cNvPr>
            <p:cNvSpPr/>
            <p:nvPr/>
          </p:nvSpPr>
          <p:spPr>
            <a:xfrm rot="17606967">
              <a:off x="5255623" y="5340187"/>
              <a:ext cx="183069" cy="293589"/>
            </a:xfrm>
            <a:prstGeom prst="triangle">
              <a:avLst/>
            </a:prstGeom>
            <a:solidFill>
              <a:srgbClr val="FF0000"/>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9" name="Title 18">
            <a:extLst>
              <a:ext uri="{FF2B5EF4-FFF2-40B4-BE49-F238E27FC236}">
                <a16:creationId xmlns:a16="http://schemas.microsoft.com/office/drawing/2014/main" id="{A44E34AB-9455-1C0F-9DFD-E5AFC5B15400}"/>
              </a:ext>
            </a:extLst>
          </p:cNvPr>
          <p:cNvSpPr>
            <a:spLocks noGrp="1"/>
          </p:cNvSpPr>
          <p:nvPr>
            <p:ph type="title"/>
          </p:nvPr>
        </p:nvSpPr>
        <p:spPr>
          <a:xfrm>
            <a:off x="241300" y="155246"/>
            <a:ext cx="8724900" cy="1089529"/>
          </a:xfrm>
        </p:spPr>
        <p:txBody>
          <a:bodyPr/>
          <a:lstStyle/>
          <a:p>
            <a:r>
              <a:rPr lang="ga-IE" dirty="0"/>
              <a:t>Mínigh Cén Fáth a dTarlaíonn Comhiompar</a:t>
            </a:r>
            <a:endParaRPr lang="en-GB"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150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08"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F321AB4D-58C5-F365-98B4-D4BC7D9EA1A8}"/>
              </a:ext>
            </a:extLst>
          </p:cNvPr>
          <p:cNvSpPr txBox="1"/>
          <p:nvPr/>
        </p:nvSpPr>
        <p:spPr>
          <a:xfrm>
            <a:off x="616018" y="985696"/>
            <a:ext cx="5059515" cy="1569660"/>
          </a:xfrm>
          <a:prstGeom prst="rect">
            <a:avLst/>
          </a:prstGeom>
          <a:noFill/>
        </p:spPr>
        <p:txBody>
          <a:bodyPr wrap="square" rtlCol="0">
            <a:spAutoFit/>
          </a:bodyPr>
          <a:lstStyle/>
          <a:p>
            <a:r>
              <a:rPr lang="en-GB" sz="3200" b="1" dirty="0">
                <a:solidFill>
                  <a:srgbClr val="FF0000"/>
                </a:solidFill>
              </a:rPr>
              <a:t>Tá.</a:t>
            </a:r>
          </a:p>
          <a:p>
            <a:r>
              <a:rPr lang="en-GB" sz="3200" dirty="0"/>
              <a:t>An </a:t>
            </a:r>
            <a:r>
              <a:rPr lang="en-GB" sz="3200" dirty="0" err="1"/>
              <a:t>teocht</a:t>
            </a:r>
            <a:r>
              <a:rPr lang="en-GB" sz="3200" dirty="0"/>
              <a:t> is </a:t>
            </a:r>
            <a:r>
              <a:rPr lang="en-GB" sz="3200" dirty="0" err="1"/>
              <a:t>ísle</a:t>
            </a:r>
            <a:r>
              <a:rPr lang="en-GB" sz="3200" dirty="0"/>
              <a:t> </a:t>
            </a:r>
            <a:r>
              <a:rPr lang="en-GB" sz="3200" dirty="0" err="1"/>
              <a:t>ná</a:t>
            </a:r>
            <a:r>
              <a:rPr lang="en-GB" sz="3200" dirty="0"/>
              <a:t>  −273.15 ℃</a:t>
            </a:r>
          </a:p>
        </p:txBody>
      </p:sp>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20D2F119-6F07-A3AA-3EC6-58AA672C95FE}"/>
                  </a:ext>
                </a:extLst>
              </p:cNvPr>
              <p:cNvSpPr txBox="1"/>
              <p:nvPr/>
            </p:nvSpPr>
            <p:spPr>
              <a:xfrm>
                <a:off x="535876" y="3068335"/>
                <a:ext cx="4270375" cy="1200329"/>
              </a:xfrm>
              <a:prstGeom prst="rect">
                <a:avLst/>
              </a:prstGeom>
              <a:noFill/>
            </p:spPr>
            <p:txBody>
              <a:bodyPr wrap="square" rtlCol="0">
                <a:spAutoFit/>
              </a:bodyPr>
              <a:lstStyle/>
              <a:p>
                <a:r>
                  <a:rPr lang="en-GB" sz="3600" dirty="0" err="1"/>
                  <a:t>Tugtar</a:t>
                </a:r>
                <a:r>
                  <a:rPr lang="en-GB" sz="3600" dirty="0"/>
                  <a:t> </a:t>
                </a:r>
                <a:r>
                  <a:rPr lang="en-GB" sz="3600" dirty="0" err="1"/>
                  <a:t>dearbhnialas</a:t>
                </a:r>
                <a:r>
                  <a:rPr lang="en-GB" sz="3600" dirty="0"/>
                  <a:t> </a:t>
                </a:r>
                <a:r>
                  <a:rPr lang="en-GB" sz="3600" dirty="0" err="1"/>
                  <a:t>ar</a:t>
                </a:r>
                <a:r>
                  <a:rPr lang="en-GB" sz="3600" dirty="0"/>
                  <a:t> </a:t>
                </a:r>
                <a14:m>
                  <m:oMath xmlns:m="http://schemas.openxmlformats.org/officeDocument/2006/math">
                    <m:r>
                      <a:rPr lang="en-GB" sz="3600" i="1" smtClean="0">
                        <a:latin typeface="Cambria Math" panose="02040503050406030204" pitchFamily="18" charset="0"/>
                      </a:rPr>
                      <m:t>−273.15</m:t>
                    </m:r>
                    <m:r>
                      <a:rPr lang="en-GB" sz="3600" b="0" i="1" smtClean="0">
                        <a:latin typeface="Cambria Math" panose="02040503050406030204" pitchFamily="18" charset="0"/>
                      </a:rPr>
                      <m:t> </m:t>
                    </m:r>
                    <m:r>
                      <a:rPr lang="en-GB" sz="3600" i="1">
                        <a:latin typeface="Cambria Math" panose="02040503050406030204" pitchFamily="18" charset="0"/>
                      </a:rPr>
                      <m:t>℃</m:t>
                    </m:r>
                  </m:oMath>
                </a14:m>
                <a:r>
                  <a:rPr lang="en-GB" sz="3600" dirty="0"/>
                  <a:t> </a:t>
                </a:r>
              </a:p>
            </p:txBody>
          </p:sp>
        </mc:Choice>
        <mc:Fallback xmlns="">
          <p:sp>
            <p:nvSpPr>
              <p:cNvPr id="6" name="TextBox 5">
                <a:extLst>
                  <a:ext uri="{FF2B5EF4-FFF2-40B4-BE49-F238E27FC236}">
                    <a16:creationId xmlns:a16="http://schemas.microsoft.com/office/drawing/2014/main" id="{20D2F119-6F07-A3AA-3EC6-58AA672C95FE}"/>
                  </a:ext>
                </a:extLst>
              </p:cNvPr>
              <p:cNvSpPr txBox="1">
                <a:spLocks noRot="1" noChangeAspect="1" noMove="1" noResize="1" noEditPoints="1" noAdjustHandles="1" noChangeArrowheads="1" noChangeShapeType="1" noTextEdit="1"/>
              </p:cNvSpPr>
              <p:nvPr/>
            </p:nvSpPr>
            <p:spPr>
              <a:xfrm>
                <a:off x="535876" y="3068335"/>
                <a:ext cx="4270375" cy="1200329"/>
              </a:xfrm>
              <a:prstGeom prst="rect">
                <a:avLst/>
              </a:prstGeom>
              <a:blipFill>
                <a:blip r:embed="rId2"/>
                <a:stretch>
                  <a:fillRect l="-4429" t="-7614" r="-3857" b="-18274"/>
                </a:stretch>
              </a:blipFill>
            </p:spPr>
            <p:txBody>
              <a:bodyPr/>
              <a:lstStyle/>
              <a:p>
                <a:r>
                  <a:rPr lang="en-IE">
                    <a:noFill/>
                  </a:rPr>
                  <a:t> </a:t>
                </a:r>
              </a:p>
            </p:txBody>
          </p:sp>
        </mc:Fallback>
      </mc:AlternateContent>
      <p:sp>
        <p:nvSpPr>
          <p:cNvPr id="3" name="Title 2">
            <a:extLst>
              <a:ext uri="{FF2B5EF4-FFF2-40B4-BE49-F238E27FC236}">
                <a16:creationId xmlns:a16="http://schemas.microsoft.com/office/drawing/2014/main" id="{80B9C5AE-D6C0-47EA-0DB5-0A5EFBDFFE69}"/>
              </a:ext>
            </a:extLst>
          </p:cNvPr>
          <p:cNvSpPr>
            <a:spLocks noGrp="1"/>
          </p:cNvSpPr>
          <p:nvPr>
            <p:ph type="title"/>
          </p:nvPr>
        </p:nvSpPr>
        <p:spPr>
          <a:xfrm>
            <a:off x="241300" y="155246"/>
            <a:ext cx="8724900" cy="590931"/>
          </a:xfrm>
        </p:spPr>
        <p:txBody>
          <a:bodyPr/>
          <a:lstStyle/>
          <a:p>
            <a:r>
              <a:rPr lang="en-GB" dirty="0"/>
              <a:t>An </a:t>
            </a:r>
            <a:r>
              <a:rPr lang="en-GB" dirty="0" err="1"/>
              <a:t>bhfuil</a:t>
            </a:r>
            <a:r>
              <a:rPr lang="en-GB" dirty="0"/>
              <a:t> "</a:t>
            </a:r>
            <a:r>
              <a:rPr lang="en-GB" dirty="0" err="1"/>
              <a:t>teocht</a:t>
            </a:r>
            <a:r>
              <a:rPr lang="en-GB" dirty="0"/>
              <a:t> is </a:t>
            </a:r>
            <a:r>
              <a:rPr lang="en-GB" dirty="0" err="1"/>
              <a:t>ísle</a:t>
            </a:r>
            <a:r>
              <a:rPr lang="en-GB" dirty="0"/>
              <a:t>" </a:t>
            </a:r>
            <a:r>
              <a:rPr lang="en-GB" dirty="0" err="1"/>
              <a:t>ann</a:t>
            </a:r>
            <a:r>
              <a:rPr lang="en-GB" dirty="0"/>
              <a:t>?</a:t>
            </a:r>
          </a:p>
        </p:txBody>
      </p:sp>
      <p:sp>
        <p:nvSpPr>
          <p:cNvPr id="2" name="TextBox 1">
            <a:extLst>
              <a:ext uri="{FF2B5EF4-FFF2-40B4-BE49-F238E27FC236}">
                <a16:creationId xmlns:a16="http://schemas.microsoft.com/office/drawing/2014/main" id="{FA82C8BC-0090-150B-B326-6AE85CC6D59F}"/>
              </a:ext>
            </a:extLst>
          </p:cNvPr>
          <p:cNvSpPr txBox="1"/>
          <p:nvPr/>
        </p:nvSpPr>
        <p:spPr>
          <a:xfrm>
            <a:off x="616018" y="4866115"/>
            <a:ext cx="4270375" cy="1815882"/>
          </a:xfrm>
          <a:prstGeom prst="rect">
            <a:avLst/>
          </a:prstGeom>
          <a:noFill/>
        </p:spPr>
        <p:txBody>
          <a:bodyPr wrap="square" rtlCol="0">
            <a:spAutoFit/>
          </a:bodyPr>
          <a:lstStyle/>
          <a:p>
            <a:pPr>
              <a:spcAft>
                <a:spcPts val="1200"/>
              </a:spcAft>
            </a:pPr>
            <a:r>
              <a:rPr lang="en-GB" sz="2800" dirty="0" err="1">
                <a:latin typeface="Arial" panose="020B0604020202020204" pitchFamily="34" charset="0"/>
                <a:cs typeface="Arial" panose="020B0604020202020204" pitchFamily="34" charset="0"/>
              </a:rPr>
              <a:t>Dá</a:t>
            </a:r>
            <a:r>
              <a:rPr lang="en-GB" sz="2800" dirty="0">
                <a:latin typeface="Arial" panose="020B0604020202020204" pitchFamily="34" charset="0"/>
                <a:cs typeface="Arial" panose="020B0604020202020204" pitchFamily="34" charset="0"/>
              </a:rPr>
              <a:t> </a:t>
            </a:r>
            <a:r>
              <a:rPr lang="en-GB" sz="2800" dirty="0" err="1">
                <a:latin typeface="Arial" panose="020B0604020202020204" pitchFamily="34" charset="0"/>
                <a:cs typeface="Arial" panose="020B0604020202020204" pitchFamily="34" charset="0"/>
              </a:rPr>
              <a:t>bhféadfaimis</a:t>
            </a:r>
            <a:r>
              <a:rPr lang="en-GB" sz="2800" dirty="0">
                <a:latin typeface="Arial" panose="020B0604020202020204" pitchFamily="34" charset="0"/>
                <a:cs typeface="Arial" panose="020B0604020202020204" pitchFamily="34" charset="0"/>
              </a:rPr>
              <a:t> an </a:t>
            </a:r>
            <a:r>
              <a:rPr lang="en-GB" sz="2800" dirty="0" err="1">
                <a:latin typeface="Arial" panose="020B0604020202020204" pitchFamily="34" charset="0"/>
                <a:cs typeface="Arial" panose="020B0604020202020204" pitchFamily="34" charset="0"/>
              </a:rPr>
              <a:t>dearbhnialas</a:t>
            </a:r>
            <a:r>
              <a:rPr lang="en-GB" sz="2800" dirty="0">
                <a:latin typeface="Arial" panose="020B0604020202020204" pitchFamily="34" charset="0"/>
                <a:cs typeface="Arial" panose="020B0604020202020204" pitchFamily="34" charset="0"/>
              </a:rPr>
              <a:t> a </a:t>
            </a:r>
            <a:r>
              <a:rPr lang="en-GB" sz="2800" dirty="0" err="1">
                <a:latin typeface="Arial" panose="020B0604020202020204" pitchFamily="34" charset="0"/>
                <a:cs typeface="Arial" panose="020B0604020202020204" pitchFamily="34" charset="0"/>
              </a:rPr>
              <a:t>bhaint</a:t>
            </a:r>
            <a:r>
              <a:rPr lang="en-GB" sz="2800" dirty="0">
                <a:latin typeface="Arial" panose="020B0604020202020204" pitchFamily="34" charset="0"/>
                <a:cs typeface="Arial" panose="020B0604020202020204" pitchFamily="34" charset="0"/>
              </a:rPr>
              <a:t> </a:t>
            </a:r>
            <a:r>
              <a:rPr lang="en-GB" sz="2800" dirty="0" err="1">
                <a:latin typeface="Arial" panose="020B0604020202020204" pitchFamily="34" charset="0"/>
                <a:cs typeface="Arial" panose="020B0604020202020204" pitchFamily="34" charset="0"/>
              </a:rPr>
              <a:t>amach</a:t>
            </a:r>
            <a:r>
              <a:rPr lang="en-GB" sz="2800" dirty="0">
                <a:latin typeface="Arial" panose="020B0604020202020204" pitchFamily="34" charset="0"/>
                <a:cs typeface="Arial" panose="020B0604020202020204" pitchFamily="34" charset="0"/>
              </a:rPr>
              <a:t>, </a:t>
            </a:r>
            <a:r>
              <a:rPr lang="en-GB" sz="2800" dirty="0" err="1">
                <a:latin typeface="Arial" panose="020B0604020202020204" pitchFamily="34" charset="0"/>
                <a:cs typeface="Arial" panose="020B0604020202020204" pitchFamily="34" charset="0"/>
              </a:rPr>
              <a:t>stopfadh</a:t>
            </a:r>
            <a:r>
              <a:rPr lang="en-GB" sz="2800" dirty="0">
                <a:latin typeface="Arial" panose="020B0604020202020204" pitchFamily="34" charset="0"/>
                <a:cs typeface="Arial" panose="020B0604020202020204" pitchFamily="34" charset="0"/>
              </a:rPr>
              <a:t> na </a:t>
            </a:r>
            <a:r>
              <a:rPr lang="en-GB" sz="2800" dirty="0" err="1">
                <a:latin typeface="Arial" panose="020B0604020202020204" pitchFamily="34" charset="0"/>
                <a:cs typeface="Arial" panose="020B0604020202020204" pitchFamily="34" charset="0"/>
              </a:rPr>
              <a:t>hadaimh</a:t>
            </a:r>
            <a:r>
              <a:rPr lang="en-GB" sz="2800" dirty="0">
                <a:latin typeface="Arial" panose="020B0604020202020204" pitchFamily="34" charset="0"/>
                <a:cs typeface="Arial" panose="020B0604020202020204" pitchFamily="34" charset="0"/>
              </a:rPr>
              <a:t> ag </a:t>
            </a:r>
            <a:r>
              <a:rPr lang="en-GB" sz="2800" dirty="0" err="1">
                <a:latin typeface="Arial" panose="020B0604020202020204" pitchFamily="34" charset="0"/>
                <a:cs typeface="Arial" panose="020B0604020202020204" pitchFamily="34" charset="0"/>
              </a:rPr>
              <a:t>creathadh</a:t>
            </a:r>
            <a:endParaRPr lang="en-GB" sz="2800" dirty="0">
              <a:latin typeface="Arial" panose="020B0604020202020204" pitchFamily="34" charset="0"/>
              <a:cs typeface="Arial" panose="020B0604020202020204" pitchFamily="34" charset="0"/>
            </a:endParaRPr>
          </a:p>
        </p:txBody>
      </p:sp>
      <p:cxnSp>
        <p:nvCxnSpPr>
          <p:cNvPr id="21" name="Straight Arrow Connector 20">
            <a:extLst>
              <a:ext uri="{FF2B5EF4-FFF2-40B4-BE49-F238E27FC236}">
                <a16:creationId xmlns:a16="http://schemas.microsoft.com/office/drawing/2014/main" id="{A9E33C24-88A7-BC73-0733-35CAABD9DEAC}"/>
              </a:ext>
            </a:extLst>
          </p:cNvPr>
          <p:cNvCxnSpPr>
            <a:cxnSpLocks/>
          </p:cNvCxnSpPr>
          <p:nvPr/>
        </p:nvCxnSpPr>
        <p:spPr>
          <a:xfrm>
            <a:off x="3632547" y="3922143"/>
            <a:ext cx="4948334" cy="2117779"/>
          </a:xfrm>
          <a:prstGeom prst="straightConnector1">
            <a:avLst/>
          </a:prstGeom>
          <a:ln w="28575">
            <a:solidFill>
              <a:schemeClr val="tx1"/>
            </a:solidFill>
            <a:tailEnd type="arrow" w="med" len="lg"/>
          </a:ln>
        </p:spPr>
        <p:style>
          <a:lnRef idx="2">
            <a:schemeClr val="accent1"/>
          </a:lnRef>
          <a:fillRef idx="0">
            <a:schemeClr val="accent1"/>
          </a:fillRef>
          <a:effectRef idx="1">
            <a:schemeClr val="accent1"/>
          </a:effectRef>
          <a:fontRef idx="minor">
            <a:schemeClr val="tx1"/>
          </a:fontRef>
        </p:style>
      </p:cxnSp>
      <p:sp>
        <p:nvSpPr>
          <p:cNvPr id="9" name="Rectangle: Rounded Corners 8">
            <a:extLst>
              <a:ext uri="{FF2B5EF4-FFF2-40B4-BE49-F238E27FC236}">
                <a16:creationId xmlns:a16="http://schemas.microsoft.com/office/drawing/2014/main" id="{B32CCAAF-699B-48CD-76EA-67EAF570AF5C}"/>
              </a:ext>
            </a:extLst>
          </p:cNvPr>
          <p:cNvSpPr/>
          <p:nvPr/>
        </p:nvSpPr>
        <p:spPr>
          <a:xfrm>
            <a:off x="8580881" y="933452"/>
            <a:ext cx="176363" cy="5101588"/>
          </a:xfrm>
          <a:prstGeom prst="roundRect">
            <a:avLst/>
          </a:prstGeom>
          <a:solidFill>
            <a:schemeClr val="bg1"/>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TextBox 9">
            <a:extLst>
              <a:ext uri="{FF2B5EF4-FFF2-40B4-BE49-F238E27FC236}">
                <a16:creationId xmlns:a16="http://schemas.microsoft.com/office/drawing/2014/main" id="{A0083FF1-53B8-1D1E-3C67-66AAA7450184}"/>
              </a:ext>
            </a:extLst>
          </p:cNvPr>
          <p:cNvSpPr txBox="1"/>
          <p:nvPr/>
        </p:nvSpPr>
        <p:spPr>
          <a:xfrm>
            <a:off x="7772400" y="1151166"/>
            <a:ext cx="808481" cy="523220"/>
          </a:xfrm>
          <a:prstGeom prst="rect">
            <a:avLst/>
          </a:prstGeom>
          <a:noFill/>
        </p:spPr>
        <p:txBody>
          <a:bodyPr wrap="square" rtlCol="0">
            <a:spAutoFit/>
          </a:bodyPr>
          <a:lstStyle/>
          <a:p>
            <a:pPr>
              <a:spcAft>
                <a:spcPts val="1200"/>
              </a:spcAft>
            </a:pPr>
            <a:r>
              <a:rPr lang="en-GB" sz="2800">
                <a:cs typeface="Arial" panose="020B0604020202020204" pitchFamily="34" charset="0"/>
              </a:rPr>
              <a:t>0</a:t>
            </a:r>
            <a:r>
              <a:rPr lang="en-GB" sz="2800"/>
              <a:t>℃</a:t>
            </a:r>
            <a:endParaRPr lang="en-GB" sz="2800">
              <a:cs typeface="Arial" panose="020B0604020202020204" pitchFamily="34" charset="0"/>
            </a:endParaRPr>
          </a:p>
        </p:txBody>
      </p:sp>
      <p:cxnSp>
        <p:nvCxnSpPr>
          <p:cNvPr id="11" name="Straight Connector 10">
            <a:extLst>
              <a:ext uri="{FF2B5EF4-FFF2-40B4-BE49-F238E27FC236}">
                <a16:creationId xmlns:a16="http://schemas.microsoft.com/office/drawing/2014/main" id="{CFC91008-26E7-0F57-4BC7-70A200331E09}"/>
              </a:ext>
            </a:extLst>
          </p:cNvPr>
          <p:cNvCxnSpPr/>
          <p:nvPr/>
        </p:nvCxnSpPr>
        <p:spPr>
          <a:xfrm>
            <a:off x="8580881" y="1412776"/>
            <a:ext cx="78890" cy="0"/>
          </a:xfrm>
          <a:prstGeom prst="line">
            <a:avLst/>
          </a:prstGeom>
          <a:ln w="28575">
            <a:solidFill>
              <a:schemeClr val="tx1"/>
            </a:solidFill>
            <a:tailEnd type="none" w="med" len="lg"/>
          </a:ln>
        </p:spPr>
        <p:style>
          <a:lnRef idx="2">
            <a:schemeClr val="accent1"/>
          </a:lnRef>
          <a:fillRef idx="0">
            <a:schemeClr val="accent1"/>
          </a:fillRef>
          <a:effectRef idx="1">
            <a:schemeClr val="accent1"/>
          </a:effectRef>
          <a:fontRef idx="minor">
            <a:schemeClr val="tx1"/>
          </a:fontRef>
        </p:style>
      </p:cxnSp>
      <p:sp>
        <p:nvSpPr>
          <p:cNvPr id="14" name="TextBox 13">
            <a:extLst>
              <a:ext uri="{FF2B5EF4-FFF2-40B4-BE49-F238E27FC236}">
                <a16:creationId xmlns:a16="http://schemas.microsoft.com/office/drawing/2014/main" id="{29A38AF2-AEC1-F2F0-E1B9-E69ACDD49DAF}"/>
              </a:ext>
            </a:extLst>
          </p:cNvPr>
          <p:cNvSpPr txBox="1"/>
          <p:nvPr/>
        </p:nvSpPr>
        <p:spPr>
          <a:xfrm>
            <a:off x="7279591" y="2794875"/>
            <a:ext cx="1316462" cy="523220"/>
          </a:xfrm>
          <a:prstGeom prst="rect">
            <a:avLst/>
          </a:prstGeom>
          <a:noFill/>
        </p:spPr>
        <p:txBody>
          <a:bodyPr wrap="square" rtlCol="0">
            <a:spAutoFit/>
          </a:bodyPr>
          <a:lstStyle/>
          <a:p>
            <a:pPr>
              <a:spcAft>
                <a:spcPts val="1200"/>
              </a:spcAft>
            </a:pPr>
            <a:r>
              <a:rPr lang="en-GB" sz="2800">
                <a:cs typeface="Arial" panose="020B0604020202020204" pitchFamily="34" charset="0"/>
              </a:rPr>
              <a:t>-100</a:t>
            </a:r>
            <a:r>
              <a:rPr lang="en-GB" sz="2800"/>
              <a:t>℃</a:t>
            </a:r>
            <a:endParaRPr lang="en-GB" sz="2800">
              <a:cs typeface="Arial" panose="020B0604020202020204" pitchFamily="34" charset="0"/>
            </a:endParaRPr>
          </a:p>
        </p:txBody>
      </p:sp>
      <p:sp>
        <p:nvSpPr>
          <p:cNvPr id="22" name="TextBox 21">
            <a:extLst>
              <a:ext uri="{FF2B5EF4-FFF2-40B4-BE49-F238E27FC236}">
                <a16:creationId xmlns:a16="http://schemas.microsoft.com/office/drawing/2014/main" id="{E6D6BB33-7888-1328-B187-9E32C718F8DA}"/>
              </a:ext>
            </a:extLst>
          </p:cNvPr>
          <p:cNvSpPr txBox="1"/>
          <p:nvPr/>
        </p:nvSpPr>
        <p:spPr>
          <a:xfrm>
            <a:off x="7279591" y="4666639"/>
            <a:ext cx="1373411" cy="523220"/>
          </a:xfrm>
          <a:prstGeom prst="rect">
            <a:avLst/>
          </a:prstGeom>
          <a:noFill/>
        </p:spPr>
        <p:txBody>
          <a:bodyPr wrap="square" rtlCol="0">
            <a:spAutoFit/>
          </a:bodyPr>
          <a:lstStyle/>
          <a:p>
            <a:pPr>
              <a:spcAft>
                <a:spcPts val="1200"/>
              </a:spcAft>
            </a:pPr>
            <a:r>
              <a:rPr lang="en-GB" sz="2800">
                <a:cs typeface="Arial" panose="020B0604020202020204" pitchFamily="34" charset="0"/>
              </a:rPr>
              <a:t>-200</a:t>
            </a:r>
            <a:r>
              <a:rPr lang="en-GB" sz="2800"/>
              <a:t>℃</a:t>
            </a:r>
            <a:endParaRPr lang="en-GB" sz="2800">
              <a:cs typeface="Arial" panose="020B0604020202020204" pitchFamily="34" charset="0"/>
            </a:endParaRPr>
          </a:p>
        </p:txBody>
      </p:sp>
      <p:sp>
        <p:nvSpPr>
          <p:cNvPr id="23" name="TextBox 22">
            <a:extLst>
              <a:ext uri="{FF2B5EF4-FFF2-40B4-BE49-F238E27FC236}">
                <a16:creationId xmlns:a16="http://schemas.microsoft.com/office/drawing/2014/main" id="{F4EDF705-FCF2-9856-EABA-0623F95A9008}"/>
              </a:ext>
            </a:extLst>
          </p:cNvPr>
          <p:cNvSpPr txBox="1"/>
          <p:nvPr/>
        </p:nvSpPr>
        <p:spPr>
          <a:xfrm>
            <a:off x="6852244" y="5773430"/>
            <a:ext cx="1373411" cy="523220"/>
          </a:xfrm>
          <a:prstGeom prst="rect">
            <a:avLst/>
          </a:prstGeom>
          <a:noFill/>
        </p:spPr>
        <p:txBody>
          <a:bodyPr wrap="square" rtlCol="0">
            <a:spAutoFit/>
          </a:bodyPr>
          <a:lstStyle/>
          <a:p>
            <a:pPr>
              <a:spcAft>
                <a:spcPts val="1200"/>
              </a:spcAft>
            </a:pPr>
            <a:r>
              <a:rPr lang="en-GB" sz="2800">
                <a:cs typeface="Arial" panose="020B0604020202020204" pitchFamily="34" charset="0"/>
              </a:rPr>
              <a:t>-273</a:t>
            </a:r>
            <a:r>
              <a:rPr lang="en-GB" sz="2800"/>
              <a:t>℃</a:t>
            </a:r>
            <a:endParaRPr lang="en-GB" sz="2800">
              <a:cs typeface="Arial" panose="020B0604020202020204" pitchFamily="34" charset="0"/>
            </a:endParaRPr>
          </a:p>
        </p:txBody>
      </p:sp>
      <p:cxnSp>
        <p:nvCxnSpPr>
          <p:cNvPr id="24" name="Straight Connector 23">
            <a:extLst>
              <a:ext uri="{FF2B5EF4-FFF2-40B4-BE49-F238E27FC236}">
                <a16:creationId xmlns:a16="http://schemas.microsoft.com/office/drawing/2014/main" id="{BB589117-2D8F-9304-C33D-6392846102F9}"/>
              </a:ext>
            </a:extLst>
          </p:cNvPr>
          <p:cNvCxnSpPr/>
          <p:nvPr/>
        </p:nvCxnSpPr>
        <p:spPr>
          <a:xfrm>
            <a:off x="8584691" y="3051076"/>
            <a:ext cx="78890" cy="0"/>
          </a:xfrm>
          <a:prstGeom prst="line">
            <a:avLst/>
          </a:prstGeom>
          <a:ln w="28575">
            <a:solidFill>
              <a:schemeClr val="tx1"/>
            </a:solidFill>
            <a:tailEnd type="none" w="med" len="lg"/>
          </a:ln>
        </p:spPr>
        <p:style>
          <a:lnRef idx="2">
            <a:schemeClr val="accent1"/>
          </a:lnRef>
          <a:fillRef idx="0">
            <a:schemeClr val="accent1"/>
          </a:fillRef>
          <a:effectRef idx="1">
            <a:schemeClr val="accent1"/>
          </a:effectRef>
          <a:fontRef idx="minor">
            <a:schemeClr val="tx1"/>
          </a:fontRef>
        </p:style>
      </p:cxnSp>
      <p:cxnSp>
        <p:nvCxnSpPr>
          <p:cNvPr id="25" name="Straight Connector 24">
            <a:extLst>
              <a:ext uri="{FF2B5EF4-FFF2-40B4-BE49-F238E27FC236}">
                <a16:creationId xmlns:a16="http://schemas.microsoft.com/office/drawing/2014/main" id="{1A6F05F5-0E0D-AB26-3BD1-99407C736435}"/>
              </a:ext>
            </a:extLst>
          </p:cNvPr>
          <p:cNvCxnSpPr/>
          <p:nvPr/>
        </p:nvCxnSpPr>
        <p:spPr>
          <a:xfrm>
            <a:off x="8599931" y="4917976"/>
            <a:ext cx="78890" cy="0"/>
          </a:xfrm>
          <a:prstGeom prst="line">
            <a:avLst/>
          </a:prstGeom>
          <a:ln w="28575">
            <a:solidFill>
              <a:schemeClr val="tx1"/>
            </a:solidFill>
            <a:tailEnd type="none" w="med" len="lg"/>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2069634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grpId="0" nodeType="afterEffect">
                                  <p:stCondLst>
                                    <p:cond delay="0"/>
                                  </p:stCondLst>
                                  <p:childTnLst>
                                    <p:set>
                                      <p:cBhvr>
                                        <p:cTn id="9" dur="1" fill="hold">
                                          <p:stCondLst>
                                            <p:cond delay="0"/>
                                          </p:stCondLst>
                                        </p:cTn>
                                        <p:tgtEl>
                                          <p:spTgt spid="6"/>
                                        </p:tgtEl>
                                        <p:attrNameLst>
                                          <p:attrName>style.visibility</p:attrName>
                                        </p:attrNameLst>
                                      </p:cBhvr>
                                      <p:to>
                                        <p:strVal val="visible"/>
                                      </p:to>
                                    </p:set>
                                  </p:childTnLst>
                                </p:cTn>
                              </p:par>
                            </p:childTnLst>
                          </p:cTn>
                        </p:par>
                        <p:par>
                          <p:cTn id="10" fill="hold">
                            <p:stCondLst>
                              <p:cond delay="0"/>
                            </p:stCondLst>
                            <p:childTnLst>
                              <p:par>
                                <p:cTn id="11" presetID="22" presetClass="entr" presetSubtype="8" fill="hold" nodeType="afterEffect">
                                  <p:stCondLst>
                                    <p:cond delay="0"/>
                                  </p:stCondLst>
                                  <p:childTnLst>
                                    <p:set>
                                      <p:cBhvr>
                                        <p:cTn id="12" dur="1" fill="hold">
                                          <p:stCondLst>
                                            <p:cond delay="0"/>
                                          </p:stCondLst>
                                        </p:cTn>
                                        <p:tgtEl>
                                          <p:spTgt spid="21"/>
                                        </p:tgtEl>
                                        <p:attrNameLst>
                                          <p:attrName>style.visibility</p:attrName>
                                        </p:attrNameLst>
                                      </p:cBhvr>
                                      <p:to>
                                        <p:strVal val="visible"/>
                                      </p:to>
                                    </p:set>
                                    <p:animEffect transition="in" filter="wipe(left)">
                                      <p:cBhvr>
                                        <p:cTn id="13" dur="500"/>
                                        <p:tgtEl>
                                          <p:spTgt spid="21"/>
                                        </p:tgtEl>
                                      </p:cBhvr>
                                    </p:animEffect>
                                  </p:childTnLst>
                                </p:cTn>
                              </p:par>
                            </p:childTnLst>
                          </p:cTn>
                        </p:par>
                        <p:par>
                          <p:cTn id="14" fill="hold">
                            <p:stCondLst>
                              <p:cond delay="500"/>
                            </p:stCondLst>
                            <p:childTnLst>
                              <p:par>
                                <p:cTn id="15" presetID="10" presetClass="entr" presetSubtype="0" fill="hold" grpId="0" nodeType="afterEffect">
                                  <p:stCondLst>
                                    <p:cond delay="0"/>
                                  </p:stCondLst>
                                  <p:childTnLst>
                                    <p:set>
                                      <p:cBhvr>
                                        <p:cTn id="16" dur="1" fill="hold">
                                          <p:stCondLst>
                                            <p:cond delay="0"/>
                                          </p:stCondLst>
                                        </p:cTn>
                                        <p:tgtEl>
                                          <p:spTgt spid="23"/>
                                        </p:tgtEl>
                                        <p:attrNameLst>
                                          <p:attrName>style.visibility</p:attrName>
                                        </p:attrNameLst>
                                      </p:cBhvr>
                                      <p:to>
                                        <p:strVal val="visible"/>
                                      </p:to>
                                    </p:set>
                                    <p:animEffect transition="in" filter="fade">
                                      <p:cBhvr>
                                        <p:cTn id="17" dur="500"/>
                                        <p:tgtEl>
                                          <p:spTgt spid="23"/>
                                        </p:tgtEl>
                                      </p:cBhvr>
                                    </p:animEffec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grpId="0" nodeType="clickEffect">
                                  <p:stCondLst>
                                    <p:cond delay="0"/>
                                  </p:stCondLst>
                                  <p:childTnLst>
                                    <p:set>
                                      <p:cBhvr>
                                        <p:cTn id="21"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2" grpId="0"/>
      <p:bldP spid="23" grpId="0"/>
    </p:bldLst>
  </p:timing>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9ECB36E-BC71-440F-9D46-742F81484C6A}"/>
              </a:ext>
            </a:extLst>
          </p:cNvPr>
          <p:cNvSpPr>
            <a:spLocks noGrp="1"/>
          </p:cNvSpPr>
          <p:nvPr>
            <p:ph type="title"/>
          </p:nvPr>
        </p:nvSpPr>
        <p:spPr>
          <a:xfrm>
            <a:off x="241300" y="155246"/>
            <a:ext cx="8724900" cy="1089529"/>
          </a:xfrm>
        </p:spPr>
        <p:txBody>
          <a:bodyPr/>
          <a:lstStyle/>
          <a:p>
            <a:r>
              <a:rPr lang="ga-IE" dirty="0"/>
              <a:t>Insamhladh samhail cáithníní: Comhiompar</a:t>
            </a:r>
          </a:p>
        </p:txBody>
      </p:sp>
      <p:sp>
        <p:nvSpPr>
          <p:cNvPr id="5" name="TextBox 4">
            <a:extLst>
              <a:ext uri="{FF2B5EF4-FFF2-40B4-BE49-F238E27FC236}">
                <a16:creationId xmlns:a16="http://schemas.microsoft.com/office/drawing/2014/main" id="{56870C53-C7D0-6BE2-B186-4C11E885DFD9}"/>
              </a:ext>
            </a:extLst>
          </p:cNvPr>
          <p:cNvSpPr txBox="1"/>
          <p:nvPr/>
        </p:nvSpPr>
        <p:spPr>
          <a:xfrm>
            <a:off x="1942661" y="4645944"/>
            <a:ext cx="4572000" cy="646331"/>
          </a:xfrm>
          <a:prstGeom prst="rect">
            <a:avLst/>
          </a:prstGeom>
          <a:noFill/>
        </p:spPr>
        <p:txBody>
          <a:bodyPr wrap="square">
            <a:spAutoFit/>
          </a:bodyPr>
          <a:lstStyle/>
          <a:p>
            <a:r>
              <a:rPr lang="en-GB" sz="3600">
                <a:hlinkClick r:id="rId2"/>
              </a:rPr>
              <a:t>Convection - </a:t>
            </a:r>
            <a:r>
              <a:rPr lang="en-GB" sz="3600" err="1">
                <a:hlinkClick r:id="rId2"/>
              </a:rPr>
              <a:t>Javalab</a:t>
            </a:r>
            <a:endParaRPr lang="en-GB" sz="3600"/>
          </a:p>
        </p:txBody>
      </p:sp>
      <p:grpSp>
        <p:nvGrpSpPr>
          <p:cNvPr id="34" name="Group 33">
            <a:extLst>
              <a:ext uri="{FF2B5EF4-FFF2-40B4-BE49-F238E27FC236}">
                <a16:creationId xmlns:a16="http://schemas.microsoft.com/office/drawing/2014/main" id="{E363F9BA-3569-555B-040A-1025DA295461}"/>
              </a:ext>
            </a:extLst>
          </p:cNvPr>
          <p:cNvGrpSpPr/>
          <p:nvPr/>
        </p:nvGrpSpPr>
        <p:grpSpPr>
          <a:xfrm>
            <a:off x="2997944" y="2823208"/>
            <a:ext cx="2491673" cy="1657980"/>
            <a:chOff x="2978890" y="3011793"/>
            <a:chExt cx="2642677" cy="1758459"/>
          </a:xfrm>
        </p:grpSpPr>
        <p:sp>
          <p:nvSpPr>
            <p:cNvPr id="2" name="Rectangle 1">
              <a:extLst>
                <a:ext uri="{FF2B5EF4-FFF2-40B4-BE49-F238E27FC236}">
                  <a16:creationId xmlns:a16="http://schemas.microsoft.com/office/drawing/2014/main" id="{D8B4AC1A-73FD-8613-38AB-90DF1C1780B6}"/>
                </a:ext>
              </a:extLst>
            </p:cNvPr>
            <p:cNvSpPr/>
            <p:nvPr/>
          </p:nvSpPr>
          <p:spPr>
            <a:xfrm>
              <a:off x="4125080" y="3723753"/>
              <a:ext cx="306492" cy="945378"/>
            </a:xfrm>
            <a:prstGeom prst="rect">
              <a:avLst/>
            </a:prstGeom>
            <a:solidFill>
              <a:schemeClr val="tx2">
                <a:lumMod val="10000"/>
                <a:lumOff val="90000"/>
              </a:schemeClr>
            </a:solidFill>
            <a:ln w="571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noProof="0"/>
            </a:p>
          </p:txBody>
        </p:sp>
        <p:sp>
          <p:nvSpPr>
            <p:cNvPr id="4" name="Freeform: Shape 3">
              <a:extLst>
                <a:ext uri="{FF2B5EF4-FFF2-40B4-BE49-F238E27FC236}">
                  <a16:creationId xmlns:a16="http://schemas.microsoft.com/office/drawing/2014/main" id="{34A24F0C-DF64-F553-486B-44FB0A059407}"/>
                </a:ext>
              </a:extLst>
            </p:cNvPr>
            <p:cNvSpPr/>
            <p:nvPr/>
          </p:nvSpPr>
          <p:spPr>
            <a:xfrm>
              <a:off x="4056163" y="3011793"/>
              <a:ext cx="431800" cy="770467"/>
            </a:xfrm>
            <a:custGeom>
              <a:avLst/>
              <a:gdLst>
                <a:gd name="connsiteX0" fmla="*/ 67733 w 431800"/>
                <a:gd name="connsiteY0" fmla="*/ 736600 h 770467"/>
                <a:gd name="connsiteX1" fmla="*/ 67733 w 431800"/>
                <a:gd name="connsiteY1" fmla="*/ 736600 h 770467"/>
                <a:gd name="connsiteX2" fmla="*/ 0 w 431800"/>
                <a:gd name="connsiteY2" fmla="*/ 508000 h 770467"/>
                <a:gd name="connsiteX3" fmla="*/ 67733 w 431800"/>
                <a:gd name="connsiteY3" fmla="*/ 0 h 770467"/>
                <a:gd name="connsiteX4" fmla="*/ 338667 w 431800"/>
                <a:gd name="connsiteY4" fmla="*/ 0 h 770467"/>
                <a:gd name="connsiteX5" fmla="*/ 431800 w 431800"/>
                <a:gd name="connsiteY5" fmla="*/ 499534 h 770467"/>
                <a:gd name="connsiteX6" fmla="*/ 355600 w 431800"/>
                <a:gd name="connsiteY6" fmla="*/ 770467 h 770467"/>
                <a:gd name="connsiteX7" fmla="*/ 67733 w 431800"/>
                <a:gd name="connsiteY7" fmla="*/ 736600 h 770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1800" h="770467">
                  <a:moveTo>
                    <a:pt x="67733" y="736600"/>
                  </a:moveTo>
                  <a:lnTo>
                    <a:pt x="67733" y="736600"/>
                  </a:lnTo>
                  <a:lnTo>
                    <a:pt x="0" y="508000"/>
                  </a:lnTo>
                  <a:lnTo>
                    <a:pt x="67733" y="0"/>
                  </a:lnTo>
                  <a:lnTo>
                    <a:pt x="338667" y="0"/>
                  </a:lnTo>
                  <a:lnTo>
                    <a:pt x="431800" y="499534"/>
                  </a:lnTo>
                  <a:lnTo>
                    <a:pt x="355600" y="770467"/>
                  </a:lnTo>
                  <a:lnTo>
                    <a:pt x="67733" y="736600"/>
                  </a:lnTo>
                  <a:close/>
                </a:path>
              </a:pathLst>
            </a:custGeom>
            <a:solidFill>
              <a:srgbClr val="FFFF00"/>
            </a:solidFill>
            <a:ln>
              <a:solidFill>
                <a:schemeClr val="accent2">
                  <a:lumMod val="40000"/>
                  <a:lumOff val="6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noProof="0"/>
            </a:p>
          </p:txBody>
        </p:sp>
        <p:sp>
          <p:nvSpPr>
            <p:cNvPr id="6" name="Freeform: Shape 5">
              <a:extLst>
                <a:ext uri="{FF2B5EF4-FFF2-40B4-BE49-F238E27FC236}">
                  <a16:creationId xmlns:a16="http://schemas.microsoft.com/office/drawing/2014/main" id="{8A1E4919-386F-C324-0940-2A0CDB130F4A}"/>
                </a:ext>
              </a:extLst>
            </p:cNvPr>
            <p:cNvSpPr/>
            <p:nvPr/>
          </p:nvSpPr>
          <p:spPr>
            <a:xfrm>
              <a:off x="4200008" y="3201660"/>
              <a:ext cx="177800" cy="550334"/>
            </a:xfrm>
            <a:custGeom>
              <a:avLst/>
              <a:gdLst>
                <a:gd name="connsiteX0" fmla="*/ 8466 w 177800"/>
                <a:gd name="connsiteY0" fmla="*/ 533400 h 550334"/>
                <a:gd name="connsiteX1" fmla="*/ 0 w 177800"/>
                <a:gd name="connsiteY1" fmla="*/ 355600 h 550334"/>
                <a:gd name="connsiteX2" fmla="*/ 59266 w 177800"/>
                <a:gd name="connsiteY2" fmla="*/ 0 h 550334"/>
                <a:gd name="connsiteX3" fmla="*/ 177800 w 177800"/>
                <a:gd name="connsiteY3" fmla="*/ 406400 h 550334"/>
                <a:gd name="connsiteX4" fmla="*/ 93133 w 177800"/>
                <a:gd name="connsiteY4" fmla="*/ 550334 h 5503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7800" h="550334">
                  <a:moveTo>
                    <a:pt x="8466" y="533400"/>
                  </a:moveTo>
                  <a:lnTo>
                    <a:pt x="0" y="355600"/>
                  </a:lnTo>
                  <a:lnTo>
                    <a:pt x="59266" y="0"/>
                  </a:lnTo>
                  <a:lnTo>
                    <a:pt x="177800" y="406400"/>
                  </a:lnTo>
                  <a:lnTo>
                    <a:pt x="93133" y="550334"/>
                  </a:lnTo>
                </a:path>
              </a:pathLst>
            </a:custGeom>
            <a:solidFill>
              <a:schemeClr val="accent2">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noProof="0"/>
            </a:p>
          </p:txBody>
        </p:sp>
        <p:sp>
          <p:nvSpPr>
            <p:cNvPr id="8" name="Flowchart: Manual Operation 7">
              <a:extLst>
                <a:ext uri="{FF2B5EF4-FFF2-40B4-BE49-F238E27FC236}">
                  <a16:creationId xmlns:a16="http://schemas.microsoft.com/office/drawing/2014/main" id="{641641E4-5D7C-957E-EEE7-9DE783E3216C}"/>
                </a:ext>
              </a:extLst>
            </p:cNvPr>
            <p:cNvSpPr/>
            <p:nvPr/>
          </p:nvSpPr>
          <p:spPr>
            <a:xfrm flipV="1">
              <a:off x="2978890" y="4556236"/>
              <a:ext cx="2642677" cy="214016"/>
            </a:xfrm>
            <a:prstGeom prst="flowChartManualOperation">
              <a:avLst/>
            </a:prstGeom>
            <a:solidFill>
              <a:schemeClr val="tx2">
                <a:lumMod val="10000"/>
                <a:lumOff val="90000"/>
              </a:schemeClr>
            </a:solidFill>
            <a:ln w="571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noProof="0"/>
            </a:p>
          </p:txBody>
        </p:sp>
      </p:grpSp>
      <p:sp>
        <p:nvSpPr>
          <p:cNvPr id="9" name="Oval 8">
            <a:extLst>
              <a:ext uri="{FF2B5EF4-FFF2-40B4-BE49-F238E27FC236}">
                <a16:creationId xmlns:a16="http://schemas.microsoft.com/office/drawing/2014/main" id="{A3FA492C-87B0-349E-9A37-7E30D6417982}"/>
              </a:ext>
            </a:extLst>
          </p:cNvPr>
          <p:cNvSpPr/>
          <p:nvPr/>
        </p:nvSpPr>
        <p:spPr>
          <a:xfrm>
            <a:off x="4464994" y="2397829"/>
            <a:ext cx="168073" cy="169987"/>
          </a:xfrm>
          <a:prstGeom prst="ellipse">
            <a:avLst/>
          </a:prstGeom>
          <a:solidFill>
            <a:srgbClr val="FF0000"/>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Oval 9">
            <a:extLst>
              <a:ext uri="{FF2B5EF4-FFF2-40B4-BE49-F238E27FC236}">
                <a16:creationId xmlns:a16="http://schemas.microsoft.com/office/drawing/2014/main" id="{76370A53-A136-DE1F-6FA8-E48A1C0A43A4}"/>
              </a:ext>
            </a:extLst>
          </p:cNvPr>
          <p:cNvSpPr/>
          <p:nvPr/>
        </p:nvSpPr>
        <p:spPr>
          <a:xfrm>
            <a:off x="4159745" y="1952470"/>
            <a:ext cx="168073" cy="169987"/>
          </a:xfrm>
          <a:prstGeom prst="ellipse">
            <a:avLst/>
          </a:prstGeom>
          <a:solidFill>
            <a:srgbClr val="FF0000"/>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Oval 10">
            <a:extLst>
              <a:ext uri="{FF2B5EF4-FFF2-40B4-BE49-F238E27FC236}">
                <a16:creationId xmlns:a16="http://schemas.microsoft.com/office/drawing/2014/main" id="{7D9B8E4C-D8CB-1042-A8A9-D873223C667F}"/>
              </a:ext>
            </a:extLst>
          </p:cNvPr>
          <p:cNvSpPr/>
          <p:nvPr/>
        </p:nvSpPr>
        <p:spPr>
          <a:xfrm>
            <a:off x="4519713" y="1523359"/>
            <a:ext cx="168073" cy="169987"/>
          </a:xfrm>
          <a:prstGeom prst="ellipse">
            <a:avLst/>
          </a:prstGeom>
          <a:solidFill>
            <a:srgbClr val="FF0000"/>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Oval 11">
            <a:extLst>
              <a:ext uri="{FF2B5EF4-FFF2-40B4-BE49-F238E27FC236}">
                <a16:creationId xmlns:a16="http://schemas.microsoft.com/office/drawing/2014/main" id="{2B7DD337-32E1-3C49-6D6C-FF9CD0C9C963}"/>
              </a:ext>
            </a:extLst>
          </p:cNvPr>
          <p:cNvSpPr/>
          <p:nvPr/>
        </p:nvSpPr>
        <p:spPr>
          <a:xfrm>
            <a:off x="3880928" y="1218447"/>
            <a:ext cx="168073" cy="169987"/>
          </a:xfrm>
          <a:prstGeom prst="ellipse">
            <a:avLst/>
          </a:prstGeom>
          <a:solidFill>
            <a:srgbClr val="FF0000"/>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Oval 12">
            <a:extLst>
              <a:ext uri="{FF2B5EF4-FFF2-40B4-BE49-F238E27FC236}">
                <a16:creationId xmlns:a16="http://schemas.microsoft.com/office/drawing/2014/main" id="{8BE70529-820D-2FD4-5C4E-CAFC7B2522AE}"/>
              </a:ext>
            </a:extLst>
          </p:cNvPr>
          <p:cNvSpPr/>
          <p:nvPr/>
        </p:nvSpPr>
        <p:spPr>
          <a:xfrm>
            <a:off x="3712855" y="2321337"/>
            <a:ext cx="168073" cy="169987"/>
          </a:xfrm>
          <a:prstGeom prst="ellipse">
            <a:avLst/>
          </a:prstGeom>
          <a:solidFill>
            <a:srgbClr val="FF0000"/>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Oval 13">
            <a:extLst>
              <a:ext uri="{FF2B5EF4-FFF2-40B4-BE49-F238E27FC236}">
                <a16:creationId xmlns:a16="http://schemas.microsoft.com/office/drawing/2014/main" id="{8FB99F05-8BA4-9709-7664-94D4B0697D4A}"/>
              </a:ext>
            </a:extLst>
          </p:cNvPr>
          <p:cNvSpPr/>
          <p:nvPr/>
        </p:nvSpPr>
        <p:spPr>
          <a:xfrm>
            <a:off x="3187561" y="2065228"/>
            <a:ext cx="168073" cy="169987"/>
          </a:xfrm>
          <a:prstGeom prst="ellipse">
            <a:avLst/>
          </a:prstGeom>
          <a:solidFill>
            <a:srgbClr val="FF0000"/>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Oval 14">
            <a:extLst>
              <a:ext uri="{FF2B5EF4-FFF2-40B4-BE49-F238E27FC236}">
                <a16:creationId xmlns:a16="http://schemas.microsoft.com/office/drawing/2014/main" id="{76910A59-FD5B-6249-E01F-9664FB918223}"/>
              </a:ext>
            </a:extLst>
          </p:cNvPr>
          <p:cNvSpPr/>
          <p:nvPr/>
        </p:nvSpPr>
        <p:spPr>
          <a:xfrm>
            <a:off x="2810817" y="1531146"/>
            <a:ext cx="168073" cy="169987"/>
          </a:xfrm>
          <a:prstGeom prst="ellipse">
            <a:avLst/>
          </a:prstGeom>
          <a:solidFill>
            <a:srgbClr val="FF0000"/>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Oval 15">
            <a:extLst>
              <a:ext uri="{FF2B5EF4-FFF2-40B4-BE49-F238E27FC236}">
                <a16:creationId xmlns:a16="http://schemas.microsoft.com/office/drawing/2014/main" id="{FB440409-20AA-FA78-9793-879860A6927E}"/>
              </a:ext>
            </a:extLst>
          </p:cNvPr>
          <p:cNvSpPr/>
          <p:nvPr/>
        </p:nvSpPr>
        <p:spPr>
          <a:xfrm>
            <a:off x="3754801" y="1764362"/>
            <a:ext cx="168073" cy="169987"/>
          </a:xfrm>
          <a:prstGeom prst="ellipse">
            <a:avLst/>
          </a:prstGeom>
          <a:solidFill>
            <a:srgbClr val="FF0000"/>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Oval 16">
            <a:extLst>
              <a:ext uri="{FF2B5EF4-FFF2-40B4-BE49-F238E27FC236}">
                <a16:creationId xmlns:a16="http://schemas.microsoft.com/office/drawing/2014/main" id="{DAB7F519-BC8A-8F35-D1D5-45D8D24E7E02}"/>
              </a:ext>
            </a:extLst>
          </p:cNvPr>
          <p:cNvSpPr/>
          <p:nvPr/>
        </p:nvSpPr>
        <p:spPr>
          <a:xfrm>
            <a:off x="4963856" y="1880650"/>
            <a:ext cx="168073" cy="169987"/>
          </a:xfrm>
          <a:prstGeom prst="ellipse">
            <a:avLst/>
          </a:prstGeom>
          <a:solidFill>
            <a:srgbClr val="FF0000"/>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Oval 17">
            <a:extLst>
              <a:ext uri="{FF2B5EF4-FFF2-40B4-BE49-F238E27FC236}">
                <a16:creationId xmlns:a16="http://schemas.microsoft.com/office/drawing/2014/main" id="{53D1EC39-4668-080E-B938-38662CFBDE1F}"/>
              </a:ext>
            </a:extLst>
          </p:cNvPr>
          <p:cNvSpPr/>
          <p:nvPr/>
        </p:nvSpPr>
        <p:spPr>
          <a:xfrm>
            <a:off x="5101983" y="2397828"/>
            <a:ext cx="168073" cy="169987"/>
          </a:xfrm>
          <a:prstGeom prst="ellipse">
            <a:avLst/>
          </a:prstGeom>
          <a:solidFill>
            <a:srgbClr val="FF0000"/>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Oval 18">
            <a:extLst>
              <a:ext uri="{FF2B5EF4-FFF2-40B4-BE49-F238E27FC236}">
                <a16:creationId xmlns:a16="http://schemas.microsoft.com/office/drawing/2014/main" id="{66333365-92BF-8B43-2FA5-30BD6DAF6055}"/>
              </a:ext>
            </a:extLst>
          </p:cNvPr>
          <p:cNvSpPr/>
          <p:nvPr/>
        </p:nvSpPr>
        <p:spPr>
          <a:xfrm>
            <a:off x="3247866" y="2717355"/>
            <a:ext cx="168073" cy="169987"/>
          </a:xfrm>
          <a:prstGeom prst="ellipse">
            <a:avLst/>
          </a:prstGeom>
          <a:solidFill>
            <a:srgbClr val="FF0000"/>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Oval 19">
            <a:extLst>
              <a:ext uri="{FF2B5EF4-FFF2-40B4-BE49-F238E27FC236}">
                <a16:creationId xmlns:a16="http://schemas.microsoft.com/office/drawing/2014/main" id="{E9AE82C0-EC97-FE78-DC30-1C9CCCC5E2F8}"/>
              </a:ext>
            </a:extLst>
          </p:cNvPr>
          <p:cNvSpPr/>
          <p:nvPr/>
        </p:nvSpPr>
        <p:spPr>
          <a:xfrm>
            <a:off x="4988354" y="1133453"/>
            <a:ext cx="168073" cy="169987"/>
          </a:xfrm>
          <a:prstGeom prst="ellipse">
            <a:avLst/>
          </a:prstGeom>
          <a:solidFill>
            <a:srgbClr val="FF0000"/>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Oval 20">
            <a:extLst>
              <a:ext uri="{FF2B5EF4-FFF2-40B4-BE49-F238E27FC236}">
                <a16:creationId xmlns:a16="http://schemas.microsoft.com/office/drawing/2014/main" id="{2A76B7D9-2E11-F908-A26A-46A1235353DE}"/>
              </a:ext>
            </a:extLst>
          </p:cNvPr>
          <p:cNvSpPr/>
          <p:nvPr/>
        </p:nvSpPr>
        <p:spPr>
          <a:xfrm>
            <a:off x="5449219" y="1485492"/>
            <a:ext cx="168073" cy="169987"/>
          </a:xfrm>
          <a:prstGeom prst="ellipse">
            <a:avLst/>
          </a:prstGeom>
          <a:solidFill>
            <a:srgbClr val="FF0000"/>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Oval 21">
            <a:extLst>
              <a:ext uri="{FF2B5EF4-FFF2-40B4-BE49-F238E27FC236}">
                <a16:creationId xmlns:a16="http://schemas.microsoft.com/office/drawing/2014/main" id="{0A00E3ED-3BE7-6C93-988F-E85C1A0DC53C}"/>
              </a:ext>
            </a:extLst>
          </p:cNvPr>
          <p:cNvSpPr/>
          <p:nvPr/>
        </p:nvSpPr>
        <p:spPr>
          <a:xfrm>
            <a:off x="5583114" y="2150221"/>
            <a:ext cx="168073" cy="169987"/>
          </a:xfrm>
          <a:prstGeom prst="ellipse">
            <a:avLst/>
          </a:prstGeom>
          <a:solidFill>
            <a:srgbClr val="FF0000"/>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 name="Arrow: Down 25">
            <a:extLst>
              <a:ext uri="{FF2B5EF4-FFF2-40B4-BE49-F238E27FC236}">
                <a16:creationId xmlns:a16="http://schemas.microsoft.com/office/drawing/2014/main" id="{16E6E6B5-B5C1-BD41-D30B-4A004E7C8B4C}"/>
              </a:ext>
            </a:extLst>
          </p:cNvPr>
          <p:cNvSpPr/>
          <p:nvPr/>
        </p:nvSpPr>
        <p:spPr>
          <a:xfrm rot="606476">
            <a:off x="5570745" y="2332387"/>
            <a:ext cx="168074" cy="300866"/>
          </a:xfrm>
          <a:prstGeom prst="downArrow">
            <a:avLst/>
          </a:prstGeom>
          <a:solidFill>
            <a:srgbClr val="FFC000"/>
          </a:solidFill>
          <a:ln w="28575">
            <a:solidFill>
              <a:srgbClr val="FFC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 name="Arrow: Down 26">
            <a:extLst>
              <a:ext uri="{FF2B5EF4-FFF2-40B4-BE49-F238E27FC236}">
                <a16:creationId xmlns:a16="http://schemas.microsoft.com/office/drawing/2014/main" id="{27EFBB39-0BFE-8E3B-6068-82980772A70E}"/>
              </a:ext>
            </a:extLst>
          </p:cNvPr>
          <p:cNvSpPr/>
          <p:nvPr/>
        </p:nvSpPr>
        <p:spPr>
          <a:xfrm rot="10967855">
            <a:off x="4487962" y="2093039"/>
            <a:ext cx="168074" cy="300866"/>
          </a:xfrm>
          <a:prstGeom prst="downArrow">
            <a:avLst/>
          </a:prstGeom>
          <a:solidFill>
            <a:srgbClr val="FFC000"/>
          </a:solidFill>
          <a:ln w="28575">
            <a:solidFill>
              <a:srgbClr val="FFC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 name="Arrow: Down 27">
            <a:extLst>
              <a:ext uri="{FF2B5EF4-FFF2-40B4-BE49-F238E27FC236}">
                <a16:creationId xmlns:a16="http://schemas.microsoft.com/office/drawing/2014/main" id="{0A8D66A3-9D2A-5FB1-AA71-28B16169E12A}"/>
              </a:ext>
            </a:extLst>
          </p:cNvPr>
          <p:cNvSpPr/>
          <p:nvPr/>
        </p:nvSpPr>
        <p:spPr>
          <a:xfrm rot="7045762">
            <a:off x="3628818" y="1022338"/>
            <a:ext cx="168074" cy="300866"/>
          </a:xfrm>
          <a:prstGeom prst="downArrow">
            <a:avLst/>
          </a:prstGeom>
          <a:solidFill>
            <a:srgbClr val="FFC000"/>
          </a:solidFill>
          <a:ln w="28575">
            <a:solidFill>
              <a:srgbClr val="FFC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 name="Arrow: Down 28">
            <a:extLst>
              <a:ext uri="{FF2B5EF4-FFF2-40B4-BE49-F238E27FC236}">
                <a16:creationId xmlns:a16="http://schemas.microsoft.com/office/drawing/2014/main" id="{332898BE-BEA4-DB75-F9F9-0662E1BEDDD9}"/>
              </a:ext>
            </a:extLst>
          </p:cNvPr>
          <p:cNvSpPr/>
          <p:nvPr/>
        </p:nvSpPr>
        <p:spPr>
          <a:xfrm rot="12294708">
            <a:off x="4671092" y="1192154"/>
            <a:ext cx="168074" cy="300866"/>
          </a:xfrm>
          <a:prstGeom prst="downArrow">
            <a:avLst/>
          </a:prstGeom>
          <a:solidFill>
            <a:srgbClr val="FFC000"/>
          </a:solidFill>
          <a:ln w="28575">
            <a:solidFill>
              <a:srgbClr val="FFC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 name="Arrow: Down 29">
            <a:extLst>
              <a:ext uri="{FF2B5EF4-FFF2-40B4-BE49-F238E27FC236}">
                <a16:creationId xmlns:a16="http://schemas.microsoft.com/office/drawing/2014/main" id="{BD09C396-EA8C-0B27-C5B9-CD8F02A50EB2}"/>
              </a:ext>
            </a:extLst>
          </p:cNvPr>
          <p:cNvSpPr/>
          <p:nvPr/>
        </p:nvSpPr>
        <p:spPr>
          <a:xfrm rot="12294708">
            <a:off x="3901460" y="1471255"/>
            <a:ext cx="168074" cy="300866"/>
          </a:xfrm>
          <a:prstGeom prst="downArrow">
            <a:avLst/>
          </a:prstGeom>
          <a:solidFill>
            <a:srgbClr val="FFC000"/>
          </a:solidFill>
          <a:ln w="28575">
            <a:solidFill>
              <a:srgbClr val="FFC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 name="Arrow: Down 30">
            <a:extLst>
              <a:ext uri="{FF2B5EF4-FFF2-40B4-BE49-F238E27FC236}">
                <a16:creationId xmlns:a16="http://schemas.microsoft.com/office/drawing/2014/main" id="{056A8C03-E31F-419E-81EB-61D13CD1C5E2}"/>
              </a:ext>
            </a:extLst>
          </p:cNvPr>
          <p:cNvSpPr/>
          <p:nvPr/>
        </p:nvSpPr>
        <p:spPr>
          <a:xfrm rot="10574080">
            <a:off x="4144624" y="1613930"/>
            <a:ext cx="168074" cy="300866"/>
          </a:xfrm>
          <a:prstGeom prst="downArrow">
            <a:avLst/>
          </a:prstGeom>
          <a:solidFill>
            <a:srgbClr val="FFC000"/>
          </a:solidFill>
          <a:ln w="28575">
            <a:solidFill>
              <a:srgbClr val="FFC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2" name="Arrow: Down 31">
            <a:extLst>
              <a:ext uri="{FF2B5EF4-FFF2-40B4-BE49-F238E27FC236}">
                <a16:creationId xmlns:a16="http://schemas.microsoft.com/office/drawing/2014/main" id="{2809BEAB-3CDC-1831-4D53-279456AA1477}"/>
              </a:ext>
            </a:extLst>
          </p:cNvPr>
          <p:cNvSpPr/>
          <p:nvPr/>
        </p:nvSpPr>
        <p:spPr>
          <a:xfrm rot="8880006">
            <a:off x="3637003" y="2013913"/>
            <a:ext cx="168074" cy="300866"/>
          </a:xfrm>
          <a:prstGeom prst="downArrow">
            <a:avLst/>
          </a:prstGeom>
          <a:solidFill>
            <a:srgbClr val="FFC000"/>
          </a:solidFill>
          <a:ln w="28575">
            <a:solidFill>
              <a:srgbClr val="FFC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3" name="Arrow: Down 32">
            <a:extLst>
              <a:ext uri="{FF2B5EF4-FFF2-40B4-BE49-F238E27FC236}">
                <a16:creationId xmlns:a16="http://schemas.microsoft.com/office/drawing/2014/main" id="{EEE3628E-BA84-9539-759F-101BE70FAF54}"/>
              </a:ext>
            </a:extLst>
          </p:cNvPr>
          <p:cNvSpPr/>
          <p:nvPr/>
        </p:nvSpPr>
        <p:spPr>
          <a:xfrm rot="606476">
            <a:off x="2747259" y="1765734"/>
            <a:ext cx="168074" cy="300866"/>
          </a:xfrm>
          <a:prstGeom prst="downArrow">
            <a:avLst/>
          </a:prstGeom>
          <a:solidFill>
            <a:srgbClr val="FFC000"/>
          </a:solidFill>
          <a:ln w="28575">
            <a:solidFill>
              <a:srgbClr val="FFC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5" name="TextBox 34">
            <a:extLst>
              <a:ext uri="{FF2B5EF4-FFF2-40B4-BE49-F238E27FC236}">
                <a16:creationId xmlns:a16="http://schemas.microsoft.com/office/drawing/2014/main" id="{92243C41-5522-5BDC-ACDE-B29DD8480914}"/>
              </a:ext>
            </a:extLst>
          </p:cNvPr>
          <p:cNvSpPr txBox="1"/>
          <p:nvPr/>
        </p:nvSpPr>
        <p:spPr>
          <a:xfrm>
            <a:off x="720963" y="4707499"/>
            <a:ext cx="1103187" cy="523220"/>
          </a:xfrm>
          <a:prstGeom prst="rect">
            <a:avLst/>
          </a:prstGeom>
          <a:noFill/>
        </p:spPr>
        <p:txBody>
          <a:bodyPr wrap="none" rtlCol="0">
            <a:spAutoFit/>
          </a:bodyPr>
          <a:lstStyle/>
          <a:p>
            <a:pPr algn="l">
              <a:spcAft>
                <a:spcPts val="1200"/>
              </a:spcAft>
            </a:pPr>
            <a:r>
              <a:rPr lang="en-GB" sz="2800" dirty="0">
                <a:latin typeface="Arial" panose="020B0604020202020204" pitchFamily="34" charset="0"/>
                <a:cs typeface="Arial" panose="020B0604020202020204" pitchFamily="34" charset="0"/>
              </a:rPr>
              <a:t>Nasc:</a:t>
            </a:r>
          </a:p>
        </p:txBody>
      </p:sp>
      <p:sp>
        <p:nvSpPr>
          <p:cNvPr id="7" name="TextBox 6">
            <a:extLst>
              <a:ext uri="{FF2B5EF4-FFF2-40B4-BE49-F238E27FC236}">
                <a16:creationId xmlns:a16="http://schemas.microsoft.com/office/drawing/2014/main" id="{7F2D1985-BB29-E27A-6DE0-9152422362B0}"/>
              </a:ext>
            </a:extLst>
          </p:cNvPr>
          <p:cNvSpPr txBox="1"/>
          <p:nvPr/>
        </p:nvSpPr>
        <p:spPr>
          <a:xfrm>
            <a:off x="241300" y="5543432"/>
            <a:ext cx="8419139" cy="830997"/>
          </a:xfrm>
          <a:prstGeom prst="rect">
            <a:avLst/>
          </a:prstGeom>
          <a:noFill/>
        </p:spPr>
        <p:txBody>
          <a:bodyPr wrap="square" rtlCol="0">
            <a:spAutoFit/>
          </a:bodyPr>
          <a:lstStyle/>
          <a:p>
            <a:r>
              <a:rPr lang="ga-IE" sz="2400" b="1" dirty="0"/>
              <a:t>Cuspóir</a:t>
            </a:r>
            <a:r>
              <a:rPr lang="ga-IE" sz="2400" dirty="0"/>
              <a:t>: sreabhadh ginearálta an gháis a bhreathnú</a:t>
            </a:r>
          </a:p>
          <a:p>
            <a:r>
              <a:rPr lang="ga-IE" sz="2400" dirty="0"/>
              <a:t>Breathnaigh ar ghluaiseacht anonn is anall na gcáithníní</a:t>
            </a:r>
          </a:p>
        </p:txBody>
      </p:sp>
    </p:spTree>
    <p:extLst>
      <p:ext uri="{BB962C8B-B14F-4D97-AF65-F5344CB8AC3E}">
        <p14:creationId xmlns:p14="http://schemas.microsoft.com/office/powerpoint/2010/main" val="515974435"/>
      </p:ext>
    </p:extLst>
  </p:cSld>
  <p:clrMapOvr>
    <a:masterClrMapping/>
  </p:clrMapOvr>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6" name="Text Box 4">
            <a:extLst>
              <a:ext uri="{FF2B5EF4-FFF2-40B4-BE49-F238E27FC236}">
                <a16:creationId xmlns:a16="http://schemas.microsoft.com/office/drawing/2014/main" id="{3617884F-49AC-476D-5212-DF098870F636}"/>
              </a:ext>
            </a:extLst>
          </p:cNvPr>
          <p:cNvSpPr txBox="1">
            <a:spLocks noChangeArrowheads="1"/>
          </p:cNvSpPr>
          <p:nvPr/>
        </p:nvSpPr>
        <p:spPr bwMode="auto">
          <a:xfrm>
            <a:off x="415607" y="2338037"/>
            <a:ext cx="8351838" cy="2062103"/>
          </a:xfrm>
          <a:prstGeom prst="rect">
            <a:avLst/>
          </a:prstGeom>
          <a:solidFill>
            <a:srgbClr val="FFFF99"/>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GB" sz="3200" dirty="0"/>
              <a:t>Nuair a </a:t>
            </a:r>
            <a:r>
              <a:rPr lang="en-GB" sz="3200" dirty="0" err="1"/>
              <a:t>ghluaiseann</a:t>
            </a:r>
            <a:r>
              <a:rPr lang="en-GB" sz="3200" dirty="0"/>
              <a:t> </a:t>
            </a:r>
            <a:r>
              <a:rPr lang="en-GB" sz="3200" dirty="0" err="1"/>
              <a:t>fuinneamh</a:t>
            </a:r>
            <a:r>
              <a:rPr lang="en-GB" sz="3200" dirty="0"/>
              <a:t> </a:t>
            </a:r>
            <a:r>
              <a:rPr lang="en-GB" sz="3200" dirty="0" err="1"/>
              <a:t>teasa</a:t>
            </a:r>
            <a:r>
              <a:rPr lang="en-GB" sz="3200" dirty="0"/>
              <a:t> </a:t>
            </a:r>
            <a:r>
              <a:rPr lang="en-GB" sz="3200" dirty="0" err="1"/>
              <a:t>trí</a:t>
            </a:r>
            <a:r>
              <a:rPr lang="en-GB" sz="3200" dirty="0"/>
              <a:t> </a:t>
            </a:r>
            <a:r>
              <a:rPr lang="en-GB" sz="3200" dirty="0" err="1"/>
              <a:t>shubstaint</a:t>
            </a:r>
            <a:r>
              <a:rPr lang="en-GB" sz="3200" dirty="0"/>
              <a:t> le </a:t>
            </a:r>
            <a:r>
              <a:rPr lang="en-GB" sz="3200" dirty="0" err="1"/>
              <a:t>creathadh</a:t>
            </a:r>
            <a:r>
              <a:rPr lang="en-GB" sz="3200" dirty="0"/>
              <a:t> </a:t>
            </a:r>
            <a:r>
              <a:rPr lang="en-GB" sz="3200" dirty="0" err="1"/>
              <a:t>móilíneach</a:t>
            </a:r>
            <a:r>
              <a:rPr lang="en-GB" sz="3200" dirty="0"/>
              <a:t> a</a:t>
            </a:r>
          </a:p>
          <a:p>
            <a:pPr eaLnBrk="1" hangingPunct="1"/>
            <a:r>
              <a:rPr lang="en-GB" sz="3200" dirty="0" err="1"/>
              <a:t>chuirtear</a:t>
            </a:r>
            <a:r>
              <a:rPr lang="en-GB" sz="3200" dirty="0"/>
              <a:t> </a:t>
            </a:r>
            <a:r>
              <a:rPr lang="en-GB" sz="3200" dirty="0" err="1"/>
              <a:t>ar</a:t>
            </a:r>
            <a:r>
              <a:rPr lang="en-GB" sz="3200" dirty="0"/>
              <a:t> </a:t>
            </a:r>
            <a:r>
              <a:rPr lang="en-GB" sz="3200" dirty="0" err="1"/>
              <a:t>aghaidh</a:t>
            </a:r>
            <a:r>
              <a:rPr lang="en-GB" sz="3200" dirty="0"/>
              <a:t> ó </a:t>
            </a:r>
            <a:r>
              <a:rPr lang="en-GB" sz="3200" dirty="0" err="1"/>
              <a:t>mhóilín</a:t>
            </a:r>
            <a:r>
              <a:rPr lang="en-GB" sz="3200" dirty="0"/>
              <a:t> go </a:t>
            </a:r>
            <a:r>
              <a:rPr lang="en-GB" sz="3200" dirty="0" err="1"/>
              <a:t>chéile</a:t>
            </a:r>
            <a:r>
              <a:rPr lang="en-GB" sz="3200" dirty="0"/>
              <a:t>. </a:t>
            </a:r>
          </a:p>
          <a:p>
            <a:pPr eaLnBrk="1" hangingPunct="1"/>
            <a:r>
              <a:rPr lang="en-GB" sz="3200" dirty="0"/>
              <a:t>													A</a:t>
            </a:r>
            <a:r>
              <a:rPr lang="en-GB" sz="2400" dirty="0"/>
              <a:t>L 2018, 2024</a:t>
            </a:r>
            <a:endParaRPr lang="en-GB" sz="2400" noProof="0" dirty="0"/>
          </a:p>
        </p:txBody>
      </p:sp>
      <p:sp>
        <p:nvSpPr>
          <p:cNvPr id="3" name="Title 2">
            <a:extLst>
              <a:ext uri="{FF2B5EF4-FFF2-40B4-BE49-F238E27FC236}">
                <a16:creationId xmlns:a16="http://schemas.microsoft.com/office/drawing/2014/main" id="{E1200A15-16BA-F24A-A874-6A598D95A7D9}"/>
              </a:ext>
            </a:extLst>
          </p:cNvPr>
          <p:cNvSpPr>
            <a:spLocks noGrp="1"/>
          </p:cNvSpPr>
          <p:nvPr>
            <p:ph type="title"/>
          </p:nvPr>
        </p:nvSpPr>
        <p:spPr>
          <a:xfrm>
            <a:off x="228600" y="190500"/>
            <a:ext cx="8686800" cy="862114"/>
          </a:xfrm>
        </p:spPr>
        <p:txBody>
          <a:bodyPr/>
          <a:lstStyle/>
          <a:p>
            <a:r>
              <a:rPr lang="nl-NL" dirty="0"/>
              <a:t>Cad is brí le Seoladh teasa?</a:t>
            </a:r>
            <a:endParaRPr lang="en-GB"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1" nodeType="clickEffect">
                                  <p:stCondLst>
                                    <p:cond delay="0"/>
                                  </p:stCondLst>
                                  <p:childTnLst>
                                    <p:set>
                                      <p:cBhvr>
                                        <p:cTn id="6" dur="1" fill="hold">
                                          <p:stCondLst>
                                            <p:cond delay="0"/>
                                          </p:stCondLst>
                                        </p:cTn>
                                        <p:tgtEl>
                                          <p:spTgt spid="2355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556" grpId="0"/>
      <p:bldP spid="23556" grpId="1" animBg="1"/>
    </p:bldLst>
  </p:timing>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A80BB0C-319B-B98A-9403-8A7A195583A9}"/>
              </a:ext>
            </a:extLst>
          </p:cNvPr>
          <p:cNvSpPr>
            <a:spLocks noGrp="1"/>
          </p:cNvSpPr>
          <p:nvPr>
            <p:ph type="title"/>
          </p:nvPr>
        </p:nvSpPr>
        <p:spPr>
          <a:xfrm>
            <a:off x="241300" y="155246"/>
            <a:ext cx="8724900" cy="1089529"/>
          </a:xfrm>
        </p:spPr>
        <p:txBody>
          <a:bodyPr/>
          <a:lstStyle/>
          <a:p>
            <a:r>
              <a:rPr lang="ga-IE" dirty="0"/>
              <a:t>Insamhladh samhail cáithníní:</a:t>
            </a:r>
            <a:r>
              <a:rPr lang="en-GB" dirty="0"/>
              <a:t> </a:t>
            </a:r>
            <a:br>
              <a:rPr lang="en-GB" dirty="0"/>
            </a:br>
            <a:r>
              <a:rPr lang="en-GB" dirty="0" err="1"/>
              <a:t>Seoladh</a:t>
            </a:r>
            <a:r>
              <a:rPr lang="en-GB" dirty="0"/>
              <a:t> </a:t>
            </a:r>
            <a:r>
              <a:rPr lang="en-GB" dirty="0" err="1"/>
              <a:t>teasa</a:t>
            </a:r>
            <a:endParaRPr lang="en-GB" dirty="0"/>
          </a:p>
        </p:txBody>
      </p:sp>
      <p:sp>
        <p:nvSpPr>
          <p:cNvPr id="5" name="TextBox 4">
            <a:extLst>
              <a:ext uri="{FF2B5EF4-FFF2-40B4-BE49-F238E27FC236}">
                <a16:creationId xmlns:a16="http://schemas.microsoft.com/office/drawing/2014/main" id="{5E37C1AB-0CB3-8A38-0405-538CBB83A129}"/>
              </a:ext>
            </a:extLst>
          </p:cNvPr>
          <p:cNvSpPr txBox="1"/>
          <p:nvPr/>
        </p:nvSpPr>
        <p:spPr>
          <a:xfrm>
            <a:off x="143211" y="4990516"/>
            <a:ext cx="5081916" cy="954107"/>
          </a:xfrm>
          <a:prstGeom prst="rect">
            <a:avLst/>
          </a:prstGeom>
          <a:noFill/>
        </p:spPr>
        <p:txBody>
          <a:bodyPr wrap="square">
            <a:spAutoFit/>
          </a:bodyPr>
          <a:lstStyle/>
          <a:p>
            <a:pPr algn="ctr"/>
            <a:r>
              <a:rPr lang="en-GB" sz="2800">
                <a:hlinkClick r:id="rId2"/>
              </a:rPr>
              <a:t>Particle Simulation of Thermal Conduction - </a:t>
            </a:r>
            <a:r>
              <a:rPr lang="en-GB" sz="2800" err="1">
                <a:hlinkClick r:id="rId2"/>
              </a:rPr>
              <a:t>Javalab</a:t>
            </a:r>
            <a:endParaRPr lang="en-GB" sz="2800"/>
          </a:p>
        </p:txBody>
      </p:sp>
      <p:sp>
        <p:nvSpPr>
          <p:cNvPr id="126" name="TextBox 125">
            <a:extLst>
              <a:ext uri="{FF2B5EF4-FFF2-40B4-BE49-F238E27FC236}">
                <a16:creationId xmlns:a16="http://schemas.microsoft.com/office/drawing/2014/main" id="{A6B2C1AD-D461-6490-E6A7-727E1CCF54B1}"/>
              </a:ext>
            </a:extLst>
          </p:cNvPr>
          <p:cNvSpPr txBox="1"/>
          <p:nvPr/>
        </p:nvSpPr>
        <p:spPr>
          <a:xfrm>
            <a:off x="241300" y="4467296"/>
            <a:ext cx="1103187" cy="523220"/>
          </a:xfrm>
          <a:prstGeom prst="rect">
            <a:avLst/>
          </a:prstGeom>
          <a:noFill/>
        </p:spPr>
        <p:txBody>
          <a:bodyPr wrap="none" rtlCol="0">
            <a:spAutoFit/>
          </a:bodyPr>
          <a:lstStyle/>
          <a:p>
            <a:pPr algn="l">
              <a:spcAft>
                <a:spcPts val="1200"/>
              </a:spcAft>
            </a:pPr>
            <a:r>
              <a:rPr lang="en-GB" sz="2800" dirty="0">
                <a:latin typeface="Arial" panose="020B0604020202020204" pitchFamily="34" charset="0"/>
                <a:cs typeface="Arial" panose="020B0604020202020204" pitchFamily="34" charset="0"/>
              </a:rPr>
              <a:t>Nasc:</a:t>
            </a:r>
          </a:p>
        </p:txBody>
      </p:sp>
      <p:grpSp>
        <p:nvGrpSpPr>
          <p:cNvPr id="6" name="Group 5">
            <a:extLst>
              <a:ext uri="{FF2B5EF4-FFF2-40B4-BE49-F238E27FC236}">
                <a16:creationId xmlns:a16="http://schemas.microsoft.com/office/drawing/2014/main" id="{6611279E-B7B6-2EDE-32F1-1F9AA060D52D}"/>
              </a:ext>
            </a:extLst>
          </p:cNvPr>
          <p:cNvGrpSpPr/>
          <p:nvPr/>
        </p:nvGrpSpPr>
        <p:grpSpPr>
          <a:xfrm>
            <a:off x="843250" y="1573216"/>
            <a:ext cx="3891064" cy="2529191"/>
            <a:chOff x="2013823" y="1498060"/>
            <a:chExt cx="3891064" cy="2529191"/>
          </a:xfrm>
        </p:grpSpPr>
        <p:sp>
          <p:nvSpPr>
            <p:cNvPr id="2" name="Rectangle 1">
              <a:extLst>
                <a:ext uri="{FF2B5EF4-FFF2-40B4-BE49-F238E27FC236}">
                  <a16:creationId xmlns:a16="http://schemas.microsoft.com/office/drawing/2014/main" id="{485B2E51-F248-7840-CC89-6C05ADA43828}"/>
                </a:ext>
              </a:extLst>
            </p:cNvPr>
            <p:cNvSpPr/>
            <p:nvPr/>
          </p:nvSpPr>
          <p:spPr>
            <a:xfrm>
              <a:off x="2013823" y="1498060"/>
              <a:ext cx="1945532" cy="2529191"/>
            </a:xfrm>
            <a:prstGeom prst="rect">
              <a:avLst/>
            </a:prstGeom>
            <a:solidFill>
              <a:schemeClr val="accent2">
                <a:lumMod val="20000"/>
                <a:lumOff val="80000"/>
              </a:schemeClr>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Rectangle 3">
              <a:extLst>
                <a:ext uri="{FF2B5EF4-FFF2-40B4-BE49-F238E27FC236}">
                  <a16:creationId xmlns:a16="http://schemas.microsoft.com/office/drawing/2014/main" id="{3A6E57A0-A469-57C5-3F76-4E5D2AECAFB4}"/>
                </a:ext>
              </a:extLst>
            </p:cNvPr>
            <p:cNvSpPr/>
            <p:nvPr/>
          </p:nvSpPr>
          <p:spPr>
            <a:xfrm>
              <a:off x="3959355" y="1498060"/>
              <a:ext cx="1945532" cy="2529191"/>
            </a:xfrm>
            <a:prstGeom prst="rect">
              <a:avLst/>
            </a:prstGeom>
            <a:solidFill>
              <a:schemeClr val="tx2">
                <a:lumMod val="10000"/>
                <a:lumOff val="90000"/>
              </a:schemeClr>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Oval 8">
              <a:extLst>
                <a:ext uri="{FF2B5EF4-FFF2-40B4-BE49-F238E27FC236}">
                  <a16:creationId xmlns:a16="http://schemas.microsoft.com/office/drawing/2014/main" id="{5E930919-2265-A730-C1D9-417A21836C29}"/>
                </a:ext>
              </a:extLst>
            </p:cNvPr>
            <p:cNvSpPr/>
            <p:nvPr/>
          </p:nvSpPr>
          <p:spPr>
            <a:xfrm>
              <a:off x="2291083" y="1696612"/>
              <a:ext cx="168073" cy="169987"/>
            </a:xfrm>
            <a:prstGeom prst="ellipse">
              <a:avLst/>
            </a:prstGeom>
            <a:solidFill>
              <a:srgbClr val="FF0000"/>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Oval 9">
              <a:extLst>
                <a:ext uri="{FF2B5EF4-FFF2-40B4-BE49-F238E27FC236}">
                  <a16:creationId xmlns:a16="http://schemas.microsoft.com/office/drawing/2014/main" id="{57B9D6F4-4B62-CF3F-DB26-270B5A5129E9}"/>
                </a:ext>
              </a:extLst>
            </p:cNvPr>
            <p:cNvSpPr/>
            <p:nvPr/>
          </p:nvSpPr>
          <p:spPr>
            <a:xfrm>
              <a:off x="2577630" y="1997366"/>
              <a:ext cx="168073" cy="169987"/>
            </a:xfrm>
            <a:prstGeom prst="ellipse">
              <a:avLst/>
            </a:prstGeom>
            <a:solidFill>
              <a:srgbClr val="FF0000"/>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Oval 10">
              <a:extLst>
                <a:ext uri="{FF2B5EF4-FFF2-40B4-BE49-F238E27FC236}">
                  <a16:creationId xmlns:a16="http://schemas.microsoft.com/office/drawing/2014/main" id="{4FE46AEF-75CD-7BB9-4F3C-03A39CE9B7B2}"/>
                </a:ext>
              </a:extLst>
            </p:cNvPr>
            <p:cNvSpPr/>
            <p:nvPr/>
          </p:nvSpPr>
          <p:spPr>
            <a:xfrm>
              <a:off x="3054483" y="1943864"/>
              <a:ext cx="168073" cy="169987"/>
            </a:xfrm>
            <a:prstGeom prst="ellipse">
              <a:avLst/>
            </a:prstGeom>
            <a:solidFill>
              <a:srgbClr val="FF0000"/>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Oval 11">
              <a:extLst>
                <a:ext uri="{FF2B5EF4-FFF2-40B4-BE49-F238E27FC236}">
                  <a16:creationId xmlns:a16="http://schemas.microsoft.com/office/drawing/2014/main" id="{EABB9AAA-A5F7-43AE-D047-3A7A09420660}"/>
                </a:ext>
              </a:extLst>
            </p:cNvPr>
            <p:cNvSpPr/>
            <p:nvPr/>
          </p:nvSpPr>
          <p:spPr>
            <a:xfrm>
              <a:off x="2857707" y="2887499"/>
              <a:ext cx="168073" cy="169987"/>
            </a:xfrm>
            <a:prstGeom prst="ellipse">
              <a:avLst/>
            </a:prstGeom>
            <a:solidFill>
              <a:srgbClr val="FF0000"/>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Oval 12">
              <a:extLst>
                <a:ext uri="{FF2B5EF4-FFF2-40B4-BE49-F238E27FC236}">
                  <a16:creationId xmlns:a16="http://schemas.microsoft.com/office/drawing/2014/main" id="{7DDF2851-6D71-5EF7-FBDF-65F7D29D32E0}"/>
                </a:ext>
              </a:extLst>
            </p:cNvPr>
            <p:cNvSpPr/>
            <p:nvPr/>
          </p:nvSpPr>
          <p:spPr>
            <a:xfrm>
              <a:off x="2587953" y="2421834"/>
              <a:ext cx="168073" cy="169987"/>
            </a:xfrm>
            <a:prstGeom prst="ellipse">
              <a:avLst/>
            </a:prstGeom>
            <a:solidFill>
              <a:srgbClr val="FF0000"/>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Oval 13">
              <a:extLst>
                <a:ext uri="{FF2B5EF4-FFF2-40B4-BE49-F238E27FC236}">
                  <a16:creationId xmlns:a16="http://schemas.microsoft.com/office/drawing/2014/main" id="{3C92BEBE-1792-40B6-3396-8859835A758B}"/>
                </a:ext>
              </a:extLst>
            </p:cNvPr>
            <p:cNvSpPr/>
            <p:nvPr/>
          </p:nvSpPr>
          <p:spPr>
            <a:xfrm>
              <a:off x="3268492" y="2926004"/>
              <a:ext cx="168073" cy="169987"/>
            </a:xfrm>
            <a:prstGeom prst="ellipse">
              <a:avLst/>
            </a:prstGeom>
            <a:solidFill>
              <a:srgbClr val="FF0000"/>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Oval 14">
              <a:extLst>
                <a:ext uri="{FF2B5EF4-FFF2-40B4-BE49-F238E27FC236}">
                  <a16:creationId xmlns:a16="http://schemas.microsoft.com/office/drawing/2014/main" id="{F0F2327C-846B-B3C7-330D-9175AEADAF51}"/>
                </a:ext>
              </a:extLst>
            </p:cNvPr>
            <p:cNvSpPr/>
            <p:nvPr/>
          </p:nvSpPr>
          <p:spPr>
            <a:xfrm>
              <a:off x="2490277" y="3062597"/>
              <a:ext cx="168073" cy="169987"/>
            </a:xfrm>
            <a:prstGeom prst="ellipse">
              <a:avLst/>
            </a:prstGeom>
            <a:solidFill>
              <a:srgbClr val="FF0000"/>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Oval 15">
              <a:extLst>
                <a:ext uri="{FF2B5EF4-FFF2-40B4-BE49-F238E27FC236}">
                  <a16:creationId xmlns:a16="http://schemas.microsoft.com/office/drawing/2014/main" id="{180D0AAB-1C62-5CE0-A0D6-07F8A1C12640}"/>
                </a:ext>
              </a:extLst>
            </p:cNvPr>
            <p:cNvSpPr/>
            <p:nvPr/>
          </p:nvSpPr>
          <p:spPr>
            <a:xfrm>
              <a:off x="3512277" y="2509382"/>
              <a:ext cx="168073" cy="169987"/>
            </a:xfrm>
            <a:prstGeom prst="ellipse">
              <a:avLst/>
            </a:prstGeom>
            <a:solidFill>
              <a:srgbClr val="FF0000"/>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Oval 16">
              <a:extLst>
                <a:ext uri="{FF2B5EF4-FFF2-40B4-BE49-F238E27FC236}">
                  <a16:creationId xmlns:a16="http://schemas.microsoft.com/office/drawing/2014/main" id="{76233624-DE02-BB4C-ADE6-75D99CDD0A73}"/>
                </a:ext>
              </a:extLst>
            </p:cNvPr>
            <p:cNvSpPr/>
            <p:nvPr/>
          </p:nvSpPr>
          <p:spPr>
            <a:xfrm>
              <a:off x="3395546" y="3301987"/>
              <a:ext cx="168073" cy="169987"/>
            </a:xfrm>
            <a:prstGeom prst="ellipse">
              <a:avLst/>
            </a:prstGeom>
            <a:solidFill>
              <a:srgbClr val="FF0000"/>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Oval 17">
              <a:extLst>
                <a:ext uri="{FF2B5EF4-FFF2-40B4-BE49-F238E27FC236}">
                  <a16:creationId xmlns:a16="http://schemas.microsoft.com/office/drawing/2014/main" id="{907B5D56-9CDF-F92E-3B23-03836D1C2027}"/>
                </a:ext>
              </a:extLst>
            </p:cNvPr>
            <p:cNvSpPr/>
            <p:nvPr/>
          </p:nvSpPr>
          <p:spPr>
            <a:xfrm>
              <a:off x="3609356" y="3748267"/>
              <a:ext cx="168073" cy="169987"/>
            </a:xfrm>
            <a:prstGeom prst="ellipse">
              <a:avLst/>
            </a:prstGeom>
            <a:solidFill>
              <a:srgbClr val="FF0000"/>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Oval 18">
              <a:extLst>
                <a:ext uri="{FF2B5EF4-FFF2-40B4-BE49-F238E27FC236}">
                  <a16:creationId xmlns:a16="http://schemas.microsoft.com/office/drawing/2014/main" id="{02BBEF38-37F4-C874-CE94-BD2F55AB247C}"/>
                </a:ext>
              </a:extLst>
            </p:cNvPr>
            <p:cNvSpPr/>
            <p:nvPr/>
          </p:nvSpPr>
          <p:spPr>
            <a:xfrm>
              <a:off x="2908963" y="3480561"/>
              <a:ext cx="168073" cy="169987"/>
            </a:xfrm>
            <a:prstGeom prst="ellipse">
              <a:avLst/>
            </a:prstGeom>
            <a:solidFill>
              <a:srgbClr val="FF0000"/>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Oval 19">
              <a:extLst>
                <a:ext uri="{FF2B5EF4-FFF2-40B4-BE49-F238E27FC236}">
                  <a16:creationId xmlns:a16="http://schemas.microsoft.com/office/drawing/2014/main" id="{92AFC544-2450-6AAC-0198-629C5710A6C8}"/>
                </a:ext>
              </a:extLst>
            </p:cNvPr>
            <p:cNvSpPr/>
            <p:nvPr/>
          </p:nvSpPr>
          <p:spPr>
            <a:xfrm>
              <a:off x="2461292" y="3675016"/>
              <a:ext cx="168073" cy="169987"/>
            </a:xfrm>
            <a:prstGeom prst="ellipse">
              <a:avLst/>
            </a:prstGeom>
            <a:solidFill>
              <a:srgbClr val="FF0000"/>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Oval 20">
              <a:extLst>
                <a:ext uri="{FF2B5EF4-FFF2-40B4-BE49-F238E27FC236}">
                  <a16:creationId xmlns:a16="http://schemas.microsoft.com/office/drawing/2014/main" id="{694E008A-8637-D561-CA23-DC5AF71EDB69}"/>
                </a:ext>
              </a:extLst>
            </p:cNvPr>
            <p:cNvSpPr/>
            <p:nvPr/>
          </p:nvSpPr>
          <p:spPr>
            <a:xfrm>
              <a:off x="2303385" y="1951720"/>
              <a:ext cx="168073" cy="169987"/>
            </a:xfrm>
            <a:prstGeom prst="ellipse">
              <a:avLst/>
            </a:prstGeom>
            <a:solidFill>
              <a:srgbClr val="0000FF"/>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Oval 21">
              <a:extLst>
                <a:ext uri="{FF2B5EF4-FFF2-40B4-BE49-F238E27FC236}">
                  <a16:creationId xmlns:a16="http://schemas.microsoft.com/office/drawing/2014/main" id="{97D89599-5846-52B6-5CF1-3BC9BFB9A60A}"/>
                </a:ext>
              </a:extLst>
            </p:cNvPr>
            <p:cNvSpPr/>
            <p:nvPr/>
          </p:nvSpPr>
          <p:spPr>
            <a:xfrm>
              <a:off x="2679869" y="2756045"/>
              <a:ext cx="168073" cy="169987"/>
            </a:xfrm>
            <a:prstGeom prst="ellipse">
              <a:avLst/>
            </a:prstGeom>
            <a:solidFill>
              <a:srgbClr val="0000FF"/>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Oval 22">
              <a:extLst>
                <a:ext uri="{FF2B5EF4-FFF2-40B4-BE49-F238E27FC236}">
                  <a16:creationId xmlns:a16="http://schemas.microsoft.com/office/drawing/2014/main" id="{D5DFEFCD-0257-D137-86D7-520784E62EB0}"/>
                </a:ext>
              </a:extLst>
            </p:cNvPr>
            <p:cNvSpPr/>
            <p:nvPr/>
          </p:nvSpPr>
          <p:spPr>
            <a:xfrm>
              <a:off x="3108482" y="2579216"/>
              <a:ext cx="168073" cy="169987"/>
            </a:xfrm>
            <a:prstGeom prst="ellipse">
              <a:avLst/>
            </a:prstGeom>
            <a:solidFill>
              <a:srgbClr val="0000FF"/>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Oval 23">
              <a:extLst>
                <a:ext uri="{FF2B5EF4-FFF2-40B4-BE49-F238E27FC236}">
                  <a16:creationId xmlns:a16="http://schemas.microsoft.com/office/drawing/2014/main" id="{DEDDB0C4-A2E2-D11F-4BF2-D436A67A2F52}"/>
                </a:ext>
              </a:extLst>
            </p:cNvPr>
            <p:cNvSpPr/>
            <p:nvPr/>
          </p:nvSpPr>
          <p:spPr>
            <a:xfrm>
              <a:off x="2799505" y="2095544"/>
              <a:ext cx="168073" cy="169987"/>
            </a:xfrm>
            <a:prstGeom prst="ellipse">
              <a:avLst/>
            </a:prstGeom>
            <a:solidFill>
              <a:srgbClr val="0000FF"/>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Oval 24">
              <a:extLst>
                <a:ext uri="{FF2B5EF4-FFF2-40B4-BE49-F238E27FC236}">
                  <a16:creationId xmlns:a16="http://schemas.microsoft.com/office/drawing/2014/main" id="{7E43698A-BB00-9F28-D096-10779994CF07}"/>
                </a:ext>
              </a:extLst>
            </p:cNvPr>
            <p:cNvSpPr/>
            <p:nvPr/>
          </p:nvSpPr>
          <p:spPr>
            <a:xfrm>
              <a:off x="3438825" y="2752551"/>
              <a:ext cx="168073" cy="169987"/>
            </a:xfrm>
            <a:prstGeom prst="ellipse">
              <a:avLst/>
            </a:prstGeom>
            <a:solidFill>
              <a:srgbClr val="0000FF"/>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 name="Oval 25">
              <a:extLst>
                <a:ext uri="{FF2B5EF4-FFF2-40B4-BE49-F238E27FC236}">
                  <a16:creationId xmlns:a16="http://schemas.microsoft.com/office/drawing/2014/main" id="{A1E1C1C1-EE33-FD00-8D9D-766B0089EDDF}"/>
                </a:ext>
              </a:extLst>
            </p:cNvPr>
            <p:cNvSpPr/>
            <p:nvPr/>
          </p:nvSpPr>
          <p:spPr>
            <a:xfrm>
              <a:off x="2947874" y="3101101"/>
              <a:ext cx="168073" cy="169987"/>
            </a:xfrm>
            <a:prstGeom prst="ellipse">
              <a:avLst/>
            </a:prstGeom>
            <a:solidFill>
              <a:srgbClr val="0000FF"/>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 name="Oval 26">
              <a:extLst>
                <a:ext uri="{FF2B5EF4-FFF2-40B4-BE49-F238E27FC236}">
                  <a16:creationId xmlns:a16="http://schemas.microsoft.com/office/drawing/2014/main" id="{5D73077D-C2CB-459C-8A4A-4C3B4709680C}"/>
                </a:ext>
              </a:extLst>
            </p:cNvPr>
            <p:cNvSpPr/>
            <p:nvPr/>
          </p:nvSpPr>
          <p:spPr>
            <a:xfrm>
              <a:off x="3239904" y="3587467"/>
              <a:ext cx="168073" cy="169987"/>
            </a:xfrm>
            <a:prstGeom prst="ellipse">
              <a:avLst/>
            </a:prstGeom>
            <a:solidFill>
              <a:srgbClr val="0000FF"/>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 name="Oval 27">
              <a:extLst>
                <a:ext uri="{FF2B5EF4-FFF2-40B4-BE49-F238E27FC236}">
                  <a16:creationId xmlns:a16="http://schemas.microsoft.com/office/drawing/2014/main" id="{88038018-B6AA-19CA-EE36-358D08D8DF2F}"/>
                </a:ext>
              </a:extLst>
            </p:cNvPr>
            <p:cNvSpPr/>
            <p:nvPr/>
          </p:nvSpPr>
          <p:spPr>
            <a:xfrm>
              <a:off x="2753817" y="3819833"/>
              <a:ext cx="168073" cy="169987"/>
            </a:xfrm>
            <a:prstGeom prst="ellipse">
              <a:avLst/>
            </a:prstGeom>
            <a:solidFill>
              <a:srgbClr val="0000FF"/>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 name="Oval 28">
              <a:extLst>
                <a:ext uri="{FF2B5EF4-FFF2-40B4-BE49-F238E27FC236}">
                  <a16:creationId xmlns:a16="http://schemas.microsoft.com/office/drawing/2014/main" id="{EB3CAE83-CDF4-43F7-8EEF-E025F233E201}"/>
                </a:ext>
              </a:extLst>
            </p:cNvPr>
            <p:cNvSpPr/>
            <p:nvPr/>
          </p:nvSpPr>
          <p:spPr>
            <a:xfrm>
              <a:off x="2170007" y="3328313"/>
              <a:ext cx="168073" cy="169987"/>
            </a:xfrm>
            <a:prstGeom prst="ellipse">
              <a:avLst/>
            </a:prstGeom>
            <a:solidFill>
              <a:srgbClr val="0000FF"/>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 name="Oval 29">
              <a:extLst>
                <a:ext uri="{FF2B5EF4-FFF2-40B4-BE49-F238E27FC236}">
                  <a16:creationId xmlns:a16="http://schemas.microsoft.com/office/drawing/2014/main" id="{F2C9E6A7-D918-F5DD-AA72-D2E87335E92F}"/>
                </a:ext>
              </a:extLst>
            </p:cNvPr>
            <p:cNvSpPr/>
            <p:nvPr/>
          </p:nvSpPr>
          <p:spPr>
            <a:xfrm>
              <a:off x="2170007" y="2804472"/>
              <a:ext cx="168073" cy="169987"/>
            </a:xfrm>
            <a:prstGeom prst="ellipse">
              <a:avLst/>
            </a:prstGeom>
            <a:solidFill>
              <a:srgbClr val="0000FF"/>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 name="Oval 30">
              <a:extLst>
                <a:ext uri="{FF2B5EF4-FFF2-40B4-BE49-F238E27FC236}">
                  <a16:creationId xmlns:a16="http://schemas.microsoft.com/office/drawing/2014/main" id="{C4823583-3408-64CB-73C8-1AF01D460A0C}"/>
                </a:ext>
              </a:extLst>
            </p:cNvPr>
            <p:cNvSpPr/>
            <p:nvPr/>
          </p:nvSpPr>
          <p:spPr>
            <a:xfrm>
              <a:off x="3516645" y="3081504"/>
              <a:ext cx="168073" cy="169987"/>
            </a:xfrm>
            <a:prstGeom prst="ellipse">
              <a:avLst/>
            </a:prstGeom>
            <a:solidFill>
              <a:srgbClr val="0000FF"/>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2" name="Oval 31">
              <a:extLst>
                <a:ext uri="{FF2B5EF4-FFF2-40B4-BE49-F238E27FC236}">
                  <a16:creationId xmlns:a16="http://schemas.microsoft.com/office/drawing/2014/main" id="{3667ECEE-B750-B47E-3769-8237C8B1AE43}"/>
                </a:ext>
              </a:extLst>
            </p:cNvPr>
            <p:cNvSpPr/>
            <p:nvPr/>
          </p:nvSpPr>
          <p:spPr>
            <a:xfrm>
              <a:off x="3730652" y="2887500"/>
              <a:ext cx="168073" cy="169987"/>
            </a:xfrm>
            <a:prstGeom prst="ellipse">
              <a:avLst/>
            </a:prstGeom>
            <a:solidFill>
              <a:srgbClr val="0000FF"/>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3" name="Oval 32">
              <a:extLst>
                <a:ext uri="{FF2B5EF4-FFF2-40B4-BE49-F238E27FC236}">
                  <a16:creationId xmlns:a16="http://schemas.microsoft.com/office/drawing/2014/main" id="{E497D48B-BDC0-E32B-AB98-1302FA96DDC6}"/>
                </a:ext>
              </a:extLst>
            </p:cNvPr>
            <p:cNvSpPr/>
            <p:nvPr/>
          </p:nvSpPr>
          <p:spPr>
            <a:xfrm>
              <a:off x="3614316" y="3536895"/>
              <a:ext cx="168073" cy="169987"/>
            </a:xfrm>
            <a:prstGeom prst="ellipse">
              <a:avLst/>
            </a:prstGeom>
            <a:solidFill>
              <a:srgbClr val="0000FF"/>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4" name="Oval 33">
              <a:extLst>
                <a:ext uri="{FF2B5EF4-FFF2-40B4-BE49-F238E27FC236}">
                  <a16:creationId xmlns:a16="http://schemas.microsoft.com/office/drawing/2014/main" id="{1CFA4469-B6F5-DEF1-2241-43CCA378F0ED}"/>
                </a:ext>
              </a:extLst>
            </p:cNvPr>
            <p:cNvSpPr/>
            <p:nvPr/>
          </p:nvSpPr>
          <p:spPr>
            <a:xfrm>
              <a:off x="3715816" y="3217832"/>
              <a:ext cx="168073" cy="169987"/>
            </a:xfrm>
            <a:prstGeom prst="ellipse">
              <a:avLst/>
            </a:prstGeom>
            <a:solidFill>
              <a:srgbClr val="FF0000"/>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5" name="Oval 34">
              <a:extLst>
                <a:ext uri="{FF2B5EF4-FFF2-40B4-BE49-F238E27FC236}">
                  <a16:creationId xmlns:a16="http://schemas.microsoft.com/office/drawing/2014/main" id="{7739FE81-0784-29A7-517E-874C53E111FF}"/>
                </a:ext>
              </a:extLst>
            </p:cNvPr>
            <p:cNvSpPr/>
            <p:nvPr/>
          </p:nvSpPr>
          <p:spPr>
            <a:xfrm>
              <a:off x="3715816" y="2613121"/>
              <a:ext cx="168073" cy="169987"/>
            </a:xfrm>
            <a:prstGeom prst="ellipse">
              <a:avLst/>
            </a:prstGeom>
            <a:solidFill>
              <a:srgbClr val="FF0000"/>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6" name="Oval 35">
              <a:extLst>
                <a:ext uri="{FF2B5EF4-FFF2-40B4-BE49-F238E27FC236}">
                  <a16:creationId xmlns:a16="http://schemas.microsoft.com/office/drawing/2014/main" id="{E5ACA23F-1056-D59C-AF79-6BD735C93921}"/>
                </a:ext>
              </a:extLst>
            </p:cNvPr>
            <p:cNvSpPr/>
            <p:nvPr/>
          </p:nvSpPr>
          <p:spPr>
            <a:xfrm>
              <a:off x="3327303" y="2203115"/>
              <a:ext cx="168073" cy="169987"/>
            </a:xfrm>
            <a:prstGeom prst="ellipse">
              <a:avLst/>
            </a:prstGeom>
            <a:solidFill>
              <a:srgbClr val="FF0000"/>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7" name="Oval 36">
              <a:extLst>
                <a:ext uri="{FF2B5EF4-FFF2-40B4-BE49-F238E27FC236}">
                  <a16:creationId xmlns:a16="http://schemas.microsoft.com/office/drawing/2014/main" id="{504BDC88-1772-FF4C-20CA-9BC301DDF047}"/>
                </a:ext>
              </a:extLst>
            </p:cNvPr>
            <p:cNvSpPr/>
            <p:nvPr/>
          </p:nvSpPr>
          <p:spPr>
            <a:xfrm>
              <a:off x="3482945" y="1909817"/>
              <a:ext cx="168073" cy="169987"/>
            </a:xfrm>
            <a:prstGeom prst="ellipse">
              <a:avLst/>
            </a:prstGeom>
            <a:solidFill>
              <a:srgbClr val="FF0000"/>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8" name="Oval 37">
              <a:extLst>
                <a:ext uri="{FF2B5EF4-FFF2-40B4-BE49-F238E27FC236}">
                  <a16:creationId xmlns:a16="http://schemas.microsoft.com/office/drawing/2014/main" id="{56FC7D94-C068-7563-F4F1-E8D030EB1870}"/>
                </a:ext>
              </a:extLst>
            </p:cNvPr>
            <p:cNvSpPr/>
            <p:nvPr/>
          </p:nvSpPr>
          <p:spPr>
            <a:xfrm>
              <a:off x="3191115" y="1653679"/>
              <a:ext cx="168073" cy="169987"/>
            </a:xfrm>
            <a:prstGeom prst="ellipse">
              <a:avLst/>
            </a:prstGeom>
            <a:solidFill>
              <a:srgbClr val="FF0000"/>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9" name="Oval 38">
              <a:extLst>
                <a:ext uri="{FF2B5EF4-FFF2-40B4-BE49-F238E27FC236}">
                  <a16:creationId xmlns:a16="http://schemas.microsoft.com/office/drawing/2014/main" id="{1628CF70-B27F-DC84-2D1C-F933E41C1247}"/>
                </a:ext>
              </a:extLst>
            </p:cNvPr>
            <p:cNvSpPr/>
            <p:nvPr/>
          </p:nvSpPr>
          <p:spPr>
            <a:xfrm>
              <a:off x="2804587" y="1653678"/>
              <a:ext cx="168073" cy="169987"/>
            </a:xfrm>
            <a:prstGeom prst="ellipse">
              <a:avLst/>
            </a:prstGeom>
            <a:solidFill>
              <a:srgbClr val="FF0000"/>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0" name="Oval 39">
              <a:extLst>
                <a:ext uri="{FF2B5EF4-FFF2-40B4-BE49-F238E27FC236}">
                  <a16:creationId xmlns:a16="http://schemas.microsoft.com/office/drawing/2014/main" id="{910B89DA-1521-D82B-06B4-4200A29C965B}"/>
                </a:ext>
              </a:extLst>
            </p:cNvPr>
            <p:cNvSpPr/>
            <p:nvPr/>
          </p:nvSpPr>
          <p:spPr>
            <a:xfrm>
              <a:off x="2804587" y="1828775"/>
              <a:ext cx="168073" cy="169987"/>
            </a:xfrm>
            <a:prstGeom prst="ellipse">
              <a:avLst/>
            </a:prstGeom>
            <a:solidFill>
              <a:srgbClr val="FF0000"/>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1" name="Oval 40">
              <a:extLst>
                <a:ext uri="{FF2B5EF4-FFF2-40B4-BE49-F238E27FC236}">
                  <a16:creationId xmlns:a16="http://schemas.microsoft.com/office/drawing/2014/main" id="{47D9344B-3D21-67F9-A998-7D24B51F1034}"/>
                </a:ext>
              </a:extLst>
            </p:cNvPr>
            <p:cNvSpPr/>
            <p:nvPr/>
          </p:nvSpPr>
          <p:spPr>
            <a:xfrm>
              <a:off x="2339398" y="2237604"/>
              <a:ext cx="168073" cy="169987"/>
            </a:xfrm>
            <a:prstGeom prst="ellipse">
              <a:avLst/>
            </a:prstGeom>
            <a:solidFill>
              <a:srgbClr val="FF0000"/>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2" name="Oval 41">
              <a:extLst>
                <a:ext uri="{FF2B5EF4-FFF2-40B4-BE49-F238E27FC236}">
                  <a16:creationId xmlns:a16="http://schemas.microsoft.com/office/drawing/2014/main" id="{DB8E11B0-7C32-CD98-645E-C78DD978BA9A}"/>
                </a:ext>
              </a:extLst>
            </p:cNvPr>
            <p:cNvSpPr/>
            <p:nvPr/>
          </p:nvSpPr>
          <p:spPr>
            <a:xfrm>
              <a:off x="2203210" y="2462484"/>
              <a:ext cx="168073" cy="169987"/>
            </a:xfrm>
            <a:prstGeom prst="ellipse">
              <a:avLst/>
            </a:prstGeom>
            <a:solidFill>
              <a:srgbClr val="FF0000"/>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3" name="Oval 42">
              <a:extLst>
                <a:ext uri="{FF2B5EF4-FFF2-40B4-BE49-F238E27FC236}">
                  <a16:creationId xmlns:a16="http://schemas.microsoft.com/office/drawing/2014/main" id="{A8631EA1-F63A-924B-580F-3B28C151ED09}"/>
                </a:ext>
              </a:extLst>
            </p:cNvPr>
            <p:cNvSpPr/>
            <p:nvPr/>
          </p:nvSpPr>
          <p:spPr>
            <a:xfrm>
              <a:off x="2685968" y="3357824"/>
              <a:ext cx="168073" cy="169987"/>
            </a:xfrm>
            <a:prstGeom prst="ellipse">
              <a:avLst/>
            </a:prstGeom>
            <a:solidFill>
              <a:srgbClr val="FF0000"/>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4" name="Oval 43">
              <a:extLst>
                <a:ext uri="{FF2B5EF4-FFF2-40B4-BE49-F238E27FC236}">
                  <a16:creationId xmlns:a16="http://schemas.microsoft.com/office/drawing/2014/main" id="{5797432C-B42E-1127-875F-A40E12CC71D8}"/>
                </a:ext>
              </a:extLst>
            </p:cNvPr>
            <p:cNvSpPr/>
            <p:nvPr/>
          </p:nvSpPr>
          <p:spPr>
            <a:xfrm>
              <a:off x="2140573" y="3668415"/>
              <a:ext cx="168073" cy="169987"/>
            </a:xfrm>
            <a:prstGeom prst="ellipse">
              <a:avLst/>
            </a:prstGeom>
            <a:solidFill>
              <a:srgbClr val="FF0000"/>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5" name="Oval 44">
              <a:extLst>
                <a:ext uri="{FF2B5EF4-FFF2-40B4-BE49-F238E27FC236}">
                  <a16:creationId xmlns:a16="http://schemas.microsoft.com/office/drawing/2014/main" id="{779ED90E-360E-074B-2806-023FDA99E175}"/>
                </a:ext>
              </a:extLst>
            </p:cNvPr>
            <p:cNvSpPr/>
            <p:nvPr/>
          </p:nvSpPr>
          <p:spPr>
            <a:xfrm>
              <a:off x="3618291" y="1760705"/>
              <a:ext cx="168073" cy="169987"/>
            </a:xfrm>
            <a:prstGeom prst="ellipse">
              <a:avLst/>
            </a:prstGeom>
            <a:solidFill>
              <a:srgbClr val="0000FF"/>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6" name="Oval 45">
              <a:extLst>
                <a:ext uri="{FF2B5EF4-FFF2-40B4-BE49-F238E27FC236}">
                  <a16:creationId xmlns:a16="http://schemas.microsoft.com/office/drawing/2014/main" id="{0D13CFE7-B4B3-B97C-6681-B033E9CF238D}"/>
                </a:ext>
              </a:extLst>
            </p:cNvPr>
            <p:cNvSpPr/>
            <p:nvPr/>
          </p:nvSpPr>
          <p:spPr>
            <a:xfrm>
              <a:off x="3754923" y="2139659"/>
              <a:ext cx="168073" cy="169987"/>
            </a:xfrm>
            <a:prstGeom prst="ellipse">
              <a:avLst/>
            </a:prstGeom>
            <a:solidFill>
              <a:srgbClr val="FF0000"/>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7" name="Oval 46">
              <a:extLst>
                <a:ext uri="{FF2B5EF4-FFF2-40B4-BE49-F238E27FC236}">
                  <a16:creationId xmlns:a16="http://schemas.microsoft.com/office/drawing/2014/main" id="{6407B70A-8EB7-BE06-E919-42D65EDF7662}"/>
                </a:ext>
              </a:extLst>
            </p:cNvPr>
            <p:cNvSpPr/>
            <p:nvPr/>
          </p:nvSpPr>
          <p:spPr>
            <a:xfrm>
              <a:off x="4076831" y="1650605"/>
              <a:ext cx="126707" cy="122631"/>
            </a:xfrm>
            <a:prstGeom prst="ellipse">
              <a:avLst/>
            </a:prstGeom>
            <a:solidFill>
              <a:srgbClr val="0000FF"/>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8" name="Oval 47">
              <a:extLst>
                <a:ext uri="{FF2B5EF4-FFF2-40B4-BE49-F238E27FC236}">
                  <a16:creationId xmlns:a16="http://schemas.microsoft.com/office/drawing/2014/main" id="{E37581C6-D7E3-FF12-4B02-B3B6E132E9E8}"/>
                </a:ext>
              </a:extLst>
            </p:cNvPr>
            <p:cNvSpPr/>
            <p:nvPr/>
          </p:nvSpPr>
          <p:spPr>
            <a:xfrm>
              <a:off x="4330651" y="1650605"/>
              <a:ext cx="126707" cy="122631"/>
            </a:xfrm>
            <a:prstGeom prst="ellipse">
              <a:avLst/>
            </a:prstGeom>
            <a:solidFill>
              <a:srgbClr val="0000FF"/>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9" name="Oval 48">
              <a:extLst>
                <a:ext uri="{FF2B5EF4-FFF2-40B4-BE49-F238E27FC236}">
                  <a16:creationId xmlns:a16="http://schemas.microsoft.com/office/drawing/2014/main" id="{7C16A214-7F51-7C62-6159-5373DE9DBB05}"/>
                </a:ext>
              </a:extLst>
            </p:cNvPr>
            <p:cNvSpPr/>
            <p:nvPr/>
          </p:nvSpPr>
          <p:spPr>
            <a:xfrm>
              <a:off x="4580991" y="1650605"/>
              <a:ext cx="126707" cy="122631"/>
            </a:xfrm>
            <a:prstGeom prst="ellipse">
              <a:avLst/>
            </a:prstGeom>
            <a:solidFill>
              <a:srgbClr val="0000FF"/>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2" name="Oval 51">
              <a:extLst>
                <a:ext uri="{FF2B5EF4-FFF2-40B4-BE49-F238E27FC236}">
                  <a16:creationId xmlns:a16="http://schemas.microsoft.com/office/drawing/2014/main" id="{4A64BEE3-0B4B-3469-1802-47B26D6A3E72}"/>
                </a:ext>
              </a:extLst>
            </p:cNvPr>
            <p:cNvSpPr/>
            <p:nvPr/>
          </p:nvSpPr>
          <p:spPr>
            <a:xfrm>
              <a:off x="4831331" y="1650605"/>
              <a:ext cx="126707" cy="122631"/>
            </a:xfrm>
            <a:prstGeom prst="ellipse">
              <a:avLst/>
            </a:prstGeom>
            <a:solidFill>
              <a:srgbClr val="0000FF"/>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3" name="Oval 52">
              <a:extLst>
                <a:ext uri="{FF2B5EF4-FFF2-40B4-BE49-F238E27FC236}">
                  <a16:creationId xmlns:a16="http://schemas.microsoft.com/office/drawing/2014/main" id="{45EFD2C9-2856-9B85-6BA5-18AF8EECFC95}"/>
                </a:ext>
              </a:extLst>
            </p:cNvPr>
            <p:cNvSpPr/>
            <p:nvPr/>
          </p:nvSpPr>
          <p:spPr>
            <a:xfrm>
              <a:off x="5089829" y="1650605"/>
              <a:ext cx="126707" cy="122631"/>
            </a:xfrm>
            <a:prstGeom prst="ellipse">
              <a:avLst/>
            </a:prstGeom>
            <a:solidFill>
              <a:srgbClr val="0000FF"/>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4" name="Oval 53">
              <a:extLst>
                <a:ext uri="{FF2B5EF4-FFF2-40B4-BE49-F238E27FC236}">
                  <a16:creationId xmlns:a16="http://schemas.microsoft.com/office/drawing/2014/main" id="{764DDF84-5BBF-3F6D-F59C-29333E5C967E}"/>
                </a:ext>
              </a:extLst>
            </p:cNvPr>
            <p:cNvSpPr/>
            <p:nvPr/>
          </p:nvSpPr>
          <p:spPr>
            <a:xfrm>
              <a:off x="5349230" y="1650605"/>
              <a:ext cx="126707" cy="122631"/>
            </a:xfrm>
            <a:prstGeom prst="ellipse">
              <a:avLst/>
            </a:prstGeom>
            <a:solidFill>
              <a:srgbClr val="0000FF"/>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5" name="Oval 54">
              <a:extLst>
                <a:ext uri="{FF2B5EF4-FFF2-40B4-BE49-F238E27FC236}">
                  <a16:creationId xmlns:a16="http://schemas.microsoft.com/office/drawing/2014/main" id="{83F6CA71-7AFE-1CE9-0FFE-5F02592E988D}"/>
                </a:ext>
              </a:extLst>
            </p:cNvPr>
            <p:cNvSpPr/>
            <p:nvPr/>
          </p:nvSpPr>
          <p:spPr>
            <a:xfrm>
              <a:off x="5608631" y="1650605"/>
              <a:ext cx="126707" cy="122631"/>
            </a:xfrm>
            <a:prstGeom prst="ellipse">
              <a:avLst/>
            </a:prstGeom>
            <a:solidFill>
              <a:srgbClr val="0000FF"/>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6" name="Oval 55">
              <a:extLst>
                <a:ext uri="{FF2B5EF4-FFF2-40B4-BE49-F238E27FC236}">
                  <a16:creationId xmlns:a16="http://schemas.microsoft.com/office/drawing/2014/main" id="{B6FD99E3-21E3-D27D-A904-28CAEBAD24DD}"/>
                </a:ext>
              </a:extLst>
            </p:cNvPr>
            <p:cNvSpPr/>
            <p:nvPr/>
          </p:nvSpPr>
          <p:spPr>
            <a:xfrm>
              <a:off x="4073063" y="1881241"/>
              <a:ext cx="126707" cy="122631"/>
            </a:xfrm>
            <a:prstGeom prst="ellipse">
              <a:avLst/>
            </a:prstGeom>
            <a:solidFill>
              <a:srgbClr val="0000FF"/>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7" name="Oval 56">
              <a:extLst>
                <a:ext uri="{FF2B5EF4-FFF2-40B4-BE49-F238E27FC236}">
                  <a16:creationId xmlns:a16="http://schemas.microsoft.com/office/drawing/2014/main" id="{144B0B71-0936-4F7D-7CE7-611D7C0BC495}"/>
                </a:ext>
              </a:extLst>
            </p:cNvPr>
            <p:cNvSpPr/>
            <p:nvPr/>
          </p:nvSpPr>
          <p:spPr>
            <a:xfrm>
              <a:off x="4326883" y="1881241"/>
              <a:ext cx="126707" cy="122631"/>
            </a:xfrm>
            <a:prstGeom prst="ellipse">
              <a:avLst/>
            </a:prstGeom>
            <a:solidFill>
              <a:srgbClr val="0000FF"/>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8" name="Oval 57">
              <a:extLst>
                <a:ext uri="{FF2B5EF4-FFF2-40B4-BE49-F238E27FC236}">
                  <a16:creationId xmlns:a16="http://schemas.microsoft.com/office/drawing/2014/main" id="{CAF97FAA-F52F-F066-AA83-B5B6DB3A45A9}"/>
                </a:ext>
              </a:extLst>
            </p:cNvPr>
            <p:cNvSpPr/>
            <p:nvPr/>
          </p:nvSpPr>
          <p:spPr>
            <a:xfrm>
              <a:off x="4577223" y="1881241"/>
              <a:ext cx="126707" cy="122631"/>
            </a:xfrm>
            <a:prstGeom prst="ellipse">
              <a:avLst/>
            </a:prstGeom>
            <a:solidFill>
              <a:srgbClr val="0000FF"/>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9" name="Oval 58">
              <a:extLst>
                <a:ext uri="{FF2B5EF4-FFF2-40B4-BE49-F238E27FC236}">
                  <a16:creationId xmlns:a16="http://schemas.microsoft.com/office/drawing/2014/main" id="{065118CE-EAEB-257F-BBD3-3772F5589374}"/>
                </a:ext>
              </a:extLst>
            </p:cNvPr>
            <p:cNvSpPr/>
            <p:nvPr/>
          </p:nvSpPr>
          <p:spPr>
            <a:xfrm>
              <a:off x="4827563" y="1881241"/>
              <a:ext cx="126707" cy="122631"/>
            </a:xfrm>
            <a:prstGeom prst="ellipse">
              <a:avLst/>
            </a:prstGeom>
            <a:solidFill>
              <a:srgbClr val="0000FF"/>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0" name="Oval 59">
              <a:extLst>
                <a:ext uri="{FF2B5EF4-FFF2-40B4-BE49-F238E27FC236}">
                  <a16:creationId xmlns:a16="http://schemas.microsoft.com/office/drawing/2014/main" id="{90C4B837-C6B6-E95E-5BF1-295A3055FA13}"/>
                </a:ext>
              </a:extLst>
            </p:cNvPr>
            <p:cNvSpPr/>
            <p:nvPr/>
          </p:nvSpPr>
          <p:spPr>
            <a:xfrm>
              <a:off x="5086061" y="1881241"/>
              <a:ext cx="126707" cy="122631"/>
            </a:xfrm>
            <a:prstGeom prst="ellipse">
              <a:avLst/>
            </a:prstGeom>
            <a:solidFill>
              <a:srgbClr val="0000FF"/>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1" name="Oval 60">
              <a:extLst>
                <a:ext uri="{FF2B5EF4-FFF2-40B4-BE49-F238E27FC236}">
                  <a16:creationId xmlns:a16="http://schemas.microsoft.com/office/drawing/2014/main" id="{5C7B2772-5119-5BA7-2E5F-64EDE87C0A63}"/>
                </a:ext>
              </a:extLst>
            </p:cNvPr>
            <p:cNvSpPr/>
            <p:nvPr/>
          </p:nvSpPr>
          <p:spPr>
            <a:xfrm>
              <a:off x="5345462" y="1881241"/>
              <a:ext cx="126707" cy="122631"/>
            </a:xfrm>
            <a:prstGeom prst="ellipse">
              <a:avLst/>
            </a:prstGeom>
            <a:solidFill>
              <a:srgbClr val="0000FF"/>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2" name="Oval 61">
              <a:extLst>
                <a:ext uri="{FF2B5EF4-FFF2-40B4-BE49-F238E27FC236}">
                  <a16:creationId xmlns:a16="http://schemas.microsoft.com/office/drawing/2014/main" id="{CB584A14-BD4E-2A20-BB93-1AC53FD2C518}"/>
                </a:ext>
              </a:extLst>
            </p:cNvPr>
            <p:cNvSpPr/>
            <p:nvPr/>
          </p:nvSpPr>
          <p:spPr>
            <a:xfrm>
              <a:off x="5604863" y="1881241"/>
              <a:ext cx="126707" cy="122631"/>
            </a:xfrm>
            <a:prstGeom prst="ellipse">
              <a:avLst/>
            </a:prstGeom>
            <a:solidFill>
              <a:srgbClr val="0000FF"/>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3" name="Oval 62">
              <a:extLst>
                <a:ext uri="{FF2B5EF4-FFF2-40B4-BE49-F238E27FC236}">
                  <a16:creationId xmlns:a16="http://schemas.microsoft.com/office/drawing/2014/main" id="{4B531126-C1AC-EC47-BC83-390617276499}"/>
                </a:ext>
              </a:extLst>
            </p:cNvPr>
            <p:cNvSpPr/>
            <p:nvPr/>
          </p:nvSpPr>
          <p:spPr>
            <a:xfrm>
              <a:off x="4076831" y="2112418"/>
              <a:ext cx="126707" cy="122631"/>
            </a:xfrm>
            <a:prstGeom prst="ellipse">
              <a:avLst/>
            </a:prstGeom>
            <a:solidFill>
              <a:srgbClr val="0000FF"/>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4" name="Oval 63">
              <a:extLst>
                <a:ext uri="{FF2B5EF4-FFF2-40B4-BE49-F238E27FC236}">
                  <a16:creationId xmlns:a16="http://schemas.microsoft.com/office/drawing/2014/main" id="{D7A640D3-77CD-D0C2-05F5-B7DAFE3CD936}"/>
                </a:ext>
              </a:extLst>
            </p:cNvPr>
            <p:cNvSpPr/>
            <p:nvPr/>
          </p:nvSpPr>
          <p:spPr>
            <a:xfrm>
              <a:off x="4330651" y="2112418"/>
              <a:ext cx="126707" cy="122631"/>
            </a:xfrm>
            <a:prstGeom prst="ellipse">
              <a:avLst/>
            </a:prstGeom>
            <a:solidFill>
              <a:srgbClr val="0000FF"/>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5" name="Oval 64">
              <a:extLst>
                <a:ext uri="{FF2B5EF4-FFF2-40B4-BE49-F238E27FC236}">
                  <a16:creationId xmlns:a16="http://schemas.microsoft.com/office/drawing/2014/main" id="{A6A5189F-3D80-AB7F-67D1-4E5C2C18519F}"/>
                </a:ext>
              </a:extLst>
            </p:cNvPr>
            <p:cNvSpPr/>
            <p:nvPr/>
          </p:nvSpPr>
          <p:spPr>
            <a:xfrm>
              <a:off x="4580991" y="2112418"/>
              <a:ext cx="126707" cy="122631"/>
            </a:xfrm>
            <a:prstGeom prst="ellipse">
              <a:avLst/>
            </a:prstGeom>
            <a:solidFill>
              <a:srgbClr val="0000FF"/>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6" name="Oval 65">
              <a:extLst>
                <a:ext uri="{FF2B5EF4-FFF2-40B4-BE49-F238E27FC236}">
                  <a16:creationId xmlns:a16="http://schemas.microsoft.com/office/drawing/2014/main" id="{3082A34D-95AC-CD0F-0DF6-574A156A775F}"/>
                </a:ext>
              </a:extLst>
            </p:cNvPr>
            <p:cNvSpPr/>
            <p:nvPr/>
          </p:nvSpPr>
          <p:spPr>
            <a:xfrm>
              <a:off x="4831331" y="2112418"/>
              <a:ext cx="126707" cy="122631"/>
            </a:xfrm>
            <a:prstGeom prst="ellipse">
              <a:avLst/>
            </a:prstGeom>
            <a:solidFill>
              <a:srgbClr val="0000FF"/>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7" name="Oval 66">
              <a:extLst>
                <a:ext uri="{FF2B5EF4-FFF2-40B4-BE49-F238E27FC236}">
                  <a16:creationId xmlns:a16="http://schemas.microsoft.com/office/drawing/2014/main" id="{F9DE0646-BD99-4376-3375-FD2280476F68}"/>
                </a:ext>
              </a:extLst>
            </p:cNvPr>
            <p:cNvSpPr/>
            <p:nvPr/>
          </p:nvSpPr>
          <p:spPr>
            <a:xfrm>
              <a:off x="5089829" y="2112418"/>
              <a:ext cx="126707" cy="122631"/>
            </a:xfrm>
            <a:prstGeom prst="ellipse">
              <a:avLst/>
            </a:prstGeom>
            <a:solidFill>
              <a:srgbClr val="0000FF"/>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8" name="Oval 67">
              <a:extLst>
                <a:ext uri="{FF2B5EF4-FFF2-40B4-BE49-F238E27FC236}">
                  <a16:creationId xmlns:a16="http://schemas.microsoft.com/office/drawing/2014/main" id="{2F8D1883-9B53-0931-1B2D-1B7C3CD3520E}"/>
                </a:ext>
              </a:extLst>
            </p:cNvPr>
            <p:cNvSpPr/>
            <p:nvPr/>
          </p:nvSpPr>
          <p:spPr>
            <a:xfrm>
              <a:off x="5349230" y="2112418"/>
              <a:ext cx="126707" cy="122631"/>
            </a:xfrm>
            <a:prstGeom prst="ellipse">
              <a:avLst/>
            </a:prstGeom>
            <a:solidFill>
              <a:srgbClr val="0000FF"/>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9" name="Oval 68">
              <a:extLst>
                <a:ext uri="{FF2B5EF4-FFF2-40B4-BE49-F238E27FC236}">
                  <a16:creationId xmlns:a16="http://schemas.microsoft.com/office/drawing/2014/main" id="{54C395BB-53C5-2FCE-5464-C90A033F9F3C}"/>
                </a:ext>
              </a:extLst>
            </p:cNvPr>
            <p:cNvSpPr/>
            <p:nvPr/>
          </p:nvSpPr>
          <p:spPr>
            <a:xfrm>
              <a:off x="5608631" y="2112418"/>
              <a:ext cx="126707" cy="122631"/>
            </a:xfrm>
            <a:prstGeom prst="ellipse">
              <a:avLst/>
            </a:prstGeom>
            <a:solidFill>
              <a:srgbClr val="0000FF"/>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0" name="Oval 69">
              <a:extLst>
                <a:ext uri="{FF2B5EF4-FFF2-40B4-BE49-F238E27FC236}">
                  <a16:creationId xmlns:a16="http://schemas.microsoft.com/office/drawing/2014/main" id="{E6604CD4-2AB7-D11C-DE52-E6864D6E58E6}"/>
                </a:ext>
              </a:extLst>
            </p:cNvPr>
            <p:cNvSpPr/>
            <p:nvPr/>
          </p:nvSpPr>
          <p:spPr>
            <a:xfrm>
              <a:off x="4073063" y="2343054"/>
              <a:ext cx="126707" cy="122631"/>
            </a:xfrm>
            <a:prstGeom prst="ellipse">
              <a:avLst/>
            </a:prstGeom>
            <a:solidFill>
              <a:srgbClr val="0000FF"/>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1" name="Oval 70">
              <a:extLst>
                <a:ext uri="{FF2B5EF4-FFF2-40B4-BE49-F238E27FC236}">
                  <a16:creationId xmlns:a16="http://schemas.microsoft.com/office/drawing/2014/main" id="{01438819-7F94-09F5-B200-2463A9556E17}"/>
                </a:ext>
              </a:extLst>
            </p:cNvPr>
            <p:cNvSpPr/>
            <p:nvPr/>
          </p:nvSpPr>
          <p:spPr>
            <a:xfrm>
              <a:off x="4326883" y="2343054"/>
              <a:ext cx="126707" cy="122631"/>
            </a:xfrm>
            <a:prstGeom prst="ellipse">
              <a:avLst/>
            </a:prstGeom>
            <a:solidFill>
              <a:srgbClr val="0000FF"/>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2" name="Oval 71">
              <a:extLst>
                <a:ext uri="{FF2B5EF4-FFF2-40B4-BE49-F238E27FC236}">
                  <a16:creationId xmlns:a16="http://schemas.microsoft.com/office/drawing/2014/main" id="{49286D71-6493-AC4F-1484-374FD72D3871}"/>
                </a:ext>
              </a:extLst>
            </p:cNvPr>
            <p:cNvSpPr/>
            <p:nvPr/>
          </p:nvSpPr>
          <p:spPr>
            <a:xfrm>
              <a:off x="4577223" y="2343054"/>
              <a:ext cx="126707" cy="122631"/>
            </a:xfrm>
            <a:prstGeom prst="ellipse">
              <a:avLst/>
            </a:prstGeom>
            <a:solidFill>
              <a:srgbClr val="0000FF"/>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3" name="Oval 72">
              <a:extLst>
                <a:ext uri="{FF2B5EF4-FFF2-40B4-BE49-F238E27FC236}">
                  <a16:creationId xmlns:a16="http://schemas.microsoft.com/office/drawing/2014/main" id="{41F11196-C4D0-2766-0DE3-AD18CF751BF2}"/>
                </a:ext>
              </a:extLst>
            </p:cNvPr>
            <p:cNvSpPr/>
            <p:nvPr/>
          </p:nvSpPr>
          <p:spPr>
            <a:xfrm>
              <a:off x="4827563" y="2343054"/>
              <a:ext cx="126707" cy="122631"/>
            </a:xfrm>
            <a:prstGeom prst="ellipse">
              <a:avLst/>
            </a:prstGeom>
            <a:solidFill>
              <a:srgbClr val="0000FF"/>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4" name="Oval 73">
              <a:extLst>
                <a:ext uri="{FF2B5EF4-FFF2-40B4-BE49-F238E27FC236}">
                  <a16:creationId xmlns:a16="http://schemas.microsoft.com/office/drawing/2014/main" id="{D28BA867-05D1-E211-F630-D776748CC78A}"/>
                </a:ext>
              </a:extLst>
            </p:cNvPr>
            <p:cNvSpPr/>
            <p:nvPr/>
          </p:nvSpPr>
          <p:spPr>
            <a:xfrm>
              <a:off x="5086061" y="2343054"/>
              <a:ext cx="126707" cy="122631"/>
            </a:xfrm>
            <a:prstGeom prst="ellipse">
              <a:avLst/>
            </a:prstGeom>
            <a:solidFill>
              <a:srgbClr val="0000FF"/>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5" name="Oval 74">
              <a:extLst>
                <a:ext uri="{FF2B5EF4-FFF2-40B4-BE49-F238E27FC236}">
                  <a16:creationId xmlns:a16="http://schemas.microsoft.com/office/drawing/2014/main" id="{69F49633-019D-8274-631D-1D0CC18A1922}"/>
                </a:ext>
              </a:extLst>
            </p:cNvPr>
            <p:cNvSpPr/>
            <p:nvPr/>
          </p:nvSpPr>
          <p:spPr>
            <a:xfrm>
              <a:off x="5345462" y="2343054"/>
              <a:ext cx="126707" cy="122631"/>
            </a:xfrm>
            <a:prstGeom prst="ellipse">
              <a:avLst/>
            </a:prstGeom>
            <a:solidFill>
              <a:srgbClr val="0000FF"/>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6" name="Oval 75">
              <a:extLst>
                <a:ext uri="{FF2B5EF4-FFF2-40B4-BE49-F238E27FC236}">
                  <a16:creationId xmlns:a16="http://schemas.microsoft.com/office/drawing/2014/main" id="{DE4FDC91-6C10-B31C-888B-0F6250769CC6}"/>
                </a:ext>
              </a:extLst>
            </p:cNvPr>
            <p:cNvSpPr/>
            <p:nvPr/>
          </p:nvSpPr>
          <p:spPr>
            <a:xfrm>
              <a:off x="5604863" y="2343054"/>
              <a:ext cx="126707" cy="122631"/>
            </a:xfrm>
            <a:prstGeom prst="ellipse">
              <a:avLst/>
            </a:prstGeom>
            <a:solidFill>
              <a:srgbClr val="0000FF"/>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7" name="Oval 76">
              <a:extLst>
                <a:ext uri="{FF2B5EF4-FFF2-40B4-BE49-F238E27FC236}">
                  <a16:creationId xmlns:a16="http://schemas.microsoft.com/office/drawing/2014/main" id="{25EC28BC-790C-94D7-5ACC-096591B4C092}"/>
                </a:ext>
              </a:extLst>
            </p:cNvPr>
            <p:cNvSpPr/>
            <p:nvPr/>
          </p:nvSpPr>
          <p:spPr>
            <a:xfrm>
              <a:off x="4076831" y="2583749"/>
              <a:ext cx="126707" cy="122631"/>
            </a:xfrm>
            <a:prstGeom prst="ellipse">
              <a:avLst/>
            </a:prstGeom>
            <a:solidFill>
              <a:srgbClr val="0000FF"/>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8" name="Oval 77">
              <a:extLst>
                <a:ext uri="{FF2B5EF4-FFF2-40B4-BE49-F238E27FC236}">
                  <a16:creationId xmlns:a16="http://schemas.microsoft.com/office/drawing/2014/main" id="{B9CB1362-2CCC-DE33-87F6-D7A1E6BE18F3}"/>
                </a:ext>
              </a:extLst>
            </p:cNvPr>
            <p:cNvSpPr/>
            <p:nvPr/>
          </p:nvSpPr>
          <p:spPr>
            <a:xfrm>
              <a:off x="4330651" y="2583749"/>
              <a:ext cx="126707" cy="122631"/>
            </a:xfrm>
            <a:prstGeom prst="ellipse">
              <a:avLst/>
            </a:prstGeom>
            <a:solidFill>
              <a:srgbClr val="0000FF"/>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9" name="Oval 78">
              <a:extLst>
                <a:ext uri="{FF2B5EF4-FFF2-40B4-BE49-F238E27FC236}">
                  <a16:creationId xmlns:a16="http://schemas.microsoft.com/office/drawing/2014/main" id="{076850CD-047C-947D-2389-5DBEA346715E}"/>
                </a:ext>
              </a:extLst>
            </p:cNvPr>
            <p:cNvSpPr/>
            <p:nvPr/>
          </p:nvSpPr>
          <p:spPr>
            <a:xfrm>
              <a:off x="4580991" y="2583749"/>
              <a:ext cx="126707" cy="122631"/>
            </a:xfrm>
            <a:prstGeom prst="ellipse">
              <a:avLst/>
            </a:prstGeom>
            <a:solidFill>
              <a:srgbClr val="0000FF"/>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0" name="Oval 79">
              <a:extLst>
                <a:ext uri="{FF2B5EF4-FFF2-40B4-BE49-F238E27FC236}">
                  <a16:creationId xmlns:a16="http://schemas.microsoft.com/office/drawing/2014/main" id="{849F8FD2-8E32-755D-320A-847FD9D22614}"/>
                </a:ext>
              </a:extLst>
            </p:cNvPr>
            <p:cNvSpPr/>
            <p:nvPr/>
          </p:nvSpPr>
          <p:spPr>
            <a:xfrm>
              <a:off x="4831331" y="2583749"/>
              <a:ext cx="126707" cy="122631"/>
            </a:xfrm>
            <a:prstGeom prst="ellipse">
              <a:avLst/>
            </a:prstGeom>
            <a:solidFill>
              <a:srgbClr val="0000FF"/>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1" name="Oval 80">
              <a:extLst>
                <a:ext uri="{FF2B5EF4-FFF2-40B4-BE49-F238E27FC236}">
                  <a16:creationId xmlns:a16="http://schemas.microsoft.com/office/drawing/2014/main" id="{3100CB8D-AA71-6C24-1153-BAC2B5BF38B9}"/>
                </a:ext>
              </a:extLst>
            </p:cNvPr>
            <p:cNvSpPr/>
            <p:nvPr/>
          </p:nvSpPr>
          <p:spPr>
            <a:xfrm>
              <a:off x="5089829" y="2583749"/>
              <a:ext cx="126707" cy="122631"/>
            </a:xfrm>
            <a:prstGeom prst="ellipse">
              <a:avLst/>
            </a:prstGeom>
            <a:solidFill>
              <a:srgbClr val="0000FF"/>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2" name="Oval 81">
              <a:extLst>
                <a:ext uri="{FF2B5EF4-FFF2-40B4-BE49-F238E27FC236}">
                  <a16:creationId xmlns:a16="http://schemas.microsoft.com/office/drawing/2014/main" id="{AFC2515D-4FD2-54A1-1356-307075B6C34D}"/>
                </a:ext>
              </a:extLst>
            </p:cNvPr>
            <p:cNvSpPr/>
            <p:nvPr/>
          </p:nvSpPr>
          <p:spPr>
            <a:xfrm>
              <a:off x="5349230" y="2583749"/>
              <a:ext cx="126707" cy="122631"/>
            </a:xfrm>
            <a:prstGeom prst="ellipse">
              <a:avLst/>
            </a:prstGeom>
            <a:solidFill>
              <a:srgbClr val="0000FF"/>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3" name="Oval 82">
              <a:extLst>
                <a:ext uri="{FF2B5EF4-FFF2-40B4-BE49-F238E27FC236}">
                  <a16:creationId xmlns:a16="http://schemas.microsoft.com/office/drawing/2014/main" id="{4812E02A-EEB6-8650-7C4F-95397FED9566}"/>
                </a:ext>
              </a:extLst>
            </p:cNvPr>
            <p:cNvSpPr/>
            <p:nvPr/>
          </p:nvSpPr>
          <p:spPr>
            <a:xfrm>
              <a:off x="5608631" y="2583749"/>
              <a:ext cx="126707" cy="122631"/>
            </a:xfrm>
            <a:prstGeom prst="ellipse">
              <a:avLst/>
            </a:prstGeom>
            <a:solidFill>
              <a:srgbClr val="0000FF"/>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4" name="Oval 83">
              <a:extLst>
                <a:ext uri="{FF2B5EF4-FFF2-40B4-BE49-F238E27FC236}">
                  <a16:creationId xmlns:a16="http://schemas.microsoft.com/office/drawing/2014/main" id="{4B03676E-CE73-ACE2-8355-C4E9634B30CD}"/>
                </a:ext>
              </a:extLst>
            </p:cNvPr>
            <p:cNvSpPr/>
            <p:nvPr/>
          </p:nvSpPr>
          <p:spPr>
            <a:xfrm>
              <a:off x="4073063" y="2814385"/>
              <a:ext cx="126707" cy="122631"/>
            </a:xfrm>
            <a:prstGeom prst="ellipse">
              <a:avLst/>
            </a:prstGeom>
            <a:solidFill>
              <a:srgbClr val="0000FF"/>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5" name="Oval 84">
              <a:extLst>
                <a:ext uri="{FF2B5EF4-FFF2-40B4-BE49-F238E27FC236}">
                  <a16:creationId xmlns:a16="http://schemas.microsoft.com/office/drawing/2014/main" id="{342E44EB-5AD0-8238-E39C-469F63325646}"/>
                </a:ext>
              </a:extLst>
            </p:cNvPr>
            <p:cNvSpPr/>
            <p:nvPr/>
          </p:nvSpPr>
          <p:spPr>
            <a:xfrm>
              <a:off x="4326883" y="2814385"/>
              <a:ext cx="126707" cy="122631"/>
            </a:xfrm>
            <a:prstGeom prst="ellipse">
              <a:avLst/>
            </a:prstGeom>
            <a:solidFill>
              <a:srgbClr val="0000FF"/>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6" name="Oval 85">
              <a:extLst>
                <a:ext uri="{FF2B5EF4-FFF2-40B4-BE49-F238E27FC236}">
                  <a16:creationId xmlns:a16="http://schemas.microsoft.com/office/drawing/2014/main" id="{9F55FA84-C4AE-542D-F972-48F54C4BC110}"/>
                </a:ext>
              </a:extLst>
            </p:cNvPr>
            <p:cNvSpPr/>
            <p:nvPr/>
          </p:nvSpPr>
          <p:spPr>
            <a:xfrm>
              <a:off x="4577223" y="2814385"/>
              <a:ext cx="126707" cy="122631"/>
            </a:xfrm>
            <a:prstGeom prst="ellipse">
              <a:avLst/>
            </a:prstGeom>
            <a:solidFill>
              <a:srgbClr val="0000FF"/>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7" name="Oval 86">
              <a:extLst>
                <a:ext uri="{FF2B5EF4-FFF2-40B4-BE49-F238E27FC236}">
                  <a16:creationId xmlns:a16="http://schemas.microsoft.com/office/drawing/2014/main" id="{E9AF73FE-F109-9FC2-5A83-330A126E035C}"/>
                </a:ext>
              </a:extLst>
            </p:cNvPr>
            <p:cNvSpPr/>
            <p:nvPr/>
          </p:nvSpPr>
          <p:spPr>
            <a:xfrm>
              <a:off x="4827563" y="2814385"/>
              <a:ext cx="126707" cy="122631"/>
            </a:xfrm>
            <a:prstGeom prst="ellipse">
              <a:avLst/>
            </a:prstGeom>
            <a:solidFill>
              <a:srgbClr val="0000FF"/>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8" name="Oval 87">
              <a:extLst>
                <a:ext uri="{FF2B5EF4-FFF2-40B4-BE49-F238E27FC236}">
                  <a16:creationId xmlns:a16="http://schemas.microsoft.com/office/drawing/2014/main" id="{69122F67-4CAD-4CF0-D427-8409441B1436}"/>
                </a:ext>
              </a:extLst>
            </p:cNvPr>
            <p:cNvSpPr/>
            <p:nvPr/>
          </p:nvSpPr>
          <p:spPr>
            <a:xfrm>
              <a:off x="5086061" y="2814385"/>
              <a:ext cx="126707" cy="122631"/>
            </a:xfrm>
            <a:prstGeom prst="ellipse">
              <a:avLst/>
            </a:prstGeom>
            <a:solidFill>
              <a:srgbClr val="0000FF"/>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9" name="Oval 88">
              <a:extLst>
                <a:ext uri="{FF2B5EF4-FFF2-40B4-BE49-F238E27FC236}">
                  <a16:creationId xmlns:a16="http://schemas.microsoft.com/office/drawing/2014/main" id="{538C84D9-3CB3-38E2-C5BF-BB858B40E29D}"/>
                </a:ext>
              </a:extLst>
            </p:cNvPr>
            <p:cNvSpPr/>
            <p:nvPr/>
          </p:nvSpPr>
          <p:spPr>
            <a:xfrm>
              <a:off x="5345462" y="2814385"/>
              <a:ext cx="126707" cy="122631"/>
            </a:xfrm>
            <a:prstGeom prst="ellipse">
              <a:avLst/>
            </a:prstGeom>
            <a:solidFill>
              <a:srgbClr val="0000FF"/>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0" name="Oval 89">
              <a:extLst>
                <a:ext uri="{FF2B5EF4-FFF2-40B4-BE49-F238E27FC236}">
                  <a16:creationId xmlns:a16="http://schemas.microsoft.com/office/drawing/2014/main" id="{81764DBC-D7BC-D93A-D8C3-6C29DE7BB68F}"/>
                </a:ext>
              </a:extLst>
            </p:cNvPr>
            <p:cNvSpPr/>
            <p:nvPr/>
          </p:nvSpPr>
          <p:spPr>
            <a:xfrm>
              <a:off x="5604863" y="2814385"/>
              <a:ext cx="126707" cy="122631"/>
            </a:xfrm>
            <a:prstGeom prst="ellipse">
              <a:avLst/>
            </a:prstGeom>
            <a:solidFill>
              <a:srgbClr val="0000FF"/>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1" name="Oval 90">
              <a:extLst>
                <a:ext uri="{FF2B5EF4-FFF2-40B4-BE49-F238E27FC236}">
                  <a16:creationId xmlns:a16="http://schemas.microsoft.com/office/drawing/2014/main" id="{71DB4B07-4B63-8A86-2E71-FA4D62BF2C7A}"/>
                </a:ext>
              </a:extLst>
            </p:cNvPr>
            <p:cNvSpPr/>
            <p:nvPr/>
          </p:nvSpPr>
          <p:spPr>
            <a:xfrm>
              <a:off x="4076831" y="3045562"/>
              <a:ext cx="126707" cy="122631"/>
            </a:xfrm>
            <a:prstGeom prst="ellipse">
              <a:avLst/>
            </a:prstGeom>
            <a:solidFill>
              <a:srgbClr val="0000FF"/>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2" name="Oval 91">
              <a:extLst>
                <a:ext uri="{FF2B5EF4-FFF2-40B4-BE49-F238E27FC236}">
                  <a16:creationId xmlns:a16="http://schemas.microsoft.com/office/drawing/2014/main" id="{46549AD0-5ACF-178E-E228-03D94240F30A}"/>
                </a:ext>
              </a:extLst>
            </p:cNvPr>
            <p:cNvSpPr/>
            <p:nvPr/>
          </p:nvSpPr>
          <p:spPr>
            <a:xfrm>
              <a:off x="4330651" y="3045562"/>
              <a:ext cx="126707" cy="122631"/>
            </a:xfrm>
            <a:prstGeom prst="ellipse">
              <a:avLst/>
            </a:prstGeom>
            <a:solidFill>
              <a:srgbClr val="0000FF"/>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3" name="Oval 92">
              <a:extLst>
                <a:ext uri="{FF2B5EF4-FFF2-40B4-BE49-F238E27FC236}">
                  <a16:creationId xmlns:a16="http://schemas.microsoft.com/office/drawing/2014/main" id="{E829139B-5E23-1EA3-FAD9-B5F7E01E092B}"/>
                </a:ext>
              </a:extLst>
            </p:cNvPr>
            <p:cNvSpPr/>
            <p:nvPr/>
          </p:nvSpPr>
          <p:spPr>
            <a:xfrm>
              <a:off x="4580991" y="3045562"/>
              <a:ext cx="126707" cy="122631"/>
            </a:xfrm>
            <a:prstGeom prst="ellipse">
              <a:avLst/>
            </a:prstGeom>
            <a:solidFill>
              <a:srgbClr val="0000FF"/>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4" name="Oval 93">
              <a:extLst>
                <a:ext uri="{FF2B5EF4-FFF2-40B4-BE49-F238E27FC236}">
                  <a16:creationId xmlns:a16="http://schemas.microsoft.com/office/drawing/2014/main" id="{91949687-E2F7-0DB9-684C-102CA45B5D70}"/>
                </a:ext>
              </a:extLst>
            </p:cNvPr>
            <p:cNvSpPr/>
            <p:nvPr/>
          </p:nvSpPr>
          <p:spPr>
            <a:xfrm>
              <a:off x="4831331" y="3045562"/>
              <a:ext cx="126707" cy="122631"/>
            </a:xfrm>
            <a:prstGeom prst="ellipse">
              <a:avLst/>
            </a:prstGeom>
            <a:solidFill>
              <a:srgbClr val="0000FF"/>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5" name="Oval 94">
              <a:extLst>
                <a:ext uri="{FF2B5EF4-FFF2-40B4-BE49-F238E27FC236}">
                  <a16:creationId xmlns:a16="http://schemas.microsoft.com/office/drawing/2014/main" id="{6F55CB0C-FB55-C88D-9ADF-7B646A2BEC80}"/>
                </a:ext>
              </a:extLst>
            </p:cNvPr>
            <p:cNvSpPr/>
            <p:nvPr/>
          </p:nvSpPr>
          <p:spPr>
            <a:xfrm>
              <a:off x="5089829" y="3045562"/>
              <a:ext cx="126707" cy="122631"/>
            </a:xfrm>
            <a:prstGeom prst="ellipse">
              <a:avLst/>
            </a:prstGeom>
            <a:solidFill>
              <a:srgbClr val="0000FF"/>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6" name="Oval 95">
              <a:extLst>
                <a:ext uri="{FF2B5EF4-FFF2-40B4-BE49-F238E27FC236}">
                  <a16:creationId xmlns:a16="http://schemas.microsoft.com/office/drawing/2014/main" id="{00860A19-8AB7-8C7B-9771-B90D7AA056E3}"/>
                </a:ext>
              </a:extLst>
            </p:cNvPr>
            <p:cNvSpPr/>
            <p:nvPr/>
          </p:nvSpPr>
          <p:spPr>
            <a:xfrm>
              <a:off x="5349230" y="3045562"/>
              <a:ext cx="126707" cy="122631"/>
            </a:xfrm>
            <a:prstGeom prst="ellipse">
              <a:avLst/>
            </a:prstGeom>
            <a:solidFill>
              <a:srgbClr val="0000FF"/>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7" name="Oval 96">
              <a:extLst>
                <a:ext uri="{FF2B5EF4-FFF2-40B4-BE49-F238E27FC236}">
                  <a16:creationId xmlns:a16="http://schemas.microsoft.com/office/drawing/2014/main" id="{85867ED3-8515-E402-00CD-777155F73BC2}"/>
                </a:ext>
              </a:extLst>
            </p:cNvPr>
            <p:cNvSpPr/>
            <p:nvPr/>
          </p:nvSpPr>
          <p:spPr>
            <a:xfrm>
              <a:off x="5608631" y="3045562"/>
              <a:ext cx="126707" cy="122631"/>
            </a:xfrm>
            <a:prstGeom prst="ellipse">
              <a:avLst/>
            </a:prstGeom>
            <a:solidFill>
              <a:srgbClr val="0000FF"/>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8" name="Oval 97">
              <a:extLst>
                <a:ext uri="{FF2B5EF4-FFF2-40B4-BE49-F238E27FC236}">
                  <a16:creationId xmlns:a16="http://schemas.microsoft.com/office/drawing/2014/main" id="{3F0CB204-0E42-4B92-5243-FC01564CA32B}"/>
                </a:ext>
              </a:extLst>
            </p:cNvPr>
            <p:cNvSpPr/>
            <p:nvPr/>
          </p:nvSpPr>
          <p:spPr>
            <a:xfrm>
              <a:off x="4073063" y="3276198"/>
              <a:ext cx="126707" cy="122631"/>
            </a:xfrm>
            <a:prstGeom prst="ellipse">
              <a:avLst/>
            </a:prstGeom>
            <a:solidFill>
              <a:srgbClr val="0000FF"/>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9" name="Oval 98">
              <a:extLst>
                <a:ext uri="{FF2B5EF4-FFF2-40B4-BE49-F238E27FC236}">
                  <a16:creationId xmlns:a16="http://schemas.microsoft.com/office/drawing/2014/main" id="{A6AD1C2F-4EDD-A800-04EC-14B568B2F65B}"/>
                </a:ext>
              </a:extLst>
            </p:cNvPr>
            <p:cNvSpPr/>
            <p:nvPr/>
          </p:nvSpPr>
          <p:spPr>
            <a:xfrm>
              <a:off x="4326883" y="3276198"/>
              <a:ext cx="126707" cy="122631"/>
            </a:xfrm>
            <a:prstGeom prst="ellipse">
              <a:avLst/>
            </a:prstGeom>
            <a:solidFill>
              <a:srgbClr val="0000FF"/>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0" name="Oval 99">
              <a:extLst>
                <a:ext uri="{FF2B5EF4-FFF2-40B4-BE49-F238E27FC236}">
                  <a16:creationId xmlns:a16="http://schemas.microsoft.com/office/drawing/2014/main" id="{BE12C594-6D25-28B8-C5F3-4922CE68AC67}"/>
                </a:ext>
              </a:extLst>
            </p:cNvPr>
            <p:cNvSpPr/>
            <p:nvPr/>
          </p:nvSpPr>
          <p:spPr>
            <a:xfrm>
              <a:off x="4577223" y="3276198"/>
              <a:ext cx="126707" cy="122631"/>
            </a:xfrm>
            <a:prstGeom prst="ellipse">
              <a:avLst/>
            </a:prstGeom>
            <a:solidFill>
              <a:srgbClr val="0000FF"/>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1" name="Oval 100">
              <a:extLst>
                <a:ext uri="{FF2B5EF4-FFF2-40B4-BE49-F238E27FC236}">
                  <a16:creationId xmlns:a16="http://schemas.microsoft.com/office/drawing/2014/main" id="{43A8E2C9-BF07-BAA7-599C-551349567E63}"/>
                </a:ext>
              </a:extLst>
            </p:cNvPr>
            <p:cNvSpPr/>
            <p:nvPr/>
          </p:nvSpPr>
          <p:spPr>
            <a:xfrm>
              <a:off x="4827563" y="3276198"/>
              <a:ext cx="126707" cy="122631"/>
            </a:xfrm>
            <a:prstGeom prst="ellipse">
              <a:avLst/>
            </a:prstGeom>
            <a:solidFill>
              <a:srgbClr val="0000FF"/>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2" name="Oval 101">
              <a:extLst>
                <a:ext uri="{FF2B5EF4-FFF2-40B4-BE49-F238E27FC236}">
                  <a16:creationId xmlns:a16="http://schemas.microsoft.com/office/drawing/2014/main" id="{99F99E33-10D9-BAAD-3F73-0B5DF0B96E8E}"/>
                </a:ext>
              </a:extLst>
            </p:cNvPr>
            <p:cNvSpPr/>
            <p:nvPr/>
          </p:nvSpPr>
          <p:spPr>
            <a:xfrm>
              <a:off x="5086061" y="3276198"/>
              <a:ext cx="126707" cy="122631"/>
            </a:xfrm>
            <a:prstGeom prst="ellipse">
              <a:avLst/>
            </a:prstGeom>
            <a:solidFill>
              <a:srgbClr val="0000FF"/>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3" name="Oval 102">
              <a:extLst>
                <a:ext uri="{FF2B5EF4-FFF2-40B4-BE49-F238E27FC236}">
                  <a16:creationId xmlns:a16="http://schemas.microsoft.com/office/drawing/2014/main" id="{0ECD4D4D-971C-2DFE-EB68-27103167AAF1}"/>
                </a:ext>
              </a:extLst>
            </p:cNvPr>
            <p:cNvSpPr/>
            <p:nvPr/>
          </p:nvSpPr>
          <p:spPr>
            <a:xfrm>
              <a:off x="5345462" y="3276198"/>
              <a:ext cx="126707" cy="122631"/>
            </a:xfrm>
            <a:prstGeom prst="ellipse">
              <a:avLst/>
            </a:prstGeom>
            <a:solidFill>
              <a:srgbClr val="0000FF"/>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4" name="Oval 103">
              <a:extLst>
                <a:ext uri="{FF2B5EF4-FFF2-40B4-BE49-F238E27FC236}">
                  <a16:creationId xmlns:a16="http://schemas.microsoft.com/office/drawing/2014/main" id="{DFC89A97-182B-4514-7599-B2CFD4D19657}"/>
                </a:ext>
              </a:extLst>
            </p:cNvPr>
            <p:cNvSpPr/>
            <p:nvPr/>
          </p:nvSpPr>
          <p:spPr>
            <a:xfrm>
              <a:off x="5604863" y="3276198"/>
              <a:ext cx="126707" cy="122631"/>
            </a:xfrm>
            <a:prstGeom prst="ellipse">
              <a:avLst/>
            </a:prstGeom>
            <a:solidFill>
              <a:srgbClr val="0000FF"/>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5" name="Oval 104">
              <a:extLst>
                <a:ext uri="{FF2B5EF4-FFF2-40B4-BE49-F238E27FC236}">
                  <a16:creationId xmlns:a16="http://schemas.microsoft.com/office/drawing/2014/main" id="{CB71424C-D957-2300-DADF-BE6FC4086D44}"/>
                </a:ext>
              </a:extLst>
            </p:cNvPr>
            <p:cNvSpPr/>
            <p:nvPr/>
          </p:nvSpPr>
          <p:spPr>
            <a:xfrm>
              <a:off x="4073063" y="3504122"/>
              <a:ext cx="126707" cy="122631"/>
            </a:xfrm>
            <a:prstGeom prst="ellipse">
              <a:avLst/>
            </a:prstGeom>
            <a:solidFill>
              <a:srgbClr val="0000FF"/>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6" name="Oval 105">
              <a:extLst>
                <a:ext uri="{FF2B5EF4-FFF2-40B4-BE49-F238E27FC236}">
                  <a16:creationId xmlns:a16="http://schemas.microsoft.com/office/drawing/2014/main" id="{C140F71B-E02C-B956-B5F3-93394A14A1C1}"/>
                </a:ext>
              </a:extLst>
            </p:cNvPr>
            <p:cNvSpPr/>
            <p:nvPr/>
          </p:nvSpPr>
          <p:spPr>
            <a:xfrm>
              <a:off x="4326883" y="3504122"/>
              <a:ext cx="126707" cy="122631"/>
            </a:xfrm>
            <a:prstGeom prst="ellipse">
              <a:avLst/>
            </a:prstGeom>
            <a:solidFill>
              <a:srgbClr val="0000FF"/>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7" name="Oval 106">
              <a:extLst>
                <a:ext uri="{FF2B5EF4-FFF2-40B4-BE49-F238E27FC236}">
                  <a16:creationId xmlns:a16="http://schemas.microsoft.com/office/drawing/2014/main" id="{C6F3D9C2-445B-9205-363F-78DC3853BDDA}"/>
                </a:ext>
              </a:extLst>
            </p:cNvPr>
            <p:cNvSpPr/>
            <p:nvPr/>
          </p:nvSpPr>
          <p:spPr>
            <a:xfrm>
              <a:off x="4577223" y="3504122"/>
              <a:ext cx="126707" cy="122631"/>
            </a:xfrm>
            <a:prstGeom prst="ellipse">
              <a:avLst/>
            </a:prstGeom>
            <a:solidFill>
              <a:srgbClr val="0000FF"/>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8" name="Oval 107">
              <a:extLst>
                <a:ext uri="{FF2B5EF4-FFF2-40B4-BE49-F238E27FC236}">
                  <a16:creationId xmlns:a16="http://schemas.microsoft.com/office/drawing/2014/main" id="{DCB36193-0EB7-CA15-4695-C7510DF2B007}"/>
                </a:ext>
              </a:extLst>
            </p:cNvPr>
            <p:cNvSpPr/>
            <p:nvPr/>
          </p:nvSpPr>
          <p:spPr>
            <a:xfrm>
              <a:off x="4827563" y="3504122"/>
              <a:ext cx="126707" cy="122631"/>
            </a:xfrm>
            <a:prstGeom prst="ellipse">
              <a:avLst/>
            </a:prstGeom>
            <a:solidFill>
              <a:srgbClr val="0000FF"/>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9" name="Oval 108">
              <a:extLst>
                <a:ext uri="{FF2B5EF4-FFF2-40B4-BE49-F238E27FC236}">
                  <a16:creationId xmlns:a16="http://schemas.microsoft.com/office/drawing/2014/main" id="{18B70DA1-88F8-2C22-A4F7-7B6398FB3745}"/>
                </a:ext>
              </a:extLst>
            </p:cNvPr>
            <p:cNvSpPr/>
            <p:nvPr/>
          </p:nvSpPr>
          <p:spPr>
            <a:xfrm>
              <a:off x="5086061" y="3504122"/>
              <a:ext cx="126707" cy="122631"/>
            </a:xfrm>
            <a:prstGeom prst="ellipse">
              <a:avLst/>
            </a:prstGeom>
            <a:solidFill>
              <a:srgbClr val="0000FF"/>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0" name="Oval 109">
              <a:extLst>
                <a:ext uri="{FF2B5EF4-FFF2-40B4-BE49-F238E27FC236}">
                  <a16:creationId xmlns:a16="http://schemas.microsoft.com/office/drawing/2014/main" id="{C912EE7E-CB5A-3413-BC55-134853CF92A3}"/>
                </a:ext>
              </a:extLst>
            </p:cNvPr>
            <p:cNvSpPr/>
            <p:nvPr/>
          </p:nvSpPr>
          <p:spPr>
            <a:xfrm>
              <a:off x="5345462" y="3504122"/>
              <a:ext cx="126707" cy="122631"/>
            </a:xfrm>
            <a:prstGeom prst="ellipse">
              <a:avLst/>
            </a:prstGeom>
            <a:solidFill>
              <a:srgbClr val="0000FF"/>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1" name="Oval 110">
              <a:extLst>
                <a:ext uri="{FF2B5EF4-FFF2-40B4-BE49-F238E27FC236}">
                  <a16:creationId xmlns:a16="http://schemas.microsoft.com/office/drawing/2014/main" id="{C65D8674-8F1A-D8AF-3AB9-EFE5933F8476}"/>
                </a:ext>
              </a:extLst>
            </p:cNvPr>
            <p:cNvSpPr/>
            <p:nvPr/>
          </p:nvSpPr>
          <p:spPr>
            <a:xfrm>
              <a:off x="5604863" y="3504122"/>
              <a:ext cx="126707" cy="122631"/>
            </a:xfrm>
            <a:prstGeom prst="ellipse">
              <a:avLst/>
            </a:prstGeom>
            <a:solidFill>
              <a:srgbClr val="0000FF"/>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2" name="Oval 111">
              <a:extLst>
                <a:ext uri="{FF2B5EF4-FFF2-40B4-BE49-F238E27FC236}">
                  <a16:creationId xmlns:a16="http://schemas.microsoft.com/office/drawing/2014/main" id="{3633B5D5-BAC2-3E5E-668F-F7E8C0FE6DB6}"/>
                </a:ext>
              </a:extLst>
            </p:cNvPr>
            <p:cNvSpPr/>
            <p:nvPr/>
          </p:nvSpPr>
          <p:spPr>
            <a:xfrm>
              <a:off x="4076831" y="3735299"/>
              <a:ext cx="126707" cy="122631"/>
            </a:xfrm>
            <a:prstGeom prst="ellipse">
              <a:avLst/>
            </a:prstGeom>
            <a:solidFill>
              <a:srgbClr val="0000FF"/>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3" name="Oval 112">
              <a:extLst>
                <a:ext uri="{FF2B5EF4-FFF2-40B4-BE49-F238E27FC236}">
                  <a16:creationId xmlns:a16="http://schemas.microsoft.com/office/drawing/2014/main" id="{D0E2CBE3-B9DC-F34C-A0C4-A685736B6E51}"/>
                </a:ext>
              </a:extLst>
            </p:cNvPr>
            <p:cNvSpPr/>
            <p:nvPr/>
          </p:nvSpPr>
          <p:spPr>
            <a:xfrm>
              <a:off x="4330651" y="3735299"/>
              <a:ext cx="126707" cy="122631"/>
            </a:xfrm>
            <a:prstGeom prst="ellipse">
              <a:avLst/>
            </a:prstGeom>
            <a:solidFill>
              <a:srgbClr val="0000FF"/>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4" name="Oval 113">
              <a:extLst>
                <a:ext uri="{FF2B5EF4-FFF2-40B4-BE49-F238E27FC236}">
                  <a16:creationId xmlns:a16="http://schemas.microsoft.com/office/drawing/2014/main" id="{8AB74050-1E19-8D32-FA72-1BD5F9389F24}"/>
                </a:ext>
              </a:extLst>
            </p:cNvPr>
            <p:cNvSpPr/>
            <p:nvPr/>
          </p:nvSpPr>
          <p:spPr>
            <a:xfrm>
              <a:off x="4580991" y="3735299"/>
              <a:ext cx="126707" cy="122631"/>
            </a:xfrm>
            <a:prstGeom prst="ellipse">
              <a:avLst/>
            </a:prstGeom>
            <a:solidFill>
              <a:srgbClr val="0000FF"/>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5" name="Oval 114">
              <a:extLst>
                <a:ext uri="{FF2B5EF4-FFF2-40B4-BE49-F238E27FC236}">
                  <a16:creationId xmlns:a16="http://schemas.microsoft.com/office/drawing/2014/main" id="{E5DA9EBB-1D95-9307-231B-2365B28551CE}"/>
                </a:ext>
              </a:extLst>
            </p:cNvPr>
            <p:cNvSpPr/>
            <p:nvPr/>
          </p:nvSpPr>
          <p:spPr>
            <a:xfrm>
              <a:off x="4831331" y="3735299"/>
              <a:ext cx="126707" cy="122631"/>
            </a:xfrm>
            <a:prstGeom prst="ellipse">
              <a:avLst/>
            </a:prstGeom>
            <a:solidFill>
              <a:srgbClr val="0000FF"/>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6" name="Oval 115">
              <a:extLst>
                <a:ext uri="{FF2B5EF4-FFF2-40B4-BE49-F238E27FC236}">
                  <a16:creationId xmlns:a16="http://schemas.microsoft.com/office/drawing/2014/main" id="{1037E027-B952-8E32-3340-1F40B1867082}"/>
                </a:ext>
              </a:extLst>
            </p:cNvPr>
            <p:cNvSpPr/>
            <p:nvPr/>
          </p:nvSpPr>
          <p:spPr>
            <a:xfrm>
              <a:off x="5089829" y="3735299"/>
              <a:ext cx="126707" cy="122631"/>
            </a:xfrm>
            <a:prstGeom prst="ellipse">
              <a:avLst/>
            </a:prstGeom>
            <a:solidFill>
              <a:srgbClr val="0000FF"/>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7" name="Oval 116">
              <a:extLst>
                <a:ext uri="{FF2B5EF4-FFF2-40B4-BE49-F238E27FC236}">
                  <a16:creationId xmlns:a16="http://schemas.microsoft.com/office/drawing/2014/main" id="{C860A7B0-675C-767D-6BC2-95CA09303BBD}"/>
                </a:ext>
              </a:extLst>
            </p:cNvPr>
            <p:cNvSpPr/>
            <p:nvPr/>
          </p:nvSpPr>
          <p:spPr>
            <a:xfrm>
              <a:off x="5349230" y="3735299"/>
              <a:ext cx="126707" cy="122631"/>
            </a:xfrm>
            <a:prstGeom prst="ellipse">
              <a:avLst/>
            </a:prstGeom>
            <a:solidFill>
              <a:srgbClr val="0000FF"/>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8" name="Oval 117">
              <a:extLst>
                <a:ext uri="{FF2B5EF4-FFF2-40B4-BE49-F238E27FC236}">
                  <a16:creationId xmlns:a16="http://schemas.microsoft.com/office/drawing/2014/main" id="{7EE91CF3-018C-DDB3-DB43-ACDF8ED66318}"/>
                </a:ext>
              </a:extLst>
            </p:cNvPr>
            <p:cNvSpPr/>
            <p:nvPr/>
          </p:nvSpPr>
          <p:spPr>
            <a:xfrm>
              <a:off x="5608631" y="3735299"/>
              <a:ext cx="126707" cy="122631"/>
            </a:xfrm>
            <a:prstGeom prst="ellipse">
              <a:avLst/>
            </a:prstGeom>
            <a:solidFill>
              <a:srgbClr val="0000FF"/>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7" name="Oval 126">
              <a:extLst>
                <a:ext uri="{FF2B5EF4-FFF2-40B4-BE49-F238E27FC236}">
                  <a16:creationId xmlns:a16="http://schemas.microsoft.com/office/drawing/2014/main" id="{744238F0-676F-7333-7A63-1E636C8DF70A}"/>
                </a:ext>
              </a:extLst>
            </p:cNvPr>
            <p:cNvSpPr/>
            <p:nvPr/>
          </p:nvSpPr>
          <p:spPr>
            <a:xfrm>
              <a:off x="3118475" y="3251491"/>
              <a:ext cx="168073" cy="169987"/>
            </a:xfrm>
            <a:prstGeom prst="ellipse">
              <a:avLst/>
            </a:prstGeom>
            <a:solidFill>
              <a:srgbClr val="FF0000"/>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8" name="Oval 127">
              <a:extLst>
                <a:ext uri="{FF2B5EF4-FFF2-40B4-BE49-F238E27FC236}">
                  <a16:creationId xmlns:a16="http://schemas.microsoft.com/office/drawing/2014/main" id="{F6A5288D-DFE4-F8BE-16CF-F4D22672EA58}"/>
                </a:ext>
              </a:extLst>
            </p:cNvPr>
            <p:cNvSpPr/>
            <p:nvPr/>
          </p:nvSpPr>
          <p:spPr>
            <a:xfrm>
              <a:off x="3094122" y="2248485"/>
              <a:ext cx="168073" cy="169987"/>
            </a:xfrm>
            <a:prstGeom prst="ellipse">
              <a:avLst/>
            </a:prstGeom>
            <a:solidFill>
              <a:srgbClr val="FF0000"/>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9" name="Oval 128">
              <a:extLst>
                <a:ext uri="{FF2B5EF4-FFF2-40B4-BE49-F238E27FC236}">
                  <a16:creationId xmlns:a16="http://schemas.microsoft.com/office/drawing/2014/main" id="{845B64DE-8B94-FD5A-27A6-95D5B7A75693}"/>
                </a:ext>
              </a:extLst>
            </p:cNvPr>
            <p:cNvSpPr/>
            <p:nvPr/>
          </p:nvSpPr>
          <p:spPr>
            <a:xfrm>
              <a:off x="2077896" y="1982014"/>
              <a:ext cx="168073" cy="169987"/>
            </a:xfrm>
            <a:prstGeom prst="ellipse">
              <a:avLst/>
            </a:prstGeom>
            <a:solidFill>
              <a:srgbClr val="FF0000"/>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0" name="Oval 129">
              <a:extLst>
                <a:ext uri="{FF2B5EF4-FFF2-40B4-BE49-F238E27FC236}">
                  <a16:creationId xmlns:a16="http://schemas.microsoft.com/office/drawing/2014/main" id="{5D9CC8C6-F832-E6CA-DB6B-75BC06896798}"/>
                </a:ext>
              </a:extLst>
            </p:cNvPr>
            <p:cNvSpPr/>
            <p:nvPr/>
          </p:nvSpPr>
          <p:spPr>
            <a:xfrm>
              <a:off x="3068380" y="2484888"/>
              <a:ext cx="168073" cy="169987"/>
            </a:xfrm>
            <a:prstGeom prst="ellipse">
              <a:avLst/>
            </a:prstGeom>
            <a:solidFill>
              <a:srgbClr val="0000FF"/>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1" name="Oval 130">
              <a:extLst>
                <a:ext uri="{FF2B5EF4-FFF2-40B4-BE49-F238E27FC236}">
                  <a16:creationId xmlns:a16="http://schemas.microsoft.com/office/drawing/2014/main" id="{9D3A94C5-AAB6-B2AA-763B-131D6D1E5606}"/>
                </a:ext>
              </a:extLst>
            </p:cNvPr>
            <p:cNvSpPr/>
            <p:nvPr/>
          </p:nvSpPr>
          <p:spPr>
            <a:xfrm>
              <a:off x="2842891" y="2515182"/>
              <a:ext cx="168073" cy="169987"/>
            </a:xfrm>
            <a:prstGeom prst="ellipse">
              <a:avLst/>
            </a:prstGeom>
            <a:solidFill>
              <a:srgbClr val="FF0000"/>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7" name="TextBox 6">
            <a:extLst>
              <a:ext uri="{FF2B5EF4-FFF2-40B4-BE49-F238E27FC236}">
                <a16:creationId xmlns:a16="http://schemas.microsoft.com/office/drawing/2014/main" id="{52B7A104-D270-11B1-ED22-218122B213DC}"/>
              </a:ext>
            </a:extLst>
          </p:cNvPr>
          <p:cNvSpPr txBox="1"/>
          <p:nvPr/>
        </p:nvSpPr>
        <p:spPr>
          <a:xfrm>
            <a:off x="5225127" y="1431946"/>
            <a:ext cx="3918873" cy="4985980"/>
          </a:xfrm>
          <a:prstGeom prst="rect">
            <a:avLst/>
          </a:prstGeom>
          <a:noFill/>
        </p:spPr>
        <p:txBody>
          <a:bodyPr wrap="square" rtlCol="0">
            <a:spAutoFit/>
          </a:bodyPr>
          <a:lstStyle/>
          <a:p>
            <a:pPr algn="l">
              <a:spcAft>
                <a:spcPts val="1200"/>
              </a:spcAft>
            </a:pPr>
            <a:r>
              <a:rPr lang="en-GB" sz="2800" b="1" dirty="0" err="1">
                <a:latin typeface="Arial" panose="020B0604020202020204" pitchFamily="34" charset="0"/>
                <a:cs typeface="Arial" panose="020B0604020202020204" pitchFamily="34" charset="0"/>
              </a:rPr>
              <a:t>Cuspóir</a:t>
            </a:r>
            <a:r>
              <a:rPr lang="en-GB" sz="2800" dirty="0">
                <a:latin typeface="Arial" panose="020B0604020202020204" pitchFamily="34" charset="0"/>
                <a:cs typeface="Arial" panose="020B0604020202020204" pitchFamily="34" charset="0"/>
              </a:rPr>
              <a:t>: </a:t>
            </a:r>
          </a:p>
          <a:p>
            <a:pPr>
              <a:spcAft>
                <a:spcPts val="1200"/>
              </a:spcAft>
            </a:pPr>
            <a:r>
              <a:rPr lang="ga-IE" sz="2800" dirty="0"/>
              <a:t>Breathnaigh ar an gcaoi a scaiptear creathadh cháithnín go cáithnín</a:t>
            </a:r>
            <a:r>
              <a:rPr lang="en-GB" sz="2800" dirty="0">
                <a:latin typeface="Arial" panose="020B0604020202020204" pitchFamily="34" charset="0"/>
                <a:cs typeface="Arial" panose="020B0604020202020204" pitchFamily="34" charset="0"/>
              </a:rPr>
              <a:t>.</a:t>
            </a:r>
          </a:p>
          <a:p>
            <a:r>
              <a:rPr lang="ga-IE" sz="2800" dirty="0"/>
              <a:t>Breathnaigh ar an gcaoi a sreabhann teas gan aon ghluaiseacht ghlan na substainte.</a:t>
            </a:r>
          </a:p>
          <a:p>
            <a:br>
              <a:rPr lang="ga-IE" dirty="0"/>
            </a:br>
            <a:endParaRPr lang="en-GB" sz="2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449854976"/>
      </p:ext>
    </p:extLst>
  </p:cSld>
  <p:clrMapOvr>
    <a:masterClrMapping/>
  </p:clrMapOvr>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E5903A4B-2420-50DE-2DC6-E8182DDEA880}"/>
              </a:ext>
            </a:extLst>
          </p:cNvPr>
          <p:cNvSpPr/>
          <p:nvPr/>
        </p:nvSpPr>
        <p:spPr>
          <a:xfrm>
            <a:off x="97276" y="1264596"/>
            <a:ext cx="8843524" cy="5593404"/>
          </a:xfrm>
          <a:prstGeom prst="rect">
            <a:avLst/>
          </a:prstGeom>
          <a:solidFill>
            <a:schemeClr val="bg1"/>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2" name="Freeform: Shape 31">
            <a:extLst>
              <a:ext uri="{FF2B5EF4-FFF2-40B4-BE49-F238E27FC236}">
                <a16:creationId xmlns:a16="http://schemas.microsoft.com/office/drawing/2014/main" id="{01A4B102-BD2B-95BF-55C6-3F1FAB7655B9}"/>
              </a:ext>
            </a:extLst>
          </p:cNvPr>
          <p:cNvSpPr/>
          <p:nvPr/>
        </p:nvSpPr>
        <p:spPr>
          <a:xfrm rot="1680278">
            <a:off x="6853186" y="3128669"/>
            <a:ext cx="2149403" cy="1301554"/>
          </a:xfrm>
          <a:custGeom>
            <a:avLst/>
            <a:gdLst>
              <a:gd name="connsiteX0" fmla="*/ 0 w 2149403"/>
              <a:gd name="connsiteY0" fmla="*/ 0 h 1301554"/>
              <a:gd name="connsiteX1" fmla="*/ 1869358 w 2149403"/>
              <a:gd name="connsiteY1" fmla="*/ 0 h 1301554"/>
              <a:gd name="connsiteX2" fmla="*/ 2149403 w 2149403"/>
              <a:gd name="connsiteY2" fmla="*/ 526586 h 1301554"/>
              <a:gd name="connsiteX3" fmla="*/ 692184 w 2149403"/>
              <a:gd name="connsiteY3" fmla="*/ 1301554 h 1301554"/>
              <a:gd name="connsiteX4" fmla="*/ 0 w 2149403"/>
              <a:gd name="connsiteY4" fmla="*/ 0 h 13015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49403" h="1301554">
                <a:moveTo>
                  <a:pt x="0" y="0"/>
                </a:moveTo>
                <a:lnTo>
                  <a:pt x="1869358" y="0"/>
                </a:lnTo>
                <a:lnTo>
                  <a:pt x="2149403" y="526586"/>
                </a:lnTo>
                <a:lnTo>
                  <a:pt x="692184" y="1301554"/>
                </a:lnTo>
                <a:lnTo>
                  <a:pt x="0" y="0"/>
                </a:lnTo>
                <a:close/>
              </a:path>
            </a:pathLst>
          </a:custGeom>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24580" name="Text Box 7">
            <a:extLst>
              <a:ext uri="{FF2B5EF4-FFF2-40B4-BE49-F238E27FC236}">
                <a16:creationId xmlns:a16="http://schemas.microsoft.com/office/drawing/2014/main" id="{4AE8C742-626A-A74E-9544-5C0F5908B213}"/>
              </a:ext>
            </a:extLst>
          </p:cNvPr>
          <p:cNvSpPr txBox="1">
            <a:spLocks noChangeArrowheads="1"/>
          </p:cNvSpPr>
          <p:nvPr/>
        </p:nvSpPr>
        <p:spPr bwMode="auto">
          <a:xfrm>
            <a:off x="222662" y="1410291"/>
            <a:ext cx="4800002" cy="4955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285750" indent="-285750">
              <a:buFont typeface="Arial" panose="020B0604020202020204" pitchFamily="34" charset="0"/>
              <a:buChar char="•"/>
            </a:pPr>
            <a:r>
              <a:rPr lang="ga-IE" sz="2600" dirty="0"/>
              <a:t>Bain úsáid as slata den mhéid chéanna. </a:t>
            </a:r>
            <a:endParaRPr lang="en-GB" sz="2600" dirty="0"/>
          </a:p>
          <a:p>
            <a:pPr marL="285750" indent="-285750">
              <a:buFont typeface="Arial" panose="020B0604020202020204" pitchFamily="34" charset="0"/>
              <a:buChar char="•"/>
            </a:pPr>
            <a:r>
              <a:rPr lang="ga-IE" sz="2600" dirty="0"/>
              <a:t>Cuir meáchain chomhionanna ar cheann gach slata le céir. </a:t>
            </a:r>
            <a:endParaRPr lang="en-GB" sz="2600" dirty="0"/>
          </a:p>
          <a:p>
            <a:pPr marL="285750" indent="-285750">
              <a:buFont typeface="Arial" panose="020B0604020202020204" pitchFamily="34" charset="0"/>
              <a:buChar char="•"/>
            </a:pPr>
            <a:r>
              <a:rPr lang="ga-IE" sz="2600" dirty="0"/>
              <a:t>Doirt uisce te isteach.</a:t>
            </a:r>
          </a:p>
          <a:p>
            <a:pPr eaLnBrk="1" hangingPunct="1">
              <a:spcAft>
                <a:spcPts val="1200"/>
              </a:spcAft>
            </a:pPr>
            <a:r>
              <a:rPr lang="ga-IE" sz="2800" b="1" dirty="0"/>
              <a:t>Breathnóireacht</a:t>
            </a:r>
            <a:r>
              <a:rPr lang="en-GB" sz="3200" b="1" dirty="0"/>
              <a:t>:</a:t>
            </a:r>
            <a:br>
              <a:rPr lang="en-GB" sz="2800" b="1" dirty="0"/>
            </a:br>
            <a:r>
              <a:rPr lang="ga-IE" sz="2400" dirty="0"/>
              <a:t>Titeann meáchain den </a:t>
            </a:r>
            <a:endParaRPr lang="en-GB" sz="2400" dirty="0"/>
          </a:p>
          <a:p>
            <a:pPr eaLnBrk="1" hangingPunct="1">
              <a:spcAft>
                <a:spcPts val="1200"/>
              </a:spcAft>
            </a:pPr>
            <a:r>
              <a:rPr lang="ga-IE" sz="2400" dirty="0"/>
              <a:t>alúmanam ar dtús ansin </a:t>
            </a:r>
            <a:endParaRPr lang="en-GB" sz="2400" dirty="0"/>
          </a:p>
          <a:p>
            <a:pPr eaLnBrk="1" hangingPunct="1">
              <a:spcAft>
                <a:spcPts val="1200"/>
              </a:spcAft>
            </a:pPr>
            <a:r>
              <a:rPr lang="ga-IE" sz="2400" dirty="0"/>
              <a:t>den chruach agus ansin </a:t>
            </a:r>
            <a:endParaRPr lang="en-GB" sz="2400" dirty="0"/>
          </a:p>
          <a:p>
            <a:pPr eaLnBrk="1" hangingPunct="1">
              <a:spcAft>
                <a:spcPts val="1200"/>
              </a:spcAft>
            </a:pPr>
            <a:r>
              <a:rPr lang="ga-IE" sz="2400" dirty="0"/>
              <a:t>den adhmad</a:t>
            </a:r>
            <a:r>
              <a:rPr lang="ga-IE" dirty="0"/>
              <a:t>.</a:t>
            </a:r>
          </a:p>
        </p:txBody>
      </p:sp>
      <p:sp>
        <p:nvSpPr>
          <p:cNvPr id="20" name="Rectangle 19">
            <a:extLst>
              <a:ext uri="{FF2B5EF4-FFF2-40B4-BE49-F238E27FC236}">
                <a16:creationId xmlns:a16="http://schemas.microsoft.com/office/drawing/2014/main" id="{80813B44-FAAB-1B40-7FD5-87CCBADFCCDD}"/>
              </a:ext>
            </a:extLst>
          </p:cNvPr>
          <p:cNvSpPr/>
          <p:nvPr/>
        </p:nvSpPr>
        <p:spPr>
          <a:xfrm>
            <a:off x="6126094" y="2700250"/>
            <a:ext cx="1158498" cy="831369"/>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1" name="Freeform: Shape 40">
            <a:extLst>
              <a:ext uri="{FF2B5EF4-FFF2-40B4-BE49-F238E27FC236}">
                <a16:creationId xmlns:a16="http://schemas.microsoft.com/office/drawing/2014/main" id="{BD7A8FE9-AFD0-1EC0-0604-19E29D6B7F0A}"/>
              </a:ext>
            </a:extLst>
          </p:cNvPr>
          <p:cNvSpPr/>
          <p:nvPr/>
        </p:nvSpPr>
        <p:spPr>
          <a:xfrm>
            <a:off x="6523830" y="2943854"/>
            <a:ext cx="1913460" cy="701732"/>
          </a:xfrm>
          <a:custGeom>
            <a:avLst/>
            <a:gdLst>
              <a:gd name="connsiteX0" fmla="*/ 2142716 w 2370648"/>
              <a:gd name="connsiteY0" fmla="*/ 0 h 701732"/>
              <a:gd name="connsiteX1" fmla="*/ 2370648 w 2370648"/>
              <a:gd name="connsiteY1" fmla="*/ 0 h 701732"/>
              <a:gd name="connsiteX2" fmla="*/ 2370648 w 2370648"/>
              <a:gd name="connsiteY2" fmla="*/ 701732 h 701732"/>
              <a:gd name="connsiteX3" fmla="*/ 2065078 w 2370648"/>
              <a:gd name="connsiteY3" fmla="*/ 701732 h 701732"/>
              <a:gd name="connsiteX4" fmla="*/ 0 w 2370648"/>
              <a:gd name="connsiteY4" fmla="*/ 0 h 701732"/>
              <a:gd name="connsiteX5" fmla="*/ 778582 w 2370648"/>
              <a:gd name="connsiteY5" fmla="*/ 0 h 701732"/>
              <a:gd name="connsiteX6" fmla="*/ 1913460 w 2370648"/>
              <a:gd name="connsiteY6" fmla="*/ 701732 h 701732"/>
              <a:gd name="connsiteX7" fmla="*/ 0 w 2370648"/>
              <a:gd name="connsiteY7" fmla="*/ 701732 h 701732"/>
              <a:gd name="connsiteX0" fmla="*/ 2065078 w 2370648"/>
              <a:gd name="connsiteY0" fmla="*/ 701732 h 701732"/>
              <a:gd name="connsiteX1" fmla="*/ 2370648 w 2370648"/>
              <a:gd name="connsiteY1" fmla="*/ 0 h 701732"/>
              <a:gd name="connsiteX2" fmla="*/ 2370648 w 2370648"/>
              <a:gd name="connsiteY2" fmla="*/ 701732 h 701732"/>
              <a:gd name="connsiteX3" fmla="*/ 2065078 w 2370648"/>
              <a:gd name="connsiteY3" fmla="*/ 701732 h 701732"/>
              <a:gd name="connsiteX4" fmla="*/ 0 w 2370648"/>
              <a:gd name="connsiteY4" fmla="*/ 0 h 701732"/>
              <a:gd name="connsiteX5" fmla="*/ 778582 w 2370648"/>
              <a:gd name="connsiteY5" fmla="*/ 0 h 701732"/>
              <a:gd name="connsiteX6" fmla="*/ 1913460 w 2370648"/>
              <a:gd name="connsiteY6" fmla="*/ 701732 h 701732"/>
              <a:gd name="connsiteX7" fmla="*/ 0 w 2370648"/>
              <a:gd name="connsiteY7" fmla="*/ 701732 h 701732"/>
              <a:gd name="connsiteX8" fmla="*/ 0 w 2370648"/>
              <a:gd name="connsiteY8" fmla="*/ 0 h 701732"/>
              <a:gd name="connsiteX0" fmla="*/ 2065078 w 2370648"/>
              <a:gd name="connsiteY0" fmla="*/ 701732 h 701732"/>
              <a:gd name="connsiteX1" fmla="*/ 2370648 w 2370648"/>
              <a:gd name="connsiteY1" fmla="*/ 701732 h 701732"/>
              <a:gd name="connsiteX2" fmla="*/ 2065078 w 2370648"/>
              <a:gd name="connsiteY2" fmla="*/ 701732 h 701732"/>
              <a:gd name="connsiteX3" fmla="*/ 0 w 2370648"/>
              <a:gd name="connsiteY3" fmla="*/ 0 h 701732"/>
              <a:gd name="connsiteX4" fmla="*/ 778582 w 2370648"/>
              <a:gd name="connsiteY4" fmla="*/ 0 h 701732"/>
              <a:gd name="connsiteX5" fmla="*/ 1913460 w 2370648"/>
              <a:gd name="connsiteY5" fmla="*/ 701732 h 701732"/>
              <a:gd name="connsiteX6" fmla="*/ 0 w 2370648"/>
              <a:gd name="connsiteY6" fmla="*/ 701732 h 701732"/>
              <a:gd name="connsiteX7" fmla="*/ 0 w 2370648"/>
              <a:gd name="connsiteY7" fmla="*/ 0 h 701732"/>
              <a:gd name="connsiteX0" fmla="*/ 0 w 1913460"/>
              <a:gd name="connsiteY0" fmla="*/ 0 h 701732"/>
              <a:gd name="connsiteX1" fmla="*/ 778582 w 1913460"/>
              <a:gd name="connsiteY1" fmla="*/ 0 h 701732"/>
              <a:gd name="connsiteX2" fmla="*/ 1913460 w 1913460"/>
              <a:gd name="connsiteY2" fmla="*/ 701732 h 701732"/>
              <a:gd name="connsiteX3" fmla="*/ 0 w 1913460"/>
              <a:gd name="connsiteY3" fmla="*/ 701732 h 701732"/>
              <a:gd name="connsiteX4" fmla="*/ 0 w 1913460"/>
              <a:gd name="connsiteY4" fmla="*/ 0 h 7017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3460" h="701732">
                <a:moveTo>
                  <a:pt x="0" y="0"/>
                </a:moveTo>
                <a:lnTo>
                  <a:pt x="778582" y="0"/>
                </a:lnTo>
                <a:lnTo>
                  <a:pt x="1913460" y="701732"/>
                </a:lnTo>
                <a:lnTo>
                  <a:pt x="0" y="701732"/>
                </a:lnTo>
                <a:lnTo>
                  <a:pt x="0" y="0"/>
                </a:lnTo>
                <a:close/>
              </a:path>
            </a:pathLst>
          </a:custGeom>
          <a:solidFill>
            <a:srgbClr val="BFBFBF">
              <a:alpha val="69020"/>
            </a:srgbClr>
          </a:solidFill>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16" name="Freeform: Shape 15">
            <a:extLst>
              <a:ext uri="{FF2B5EF4-FFF2-40B4-BE49-F238E27FC236}">
                <a16:creationId xmlns:a16="http://schemas.microsoft.com/office/drawing/2014/main" id="{A240CF2B-6060-8E6C-9AE4-366DD1C2DD60}"/>
              </a:ext>
            </a:extLst>
          </p:cNvPr>
          <p:cNvSpPr/>
          <p:nvPr/>
        </p:nvSpPr>
        <p:spPr>
          <a:xfrm rot="2450397">
            <a:off x="5722260" y="3192669"/>
            <a:ext cx="2263164" cy="828260"/>
          </a:xfrm>
          <a:custGeom>
            <a:avLst/>
            <a:gdLst>
              <a:gd name="connsiteX0" fmla="*/ 0 w 2263164"/>
              <a:gd name="connsiteY0" fmla="*/ 206441 h 828260"/>
              <a:gd name="connsiteX1" fmla="*/ 12011 w 2263164"/>
              <a:gd name="connsiteY1" fmla="*/ 196058 h 828260"/>
              <a:gd name="connsiteX2" fmla="*/ 1548213 w 2263164"/>
              <a:gd name="connsiteY2" fmla="*/ 0 h 828260"/>
              <a:gd name="connsiteX3" fmla="*/ 2263164 w 2263164"/>
              <a:gd name="connsiteY3" fmla="*/ 827112 h 828260"/>
              <a:gd name="connsiteX4" fmla="*/ 2261837 w 2263164"/>
              <a:gd name="connsiteY4" fmla="*/ 828260 h 828260"/>
              <a:gd name="connsiteX5" fmla="*/ 537497 w 2263164"/>
              <a:gd name="connsiteY5" fmla="*/ 828260 h 828260"/>
              <a:gd name="connsiteX6" fmla="*/ 0 w 2263164"/>
              <a:gd name="connsiteY6" fmla="*/ 206441 h 828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63164" h="828260">
                <a:moveTo>
                  <a:pt x="0" y="206441"/>
                </a:moveTo>
                <a:lnTo>
                  <a:pt x="12011" y="196058"/>
                </a:lnTo>
                <a:lnTo>
                  <a:pt x="1548213" y="0"/>
                </a:lnTo>
                <a:lnTo>
                  <a:pt x="2263164" y="827112"/>
                </a:lnTo>
                <a:lnTo>
                  <a:pt x="2261837" y="828260"/>
                </a:lnTo>
                <a:lnTo>
                  <a:pt x="537497" y="828260"/>
                </a:lnTo>
                <a:lnTo>
                  <a:pt x="0" y="206441"/>
                </a:lnTo>
                <a:close/>
              </a:path>
            </a:pathLst>
          </a:custGeom>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4" name="Rectangle 3">
            <a:extLst>
              <a:ext uri="{FF2B5EF4-FFF2-40B4-BE49-F238E27FC236}">
                <a16:creationId xmlns:a16="http://schemas.microsoft.com/office/drawing/2014/main" id="{56E0DA6F-D40F-570D-34F6-02D92AEF32C8}"/>
              </a:ext>
            </a:extLst>
          </p:cNvPr>
          <p:cNvSpPr/>
          <p:nvPr/>
        </p:nvSpPr>
        <p:spPr>
          <a:xfrm>
            <a:off x="7436993" y="3570518"/>
            <a:ext cx="1502228" cy="1089583"/>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2" name="Cylinder 41">
            <a:extLst>
              <a:ext uri="{FF2B5EF4-FFF2-40B4-BE49-F238E27FC236}">
                <a16:creationId xmlns:a16="http://schemas.microsoft.com/office/drawing/2014/main" id="{EC6DAE32-05E3-FCA5-ECC5-EA6683132CE5}"/>
              </a:ext>
            </a:extLst>
          </p:cNvPr>
          <p:cNvSpPr/>
          <p:nvPr/>
        </p:nvSpPr>
        <p:spPr>
          <a:xfrm rot="16200000">
            <a:off x="5897478" y="2851008"/>
            <a:ext cx="100496" cy="951683"/>
          </a:xfrm>
          <a:prstGeom prst="can">
            <a:avLst/>
          </a:prstGeom>
          <a:solidFill>
            <a:schemeClr val="bg1">
              <a:lumMod val="5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3" name="Cylinder 42">
            <a:extLst>
              <a:ext uri="{FF2B5EF4-FFF2-40B4-BE49-F238E27FC236}">
                <a16:creationId xmlns:a16="http://schemas.microsoft.com/office/drawing/2014/main" id="{C01D365B-EC35-7372-81F9-6CE926ED2F83}"/>
              </a:ext>
            </a:extLst>
          </p:cNvPr>
          <p:cNvSpPr/>
          <p:nvPr/>
        </p:nvSpPr>
        <p:spPr>
          <a:xfrm rot="16200000">
            <a:off x="6171388" y="3032539"/>
            <a:ext cx="100496" cy="951683"/>
          </a:xfrm>
          <a:prstGeom prst="can">
            <a:avLst/>
          </a:prstGeom>
          <a:solidFill>
            <a:schemeClr val="bg1">
              <a:lumMod val="8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4" name="Cylinder 43">
            <a:extLst>
              <a:ext uri="{FF2B5EF4-FFF2-40B4-BE49-F238E27FC236}">
                <a16:creationId xmlns:a16="http://schemas.microsoft.com/office/drawing/2014/main" id="{C345027C-39D6-0E5F-578A-A255862D089E}"/>
              </a:ext>
            </a:extLst>
          </p:cNvPr>
          <p:cNvSpPr/>
          <p:nvPr/>
        </p:nvSpPr>
        <p:spPr>
          <a:xfrm rot="16200000">
            <a:off x="6529135" y="3270905"/>
            <a:ext cx="100496" cy="951683"/>
          </a:xfrm>
          <a:prstGeom prst="can">
            <a:avLst/>
          </a:prstGeom>
          <a:solidFill>
            <a:srgbClr val="FFC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5" name="Rectangle 44">
            <a:extLst>
              <a:ext uri="{FF2B5EF4-FFF2-40B4-BE49-F238E27FC236}">
                <a16:creationId xmlns:a16="http://schemas.microsoft.com/office/drawing/2014/main" id="{A62DB96B-FD7C-5964-0B8D-A361631ABB2C}"/>
              </a:ext>
            </a:extLst>
          </p:cNvPr>
          <p:cNvSpPr/>
          <p:nvPr/>
        </p:nvSpPr>
        <p:spPr>
          <a:xfrm>
            <a:off x="6103541" y="3796995"/>
            <a:ext cx="188146" cy="156454"/>
          </a:xfrm>
          <a:prstGeom prst="rect">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6" name="Rectangle 45">
            <a:extLst>
              <a:ext uri="{FF2B5EF4-FFF2-40B4-BE49-F238E27FC236}">
                <a16:creationId xmlns:a16="http://schemas.microsoft.com/office/drawing/2014/main" id="{1D9BC955-0C19-3A04-5FE9-1A0D2374A1AB}"/>
              </a:ext>
            </a:extLst>
          </p:cNvPr>
          <p:cNvSpPr/>
          <p:nvPr/>
        </p:nvSpPr>
        <p:spPr>
          <a:xfrm>
            <a:off x="5768352" y="3569420"/>
            <a:ext cx="188146" cy="156454"/>
          </a:xfrm>
          <a:prstGeom prst="rect">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7" name="Rectangle 46">
            <a:extLst>
              <a:ext uri="{FF2B5EF4-FFF2-40B4-BE49-F238E27FC236}">
                <a16:creationId xmlns:a16="http://schemas.microsoft.com/office/drawing/2014/main" id="{84BCF906-A1E4-6AD1-DFD5-4EC688F37026}"/>
              </a:ext>
            </a:extLst>
          </p:cNvPr>
          <p:cNvSpPr/>
          <p:nvPr/>
        </p:nvSpPr>
        <p:spPr>
          <a:xfrm>
            <a:off x="5460837" y="3385842"/>
            <a:ext cx="188146" cy="156454"/>
          </a:xfrm>
          <a:prstGeom prst="rect">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8" name="TextBox 47">
            <a:extLst>
              <a:ext uri="{FF2B5EF4-FFF2-40B4-BE49-F238E27FC236}">
                <a16:creationId xmlns:a16="http://schemas.microsoft.com/office/drawing/2014/main" id="{4893B03B-FE79-D60D-FEA3-F3C670333425}"/>
              </a:ext>
            </a:extLst>
          </p:cNvPr>
          <p:cNvSpPr txBox="1"/>
          <p:nvPr/>
        </p:nvSpPr>
        <p:spPr>
          <a:xfrm>
            <a:off x="4869088" y="1425351"/>
            <a:ext cx="1396078" cy="523220"/>
          </a:xfrm>
          <a:prstGeom prst="rect">
            <a:avLst/>
          </a:prstGeom>
          <a:noFill/>
        </p:spPr>
        <p:txBody>
          <a:bodyPr wrap="square" rtlCol="0">
            <a:spAutoFit/>
          </a:bodyPr>
          <a:lstStyle/>
          <a:p>
            <a:pPr algn="l"/>
            <a:r>
              <a:rPr lang="en-GB" sz="2600" dirty="0" err="1"/>
              <a:t>Cruach</a:t>
            </a:r>
            <a:r>
              <a:rPr lang="en-GB" sz="2800" dirty="0"/>
              <a:t> </a:t>
            </a:r>
          </a:p>
        </p:txBody>
      </p:sp>
      <p:sp>
        <p:nvSpPr>
          <p:cNvPr id="49" name="TextBox 48">
            <a:extLst>
              <a:ext uri="{FF2B5EF4-FFF2-40B4-BE49-F238E27FC236}">
                <a16:creationId xmlns:a16="http://schemas.microsoft.com/office/drawing/2014/main" id="{807B9EA3-60E9-3D99-5A7E-6A9DD779CE3E}"/>
              </a:ext>
            </a:extLst>
          </p:cNvPr>
          <p:cNvSpPr txBox="1"/>
          <p:nvPr/>
        </p:nvSpPr>
        <p:spPr>
          <a:xfrm>
            <a:off x="7788215" y="1869976"/>
            <a:ext cx="1258509" cy="892552"/>
          </a:xfrm>
          <a:prstGeom prst="rect">
            <a:avLst/>
          </a:prstGeom>
          <a:noFill/>
        </p:spPr>
        <p:txBody>
          <a:bodyPr wrap="square" rtlCol="0">
            <a:spAutoFit/>
          </a:bodyPr>
          <a:lstStyle/>
          <a:p>
            <a:pPr algn="l"/>
            <a:r>
              <a:rPr lang="en-GB" sz="2600" dirty="0" err="1"/>
              <a:t>Uisce</a:t>
            </a:r>
            <a:r>
              <a:rPr lang="en-GB" sz="2600" dirty="0"/>
              <a:t> </a:t>
            </a:r>
            <a:r>
              <a:rPr lang="en-GB" sz="2600" dirty="0" err="1"/>
              <a:t>te</a:t>
            </a:r>
            <a:endParaRPr lang="en-GB" sz="2600" dirty="0"/>
          </a:p>
        </p:txBody>
      </p:sp>
      <p:sp>
        <p:nvSpPr>
          <p:cNvPr id="50" name="TextBox 49">
            <a:extLst>
              <a:ext uri="{FF2B5EF4-FFF2-40B4-BE49-F238E27FC236}">
                <a16:creationId xmlns:a16="http://schemas.microsoft.com/office/drawing/2014/main" id="{BDF1AF6F-4405-889D-77B1-C60611CBFE0D}"/>
              </a:ext>
            </a:extLst>
          </p:cNvPr>
          <p:cNvSpPr txBox="1"/>
          <p:nvPr/>
        </p:nvSpPr>
        <p:spPr>
          <a:xfrm>
            <a:off x="4062549" y="3911318"/>
            <a:ext cx="1796489" cy="1292662"/>
          </a:xfrm>
          <a:prstGeom prst="rect">
            <a:avLst/>
          </a:prstGeom>
          <a:noFill/>
        </p:spPr>
        <p:txBody>
          <a:bodyPr wrap="square" rtlCol="0">
            <a:spAutoFit/>
          </a:bodyPr>
          <a:lstStyle/>
          <a:p>
            <a:pPr algn="l"/>
            <a:r>
              <a:rPr lang="en-GB" sz="2600" dirty="0" err="1"/>
              <a:t>Meáchan</a:t>
            </a:r>
            <a:r>
              <a:rPr lang="en-GB" sz="2600" dirty="0"/>
              <a:t> </a:t>
            </a:r>
            <a:r>
              <a:rPr lang="en-GB" sz="2600" dirty="0" err="1"/>
              <a:t>nasctha</a:t>
            </a:r>
            <a:r>
              <a:rPr lang="en-GB" sz="2600" dirty="0"/>
              <a:t> leis an </a:t>
            </a:r>
            <a:r>
              <a:rPr lang="en-GB" sz="2600" dirty="0" err="1"/>
              <a:t>céir</a:t>
            </a:r>
            <a:endParaRPr lang="en-GB" sz="2600" dirty="0"/>
          </a:p>
        </p:txBody>
      </p:sp>
      <p:cxnSp>
        <p:nvCxnSpPr>
          <p:cNvPr id="52" name="Straight Arrow Connector 51">
            <a:extLst>
              <a:ext uri="{FF2B5EF4-FFF2-40B4-BE49-F238E27FC236}">
                <a16:creationId xmlns:a16="http://schemas.microsoft.com/office/drawing/2014/main" id="{2CC785FB-FED1-47C4-A1FA-9C3D83AA7CA3}"/>
              </a:ext>
            </a:extLst>
          </p:cNvPr>
          <p:cNvCxnSpPr>
            <a:cxnSpLocks/>
            <a:endCxn id="42" idx="4"/>
          </p:cNvCxnSpPr>
          <p:nvPr/>
        </p:nvCxnSpPr>
        <p:spPr>
          <a:xfrm>
            <a:off x="5164628" y="1885118"/>
            <a:ext cx="783099" cy="1391484"/>
          </a:xfrm>
          <a:prstGeom prst="straightConnector1">
            <a:avLst/>
          </a:prstGeom>
          <a:ln w="19050" cap="flat" cmpd="sng" algn="ctr">
            <a:solidFill>
              <a:schemeClr val="accent2"/>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cxnSp>
        <p:nvCxnSpPr>
          <p:cNvPr id="53" name="Straight Arrow Connector 52">
            <a:extLst>
              <a:ext uri="{FF2B5EF4-FFF2-40B4-BE49-F238E27FC236}">
                <a16:creationId xmlns:a16="http://schemas.microsoft.com/office/drawing/2014/main" id="{25396A99-BBD3-4C42-CB1D-5C9AB44FD3E8}"/>
              </a:ext>
            </a:extLst>
          </p:cNvPr>
          <p:cNvCxnSpPr>
            <a:cxnSpLocks/>
          </p:cNvCxnSpPr>
          <p:nvPr/>
        </p:nvCxnSpPr>
        <p:spPr>
          <a:xfrm flipH="1" flipV="1">
            <a:off x="6734522" y="3801241"/>
            <a:ext cx="63837" cy="896061"/>
          </a:xfrm>
          <a:prstGeom prst="straightConnector1">
            <a:avLst/>
          </a:prstGeom>
          <a:ln w="19050" cap="flat" cmpd="sng" algn="ctr">
            <a:solidFill>
              <a:schemeClr val="accent2"/>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cxnSp>
        <p:nvCxnSpPr>
          <p:cNvPr id="56" name="Straight Arrow Connector 55">
            <a:extLst>
              <a:ext uri="{FF2B5EF4-FFF2-40B4-BE49-F238E27FC236}">
                <a16:creationId xmlns:a16="http://schemas.microsoft.com/office/drawing/2014/main" id="{482D417F-B684-43FB-0891-3DBC2D038A00}"/>
              </a:ext>
            </a:extLst>
          </p:cNvPr>
          <p:cNvCxnSpPr>
            <a:cxnSpLocks/>
          </p:cNvCxnSpPr>
          <p:nvPr/>
        </p:nvCxnSpPr>
        <p:spPr>
          <a:xfrm flipH="1">
            <a:off x="7483579" y="2632080"/>
            <a:ext cx="617188" cy="662640"/>
          </a:xfrm>
          <a:prstGeom prst="straightConnector1">
            <a:avLst/>
          </a:prstGeom>
          <a:ln w="19050" cap="flat" cmpd="sng" algn="ctr">
            <a:solidFill>
              <a:schemeClr val="accent2"/>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sp>
        <p:nvSpPr>
          <p:cNvPr id="58" name="TextBox 57">
            <a:extLst>
              <a:ext uri="{FF2B5EF4-FFF2-40B4-BE49-F238E27FC236}">
                <a16:creationId xmlns:a16="http://schemas.microsoft.com/office/drawing/2014/main" id="{00A52633-882A-B16D-F884-E91FC10FA5AB}"/>
              </a:ext>
            </a:extLst>
          </p:cNvPr>
          <p:cNvSpPr txBox="1"/>
          <p:nvPr/>
        </p:nvSpPr>
        <p:spPr>
          <a:xfrm>
            <a:off x="5348396" y="1876975"/>
            <a:ext cx="2184415" cy="523220"/>
          </a:xfrm>
          <a:prstGeom prst="rect">
            <a:avLst/>
          </a:prstGeom>
          <a:noFill/>
        </p:spPr>
        <p:txBody>
          <a:bodyPr wrap="square" rtlCol="0">
            <a:spAutoFit/>
          </a:bodyPr>
          <a:lstStyle/>
          <a:p>
            <a:pPr algn="l"/>
            <a:r>
              <a:rPr lang="en-GB" sz="2800" dirty="0"/>
              <a:t> </a:t>
            </a:r>
            <a:r>
              <a:rPr lang="en-GB" sz="2600" dirty="0" err="1"/>
              <a:t>Alúmanam</a:t>
            </a:r>
            <a:endParaRPr lang="en-GB" sz="2600" dirty="0"/>
          </a:p>
        </p:txBody>
      </p:sp>
      <p:sp>
        <p:nvSpPr>
          <p:cNvPr id="59" name="TextBox 58">
            <a:extLst>
              <a:ext uri="{FF2B5EF4-FFF2-40B4-BE49-F238E27FC236}">
                <a16:creationId xmlns:a16="http://schemas.microsoft.com/office/drawing/2014/main" id="{AF3C1992-7600-323D-FDB3-C828A5AA3ADA}"/>
              </a:ext>
            </a:extLst>
          </p:cNvPr>
          <p:cNvSpPr txBox="1"/>
          <p:nvPr/>
        </p:nvSpPr>
        <p:spPr>
          <a:xfrm>
            <a:off x="6315579" y="4651028"/>
            <a:ext cx="1629165" cy="492443"/>
          </a:xfrm>
          <a:prstGeom prst="rect">
            <a:avLst/>
          </a:prstGeom>
          <a:noFill/>
        </p:spPr>
        <p:txBody>
          <a:bodyPr wrap="square" rtlCol="0">
            <a:spAutoFit/>
          </a:bodyPr>
          <a:lstStyle/>
          <a:p>
            <a:pPr algn="l"/>
            <a:r>
              <a:rPr lang="en-GB" sz="2600" dirty="0" err="1"/>
              <a:t>Adhmad</a:t>
            </a:r>
            <a:endParaRPr lang="en-GB" sz="2600" dirty="0"/>
          </a:p>
        </p:txBody>
      </p:sp>
      <p:cxnSp>
        <p:nvCxnSpPr>
          <p:cNvPr id="62" name="Straight Arrow Connector 61">
            <a:extLst>
              <a:ext uri="{FF2B5EF4-FFF2-40B4-BE49-F238E27FC236}">
                <a16:creationId xmlns:a16="http://schemas.microsoft.com/office/drawing/2014/main" id="{EA62576E-FA5F-AF51-AC84-16BA3232B6A9}"/>
              </a:ext>
            </a:extLst>
          </p:cNvPr>
          <p:cNvCxnSpPr>
            <a:cxnSpLocks/>
          </p:cNvCxnSpPr>
          <p:nvPr/>
        </p:nvCxnSpPr>
        <p:spPr>
          <a:xfrm>
            <a:off x="6366850" y="2429707"/>
            <a:ext cx="206343" cy="1025618"/>
          </a:xfrm>
          <a:prstGeom prst="straightConnector1">
            <a:avLst/>
          </a:prstGeom>
          <a:ln w="19050" cap="flat" cmpd="sng" algn="ctr">
            <a:solidFill>
              <a:schemeClr val="accent2"/>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cxnSp>
        <p:nvCxnSpPr>
          <p:cNvPr id="24576" name="Straight Arrow Connector 24575">
            <a:extLst>
              <a:ext uri="{FF2B5EF4-FFF2-40B4-BE49-F238E27FC236}">
                <a16:creationId xmlns:a16="http://schemas.microsoft.com/office/drawing/2014/main" id="{5D86D4E8-8287-17A8-7511-5697415DF45F}"/>
              </a:ext>
            </a:extLst>
          </p:cNvPr>
          <p:cNvCxnSpPr>
            <a:cxnSpLocks/>
          </p:cNvCxnSpPr>
          <p:nvPr/>
        </p:nvCxnSpPr>
        <p:spPr>
          <a:xfrm flipV="1">
            <a:off x="5784303" y="4092849"/>
            <a:ext cx="172074" cy="319127"/>
          </a:xfrm>
          <a:prstGeom prst="straightConnector1">
            <a:avLst/>
          </a:prstGeom>
          <a:ln w="19050" cap="flat" cmpd="sng" algn="ctr">
            <a:solidFill>
              <a:schemeClr val="accent2"/>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cxnSp>
        <p:nvCxnSpPr>
          <p:cNvPr id="24585" name="Straight Arrow Connector 24584">
            <a:extLst>
              <a:ext uri="{FF2B5EF4-FFF2-40B4-BE49-F238E27FC236}">
                <a16:creationId xmlns:a16="http://schemas.microsoft.com/office/drawing/2014/main" id="{AA4D4ED8-0DAA-A850-8BDB-5FD3DF61F9CB}"/>
              </a:ext>
            </a:extLst>
          </p:cNvPr>
          <p:cNvCxnSpPr>
            <a:cxnSpLocks/>
          </p:cNvCxnSpPr>
          <p:nvPr/>
        </p:nvCxnSpPr>
        <p:spPr>
          <a:xfrm flipV="1">
            <a:off x="5288763" y="3586556"/>
            <a:ext cx="172074" cy="319127"/>
          </a:xfrm>
          <a:prstGeom prst="straightConnector1">
            <a:avLst/>
          </a:prstGeom>
          <a:ln w="19050" cap="flat" cmpd="sng" algn="ctr">
            <a:solidFill>
              <a:schemeClr val="accent2"/>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cxnSp>
        <p:nvCxnSpPr>
          <p:cNvPr id="24586" name="Straight Arrow Connector 24585">
            <a:extLst>
              <a:ext uri="{FF2B5EF4-FFF2-40B4-BE49-F238E27FC236}">
                <a16:creationId xmlns:a16="http://schemas.microsoft.com/office/drawing/2014/main" id="{5BEF7408-BDE0-4876-446B-D18FD3C4FCF8}"/>
              </a:ext>
            </a:extLst>
          </p:cNvPr>
          <p:cNvCxnSpPr>
            <a:cxnSpLocks/>
          </p:cNvCxnSpPr>
          <p:nvPr/>
        </p:nvCxnSpPr>
        <p:spPr>
          <a:xfrm flipV="1">
            <a:off x="5567127" y="3787432"/>
            <a:ext cx="172074" cy="319127"/>
          </a:xfrm>
          <a:prstGeom prst="straightConnector1">
            <a:avLst/>
          </a:prstGeom>
          <a:ln w="19050" cap="flat" cmpd="sng" algn="ctr">
            <a:solidFill>
              <a:schemeClr val="accent2"/>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sp>
        <p:nvSpPr>
          <p:cNvPr id="24588" name="Text Box 7">
            <a:extLst>
              <a:ext uri="{FF2B5EF4-FFF2-40B4-BE49-F238E27FC236}">
                <a16:creationId xmlns:a16="http://schemas.microsoft.com/office/drawing/2014/main" id="{1CAB5031-32A0-07FF-D77D-0DA2AB27AC91}"/>
              </a:ext>
            </a:extLst>
          </p:cNvPr>
          <p:cNvSpPr txBox="1">
            <a:spLocks noChangeArrowheads="1"/>
          </p:cNvSpPr>
          <p:nvPr/>
        </p:nvSpPr>
        <p:spPr bwMode="auto">
          <a:xfrm>
            <a:off x="203200" y="6264639"/>
            <a:ext cx="9035851" cy="523220"/>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Aft>
                <a:spcPts val="1200"/>
              </a:spcAft>
            </a:pPr>
            <a:r>
              <a:rPr lang="en-GB" sz="2800" b="1" noProof="0" dirty="0" err="1"/>
              <a:t>Conclúid</a:t>
            </a:r>
            <a:r>
              <a:rPr lang="en-GB" sz="2800" noProof="0" dirty="0"/>
              <a:t>: Is é </a:t>
            </a:r>
            <a:r>
              <a:rPr lang="en-GB" sz="2800" noProof="0" dirty="0" err="1"/>
              <a:t>alúmanam</a:t>
            </a:r>
            <a:r>
              <a:rPr lang="en-GB" sz="2800" noProof="0" dirty="0"/>
              <a:t> an </a:t>
            </a:r>
            <a:r>
              <a:rPr lang="en-GB" sz="2800" noProof="0" dirty="0" err="1"/>
              <a:t>seolteoir</a:t>
            </a:r>
            <a:r>
              <a:rPr lang="en-GB" sz="2800" noProof="0" dirty="0"/>
              <a:t> </a:t>
            </a:r>
            <a:r>
              <a:rPr lang="en-GB" sz="2800" noProof="0" dirty="0" err="1"/>
              <a:t>teasa</a:t>
            </a:r>
            <a:r>
              <a:rPr lang="en-GB" sz="2800" noProof="0" dirty="0"/>
              <a:t>  is fearr</a:t>
            </a:r>
          </a:p>
        </p:txBody>
      </p:sp>
      <p:sp>
        <p:nvSpPr>
          <p:cNvPr id="24590" name="Freeform: Shape 24589">
            <a:extLst>
              <a:ext uri="{FF2B5EF4-FFF2-40B4-BE49-F238E27FC236}">
                <a16:creationId xmlns:a16="http://schemas.microsoft.com/office/drawing/2014/main" id="{85154429-8959-D7C4-98FC-A5361E1C00FC}"/>
              </a:ext>
            </a:extLst>
          </p:cNvPr>
          <p:cNvSpPr/>
          <p:nvPr/>
        </p:nvSpPr>
        <p:spPr>
          <a:xfrm>
            <a:off x="6943019" y="2203984"/>
            <a:ext cx="334389" cy="385234"/>
          </a:xfrm>
          <a:custGeom>
            <a:avLst/>
            <a:gdLst>
              <a:gd name="connsiteX0" fmla="*/ 215900 w 355600"/>
              <a:gd name="connsiteY0" fmla="*/ 0 h 292100"/>
              <a:gd name="connsiteX1" fmla="*/ 0 w 355600"/>
              <a:gd name="connsiteY1" fmla="*/ 88900 h 292100"/>
              <a:gd name="connsiteX2" fmla="*/ 355600 w 355600"/>
              <a:gd name="connsiteY2" fmla="*/ 254000 h 292100"/>
              <a:gd name="connsiteX3" fmla="*/ 165100 w 355600"/>
              <a:gd name="connsiteY3" fmla="*/ 292100 h 292100"/>
              <a:gd name="connsiteX0" fmla="*/ 222289 w 361989"/>
              <a:gd name="connsiteY0" fmla="*/ 0 h 292100"/>
              <a:gd name="connsiteX1" fmla="*/ 6389 w 361989"/>
              <a:gd name="connsiteY1" fmla="*/ 88900 h 292100"/>
              <a:gd name="connsiteX2" fmla="*/ 361989 w 361989"/>
              <a:gd name="connsiteY2" fmla="*/ 254000 h 292100"/>
              <a:gd name="connsiteX3" fmla="*/ 171489 w 361989"/>
              <a:gd name="connsiteY3" fmla="*/ 292100 h 292100"/>
              <a:gd name="connsiteX0" fmla="*/ 222289 w 362877"/>
              <a:gd name="connsiteY0" fmla="*/ 0 h 292100"/>
              <a:gd name="connsiteX1" fmla="*/ 6389 w 362877"/>
              <a:gd name="connsiteY1" fmla="*/ 88900 h 292100"/>
              <a:gd name="connsiteX2" fmla="*/ 361989 w 362877"/>
              <a:gd name="connsiteY2" fmla="*/ 254000 h 292100"/>
              <a:gd name="connsiteX3" fmla="*/ 171489 w 362877"/>
              <a:gd name="connsiteY3" fmla="*/ 292100 h 292100"/>
              <a:gd name="connsiteX0" fmla="*/ 234433 w 358088"/>
              <a:gd name="connsiteY0" fmla="*/ 0 h 232834"/>
              <a:gd name="connsiteX1" fmla="*/ 1600 w 358088"/>
              <a:gd name="connsiteY1" fmla="*/ 29634 h 232834"/>
              <a:gd name="connsiteX2" fmla="*/ 357200 w 358088"/>
              <a:gd name="connsiteY2" fmla="*/ 194734 h 232834"/>
              <a:gd name="connsiteX3" fmla="*/ 166700 w 358088"/>
              <a:gd name="connsiteY3" fmla="*/ 232834 h 232834"/>
              <a:gd name="connsiteX0" fmla="*/ 178021 w 360943"/>
              <a:gd name="connsiteY0" fmla="*/ 0 h 385234"/>
              <a:gd name="connsiteX1" fmla="*/ 4455 w 360943"/>
              <a:gd name="connsiteY1" fmla="*/ 182034 h 385234"/>
              <a:gd name="connsiteX2" fmla="*/ 360055 w 360943"/>
              <a:gd name="connsiteY2" fmla="*/ 347134 h 385234"/>
              <a:gd name="connsiteX3" fmla="*/ 169555 w 360943"/>
              <a:gd name="connsiteY3" fmla="*/ 385234 h 385234"/>
              <a:gd name="connsiteX0" fmla="*/ 177603 w 360525"/>
              <a:gd name="connsiteY0" fmla="*/ 0 h 385234"/>
              <a:gd name="connsiteX1" fmla="*/ 4037 w 360525"/>
              <a:gd name="connsiteY1" fmla="*/ 182034 h 385234"/>
              <a:gd name="connsiteX2" fmla="*/ 359637 w 360525"/>
              <a:gd name="connsiteY2" fmla="*/ 347134 h 385234"/>
              <a:gd name="connsiteX3" fmla="*/ 169137 w 360525"/>
              <a:gd name="connsiteY3" fmla="*/ 385234 h 385234"/>
              <a:gd name="connsiteX0" fmla="*/ 176688 w 334389"/>
              <a:gd name="connsiteY0" fmla="*/ 0 h 385234"/>
              <a:gd name="connsiteX1" fmla="*/ 3122 w 334389"/>
              <a:gd name="connsiteY1" fmla="*/ 182034 h 385234"/>
              <a:gd name="connsiteX2" fmla="*/ 333322 w 334389"/>
              <a:gd name="connsiteY2" fmla="*/ 321734 h 385234"/>
              <a:gd name="connsiteX3" fmla="*/ 168222 w 334389"/>
              <a:gd name="connsiteY3" fmla="*/ 385234 h 385234"/>
              <a:gd name="connsiteX0" fmla="*/ 176688 w 334389"/>
              <a:gd name="connsiteY0" fmla="*/ 0 h 385234"/>
              <a:gd name="connsiteX1" fmla="*/ 3122 w 334389"/>
              <a:gd name="connsiteY1" fmla="*/ 182034 h 385234"/>
              <a:gd name="connsiteX2" fmla="*/ 333322 w 334389"/>
              <a:gd name="connsiteY2" fmla="*/ 321734 h 385234"/>
              <a:gd name="connsiteX3" fmla="*/ 168222 w 334389"/>
              <a:gd name="connsiteY3" fmla="*/ 385234 h 385234"/>
            </a:gdLst>
            <a:ahLst/>
            <a:cxnLst>
              <a:cxn ang="0">
                <a:pos x="connsiteX0" y="connsiteY0"/>
              </a:cxn>
              <a:cxn ang="0">
                <a:pos x="connsiteX1" y="connsiteY1"/>
              </a:cxn>
              <a:cxn ang="0">
                <a:pos x="connsiteX2" y="connsiteY2"/>
              </a:cxn>
              <a:cxn ang="0">
                <a:pos x="connsiteX3" y="connsiteY3"/>
              </a:cxn>
            </a:cxnLst>
            <a:rect l="l" t="t" r="r" b="b"/>
            <a:pathLst>
              <a:path w="334389" h="385234">
                <a:moveTo>
                  <a:pt x="176688" y="0"/>
                </a:moveTo>
                <a:cubicBezTo>
                  <a:pt x="121655" y="139700"/>
                  <a:pt x="-22984" y="128412"/>
                  <a:pt x="3122" y="182034"/>
                </a:cubicBezTo>
                <a:cubicBezTo>
                  <a:pt x="29228" y="235656"/>
                  <a:pt x="316389" y="241301"/>
                  <a:pt x="333322" y="321734"/>
                </a:cubicBezTo>
                <a:cubicBezTo>
                  <a:pt x="346663" y="385103"/>
                  <a:pt x="231722" y="347134"/>
                  <a:pt x="168222" y="385234"/>
                </a:cubicBezTo>
              </a:path>
            </a:pathLst>
          </a:custGeom>
          <a:noFill/>
          <a:ln>
            <a:solidFill>
              <a:schemeClr val="bg1">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591" name="Freeform: Shape 24590">
            <a:extLst>
              <a:ext uri="{FF2B5EF4-FFF2-40B4-BE49-F238E27FC236}">
                <a16:creationId xmlns:a16="http://schemas.microsoft.com/office/drawing/2014/main" id="{9C8440C6-9983-4C53-4454-5382D8181642}"/>
              </a:ext>
            </a:extLst>
          </p:cNvPr>
          <p:cNvSpPr/>
          <p:nvPr/>
        </p:nvSpPr>
        <p:spPr>
          <a:xfrm>
            <a:off x="7944745" y="2714647"/>
            <a:ext cx="334389" cy="385234"/>
          </a:xfrm>
          <a:custGeom>
            <a:avLst/>
            <a:gdLst>
              <a:gd name="connsiteX0" fmla="*/ 215900 w 355600"/>
              <a:gd name="connsiteY0" fmla="*/ 0 h 292100"/>
              <a:gd name="connsiteX1" fmla="*/ 0 w 355600"/>
              <a:gd name="connsiteY1" fmla="*/ 88900 h 292100"/>
              <a:gd name="connsiteX2" fmla="*/ 355600 w 355600"/>
              <a:gd name="connsiteY2" fmla="*/ 254000 h 292100"/>
              <a:gd name="connsiteX3" fmla="*/ 165100 w 355600"/>
              <a:gd name="connsiteY3" fmla="*/ 292100 h 292100"/>
              <a:gd name="connsiteX0" fmla="*/ 222289 w 361989"/>
              <a:gd name="connsiteY0" fmla="*/ 0 h 292100"/>
              <a:gd name="connsiteX1" fmla="*/ 6389 w 361989"/>
              <a:gd name="connsiteY1" fmla="*/ 88900 h 292100"/>
              <a:gd name="connsiteX2" fmla="*/ 361989 w 361989"/>
              <a:gd name="connsiteY2" fmla="*/ 254000 h 292100"/>
              <a:gd name="connsiteX3" fmla="*/ 171489 w 361989"/>
              <a:gd name="connsiteY3" fmla="*/ 292100 h 292100"/>
              <a:gd name="connsiteX0" fmla="*/ 222289 w 362877"/>
              <a:gd name="connsiteY0" fmla="*/ 0 h 292100"/>
              <a:gd name="connsiteX1" fmla="*/ 6389 w 362877"/>
              <a:gd name="connsiteY1" fmla="*/ 88900 h 292100"/>
              <a:gd name="connsiteX2" fmla="*/ 361989 w 362877"/>
              <a:gd name="connsiteY2" fmla="*/ 254000 h 292100"/>
              <a:gd name="connsiteX3" fmla="*/ 171489 w 362877"/>
              <a:gd name="connsiteY3" fmla="*/ 292100 h 292100"/>
              <a:gd name="connsiteX0" fmla="*/ 234433 w 358088"/>
              <a:gd name="connsiteY0" fmla="*/ 0 h 232834"/>
              <a:gd name="connsiteX1" fmla="*/ 1600 w 358088"/>
              <a:gd name="connsiteY1" fmla="*/ 29634 h 232834"/>
              <a:gd name="connsiteX2" fmla="*/ 357200 w 358088"/>
              <a:gd name="connsiteY2" fmla="*/ 194734 h 232834"/>
              <a:gd name="connsiteX3" fmla="*/ 166700 w 358088"/>
              <a:gd name="connsiteY3" fmla="*/ 232834 h 232834"/>
              <a:gd name="connsiteX0" fmla="*/ 178021 w 360943"/>
              <a:gd name="connsiteY0" fmla="*/ 0 h 385234"/>
              <a:gd name="connsiteX1" fmla="*/ 4455 w 360943"/>
              <a:gd name="connsiteY1" fmla="*/ 182034 h 385234"/>
              <a:gd name="connsiteX2" fmla="*/ 360055 w 360943"/>
              <a:gd name="connsiteY2" fmla="*/ 347134 h 385234"/>
              <a:gd name="connsiteX3" fmla="*/ 169555 w 360943"/>
              <a:gd name="connsiteY3" fmla="*/ 385234 h 385234"/>
              <a:gd name="connsiteX0" fmla="*/ 177603 w 360525"/>
              <a:gd name="connsiteY0" fmla="*/ 0 h 385234"/>
              <a:gd name="connsiteX1" fmla="*/ 4037 w 360525"/>
              <a:gd name="connsiteY1" fmla="*/ 182034 h 385234"/>
              <a:gd name="connsiteX2" fmla="*/ 359637 w 360525"/>
              <a:gd name="connsiteY2" fmla="*/ 347134 h 385234"/>
              <a:gd name="connsiteX3" fmla="*/ 169137 w 360525"/>
              <a:gd name="connsiteY3" fmla="*/ 385234 h 385234"/>
              <a:gd name="connsiteX0" fmla="*/ 176688 w 334389"/>
              <a:gd name="connsiteY0" fmla="*/ 0 h 385234"/>
              <a:gd name="connsiteX1" fmla="*/ 3122 w 334389"/>
              <a:gd name="connsiteY1" fmla="*/ 182034 h 385234"/>
              <a:gd name="connsiteX2" fmla="*/ 333322 w 334389"/>
              <a:gd name="connsiteY2" fmla="*/ 321734 h 385234"/>
              <a:gd name="connsiteX3" fmla="*/ 168222 w 334389"/>
              <a:gd name="connsiteY3" fmla="*/ 385234 h 385234"/>
              <a:gd name="connsiteX0" fmla="*/ 176688 w 334389"/>
              <a:gd name="connsiteY0" fmla="*/ 0 h 385234"/>
              <a:gd name="connsiteX1" fmla="*/ 3122 w 334389"/>
              <a:gd name="connsiteY1" fmla="*/ 182034 h 385234"/>
              <a:gd name="connsiteX2" fmla="*/ 333322 w 334389"/>
              <a:gd name="connsiteY2" fmla="*/ 321734 h 385234"/>
              <a:gd name="connsiteX3" fmla="*/ 168222 w 334389"/>
              <a:gd name="connsiteY3" fmla="*/ 385234 h 385234"/>
            </a:gdLst>
            <a:ahLst/>
            <a:cxnLst>
              <a:cxn ang="0">
                <a:pos x="connsiteX0" y="connsiteY0"/>
              </a:cxn>
              <a:cxn ang="0">
                <a:pos x="connsiteX1" y="connsiteY1"/>
              </a:cxn>
              <a:cxn ang="0">
                <a:pos x="connsiteX2" y="connsiteY2"/>
              </a:cxn>
              <a:cxn ang="0">
                <a:pos x="connsiteX3" y="connsiteY3"/>
              </a:cxn>
            </a:cxnLst>
            <a:rect l="l" t="t" r="r" b="b"/>
            <a:pathLst>
              <a:path w="334389" h="385234">
                <a:moveTo>
                  <a:pt x="176688" y="0"/>
                </a:moveTo>
                <a:cubicBezTo>
                  <a:pt x="121655" y="139700"/>
                  <a:pt x="-22984" y="128412"/>
                  <a:pt x="3122" y="182034"/>
                </a:cubicBezTo>
                <a:cubicBezTo>
                  <a:pt x="29228" y="235656"/>
                  <a:pt x="316389" y="241301"/>
                  <a:pt x="333322" y="321734"/>
                </a:cubicBezTo>
                <a:cubicBezTo>
                  <a:pt x="346663" y="385103"/>
                  <a:pt x="231722" y="347134"/>
                  <a:pt x="168222" y="385234"/>
                </a:cubicBezTo>
              </a:path>
            </a:pathLst>
          </a:custGeom>
          <a:noFill/>
          <a:ln>
            <a:solidFill>
              <a:schemeClr val="bg1">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592" name="Freeform: Shape 24591">
            <a:extLst>
              <a:ext uri="{FF2B5EF4-FFF2-40B4-BE49-F238E27FC236}">
                <a16:creationId xmlns:a16="http://schemas.microsoft.com/office/drawing/2014/main" id="{ECF5BF32-A8D7-CF7A-3E4D-F318008C45CB}"/>
              </a:ext>
            </a:extLst>
          </p:cNvPr>
          <p:cNvSpPr/>
          <p:nvPr/>
        </p:nvSpPr>
        <p:spPr>
          <a:xfrm>
            <a:off x="6729723" y="2491274"/>
            <a:ext cx="334389" cy="385234"/>
          </a:xfrm>
          <a:custGeom>
            <a:avLst/>
            <a:gdLst>
              <a:gd name="connsiteX0" fmla="*/ 215900 w 355600"/>
              <a:gd name="connsiteY0" fmla="*/ 0 h 292100"/>
              <a:gd name="connsiteX1" fmla="*/ 0 w 355600"/>
              <a:gd name="connsiteY1" fmla="*/ 88900 h 292100"/>
              <a:gd name="connsiteX2" fmla="*/ 355600 w 355600"/>
              <a:gd name="connsiteY2" fmla="*/ 254000 h 292100"/>
              <a:gd name="connsiteX3" fmla="*/ 165100 w 355600"/>
              <a:gd name="connsiteY3" fmla="*/ 292100 h 292100"/>
              <a:gd name="connsiteX0" fmla="*/ 222289 w 361989"/>
              <a:gd name="connsiteY0" fmla="*/ 0 h 292100"/>
              <a:gd name="connsiteX1" fmla="*/ 6389 w 361989"/>
              <a:gd name="connsiteY1" fmla="*/ 88900 h 292100"/>
              <a:gd name="connsiteX2" fmla="*/ 361989 w 361989"/>
              <a:gd name="connsiteY2" fmla="*/ 254000 h 292100"/>
              <a:gd name="connsiteX3" fmla="*/ 171489 w 361989"/>
              <a:gd name="connsiteY3" fmla="*/ 292100 h 292100"/>
              <a:gd name="connsiteX0" fmla="*/ 222289 w 362877"/>
              <a:gd name="connsiteY0" fmla="*/ 0 h 292100"/>
              <a:gd name="connsiteX1" fmla="*/ 6389 w 362877"/>
              <a:gd name="connsiteY1" fmla="*/ 88900 h 292100"/>
              <a:gd name="connsiteX2" fmla="*/ 361989 w 362877"/>
              <a:gd name="connsiteY2" fmla="*/ 254000 h 292100"/>
              <a:gd name="connsiteX3" fmla="*/ 171489 w 362877"/>
              <a:gd name="connsiteY3" fmla="*/ 292100 h 292100"/>
              <a:gd name="connsiteX0" fmla="*/ 234433 w 358088"/>
              <a:gd name="connsiteY0" fmla="*/ 0 h 232834"/>
              <a:gd name="connsiteX1" fmla="*/ 1600 w 358088"/>
              <a:gd name="connsiteY1" fmla="*/ 29634 h 232834"/>
              <a:gd name="connsiteX2" fmla="*/ 357200 w 358088"/>
              <a:gd name="connsiteY2" fmla="*/ 194734 h 232834"/>
              <a:gd name="connsiteX3" fmla="*/ 166700 w 358088"/>
              <a:gd name="connsiteY3" fmla="*/ 232834 h 232834"/>
              <a:gd name="connsiteX0" fmla="*/ 178021 w 360943"/>
              <a:gd name="connsiteY0" fmla="*/ 0 h 385234"/>
              <a:gd name="connsiteX1" fmla="*/ 4455 w 360943"/>
              <a:gd name="connsiteY1" fmla="*/ 182034 h 385234"/>
              <a:gd name="connsiteX2" fmla="*/ 360055 w 360943"/>
              <a:gd name="connsiteY2" fmla="*/ 347134 h 385234"/>
              <a:gd name="connsiteX3" fmla="*/ 169555 w 360943"/>
              <a:gd name="connsiteY3" fmla="*/ 385234 h 385234"/>
              <a:gd name="connsiteX0" fmla="*/ 177603 w 360525"/>
              <a:gd name="connsiteY0" fmla="*/ 0 h 385234"/>
              <a:gd name="connsiteX1" fmla="*/ 4037 w 360525"/>
              <a:gd name="connsiteY1" fmla="*/ 182034 h 385234"/>
              <a:gd name="connsiteX2" fmla="*/ 359637 w 360525"/>
              <a:gd name="connsiteY2" fmla="*/ 347134 h 385234"/>
              <a:gd name="connsiteX3" fmla="*/ 169137 w 360525"/>
              <a:gd name="connsiteY3" fmla="*/ 385234 h 385234"/>
              <a:gd name="connsiteX0" fmla="*/ 176688 w 334389"/>
              <a:gd name="connsiteY0" fmla="*/ 0 h 385234"/>
              <a:gd name="connsiteX1" fmla="*/ 3122 w 334389"/>
              <a:gd name="connsiteY1" fmla="*/ 182034 h 385234"/>
              <a:gd name="connsiteX2" fmla="*/ 333322 w 334389"/>
              <a:gd name="connsiteY2" fmla="*/ 321734 h 385234"/>
              <a:gd name="connsiteX3" fmla="*/ 168222 w 334389"/>
              <a:gd name="connsiteY3" fmla="*/ 385234 h 385234"/>
              <a:gd name="connsiteX0" fmla="*/ 176688 w 334389"/>
              <a:gd name="connsiteY0" fmla="*/ 0 h 385234"/>
              <a:gd name="connsiteX1" fmla="*/ 3122 w 334389"/>
              <a:gd name="connsiteY1" fmla="*/ 182034 h 385234"/>
              <a:gd name="connsiteX2" fmla="*/ 333322 w 334389"/>
              <a:gd name="connsiteY2" fmla="*/ 321734 h 385234"/>
              <a:gd name="connsiteX3" fmla="*/ 168222 w 334389"/>
              <a:gd name="connsiteY3" fmla="*/ 385234 h 385234"/>
            </a:gdLst>
            <a:ahLst/>
            <a:cxnLst>
              <a:cxn ang="0">
                <a:pos x="connsiteX0" y="connsiteY0"/>
              </a:cxn>
              <a:cxn ang="0">
                <a:pos x="connsiteX1" y="connsiteY1"/>
              </a:cxn>
              <a:cxn ang="0">
                <a:pos x="connsiteX2" y="connsiteY2"/>
              </a:cxn>
              <a:cxn ang="0">
                <a:pos x="connsiteX3" y="connsiteY3"/>
              </a:cxn>
            </a:cxnLst>
            <a:rect l="l" t="t" r="r" b="b"/>
            <a:pathLst>
              <a:path w="334389" h="385234">
                <a:moveTo>
                  <a:pt x="176688" y="0"/>
                </a:moveTo>
                <a:cubicBezTo>
                  <a:pt x="121655" y="139700"/>
                  <a:pt x="-22984" y="128412"/>
                  <a:pt x="3122" y="182034"/>
                </a:cubicBezTo>
                <a:cubicBezTo>
                  <a:pt x="29228" y="235656"/>
                  <a:pt x="316389" y="241301"/>
                  <a:pt x="333322" y="321734"/>
                </a:cubicBezTo>
                <a:cubicBezTo>
                  <a:pt x="346663" y="385103"/>
                  <a:pt x="231722" y="347134"/>
                  <a:pt x="168222" y="385234"/>
                </a:cubicBezTo>
              </a:path>
            </a:pathLst>
          </a:custGeom>
          <a:noFill/>
          <a:ln>
            <a:solidFill>
              <a:schemeClr val="bg1">
                <a:lumMod val="6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B6AB3018-FFBF-C887-086B-A4DBDDFEB6EA}"/>
              </a:ext>
            </a:extLst>
          </p:cNvPr>
          <p:cNvSpPr>
            <a:spLocks noGrp="1"/>
          </p:cNvSpPr>
          <p:nvPr>
            <p:ph type="title"/>
          </p:nvPr>
        </p:nvSpPr>
        <p:spPr>
          <a:xfrm>
            <a:off x="266700" y="165879"/>
            <a:ext cx="8674100" cy="1089529"/>
          </a:xfrm>
        </p:spPr>
        <p:txBody>
          <a:bodyPr/>
          <a:lstStyle/>
          <a:p>
            <a:r>
              <a:rPr lang="ga-IE" dirty="0"/>
              <a:t>Taispeáin conas a sheolann solaid éagsúla teas ag rátaí éagsúla</a:t>
            </a:r>
            <a:endParaRPr lang="en-GB"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4580"/>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0"/>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41"/>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6"/>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4"/>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42"/>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43"/>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44"/>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45"/>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46"/>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47"/>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48"/>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49"/>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50"/>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52"/>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53"/>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56"/>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58"/>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59"/>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62"/>
                                        </p:tgtEl>
                                        <p:attrNameLst>
                                          <p:attrName>style.visibility</p:attrName>
                                        </p:attrNameLst>
                                      </p:cBhvr>
                                      <p:to>
                                        <p:strVal val="visible"/>
                                      </p:to>
                                    </p:set>
                                  </p:childTnLst>
                                </p:cTn>
                              </p:par>
                              <p:par>
                                <p:cTn id="47" presetID="1" presetClass="entr" presetSubtype="0" fill="hold" nodeType="withEffect">
                                  <p:stCondLst>
                                    <p:cond delay="0"/>
                                  </p:stCondLst>
                                  <p:childTnLst>
                                    <p:set>
                                      <p:cBhvr>
                                        <p:cTn id="48" dur="1" fill="hold">
                                          <p:stCondLst>
                                            <p:cond delay="0"/>
                                          </p:stCondLst>
                                        </p:cTn>
                                        <p:tgtEl>
                                          <p:spTgt spid="24576"/>
                                        </p:tgtEl>
                                        <p:attrNameLst>
                                          <p:attrName>style.visibility</p:attrName>
                                        </p:attrNameLst>
                                      </p:cBhvr>
                                      <p:to>
                                        <p:strVal val="visible"/>
                                      </p:to>
                                    </p:set>
                                  </p:childTnLst>
                                </p:cTn>
                              </p:par>
                              <p:par>
                                <p:cTn id="49" presetID="1" presetClass="entr" presetSubtype="0" fill="hold" nodeType="withEffect">
                                  <p:stCondLst>
                                    <p:cond delay="0"/>
                                  </p:stCondLst>
                                  <p:childTnLst>
                                    <p:set>
                                      <p:cBhvr>
                                        <p:cTn id="50" dur="1" fill="hold">
                                          <p:stCondLst>
                                            <p:cond delay="0"/>
                                          </p:stCondLst>
                                        </p:cTn>
                                        <p:tgtEl>
                                          <p:spTgt spid="24585"/>
                                        </p:tgtEl>
                                        <p:attrNameLst>
                                          <p:attrName>style.visibility</p:attrName>
                                        </p:attrNameLst>
                                      </p:cBhvr>
                                      <p:to>
                                        <p:strVal val="visible"/>
                                      </p:to>
                                    </p:set>
                                  </p:childTnLst>
                                </p:cTn>
                              </p:par>
                              <p:par>
                                <p:cTn id="51" presetID="1" presetClass="entr" presetSubtype="0" fill="hold" nodeType="withEffect">
                                  <p:stCondLst>
                                    <p:cond delay="0"/>
                                  </p:stCondLst>
                                  <p:childTnLst>
                                    <p:set>
                                      <p:cBhvr>
                                        <p:cTn id="52" dur="1" fill="hold">
                                          <p:stCondLst>
                                            <p:cond delay="0"/>
                                          </p:stCondLst>
                                        </p:cTn>
                                        <p:tgtEl>
                                          <p:spTgt spid="24586"/>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24588"/>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24590"/>
                                        </p:tgtEl>
                                        <p:attrNameLst>
                                          <p:attrName>style.visibility</p:attrName>
                                        </p:attrNameLst>
                                      </p:cBhvr>
                                      <p:to>
                                        <p:strVal val="visible"/>
                                      </p:to>
                                    </p:set>
                                  </p:childTnLst>
                                </p:cTn>
                              </p:par>
                              <p:par>
                                <p:cTn id="57" presetID="1" presetClass="entr" presetSubtype="0" fill="hold" grpId="0" nodeType="withEffect">
                                  <p:stCondLst>
                                    <p:cond delay="0"/>
                                  </p:stCondLst>
                                  <p:childTnLst>
                                    <p:set>
                                      <p:cBhvr>
                                        <p:cTn id="58" dur="1" fill="hold">
                                          <p:stCondLst>
                                            <p:cond delay="0"/>
                                          </p:stCondLst>
                                        </p:cTn>
                                        <p:tgtEl>
                                          <p:spTgt spid="24591"/>
                                        </p:tgtEl>
                                        <p:attrNameLst>
                                          <p:attrName>style.visibility</p:attrName>
                                        </p:attrNameLst>
                                      </p:cBhvr>
                                      <p:to>
                                        <p:strVal val="visible"/>
                                      </p:to>
                                    </p:set>
                                  </p:childTnLst>
                                </p:cTn>
                              </p:par>
                              <p:par>
                                <p:cTn id="59" presetID="1" presetClass="entr" presetSubtype="0" fill="hold" grpId="0" nodeType="withEffect">
                                  <p:stCondLst>
                                    <p:cond delay="0"/>
                                  </p:stCondLst>
                                  <p:childTnLst>
                                    <p:set>
                                      <p:cBhvr>
                                        <p:cTn id="60" dur="1" fill="hold">
                                          <p:stCondLst>
                                            <p:cond delay="0"/>
                                          </p:stCondLst>
                                        </p:cTn>
                                        <p:tgtEl>
                                          <p:spTgt spid="2459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4580" grpId="0"/>
      <p:bldP spid="20" grpId="0" animBg="1"/>
      <p:bldP spid="41" grpId="0" animBg="1"/>
      <p:bldP spid="16" grpId="0" animBg="1"/>
      <p:bldP spid="4" grpId="0" animBg="1"/>
      <p:bldP spid="42" grpId="0" animBg="1"/>
      <p:bldP spid="43" grpId="0" animBg="1"/>
      <p:bldP spid="44" grpId="0" animBg="1"/>
      <p:bldP spid="45" grpId="0" animBg="1"/>
      <p:bldP spid="46" grpId="0" animBg="1"/>
      <p:bldP spid="47" grpId="0" animBg="1"/>
      <p:bldP spid="48" grpId="0"/>
      <p:bldP spid="49" grpId="0"/>
      <p:bldP spid="50" grpId="0"/>
      <p:bldP spid="58" grpId="0"/>
      <p:bldP spid="59" grpId="0"/>
      <p:bldP spid="24588" grpId="0"/>
      <p:bldP spid="24590" grpId="0" animBg="1"/>
      <p:bldP spid="24591" grpId="0" animBg="1"/>
      <p:bldP spid="24592" grpId="0" animBg="1"/>
    </p:bldLst>
  </p:timing>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Freeform: Shape 38">
            <a:extLst>
              <a:ext uri="{FF2B5EF4-FFF2-40B4-BE49-F238E27FC236}">
                <a16:creationId xmlns:a16="http://schemas.microsoft.com/office/drawing/2014/main" id="{078D3E04-CDC2-070D-4F6A-B43631B1CA8F}"/>
              </a:ext>
            </a:extLst>
          </p:cNvPr>
          <p:cNvSpPr/>
          <p:nvPr/>
        </p:nvSpPr>
        <p:spPr>
          <a:xfrm rot="21085258">
            <a:off x="7013126" y="3318311"/>
            <a:ext cx="445084" cy="905392"/>
          </a:xfrm>
          <a:custGeom>
            <a:avLst/>
            <a:gdLst>
              <a:gd name="connsiteX0" fmla="*/ 67733 w 431800"/>
              <a:gd name="connsiteY0" fmla="*/ 736600 h 770467"/>
              <a:gd name="connsiteX1" fmla="*/ 67733 w 431800"/>
              <a:gd name="connsiteY1" fmla="*/ 736600 h 770467"/>
              <a:gd name="connsiteX2" fmla="*/ 0 w 431800"/>
              <a:gd name="connsiteY2" fmla="*/ 508000 h 770467"/>
              <a:gd name="connsiteX3" fmla="*/ 67733 w 431800"/>
              <a:gd name="connsiteY3" fmla="*/ 0 h 770467"/>
              <a:gd name="connsiteX4" fmla="*/ 338667 w 431800"/>
              <a:gd name="connsiteY4" fmla="*/ 0 h 770467"/>
              <a:gd name="connsiteX5" fmla="*/ 431800 w 431800"/>
              <a:gd name="connsiteY5" fmla="*/ 499534 h 770467"/>
              <a:gd name="connsiteX6" fmla="*/ 355600 w 431800"/>
              <a:gd name="connsiteY6" fmla="*/ 770467 h 770467"/>
              <a:gd name="connsiteX7" fmla="*/ 67733 w 431800"/>
              <a:gd name="connsiteY7" fmla="*/ 736600 h 770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1800" h="770467">
                <a:moveTo>
                  <a:pt x="67733" y="736600"/>
                </a:moveTo>
                <a:lnTo>
                  <a:pt x="67733" y="736600"/>
                </a:lnTo>
                <a:lnTo>
                  <a:pt x="0" y="508000"/>
                </a:lnTo>
                <a:lnTo>
                  <a:pt x="67733" y="0"/>
                </a:lnTo>
                <a:lnTo>
                  <a:pt x="338667" y="0"/>
                </a:lnTo>
                <a:lnTo>
                  <a:pt x="431800" y="499534"/>
                </a:lnTo>
                <a:lnTo>
                  <a:pt x="355600" y="770467"/>
                </a:lnTo>
                <a:lnTo>
                  <a:pt x="67733" y="736600"/>
                </a:lnTo>
                <a:close/>
              </a:path>
            </a:pathLst>
          </a:custGeom>
          <a:solidFill>
            <a:srgbClr val="FFFF00"/>
          </a:solidFill>
          <a:ln>
            <a:solidFill>
              <a:schemeClr val="accent2">
                <a:lumMod val="40000"/>
                <a:lumOff val="6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noProof="0"/>
          </a:p>
        </p:txBody>
      </p:sp>
      <p:grpSp>
        <p:nvGrpSpPr>
          <p:cNvPr id="44" name="Group 43">
            <a:extLst>
              <a:ext uri="{FF2B5EF4-FFF2-40B4-BE49-F238E27FC236}">
                <a16:creationId xmlns:a16="http://schemas.microsoft.com/office/drawing/2014/main" id="{8D7E7776-C417-6337-3596-663E7F79FD68}"/>
              </a:ext>
            </a:extLst>
          </p:cNvPr>
          <p:cNvGrpSpPr/>
          <p:nvPr/>
        </p:nvGrpSpPr>
        <p:grpSpPr>
          <a:xfrm>
            <a:off x="6609948" y="3537788"/>
            <a:ext cx="1682788" cy="1878800"/>
            <a:chOff x="5547578" y="4198189"/>
            <a:chExt cx="1682788" cy="1878800"/>
          </a:xfrm>
        </p:grpSpPr>
        <p:sp>
          <p:nvSpPr>
            <p:cNvPr id="38" name="Rectangle 37">
              <a:extLst>
                <a:ext uri="{FF2B5EF4-FFF2-40B4-BE49-F238E27FC236}">
                  <a16:creationId xmlns:a16="http://schemas.microsoft.com/office/drawing/2014/main" id="{AA75574D-61BB-8803-219F-00DBB5D36CAB}"/>
                </a:ext>
              </a:extLst>
            </p:cNvPr>
            <p:cNvSpPr/>
            <p:nvPr/>
          </p:nvSpPr>
          <p:spPr>
            <a:xfrm rot="21085258">
              <a:off x="6161856" y="4803878"/>
              <a:ext cx="315921" cy="1110934"/>
            </a:xfrm>
            <a:prstGeom prst="rect">
              <a:avLst/>
            </a:prstGeom>
            <a:ln w="571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noProof="0"/>
            </a:p>
          </p:txBody>
        </p:sp>
        <p:sp>
          <p:nvSpPr>
            <p:cNvPr id="40" name="Freeform: Shape 39">
              <a:extLst>
                <a:ext uri="{FF2B5EF4-FFF2-40B4-BE49-F238E27FC236}">
                  <a16:creationId xmlns:a16="http://schemas.microsoft.com/office/drawing/2014/main" id="{DA4C0ACB-F2E7-6FFB-49A3-89227B948153}"/>
                </a:ext>
              </a:extLst>
            </p:cNvPr>
            <p:cNvSpPr/>
            <p:nvPr/>
          </p:nvSpPr>
          <p:spPr>
            <a:xfrm rot="21085258">
              <a:off x="6112821" y="4198189"/>
              <a:ext cx="183270" cy="646709"/>
            </a:xfrm>
            <a:custGeom>
              <a:avLst/>
              <a:gdLst>
                <a:gd name="connsiteX0" fmla="*/ 8466 w 177800"/>
                <a:gd name="connsiteY0" fmla="*/ 533400 h 550334"/>
                <a:gd name="connsiteX1" fmla="*/ 0 w 177800"/>
                <a:gd name="connsiteY1" fmla="*/ 355600 h 550334"/>
                <a:gd name="connsiteX2" fmla="*/ 59266 w 177800"/>
                <a:gd name="connsiteY2" fmla="*/ 0 h 550334"/>
                <a:gd name="connsiteX3" fmla="*/ 177800 w 177800"/>
                <a:gd name="connsiteY3" fmla="*/ 406400 h 550334"/>
                <a:gd name="connsiteX4" fmla="*/ 93133 w 177800"/>
                <a:gd name="connsiteY4" fmla="*/ 550334 h 5503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7800" h="550334">
                  <a:moveTo>
                    <a:pt x="8466" y="533400"/>
                  </a:moveTo>
                  <a:lnTo>
                    <a:pt x="0" y="355600"/>
                  </a:lnTo>
                  <a:lnTo>
                    <a:pt x="59266" y="0"/>
                  </a:lnTo>
                  <a:lnTo>
                    <a:pt x="177800" y="406400"/>
                  </a:lnTo>
                  <a:lnTo>
                    <a:pt x="93133" y="550334"/>
                  </a:lnTo>
                </a:path>
              </a:pathLst>
            </a:custGeom>
            <a:solidFill>
              <a:schemeClr val="accent2">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noProof="0"/>
            </a:p>
          </p:txBody>
        </p:sp>
        <p:sp>
          <p:nvSpPr>
            <p:cNvPr id="41" name="Flowchart: Manual Operation 40">
              <a:extLst>
                <a:ext uri="{FF2B5EF4-FFF2-40B4-BE49-F238E27FC236}">
                  <a16:creationId xmlns:a16="http://schemas.microsoft.com/office/drawing/2014/main" id="{7C409CA6-8DF8-BF00-52FC-0F15A452BE73}"/>
                </a:ext>
              </a:extLst>
            </p:cNvPr>
            <p:cNvSpPr/>
            <p:nvPr/>
          </p:nvSpPr>
          <p:spPr>
            <a:xfrm rot="21085258" flipV="1">
              <a:off x="5547578" y="5787333"/>
              <a:ext cx="1682788" cy="289656"/>
            </a:xfrm>
            <a:prstGeom prst="flowChartManualOperation">
              <a:avLst/>
            </a:prstGeom>
            <a:ln w="571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noProof="0"/>
            </a:p>
          </p:txBody>
        </p:sp>
      </p:grpSp>
      <p:grpSp>
        <p:nvGrpSpPr>
          <p:cNvPr id="28" name="Group 27">
            <a:extLst>
              <a:ext uri="{FF2B5EF4-FFF2-40B4-BE49-F238E27FC236}">
                <a16:creationId xmlns:a16="http://schemas.microsoft.com/office/drawing/2014/main" id="{16166C6F-CEBB-58AD-E251-681FE0A49A05}"/>
              </a:ext>
            </a:extLst>
          </p:cNvPr>
          <p:cNvGrpSpPr/>
          <p:nvPr/>
        </p:nvGrpSpPr>
        <p:grpSpPr>
          <a:xfrm rot="2400820">
            <a:off x="6377746" y="1023232"/>
            <a:ext cx="1080909" cy="4741576"/>
            <a:chOff x="355233" y="1761424"/>
            <a:chExt cx="849161" cy="3724977"/>
          </a:xfrm>
        </p:grpSpPr>
        <p:sp>
          <p:nvSpPr>
            <p:cNvPr id="10" name="Freeform: Shape 9">
              <a:extLst>
                <a:ext uri="{FF2B5EF4-FFF2-40B4-BE49-F238E27FC236}">
                  <a16:creationId xmlns:a16="http://schemas.microsoft.com/office/drawing/2014/main" id="{86DAC97F-3505-FB00-F5F6-783B6A3C2819}"/>
                </a:ext>
              </a:extLst>
            </p:cNvPr>
            <p:cNvSpPr/>
            <p:nvPr/>
          </p:nvSpPr>
          <p:spPr>
            <a:xfrm>
              <a:off x="355233" y="1761424"/>
              <a:ext cx="849161" cy="3724977"/>
            </a:xfrm>
            <a:custGeom>
              <a:avLst/>
              <a:gdLst>
                <a:gd name="connsiteX0" fmla="*/ 43544 w 849161"/>
                <a:gd name="connsiteY0" fmla="*/ 0 h 3559629"/>
                <a:gd name="connsiteX1" fmla="*/ 424580 w 849161"/>
                <a:gd name="connsiteY1" fmla="*/ 0 h 3559629"/>
                <a:gd name="connsiteX2" fmla="*/ 805617 w 849161"/>
                <a:gd name="connsiteY2" fmla="*/ 0 h 3559629"/>
                <a:gd name="connsiteX3" fmla="*/ 849161 w 849161"/>
                <a:gd name="connsiteY3" fmla="*/ 43544 h 3559629"/>
                <a:gd name="connsiteX4" fmla="*/ 849161 w 849161"/>
                <a:gd name="connsiteY4" fmla="*/ 95713 h 3559629"/>
                <a:gd name="connsiteX5" fmla="*/ 848924 w 849161"/>
                <a:gd name="connsiteY5" fmla="*/ 95758 h 3559629"/>
                <a:gd name="connsiteX6" fmla="*/ 732575 w 849161"/>
                <a:gd name="connsiteY6" fmla="*/ 261258 h 3559629"/>
                <a:gd name="connsiteX7" fmla="*/ 727864 w 849161"/>
                <a:gd name="connsiteY7" fmla="*/ 261258 h 3559629"/>
                <a:gd name="connsiteX8" fmla="*/ 732575 w 849161"/>
                <a:gd name="connsiteY8" fmla="*/ 307995 h 3559629"/>
                <a:gd name="connsiteX9" fmla="*/ 732575 w 849161"/>
                <a:gd name="connsiteY9" fmla="*/ 3251634 h 3559629"/>
                <a:gd name="connsiteX10" fmla="*/ 424580 w 849161"/>
                <a:gd name="connsiteY10" fmla="*/ 3559629 h 3559629"/>
                <a:gd name="connsiteX11" fmla="*/ 116585 w 849161"/>
                <a:gd name="connsiteY11" fmla="*/ 3251634 h 3559629"/>
                <a:gd name="connsiteX12" fmla="*/ 116585 w 849161"/>
                <a:gd name="connsiteY12" fmla="*/ 307995 h 3559629"/>
                <a:gd name="connsiteX13" fmla="*/ 121297 w 849161"/>
                <a:gd name="connsiteY13" fmla="*/ 261258 h 3559629"/>
                <a:gd name="connsiteX14" fmla="*/ 115411 w 849161"/>
                <a:gd name="connsiteY14" fmla="*/ 261258 h 3559629"/>
                <a:gd name="connsiteX15" fmla="*/ 111799 w 849161"/>
                <a:gd name="connsiteY15" fmla="*/ 227475 h 3559629"/>
                <a:gd name="connsiteX16" fmla="*/ 59873 w 849161"/>
                <a:gd name="connsiteY16" fmla="*/ 136667 h 3559629"/>
                <a:gd name="connsiteX17" fmla="*/ 0 w 849161"/>
                <a:gd name="connsiteY17" fmla="*/ 98606 h 3559629"/>
                <a:gd name="connsiteX18" fmla="*/ 0 w 849161"/>
                <a:gd name="connsiteY18" fmla="*/ 43544 h 3559629"/>
                <a:gd name="connsiteX19" fmla="*/ 43544 w 849161"/>
                <a:gd name="connsiteY19" fmla="*/ 0 h 35596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849161" h="3559629">
                  <a:moveTo>
                    <a:pt x="43544" y="0"/>
                  </a:moveTo>
                  <a:lnTo>
                    <a:pt x="424580" y="0"/>
                  </a:lnTo>
                  <a:lnTo>
                    <a:pt x="805617" y="0"/>
                  </a:lnTo>
                  <a:cubicBezTo>
                    <a:pt x="829666" y="0"/>
                    <a:pt x="849161" y="19495"/>
                    <a:pt x="849161" y="43544"/>
                  </a:cubicBezTo>
                  <a:lnTo>
                    <a:pt x="849161" y="95713"/>
                  </a:lnTo>
                  <a:lnTo>
                    <a:pt x="848924" y="95758"/>
                  </a:lnTo>
                  <a:cubicBezTo>
                    <a:pt x="780551" y="123025"/>
                    <a:pt x="732575" y="186859"/>
                    <a:pt x="732575" y="261258"/>
                  </a:cubicBezTo>
                  <a:lnTo>
                    <a:pt x="727864" y="261258"/>
                  </a:lnTo>
                  <a:lnTo>
                    <a:pt x="732575" y="307995"/>
                  </a:lnTo>
                  <a:lnTo>
                    <a:pt x="732575" y="3251634"/>
                  </a:lnTo>
                  <a:cubicBezTo>
                    <a:pt x="732575" y="3421735"/>
                    <a:pt x="594681" y="3559629"/>
                    <a:pt x="424580" y="3559629"/>
                  </a:cubicBezTo>
                  <a:cubicBezTo>
                    <a:pt x="254479" y="3559629"/>
                    <a:pt x="116585" y="3421735"/>
                    <a:pt x="116585" y="3251634"/>
                  </a:cubicBezTo>
                  <a:lnTo>
                    <a:pt x="116585" y="307995"/>
                  </a:lnTo>
                  <a:lnTo>
                    <a:pt x="121297" y="261258"/>
                  </a:lnTo>
                  <a:lnTo>
                    <a:pt x="115411" y="261258"/>
                  </a:lnTo>
                  <a:lnTo>
                    <a:pt x="111799" y="227475"/>
                  </a:lnTo>
                  <a:cubicBezTo>
                    <a:pt x="104186" y="192398"/>
                    <a:pt x="85728" y="161045"/>
                    <a:pt x="59873" y="136667"/>
                  </a:cubicBezTo>
                  <a:lnTo>
                    <a:pt x="0" y="98606"/>
                  </a:lnTo>
                  <a:lnTo>
                    <a:pt x="0" y="43544"/>
                  </a:lnTo>
                  <a:cubicBezTo>
                    <a:pt x="0" y="19495"/>
                    <a:pt x="19495" y="0"/>
                    <a:pt x="43544" y="0"/>
                  </a:cubicBezTo>
                  <a:close/>
                </a:path>
              </a:pathLst>
            </a:custGeom>
            <a:solidFill>
              <a:srgbClr val="EDFFCD">
                <a:alpha val="10196"/>
              </a:srgbClr>
            </a:solidFill>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23" name="Freeform: Shape 22">
              <a:extLst>
                <a:ext uri="{FF2B5EF4-FFF2-40B4-BE49-F238E27FC236}">
                  <a16:creationId xmlns:a16="http://schemas.microsoft.com/office/drawing/2014/main" id="{6930F2AF-EBC7-B4D5-5FDC-D341AB014CEB}"/>
                </a:ext>
              </a:extLst>
            </p:cNvPr>
            <p:cNvSpPr/>
            <p:nvPr/>
          </p:nvSpPr>
          <p:spPr>
            <a:xfrm>
              <a:off x="501252" y="2935705"/>
              <a:ext cx="557471" cy="2531445"/>
            </a:xfrm>
            <a:custGeom>
              <a:avLst/>
              <a:gdLst>
                <a:gd name="connsiteX0" fmla="*/ 615990 w 615990"/>
                <a:gd name="connsiteY0" fmla="*/ 0 h 2797177"/>
                <a:gd name="connsiteX1" fmla="*/ 615990 w 615990"/>
                <a:gd name="connsiteY1" fmla="*/ 2474875 h 2797177"/>
                <a:gd name="connsiteX2" fmla="*/ 307995 w 615990"/>
                <a:gd name="connsiteY2" fmla="*/ 2797177 h 2797177"/>
                <a:gd name="connsiteX3" fmla="*/ 0 w 615990"/>
                <a:gd name="connsiteY3" fmla="*/ 2474875 h 2797177"/>
                <a:gd name="connsiteX4" fmla="*/ 0 w 615990"/>
                <a:gd name="connsiteY4" fmla="*/ 503188 h 2797177"/>
                <a:gd name="connsiteX5" fmla="*/ 615990 w 615990"/>
                <a:gd name="connsiteY5" fmla="*/ 0 h 27971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15990" h="2797177">
                  <a:moveTo>
                    <a:pt x="615990" y="0"/>
                  </a:moveTo>
                  <a:lnTo>
                    <a:pt x="615990" y="2474875"/>
                  </a:lnTo>
                  <a:cubicBezTo>
                    <a:pt x="615990" y="2652878"/>
                    <a:pt x="478096" y="2797177"/>
                    <a:pt x="307995" y="2797177"/>
                  </a:cubicBezTo>
                  <a:cubicBezTo>
                    <a:pt x="137894" y="2797177"/>
                    <a:pt x="0" y="2652878"/>
                    <a:pt x="0" y="2474875"/>
                  </a:cubicBezTo>
                  <a:lnTo>
                    <a:pt x="0" y="503188"/>
                  </a:lnTo>
                  <a:lnTo>
                    <a:pt x="615990" y="0"/>
                  </a:lnTo>
                  <a:close/>
                </a:path>
              </a:pathLst>
            </a:custGeom>
            <a:solidFill>
              <a:srgbClr val="D8E8F8"/>
            </a:solidFill>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grpSp>
      <p:sp>
        <p:nvSpPr>
          <p:cNvPr id="29" name="Freeform: Shape 28">
            <a:extLst>
              <a:ext uri="{FF2B5EF4-FFF2-40B4-BE49-F238E27FC236}">
                <a16:creationId xmlns:a16="http://schemas.microsoft.com/office/drawing/2014/main" id="{7B662DDC-CE69-54DB-BE21-CBA3DA4714DD}"/>
              </a:ext>
            </a:extLst>
          </p:cNvPr>
          <p:cNvSpPr/>
          <p:nvPr/>
        </p:nvSpPr>
        <p:spPr>
          <a:xfrm>
            <a:off x="5345524" y="4572002"/>
            <a:ext cx="500514" cy="587141"/>
          </a:xfrm>
          <a:custGeom>
            <a:avLst/>
            <a:gdLst>
              <a:gd name="connsiteX0" fmla="*/ 0 w 500514"/>
              <a:gd name="connsiteY0" fmla="*/ 231006 h 587141"/>
              <a:gd name="connsiteX1" fmla="*/ 375385 w 500514"/>
              <a:gd name="connsiteY1" fmla="*/ 0 h 587141"/>
              <a:gd name="connsiteX2" fmla="*/ 500514 w 500514"/>
              <a:gd name="connsiteY2" fmla="*/ 308008 h 587141"/>
              <a:gd name="connsiteX3" fmla="*/ 250257 w 500514"/>
              <a:gd name="connsiteY3" fmla="*/ 587141 h 587141"/>
              <a:gd name="connsiteX4" fmla="*/ 0 w 500514"/>
              <a:gd name="connsiteY4" fmla="*/ 231006 h 5871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0514" h="587141">
                <a:moveTo>
                  <a:pt x="0" y="231006"/>
                </a:moveTo>
                <a:lnTo>
                  <a:pt x="375385" y="0"/>
                </a:lnTo>
                <a:lnTo>
                  <a:pt x="500514" y="308008"/>
                </a:lnTo>
                <a:lnTo>
                  <a:pt x="250257" y="587141"/>
                </a:lnTo>
                <a:lnTo>
                  <a:pt x="0" y="231006"/>
                </a:lnTo>
                <a:close/>
              </a:path>
            </a:pathLst>
          </a:cu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 name="Freeform: Shape 29">
            <a:extLst>
              <a:ext uri="{FF2B5EF4-FFF2-40B4-BE49-F238E27FC236}">
                <a16:creationId xmlns:a16="http://schemas.microsoft.com/office/drawing/2014/main" id="{6C035846-1631-F6E4-5276-CAFB02CAE367}"/>
              </a:ext>
            </a:extLst>
          </p:cNvPr>
          <p:cNvSpPr/>
          <p:nvPr/>
        </p:nvSpPr>
        <p:spPr>
          <a:xfrm rot="1330793">
            <a:off x="5875659" y="4478775"/>
            <a:ext cx="256982" cy="656137"/>
          </a:xfrm>
          <a:custGeom>
            <a:avLst/>
            <a:gdLst>
              <a:gd name="connsiteX0" fmla="*/ 0 w 500514"/>
              <a:gd name="connsiteY0" fmla="*/ 231006 h 587141"/>
              <a:gd name="connsiteX1" fmla="*/ 375385 w 500514"/>
              <a:gd name="connsiteY1" fmla="*/ 0 h 587141"/>
              <a:gd name="connsiteX2" fmla="*/ 500514 w 500514"/>
              <a:gd name="connsiteY2" fmla="*/ 308008 h 587141"/>
              <a:gd name="connsiteX3" fmla="*/ 250257 w 500514"/>
              <a:gd name="connsiteY3" fmla="*/ 587141 h 587141"/>
              <a:gd name="connsiteX4" fmla="*/ 0 w 500514"/>
              <a:gd name="connsiteY4" fmla="*/ 231006 h 5871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0514" h="587141">
                <a:moveTo>
                  <a:pt x="0" y="231006"/>
                </a:moveTo>
                <a:lnTo>
                  <a:pt x="375385" y="0"/>
                </a:lnTo>
                <a:lnTo>
                  <a:pt x="500514" y="308008"/>
                </a:lnTo>
                <a:lnTo>
                  <a:pt x="250257" y="587141"/>
                </a:lnTo>
                <a:lnTo>
                  <a:pt x="0" y="231006"/>
                </a:lnTo>
                <a:close/>
              </a:path>
            </a:pathLst>
          </a:cu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37" name="Group 36">
            <a:extLst>
              <a:ext uri="{FF2B5EF4-FFF2-40B4-BE49-F238E27FC236}">
                <a16:creationId xmlns:a16="http://schemas.microsoft.com/office/drawing/2014/main" id="{76239188-58CA-30F7-1E22-D246B02CE600}"/>
              </a:ext>
            </a:extLst>
          </p:cNvPr>
          <p:cNvGrpSpPr/>
          <p:nvPr/>
        </p:nvGrpSpPr>
        <p:grpSpPr>
          <a:xfrm>
            <a:off x="5761315" y="4181056"/>
            <a:ext cx="613043" cy="416116"/>
            <a:chOff x="3719195" y="3849152"/>
            <a:chExt cx="819937" cy="524906"/>
          </a:xfrm>
        </p:grpSpPr>
        <p:sp>
          <p:nvSpPr>
            <p:cNvPr id="31" name="Freeform: Shape 30">
              <a:extLst>
                <a:ext uri="{FF2B5EF4-FFF2-40B4-BE49-F238E27FC236}">
                  <a16:creationId xmlns:a16="http://schemas.microsoft.com/office/drawing/2014/main" id="{64EB9B7C-5DCB-63BE-A89A-84D00EA6D8CC}"/>
                </a:ext>
              </a:extLst>
            </p:cNvPr>
            <p:cNvSpPr/>
            <p:nvPr/>
          </p:nvSpPr>
          <p:spPr>
            <a:xfrm>
              <a:off x="3769111" y="3849152"/>
              <a:ext cx="770021" cy="221381"/>
            </a:xfrm>
            <a:custGeom>
              <a:avLst/>
              <a:gdLst>
                <a:gd name="connsiteX0" fmla="*/ 0 w 770021"/>
                <a:gd name="connsiteY0" fmla="*/ 19250 h 221381"/>
                <a:gd name="connsiteX1" fmla="*/ 163629 w 770021"/>
                <a:gd name="connsiteY1" fmla="*/ 154004 h 221381"/>
                <a:gd name="connsiteX2" fmla="*/ 558265 w 770021"/>
                <a:gd name="connsiteY2" fmla="*/ 221381 h 221381"/>
                <a:gd name="connsiteX3" fmla="*/ 770021 w 770021"/>
                <a:gd name="connsiteY3" fmla="*/ 182880 h 221381"/>
                <a:gd name="connsiteX4" fmla="*/ 577516 w 770021"/>
                <a:gd name="connsiteY4" fmla="*/ 57752 h 221381"/>
                <a:gd name="connsiteX5" fmla="*/ 259882 w 770021"/>
                <a:gd name="connsiteY5" fmla="*/ 0 h 221381"/>
                <a:gd name="connsiteX6" fmla="*/ 0 w 770021"/>
                <a:gd name="connsiteY6" fmla="*/ 19250 h 2213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70021" h="221381">
                  <a:moveTo>
                    <a:pt x="0" y="19250"/>
                  </a:moveTo>
                  <a:lnTo>
                    <a:pt x="163629" y="154004"/>
                  </a:lnTo>
                  <a:lnTo>
                    <a:pt x="558265" y="221381"/>
                  </a:lnTo>
                  <a:lnTo>
                    <a:pt x="770021" y="182880"/>
                  </a:lnTo>
                  <a:lnTo>
                    <a:pt x="577516" y="57752"/>
                  </a:lnTo>
                  <a:lnTo>
                    <a:pt x="259882" y="0"/>
                  </a:lnTo>
                  <a:lnTo>
                    <a:pt x="0" y="19250"/>
                  </a:lnTo>
                  <a:close/>
                </a:path>
              </a:pathLst>
            </a:cu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3" name="Oval 32">
              <a:extLst>
                <a:ext uri="{FF2B5EF4-FFF2-40B4-BE49-F238E27FC236}">
                  <a16:creationId xmlns:a16="http://schemas.microsoft.com/office/drawing/2014/main" id="{31DB6F40-5BE6-28A8-A428-8EBC1BB8F5C6}"/>
                </a:ext>
              </a:extLst>
            </p:cNvPr>
            <p:cNvSpPr/>
            <p:nvPr/>
          </p:nvSpPr>
          <p:spPr>
            <a:xfrm rot="710321">
              <a:off x="4049599" y="3937613"/>
              <a:ext cx="256337" cy="45719"/>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4" name="Freeform: Shape 33">
              <a:extLst>
                <a:ext uri="{FF2B5EF4-FFF2-40B4-BE49-F238E27FC236}">
                  <a16:creationId xmlns:a16="http://schemas.microsoft.com/office/drawing/2014/main" id="{FBC80962-A601-76F9-BD2D-84429669DE77}"/>
                </a:ext>
              </a:extLst>
            </p:cNvPr>
            <p:cNvSpPr/>
            <p:nvPr/>
          </p:nvSpPr>
          <p:spPr>
            <a:xfrm>
              <a:off x="3719195" y="3876040"/>
              <a:ext cx="197485" cy="432118"/>
            </a:xfrm>
            <a:custGeom>
              <a:avLst/>
              <a:gdLst>
                <a:gd name="connsiteX0" fmla="*/ 60960 w 213360"/>
                <a:gd name="connsiteY0" fmla="*/ 0 h 436880"/>
                <a:gd name="connsiteX1" fmla="*/ 0 w 213360"/>
                <a:gd name="connsiteY1" fmla="*/ 274320 h 436880"/>
                <a:gd name="connsiteX2" fmla="*/ 142240 w 213360"/>
                <a:gd name="connsiteY2" fmla="*/ 436880 h 436880"/>
                <a:gd name="connsiteX3" fmla="*/ 213360 w 213360"/>
                <a:gd name="connsiteY3" fmla="*/ 121920 h 436880"/>
                <a:gd name="connsiteX0" fmla="*/ 45085 w 197485"/>
                <a:gd name="connsiteY0" fmla="*/ 0 h 436880"/>
                <a:gd name="connsiteX1" fmla="*/ 0 w 197485"/>
                <a:gd name="connsiteY1" fmla="*/ 274320 h 436880"/>
                <a:gd name="connsiteX2" fmla="*/ 126365 w 197485"/>
                <a:gd name="connsiteY2" fmla="*/ 436880 h 436880"/>
                <a:gd name="connsiteX3" fmla="*/ 197485 w 197485"/>
                <a:gd name="connsiteY3" fmla="*/ 121920 h 436880"/>
                <a:gd name="connsiteX0" fmla="*/ 45085 w 197485"/>
                <a:gd name="connsiteY0" fmla="*/ 0 h 422593"/>
                <a:gd name="connsiteX1" fmla="*/ 0 w 197485"/>
                <a:gd name="connsiteY1" fmla="*/ 274320 h 422593"/>
                <a:gd name="connsiteX2" fmla="*/ 147002 w 197485"/>
                <a:gd name="connsiteY2" fmla="*/ 422593 h 422593"/>
                <a:gd name="connsiteX3" fmla="*/ 197485 w 197485"/>
                <a:gd name="connsiteY3" fmla="*/ 121920 h 422593"/>
                <a:gd name="connsiteX0" fmla="*/ 45085 w 197485"/>
                <a:gd name="connsiteY0" fmla="*/ 0 h 432118"/>
                <a:gd name="connsiteX1" fmla="*/ 0 w 197485"/>
                <a:gd name="connsiteY1" fmla="*/ 274320 h 432118"/>
                <a:gd name="connsiteX2" fmla="*/ 140652 w 197485"/>
                <a:gd name="connsiteY2" fmla="*/ 432118 h 432118"/>
                <a:gd name="connsiteX3" fmla="*/ 197485 w 197485"/>
                <a:gd name="connsiteY3" fmla="*/ 121920 h 432118"/>
              </a:gdLst>
              <a:ahLst/>
              <a:cxnLst>
                <a:cxn ang="0">
                  <a:pos x="connsiteX0" y="connsiteY0"/>
                </a:cxn>
                <a:cxn ang="0">
                  <a:pos x="connsiteX1" y="connsiteY1"/>
                </a:cxn>
                <a:cxn ang="0">
                  <a:pos x="connsiteX2" y="connsiteY2"/>
                </a:cxn>
                <a:cxn ang="0">
                  <a:pos x="connsiteX3" y="connsiteY3"/>
                </a:cxn>
              </a:cxnLst>
              <a:rect l="l" t="t" r="r" b="b"/>
              <a:pathLst>
                <a:path w="197485" h="432118">
                  <a:moveTo>
                    <a:pt x="45085" y="0"/>
                  </a:moveTo>
                  <a:lnTo>
                    <a:pt x="0" y="274320"/>
                  </a:lnTo>
                  <a:lnTo>
                    <a:pt x="140652" y="432118"/>
                  </a:lnTo>
                  <a:lnTo>
                    <a:pt x="197485" y="121920"/>
                  </a:lnTo>
                </a:path>
              </a:pathLst>
            </a:custGeom>
            <a:solidFill>
              <a:srgbClr val="A3D5D9"/>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5" name="Freeform: Shape 34">
              <a:extLst>
                <a:ext uri="{FF2B5EF4-FFF2-40B4-BE49-F238E27FC236}">
                  <a16:creationId xmlns:a16="http://schemas.microsoft.com/office/drawing/2014/main" id="{14E7E708-8C31-6384-369F-D4D9D59BE609}"/>
                </a:ext>
              </a:extLst>
            </p:cNvPr>
            <p:cNvSpPr/>
            <p:nvPr/>
          </p:nvSpPr>
          <p:spPr>
            <a:xfrm>
              <a:off x="3863340" y="3997960"/>
              <a:ext cx="459740" cy="376098"/>
            </a:xfrm>
            <a:custGeom>
              <a:avLst/>
              <a:gdLst>
                <a:gd name="connsiteX0" fmla="*/ 66040 w 472440"/>
                <a:gd name="connsiteY0" fmla="*/ 0 h 365760"/>
                <a:gd name="connsiteX1" fmla="*/ 0 w 472440"/>
                <a:gd name="connsiteY1" fmla="*/ 299720 h 365760"/>
                <a:gd name="connsiteX2" fmla="*/ 431800 w 472440"/>
                <a:gd name="connsiteY2" fmla="*/ 365760 h 365760"/>
                <a:gd name="connsiteX3" fmla="*/ 472440 w 472440"/>
                <a:gd name="connsiteY3" fmla="*/ 71120 h 365760"/>
                <a:gd name="connsiteX0" fmla="*/ 53340 w 459740"/>
                <a:gd name="connsiteY0" fmla="*/ 0 h 365760"/>
                <a:gd name="connsiteX1" fmla="*/ 0 w 459740"/>
                <a:gd name="connsiteY1" fmla="*/ 302807 h 365760"/>
                <a:gd name="connsiteX2" fmla="*/ 419100 w 459740"/>
                <a:gd name="connsiteY2" fmla="*/ 365760 h 365760"/>
                <a:gd name="connsiteX3" fmla="*/ 459740 w 459740"/>
                <a:gd name="connsiteY3" fmla="*/ 71120 h 365760"/>
              </a:gdLst>
              <a:ahLst/>
              <a:cxnLst>
                <a:cxn ang="0">
                  <a:pos x="connsiteX0" y="connsiteY0"/>
                </a:cxn>
                <a:cxn ang="0">
                  <a:pos x="connsiteX1" y="connsiteY1"/>
                </a:cxn>
                <a:cxn ang="0">
                  <a:pos x="connsiteX2" y="connsiteY2"/>
                </a:cxn>
                <a:cxn ang="0">
                  <a:pos x="connsiteX3" y="connsiteY3"/>
                </a:cxn>
              </a:cxnLst>
              <a:rect l="l" t="t" r="r" b="b"/>
              <a:pathLst>
                <a:path w="459740" h="365760">
                  <a:moveTo>
                    <a:pt x="53340" y="0"/>
                  </a:moveTo>
                  <a:lnTo>
                    <a:pt x="0" y="302807"/>
                  </a:lnTo>
                  <a:lnTo>
                    <a:pt x="419100" y="365760"/>
                  </a:lnTo>
                  <a:lnTo>
                    <a:pt x="459740" y="71120"/>
                  </a:lnTo>
                </a:path>
              </a:pathLst>
            </a:custGeom>
            <a:solidFill>
              <a:srgbClr val="E1F2F3"/>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6" name="Freeform: Shape 35">
              <a:extLst>
                <a:ext uri="{FF2B5EF4-FFF2-40B4-BE49-F238E27FC236}">
                  <a16:creationId xmlns:a16="http://schemas.microsoft.com/office/drawing/2014/main" id="{A5B91323-30A8-817C-D902-68713B2EAF44}"/>
                </a:ext>
              </a:extLst>
            </p:cNvPr>
            <p:cNvSpPr/>
            <p:nvPr/>
          </p:nvSpPr>
          <p:spPr>
            <a:xfrm>
              <a:off x="4276701" y="4033236"/>
              <a:ext cx="259715" cy="338884"/>
            </a:xfrm>
            <a:custGeom>
              <a:avLst/>
              <a:gdLst>
                <a:gd name="connsiteX0" fmla="*/ 66040 w 472440"/>
                <a:gd name="connsiteY0" fmla="*/ 0 h 365760"/>
                <a:gd name="connsiteX1" fmla="*/ 0 w 472440"/>
                <a:gd name="connsiteY1" fmla="*/ 299720 h 365760"/>
                <a:gd name="connsiteX2" fmla="*/ 431800 w 472440"/>
                <a:gd name="connsiteY2" fmla="*/ 365760 h 365760"/>
                <a:gd name="connsiteX3" fmla="*/ 472440 w 472440"/>
                <a:gd name="connsiteY3" fmla="*/ 71120 h 365760"/>
                <a:gd name="connsiteX0" fmla="*/ 243840 w 472440"/>
                <a:gd name="connsiteY0" fmla="*/ 0 h 331177"/>
                <a:gd name="connsiteX1" fmla="*/ 0 w 472440"/>
                <a:gd name="connsiteY1" fmla="*/ 265137 h 331177"/>
                <a:gd name="connsiteX2" fmla="*/ 431800 w 472440"/>
                <a:gd name="connsiteY2" fmla="*/ 331177 h 331177"/>
                <a:gd name="connsiteX3" fmla="*/ 472440 w 472440"/>
                <a:gd name="connsiteY3" fmla="*/ 36537 h 331177"/>
                <a:gd name="connsiteX0" fmla="*/ 50800 w 472440"/>
                <a:gd name="connsiteY0" fmla="*/ 0 h 370700"/>
                <a:gd name="connsiteX1" fmla="*/ 0 w 472440"/>
                <a:gd name="connsiteY1" fmla="*/ 304660 h 370700"/>
                <a:gd name="connsiteX2" fmla="*/ 431800 w 472440"/>
                <a:gd name="connsiteY2" fmla="*/ 370700 h 370700"/>
                <a:gd name="connsiteX3" fmla="*/ 472440 w 472440"/>
                <a:gd name="connsiteY3" fmla="*/ 76060 h 370700"/>
                <a:gd name="connsiteX0" fmla="*/ 0 w 421640"/>
                <a:gd name="connsiteY0" fmla="*/ 0 h 370700"/>
                <a:gd name="connsiteX1" fmla="*/ 147320 w 421640"/>
                <a:gd name="connsiteY1" fmla="*/ 235495 h 370700"/>
                <a:gd name="connsiteX2" fmla="*/ 381000 w 421640"/>
                <a:gd name="connsiteY2" fmla="*/ 370700 h 370700"/>
                <a:gd name="connsiteX3" fmla="*/ 421640 w 421640"/>
                <a:gd name="connsiteY3" fmla="*/ 76060 h 370700"/>
                <a:gd name="connsiteX0" fmla="*/ 55880 w 477520"/>
                <a:gd name="connsiteY0" fmla="*/ 0 h 370700"/>
                <a:gd name="connsiteX1" fmla="*/ 0 w 477520"/>
                <a:gd name="connsiteY1" fmla="*/ 304660 h 370700"/>
                <a:gd name="connsiteX2" fmla="*/ 436880 w 477520"/>
                <a:gd name="connsiteY2" fmla="*/ 370700 h 370700"/>
                <a:gd name="connsiteX3" fmla="*/ 477520 w 477520"/>
                <a:gd name="connsiteY3" fmla="*/ 76060 h 370700"/>
                <a:gd name="connsiteX0" fmla="*/ 55880 w 436880"/>
                <a:gd name="connsiteY0" fmla="*/ 57330 h 428030"/>
                <a:gd name="connsiteX1" fmla="*/ 0 w 436880"/>
                <a:gd name="connsiteY1" fmla="*/ 361990 h 428030"/>
                <a:gd name="connsiteX2" fmla="*/ 436880 w 436880"/>
                <a:gd name="connsiteY2" fmla="*/ 428030 h 428030"/>
                <a:gd name="connsiteX3" fmla="*/ 269240 w 436880"/>
                <a:gd name="connsiteY3" fmla="*/ 0 h 428030"/>
                <a:gd name="connsiteX0" fmla="*/ 55880 w 269240"/>
                <a:gd name="connsiteY0" fmla="*/ 57330 h 361990"/>
                <a:gd name="connsiteX1" fmla="*/ 0 w 269240"/>
                <a:gd name="connsiteY1" fmla="*/ 361990 h 361990"/>
                <a:gd name="connsiteX2" fmla="*/ 233680 w 269240"/>
                <a:gd name="connsiteY2" fmla="*/ 329223 h 361990"/>
                <a:gd name="connsiteX3" fmla="*/ 269240 w 269240"/>
                <a:gd name="connsiteY3" fmla="*/ 0 h 361990"/>
                <a:gd name="connsiteX0" fmla="*/ 55880 w 269240"/>
                <a:gd name="connsiteY0" fmla="*/ 57330 h 361990"/>
                <a:gd name="connsiteX1" fmla="*/ 0 w 269240"/>
                <a:gd name="connsiteY1" fmla="*/ 361990 h 361990"/>
                <a:gd name="connsiteX2" fmla="*/ 211455 w 269240"/>
                <a:gd name="connsiteY2" fmla="*/ 321504 h 361990"/>
                <a:gd name="connsiteX3" fmla="*/ 269240 w 269240"/>
                <a:gd name="connsiteY3" fmla="*/ 0 h 361990"/>
                <a:gd name="connsiteX0" fmla="*/ 55880 w 259715"/>
                <a:gd name="connsiteY0" fmla="*/ 24909 h 329569"/>
                <a:gd name="connsiteX1" fmla="*/ 0 w 259715"/>
                <a:gd name="connsiteY1" fmla="*/ 329569 h 329569"/>
                <a:gd name="connsiteX2" fmla="*/ 211455 w 259715"/>
                <a:gd name="connsiteY2" fmla="*/ 289083 h 329569"/>
                <a:gd name="connsiteX3" fmla="*/ 259715 w 259715"/>
                <a:gd name="connsiteY3" fmla="*/ 0 h 329569"/>
                <a:gd name="connsiteX0" fmla="*/ 98743 w 259715"/>
                <a:gd name="connsiteY0" fmla="*/ 72769 h 329569"/>
                <a:gd name="connsiteX1" fmla="*/ 0 w 259715"/>
                <a:gd name="connsiteY1" fmla="*/ 329569 h 329569"/>
                <a:gd name="connsiteX2" fmla="*/ 211455 w 259715"/>
                <a:gd name="connsiteY2" fmla="*/ 289083 h 329569"/>
                <a:gd name="connsiteX3" fmla="*/ 259715 w 259715"/>
                <a:gd name="connsiteY3" fmla="*/ 0 h 329569"/>
                <a:gd name="connsiteX0" fmla="*/ 41593 w 259715"/>
                <a:gd name="connsiteY0" fmla="*/ 40349 h 329569"/>
                <a:gd name="connsiteX1" fmla="*/ 0 w 259715"/>
                <a:gd name="connsiteY1" fmla="*/ 329569 h 329569"/>
                <a:gd name="connsiteX2" fmla="*/ 211455 w 259715"/>
                <a:gd name="connsiteY2" fmla="*/ 289083 h 329569"/>
                <a:gd name="connsiteX3" fmla="*/ 259715 w 259715"/>
                <a:gd name="connsiteY3" fmla="*/ 0 h 329569"/>
              </a:gdLst>
              <a:ahLst/>
              <a:cxnLst>
                <a:cxn ang="0">
                  <a:pos x="connsiteX0" y="connsiteY0"/>
                </a:cxn>
                <a:cxn ang="0">
                  <a:pos x="connsiteX1" y="connsiteY1"/>
                </a:cxn>
                <a:cxn ang="0">
                  <a:pos x="connsiteX2" y="connsiteY2"/>
                </a:cxn>
                <a:cxn ang="0">
                  <a:pos x="connsiteX3" y="connsiteY3"/>
                </a:cxn>
              </a:cxnLst>
              <a:rect l="l" t="t" r="r" b="b"/>
              <a:pathLst>
                <a:path w="259715" h="329569">
                  <a:moveTo>
                    <a:pt x="41593" y="40349"/>
                  </a:moveTo>
                  <a:lnTo>
                    <a:pt x="0" y="329569"/>
                  </a:lnTo>
                  <a:lnTo>
                    <a:pt x="211455" y="289083"/>
                  </a:lnTo>
                  <a:lnTo>
                    <a:pt x="259715" y="0"/>
                  </a:lnTo>
                </a:path>
              </a:pathLst>
            </a:custGeom>
            <a:solidFill>
              <a:srgbClr val="CCE8EA"/>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43" name="TextBox 42">
            <a:extLst>
              <a:ext uri="{FF2B5EF4-FFF2-40B4-BE49-F238E27FC236}">
                <a16:creationId xmlns:a16="http://schemas.microsoft.com/office/drawing/2014/main" id="{7D91E8CC-EC40-F0DC-27A1-7F5DD7C4ADE4}"/>
              </a:ext>
            </a:extLst>
          </p:cNvPr>
          <p:cNvSpPr txBox="1"/>
          <p:nvPr/>
        </p:nvSpPr>
        <p:spPr>
          <a:xfrm>
            <a:off x="4108065" y="4007195"/>
            <a:ext cx="1465466" cy="523220"/>
          </a:xfrm>
          <a:prstGeom prst="rect">
            <a:avLst/>
          </a:prstGeom>
          <a:noFill/>
        </p:spPr>
        <p:txBody>
          <a:bodyPr wrap="none" rtlCol="0">
            <a:spAutoFit/>
          </a:bodyPr>
          <a:lstStyle/>
          <a:p>
            <a:pPr algn="l"/>
            <a:r>
              <a:rPr lang="en-GB" sz="2800" dirty="0" err="1"/>
              <a:t>Oighear</a:t>
            </a:r>
            <a:endParaRPr lang="en-GB" sz="2800" dirty="0"/>
          </a:p>
        </p:txBody>
      </p:sp>
      <p:cxnSp>
        <p:nvCxnSpPr>
          <p:cNvPr id="45" name="Straight Arrow Connector 44">
            <a:extLst>
              <a:ext uri="{FF2B5EF4-FFF2-40B4-BE49-F238E27FC236}">
                <a16:creationId xmlns:a16="http://schemas.microsoft.com/office/drawing/2014/main" id="{2693989D-B9CF-7DD0-4CDE-0B3DA7290061}"/>
              </a:ext>
            </a:extLst>
          </p:cNvPr>
          <p:cNvCxnSpPr>
            <a:cxnSpLocks/>
          </p:cNvCxnSpPr>
          <p:nvPr/>
        </p:nvCxnSpPr>
        <p:spPr>
          <a:xfrm>
            <a:off x="4736484" y="4326987"/>
            <a:ext cx="859297" cy="479856"/>
          </a:xfrm>
          <a:prstGeom prst="straightConnector1">
            <a:avLst/>
          </a:prstGeom>
          <a:ln w="19050" cap="flat" cmpd="sng" algn="ctr">
            <a:solidFill>
              <a:schemeClr val="accent2"/>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sp>
        <p:nvSpPr>
          <p:cNvPr id="47" name="TextBox 46">
            <a:extLst>
              <a:ext uri="{FF2B5EF4-FFF2-40B4-BE49-F238E27FC236}">
                <a16:creationId xmlns:a16="http://schemas.microsoft.com/office/drawing/2014/main" id="{56536D9C-CD5A-0CAC-F8C9-7196908B3594}"/>
              </a:ext>
            </a:extLst>
          </p:cNvPr>
          <p:cNvSpPr txBox="1"/>
          <p:nvPr/>
        </p:nvSpPr>
        <p:spPr>
          <a:xfrm>
            <a:off x="4108065" y="3184557"/>
            <a:ext cx="1665841" cy="523220"/>
          </a:xfrm>
          <a:prstGeom prst="rect">
            <a:avLst/>
          </a:prstGeom>
          <a:noFill/>
        </p:spPr>
        <p:txBody>
          <a:bodyPr wrap="none" rtlCol="0">
            <a:spAutoFit/>
          </a:bodyPr>
          <a:lstStyle/>
          <a:p>
            <a:pPr algn="l"/>
            <a:r>
              <a:rPr lang="en-GB" sz="2800" dirty="0" err="1"/>
              <a:t>Meáchan</a:t>
            </a:r>
            <a:endParaRPr lang="en-GB" sz="2800" dirty="0"/>
          </a:p>
        </p:txBody>
      </p:sp>
      <p:cxnSp>
        <p:nvCxnSpPr>
          <p:cNvPr id="48" name="Straight Arrow Connector 47">
            <a:extLst>
              <a:ext uri="{FF2B5EF4-FFF2-40B4-BE49-F238E27FC236}">
                <a16:creationId xmlns:a16="http://schemas.microsoft.com/office/drawing/2014/main" id="{BD6F266E-85CB-6FAA-5AC5-E38A393BB281}"/>
              </a:ext>
            </a:extLst>
          </p:cNvPr>
          <p:cNvCxnSpPr>
            <a:cxnSpLocks/>
          </p:cNvCxnSpPr>
          <p:nvPr/>
        </p:nvCxnSpPr>
        <p:spPr>
          <a:xfrm>
            <a:off x="5048599" y="3774892"/>
            <a:ext cx="991431" cy="643681"/>
          </a:xfrm>
          <a:prstGeom prst="straightConnector1">
            <a:avLst/>
          </a:prstGeom>
          <a:ln w="19050" cap="flat" cmpd="sng" algn="ctr">
            <a:solidFill>
              <a:schemeClr val="accent2"/>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sp>
        <p:nvSpPr>
          <p:cNvPr id="50" name="TextBox 49">
            <a:extLst>
              <a:ext uri="{FF2B5EF4-FFF2-40B4-BE49-F238E27FC236}">
                <a16:creationId xmlns:a16="http://schemas.microsoft.com/office/drawing/2014/main" id="{6164ECE6-4943-4679-10A4-14B4B465143A}"/>
              </a:ext>
            </a:extLst>
          </p:cNvPr>
          <p:cNvSpPr txBox="1"/>
          <p:nvPr/>
        </p:nvSpPr>
        <p:spPr>
          <a:xfrm>
            <a:off x="553070" y="3567995"/>
            <a:ext cx="3285818" cy="1384995"/>
          </a:xfrm>
          <a:prstGeom prst="rect">
            <a:avLst/>
          </a:prstGeom>
          <a:noFill/>
        </p:spPr>
        <p:txBody>
          <a:bodyPr wrap="square" rtlCol="0">
            <a:spAutoFit/>
          </a:bodyPr>
          <a:lstStyle/>
          <a:p>
            <a:pPr algn="l"/>
            <a:r>
              <a:rPr lang="en-GB" sz="2800" b="1" dirty="0" err="1"/>
              <a:t>Breathnóireacht</a:t>
            </a:r>
            <a:r>
              <a:rPr lang="en-GB" sz="2800" b="1" dirty="0"/>
              <a:t>:</a:t>
            </a:r>
          </a:p>
          <a:p>
            <a:r>
              <a:rPr lang="ga-IE" sz="2800" dirty="0"/>
              <a:t>Tógann sé tamall fada ar oighear leá.</a:t>
            </a:r>
          </a:p>
        </p:txBody>
      </p:sp>
      <p:sp>
        <p:nvSpPr>
          <p:cNvPr id="2" name="Title 1">
            <a:extLst>
              <a:ext uri="{FF2B5EF4-FFF2-40B4-BE49-F238E27FC236}">
                <a16:creationId xmlns:a16="http://schemas.microsoft.com/office/drawing/2014/main" id="{2544E8A4-0D23-39B2-7910-22B11B893312}"/>
              </a:ext>
            </a:extLst>
          </p:cNvPr>
          <p:cNvSpPr>
            <a:spLocks noGrp="1"/>
          </p:cNvSpPr>
          <p:nvPr>
            <p:ph type="title"/>
          </p:nvPr>
        </p:nvSpPr>
        <p:spPr>
          <a:xfrm>
            <a:off x="266700" y="165879"/>
            <a:ext cx="8674100" cy="1089529"/>
          </a:xfrm>
        </p:spPr>
        <p:txBody>
          <a:bodyPr/>
          <a:lstStyle/>
          <a:p>
            <a:r>
              <a:rPr lang="ga-IE" dirty="0"/>
              <a:t>Taispeáin gur droch-sheoltóir teasa é uisce</a:t>
            </a:r>
            <a:endParaRPr lang="en-GB" dirty="0"/>
          </a:p>
        </p:txBody>
      </p:sp>
      <p:sp>
        <p:nvSpPr>
          <p:cNvPr id="3" name="TextBox 2">
            <a:extLst>
              <a:ext uri="{FF2B5EF4-FFF2-40B4-BE49-F238E27FC236}">
                <a16:creationId xmlns:a16="http://schemas.microsoft.com/office/drawing/2014/main" id="{0DF1FED5-3F1C-BD79-958B-4E430A58AFF7}"/>
              </a:ext>
            </a:extLst>
          </p:cNvPr>
          <p:cNvSpPr txBox="1"/>
          <p:nvPr/>
        </p:nvSpPr>
        <p:spPr>
          <a:xfrm>
            <a:off x="553070" y="1594270"/>
            <a:ext cx="4792453" cy="523220"/>
          </a:xfrm>
          <a:prstGeom prst="rect">
            <a:avLst/>
          </a:prstGeom>
          <a:noFill/>
        </p:spPr>
        <p:txBody>
          <a:bodyPr wrap="square" rtlCol="0">
            <a:spAutoFit/>
          </a:bodyPr>
          <a:lstStyle/>
          <a:p>
            <a:pPr algn="l"/>
            <a:r>
              <a:rPr lang="en-GB" sz="2800" b="1" dirty="0" err="1"/>
              <a:t>Trealamh</a:t>
            </a:r>
            <a:r>
              <a:rPr lang="en-GB" sz="2800" b="1" dirty="0"/>
              <a:t>: </a:t>
            </a:r>
            <a:r>
              <a:rPr lang="en-GB" sz="2800" dirty="0"/>
              <a:t>Mar an </a:t>
            </a:r>
            <a:r>
              <a:rPr lang="en-GB" sz="2800" dirty="0" err="1"/>
              <a:t>léaráid</a:t>
            </a:r>
            <a:endParaRPr lang="en-GB" sz="2800" dirty="0"/>
          </a:p>
        </p:txBody>
      </p:sp>
      <p:sp>
        <p:nvSpPr>
          <p:cNvPr id="4" name="TextBox 3">
            <a:extLst>
              <a:ext uri="{FF2B5EF4-FFF2-40B4-BE49-F238E27FC236}">
                <a16:creationId xmlns:a16="http://schemas.microsoft.com/office/drawing/2014/main" id="{9E3A696D-71B8-374F-6310-9AF13A8A429F}"/>
              </a:ext>
            </a:extLst>
          </p:cNvPr>
          <p:cNvSpPr txBox="1"/>
          <p:nvPr/>
        </p:nvSpPr>
        <p:spPr>
          <a:xfrm>
            <a:off x="553071" y="2549929"/>
            <a:ext cx="5042710" cy="523220"/>
          </a:xfrm>
          <a:prstGeom prst="rect">
            <a:avLst/>
          </a:prstGeom>
          <a:noFill/>
        </p:spPr>
        <p:txBody>
          <a:bodyPr wrap="square" rtlCol="0">
            <a:spAutoFit/>
          </a:bodyPr>
          <a:lstStyle/>
          <a:p>
            <a:pPr algn="l"/>
            <a:r>
              <a:rPr lang="en-GB" sz="2800" b="1" dirty="0" err="1"/>
              <a:t>Modh</a:t>
            </a:r>
            <a:r>
              <a:rPr lang="en-GB" sz="2800" b="1" dirty="0"/>
              <a:t>: </a:t>
            </a:r>
            <a:r>
              <a:rPr lang="en-GB" sz="2800" dirty="0" err="1"/>
              <a:t>Téigh</a:t>
            </a:r>
            <a:r>
              <a:rPr lang="en-GB" sz="2800" dirty="0"/>
              <a:t> </a:t>
            </a:r>
            <a:r>
              <a:rPr lang="en-GB" sz="2800" dirty="0" err="1"/>
              <a:t>barr</a:t>
            </a:r>
            <a:r>
              <a:rPr lang="en-GB" sz="2800" dirty="0"/>
              <a:t> an t-</a:t>
            </a:r>
            <a:r>
              <a:rPr lang="en-GB" sz="2800" dirty="0" err="1"/>
              <a:t>uisce</a:t>
            </a:r>
            <a:endParaRPr lang="en-GB" sz="2800" dirty="0"/>
          </a:p>
        </p:txBody>
      </p:sp>
      <p:sp>
        <p:nvSpPr>
          <p:cNvPr id="5" name="TextBox 4">
            <a:extLst>
              <a:ext uri="{FF2B5EF4-FFF2-40B4-BE49-F238E27FC236}">
                <a16:creationId xmlns:a16="http://schemas.microsoft.com/office/drawing/2014/main" id="{E5BBF3D4-2FF7-8279-2ED0-3059A59264AD}"/>
              </a:ext>
            </a:extLst>
          </p:cNvPr>
          <p:cNvSpPr txBox="1"/>
          <p:nvPr/>
        </p:nvSpPr>
        <p:spPr>
          <a:xfrm>
            <a:off x="553069" y="5318691"/>
            <a:ext cx="4033415" cy="954107"/>
          </a:xfrm>
          <a:prstGeom prst="rect">
            <a:avLst/>
          </a:prstGeom>
          <a:noFill/>
        </p:spPr>
        <p:txBody>
          <a:bodyPr wrap="square" rtlCol="0">
            <a:spAutoFit/>
          </a:bodyPr>
          <a:lstStyle/>
          <a:p>
            <a:r>
              <a:rPr lang="en-GB" sz="2800" b="1" dirty="0" err="1"/>
              <a:t>Conclúid</a:t>
            </a:r>
            <a:r>
              <a:rPr lang="en-GB" sz="2800" b="1" dirty="0"/>
              <a:t>: </a:t>
            </a:r>
            <a:r>
              <a:rPr lang="pt-BR" sz="2800" dirty="0"/>
              <a:t>Is droch-sheoltóir teasa é uisce.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4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8" name="Text Box 4">
            <a:extLst>
              <a:ext uri="{FF2B5EF4-FFF2-40B4-BE49-F238E27FC236}">
                <a16:creationId xmlns:a16="http://schemas.microsoft.com/office/drawing/2014/main" id="{3D0817AF-9C6A-95E2-1179-87834A967689}"/>
              </a:ext>
            </a:extLst>
          </p:cNvPr>
          <p:cNvSpPr txBox="1">
            <a:spLocks noChangeArrowheads="1"/>
          </p:cNvSpPr>
          <p:nvPr/>
        </p:nvSpPr>
        <p:spPr bwMode="auto">
          <a:xfrm>
            <a:off x="705056" y="1704000"/>
            <a:ext cx="8095678" cy="1384995"/>
          </a:xfrm>
          <a:prstGeom prst="rect">
            <a:avLst/>
          </a:prstGeom>
          <a:solidFill>
            <a:srgbClr val="FFFF99"/>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GB" sz="3200" dirty="0" err="1"/>
              <a:t>Fuinneamh</a:t>
            </a:r>
            <a:r>
              <a:rPr lang="en-GB" sz="3200" dirty="0"/>
              <a:t> </a:t>
            </a:r>
            <a:r>
              <a:rPr lang="en-GB" sz="3200" dirty="0" err="1"/>
              <a:t>teasa</a:t>
            </a:r>
            <a:r>
              <a:rPr lang="en-GB" sz="3200" dirty="0"/>
              <a:t> á </a:t>
            </a:r>
            <a:r>
              <a:rPr lang="en-GB" sz="3200" dirty="0" err="1"/>
              <a:t>aistriú</a:t>
            </a:r>
            <a:r>
              <a:rPr lang="en-GB" sz="3200" dirty="0"/>
              <a:t> ó </a:t>
            </a:r>
            <a:r>
              <a:rPr lang="en-GB" sz="3200" dirty="0" err="1"/>
              <a:t>áit</a:t>
            </a:r>
            <a:r>
              <a:rPr lang="en-GB" sz="3200" dirty="0"/>
              <a:t> go </a:t>
            </a:r>
            <a:r>
              <a:rPr lang="en-GB" sz="3200" dirty="0" err="1"/>
              <a:t>chéile</a:t>
            </a:r>
            <a:r>
              <a:rPr lang="en-GB" sz="3200" dirty="0"/>
              <a:t> i </a:t>
            </a:r>
            <a:r>
              <a:rPr lang="en-GB" sz="3200" dirty="0" err="1"/>
              <a:t>bhfoirm</a:t>
            </a:r>
            <a:r>
              <a:rPr lang="en-GB" sz="3200" dirty="0"/>
              <a:t> </a:t>
            </a:r>
            <a:r>
              <a:rPr lang="en-GB" sz="3200" dirty="0" err="1"/>
              <a:t>tonnta</a:t>
            </a:r>
            <a:r>
              <a:rPr lang="en-GB" sz="3200" dirty="0"/>
              <a:t> </a:t>
            </a:r>
            <a:r>
              <a:rPr lang="en-GB" sz="3200" dirty="0" err="1"/>
              <a:t>leictreamaighnéadacha</a:t>
            </a:r>
            <a:r>
              <a:rPr lang="en-GB" sz="3200" noProof="0" dirty="0"/>
              <a:t>.        </a:t>
            </a:r>
            <a:r>
              <a:rPr lang="en-GB" sz="2000" dirty="0"/>
              <a:t>AL 2018</a:t>
            </a:r>
            <a:endParaRPr lang="en-GB" sz="2000" noProof="0" dirty="0"/>
          </a:p>
        </p:txBody>
      </p:sp>
      <p:grpSp>
        <p:nvGrpSpPr>
          <p:cNvPr id="2" name="Group 1">
            <a:extLst>
              <a:ext uri="{FF2B5EF4-FFF2-40B4-BE49-F238E27FC236}">
                <a16:creationId xmlns:a16="http://schemas.microsoft.com/office/drawing/2014/main" id="{2A61D233-AFD5-849A-1817-8A1D9D574506}"/>
              </a:ext>
            </a:extLst>
          </p:cNvPr>
          <p:cNvGrpSpPr/>
          <p:nvPr/>
        </p:nvGrpSpPr>
        <p:grpSpPr>
          <a:xfrm flipH="1">
            <a:off x="1567134" y="4778739"/>
            <a:ext cx="6372708" cy="570668"/>
            <a:chOff x="1187624" y="4778739"/>
            <a:chExt cx="6372708" cy="570668"/>
          </a:xfrm>
        </p:grpSpPr>
        <p:cxnSp>
          <p:nvCxnSpPr>
            <p:cNvPr id="7" name="Straight Arrow Connector 6">
              <a:extLst>
                <a:ext uri="{FF2B5EF4-FFF2-40B4-BE49-F238E27FC236}">
                  <a16:creationId xmlns:a16="http://schemas.microsoft.com/office/drawing/2014/main" id="{22047F50-EDA8-1167-F85E-10900E1E35F5}"/>
                </a:ext>
              </a:extLst>
            </p:cNvPr>
            <p:cNvCxnSpPr>
              <a:cxnSpLocks/>
            </p:cNvCxnSpPr>
            <p:nvPr/>
          </p:nvCxnSpPr>
          <p:spPr>
            <a:xfrm flipH="1" flipV="1">
              <a:off x="1187624" y="4982203"/>
              <a:ext cx="6372708" cy="171797"/>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cxnSp>
          <p:nvCxnSpPr>
            <p:cNvPr id="9" name="Straight Arrow Connector 8">
              <a:extLst>
                <a:ext uri="{FF2B5EF4-FFF2-40B4-BE49-F238E27FC236}">
                  <a16:creationId xmlns:a16="http://schemas.microsoft.com/office/drawing/2014/main" id="{ED238CC0-41BF-C659-2710-1838597DDE58}"/>
                </a:ext>
              </a:extLst>
            </p:cNvPr>
            <p:cNvCxnSpPr>
              <a:cxnSpLocks/>
            </p:cNvCxnSpPr>
            <p:nvPr/>
          </p:nvCxnSpPr>
          <p:spPr>
            <a:xfrm flipH="1" flipV="1">
              <a:off x="1187624" y="5141935"/>
              <a:ext cx="6372708" cy="12065"/>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a:extLst>
                <a:ext uri="{FF2B5EF4-FFF2-40B4-BE49-F238E27FC236}">
                  <a16:creationId xmlns:a16="http://schemas.microsoft.com/office/drawing/2014/main" id="{058A6597-1BB0-481C-F02E-E37176ECEB03}"/>
                </a:ext>
              </a:extLst>
            </p:cNvPr>
            <p:cNvCxnSpPr>
              <a:cxnSpLocks/>
            </p:cNvCxnSpPr>
            <p:nvPr/>
          </p:nvCxnSpPr>
          <p:spPr>
            <a:xfrm flipH="1" flipV="1">
              <a:off x="1187624" y="4778739"/>
              <a:ext cx="6372708" cy="362737"/>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a:extLst>
                <a:ext uri="{FF2B5EF4-FFF2-40B4-BE49-F238E27FC236}">
                  <a16:creationId xmlns:a16="http://schemas.microsoft.com/office/drawing/2014/main" id="{0000A0C5-0659-8B02-EA79-7838D362E958}"/>
                </a:ext>
              </a:extLst>
            </p:cNvPr>
            <p:cNvCxnSpPr>
              <a:cxnSpLocks/>
            </p:cNvCxnSpPr>
            <p:nvPr/>
          </p:nvCxnSpPr>
          <p:spPr>
            <a:xfrm flipH="1">
              <a:off x="1188810" y="5154459"/>
              <a:ext cx="6371522" cy="194948"/>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grpSp>
      <p:grpSp>
        <p:nvGrpSpPr>
          <p:cNvPr id="10" name="Group 9">
            <a:extLst>
              <a:ext uri="{FF2B5EF4-FFF2-40B4-BE49-F238E27FC236}">
                <a16:creationId xmlns:a16="http://schemas.microsoft.com/office/drawing/2014/main" id="{CA6A89C9-B79A-35B6-6C78-6F904996743F}"/>
              </a:ext>
            </a:extLst>
          </p:cNvPr>
          <p:cNvGrpSpPr/>
          <p:nvPr/>
        </p:nvGrpSpPr>
        <p:grpSpPr>
          <a:xfrm>
            <a:off x="597119" y="4205512"/>
            <a:ext cx="1937657" cy="1897893"/>
            <a:chOff x="5269188" y="4778739"/>
            <a:chExt cx="1937657" cy="1897893"/>
          </a:xfrm>
        </p:grpSpPr>
        <p:sp>
          <p:nvSpPr>
            <p:cNvPr id="6" name="Star: 16 Points 5">
              <a:extLst>
                <a:ext uri="{FF2B5EF4-FFF2-40B4-BE49-F238E27FC236}">
                  <a16:creationId xmlns:a16="http://schemas.microsoft.com/office/drawing/2014/main" id="{167CC8BB-5B0B-A54E-BA39-768FD9D689B0}"/>
                </a:ext>
              </a:extLst>
            </p:cNvPr>
            <p:cNvSpPr/>
            <p:nvPr/>
          </p:nvSpPr>
          <p:spPr>
            <a:xfrm>
              <a:off x="5269188" y="4778739"/>
              <a:ext cx="1937657" cy="1897893"/>
            </a:xfrm>
            <a:prstGeom prst="star16">
              <a:avLst>
                <a:gd name="adj" fmla="val 25455"/>
              </a:avLst>
            </a:prstGeom>
            <a:solidFill>
              <a:srgbClr val="FFFF00"/>
            </a:solidFill>
            <a:ln w="127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Oval 7">
              <a:extLst>
                <a:ext uri="{FF2B5EF4-FFF2-40B4-BE49-F238E27FC236}">
                  <a16:creationId xmlns:a16="http://schemas.microsoft.com/office/drawing/2014/main" id="{DCE359FE-DDCA-1AFE-DD50-657F8B4855C0}"/>
                </a:ext>
              </a:extLst>
            </p:cNvPr>
            <p:cNvSpPr/>
            <p:nvPr/>
          </p:nvSpPr>
          <p:spPr>
            <a:xfrm>
              <a:off x="5846130" y="5335799"/>
              <a:ext cx="783772" cy="783772"/>
            </a:xfrm>
            <a:prstGeom prst="ellipse">
              <a:avLst/>
            </a:prstGeom>
            <a:solidFill>
              <a:srgbClr val="FFAE1D"/>
            </a:solidFill>
            <a:ln w="127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1" name="Group 10">
            <a:extLst>
              <a:ext uri="{FF2B5EF4-FFF2-40B4-BE49-F238E27FC236}">
                <a16:creationId xmlns:a16="http://schemas.microsoft.com/office/drawing/2014/main" id="{2117A764-F2A9-15A4-E918-C754F2CB3044}"/>
              </a:ext>
            </a:extLst>
          </p:cNvPr>
          <p:cNvGrpSpPr/>
          <p:nvPr/>
        </p:nvGrpSpPr>
        <p:grpSpPr>
          <a:xfrm>
            <a:off x="8023621" y="4759993"/>
            <a:ext cx="616215" cy="616215"/>
            <a:chOff x="4860032" y="2816932"/>
            <a:chExt cx="1512170" cy="1512170"/>
          </a:xfrm>
        </p:grpSpPr>
        <p:pic>
          <p:nvPicPr>
            <p:cNvPr id="13" name="Picture 2">
              <a:extLst>
                <a:ext uri="{FF2B5EF4-FFF2-40B4-BE49-F238E27FC236}">
                  <a16:creationId xmlns:a16="http://schemas.microsoft.com/office/drawing/2014/main" id="{EC92D4A3-5109-ADEC-FDAE-E459F6B9926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60032" y="2816932"/>
              <a:ext cx="1512170" cy="1512170"/>
            </a:xfrm>
            <a:prstGeom prst="rect">
              <a:avLst/>
            </a:prstGeom>
            <a:noFill/>
            <a:extLst>
              <a:ext uri="{909E8E84-426E-40DD-AFC4-6F175D3DCCD1}">
                <a14:hiddenFill xmlns:a14="http://schemas.microsoft.com/office/drawing/2010/main">
                  <a:solidFill>
                    <a:srgbClr val="FFFFFF"/>
                  </a:solidFill>
                </a14:hiddenFill>
              </a:ext>
            </a:extLst>
          </p:spPr>
        </p:pic>
        <p:sp>
          <p:nvSpPr>
            <p:cNvPr id="14" name="TextBox 13">
              <a:hlinkClick r:id="rId4"/>
              <a:extLst>
                <a:ext uri="{FF2B5EF4-FFF2-40B4-BE49-F238E27FC236}">
                  <a16:creationId xmlns:a16="http://schemas.microsoft.com/office/drawing/2014/main" id="{C6EBE4EF-6621-53BD-A348-6257084506EC}"/>
                </a:ext>
              </a:extLst>
            </p:cNvPr>
            <p:cNvSpPr txBox="1"/>
            <p:nvPr/>
          </p:nvSpPr>
          <p:spPr>
            <a:xfrm>
              <a:off x="5060984" y="3861048"/>
              <a:ext cx="455574" cy="253916"/>
            </a:xfrm>
            <a:prstGeom prst="rect">
              <a:avLst/>
            </a:prstGeom>
            <a:noFill/>
          </p:spPr>
          <p:txBody>
            <a:bodyPr wrap="none" rtlCol="0">
              <a:spAutoFit/>
            </a:bodyPr>
            <a:lstStyle/>
            <a:p>
              <a:r>
                <a:rPr lang="en-GB" sz="1050">
                  <a:solidFill>
                    <a:schemeClr val="bg1">
                      <a:lumMod val="50000"/>
                    </a:schemeClr>
                  </a:solidFill>
                </a:rPr>
                <a:t>CC0</a:t>
              </a:r>
            </a:p>
          </p:txBody>
        </p:sp>
      </p:grpSp>
      <p:sp>
        <p:nvSpPr>
          <p:cNvPr id="4" name="Title 3">
            <a:extLst>
              <a:ext uri="{FF2B5EF4-FFF2-40B4-BE49-F238E27FC236}">
                <a16:creationId xmlns:a16="http://schemas.microsoft.com/office/drawing/2014/main" id="{11960A58-874A-5E4E-2AE7-637988964B8B}"/>
              </a:ext>
            </a:extLst>
          </p:cNvPr>
          <p:cNvSpPr>
            <a:spLocks noGrp="1"/>
          </p:cNvSpPr>
          <p:nvPr>
            <p:ph type="title"/>
          </p:nvPr>
        </p:nvSpPr>
        <p:spPr>
          <a:xfrm>
            <a:off x="228600" y="189858"/>
            <a:ext cx="8686800" cy="862114"/>
          </a:xfrm>
        </p:spPr>
        <p:txBody>
          <a:bodyPr/>
          <a:lstStyle/>
          <a:p>
            <a:r>
              <a:rPr lang="en-GB" dirty="0"/>
              <a:t>Cad is </a:t>
            </a:r>
            <a:r>
              <a:rPr lang="en-GB" dirty="0" err="1"/>
              <a:t>Radaíocht</a:t>
            </a:r>
            <a:r>
              <a:rPr lang="en-GB" dirty="0"/>
              <a:t> </a:t>
            </a:r>
            <a:r>
              <a:rPr lang="en-GB" dirty="0" err="1"/>
              <a:t>ann</a:t>
            </a:r>
            <a:r>
              <a:rPr lang="en-GB" dirty="0"/>
              <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1" nodeType="clickEffect">
                                  <p:stCondLst>
                                    <p:cond delay="0"/>
                                  </p:stCondLst>
                                  <p:childTnLst>
                                    <p:set>
                                      <p:cBhvr>
                                        <p:cTn id="6" dur="1" fill="hold">
                                          <p:stCondLst>
                                            <p:cond delay="0"/>
                                          </p:stCondLst>
                                        </p:cTn>
                                        <p:tgtEl>
                                          <p:spTgt spid="26628"/>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628" grpId="0"/>
      <p:bldP spid="26628" grpId="1" animBg="1"/>
    </p:bldLst>
  </p:timing>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2" name="Text Box 4">
            <a:extLst>
              <a:ext uri="{FF2B5EF4-FFF2-40B4-BE49-F238E27FC236}">
                <a16:creationId xmlns:a16="http://schemas.microsoft.com/office/drawing/2014/main" id="{C864F5C1-C9B7-5E7E-3B3E-62FF57069F48}"/>
              </a:ext>
            </a:extLst>
          </p:cNvPr>
          <p:cNvSpPr txBox="1">
            <a:spLocks noChangeArrowheads="1"/>
          </p:cNvSpPr>
          <p:nvPr/>
        </p:nvSpPr>
        <p:spPr bwMode="auto">
          <a:xfrm>
            <a:off x="211746" y="1149351"/>
            <a:ext cx="8785671" cy="1569660"/>
          </a:xfrm>
          <a:prstGeom prst="rect">
            <a:avLst/>
          </a:prstGeom>
          <a:solidFill>
            <a:srgbClr val="FFFF99"/>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Aft>
                <a:spcPts val="1200"/>
              </a:spcAft>
            </a:pPr>
            <a:r>
              <a:rPr lang="en-GB" sz="3200" dirty="0" err="1"/>
              <a:t>Meánmhéid</a:t>
            </a:r>
            <a:r>
              <a:rPr lang="en-GB" sz="3200" dirty="0"/>
              <a:t> an </a:t>
            </a:r>
            <a:r>
              <a:rPr lang="en-GB" sz="3200" dirty="0" err="1"/>
              <a:t>fhuinnimh</a:t>
            </a:r>
            <a:r>
              <a:rPr lang="en-GB" sz="3200" dirty="0"/>
              <a:t> </a:t>
            </a:r>
            <a:r>
              <a:rPr lang="en-GB" sz="3200" dirty="0" err="1"/>
              <a:t>Ghréine</a:t>
            </a:r>
            <a:r>
              <a:rPr lang="en-GB" sz="3200" dirty="0"/>
              <a:t> a </a:t>
            </a:r>
            <a:r>
              <a:rPr lang="en-GB" sz="3200" dirty="0" err="1"/>
              <a:t>thiteann</a:t>
            </a:r>
            <a:r>
              <a:rPr lang="en-GB" sz="3200" dirty="0"/>
              <a:t> go </a:t>
            </a:r>
            <a:r>
              <a:rPr lang="en-GB" sz="3200" dirty="0" err="1"/>
              <a:t>hingearach</a:t>
            </a:r>
            <a:r>
              <a:rPr lang="en-GB" sz="3200" dirty="0"/>
              <a:t> </a:t>
            </a:r>
            <a:r>
              <a:rPr lang="en-GB" sz="3200" dirty="0" err="1"/>
              <a:t>ar</a:t>
            </a:r>
            <a:r>
              <a:rPr lang="en-GB" sz="3200" dirty="0"/>
              <a:t> 1 </a:t>
            </a:r>
            <a:r>
              <a:rPr lang="en-GB" sz="3200" dirty="0" err="1"/>
              <a:t>mhéadar</a:t>
            </a:r>
            <a:r>
              <a:rPr lang="en-GB" sz="3200" dirty="0"/>
              <a:t> </a:t>
            </a:r>
            <a:r>
              <a:rPr lang="en-GB" sz="3200" b="1" dirty="0" err="1"/>
              <a:t>cearnach</a:t>
            </a:r>
            <a:r>
              <a:rPr lang="en-GB" sz="3200" dirty="0"/>
              <a:t> </a:t>
            </a:r>
            <a:r>
              <a:rPr lang="en-GB" sz="3200" dirty="0" err="1"/>
              <a:t>d’atmaisféar</a:t>
            </a:r>
            <a:r>
              <a:rPr lang="en-GB" sz="3200" dirty="0"/>
              <a:t> an </a:t>
            </a:r>
            <a:r>
              <a:rPr lang="en-GB" sz="3200" dirty="0" err="1"/>
              <a:t>domhain</a:t>
            </a:r>
            <a:r>
              <a:rPr lang="en-GB" sz="3200" dirty="0"/>
              <a:t> </a:t>
            </a:r>
            <a:r>
              <a:rPr lang="en-GB" sz="3200" b="1" dirty="0" err="1"/>
              <a:t>sa</a:t>
            </a:r>
            <a:r>
              <a:rPr lang="en-GB" sz="3200" b="1" dirty="0"/>
              <a:t> </a:t>
            </a:r>
            <a:r>
              <a:rPr lang="en-GB" sz="3200" b="1" dirty="0" err="1"/>
              <a:t>soicind</a:t>
            </a:r>
            <a:r>
              <a:rPr lang="en-GB" sz="3200" noProof="0" dirty="0"/>
              <a:t>. </a:t>
            </a:r>
            <a:r>
              <a:rPr lang="en-GB" sz="2000" noProof="0" dirty="0"/>
              <a:t>A</a:t>
            </a:r>
            <a:r>
              <a:rPr lang="en-GB" sz="2000" dirty="0"/>
              <a:t>L 2023</a:t>
            </a:r>
            <a:endParaRPr lang="en-GB" sz="2000" b="1" noProof="0" dirty="0"/>
          </a:p>
        </p:txBody>
      </p:sp>
      <p:sp>
        <p:nvSpPr>
          <p:cNvPr id="2" name="Parallelogram 1">
            <a:extLst>
              <a:ext uri="{FF2B5EF4-FFF2-40B4-BE49-F238E27FC236}">
                <a16:creationId xmlns:a16="http://schemas.microsoft.com/office/drawing/2014/main" id="{E41379BE-1157-A663-F6D4-31F1BA92865B}"/>
              </a:ext>
            </a:extLst>
          </p:cNvPr>
          <p:cNvSpPr/>
          <p:nvPr/>
        </p:nvSpPr>
        <p:spPr>
          <a:xfrm>
            <a:off x="611560" y="5687328"/>
            <a:ext cx="3240360" cy="360039"/>
          </a:xfrm>
          <a:prstGeom prst="parallelogram">
            <a:avLst>
              <a:gd name="adj" fmla="val 178720"/>
            </a:avLst>
          </a:prstGeom>
          <a:solidFill>
            <a:schemeClr val="accent3">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noProof="0"/>
          </a:p>
        </p:txBody>
      </p:sp>
      <p:cxnSp>
        <p:nvCxnSpPr>
          <p:cNvPr id="4" name="Straight Arrow Connector 3">
            <a:extLst>
              <a:ext uri="{FF2B5EF4-FFF2-40B4-BE49-F238E27FC236}">
                <a16:creationId xmlns:a16="http://schemas.microsoft.com/office/drawing/2014/main" id="{DF50FDC3-47A9-855D-0698-DD79736B2A3E}"/>
              </a:ext>
            </a:extLst>
          </p:cNvPr>
          <p:cNvCxnSpPr>
            <a:cxnSpLocks/>
          </p:cNvCxnSpPr>
          <p:nvPr/>
        </p:nvCxnSpPr>
        <p:spPr>
          <a:xfrm>
            <a:off x="1367644" y="4751224"/>
            <a:ext cx="0" cy="701154"/>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5" name="Straight Arrow Connector 4">
            <a:extLst>
              <a:ext uri="{FF2B5EF4-FFF2-40B4-BE49-F238E27FC236}">
                <a16:creationId xmlns:a16="http://schemas.microsoft.com/office/drawing/2014/main" id="{93A30EB7-CA38-985B-70E8-38A290C39D06}"/>
              </a:ext>
            </a:extLst>
          </p:cNvPr>
          <p:cNvCxnSpPr>
            <a:cxnSpLocks/>
          </p:cNvCxnSpPr>
          <p:nvPr/>
        </p:nvCxnSpPr>
        <p:spPr>
          <a:xfrm>
            <a:off x="1853698" y="4751224"/>
            <a:ext cx="0" cy="701154"/>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6" name="Straight Arrow Connector 5">
            <a:extLst>
              <a:ext uri="{FF2B5EF4-FFF2-40B4-BE49-F238E27FC236}">
                <a16:creationId xmlns:a16="http://schemas.microsoft.com/office/drawing/2014/main" id="{25A8E614-B92A-73B1-61F3-4BD18AF8F6CF}"/>
              </a:ext>
            </a:extLst>
          </p:cNvPr>
          <p:cNvCxnSpPr>
            <a:cxnSpLocks/>
          </p:cNvCxnSpPr>
          <p:nvPr/>
        </p:nvCxnSpPr>
        <p:spPr>
          <a:xfrm>
            <a:off x="2339752" y="4751224"/>
            <a:ext cx="0" cy="701154"/>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7" name="Straight Arrow Connector 6">
            <a:extLst>
              <a:ext uri="{FF2B5EF4-FFF2-40B4-BE49-F238E27FC236}">
                <a16:creationId xmlns:a16="http://schemas.microsoft.com/office/drawing/2014/main" id="{74002385-70CE-B4D7-63F3-718AF4FA4CE4}"/>
              </a:ext>
            </a:extLst>
          </p:cNvPr>
          <p:cNvCxnSpPr>
            <a:cxnSpLocks/>
          </p:cNvCxnSpPr>
          <p:nvPr/>
        </p:nvCxnSpPr>
        <p:spPr>
          <a:xfrm>
            <a:off x="2825806" y="4751224"/>
            <a:ext cx="0" cy="701154"/>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8" name="Straight Arrow Connector 7">
            <a:extLst>
              <a:ext uri="{FF2B5EF4-FFF2-40B4-BE49-F238E27FC236}">
                <a16:creationId xmlns:a16="http://schemas.microsoft.com/office/drawing/2014/main" id="{6AD06A8D-A431-4B1C-C684-0482763D910E}"/>
              </a:ext>
            </a:extLst>
          </p:cNvPr>
          <p:cNvCxnSpPr>
            <a:cxnSpLocks/>
          </p:cNvCxnSpPr>
          <p:nvPr/>
        </p:nvCxnSpPr>
        <p:spPr>
          <a:xfrm>
            <a:off x="3311860" y="4751224"/>
            <a:ext cx="0" cy="701154"/>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F3862803-9A57-1D2E-5A71-21CC687A5AC5}"/>
              </a:ext>
            </a:extLst>
          </p:cNvPr>
          <p:cNvSpPr txBox="1"/>
          <p:nvPr/>
        </p:nvSpPr>
        <p:spPr>
          <a:xfrm>
            <a:off x="4067944" y="5466544"/>
            <a:ext cx="4464496" cy="954107"/>
          </a:xfrm>
          <a:prstGeom prst="rect">
            <a:avLst/>
          </a:prstGeom>
          <a:noFill/>
        </p:spPr>
        <p:txBody>
          <a:bodyPr wrap="square" rtlCol="0">
            <a:spAutoFit/>
          </a:bodyPr>
          <a:lstStyle/>
          <a:p>
            <a:pPr algn="l"/>
            <a:r>
              <a:rPr lang="en-GB" sz="2800" b="1" noProof="0" dirty="0" err="1"/>
              <a:t>Aonad</a:t>
            </a:r>
            <a:r>
              <a:rPr lang="en-GB" sz="2800" dirty="0"/>
              <a:t>:</a:t>
            </a:r>
          </a:p>
          <a:p>
            <a:pPr algn="l"/>
            <a:r>
              <a:rPr lang="en-GB" sz="2800" noProof="0" dirty="0"/>
              <a:t>Vata </a:t>
            </a:r>
            <a:r>
              <a:rPr lang="en-GB" sz="2800" noProof="0" dirty="0" err="1"/>
              <a:t>sa</a:t>
            </a:r>
            <a:r>
              <a:rPr lang="en-GB" sz="2800" noProof="0" dirty="0"/>
              <a:t> </a:t>
            </a:r>
            <a:r>
              <a:rPr lang="en-GB" sz="2800" noProof="0" dirty="0" err="1"/>
              <a:t>mhéadar</a:t>
            </a:r>
            <a:r>
              <a:rPr lang="en-GB" sz="2800" noProof="0" dirty="0"/>
              <a:t> </a:t>
            </a:r>
            <a:r>
              <a:rPr lang="en-GB" sz="2800" noProof="0" dirty="0" err="1"/>
              <a:t>cearnach</a:t>
            </a:r>
            <a:endParaRPr lang="en-GB" sz="2800" noProof="0" dirty="0"/>
          </a:p>
        </p:txBody>
      </p:sp>
      <p:sp>
        <p:nvSpPr>
          <p:cNvPr id="3" name="Text Box 4">
            <a:extLst>
              <a:ext uri="{FF2B5EF4-FFF2-40B4-BE49-F238E27FC236}">
                <a16:creationId xmlns:a16="http://schemas.microsoft.com/office/drawing/2014/main" id="{4454E111-F1F7-2CBA-F580-2F6CEBE90657}"/>
              </a:ext>
            </a:extLst>
          </p:cNvPr>
          <p:cNvSpPr txBox="1">
            <a:spLocks noChangeArrowheads="1"/>
          </p:cNvSpPr>
          <p:nvPr/>
        </p:nvSpPr>
        <p:spPr bwMode="auto">
          <a:xfrm>
            <a:off x="5490994" y="3065047"/>
            <a:ext cx="3653006" cy="19697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Aft>
                <a:spcPts val="1200"/>
              </a:spcAft>
            </a:pPr>
            <a:r>
              <a:rPr lang="en-GB" sz="2800" dirty="0"/>
              <a:t>Tá a </a:t>
            </a:r>
            <a:r>
              <a:rPr lang="en-GB" sz="2800" dirty="0" err="1"/>
              <a:t>luach</a:t>
            </a:r>
            <a:r>
              <a:rPr lang="en-GB" sz="2800" dirty="0"/>
              <a:t> </a:t>
            </a:r>
            <a:r>
              <a:rPr lang="en-GB" sz="2800" dirty="0" err="1"/>
              <a:t>thart</a:t>
            </a:r>
            <a:r>
              <a:rPr lang="en-GB" sz="2800" dirty="0"/>
              <a:t> </a:t>
            </a:r>
            <a:r>
              <a:rPr lang="en-GB" sz="2800" dirty="0" err="1"/>
              <a:t>ar</a:t>
            </a:r>
            <a:r>
              <a:rPr lang="en-GB" sz="2800" noProof="0" dirty="0"/>
              <a:t> </a:t>
            </a:r>
            <a:br>
              <a:rPr lang="en-GB" sz="2800" noProof="0" dirty="0"/>
            </a:br>
            <a:r>
              <a:rPr lang="en-GB" sz="2800" noProof="0" dirty="0"/>
              <a:t>1.36 kW ​m​</a:t>
            </a:r>
            <a:r>
              <a:rPr lang="en-GB" sz="2800" baseline="30000" noProof="0" dirty="0"/>
              <a:t>-2</a:t>
            </a:r>
            <a:r>
              <a:rPr lang="en-GB" sz="2800" noProof="0" dirty="0"/>
              <a:t>​.</a:t>
            </a:r>
          </a:p>
          <a:p>
            <a:pPr eaLnBrk="1" hangingPunct="1">
              <a:spcAft>
                <a:spcPts val="1200"/>
              </a:spcAft>
            </a:pPr>
            <a:r>
              <a:rPr lang="en-GB" sz="2800" noProof="0" dirty="0" err="1"/>
              <a:t>Ainm</a:t>
            </a:r>
            <a:r>
              <a:rPr lang="en-GB" sz="2800" noProof="0" dirty="0"/>
              <a:t> </a:t>
            </a:r>
            <a:r>
              <a:rPr lang="en-GB" sz="2800" noProof="0" dirty="0" err="1"/>
              <a:t>eile</a:t>
            </a:r>
            <a:r>
              <a:rPr lang="en-GB" sz="2800" noProof="0" dirty="0"/>
              <a:t> air </a:t>
            </a:r>
            <a:r>
              <a:rPr lang="en-GB" sz="2800" noProof="0" dirty="0" err="1"/>
              <a:t>ná</a:t>
            </a:r>
            <a:r>
              <a:rPr lang="en-GB" sz="2800" noProof="0" dirty="0"/>
              <a:t> </a:t>
            </a:r>
            <a:r>
              <a:rPr lang="en-GB" sz="2800" b="1" noProof="0" dirty="0" err="1"/>
              <a:t>ionradantas</a:t>
            </a:r>
            <a:r>
              <a:rPr lang="en-GB" sz="2800" b="1" noProof="0" dirty="0"/>
              <a:t> </a:t>
            </a:r>
            <a:r>
              <a:rPr lang="en-GB" sz="2800" b="1" noProof="0" dirty="0" err="1"/>
              <a:t>gréine</a:t>
            </a:r>
            <a:r>
              <a:rPr lang="en-GB" sz="2800" noProof="0" dirty="0"/>
              <a:t>.</a:t>
            </a:r>
          </a:p>
        </p:txBody>
      </p:sp>
      <p:sp>
        <p:nvSpPr>
          <p:cNvPr id="11" name="TextBox 10">
            <a:extLst>
              <a:ext uri="{FF2B5EF4-FFF2-40B4-BE49-F238E27FC236}">
                <a16:creationId xmlns:a16="http://schemas.microsoft.com/office/drawing/2014/main" id="{F797F614-9D3B-0564-8F16-A1B52B7133D9}"/>
              </a:ext>
            </a:extLst>
          </p:cNvPr>
          <p:cNvSpPr txBox="1"/>
          <p:nvPr/>
        </p:nvSpPr>
        <p:spPr>
          <a:xfrm>
            <a:off x="1723427" y="5605737"/>
            <a:ext cx="1016625" cy="523220"/>
          </a:xfrm>
          <a:prstGeom prst="rect">
            <a:avLst/>
          </a:prstGeom>
          <a:noFill/>
        </p:spPr>
        <p:txBody>
          <a:bodyPr wrap="none" rtlCol="0">
            <a:spAutoFit/>
          </a:bodyPr>
          <a:lstStyle/>
          <a:p>
            <a:pPr algn="l"/>
            <a:r>
              <a:rPr kumimoji="0" lang="en-GB" sz="2800" b="0" i="0" u="none" strike="noStrike" cap="none" normalizeH="0" baseline="0" noProof="0">
                <a:ln>
                  <a:noFill/>
                </a:ln>
                <a:solidFill>
                  <a:schemeClr val="tx1"/>
                </a:solidFill>
                <a:effectLst/>
                <a:latin typeface="Arial" charset="0"/>
                <a:cs typeface="Times New Roman" pitchFamily="18" charset="0"/>
              </a:rPr>
              <a:t>1 m</a:t>
            </a:r>
            <a:r>
              <a:rPr kumimoji="0" lang="en-GB" sz="2800" b="0" i="0" u="none" strike="noStrike" cap="none" normalizeH="0" baseline="30000" noProof="0">
                <a:ln>
                  <a:noFill/>
                </a:ln>
                <a:solidFill>
                  <a:schemeClr val="tx1"/>
                </a:solidFill>
                <a:effectLst/>
                <a:latin typeface="Arial" charset="0"/>
                <a:cs typeface="Times New Roman" pitchFamily="18" charset="0"/>
              </a:rPr>
              <a:t>2</a:t>
            </a:r>
            <a:r>
              <a:rPr kumimoji="0" lang="en-GB" sz="2800" b="0" i="0" u="none" strike="noStrike" cap="none" normalizeH="0" baseline="0" noProof="0">
                <a:ln>
                  <a:noFill/>
                </a:ln>
                <a:solidFill>
                  <a:schemeClr val="tx1"/>
                </a:solidFill>
                <a:effectLst/>
                <a:latin typeface="Arial" charset="0"/>
                <a:cs typeface="Times New Roman" pitchFamily="18" charset="0"/>
              </a:rPr>
              <a:t> </a:t>
            </a:r>
            <a:endParaRPr lang="en-GB" sz="2800" noProof="0">
              <a:solidFill>
                <a:schemeClr val="bg1"/>
              </a:solidFill>
            </a:endParaRPr>
          </a:p>
        </p:txBody>
      </p:sp>
      <p:grpSp>
        <p:nvGrpSpPr>
          <p:cNvPr id="12" name="Group 11">
            <a:extLst>
              <a:ext uri="{FF2B5EF4-FFF2-40B4-BE49-F238E27FC236}">
                <a16:creationId xmlns:a16="http://schemas.microsoft.com/office/drawing/2014/main" id="{195DB954-2F19-614A-135A-AC21F7D035F4}"/>
              </a:ext>
            </a:extLst>
          </p:cNvPr>
          <p:cNvGrpSpPr/>
          <p:nvPr/>
        </p:nvGrpSpPr>
        <p:grpSpPr>
          <a:xfrm>
            <a:off x="1723427" y="2795952"/>
            <a:ext cx="1560613" cy="1437981"/>
            <a:chOff x="5269188" y="4778739"/>
            <a:chExt cx="1937657" cy="1897893"/>
          </a:xfrm>
        </p:grpSpPr>
        <p:sp>
          <p:nvSpPr>
            <p:cNvPr id="13" name="Star: 16 Points 12">
              <a:extLst>
                <a:ext uri="{FF2B5EF4-FFF2-40B4-BE49-F238E27FC236}">
                  <a16:creationId xmlns:a16="http://schemas.microsoft.com/office/drawing/2014/main" id="{ABB28F84-3665-23D5-A55E-2CBEB2DDA87D}"/>
                </a:ext>
              </a:extLst>
            </p:cNvPr>
            <p:cNvSpPr/>
            <p:nvPr/>
          </p:nvSpPr>
          <p:spPr>
            <a:xfrm>
              <a:off x="5269188" y="4778739"/>
              <a:ext cx="1937657" cy="1897893"/>
            </a:xfrm>
            <a:prstGeom prst="star16">
              <a:avLst>
                <a:gd name="adj" fmla="val 25455"/>
              </a:avLst>
            </a:prstGeom>
            <a:solidFill>
              <a:srgbClr val="FFFF00"/>
            </a:solidFill>
            <a:ln w="127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Oval 13">
              <a:extLst>
                <a:ext uri="{FF2B5EF4-FFF2-40B4-BE49-F238E27FC236}">
                  <a16:creationId xmlns:a16="http://schemas.microsoft.com/office/drawing/2014/main" id="{8B6E055E-0331-7653-76B0-38D6B3670276}"/>
                </a:ext>
              </a:extLst>
            </p:cNvPr>
            <p:cNvSpPr/>
            <p:nvPr/>
          </p:nvSpPr>
          <p:spPr>
            <a:xfrm>
              <a:off x="5846130" y="5335799"/>
              <a:ext cx="783772" cy="783772"/>
            </a:xfrm>
            <a:prstGeom prst="ellipse">
              <a:avLst/>
            </a:prstGeom>
            <a:solidFill>
              <a:srgbClr val="FFAE1D"/>
            </a:solidFill>
            <a:ln w="127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5" name="Title 14">
            <a:extLst>
              <a:ext uri="{FF2B5EF4-FFF2-40B4-BE49-F238E27FC236}">
                <a16:creationId xmlns:a16="http://schemas.microsoft.com/office/drawing/2014/main" id="{C3978EBE-BC67-EE3C-85C5-ADB68BC7D193}"/>
              </a:ext>
            </a:extLst>
          </p:cNvPr>
          <p:cNvSpPr>
            <a:spLocks noGrp="1"/>
          </p:cNvSpPr>
          <p:nvPr>
            <p:ph type="title"/>
          </p:nvPr>
        </p:nvSpPr>
        <p:spPr>
          <a:xfrm>
            <a:off x="241300" y="155246"/>
            <a:ext cx="8724900" cy="590931"/>
          </a:xfrm>
        </p:spPr>
        <p:txBody>
          <a:bodyPr/>
          <a:lstStyle/>
          <a:p>
            <a:r>
              <a:rPr lang="en-GB" dirty="0"/>
              <a:t>Cad é an </a:t>
            </a:r>
            <a:r>
              <a:rPr lang="en-IE" dirty="0"/>
              <a:t>an </a:t>
            </a:r>
            <a:r>
              <a:rPr lang="en-IE" dirty="0" err="1"/>
              <a:t>Griantairiseach</a:t>
            </a:r>
            <a:r>
              <a:rPr lang="en-GB" dirty="0"/>
              <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1" nodeType="clickEffect">
                                  <p:stCondLst>
                                    <p:cond delay="0"/>
                                  </p:stCondLst>
                                  <p:childTnLst>
                                    <p:set>
                                      <p:cBhvr>
                                        <p:cTn id="6" dur="1" fill="hold">
                                          <p:stCondLst>
                                            <p:cond delay="0"/>
                                          </p:stCondLst>
                                        </p:cTn>
                                        <p:tgtEl>
                                          <p:spTgt spid="2765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4"/>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5"/>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6"/>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7"/>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8"/>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9"/>
                                        </p:tgtEl>
                                        <p:attrNameLst>
                                          <p:attrName>style.visibility</p:attrName>
                                        </p:attrNameLst>
                                      </p:cBhvr>
                                      <p:to>
                                        <p:strVal val="visible"/>
                                      </p:to>
                                    </p:set>
                                  </p:childTnLst>
                                </p:cTn>
                              </p:par>
                              <p:par>
                                <p:cTn id="21" presetID="1" presetClass="entr" presetSubtype="0" fill="hold" grpId="1" nodeType="withEffect">
                                  <p:stCondLst>
                                    <p:cond delay="0"/>
                                  </p:stCondLst>
                                  <p:childTnLst>
                                    <p:set>
                                      <p:cBhvr>
                                        <p:cTn id="22" dur="1" fill="hold">
                                          <p:stCondLst>
                                            <p:cond delay="0"/>
                                          </p:stCondLst>
                                        </p:cTn>
                                        <p:tgtEl>
                                          <p:spTgt spid="3"/>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1"/>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652" grpId="0"/>
      <p:bldP spid="27652" grpId="1" animBg="1"/>
      <p:bldP spid="2" grpId="0" animBg="1"/>
      <p:bldP spid="9" grpId="0"/>
      <p:bldP spid="3" grpId="0"/>
      <p:bldP spid="3" grpId="1"/>
      <p:bldP spid="11" grpId="0"/>
    </p:bldLst>
  </p:timing>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DA26AC7D-6AB2-5E71-00B6-FB57DA3567F6}"/>
                  </a:ext>
                </a:extLst>
              </p:cNvPr>
              <p:cNvSpPr txBox="1"/>
              <p:nvPr/>
            </p:nvSpPr>
            <p:spPr>
              <a:xfrm>
                <a:off x="1910954" y="3167390"/>
                <a:ext cx="6740222" cy="523220"/>
              </a:xfrm>
              <a:prstGeom prst="rect">
                <a:avLst/>
              </a:prstGeom>
              <a:noFill/>
            </p:spPr>
            <p:txBody>
              <a:bodyPr wrap="square" rtlCol="0">
                <a:spAutoFit/>
              </a:bodyPr>
              <a:lstStyle/>
              <a:p>
                <a:pPr algn="l"/>
                <a14:m>
                  <m:oMathPara xmlns:m="http://schemas.openxmlformats.org/officeDocument/2006/math">
                    <m:oMathParaPr>
                      <m:jc m:val="centerGroup"/>
                    </m:oMathParaPr>
                    <m:oMath xmlns:m="http://schemas.openxmlformats.org/officeDocument/2006/math">
                      <m:r>
                        <a:rPr lang="en-GB" sz="2800" b="0" i="1" noProof="0" smtClean="0">
                          <a:latin typeface="Cambria Math" panose="02040503050406030204" pitchFamily="18" charset="0"/>
                        </a:rPr>
                        <m:t>=1360</m:t>
                      </m:r>
                      <m:d>
                        <m:dPr>
                          <m:ctrlPr>
                            <a:rPr lang="en-GB" sz="2800" b="0" i="1" noProof="0" smtClean="0">
                              <a:latin typeface="Cambria Math" panose="02040503050406030204" pitchFamily="18" charset="0"/>
                            </a:rPr>
                          </m:ctrlPr>
                        </m:dPr>
                        <m:e>
                          <m:r>
                            <a:rPr lang="en-GB" sz="2800" b="0" i="1" noProof="0" smtClean="0">
                              <a:latin typeface="Cambria Math" panose="02040503050406030204" pitchFamily="18" charset="0"/>
                            </a:rPr>
                            <m:t>0.9</m:t>
                          </m:r>
                        </m:e>
                      </m:d>
                      <m:d>
                        <m:dPr>
                          <m:ctrlPr>
                            <a:rPr lang="en-GB" sz="2800" b="0" i="1" noProof="0" smtClean="0">
                              <a:latin typeface="Cambria Math" panose="02040503050406030204" pitchFamily="18" charset="0"/>
                            </a:rPr>
                          </m:ctrlPr>
                        </m:dPr>
                        <m:e>
                          <m:r>
                            <a:rPr lang="en-GB" sz="2800" b="0" i="1" noProof="0" smtClean="0">
                              <a:latin typeface="Cambria Math" panose="02040503050406030204" pitchFamily="18" charset="0"/>
                            </a:rPr>
                            <m:t>1.5</m:t>
                          </m:r>
                        </m:e>
                      </m:d>
                      <m:d>
                        <m:dPr>
                          <m:ctrlPr>
                            <a:rPr lang="en-GB" sz="2800" b="0" i="1" noProof="0" smtClean="0">
                              <a:latin typeface="Cambria Math" panose="02040503050406030204" pitchFamily="18" charset="0"/>
                            </a:rPr>
                          </m:ctrlPr>
                        </m:dPr>
                        <m:e>
                          <m:r>
                            <a:rPr lang="en-GB" sz="2800" b="0" i="1" noProof="0" smtClean="0">
                              <a:latin typeface="Cambria Math" panose="02040503050406030204" pitchFamily="18" charset="0"/>
                            </a:rPr>
                            <m:t>60</m:t>
                          </m:r>
                        </m:e>
                      </m:d>
                      <m:r>
                        <a:rPr lang="en-GB" sz="2800" b="0" i="1" noProof="0" smtClean="0">
                          <a:latin typeface="Cambria Math" panose="02040503050406030204" pitchFamily="18" charset="0"/>
                        </a:rPr>
                        <m:t>=110200 </m:t>
                      </m:r>
                      <m:r>
                        <a:rPr lang="en-GB" sz="2800" b="0" i="1" noProof="0" smtClean="0">
                          <a:latin typeface="Cambria Math" panose="02040503050406030204" pitchFamily="18" charset="0"/>
                        </a:rPr>
                        <m:t>𝐽</m:t>
                      </m:r>
                    </m:oMath>
                  </m:oMathPara>
                </a14:m>
                <a:endParaRPr lang="en-GB" sz="2800" noProof="0" dirty="0"/>
              </a:p>
            </p:txBody>
          </p:sp>
        </mc:Choice>
        <mc:Fallback xmlns="">
          <p:sp>
            <p:nvSpPr>
              <p:cNvPr id="5" name="TextBox 4">
                <a:extLst>
                  <a:ext uri="{FF2B5EF4-FFF2-40B4-BE49-F238E27FC236}">
                    <a16:creationId xmlns:a16="http://schemas.microsoft.com/office/drawing/2014/main" id="{DA26AC7D-6AB2-5E71-00B6-FB57DA3567F6}"/>
                  </a:ext>
                </a:extLst>
              </p:cNvPr>
              <p:cNvSpPr txBox="1">
                <a:spLocks noRot="1" noChangeAspect="1" noMove="1" noResize="1" noEditPoints="1" noAdjustHandles="1" noChangeArrowheads="1" noChangeShapeType="1" noTextEdit="1"/>
              </p:cNvSpPr>
              <p:nvPr/>
            </p:nvSpPr>
            <p:spPr>
              <a:xfrm>
                <a:off x="1910954" y="3167390"/>
                <a:ext cx="6740222" cy="523220"/>
              </a:xfrm>
              <a:prstGeom prst="rect">
                <a:avLst/>
              </a:prstGeom>
              <a:blipFill>
                <a:blip r:embed="rId2"/>
                <a:stretch>
                  <a:fillRect/>
                </a:stretch>
              </a:blipFill>
            </p:spPr>
            <p:txBody>
              <a:bodyPr/>
              <a:lstStyle/>
              <a:p>
                <a:r>
                  <a:rPr lang="en-IE">
                    <a:noFill/>
                  </a:rPr>
                  <a:t> </a:t>
                </a:r>
              </a:p>
            </p:txBody>
          </p:sp>
        </mc:Fallback>
      </mc:AlternateContent>
      <p:sp>
        <p:nvSpPr>
          <p:cNvPr id="6" name="TextBox 5">
            <a:extLst>
              <a:ext uri="{FF2B5EF4-FFF2-40B4-BE49-F238E27FC236}">
                <a16:creationId xmlns:a16="http://schemas.microsoft.com/office/drawing/2014/main" id="{BD0E28D2-8ADE-A971-28E1-7988AD3A7BC4}"/>
              </a:ext>
            </a:extLst>
          </p:cNvPr>
          <p:cNvSpPr txBox="1"/>
          <p:nvPr/>
        </p:nvSpPr>
        <p:spPr>
          <a:xfrm>
            <a:off x="391886" y="2449350"/>
            <a:ext cx="8046720" cy="523220"/>
          </a:xfrm>
          <a:prstGeom prst="rect">
            <a:avLst/>
          </a:prstGeom>
          <a:noFill/>
        </p:spPr>
        <p:txBody>
          <a:bodyPr wrap="square" rtlCol="0">
            <a:spAutoFit/>
          </a:bodyPr>
          <a:lstStyle/>
          <a:p>
            <a:pPr algn="l"/>
            <a:r>
              <a:rPr lang="en-GB" sz="2800" noProof="0" dirty="0" err="1"/>
              <a:t>Fuinneamh</a:t>
            </a:r>
            <a:r>
              <a:rPr lang="en-GB" sz="2800" noProof="0" dirty="0"/>
              <a:t> = </a:t>
            </a:r>
            <a:r>
              <a:rPr lang="en-GB" sz="2800" noProof="0" dirty="0" err="1"/>
              <a:t>griantairiseach</a:t>
            </a:r>
            <a:r>
              <a:rPr lang="en-GB" sz="2800" noProof="0" dirty="0"/>
              <a:t> x achar x am</a:t>
            </a:r>
          </a:p>
        </p:txBody>
      </p:sp>
      <p:sp>
        <p:nvSpPr>
          <p:cNvPr id="3" name="Title 2">
            <a:extLst>
              <a:ext uri="{FF2B5EF4-FFF2-40B4-BE49-F238E27FC236}">
                <a16:creationId xmlns:a16="http://schemas.microsoft.com/office/drawing/2014/main" id="{BA20528A-49FC-4AB6-1FC8-826CCB6C57D0}"/>
              </a:ext>
            </a:extLst>
          </p:cNvPr>
          <p:cNvSpPr>
            <a:spLocks noGrp="1"/>
          </p:cNvSpPr>
          <p:nvPr>
            <p:ph type="title"/>
          </p:nvPr>
        </p:nvSpPr>
        <p:spPr/>
        <p:txBody>
          <a:bodyPr/>
          <a:lstStyle/>
          <a:p>
            <a:r>
              <a:rPr lang="en-GB" dirty="0" err="1"/>
              <a:t>Sampla</a:t>
            </a:r>
            <a:r>
              <a:rPr lang="en-GB" dirty="0"/>
              <a:t> 14</a:t>
            </a:r>
          </a:p>
        </p:txBody>
      </p:sp>
      <p:sp>
        <p:nvSpPr>
          <p:cNvPr id="7" name="Text Placeholder 6">
            <a:extLst>
              <a:ext uri="{FF2B5EF4-FFF2-40B4-BE49-F238E27FC236}">
                <a16:creationId xmlns:a16="http://schemas.microsoft.com/office/drawing/2014/main" id="{FB12989E-0DA8-997A-6DD7-D7AF9CFC72CF}"/>
              </a:ext>
            </a:extLst>
          </p:cNvPr>
          <p:cNvSpPr>
            <a:spLocks noGrp="1"/>
          </p:cNvSpPr>
          <p:nvPr>
            <p:ph type="body" sz="quarter" idx="10"/>
          </p:nvPr>
        </p:nvSpPr>
        <p:spPr>
          <a:xfrm>
            <a:off x="122293" y="504689"/>
            <a:ext cx="8899415" cy="1771767"/>
          </a:xfrm>
        </p:spPr>
        <p:txBody>
          <a:bodyPr/>
          <a:lstStyle/>
          <a:p>
            <a:r>
              <a:rPr lang="en-GB" dirty="0"/>
              <a:t>Is é an </a:t>
            </a:r>
            <a:r>
              <a:rPr lang="en-GB" dirty="0" err="1"/>
              <a:t>griantairiseach</a:t>
            </a:r>
            <a:r>
              <a:rPr lang="en-GB" dirty="0"/>
              <a:t> ná1.36 kW m⁻². </a:t>
            </a:r>
            <a:r>
              <a:rPr lang="ga-IE" dirty="0"/>
              <a:t>Cé mhéad fuinnimh a thiteann ar</a:t>
            </a:r>
            <a:r>
              <a:rPr lang="en-GB" dirty="0"/>
              <a:t> 0.9 m x 1.5 m </a:t>
            </a:r>
            <a:r>
              <a:rPr lang="ga-IE" dirty="0"/>
              <a:t>painéal gréine i nóiméad amháin?</a:t>
            </a:r>
          </a:p>
          <a:p>
            <a:r>
              <a:rPr lang="ga-IE" dirty="0"/>
              <a:t>Babhtaigh do fhreagra go 4 fhigiúr shuntasacha.</a:t>
            </a:r>
          </a:p>
        </p:txBody>
      </p:sp>
      <p:sp>
        <p:nvSpPr>
          <p:cNvPr id="2" name="TextBox 1">
            <a:extLst>
              <a:ext uri="{FF2B5EF4-FFF2-40B4-BE49-F238E27FC236}">
                <a16:creationId xmlns:a16="http://schemas.microsoft.com/office/drawing/2014/main" id="{E3261654-AF87-9BC9-E41F-299A90526957}"/>
              </a:ext>
            </a:extLst>
          </p:cNvPr>
          <p:cNvSpPr txBox="1"/>
          <p:nvPr/>
        </p:nvSpPr>
        <p:spPr>
          <a:xfrm>
            <a:off x="2978331" y="4805004"/>
            <a:ext cx="6043377" cy="1815882"/>
          </a:xfrm>
          <a:prstGeom prst="rect">
            <a:avLst/>
          </a:prstGeom>
          <a:noFill/>
        </p:spPr>
        <p:txBody>
          <a:bodyPr wrap="square" rtlCol="0">
            <a:spAutoFit/>
          </a:bodyPr>
          <a:lstStyle/>
          <a:p>
            <a:r>
              <a:rPr lang="ga-IE" sz="2800" dirty="0"/>
              <a:t>Tabhair faoi deara, níl ciall le 6 fhigiúr shuntasacha a úsáid anseo mar nach dtugtar an tairiseach gréine ach le 3 fhigiúr shuntasacha.</a:t>
            </a:r>
          </a:p>
        </p:txBody>
      </p:sp>
      <p:cxnSp>
        <p:nvCxnSpPr>
          <p:cNvPr id="8" name="Straight Arrow Connector 7">
            <a:extLst>
              <a:ext uri="{FF2B5EF4-FFF2-40B4-BE49-F238E27FC236}">
                <a16:creationId xmlns:a16="http://schemas.microsoft.com/office/drawing/2014/main" id="{E88C5B20-7590-CDC1-4D81-C8CC6CB932EC}"/>
              </a:ext>
            </a:extLst>
          </p:cNvPr>
          <p:cNvCxnSpPr/>
          <p:nvPr/>
        </p:nvCxnSpPr>
        <p:spPr>
          <a:xfrm flipV="1">
            <a:off x="6264369" y="3784344"/>
            <a:ext cx="225469" cy="926926"/>
          </a:xfrm>
          <a:prstGeom prst="straightConnector1">
            <a:avLst/>
          </a:prstGeom>
          <a:ln w="28575">
            <a:solidFill>
              <a:schemeClr val="tx1"/>
            </a:solidFill>
            <a:tailEnd type="arrow" w="med" len="lg"/>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3394533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2" grpId="0"/>
    </p:bldLst>
  </p:timing>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17095E3-B630-3377-B2C2-A34D242A30D7}"/>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630F8446-616F-D7E3-8EAD-59560F56AAF5}"/>
              </a:ext>
            </a:extLst>
          </p:cNvPr>
          <p:cNvSpPr>
            <a:spLocks noGrp="1"/>
          </p:cNvSpPr>
          <p:nvPr>
            <p:ph type="title"/>
          </p:nvPr>
        </p:nvSpPr>
        <p:spPr/>
        <p:txBody>
          <a:bodyPr>
            <a:normAutofit fontScale="90000"/>
          </a:bodyPr>
          <a:lstStyle/>
          <a:p>
            <a:r>
              <a:rPr lang="en-GB"/>
              <a:t>Exercise</a:t>
            </a:r>
          </a:p>
        </p:txBody>
      </p:sp>
      <p:sp>
        <p:nvSpPr>
          <p:cNvPr id="7" name="Text Placeholder 6">
            <a:extLst>
              <a:ext uri="{FF2B5EF4-FFF2-40B4-BE49-F238E27FC236}">
                <a16:creationId xmlns:a16="http://schemas.microsoft.com/office/drawing/2014/main" id="{A34946DB-661F-8111-14F2-B010D9A6D9E7}"/>
              </a:ext>
            </a:extLst>
          </p:cNvPr>
          <p:cNvSpPr>
            <a:spLocks noGrp="1"/>
          </p:cNvSpPr>
          <p:nvPr>
            <p:ph type="body" sz="quarter" idx="10"/>
          </p:nvPr>
        </p:nvSpPr>
        <p:spPr>
          <a:xfrm>
            <a:off x="122292" y="461664"/>
            <a:ext cx="8899415" cy="1643527"/>
          </a:xfrm>
        </p:spPr>
        <p:txBody>
          <a:bodyPr/>
          <a:lstStyle/>
          <a:p>
            <a:r>
              <a:rPr lang="en-GB" dirty="0"/>
              <a:t>Is é an </a:t>
            </a:r>
            <a:r>
              <a:rPr lang="en-GB" dirty="0" err="1"/>
              <a:t>griantairiseach</a:t>
            </a:r>
            <a:r>
              <a:rPr lang="en-GB" dirty="0"/>
              <a:t> </a:t>
            </a:r>
            <a:r>
              <a:rPr lang="en-GB" dirty="0" err="1"/>
              <a:t>ná</a:t>
            </a:r>
            <a:r>
              <a:rPr lang="en-GB" dirty="0"/>
              <a:t> 1.36 kW m⁻². </a:t>
            </a:r>
            <a:r>
              <a:rPr lang="ga-IE" dirty="0"/>
              <a:t>Cé mhéad cumhachta is féidir a fháil ó 6 phainéal gréine a thomhaiseann 0.9 m faoi 1.3 m má tá éifeachtúlacht an chórais 21%?</a:t>
            </a:r>
          </a:p>
        </p:txBody>
      </p:sp>
      <mc:AlternateContent xmlns:mc="http://schemas.openxmlformats.org/markup-compatibility/2006" xmlns:a14="http://schemas.microsoft.com/office/drawing/2010/main">
        <mc:Choice Requires="a14">
          <p:sp>
            <p:nvSpPr>
              <p:cNvPr id="2" name="TextBox 1">
                <a:extLst>
                  <a:ext uri="{FF2B5EF4-FFF2-40B4-BE49-F238E27FC236}">
                    <a16:creationId xmlns:a16="http://schemas.microsoft.com/office/drawing/2014/main" id="{952EC188-BFE7-D376-34DB-6BFC98BE05CE}"/>
                  </a:ext>
                </a:extLst>
              </p:cNvPr>
              <p:cNvSpPr txBox="1"/>
              <p:nvPr/>
            </p:nvSpPr>
            <p:spPr>
              <a:xfrm>
                <a:off x="5817870" y="5360670"/>
                <a:ext cx="2701381" cy="1231106"/>
              </a:xfrm>
              <a:prstGeom prst="rect">
                <a:avLst/>
              </a:prstGeom>
              <a:noFill/>
            </p:spPr>
            <p:txBody>
              <a:bodyPr wrap="none" rtlCol="0">
                <a:spAutoFit/>
              </a:bodyPr>
              <a:lstStyle/>
              <a:p>
                <a:pPr algn="l">
                  <a:spcAft>
                    <a:spcPts val="1200"/>
                  </a:spcAft>
                </a:pPr>
                <a14:m>
                  <m:oMathPara xmlns:m="http://schemas.openxmlformats.org/officeDocument/2006/math">
                    <m:oMathParaPr>
                      <m:jc m:val="centerGroup"/>
                    </m:oMathParaPr>
                    <m:oMath xmlns:m="http://schemas.openxmlformats.org/officeDocument/2006/math">
                      <m:r>
                        <a:rPr lang="en-GB" b="0" i="1" smtClean="0">
                          <a:solidFill>
                            <a:srgbClr val="0000FF"/>
                          </a:solidFill>
                          <a:latin typeface="Cambria Math" panose="02040503050406030204" pitchFamily="18" charset="0"/>
                          <a:cs typeface="Arial" panose="020B0604020202020204" pitchFamily="34" charset="0"/>
                        </a:rPr>
                        <m:t>1360(6)(0.9)(1.3)(0.21)</m:t>
                      </m:r>
                    </m:oMath>
                  </m:oMathPara>
                </a14:m>
                <a:endParaRPr lang="en-GB">
                  <a:solidFill>
                    <a:srgbClr val="0000FF"/>
                  </a:solidFill>
                  <a:latin typeface="Arial" panose="020B0604020202020204" pitchFamily="34" charset="0"/>
                  <a:cs typeface="Arial" panose="020B0604020202020204" pitchFamily="34" charset="0"/>
                </a:endParaRPr>
              </a:p>
              <a:p>
                <a:pPr algn="l">
                  <a:spcAft>
                    <a:spcPts val="1200"/>
                  </a:spcAft>
                </a:pPr>
                <a14:m>
                  <m:oMathPara xmlns:m="http://schemas.openxmlformats.org/officeDocument/2006/math">
                    <m:oMathParaPr>
                      <m:jc m:val="centerGroup"/>
                    </m:oMathParaPr>
                    <m:oMath xmlns:m="http://schemas.openxmlformats.org/officeDocument/2006/math">
                      <m:r>
                        <a:rPr lang="en-GB" b="0" i="1" smtClean="0">
                          <a:solidFill>
                            <a:srgbClr val="0000FF"/>
                          </a:solidFill>
                          <a:latin typeface="Cambria Math" panose="02040503050406030204" pitchFamily="18" charset="0"/>
                          <a:cs typeface="Arial" panose="020B0604020202020204" pitchFamily="34" charset="0"/>
                        </a:rPr>
                        <m:t>=2004 </m:t>
                      </m:r>
                      <m:r>
                        <a:rPr lang="en-GB" b="0" i="1" smtClean="0">
                          <a:solidFill>
                            <a:srgbClr val="0000FF"/>
                          </a:solidFill>
                          <a:latin typeface="Cambria Math" panose="02040503050406030204" pitchFamily="18" charset="0"/>
                          <a:cs typeface="Arial" panose="020B0604020202020204" pitchFamily="34" charset="0"/>
                        </a:rPr>
                        <m:t>𝑊</m:t>
                      </m:r>
                    </m:oMath>
                  </m:oMathPara>
                </a14:m>
                <a:endParaRPr lang="en-GB" b="0">
                  <a:solidFill>
                    <a:srgbClr val="0000FF"/>
                  </a:solidFill>
                  <a:latin typeface="Arial" panose="020B0604020202020204" pitchFamily="34" charset="0"/>
                  <a:cs typeface="Arial" panose="020B0604020202020204" pitchFamily="34" charset="0"/>
                </a:endParaRPr>
              </a:p>
              <a:p>
                <a:pPr algn="l">
                  <a:spcAft>
                    <a:spcPts val="1200"/>
                  </a:spcAft>
                </a:pPr>
                <a14:m>
                  <m:oMathPara xmlns:m="http://schemas.openxmlformats.org/officeDocument/2006/math">
                    <m:oMathParaPr>
                      <m:jc m:val="centerGroup"/>
                    </m:oMathParaPr>
                    <m:oMath xmlns:m="http://schemas.openxmlformats.org/officeDocument/2006/math">
                      <m:r>
                        <a:rPr lang="en-GB" b="0" i="1" smtClean="0">
                          <a:solidFill>
                            <a:srgbClr val="0000FF"/>
                          </a:solidFill>
                          <a:latin typeface="Cambria Math" panose="02040503050406030204" pitchFamily="18" charset="0"/>
                          <a:cs typeface="Arial" panose="020B0604020202020204" pitchFamily="34" charset="0"/>
                        </a:rPr>
                        <m:t>≈2 </m:t>
                      </m:r>
                      <m:r>
                        <a:rPr lang="en-GB" b="0" i="1" smtClean="0">
                          <a:solidFill>
                            <a:srgbClr val="0000FF"/>
                          </a:solidFill>
                          <a:latin typeface="Cambria Math" panose="02040503050406030204" pitchFamily="18" charset="0"/>
                          <a:cs typeface="Arial" panose="020B0604020202020204" pitchFamily="34" charset="0"/>
                        </a:rPr>
                        <m:t>𝑘𝑊</m:t>
                      </m:r>
                    </m:oMath>
                  </m:oMathPara>
                </a14:m>
                <a:endParaRPr lang="en-GB" err="1">
                  <a:solidFill>
                    <a:srgbClr val="0000FF"/>
                  </a:solidFill>
                  <a:latin typeface="Arial" panose="020B0604020202020204" pitchFamily="34" charset="0"/>
                  <a:cs typeface="Arial" panose="020B0604020202020204" pitchFamily="34" charset="0"/>
                </a:endParaRPr>
              </a:p>
            </p:txBody>
          </p:sp>
        </mc:Choice>
        <mc:Fallback xmlns="">
          <p:sp>
            <p:nvSpPr>
              <p:cNvPr id="2" name="TextBox 1">
                <a:extLst>
                  <a:ext uri="{FF2B5EF4-FFF2-40B4-BE49-F238E27FC236}">
                    <a16:creationId xmlns:a16="http://schemas.microsoft.com/office/drawing/2014/main" id="{952EC188-BFE7-D376-34DB-6BFC98BE05CE}"/>
                  </a:ext>
                </a:extLst>
              </p:cNvPr>
              <p:cNvSpPr txBox="1">
                <a:spLocks noRot="1" noChangeAspect="1" noMove="1" noResize="1" noEditPoints="1" noAdjustHandles="1" noChangeArrowheads="1" noChangeShapeType="1" noTextEdit="1"/>
              </p:cNvSpPr>
              <p:nvPr/>
            </p:nvSpPr>
            <p:spPr>
              <a:xfrm>
                <a:off x="5817870" y="5360670"/>
                <a:ext cx="2701381" cy="1231106"/>
              </a:xfrm>
              <a:prstGeom prst="rect">
                <a:avLst/>
              </a:prstGeom>
              <a:blipFill>
                <a:blip r:embed="rId3"/>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30826671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Rectangle 35">
            <a:extLst>
              <a:ext uri="{FF2B5EF4-FFF2-40B4-BE49-F238E27FC236}">
                <a16:creationId xmlns:a16="http://schemas.microsoft.com/office/drawing/2014/main" id="{7FA6E728-02EA-EEAF-4433-066D55C1B234}"/>
              </a:ext>
            </a:extLst>
          </p:cNvPr>
          <p:cNvSpPr/>
          <p:nvPr/>
        </p:nvSpPr>
        <p:spPr>
          <a:xfrm>
            <a:off x="97276" y="1264596"/>
            <a:ext cx="8843524" cy="5427525"/>
          </a:xfrm>
          <a:prstGeom prst="rect">
            <a:avLst/>
          </a:prstGeom>
          <a:solidFill>
            <a:schemeClr val="bg1"/>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700" name="Text Box 5">
            <a:extLst>
              <a:ext uri="{FF2B5EF4-FFF2-40B4-BE49-F238E27FC236}">
                <a16:creationId xmlns:a16="http://schemas.microsoft.com/office/drawing/2014/main" id="{DA7A1938-4A1F-3604-C7C3-FA0358F6736E}"/>
              </a:ext>
            </a:extLst>
          </p:cNvPr>
          <p:cNvSpPr txBox="1">
            <a:spLocks noChangeArrowheads="1"/>
          </p:cNvSpPr>
          <p:nvPr/>
        </p:nvSpPr>
        <p:spPr bwMode="auto">
          <a:xfrm>
            <a:off x="203200" y="4414662"/>
            <a:ext cx="3527871" cy="18158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GB" sz="2800" b="1" noProof="0" dirty="0" err="1"/>
              <a:t>Breathnóireacht</a:t>
            </a:r>
            <a:r>
              <a:rPr lang="en-GB" sz="2800" noProof="0" dirty="0"/>
              <a:t>:</a:t>
            </a:r>
          </a:p>
          <a:p>
            <a:r>
              <a:rPr lang="ga-IE" sz="2800" dirty="0"/>
              <a:t>Titeann teocht an uisce sa channa dubh níos tapúla.</a:t>
            </a:r>
          </a:p>
        </p:txBody>
      </p:sp>
      <p:sp>
        <p:nvSpPr>
          <p:cNvPr id="2" name="TextBox 1">
            <a:extLst>
              <a:ext uri="{FF2B5EF4-FFF2-40B4-BE49-F238E27FC236}">
                <a16:creationId xmlns:a16="http://schemas.microsoft.com/office/drawing/2014/main" id="{3DEC356E-FBFB-0D55-3971-E384292E76DF}"/>
              </a:ext>
            </a:extLst>
          </p:cNvPr>
          <p:cNvSpPr txBox="1"/>
          <p:nvPr/>
        </p:nvSpPr>
        <p:spPr>
          <a:xfrm flipH="1">
            <a:off x="4690704" y="5041783"/>
            <a:ext cx="4250096" cy="1569660"/>
          </a:xfrm>
          <a:prstGeom prst="rect">
            <a:avLst/>
          </a:prstGeom>
          <a:noFill/>
        </p:spPr>
        <p:txBody>
          <a:bodyPr wrap="square" rtlCol="0">
            <a:spAutoFit/>
          </a:bodyPr>
          <a:lstStyle/>
          <a:p>
            <a:r>
              <a:rPr lang="it-IT" sz="2400" b="1" dirty="0">
                <a:solidFill>
                  <a:srgbClr val="FF0000"/>
                </a:solidFill>
              </a:rPr>
              <a:t>Cannaí líonta le huisce te</a:t>
            </a:r>
          </a:p>
          <a:p>
            <a:pPr marL="285750" indent="-285750">
              <a:buFont typeface="Arial" panose="020B0604020202020204" pitchFamily="34" charset="0"/>
              <a:buChar char="•"/>
            </a:pPr>
            <a:r>
              <a:rPr lang="ga-IE" sz="2400" dirty="0">
                <a:solidFill>
                  <a:srgbClr val="FF0000"/>
                </a:solidFill>
              </a:rPr>
              <a:t>ceann lonrach </a:t>
            </a:r>
            <a:endParaRPr lang="en-GB" sz="2400" dirty="0">
              <a:solidFill>
                <a:srgbClr val="FF0000"/>
              </a:solidFill>
            </a:endParaRPr>
          </a:p>
          <a:p>
            <a:pPr marL="285750" indent="-285750">
              <a:buFont typeface="Arial" panose="020B0604020202020204" pitchFamily="34" charset="0"/>
              <a:buChar char="•"/>
            </a:pPr>
            <a:r>
              <a:rPr lang="ga-IE" sz="2400" dirty="0">
                <a:solidFill>
                  <a:srgbClr val="FF0000"/>
                </a:solidFill>
              </a:rPr>
              <a:t>péinteáilte dubh neamhlonrach</a:t>
            </a:r>
          </a:p>
        </p:txBody>
      </p:sp>
      <p:sp>
        <p:nvSpPr>
          <p:cNvPr id="3" name="Cylinder 2">
            <a:extLst>
              <a:ext uri="{FF2B5EF4-FFF2-40B4-BE49-F238E27FC236}">
                <a16:creationId xmlns:a16="http://schemas.microsoft.com/office/drawing/2014/main" id="{8C8D4BA0-3830-AEC5-CA3C-107A4CD4D85D}"/>
              </a:ext>
            </a:extLst>
          </p:cNvPr>
          <p:cNvSpPr/>
          <p:nvPr/>
        </p:nvSpPr>
        <p:spPr>
          <a:xfrm>
            <a:off x="4572000" y="3121035"/>
            <a:ext cx="1392335" cy="1840071"/>
          </a:xfrm>
          <a:prstGeom prst="can">
            <a:avLst/>
          </a:prstGeom>
          <a:solidFill>
            <a:schemeClr val="tx2">
              <a:lumMod val="10000"/>
              <a:lumOff val="9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Cylinder 3">
            <a:extLst>
              <a:ext uri="{FF2B5EF4-FFF2-40B4-BE49-F238E27FC236}">
                <a16:creationId xmlns:a16="http://schemas.microsoft.com/office/drawing/2014/main" id="{E8FBE48C-748D-9EC3-C74A-963EFD26C6DB}"/>
              </a:ext>
            </a:extLst>
          </p:cNvPr>
          <p:cNvSpPr/>
          <p:nvPr/>
        </p:nvSpPr>
        <p:spPr>
          <a:xfrm>
            <a:off x="7192983" y="3121035"/>
            <a:ext cx="1392335" cy="1840071"/>
          </a:xfrm>
          <a:prstGeom prst="can">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Rectangle: Rounded Corners 4">
            <a:extLst>
              <a:ext uri="{FF2B5EF4-FFF2-40B4-BE49-F238E27FC236}">
                <a16:creationId xmlns:a16="http://schemas.microsoft.com/office/drawing/2014/main" id="{13946EF3-5ADC-8B7F-2706-EF828B8FF7C5}"/>
              </a:ext>
            </a:extLst>
          </p:cNvPr>
          <p:cNvSpPr/>
          <p:nvPr/>
        </p:nvSpPr>
        <p:spPr>
          <a:xfrm>
            <a:off x="4708185" y="3522198"/>
            <a:ext cx="71079" cy="1283266"/>
          </a:xfrm>
          <a:prstGeom prst="round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6" name="Group 5">
            <a:extLst>
              <a:ext uri="{FF2B5EF4-FFF2-40B4-BE49-F238E27FC236}">
                <a16:creationId xmlns:a16="http://schemas.microsoft.com/office/drawing/2014/main" id="{0148E3EC-D2EF-658B-5008-FD59FB9D909E}"/>
              </a:ext>
            </a:extLst>
          </p:cNvPr>
          <p:cNvGrpSpPr/>
          <p:nvPr/>
        </p:nvGrpSpPr>
        <p:grpSpPr>
          <a:xfrm>
            <a:off x="5249291" y="1386402"/>
            <a:ext cx="74568" cy="2082954"/>
            <a:chOff x="5329301" y="1289126"/>
            <a:chExt cx="78044" cy="2180231"/>
          </a:xfrm>
        </p:grpSpPr>
        <p:sp>
          <p:nvSpPr>
            <p:cNvPr id="7" name="Rectangle: Rounded Corners 6">
              <a:extLst>
                <a:ext uri="{FF2B5EF4-FFF2-40B4-BE49-F238E27FC236}">
                  <a16:creationId xmlns:a16="http://schemas.microsoft.com/office/drawing/2014/main" id="{0637C5AA-6CE2-D4EB-F82E-4AE741CE8D7E}"/>
                </a:ext>
              </a:extLst>
            </p:cNvPr>
            <p:cNvSpPr/>
            <p:nvPr/>
          </p:nvSpPr>
          <p:spPr>
            <a:xfrm>
              <a:off x="5331039" y="1289126"/>
              <a:ext cx="74568" cy="2180231"/>
            </a:xfrm>
            <a:prstGeom prst="roundRect">
              <a:avLst/>
            </a:prstGeom>
            <a:solidFill>
              <a:schemeClr val="bg1"/>
            </a:solidFill>
            <a:ln w="190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9" name="Group 8">
              <a:extLst>
                <a:ext uri="{FF2B5EF4-FFF2-40B4-BE49-F238E27FC236}">
                  <a16:creationId xmlns:a16="http://schemas.microsoft.com/office/drawing/2014/main" id="{34988E7D-C492-D606-4F2D-39205273F279}"/>
                </a:ext>
              </a:extLst>
            </p:cNvPr>
            <p:cNvGrpSpPr/>
            <p:nvPr/>
          </p:nvGrpSpPr>
          <p:grpSpPr>
            <a:xfrm>
              <a:off x="5329301" y="1678437"/>
              <a:ext cx="78044" cy="1698104"/>
              <a:chOff x="4211959" y="3429000"/>
              <a:chExt cx="216025" cy="1698104"/>
            </a:xfrm>
          </p:grpSpPr>
          <p:cxnSp>
            <p:nvCxnSpPr>
              <p:cNvPr id="10" name="Straight Connector 9">
                <a:extLst>
                  <a:ext uri="{FF2B5EF4-FFF2-40B4-BE49-F238E27FC236}">
                    <a16:creationId xmlns:a16="http://schemas.microsoft.com/office/drawing/2014/main" id="{C8BD004A-4FFD-70C6-B7EE-6658D3D18C8E}"/>
                  </a:ext>
                </a:extLst>
              </p:cNvPr>
              <p:cNvCxnSpPr>
                <a:cxnSpLocks/>
              </p:cNvCxnSpPr>
              <p:nvPr/>
            </p:nvCxnSpPr>
            <p:spPr>
              <a:xfrm>
                <a:off x="4211959" y="3429000"/>
                <a:ext cx="216025"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BD618DF7-D834-65B8-267C-94B5204A3955}"/>
                  </a:ext>
                </a:extLst>
              </p:cNvPr>
              <p:cNvCxnSpPr>
                <a:cxnSpLocks/>
              </p:cNvCxnSpPr>
              <p:nvPr/>
            </p:nvCxnSpPr>
            <p:spPr>
              <a:xfrm>
                <a:off x="4211959" y="3581400"/>
                <a:ext cx="216025"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F4D1DC69-F683-6134-7310-CABDC48A056E}"/>
                  </a:ext>
                </a:extLst>
              </p:cNvPr>
              <p:cNvCxnSpPr>
                <a:cxnSpLocks/>
              </p:cNvCxnSpPr>
              <p:nvPr/>
            </p:nvCxnSpPr>
            <p:spPr>
              <a:xfrm>
                <a:off x="4211959" y="3733800"/>
                <a:ext cx="216025"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F1327449-6B50-F4F5-9514-D864306E831E}"/>
                  </a:ext>
                </a:extLst>
              </p:cNvPr>
              <p:cNvCxnSpPr>
                <a:cxnSpLocks/>
              </p:cNvCxnSpPr>
              <p:nvPr/>
            </p:nvCxnSpPr>
            <p:spPr>
              <a:xfrm>
                <a:off x="4211959" y="3886200"/>
                <a:ext cx="216025"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D33146C6-A0A2-1561-F0DE-5C6E4DFE8073}"/>
                  </a:ext>
                </a:extLst>
              </p:cNvPr>
              <p:cNvCxnSpPr>
                <a:cxnSpLocks/>
              </p:cNvCxnSpPr>
              <p:nvPr/>
            </p:nvCxnSpPr>
            <p:spPr>
              <a:xfrm>
                <a:off x="4211959" y="4038600"/>
                <a:ext cx="216025"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E7477DB1-80E7-5A77-1211-A4802E29F293}"/>
                  </a:ext>
                </a:extLst>
              </p:cNvPr>
              <p:cNvCxnSpPr>
                <a:cxnSpLocks/>
              </p:cNvCxnSpPr>
              <p:nvPr/>
            </p:nvCxnSpPr>
            <p:spPr>
              <a:xfrm>
                <a:off x="4211959" y="4191000"/>
                <a:ext cx="216025"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5224D05E-11F3-DAE2-EEAB-9738FFA4FD67}"/>
                  </a:ext>
                </a:extLst>
              </p:cNvPr>
              <p:cNvCxnSpPr>
                <a:cxnSpLocks/>
              </p:cNvCxnSpPr>
              <p:nvPr/>
            </p:nvCxnSpPr>
            <p:spPr>
              <a:xfrm>
                <a:off x="4211959" y="4365104"/>
                <a:ext cx="216025"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888B1EF9-EDFF-C009-FFC6-3B3E68E7423F}"/>
                  </a:ext>
                </a:extLst>
              </p:cNvPr>
              <p:cNvCxnSpPr>
                <a:cxnSpLocks/>
              </p:cNvCxnSpPr>
              <p:nvPr/>
            </p:nvCxnSpPr>
            <p:spPr>
              <a:xfrm>
                <a:off x="4211959" y="4517504"/>
                <a:ext cx="216025"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E3348A39-B57D-281C-8712-1786ABE264CF}"/>
                  </a:ext>
                </a:extLst>
              </p:cNvPr>
              <p:cNvCxnSpPr>
                <a:cxnSpLocks/>
              </p:cNvCxnSpPr>
              <p:nvPr/>
            </p:nvCxnSpPr>
            <p:spPr>
              <a:xfrm>
                <a:off x="4211959" y="4669904"/>
                <a:ext cx="216025"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55C65287-8339-17DC-D78E-C554DF072619}"/>
                  </a:ext>
                </a:extLst>
              </p:cNvPr>
              <p:cNvCxnSpPr>
                <a:cxnSpLocks/>
              </p:cNvCxnSpPr>
              <p:nvPr/>
            </p:nvCxnSpPr>
            <p:spPr>
              <a:xfrm>
                <a:off x="4211959" y="4822304"/>
                <a:ext cx="216025"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5DAF016F-F1E5-A5D0-0684-4839CB502A6F}"/>
                  </a:ext>
                </a:extLst>
              </p:cNvPr>
              <p:cNvCxnSpPr>
                <a:cxnSpLocks/>
              </p:cNvCxnSpPr>
              <p:nvPr/>
            </p:nvCxnSpPr>
            <p:spPr>
              <a:xfrm>
                <a:off x="4211959" y="4974704"/>
                <a:ext cx="216025"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E79D9418-13B6-B9AB-EB0F-9332C9839071}"/>
                  </a:ext>
                </a:extLst>
              </p:cNvPr>
              <p:cNvCxnSpPr>
                <a:cxnSpLocks/>
              </p:cNvCxnSpPr>
              <p:nvPr/>
            </p:nvCxnSpPr>
            <p:spPr>
              <a:xfrm>
                <a:off x="4211959" y="5127104"/>
                <a:ext cx="216025"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grpSp>
      <p:grpSp>
        <p:nvGrpSpPr>
          <p:cNvPr id="38" name="Group 37">
            <a:extLst>
              <a:ext uri="{FF2B5EF4-FFF2-40B4-BE49-F238E27FC236}">
                <a16:creationId xmlns:a16="http://schemas.microsoft.com/office/drawing/2014/main" id="{78A0625D-5830-4987-D944-443E7660303B}"/>
              </a:ext>
            </a:extLst>
          </p:cNvPr>
          <p:cNvGrpSpPr/>
          <p:nvPr/>
        </p:nvGrpSpPr>
        <p:grpSpPr>
          <a:xfrm>
            <a:off x="7932558" y="1336246"/>
            <a:ext cx="71247" cy="2133110"/>
            <a:chOff x="7898268" y="1336245"/>
            <a:chExt cx="78044" cy="2180231"/>
          </a:xfrm>
        </p:grpSpPr>
        <p:sp>
          <p:nvSpPr>
            <p:cNvPr id="22" name="Rectangle: Rounded Corners 21">
              <a:extLst>
                <a:ext uri="{FF2B5EF4-FFF2-40B4-BE49-F238E27FC236}">
                  <a16:creationId xmlns:a16="http://schemas.microsoft.com/office/drawing/2014/main" id="{6FFFE00F-AA46-59F9-B003-0A3107DF34C4}"/>
                </a:ext>
              </a:extLst>
            </p:cNvPr>
            <p:cNvSpPr/>
            <p:nvPr/>
          </p:nvSpPr>
          <p:spPr>
            <a:xfrm>
              <a:off x="7900006" y="1336245"/>
              <a:ext cx="74568" cy="2180231"/>
            </a:xfrm>
            <a:prstGeom prst="roundRect">
              <a:avLst/>
            </a:prstGeom>
            <a:solidFill>
              <a:schemeClr val="bg1"/>
            </a:solidFill>
            <a:ln w="190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23" name="Group 22">
              <a:extLst>
                <a:ext uri="{FF2B5EF4-FFF2-40B4-BE49-F238E27FC236}">
                  <a16:creationId xmlns:a16="http://schemas.microsoft.com/office/drawing/2014/main" id="{5B37D95A-B32D-2052-53AF-AB67FF15DA2D}"/>
                </a:ext>
              </a:extLst>
            </p:cNvPr>
            <p:cNvGrpSpPr/>
            <p:nvPr/>
          </p:nvGrpSpPr>
          <p:grpSpPr>
            <a:xfrm>
              <a:off x="7898268" y="1725556"/>
              <a:ext cx="78044" cy="1698104"/>
              <a:chOff x="4211959" y="3429000"/>
              <a:chExt cx="216025" cy="1698104"/>
            </a:xfrm>
          </p:grpSpPr>
          <p:cxnSp>
            <p:nvCxnSpPr>
              <p:cNvPr id="24" name="Straight Connector 23">
                <a:extLst>
                  <a:ext uri="{FF2B5EF4-FFF2-40B4-BE49-F238E27FC236}">
                    <a16:creationId xmlns:a16="http://schemas.microsoft.com/office/drawing/2014/main" id="{19F39031-1CE0-85C3-B225-A9F5D5589BA4}"/>
                  </a:ext>
                </a:extLst>
              </p:cNvPr>
              <p:cNvCxnSpPr>
                <a:cxnSpLocks/>
              </p:cNvCxnSpPr>
              <p:nvPr/>
            </p:nvCxnSpPr>
            <p:spPr>
              <a:xfrm>
                <a:off x="4211959" y="3429000"/>
                <a:ext cx="216025"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D64F4EB4-6578-A32B-87F4-A00F592729D6}"/>
                  </a:ext>
                </a:extLst>
              </p:cNvPr>
              <p:cNvCxnSpPr>
                <a:cxnSpLocks/>
              </p:cNvCxnSpPr>
              <p:nvPr/>
            </p:nvCxnSpPr>
            <p:spPr>
              <a:xfrm>
                <a:off x="4211959" y="3581400"/>
                <a:ext cx="216025"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A0E996F0-16DA-D868-CFE4-29B5E3872565}"/>
                  </a:ext>
                </a:extLst>
              </p:cNvPr>
              <p:cNvCxnSpPr>
                <a:cxnSpLocks/>
              </p:cNvCxnSpPr>
              <p:nvPr/>
            </p:nvCxnSpPr>
            <p:spPr>
              <a:xfrm>
                <a:off x="4211959" y="3733800"/>
                <a:ext cx="216025"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3890C953-1792-8F7D-B43B-E7EBA20BE8FC}"/>
                  </a:ext>
                </a:extLst>
              </p:cNvPr>
              <p:cNvCxnSpPr>
                <a:cxnSpLocks/>
              </p:cNvCxnSpPr>
              <p:nvPr/>
            </p:nvCxnSpPr>
            <p:spPr>
              <a:xfrm>
                <a:off x="4211959" y="3886200"/>
                <a:ext cx="216025"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557C1A07-57D5-2247-5364-1D052DF67F4D}"/>
                  </a:ext>
                </a:extLst>
              </p:cNvPr>
              <p:cNvCxnSpPr>
                <a:cxnSpLocks/>
              </p:cNvCxnSpPr>
              <p:nvPr/>
            </p:nvCxnSpPr>
            <p:spPr>
              <a:xfrm>
                <a:off x="4211959" y="4038600"/>
                <a:ext cx="216025"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BF4AB854-B072-B609-64CB-CDB9B0C0A820}"/>
                  </a:ext>
                </a:extLst>
              </p:cNvPr>
              <p:cNvCxnSpPr>
                <a:cxnSpLocks/>
              </p:cNvCxnSpPr>
              <p:nvPr/>
            </p:nvCxnSpPr>
            <p:spPr>
              <a:xfrm>
                <a:off x="4211959" y="4191000"/>
                <a:ext cx="216025"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C5EAA33B-10AA-59C6-A238-2FA9EDA2EAD5}"/>
                  </a:ext>
                </a:extLst>
              </p:cNvPr>
              <p:cNvCxnSpPr>
                <a:cxnSpLocks/>
              </p:cNvCxnSpPr>
              <p:nvPr/>
            </p:nvCxnSpPr>
            <p:spPr>
              <a:xfrm>
                <a:off x="4211959" y="4365104"/>
                <a:ext cx="216025"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768D49DE-2046-9CFF-C530-349B2C79448D}"/>
                  </a:ext>
                </a:extLst>
              </p:cNvPr>
              <p:cNvCxnSpPr>
                <a:cxnSpLocks/>
              </p:cNvCxnSpPr>
              <p:nvPr/>
            </p:nvCxnSpPr>
            <p:spPr>
              <a:xfrm>
                <a:off x="4211959" y="4517504"/>
                <a:ext cx="216025"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A2E29C1A-93D8-CBCF-A8FE-F338B8074188}"/>
                  </a:ext>
                </a:extLst>
              </p:cNvPr>
              <p:cNvCxnSpPr>
                <a:cxnSpLocks/>
              </p:cNvCxnSpPr>
              <p:nvPr/>
            </p:nvCxnSpPr>
            <p:spPr>
              <a:xfrm>
                <a:off x="4211959" y="4669904"/>
                <a:ext cx="216025"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2BEA211B-468C-E0EE-30CA-B0B0E32B3CA2}"/>
                  </a:ext>
                </a:extLst>
              </p:cNvPr>
              <p:cNvCxnSpPr>
                <a:cxnSpLocks/>
              </p:cNvCxnSpPr>
              <p:nvPr/>
            </p:nvCxnSpPr>
            <p:spPr>
              <a:xfrm>
                <a:off x="4211959" y="4822304"/>
                <a:ext cx="216025"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00C29310-9420-5699-0FCD-A703ED23A833}"/>
                  </a:ext>
                </a:extLst>
              </p:cNvPr>
              <p:cNvCxnSpPr>
                <a:cxnSpLocks/>
              </p:cNvCxnSpPr>
              <p:nvPr/>
            </p:nvCxnSpPr>
            <p:spPr>
              <a:xfrm>
                <a:off x="4211959" y="4974704"/>
                <a:ext cx="216025"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376F1815-FE42-888D-0D44-A205C88C670D}"/>
                  </a:ext>
                </a:extLst>
              </p:cNvPr>
              <p:cNvCxnSpPr>
                <a:cxnSpLocks/>
              </p:cNvCxnSpPr>
              <p:nvPr/>
            </p:nvCxnSpPr>
            <p:spPr>
              <a:xfrm>
                <a:off x="4211959" y="5127104"/>
                <a:ext cx="216025"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grpSp>
      <p:sp>
        <p:nvSpPr>
          <p:cNvPr id="37" name="TextBox 36">
            <a:extLst>
              <a:ext uri="{FF2B5EF4-FFF2-40B4-BE49-F238E27FC236}">
                <a16:creationId xmlns:a16="http://schemas.microsoft.com/office/drawing/2014/main" id="{AE2736FC-9FA6-05A9-D56A-6C77517DB0F1}"/>
              </a:ext>
            </a:extLst>
          </p:cNvPr>
          <p:cNvSpPr txBox="1"/>
          <p:nvPr/>
        </p:nvSpPr>
        <p:spPr>
          <a:xfrm>
            <a:off x="5369514" y="1805936"/>
            <a:ext cx="2446760" cy="523220"/>
          </a:xfrm>
          <a:prstGeom prst="rect">
            <a:avLst/>
          </a:prstGeom>
          <a:noFill/>
        </p:spPr>
        <p:txBody>
          <a:bodyPr wrap="none" rtlCol="0">
            <a:spAutoFit/>
          </a:bodyPr>
          <a:lstStyle/>
          <a:p>
            <a:pPr algn="l"/>
            <a:r>
              <a:rPr lang="en-GB" sz="2800" dirty="0" err="1"/>
              <a:t>Teirmiméadair</a:t>
            </a:r>
            <a:endParaRPr lang="en-GB" sz="2800" dirty="0"/>
          </a:p>
        </p:txBody>
      </p:sp>
      <p:sp>
        <p:nvSpPr>
          <p:cNvPr id="8" name="Parallelogram 7">
            <a:extLst>
              <a:ext uri="{FF2B5EF4-FFF2-40B4-BE49-F238E27FC236}">
                <a16:creationId xmlns:a16="http://schemas.microsoft.com/office/drawing/2014/main" id="{764A7ADE-6FE7-AFFD-1F9B-077B548C8688}"/>
              </a:ext>
            </a:extLst>
          </p:cNvPr>
          <p:cNvSpPr/>
          <p:nvPr/>
        </p:nvSpPr>
        <p:spPr>
          <a:xfrm rot="16200000">
            <a:off x="6642187" y="4116432"/>
            <a:ext cx="1410384" cy="116233"/>
          </a:xfrm>
          <a:prstGeom prst="parallelogram">
            <a:avLst/>
          </a:prstGeom>
          <a:gradFill>
            <a:gsLst>
              <a:gs pos="0">
                <a:schemeClr val="tx1"/>
              </a:gs>
              <a:gs pos="80000">
                <a:schemeClr val="bg1">
                  <a:lumMod val="65000"/>
                </a:schemeClr>
              </a:gs>
              <a:gs pos="30000">
                <a:schemeClr val="bg1">
                  <a:lumMod val="65000"/>
                </a:schemeClr>
              </a:gs>
              <a:gs pos="100000">
                <a:schemeClr val="tx1"/>
              </a:gs>
            </a:gsLst>
            <a:lin ang="540000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9" name="Text Box 5">
            <a:extLst>
              <a:ext uri="{FF2B5EF4-FFF2-40B4-BE49-F238E27FC236}">
                <a16:creationId xmlns:a16="http://schemas.microsoft.com/office/drawing/2014/main" id="{C38FB0BF-47A5-79EF-4455-61C7CB8A53F2}"/>
              </a:ext>
            </a:extLst>
          </p:cNvPr>
          <p:cNvSpPr txBox="1">
            <a:spLocks noChangeArrowheads="1"/>
          </p:cNvSpPr>
          <p:nvPr/>
        </p:nvSpPr>
        <p:spPr bwMode="auto">
          <a:xfrm>
            <a:off x="102144" y="1413074"/>
            <a:ext cx="5107566"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GB" sz="2800" b="1" noProof="0" dirty="0" err="1"/>
              <a:t>Trealamh</a:t>
            </a:r>
            <a:r>
              <a:rPr lang="en-GB" sz="2800" noProof="0" dirty="0"/>
              <a:t>: </a:t>
            </a:r>
            <a:r>
              <a:rPr lang="en-GB" sz="2800" noProof="0" dirty="0" err="1"/>
              <a:t>Féach</a:t>
            </a:r>
            <a:r>
              <a:rPr lang="en-GB" sz="2800" noProof="0" dirty="0"/>
              <a:t> </a:t>
            </a:r>
            <a:r>
              <a:rPr lang="en-GB" sz="2800" noProof="0" dirty="0" err="1"/>
              <a:t>ar</a:t>
            </a:r>
            <a:r>
              <a:rPr lang="en-GB" sz="2800" noProof="0" dirty="0"/>
              <a:t> an </a:t>
            </a:r>
            <a:r>
              <a:rPr lang="en-GB" sz="2800" noProof="0" dirty="0" err="1"/>
              <a:t>léaráid</a:t>
            </a:r>
            <a:endParaRPr lang="en-GB" sz="2800" noProof="0" dirty="0"/>
          </a:p>
        </p:txBody>
      </p:sp>
      <p:sp>
        <p:nvSpPr>
          <p:cNvPr id="40" name="Text Box 5">
            <a:extLst>
              <a:ext uri="{FF2B5EF4-FFF2-40B4-BE49-F238E27FC236}">
                <a16:creationId xmlns:a16="http://schemas.microsoft.com/office/drawing/2014/main" id="{286392D2-7944-575C-C92D-7520BC07DF77}"/>
              </a:ext>
            </a:extLst>
          </p:cNvPr>
          <p:cNvSpPr txBox="1">
            <a:spLocks noChangeArrowheads="1"/>
          </p:cNvSpPr>
          <p:nvPr/>
        </p:nvSpPr>
        <p:spPr bwMode="auto">
          <a:xfrm>
            <a:off x="175463" y="2302753"/>
            <a:ext cx="4041055" cy="18158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GB" sz="2800" b="1" noProof="0" dirty="0" err="1"/>
              <a:t>Modh</a:t>
            </a:r>
            <a:r>
              <a:rPr lang="en-GB" sz="2800" noProof="0" dirty="0"/>
              <a:t>: L</a:t>
            </a:r>
            <a:r>
              <a:rPr lang="ga-IE" sz="2800" dirty="0"/>
              <a:t>íon cannaí le huisce te agus déan monatóireacht ar an teocht</a:t>
            </a:r>
          </a:p>
        </p:txBody>
      </p:sp>
      <p:sp>
        <p:nvSpPr>
          <p:cNvPr id="41" name="Title 40">
            <a:extLst>
              <a:ext uri="{FF2B5EF4-FFF2-40B4-BE49-F238E27FC236}">
                <a16:creationId xmlns:a16="http://schemas.microsoft.com/office/drawing/2014/main" id="{94E0E3AB-A804-1FE1-B21A-A37A74D33B0E}"/>
              </a:ext>
            </a:extLst>
          </p:cNvPr>
          <p:cNvSpPr>
            <a:spLocks noGrp="1"/>
          </p:cNvSpPr>
          <p:nvPr>
            <p:ph type="title"/>
          </p:nvPr>
        </p:nvSpPr>
        <p:spPr>
          <a:xfrm>
            <a:off x="266700" y="165879"/>
            <a:ext cx="8674100" cy="2086725"/>
          </a:xfrm>
        </p:spPr>
        <p:txBody>
          <a:bodyPr/>
          <a:lstStyle/>
          <a:p>
            <a:r>
              <a:rPr lang="ga-IE" dirty="0"/>
              <a:t>Taispeáin go mbíonn dathanna dorcha ag astaíocht teasa níos fearr</a:t>
            </a:r>
            <a:br>
              <a:rPr lang="ga-IE" dirty="0"/>
            </a:br>
            <a:br>
              <a:rPr lang="ga-IE" dirty="0"/>
            </a:br>
            <a:endParaRPr lang="en-GB"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970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4"/>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5"/>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6"/>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8"/>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7"/>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8"/>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9"/>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4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700" grpId="0"/>
      <p:bldP spid="2" grpId="0"/>
      <p:bldP spid="3" grpId="0" animBg="1"/>
      <p:bldP spid="4" grpId="0" animBg="1"/>
      <p:bldP spid="5" grpId="0" animBg="1"/>
      <p:bldP spid="37" grpId="0"/>
      <p:bldP spid="8" grpId="0" animBg="1"/>
      <p:bldP spid="39" grpId="0"/>
      <p:bldP spid="40"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F321AB4D-58C5-F365-98B4-D4BC7D9EA1A8}"/>
                  </a:ext>
                </a:extLst>
              </p:cNvPr>
              <p:cNvSpPr txBox="1"/>
              <p:nvPr/>
            </p:nvSpPr>
            <p:spPr>
              <a:xfrm>
                <a:off x="1475656" y="3136612"/>
                <a:ext cx="4536504" cy="58477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3200" b="0" i="0" smtClean="0">
                          <a:latin typeface="Cambria Math" panose="02040503050406030204" pitchFamily="18" charset="0"/>
                        </a:rPr>
                        <m:t>0</m:t>
                      </m:r>
                      <m:r>
                        <a:rPr lang="en-GB" sz="3200" b="0" i="1" smtClean="0">
                          <a:latin typeface="Cambria Math" panose="02040503050406030204" pitchFamily="18" charset="0"/>
                        </a:rPr>
                        <m:t> </m:t>
                      </m:r>
                      <m:r>
                        <m:rPr>
                          <m:sty m:val="p"/>
                        </m:rPr>
                        <a:rPr lang="en-GB" sz="3200" b="0" i="0" smtClean="0">
                          <a:latin typeface="Cambria Math" panose="02040503050406030204" pitchFamily="18" charset="0"/>
                        </a:rPr>
                        <m:t>K</m:t>
                      </m:r>
                      <m:r>
                        <a:rPr lang="en-GB" sz="3200" b="0" i="1" smtClean="0">
                          <a:latin typeface="Cambria Math" panose="02040503050406030204" pitchFamily="18" charset="0"/>
                        </a:rPr>
                        <m:t>=</m:t>
                      </m:r>
                      <m:r>
                        <a:rPr lang="en-GB" sz="3200" i="1">
                          <a:latin typeface="Cambria Math" panose="02040503050406030204" pitchFamily="18" charset="0"/>
                        </a:rPr>
                        <m:t>−273.15 ℃</m:t>
                      </m:r>
                    </m:oMath>
                  </m:oMathPara>
                </a14:m>
                <a:endParaRPr lang="en-GB" sz="3200"/>
              </a:p>
            </p:txBody>
          </p:sp>
        </mc:Choice>
        <mc:Fallback xmlns="">
          <p:sp>
            <p:nvSpPr>
              <p:cNvPr id="5" name="TextBox 4">
                <a:extLst>
                  <a:ext uri="{FF2B5EF4-FFF2-40B4-BE49-F238E27FC236}">
                    <a16:creationId xmlns:a16="http://schemas.microsoft.com/office/drawing/2014/main" id="{F321AB4D-58C5-F365-98B4-D4BC7D9EA1A8}"/>
                  </a:ext>
                </a:extLst>
              </p:cNvPr>
              <p:cNvSpPr txBox="1">
                <a:spLocks noRot="1" noChangeAspect="1" noMove="1" noResize="1" noEditPoints="1" noAdjustHandles="1" noChangeArrowheads="1" noChangeShapeType="1" noTextEdit="1"/>
              </p:cNvSpPr>
              <p:nvPr/>
            </p:nvSpPr>
            <p:spPr>
              <a:xfrm>
                <a:off x="1475656" y="3136612"/>
                <a:ext cx="4536504" cy="584775"/>
              </a:xfrm>
              <a:prstGeom prst="rect">
                <a:avLst/>
              </a:prstGeom>
              <a:blipFill>
                <a:blip r:embed="rId2"/>
                <a:stretch>
                  <a:fillRect/>
                </a:stretch>
              </a:blipFill>
            </p:spPr>
            <p:txBody>
              <a:bodyPr/>
              <a:lstStyle/>
              <a:p>
                <a:r>
                  <a:rPr lang="en-US">
                    <a:noFill/>
                  </a:rPr>
                  <a:t> </a:t>
                </a:r>
              </a:p>
            </p:txBody>
          </p:sp>
        </mc:Fallback>
      </mc:AlternateContent>
      <p:sp>
        <p:nvSpPr>
          <p:cNvPr id="6" name="TextBox 5">
            <a:extLst>
              <a:ext uri="{FF2B5EF4-FFF2-40B4-BE49-F238E27FC236}">
                <a16:creationId xmlns:a16="http://schemas.microsoft.com/office/drawing/2014/main" id="{20D2F119-6F07-A3AA-3EC6-58AA672C95FE}"/>
              </a:ext>
            </a:extLst>
          </p:cNvPr>
          <p:cNvSpPr txBox="1"/>
          <p:nvPr/>
        </p:nvSpPr>
        <p:spPr>
          <a:xfrm>
            <a:off x="1979712" y="1801416"/>
            <a:ext cx="6192688" cy="584775"/>
          </a:xfrm>
          <a:prstGeom prst="rect">
            <a:avLst/>
          </a:prstGeom>
          <a:noFill/>
        </p:spPr>
        <p:txBody>
          <a:bodyPr wrap="square" rtlCol="0">
            <a:spAutoFit/>
          </a:bodyPr>
          <a:lstStyle/>
          <a:p>
            <a:r>
              <a:rPr lang="en-GB" sz="3200" b="0" dirty="0"/>
              <a:t>An </a:t>
            </a:r>
            <a:r>
              <a:rPr lang="en-GB" sz="3200" b="1" dirty="0" err="1"/>
              <a:t>Scála</a:t>
            </a:r>
            <a:r>
              <a:rPr lang="en-GB" sz="3200" b="1" dirty="0"/>
              <a:t> </a:t>
            </a:r>
            <a:r>
              <a:rPr lang="en-GB" sz="3200" b="1" dirty="0" err="1"/>
              <a:t>Ceilvin</a:t>
            </a:r>
            <a:endParaRPr lang="en-GB" sz="3200" b="1" dirty="0"/>
          </a:p>
        </p:txBody>
      </p:sp>
      <p:sp>
        <p:nvSpPr>
          <p:cNvPr id="3" name="Title 2">
            <a:extLst>
              <a:ext uri="{FF2B5EF4-FFF2-40B4-BE49-F238E27FC236}">
                <a16:creationId xmlns:a16="http://schemas.microsoft.com/office/drawing/2014/main" id="{A97DB0F6-DECE-A9D4-18FA-1F686755FCAD}"/>
              </a:ext>
            </a:extLst>
          </p:cNvPr>
          <p:cNvSpPr>
            <a:spLocks noGrp="1"/>
          </p:cNvSpPr>
          <p:nvPr>
            <p:ph type="title"/>
          </p:nvPr>
        </p:nvSpPr>
        <p:spPr>
          <a:xfrm>
            <a:off x="241300" y="155246"/>
            <a:ext cx="8724900" cy="1089529"/>
          </a:xfrm>
        </p:spPr>
        <p:txBody>
          <a:bodyPr/>
          <a:lstStyle/>
          <a:p>
            <a:r>
              <a:rPr lang="en-GB" dirty="0"/>
              <a:t>Cén </a:t>
            </a:r>
            <a:r>
              <a:rPr lang="en-GB" dirty="0" err="1"/>
              <a:t>scála</a:t>
            </a:r>
            <a:r>
              <a:rPr lang="en-GB" dirty="0"/>
              <a:t> </a:t>
            </a:r>
            <a:r>
              <a:rPr lang="en-GB" dirty="0" err="1"/>
              <a:t>teochta</a:t>
            </a:r>
            <a:r>
              <a:rPr lang="en-GB" dirty="0"/>
              <a:t> a </a:t>
            </a:r>
            <a:r>
              <a:rPr lang="en-GB" dirty="0" err="1"/>
              <a:t>thosaíonn</a:t>
            </a:r>
            <a:r>
              <a:rPr lang="en-GB" dirty="0"/>
              <a:t> ag </a:t>
            </a:r>
            <a:r>
              <a:rPr lang="en-GB" dirty="0" err="1"/>
              <a:t>dearbhnialas</a:t>
            </a:r>
            <a:r>
              <a:rPr lang="en-GB" dirty="0"/>
              <a:t>?</a:t>
            </a:r>
          </a:p>
        </p:txBody>
      </p:sp>
      <p:sp>
        <p:nvSpPr>
          <p:cNvPr id="2" name="Rectangle: Rounded Corners 1">
            <a:extLst>
              <a:ext uri="{FF2B5EF4-FFF2-40B4-BE49-F238E27FC236}">
                <a16:creationId xmlns:a16="http://schemas.microsoft.com/office/drawing/2014/main" id="{B65155EE-41A2-727E-BCBA-829BDD5B3DDB}"/>
              </a:ext>
            </a:extLst>
          </p:cNvPr>
          <p:cNvSpPr/>
          <p:nvPr/>
        </p:nvSpPr>
        <p:spPr>
          <a:xfrm>
            <a:off x="7655051" y="933452"/>
            <a:ext cx="176363" cy="5101588"/>
          </a:xfrm>
          <a:prstGeom prst="roundRect">
            <a:avLst/>
          </a:prstGeom>
          <a:solidFill>
            <a:schemeClr val="bg1"/>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TextBox 3">
            <a:extLst>
              <a:ext uri="{FF2B5EF4-FFF2-40B4-BE49-F238E27FC236}">
                <a16:creationId xmlns:a16="http://schemas.microsoft.com/office/drawing/2014/main" id="{177E642E-56EF-DE9D-568A-38013102C225}"/>
              </a:ext>
            </a:extLst>
          </p:cNvPr>
          <p:cNvSpPr txBox="1"/>
          <p:nvPr/>
        </p:nvSpPr>
        <p:spPr>
          <a:xfrm>
            <a:off x="6892290" y="1151166"/>
            <a:ext cx="762761" cy="523220"/>
          </a:xfrm>
          <a:prstGeom prst="rect">
            <a:avLst/>
          </a:prstGeom>
          <a:noFill/>
        </p:spPr>
        <p:txBody>
          <a:bodyPr wrap="square" rtlCol="0">
            <a:spAutoFit/>
          </a:bodyPr>
          <a:lstStyle/>
          <a:p>
            <a:pPr>
              <a:spcAft>
                <a:spcPts val="1200"/>
              </a:spcAft>
            </a:pPr>
            <a:r>
              <a:rPr lang="en-GB" sz="2800">
                <a:cs typeface="Arial" panose="020B0604020202020204" pitchFamily="34" charset="0"/>
              </a:rPr>
              <a:t>0</a:t>
            </a:r>
            <a:r>
              <a:rPr lang="en-GB" sz="2800"/>
              <a:t>℃</a:t>
            </a:r>
            <a:endParaRPr lang="en-GB" sz="2800">
              <a:cs typeface="Arial" panose="020B0604020202020204" pitchFamily="34" charset="0"/>
            </a:endParaRPr>
          </a:p>
        </p:txBody>
      </p:sp>
      <p:cxnSp>
        <p:nvCxnSpPr>
          <p:cNvPr id="7" name="Straight Connector 6">
            <a:extLst>
              <a:ext uri="{FF2B5EF4-FFF2-40B4-BE49-F238E27FC236}">
                <a16:creationId xmlns:a16="http://schemas.microsoft.com/office/drawing/2014/main" id="{2B7B48FD-0E70-BDB6-213F-F59D15F185EB}"/>
              </a:ext>
            </a:extLst>
          </p:cNvPr>
          <p:cNvCxnSpPr/>
          <p:nvPr/>
        </p:nvCxnSpPr>
        <p:spPr>
          <a:xfrm>
            <a:off x="7655051" y="1412776"/>
            <a:ext cx="78890" cy="0"/>
          </a:xfrm>
          <a:prstGeom prst="line">
            <a:avLst/>
          </a:prstGeom>
          <a:ln w="28575">
            <a:solidFill>
              <a:schemeClr val="tx1"/>
            </a:solidFill>
            <a:tailEnd type="none" w="med" len="lg"/>
          </a:ln>
        </p:spPr>
        <p:style>
          <a:lnRef idx="2">
            <a:schemeClr val="accent1"/>
          </a:lnRef>
          <a:fillRef idx="0">
            <a:schemeClr val="accent1"/>
          </a:fillRef>
          <a:effectRef idx="1">
            <a:schemeClr val="accent1"/>
          </a:effectRef>
          <a:fontRef idx="minor">
            <a:schemeClr val="tx1"/>
          </a:fontRef>
        </p:style>
      </p:cxnSp>
      <p:sp>
        <p:nvSpPr>
          <p:cNvPr id="8" name="TextBox 7">
            <a:extLst>
              <a:ext uri="{FF2B5EF4-FFF2-40B4-BE49-F238E27FC236}">
                <a16:creationId xmlns:a16="http://schemas.microsoft.com/office/drawing/2014/main" id="{8BC10D7C-DEA7-6839-FA07-1A9E05CF6DFA}"/>
              </a:ext>
            </a:extLst>
          </p:cNvPr>
          <p:cNvSpPr txBox="1"/>
          <p:nvPr/>
        </p:nvSpPr>
        <p:spPr>
          <a:xfrm>
            <a:off x="6389370" y="2794875"/>
            <a:ext cx="1383723" cy="523220"/>
          </a:xfrm>
          <a:prstGeom prst="rect">
            <a:avLst/>
          </a:prstGeom>
          <a:noFill/>
        </p:spPr>
        <p:txBody>
          <a:bodyPr wrap="square" rtlCol="0">
            <a:spAutoFit/>
          </a:bodyPr>
          <a:lstStyle/>
          <a:p>
            <a:pPr>
              <a:spcAft>
                <a:spcPts val="1200"/>
              </a:spcAft>
            </a:pPr>
            <a:r>
              <a:rPr lang="en-GB" sz="2800">
                <a:cs typeface="Arial" panose="020B0604020202020204" pitchFamily="34" charset="0"/>
              </a:rPr>
              <a:t>-100</a:t>
            </a:r>
            <a:r>
              <a:rPr lang="en-GB" sz="2800"/>
              <a:t>℃</a:t>
            </a:r>
            <a:endParaRPr lang="en-GB" sz="2800">
              <a:cs typeface="Arial" panose="020B0604020202020204" pitchFamily="34" charset="0"/>
            </a:endParaRPr>
          </a:p>
        </p:txBody>
      </p:sp>
      <p:sp>
        <p:nvSpPr>
          <p:cNvPr id="9" name="TextBox 8">
            <a:extLst>
              <a:ext uri="{FF2B5EF4-FFF2-40B4-BE49-F238E27FC236}">
                <a16:creationId xmlns:a16="http://schemas.microsoft.com/office/drawing/2014/main" id="{0F9E0DAA-7E6B-5E79-AD48-8E97CFABDFB5}"/>
              </a:ext>
            </a:extLst>
          </p:cNvPr>
          <p:cNvSpPr txBox="1"/>
          <p:nvPr/>
        </p:nvSpPr>
        <p:spPr>
          <a:xfrm>
            <a:off x="6381311" y="4666639"/>
            <a:ext cx="1311572" cy="523220"/>
          </a:xfrm>
          <a:prstGeom prst="rect">
            <a:avLst/>
          </a:prstGeom>
          <a:noFill/>
        </p:spPr>
        <p:txBody>
          <a:bodyPr wrap="square" rtlCol="0">
            <a:spAutoFit/>
          </a:bodyPr>
          <a:lstStyle/>
          <a:p>
            <a:pPr>
              <a:spcAft>
                <a:spcPts val="1200"/>
              </a:spcAft>
            </a:pPr>
            <a:r>
              <a:rPr lang="en-GB" sz="2800">
                <a:cs typeface="Arial" panose="020B0604020202020204" pitchFamily="34" charset="0"/>
              </a:rPr>
              <a:t>-200</a:t>
            </a:r>
            <a:r>
              <a:rPr lang="en-GB" sz="2800"/>
              <a:t>℃</a:t>
            </a:r>
            <a:endParaRPr lang="en-GB" sz="2800">
              <a:cs typeface="Arial" panose="020B0604020202020204" pitchFamily="34" charset="0"/>
            </a:endParaRPr>
          </a:p>
        </p:txBody>
      </p:sp>
      <p:sp>
        <p:nvSpPr>
          <p:cNvPr id="10" name="TextBox 9">
            <a:extLst>
              <a:ext uri="{FF2B5EF4-FFF2-40B4-BE49-F238E27FC236}">
                <a16:creationId xmlns:a16="http://schemas.microsoft.com/office/drawing/2014/main" id="{10406951-AD6C-330B-51C9-FAF4B8CAD8A8}"/>
              </a:ext>
            </a:extLst>
          </p:cNvPr>
          <p:cNvSpPr txBox="1"/>
          <p:nvPr/>
        </p:nvSpPr>
        <p:spPr>
          <a:xfrm>
            <a:off x="6366174" y="5746037"/>
            <a:ext cx="1383723" cy="523220"/>
          </a:xfrm>
          <a:prstGeom prst="rect">
            <a:avLst/>
          </a:prstGeom>
          <a:noFill/>
        </p:spPr>
        <p:txBody>
          <a:bodyPr wrap="square" rtlCol="0">
            <a:spAutoFit/>
          </a:bodyPr>
          <a:lstStyle/>
          <a:p>
            <a:pPr>
              <a:spcAft>
                <a:spcPts val="1200"/>
              </a:spcAft>
            </a:pPr>
            <a:r>
              <a:rPr lang="en-GB" sz="2800">
                <a:latin typeface="Arial" panose="020B0604020202020204" pitchFamily="34" charset="0"/>
                <a:cs typeface="Arial" panose="020B0604020202020204" pitchFamily="34" charset="0"/>
              </a:rPr>
              <a:t>-273</a:t>
            </a:r>
            <a:r>
              <a:rPr lang="en-GB" sz="2800"/>
              <a:t>℃</a:t>
            </a:r>
            <a:endParaRPr lang="en-GB" sz="2800">
              <a:latin typeface="Arial" panose="020B0604020202020204" pitchFamily="34" charset="0"/>
              <a:cs typeface="Arial" panose="020B0604020202020204" pitchFamily="34" charset="0"/>
            </a:endParaRPr>
          </a:p>
        </p:txBody>
      </p:sp>
      <p:cxnSp>
        <p:nvCxnSpPr>
          <p:cNvPr id="11" name="Straight Connector 10">
            <a:extLst>
              <a:ext uri="{FF2B5EF4-FFF2-40B4-BE49-F238E27FC236}">
                <a16:creationId xmlns:a16="http://schemas.microsoft.com/office/drawing/2014/main" id="{22778998-781D-DE92-D561-92283C2841AF}"/>
              </a:ext>
            </a:extLst>
          </p:cNvPr>
          <p:cNvCxnSpPr/>
          <p:nvPr/>
        </p:nvCxnSpPr>
        <p:spPr>
          <a:xfrm>
            <a:off x="7658861" y="3051076"/>
            <a:ext cx="78890" cy="0"/>
          </a:xfrm>
          <a:prstGeom prst="line">
            <a:avLst/>
          </a:prstGeom>
          <a:ln w="28575">
            <a:solidFill>
              <a:schemeClr val="tx1"/>
            </a:solidFill>
            <a:tailEnd type="none" w="med" len="lg"/>
          </a:ln>
        </p:spPr>
        <p:style>
          <a:lnRef idx="2">
            <a:schemeClr val="accent1"/>
          </a:lnRef>
          <a:fillRef idx="0">
            <a:schemeClr val="accent1"/>
          </a:fillRef>
          <a:effectRef idx="1">
            <a:schemeClr val="accent1"/>
          </a:effectRef>
          <a:fontRef idx="minor">
            <a:schemeClr val="tx1"/>
          </a:fontRef>
        </p:style>
      </p:cxnSp>
      <p:cxnSp>
        <p:nvCxnSpPr>
          <p:cNvPr id="12" name="Straight Connector 11">
            <a:extLst>
              <a:ext uri="{FF2B5EF4-FFF2-40B4-BE49-F238E27FC236}">
                <a16:creationId xmlns:a16="http://schemas.microsoft.com/office/drawing/2014/main" id="{531A47E8-81C1-37C0-4585-D461045E8879}"/>
              </a:ext>
            </a:extLst>
          </p:cNvPr>
          <p:cNvCxnSpPr/>
          <p:nvPr/>
        </p:nvCxnSpPr>
        <p:spPr>
          <a:xfrm>
            <a:off x="7674101" y="4917976"/>
            <a:ext cx="78890" cy="0"/>
          </a:xfrm>
          <a:prstGeom prst="line">
            <a:avLst/>
          </a:prstGeom>
          <a:ln w="28575">
            <a:solidFill>
              <a:schemeClr val="tx1"/>
            </a:solidFill>
            <a:tailEnd type="none" w="med" len="lg"/>
          </a:ln>
        </p:spPr>
        <p:style>
          <a:lnRef idx="2">
            <a:schemeClr val="accent1"/>
          </a:lnRef>
          <a:fillRef idx="0">
            <a:schemeClr val="accent1"/>
          </a:fillRef>
          <a:effectRef idx="1">
            <a:schemeClr val="accent1"/>
          </a:effectRef>
          <a:fontRef idx="minor">
            <a:schemeClr val="tx1"/>
          </a:fontRef>
        </p:style>
      </p:cxnSp>
      <p:sp>
        <p:nvSpPr>
          <p:cNvPr id="13" name="TextBox 12">
            <a:extLst>
              <a:ext uri="{FF2B5EF4-FFF2-40B4-BE49-F238E27FC236}">
                <a16:creationId xmlns:a16="http://schemas.microsoft.com/office/drawing/2014/main" id="{48D7EAC8-1F75-FFDF-C5A0-D3E3C654A64B}"/>
              </a:ext>
            </a:extLst>
          </p:cNvPr>
          <p:cNvSpPr txBox="1"/>
          <p:nvPr/>
        </p:nvSpPr>
        <p:spPr>
          <a:xfrm>
            <a:off x="8037169" y="5773430"/>
            <a:ext cx="723275" cy="523220"/>
          </a:xfrm>
          <a:prstGeom prst="rect">
            <a:avLst/>
          </a:prstGeom>
          <a:solidFill>
            <a:srgbClr val="FFFF99"/>
          </a:solidFill>
        </p:spPr>
        <p:txBody>
          <a:bodyPr wrap="none" rtlCol="0">
            <a:spAutoFit/>
          </a:bodyPr>
          <a:lstStyle/>
          <a:p>
            <a:pPr algn="l">
              <a:spcAft>
                <a:spcPts val="1200"/>
              </a:spcAft>
            </a:pPr>
            <a:r>
              <a:rPr lang="en-GB" sz="2800">
                <a:latin typeface="Arial" panose="020B0604020202020204" pitchFamily="34" charset="0"/>
                <a:cs typeface="Arial" panose="020B0604020202020204" pitchFamily="34" charset="0"/>
              </a:rPr>
              <a:t>0 K</a:t>
            </a:r>
          </a:p>
        </p:txBody>
      </p:sp>
    </p:spTree>
    <p:extLst>
      <p:ext uri="{BB962C8B-B14F-4D97-AF65-F5344CB8AC3E}">
        <p14:creationId xmlns:p14="http://schemas.microsoft.com/office/powerpoint/2010/main" val="20970751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par>
                          <p:cTn id="9" fill="hold">
                            <p:stCondLst>
                              <p:cond delay="0"/>
                            </p:stCondLst>
                            <p:childTnLst>
                              <p:par>
                                <p:cTn id="10" presetID="10" presetClass="entr" presetSubtype="0" fill="hold" grpId="0" nodeType="after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fade">
                                      <p:cBhvr>
                                        <p:cTn id="12"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13" grpId="0" animBg="1"/>
    </p:bldLst>
  </p:timing>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 name="Rectangle 49">
            <a:extLst>
              <a:ext uri="{FF2B5EF4-FFF2-40B4-BE49-F238E27FC236}">
                <a16:creationId xmlns:a16="http://schemas.microsoft.com/office/drawing/2014/main" id="{2C2FB6A2-BA2C-7FBC-8279-4AA7CFE9ACEA}"/>
              </a:ext>
            </a:extLst>
          </p:cNvPr>
          <p:cNvSpPr/>
          <p:nvPr/>
        </p:nvSpPr>
        <p:spPr>
          <a:xfrm>
            <a:off x="97276" y="1766003"/>
            <a:ext cx="8843524" cy="4926118"/>
          </a:xfrm>
          <a:prstGeom prst="rect">
            <a:avLst/>
          </a:prstGeom>
          <a:solidFill>
            <a:schemeClr val="bg1"/>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724" name="Text Box 5">
            <a:extLst>
              <a:ext uri="{FF2B5EF4-FFF2-40B4-BE49-F238E27FC236}">
                <a16:creationId xmlns:a16="http://schemas.microsoft.com/office/drawing/2014/main" id="{E0FC8456-4D93-0459-4A5C-C284B2E9E157}"/>
              </a:ext>
            </a:extLst>
          </p:cNvPr>
          <p:cNvSpPr txBox="1">
            <a:spLocks noChangeArrowheads="1"/>
          </p:cNvSpPr>
          <p:nvPr/>
        </p:nvSpPr>
        <p:spPr bwMode="auto">
          <a:xfrm>
            <a:off x="354817" y="2033176"/>
            <a:ext cx="3293356" cy="33855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pt-BR" sz="2800" dirty="0"/>
              <a:t>Uisce fuar &amp; solas na gréine.</a:t>
            </a:r>
          </a:p>
          <a:p>
            <a:br>
              <a:rPr lang="pt-BR" dirty="0"/>
            </a:br>
            <a:r>
              <a:rPr lang="en-GB" sz="2800" b="1" noProof="0" dirty="0" err="1"/>
              <a:t>Breathnóireacht</a:t>
            </a:r>
            <a:r>
              <a:rPr lang="en-GB" sz="2800" b="1" noProof="0" dirty="0"/>
              <a:t>: </a:t>
            </a:r>
            <a:r>
              <a:rPr lang="pt-BR" sz="2800" dirty="0"/>
              <a:t>Téann teocht uisce sa canna níos dorcha suas ar ráta níos tapúla.</a:t>
            </a:r>
          </a:p>
        </p:txBody>
      </p:sp>
      <p:grpSp>
        <p:nvGrpSpPr>
          <p:cNvPr id="49" name="Group 48">
            <a:extLst>
              <a:ext uri="{FF2B5EF4-FFF2-40B4-BE49-F238E27FC236}">
                <a16:creationId xmlns:a16="http://schemas.microsoft.com/office/drawing/2014/main" id="{F20F1E92-3D50-8E6F-AE44-687FCFAD0244}"/>
              </a:ext>
            </a:extLst>
          </p:cNvPr>
          <p:cNvGrpSpPr/>
          <p:nvPr/>
        </p:nvGrpSpPr>
        <p:grpSpPr>
          <a:xfrm>
            <a:off x="5298249" y="1537521"/>
            <a:ext cx="1503547" cy="1503547"/>
            <a:chOff x="7389628" y="697599"/>
            <a:chExt cx="1503547" cy="1503547"/>
          </a:xfrm>
        </p:grpSpPr>
        <p:grpSp>
          <p:nvGrpSpPr>
            <p:cNvPr id="4" name="Group 3">
              <a:extLst>
                <a:ext uri="{FF2B5EF4-FFF2-40B4-BE49-F238E27FC236}">
                  <a16:creationId xmlns:a16="http://schemas.microsoft.com/office/drawing/2014/main" id="{0CF0C4DC-70D2-0D78-B2BA-C3A5E28F8449}"/>
                </a:ext>
              </a:extLst>
            </p:cNvPr>
            <p:cNvGrpSpPr/>
            <p:nvPr/>
          </p:nvGrpSpPr>
          <p:grpSpPr>
            <a:xfrm>
              <a:off x="7389628" y="697599"/>
              <a:ext cx="1503547" cy="1503547"/>
              <a:chOff x="6088658" y="109670"/>
              <a:chExt cx="1503547" cy="1503547"/>
            </a:xfrm>
          </p:grpSpPr>
          <p:pic>
            <p:nvPicPr>
              <p:cNvPr id="2" name="Graphic 1" descr="Dim (Smaller Sun) outline">
                <a:extLst>
                  <a:ext uri="{FF2B5EF4-FFF2-40B4-BE49-F238E27FC236}">
                    <a16:creationId xmlns:a16="http://schemas.microsoft.com/office/drawing/2014/main" id="{00B844DC-566B-3B6A-CAEF-F392E896D5F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088658" y="109670"/>
                <a:ext cx="1503547" cy="1503547"/>
              </a:xfrm>
              <a:prstGeom prst="rect">
                <a:avLst/>
              </a:prstGeom>
            </p:spPr>
          </p:pic>
          <p:sp>
            <p:nvSpPr>
              <p:cNvPr id="3" name="Oval 2">
                <a:extLst>
                  <a:ext uri="{FF2B5EF4-FFF2-40B4-BE49-F238E27FC236}">
                    <a16:creationId xmlns:a16="http://schemas.microsoft.com/office/drawing/2014/main" id="{1D599C66-9720-1477-9C27-6AB4DCCBCCA0}"/>
                  </a:ext>
                </a:extLst>
              </p:cNvPr>
              <p:cNvSpPr/>
              <p:nvPr/>
            </p:nvSpPr>
            <p:spPr>
              <a:xfrm>
                <a:off x="6660411" y="683148"/>
                <a:ext cx="360040" cy="356590"/>
              </a:xfrm>
              <a:prstGeom prst="ellipse">
                <a:avLst/>
              </a:prstGeom>
              <a:solidFill>
                <a:srgbClr val="FFFF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noProof="0"/>
              </a:p>
            </p:txBody>
          </p:sp>
        </p:grpSp>
        <p:cxnSp>
          <p:nvCxnSpPr>
            <p:cNvPr id="6" name="Straight Connector 5">
              <a:extLst>
                <a:ext uri="{FF2B5EF4-FFF2-40B4-BE49-F238E27FC236}">
                  <a16:creationId xmlns:a16="http://schemas.microsoft.com/office/drawing/2014/main" id="{05FADCC7-B981-0177-8607-33D58F00EC1E}"/>
                </a:ext>
              </a:extLst>
            </p:cNvPr>
            <p:cNvCxnSpPr>
              <a:cxnSpLocks/>
            </p:cNvCxnSpPr>
            <p:nvPr/>
          </p:nvCxnSpPr>
          <p:spPr>
            <a:xfrm flipV="1">
              <a:off x="7740352" y="1556792"/>
              <a:ext cx="144016" cy="70875"/>
            </a:xfrm>
            <a:prstGeom prst="line">
              <a:avLst/>
            </a:prstGeom>
          </p:spPr>
          <p:style>
            <a:lnRef idx="2">
              <a:schemeClr val="dk1"/>
            </a:lnRef>
            <a:fillRef idx="0">
              <a:schemeClr val="dk1"/>
            </a:fillRef>
            <a:effectRef idx="1">
              <a:schemeClr val="dk1"/>
            </a:effectRef>
            <a:fontRef idx="minor">
              <a:schemeClr val="tx1"/>
            </a:fontRef>
          </p:style>
        </p:cxnSp>
        <p:cxnSp>
          <p:nvCxnSpPr>
            <p:cNvPr id="11" name="Straight Connector 10">
              <a:extLst>
                <a:ext uri="{FF2B5EF4-FFF2-40B4-BE49-F238E27FC236}">
                  <a16:creationId xmlns:a16="http://schemas.microsoft.com/office/drawing/2014/main" id="{D1184160-F9F0-A745-4D02-CF0176510AC2}"/>
                </a:ext>
              </a:extLst>
            </p:cNvPr>
            <p:cNvCxnSpPr>
              <a:cxnSpLocks/>
            </p:cNvCxnSpPr>
            <p:nvPr/>
          </p:nvCxnSpPr>
          <p:spPr>
            <a:xfrm flipV="1">
              <a:off x="7962900" y="1728242"/>
              <a:ext cx="74098" cy="121725"/>
            </a:xfrm>
            <a:prstGeom prst="line">
              <a:avLst/>
            </a:prstGeom>
          </p:spPr>
          <p:style>
            <a:lnRef idx="2">
              <a:schemeClr val="dk1"/>
            </a:lnRef>
            <a:fillRef idx="0">
              <a:schemeClr val="dk1"/>
            </a:fillRef>
            <a:effectRef idx="1">
              <a:schemeClr val="dk1"/>
            </a:effectRef>
            <a:fontRef idx="minor">
              <a:schemeClr val="tx1"/>
            </a:fontRef>
          </p:style>
        </p:cxnSp>
        <p:cxnSp>
          <p:nvCxnSpPr>
            <p:cNvPr id="12" name="Straight Connector 11">
              <a:extLst>
                <a:ext uri="{FF2B5EF4-FFF2-40B4-BE49-F238E27FC236}">
                  <a16:creationId xmlns:a16="http://schemas.microsoft.com/office/drawing/2014/main" id="{9EA77F86-C170-D95E-4605-77CE34DC7A4D}"/>
                </a:ext>
              </a:extLst>
            </p:cNvPr>
            <p:cNvCxnSpPr>
              <a:cxnSpLocks/>
            </p:cNvCxnSpPr>
            <p:nvPr/>
          </p:nvCxnSpPr>
          <p:spPr>
            <a:xfrm flipH="1" flipV="1">
              <a:off x="8244408" y="1719508"/>
              <a:ext cx="61392" cy="134692"/>
            </a:xfrm>
            <a:prstGeom prst="line">
              <a:avLst/>
            </a:prstGeom>
          </p:spPr>
          <p:style>
            <a:lnRef idx="2">
              <a:schemeClr val="dk1"/>
            </a:lnRef>
            <a:fillRef idx="0">
              <a:schemeClr val="dk1"/>
            </a:fillRef>
            <a:effectRef idx="1">
              <a:schemeClr val="dk1"/>
            </a:effectRef>
            <a:fontRef idx="minor">
              <a:schemeClr val="tx1"/>
            </a:fontRef>
          </p:style>
        </p:cxnSp>
        <p:cxnSp>
          <p:nvCxnSpPr>
            <p:cNvPr id="13" name="Straight Connector 12">
              <a:extLst>
                <a:ext uri="{FF2B5EF4-FFF2-40B4-BE49-F238E27FC236}">
                  <a16:creationId xmlns:a16="http://schemas.microsoft.com/office/drawing/2014/main" id="{FDC40C22-60CC-95DB-D4A9-7BD0467E2050}"/>
                </a:ext>
              </a:extLst>
            </p:cNvPr>
            <p:cNvCxnSpPr>
              <a:cxnSpLocks/>
            </p:cNvCxnSpPr>
            <p:nvPr/>
          </p:nvCxnSpPr>
          <p:spPr>
            <a:xfrm flipH="1" flipV="1">
              <a:off x="8413750" y="1566333"/>
              <a:ext cx="118690" cy="61334"/>
            </a:xfrm>
            <a:prstGeom prst="line">
              <a:avLst/>
            </a:prstGeom>
          </p:spPr>
          <p:style>
            <a:lnRef idx="2">
              <a:schemeClr val="dk1"/>
            </a:lnRef>
            <a:fillRef idx="0">
              <a:schemeClr val="dk1"/>
            </a:fillRef>
            <a:effectRef idx="1">
              <a:schemeClr val="dk1"/>
            </a:effectRef>
            <a:fontRef idx="minor">
              <a:schemeClr val="tx1"/>
            </a:fontRef>
          </p:style>
        </p:cxnSp>
        <p:cxnSp>
          <p:nvCxnSpPr>
            <p:cNvPr id="19" name="Straight Connector 18">
              <a:extLst>
                <a:ext uri="{FF2B5EF4-FFF2-40B4-BE49-F238E27FC236}">
                  <a16:creationId xmlns:a16="http://schemas.microsoft.com/office/drawing/2014/main" id="{04D6FDCF-E3D0-7C9B-0558-92C0332B76BF}"/>
                </a:ext>
              </a:extLst>
            </p:cNvPr>
            <p:cNvCxnSpPr>
              <a:cxnSpLocks/>
            </p:cNvCxnSpPr>
            <p:nvPr/>
          </p:nvCxnSpPr>
          <p:spPr>
            <a:xfrm flipV="1">
              <a:off x="8413750" y="1278118"/>
              <a:ext cx="144016" cy="70875"/>
            </a:xfrm>
            <a:prstGeom prst="line">
              <a:avLst/>
            </a:prstGeom>
          </p:spPr>
          <p:style>
            <a:lnRef idx="2">
              <a:schemeClr val="dk1"/>
            </a:lnRef>
            <a:fillRef idx="0">
              <a:schemeClr val="dk1"/>
            </a:fillRef>
            <a:effectRef idx="1">
              <a:schemeClr val="dk1"/>
            </a:effectRef>
            <a:fontRef idx="minor">
              <a:schemeClr val="tx1"/>
            </a:fontRef>
          </p:style>
        </p:cxnSp>
        <p:cxnSp>
          <p:nvCxnSpPr>
            <p:cNvPr id="20" name="Straight Connector 19">
              <a:extLst>
                <a:ext uri="{FF2B5EF4-FFF2-40B4-BE49-F238E27FC236}">
                  <a16:creationId xmlns:a16="http://schemas.microsoft.com/office/drawing/2014/main" id="{0679D45F-29D0-65F8-370A-D09DF1801E7D}"/>
                </a:ext>
              </a:extLst>
            </p:cNvPr>
            <p:cNvCxnSpPr>
              <a:cxnSpLocks/>
            </p:cNvCxnSpPr>
            <p:nvPr/>
          </p:nvCxnSpPr>
          <p:spPr>
            <a:xfrm flipH="1" flipV="1">
              <a:off x="7750605" y="1278118"/>
              <a:ext cx="118690" cy="61334"/>
            </a:xfrm>
            <a:prstGeom prst="line">
              <a:avLst/>
            </a:prstGeom>
          </p:spPr>
          <p:style>
            <a:lnRef idx="2">
              <a:schemeClr val="dk1"/>
            </a:lnRef>
            <a:fillRef idx="0">
              <a:schemeClr val="dk1"/>
            </a:fillRef>
            <a:effectRef idx="1">
              <a:schemeClr val="dk1"/>
            </a:effectRef>
            <a:fontRef idx="minor">
              <a:schemeClr val="tx1"/>
            </a:fontRef>
          </p:style>
        </p:cxnSp>
        <p:cxnSp>
          <p:nvCxnSpPr>
            <p:cNvPr id="22" name="Straight Connector 21">
              <a:extLst>
                <a:ext uri="{FF2B5EF4-FFF2-40B4-BE49-F238E27FC236}">
                  <a16:creationId xmlns:a16="http://schemas.microsoft.com/office/drawing/2014/main" id="{31F2B09F-1E5C-21AD-A9E6-1A6755C8C217}"/>
                </a:ext>
              </a:extLst>
            </p:cNvPr>
            <p:cNvCxnSpPr>
              <a:cxnSpLocks/>
            </p:cNvCxnSpPr>
            <p:nvPr/>
          </p:nvCxnSpPr>
          <p:spPr>
            <a:xfrm flipH="1" flipV="1">
              <a:off x="7976409" y="1048992"/>
              <a:ext cx="61392" cy="134692"/>
            </a:xfrm>
            <a:prstGeom prst="line">
              <a:avLst/>
            </a:prstGeom>
          </p:spPr>
          <p:style>
            <a:lnRef idx="2">
              <a:schemeClr val="dk1"/>
            </a:lnRef>
            <a:fillRef idx="0">
              <a:schemeClr val="dk1"/>
            </a:fillRef>
            <a:effectRef idx="1">
              <a:schemeClr val="dk1"/>
            </a:effectRef>
            <a:fontRef idx="minor">
              <a:schemeClr val="tx1"/>
            </a:fontRef>
          </p:style>
        </p:cxnSp>
        <p:cxnSp>
          <p:nvCxnSpPr>
            <p:cNvPr id="24" name="Straight Connector 23">
              <a:extLst>
                <a:ext uri="{FF2B5EF4-FFF2-40B4-BE49-F238E27FC236}">
                  <a16:creationId xmlns:a16="http://schemas.microsoft.com/office/drawing/2014/main" id="{4C9E99A0-ABFC-978F-7D5A-EA734A553C69}"/>
                </a:ext>
              </a:extLst>
            </p:cNvPr>
            <p:cNvCxnSpPr>
              <a:cxnSpLocks/>
            </p:cNvCxnSpPr>
            <p:nvPr/>
          </p:nvCxnSpPr>
          <p:spPr>
            <a:xfrm flipV="1">
              <a:off x="8245597" y="1057898"/>
              <a:ext cx="74098" cy="121725"/>
            </a:xfrm>
            <a:prstGeom prst="line">
              <a:avLst/>
            </a:prstGeom>
          </p:spPr>
          <p:style>
            <a:lnRef idx="2">
              <a:schemeClr val="dk1"/>
            </a:lnRef>
            <a:fillRef idx="0">
              <a:schemeClr val="dk1"/>
            </a:fillRef>
            <a:effectRef idx="1">
              <a:schemeClr val="dk1"/>
            </a:effectRef>
            <a:fontRef idx="minor">
              <a:schemeClr val="tx1"/>
            </a:fontRef>
          </p:style>
        </p:cxnSp>
      </p:grpSp>
      <p:sp>
        <p:nvSpPr>
          <p:cNvPr id="5" name="TextBox 4">
            <a:extLst>
              <a:ext uri="{FF2B5EF4-FFF2-40B4-BE49-F238E27FC236}">
                <a16:creationId xmlns:a16="http://schemas.microsoft.com/office/drawing/2014/main" id="{945DA03C-E2B2-EC2E-02DB-30CF07A68E97}"/>
              </a:ext>
            </a:extLst>
          </p:cNvPr>
          <p:cNvSpPr txBox="1"/>
          <p:nvPr/>
        </p:nvSpPr>
        <p:spPr>
          <a:xfrm>
            <a:off x="6631198" y="1766003"/>
            <a:ext cx="1064715" cy="523220"/>
          </a:xfrm>
          <a:prstGeom prst="rect">
            <a:avLst/>
          </a:prstGeom>
          <a:noFill/>
        </p:spPr>
        <p:txBody>
          <a:bodyPr wrap="none" rtlCol="0">
            <a:spAutoFit/>
          </a:bodyPr>
          <a:lstStyle/>
          <a:p>
            <a:pPr algn="l"/>
            <a:r>
              <a:rPr lang="en-GB" sz="2800" noProof="0" dirty="0"/>
              <a:t>Grian</a:t>
            </a:r>
          </a:p>
        </p:txBody>
      </p:sp>
      <p:sp>
        <p:nvSpPr>
          <p:cNvPr id="7" name="Cylinder 6">
            <a:extLst>
              <a:ext uri="{FF2B5EF4-FFF2-40B4-BE49-F238E27FC236}">
                <a16:creationId xmlns:a16="http://schemas.microsoft.com/office/drawing/2014/main" id="{7B968F32-2A4D-0B2C-4342-A5752EAB571F}"/>
              </a:ext>
            </a:extLst>
          </p:cNvPr>
          <p:cNvSpPr/>
          <p:nvPr/>
        </p:nvSpPr>
        <p:spPr>
          <a:xfrm>
            <a:off x="4258917" y="4190742"/>
            <a:ext cx="1392335" cy="1840071"/>
          </a:xfrm>
          <a:prstGeom prst="can">
            <a:avLst/>
          </a:prstGeom>
          <a:solidFill>
            <a:schemeClr val="tx2">
              <a:lumMod val="10000"/>
              <a:lumOff val="9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Cylinder 7">
            <a:extLst>
              <a:ext uri="{FF2B5EF4-FFF2-40B4-BE49-F238E27FC236}">
                <a16:creationId xmlns:a16="http://schemas.microsoft.com/office/drawing/2014/main" id="{D2F9687D-64D8-AC49-BD9A-2F6F203FD0C2}"/>
              </a:ext>
            </a:extLst>
          </p:cNvPr>
          <p:cNvSpPr/>
          <p:nvPr/>
        </p:nvSpPr>
        <p:spPr>
          <a:xfrm>
            <a:off x="6836358" y="4190742"/>
            <a:ext cx="1392335" cy="1840071"/>
          </a:xfrm>
          <a:prstGeom prst="can">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Rectangle: Rounded Corners 8">
            <a:extLst>
              <a:ext uri="{FF2B5EF4-FFF2-40B4-BE49-F238E27FC236}">
                <a16:creationId xmlns:a16="http://schemas.microsoft.com/office/drawing/2014/main" id="{2B3D2D27-4DA0-FBE7-C859-FE0A12E0F2AD}"/>
              </a:ext>
            </a:extLst>
          </p:cNvPr>
          <p:cNvSpPr/>
          <p:nvPr/>
        </p:nvSpPr>
        <p:spPr>
          <a:xfrm>
            <a:off x="4395102" y="4591905"/>
            <a:ext cx="71079" cy="1283266"/>
          </a:xfrm>
          <a:prstGeom prst="round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Rounded Corners 13">
            <a:extLst>
              <a:ext uri="{FF2B5EF4-FFF2-40B4-BE49-F238E27FC236}">
                <a16:creationId xmlns:a16="http://schemas.microsoft.com/office/drawing/2014/main" id="{C20411AB-C306-5E9A-08E3-B44781703D0F}"/>
              </a:ext>
            </a:extLst>
          </p:cNvPr>
          <p:cNvSpPr/>
          <p:nvPr/>
        </p:nvSpPr>
        <p:spPr>
          <a:xfrm>
            <a:off x="5017956" y="2358833"/>
            <a:ext cx="74568" cy="2180231"/>
          </a:xfrm>
          <a:prstGeom prst="roundRect">
            <a:avLst/>
          </a:prstGeom>
          <a:solidFill>
            <a:schemeClr val="bg1"/>
          </a:solidFill>
          <a:ln w="190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15" name="Group 14">
            <a:extLst>
              <a:ext uri="{FF2B5EF4-FFF2-40B4-BE49-F238E27FC236}">
                <a16:creationId xmlns:a16="http://schemas.microsoft.com/office/drawing/2014/main" id="{A0F1D63E-4B27-426C-3671-1F026A37FD45}"/>
              </a:ext>
            </a:extLst>
          </p:cNvPr>
          <p:cNvGrpSpPr/>
          <p:nvPr/>
        </p:nvGrpSpPr>
        <p:grpSpPr>
          <a:xfrm>
            <a:off x="5016218" y="2748144"/>
            <a:ext cx="78044" cy="1698104"/>
            <a:chOff x="4211959" y="3429000"/>
            <a:chExt cx="216025" cy="1698104"/>
          </a:xfrm>
        </p:grpSpPr>
        <p:cxnSp>
          <p:nvCxnSpPr>
            <p:cNvPr id="16" name="Straight Connector 15">
              <a:extLst>
                <a:ext uri="{FF2B5EF4-FFF2-40B4-BE49-F238E27FC236}">
                  <a16:creationId xmlns:a16="http://schemas.microsoft.com/office/drawing/2014/main" id="{D651535C-5888-4B76-93AC-F34B8562AD1D}"/>
                </a:ext>
              </a:extLst>
            </p:cNvPr>
            <p:cNvCxnSpPr>
              <a:cxnSpLocks/>
            </p:cNvCxnSpPr>
            <p:nvPr/>
          </p:nvCxnSpPr>
          <p:spPr>
            <a:xfrm>
              <a:off x="4211959" y="3429000"/>
              <a:ext cx="216025"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522DE7E2-A555-D3A3-635D-018E1533B01A}"/>
                </a:ext>
              </a:extLst>
            </p:cNvPr>
            <p:cNvCxnSpPr>
              <a:cxnSpLocks/>
            </p:cNvCxnSpPr>
            <p:nvPr/>
          </p:nvCxnSpPr>
          <p:spPr>
            <a:xfrm>
              <a:off x="4211959" y="3581400"/>
              <a:ext cx="216025"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5FE0CBFF-20C6-BDB0-4CD3-426BE8892DF9}"/>
                </a:ext>
              </a:extLst>
            </p:cNvPr>
            <p:cNvCxnSpPr>
              <a:cxnSpLocks/>
            </p:cNvCxnSpPr>
            <p:nvPr/>
          </p:nvCxnSpPr>
          <p:spPr>
            <a:xfrm>
              <a:off x="4211959" y="3733800"/>
              <a:ext cx="216025"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C41D4D7D-E01B-CAD8-75F3-5AFCD1CD7462}"/>
                </a:ext>
              </a:extLst>
            </p:cNvPr>
            <p:cNvCxnSpPr>
              <a:cxnSpLocks/>
            </p:cNvCxnSpPr>
            <p:nvPr/>
          </p:nvCxnSpPr>
          <p:spPr>
            <a:xfrm>
              <a:off x="4211959" y="3886200"/>
              <a:ext cx="216025"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73DA4DD8-9C7D-4CFD-1C5F-4B92F67AA04B}"/>
                </a:ext>
              </a:extLst>
            </p:cNvPr>
            <p:cNvCxnSpPr>
              <a:cxnSpLocks/>
            </p:cNvCxnSpPr>
            <p:nvPr/>
          </p:nvCxnSpPr>
          <p:spPr>
            <a:xfrm>
              <a:off x="4211959" y="4038600"/>
              <a:ext cx="216025"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E86D4B24-D366-FAE0-91A5-A3845F4491FA}"/>
                </a:ext>
              </a:extLst>
            </p:cNvPr>
            <p:cNvCxnSpPr>
              <a:cxnSpLocks/>
            </p:cNvCxnSpPr>
            <p:nvPr/>
          </p:nvCxnSpPr>
          <p:spPr>
            <a:xfrm>
              <a:off x="4211959" y="4191000"/>
              <a:ext cx="216025"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718B04C8-0DFC-F68E-9409-58BB516C511E}"/>
                </a:ext>
              </a:extLst>
            </p:cNvPr>
            <p:cNvCxnSpPr>
              <a:cxnSpLocks/>
            </p:cNvCxnSpPr>
            <p:nvPr/>
          </p:nvCxnSpPr>
          <p:spPr>
            <a:xfrm>
              <a:off x="4211959" y="4365104"/>
              <a:ext cx="216025"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9302819D-7FC5-DE70-6BD9-42F7FE216228}"/>
                </a:ext>
              </a:extLst>
            </p:cNvPr>
            <p:cNvCxnSpPr>
              <a:cxnSpLocks/>
            </p:cNvCxnSpPr>
            <p:nvPr/>
          </p:nvCxnSpPr>
          <p:spPr>
            <a:xfrm>
              <a:off x="4211959" y="4517504"/>
              <a:ext cx="216025"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8110A8DD-1F63-EFC0-8243-0FFB7C20D2CB}"/>
                </a:ext>
              </a:extLst>
            </p:cNvPr>
            <p:cNvCxnSpPr>
              <a:cxnSpLocks/>
            </p:cNvCxnSpPr>
            <p:nvPr/>
          </p:nvCxnSpPr>
          <p:spPr>
            <a:xfrm>
              <a:off x="4211959" y="4669904"/>
              <a:ext cx="216025"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6161F3EF-C750-968F-83CE-D3C7AF492FDC}"/>
                </a:ext>
              </a:extLst>
            </p:cNvPr>
            <p:cNvCxnSpPr>
              <a:cxnSpLocks/>
            </p:cNvCxnSpPr>
            <p:nvPr/>
          </p:nvCxnSpPr>
          <p:spPr>
            <a:xfrm>
              <a:off x="4211959" y="4822304"/>
              <a:ext cx="216025"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A3E5C409-77AC-9E97-2B35-212E12DC7A75}"/>
                </a:ext>
              </a:extLst>
            </p:cNvPr>
            <p:cNvCxnSpPr>
              <a:cxnSpLocks/>
            </p:cNvCxnSpPr>
            <p:nvPr/>
          </p:nvCxnSpPr>
          <p:spPr>
            <a:xfrm>
              <a:off x="4211959" y="4974704"/>
              <a:ext cx="216025"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F04F7148-5295-85F1-DDDF-BBA694D4489D}"/>
                </a:ext>
              </a:extLst>
            </p:cNvPr>
            <p:cNvCxnSpPr>
              <a:cxnSpLocks/>
            </p:cNvCxnSpPr>
            <p:nvPr/>
          </p:nvCxnSpPr>
          <p:spPr>
            <a:xfrm>
              <a:off x="4211959" y="5127104"/>
              <a:ext cx="216025"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32" name="Rectangle: Rounded Corners 31">
            <a:extLst>
              <a:ext uri="{FF2B5EF4-FFF2-40B4-BE49-F238E27FC236}">
                <a16:creationId xmlns:a16="http://schemas.microsoft.com/office/drawing/2014/main" id="{59912792-67DD-18BD-4935-551C46FC538B}"/>
              </a:ext>
            </a:extLst>
          </p:cNvPr>
          <p:cNvSpPr/>
          <p:nvPr/>
        </p:nvSpPr>
        <p:spPr>
          <a:xfrm>
            <a:off x="7543381" y="2405952"/>
            <a:ext cx="74568" cy="2180231"/>
          </a:xfrm>
          <a:prstGeom prst="roundRect">
            <a:avLst/>
          </a:prstGeom>
          <a:solidFill>
            <a:schemeClr val="bg1"/>
          </a:solidFill>
          <a:ln w="190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33" name="Group 32">
            <a:extLst>
              <a:ext uri="{FF2B5EF4-FFF2-40B4-BE49-F238E27FC236}">
                <a16:creationId xmlns:a16="http://schemas.microsoft.com/office/drawing/2014/main" id="{8A7DF7B9-24CC-CE18-B05C-4393ABFE745E}"/>
              </a:ext>
            </a:extLst>
          </p:cNvPr>
          <p:cNvGrpSpPr/>
          <p:nvPr/>
        </p:nvGrpSpPr>
        <p:grpSpPr>
          <a:xfrm>
            <a:off x="7541643" y="2795263"/>
            <a:ext cx="78044" cy="1698104"/>
            <a:chOff x="4211959" y="3429000"/>
            <a:chExt cx="216025" cy="1698104"/>
          </a:xfrm>
        </p:grpSpPr>
        <p:cxnSp>
          <p:nvCxnSpPr>
            <p:cNvPr id="34" name="Straight Connector 33">
              <a:extLst>
                <a:ext uri="{FF2B5EF4-FFF2-40B4-BE49-F238E27FC236}">
                  <a16:creationId xmlns:a16="http://schemas.microsoft.com/office/drawing/2014/main" id="{530BB29B-AA87-6AE1-51F7-306552B19ABF}"/>
                </a:ext>
              </a:extLst>
            </p:cNvPr>
            <p:cNvCxnSpPr>
              <a:cxnSpLocks/>
            </p:cNvCxnSpPr>
            <p:nvPr/>
          </p:nvCxnSpPr>
          <p:spPr>
            <a:xfrm>
              <a:off x="4211959" y="3429000"/>
              <a:ext cx="216025"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C17DBF24-A2BA-4BEE-019A-A9E1BA306660}"/>
                </a:ext>
              </a:extLst>
            </p:cNvPr>
            <p:cNvCxnSpPr>
              <a:cxnSpLocks/>
            </p:cNvCxnSpPr>
            <p:nvPr/>
          </p:nvCxnSpPr>
          <p:spPr>
            <a:xfrm>
              <a:off x="4211959" y="3581400"/>
              <a:ext cx="216025"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007F69EC-04C0-D33D-E8DE-53300926E007}"/>
                </a:ext>
              </a:extLst>
            </p:cNvPr>
            <p:cNvCxnSpPr>
              <a:cxnSpLocks/>
            </p:cNvCxnSpPr>
            <p:nvPr/>
          </p:nvCxnSpPr>
          <p:spPr>
            <a:xfrm>
              <a:off x="4211959" y="3733800"/>
              <a:ext cx="216025"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348EAC6B-52B0-4FD0-CB4D-EBB2A02CBCB0}"/>
                </a:ext>
              </a:extLst>
            </p:cNvPr>
            <p:cNvCxnSpPr>
              <a:cxnSpLocks/>
            </p:cNvCxnSpPr>
            <p:nvPr/>
          </p:nvCxnSpPr>
          <p:spPr>
            <a:xfrm>
              <a:off x="4211959" y="3886200"/>
              <a:ext cx="216025"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95ECE776-EAE0-4406-3685-2568260B1879}"/>
                </a:ext>
              </a:extLst>
            </p:cNvPr>
            <p:cNvCxnSpPr>
              <a:cxnSpLocks/>
            </p:cNvCxnSpPr>
            <p:nvPr/>
          </p:nvCxnSpPr>
          <p:spPr>
            <a:xfrm>
              <a:off x="4211959" y="4038600"/>
              <a:ext cx="216025"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6F3A9E8F-2AFC-420D-8831-21F7337A33C2}"/>
                </a:ext>
              </a:extLst>
            </p:cNvPr>
            <p:cNvCxnSpPr>
              <a:cxnSpLocks/>
            </p:cNvCxnSpPr>
            <p:nvPr/>
          </p:nvCxnSpPr>
          <p:spPr>
            <a:xfrm>
              <a:off x="4211959" y="4191000"/>
              <a:ext cx="216025"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F3E2D7FF-09FA-1D75-1EDE-3FF4E60ED9BA}"/>
                </a:ext>
              </a:extLst>
            </p:cNvPr>
            <p:cNvCxnSpPr>
              <a:cxnSpLocks/>
            </p:cNvCxnSpPr>
            <p:nvPr/>
          </p:nvCxnSpPr>
          <p:spPr>
            <a:xfrm>
              <a:off x="4211959" y="4365104"/>
              <a:ext cx="216025"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2F0EB8FC-29AF-62CF-4510-D02C2C8A4F6A}"/>
                </a:ext>
              </a:extLst>
            </p:cNvPr>
            <p:cNvCxnSpPr>
              <a:cxnSpLocks/>
            </p:cNvCxnSpPr>
            <p:nvPr/>
          </p:nvCxnSpPr>
          <p:spPr>
            <a:xfrm>
              <a:off x="4211959" y="4517504"/>
              <a:ext cx="216025"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4754C599-6569-6A54-021C-9DF4FFE0F803}"/>
                </a:ext>
              </a:extLst>
            </p:cNvPr>
            <p:cNvCxnSpPr>
              <a:cxnSpLocks/>
            </p:cNvCxnSpPr>
            <p:nvPr/>
          </p:nvCxnSpPr>
          <p:spPr>
            <a:xfrm>
              <a:off x="4211959" y="4669904"/>
              <a:ext cx="216025"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F7197B85-2F2A-C560-581C-35C9767066B9}"/>
                </a:ext>
              </a:extLst>
            </p:cNvPr>
            <p:cNvCxnSpPr>
              <a:cxnSpLocks/>
            </p:cNvCxnSpPr>
            <p:nvPr/>
          </p:nvCxnSpPr>
          <p:spPr>
            <a:xfrm>
              <a:off x="4211959" y="4822304"/>
              <a:ext cx="216025"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36D268C3-C139-D757-45D9-0BA981811043}"/>
                </a:ext>
              </a:extLst>
            </p:cNvPr>
            <p:cNvCxnSpPr>
              <a:cxnSpLocks/>
            </p:cNvCxnSpPr>
            <p:nvPr/>
          </p:nvCxnSpPr>
          <p:spPr>
            <a:xfrm>
              <a:off x="4211959" y="4974704"/>
              <a:ext cx="216025"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DBF56538-CFCA-E397-BC53-A57ED5742B87}"/>
                </a:ext>
              </a:extLst>
            </p:cNvPr>
            <p:cNvCxnSpPr>
              <a:cxnSpLocks/>
            </p:cNvCxnSpPr>
            <p:nvPr/>
          </p:nvCxnSpPr>
          <p:spPr>
            <a:xfrm>
              <a:off x="4211959" y="5127104"/>
              <a:ext cx="216025"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46" name="TextBox 45">
            <a:extLst>
              <a:ext uri="{FF2B5EF4-FFF2-40B4-BE49-F238E27FC236}">
                <a16:creationId xmlns:a16="http://schemas.microsoft.com/office/drawing/2014/main" id="{8A546129-69F1-4BBF-2D87-E8F4BEBA0AA0}"/>
              </a:ext>
            </a:extLst>
          </p:cNvPr>
          <p:cNvSpPr txBox="1"/>
          <p:nvPr/>
        </p:nvSpPr>
        <p:spPr>
          <a:xfrm>
            <a:off x="5016593" y="3333992"/>
            <a:ext cx="2446760" cy="523220"/>
          </a:xfrm>
          <a:prstGeom prst="rect">
            <a:avLst/>
          </a:prstGeom>
          <a:noFill/>
        </p:spPr>
        <p:txBody>
          <a:bodyPr wrap="none" rtlCol="0">
            <a:spAutoFit/>
          </a:bodyPr>
          <a:lstStyle/>
          <a:p>
            <a:pPr algn="l"/>
            <a:r>
              <a:rPr lang="en-GB" sz="2800" dirty="0" err="1"/>
              <a:t>Teirmiméadair</a:t>
            </a:r>
            <a:endParaRPr lang="en-GB" sz="2800" dirty="0"/>
          </a:p>
        </p:txBody>
      </p:sp>
      <p:sp>
        <p:nvSpPr>
          <p:cNvPr id="47" name="Parallelogram 46">
            <a:extLst>
              <a:ext uri="{FF2B5EF4-FFF2-40B4-BE49-F238E27FC236}">
                <a16:creationId xmlns:a16="http://schemas.microsoft.com/office/drawing/2014/main" id="{DD6713C5-F50D-70CE-58BC-5E0527E98F08}"/>
              </a:ext>
            </a:extLst>
          </p:cNvPr>
          <p:cNvSpPr/>
          <p:nvPr/>
        </p:nvSpPr>
        <p:spPr>
          <a:xfrm rot="16200000">
            <a:off x="6337579" y="5186139"/>
            <a:ext cx="1410384" cy="116233"/>
          </a:xfrm>
          <a:prstGeom prst="parallelogram">
            <a:avLst/>
          </a:prstGeom>
          <a:gradFill>
            <a:gsLst>
              <a:gs pos="0">
                <a:schemeClr val="tx1"/>
              </a:gs>
              <a:gs pos="80000">
                <a:schemeClr val="bg1">
                  <a:lumMod val="65000"/>
                </a:schemeClr>
              </a:gs>
              <a:gs pos="30000">
                <a:schemeClr val="bg1">
                  <a:lumMod val="65000"/>
                </a:schemeClr>
              </a:gs>
              <a:gs pos="100000">
                <a:schemeClr val="tx1"/>
              </a:gs>
            </a:gsLst>
            <a:lin ang="540000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8" name="TextBox 47">
            <a:extLst>
              <a:ext uri="{FF2B5EF4-FFF2-40B4-BE49-F238E27FC236}">
                <a16:creationId xmlns:a16="http://schemas.microsoft.com/office/drawing/2014/main" id="{D5319B8B-4F14-9C32-437A-1D3F11B8C0D2}"/>
              </a:ext>
            </a:extLst>
          </p:cNvPr>
          <p:cNvSpPr txBox="1"/>
          <p:nvPr/>
        </p:nvSpPr>
        <p:spPr>
          <a:xfrm>
            <a:off x="4390446" y="6202648"/>
            <a:ext cx="3384260" cy="523220"/>
          </a:xfrm>
          <a:prstGeom prst="rect">
            <a:avLst/>
          </a:prstGeom>
          <a:noFill/>
        </p:spPr>
        <p:txBody>
          <a:bodyPr wrap="none" rtlCol="0">
            <a:spAutoFit/>
          </a:bodyPr>
          <a:lstStyle/>
          <a:p>
            <a:pPr algn="l"/>
            <a:r>
              <a:rPr lang="en-GB" sz="2800" dirty="0" err="1"/>
              <a:t>Cannaí</a:t>
            </a:r>
            <a:r>
              <a:rPr lang="en-GB" sz="2800" dirty="0"/>
              <a:t> le </a:t>
            </a:r>
            <a:r>
              <a:rPr lang="en-GB" sz="2800" dirty="0" err="1"/>
              <a:t>uisce</a:t>
            </a:r>
            <a:r>
              <a:rPr lang="en-GB" sz="2800" dirty="0"/>
              <a:t> </a:t>
            </a:r>
            <a:r>
              <a:rPr lang="en-GB" sz="2800" dirty="0" err="1"/>
              <a:t>fuar</a:t>
            </a:r>
            <a:endParaRPr lang="en-GB" sz="2800" dirty="0"/>
          </a:p>
        </p:txBody>
      </p:sp>
      <p:sp>
        <p:nvSpPr>
          <p:cNvPr id="10" name="Title 9">
            <a:extLst>
              <a:ext uri="{FF2B5EF4-FFF2-40B4-BE49-F238E27FC236}">
                <a16:creationId xmlns:a16="http://schemas.microsoft.com/office/drawing/2014/main" id="{AECDB903-C6DB-493A-A00E-D829BFA7368C}"/>
              </a:ext>
            </a:extLst>
          </p:cNvPr>
          <p:cNvSpPr>
            <a:spLocks noGrp="1"/>
          </p:cNvSpPr>
          <p:nvPr>
            <p:ph type="title"/>
          </p:nvPr>
        </p:nvSpPr>
        <p:spPr>
          <a:xfrm>
            <a:off x="97277" y="165879"/>
            <a:ext cx="9012946" cy="1034129"/>
          </a:xfrm>
        </p:spPr>
        <p:txBody>
          <a:bodyPr/>
          <a:lstStyle/>
          <a:p>
            <a:r>
              <a:rPr lang="ga-IE" sz="3400" dirty="0"/>
              <a:t>Taispeáin go n-ionsúnn rudaí dorcha teas níos fearr ná rudaí geala nó lonracha</a:t>
            </a:r>
          </a:p>
        </p:txBody>
      </p:sp>
      <p:sp>
        <p:nvSpPr>
          <p:cNvPr id="51" name="TextBox 50">
            <a:extLst>
              <a:ext uri="{FF2B5EF4-FFF2-40B4-BE49-F238E27FC236}">
                <a16:creationId xmlns:a16="http://schemas.microsoft.com/office/drawing/2014/main" id="{C919EC6A-77CC-C227-191E-0A34E693A63A}"/>
              </a:ext>
            </a:extLst>
          </p:cNvPr>
          <p:cNvSpPr txBox="1"/>
          <p:nvPr/>
        </p:nvSpPr>
        <p:spPr>
          <a:xfrm>
            <a:off x="289711" y="4968572"/>
            <a:ext cx="3925664" cy="1723549"/>
          </a:xfrm>
          <a:prstGeom prst="rect">
            <a:avLst/>
          </a:prstGeom>
          <a:solidFill>
            <a:schemeClr val="bg1">
              <a:lumMod val="95000"/>
            </a:schemeClr>
          </a:solidFill>
        </p:spPr>
        <p:txBody>
          <a:bodyPr wrap="square" rtlCol="0">
            <a:spAutoFit/>
          </a:bodyPr>
          <a:lstStyle/>
          <a:p>
            <a:pPr algn="l">
              <a:spcAft>
                <a:spcPts val="1200"/>
              </a:spcAft>
            </a:pPr>
            <a:r>
              <a:rPr lang="en-GB" sz="2400" b="1" dirty="0" err="1">
                <a:latin typeface="Arial" panose="020B0604020202020204" pitchFamily="34" charset="0"/>
                <a:cs typeface="Arial" panose="020B0604020202020204" pitchFamily="34" charset="0"/>
              </a:rPr>
              <a:t>Fís</a:t>
            </a:r>
            <a:r>
              <a:rPr lang="en-GB" sz="2400" b="1" dirty="0">
                <a:latin typeface="Arial" panose="020B0604020202020204" pitchFamily="34" charset="0"/>
                <a:cs typeface="Arial" panose="020B0604020202020204" pitchFamily="34" charset="0"/>
              </a:rPr>
              <a:t>:</a:t>
            </a:r>
          </a:p>
          <a:p>
            <a:pPr algn="l">
              <a:spcAft>
                <a:spcPts val="1200"/>
              </a:spcAft>
            </a:pPr>
            <a:r>
              <a:rPr lang="en-GB" sz="2400" dirty="0">
                <a:latin typeface="Arial" panose="020B0604020202020204" pitchFamily="34" charset="0"/>
                <a:cs typeface="Arial" panose="020B0604020202020204" pitchFamily="34" charset="0"/>
                <a:hlinkClick r:id="rId5"/>
              </a:rPr>
              <a:t>INFRA-RED RADIATION - Science GCSE Physics Required Practical</a:t>
            </a:r>
            <a:endParaRPr lang="en-GB" sz="2400" dirty="0">
              <a:latin typeface="Arial" panose="020B0604020202020204" pitchFamily="34" charset="0"/>
              <a:cs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072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7"/>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4"/>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5"/>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2"/>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3"/>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46"/>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47"/>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48"/>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49"/>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5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24" grpId="0"/>
      <p:bldP spid="5" grpId="0"/>
      <p:bldP spid="7" grpId="0" animBg="1"/>
      <p:bldP spid="8" grpId="0" animBg="1"/>
      <p:bldP spid="9" grpId="0" animBg="1"/>
      <p:bldP spid="14" grpId="0" animBg="1"/>
      <p:bldP spid="32" grpId="0" animBg="1"/>
      <p:bldP spid="46" grpId="0"/>
      <p:bldP spid="47" grpId="0" animBg="1"/>
      <p:bldP spid="48" grpId="0"/>
      <p:bldP spid="51" grpId="0" animBg="1"/>
    </p:bldLst>
  </p:timing>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rrow: Right 3">
            <a:extLst>
              <a:ext uri="{FF2B5EF4-FFF2-40B4-BE49-F238E27FC236}">
                <a16:creationId xmlns:a16="http://schemas.microsoft.com/office/drawing/2014/main" id="{F288D7B5-2D8E-E2FA-30F4-7D925256433B}"/>
              </a:ext>
            </a:extLst>
          </p:cNvPr>
          <p:cNvSpPr/>
          <p:nvPr/>
        </p:nvSpPr>
        <p:spPr>
          <a:xfrm>
            <a:off x="3756812" y="4097300"/>
            <a:ext cx="1008112" cy="360040"/>
          </a:xfrm>
          <a:prstGeom prst="rightArrow">
            <a:avLst/>
          </a:prstGeom>
          <a:solidFill>
            <a:srgbClr val="FFC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noProof="0"/>
          </a:p>
        </p:txBody>
      </p:sp>
      <p:sp>
        <p:nvSpPr>
          <p:cNvPr id="31751" name="Rectangle 15">
            <a:extLst>
              <a:ext uri="{FF2B5EF4-FFF2-40B4-BE49-F238E27FC236}">
                <a16:creationId xmlns:a16="http://schemas.microsoft.com/office/drawing/2014/main" id="{1FC26798-11A5-B80A-6E89-A012F8707965}"/>
              </a:ext>
            </a:extLst>
          </p:cNvPr>
          <p:cNvSpPr>
            <a:spLocks noChangeArrowheads="1"/>
          </p:cNvSpPr>
          <p:nvPr/>
        </p:nvSpPr>
        <p:spPr bwMode="auto">
          <a:xfrm>
            <a:off x="4572000" y="5748647"/>
            <a:ext cx="4362450" cy="954107"/>
          </a:xfrm>
          <a:prstGeom prst="rect">
            <a:avLst/>
          </a:prstGeom>
          <a:solidFill>
            <a:srgbClr val="FFFF99"/>
          </a:solidFill>
          <a:ln w="9525">
            <a:noFill/>
            <a:miter lim="800000"/>
            <a:headEnd/>
            <a:tailEnd/>
          </a:ln>
        </p:spPr>
        <p:txBody>
          <a:bodyPr wrap="square" anchor="ct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IE" sz="2800" dirty="0"/>
              <a:t>An t-</a:t>
            </a:r>
            <a:r>
              <a:rPr lang="en-IE" sz="2800" dirty="0" err="1"/>
              <a:t>aonad</a:t>
            </a:r>
            <a:r>
              <a:rPr lang="en-IE" sz="2800" dirty="0"/>
              <a:t> U-</a:t>
            </a:r>
            <a:r>
              <a:rPr lang="en-IE" sz="2800" dirty="0" err="1"/>
              <a:t>luach</a:t>
            </a:r>
            <a:r>
              <a:rPr lang="en-IE" sz="2800" dirty="0"/>
              <a:t> </a:t>
            </a:r>
            <a:r>
              <a:rPr lang="en-IE" sz="2800" dirty="0" err="1"/>
              <a:t>ná</a:t>
            </a:r>
            <a:r>
              <a:rPr lang="en-IE" sz="2800" dirty="0"/>
              <a:t>  </a:t>
            </a:r>
            <a:r>
              <a:rPr lang="en-GB" sz="2800" noProof="0" dirty="0">
                <a:cs typeface="Times New Roman" panose="02020603050405020304" pitchFamily="18" charset="0"/>
              </a:rPr>
              <a:t> </a:t>
            </a:r>
            <a:r>
              <a:rPr lang="en-GB" sz="2800" b="1" noProof="0" dirty="0">
                <a:cs typeface="Times New Roman" panose="02020603050405020304" pitchFamily="18" charset="0"/>
              </a:rPr>
              <a:t>W m</a:t>
            </a:r>
            <a:r>
              <a:rPr lang="en-GB" sz="2800" b="1" baseline="30000" noProof="0" dirty="0">
                <a:cs typeface="Times New Roman" panose="02020603050405020304" pitchFamily="18" charset="0"/>
              </a:rPr>
              <a:t>-2</a:t>
            </a:r>
            <a:r>
              <a:rPr lang="en-GB" sz="2800" b="1" noProof="0" dirty="0">
                <a:cs typeface="Times New Roman" panose="02020603050405020304" pitchFamily="18" charset="0"/>
              </a:rPr>
              <a:t> K</a:t>
            </a:r>
            <a:r>
              <a:rPr lang="en-GB" sz="2800" b="1" baseline="30000" noProof="0" dirty="0">
                <a:cs typeface="Times New Roman" panose="02020603050405020304" pitchFamily="18" charset="0"/>
              </a:rPr>
              <a:t>-1</a:t>
            </a:r>
            <a:endParaRPr lang="en-GB" sz="2800" b="1" noProof="0" dirty="0"/>
          </a:p>
        </p:txBody>
      </p:sp>
      <p:sp>
        <p:nvSpPr>
          <p:cNvPr id="2" name="Freeform: Shape 1">
            <a:extLst>
              <a:ext uri="{FF2B5EF4-FFF2-40B4-BE49-F238E27FC236}">
                <a16:creationId xmlns:a16="http://schemas.microsoft.com/office/drawing/2014/main" id="{08D9261C-B863-77FC-5FDC-FC13801FE61A}"/>
              </a:ext>
            </a:extLst>
          </p:cNvPr>
          <p:cNvSpPr/>
          <p:nvPr/>
        </p:nvSpPr>
        <p:spPr>
          <a:xfrm>
            <a:off x="2961521" y="3294928"/>
            <a:ext cx="898406" cy="2602572"/>
          </a:xfrm>
          <a:custGeom>
            <a:avLst/>
            <a:gdLst>
              <a:gd name="connsiteX0" fmla="*/ 0 w 754380"/>
              <a:gd name="connsiteY0" fmla="*/ 1783080 h 2400300"/>
              <a:gd name="connsiteX1" fmla="*/ 34290 w 754380"/>
              <a:gd name="connsiteY1" fmla="*/ 388620 h 2400300"/>
              <a:gd name="connsiteX2" fmla="*/ 754380 w 754380"/>
              <a:gd name="connsiteY2" fmla="*/ 0 h 2400300"/>
              <a:gd name="connsiteX3" fmla="*/ 754380 w 754380"/>
              <a:gd name="connsiteY3" fmla="*/ 2400300 h 2400300"/>
              <a:gd name="connsiteX4" fmla="*/ 0 w 754380"/>
              <a:gd name="connsiteY4" fmla="*/ 1783080 h 24003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54380" h="2400300">
                <a:moveTo>
                  <a:pt x="0" y="1783080"/>
                </a:moveTo>
                <a:lnTo>
                  <a:pt x="34290" y="388620"/>
                </a:lnTo>
                <a:lnTo>
                  <a:pt x="754380" y="0"/>
                </a:lnTo>
                <a:lnTo>
                  <a:pt x="754380" y="2400300"/>
                </a:lnTo>
                <a:lnTo>
                  <a:pt x="0" y="1783080"/>
                </a:lnTo>
                <a:close/>
              </a:path>
            </a:pathLst>
          </a:custGeom>
          <a:solidFill>
            <a:schemeClr val="tx2">
              <a:lumMod val="10000"/>
              <a:lumOff val="9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noProof="0"/>
          </a:p>
        </p:txBody>
      </p:sp>
      <p:sp>
        <p:nvSpPr>
          <p:cNvPr id="5" name="TextBox 4">
            <a:extLst>
              <a:ext uri="{FF2B5EF4-FFF2-40B4-BE49-F238E27FC236}">
                <a16:creationId xmlns:a16="http://schemas.microsoft.com/office/drawing/2014/main" id="{7419FF00-2AE7-F70E-448C-D9AE62FB58BB}"/>
              </a:ext>
            </a:extLst>
          </p:cNvPr>
          <p:cNvSpPr txBox="1"/>
          <p:nvPr/>
        </p:nvSpPr>
        <p:spPr>
          <a:xfrm>
            <a:off x="1644433" y="3603268"/>
            <a:ext cx="944489" cy="523220"/>
          </a:xfrm>
          <a:prstGeom prst="rect">
            <a:avLst/>
          </a:prstGeom>
          <a:noFill/>
        </p:spPr>
        <p:txBody>
          <a:bodyPr wrap="none" rtlCol="0">
            <a:spAutoFit/>
          </a:bodyPr>
          <a:lstStyle/>
          <a:p>
            <a:pPr algn="l"/>
            <a:r>
              <a:rPr lang="en-GB" sz="2800" noProof="0">
                <a:solidFill>
                  <a:schemeClr val="bg1"/>
                </a:solidFill>
              </a:rPr>
              <a:t>Heat</a:t>
            </a:r>
          </a:p>
        </p:txBody>
      </p:sp>
      <p:sp>
        <p:nvSpPr>
          <p:cNvPr id="6" name="TextBox 5">
            <a:extLst>
              <a:ext uri="{FF2B5EF4-FFF2-40B4-BE49-F238E27FC236}">
                <a16:creationId xmlns:a16="http://schemas.microsoft.com/office/drawing/2014/main" id="{F42F9D72-A8AA-7D3C-A312-F59CD5BA8A1A}"/>
              </a:ext>
            </a:extLst>
          </p:cNvPr>
          <p:cNvSpPr txBox="1"/>
          <p:nvPr/>
        </p:nvSpPr>
        <p:spPr>
          <a:xfrm>
            <a:off x="2943225" y="4719778"/>
            <a:ext cx="1016625" cy="523220"/>
          </a:xfrm>
          <a:prstGeom prst="rect">
            <a:avLst/>
          </a:prstGeom>
          <a:noFill/>
        </p:spPr>
        <p:txBody>
          <a:bodyPr wrap="none" rtlCol="0">
            <a:spAutoFit/>
          </a:bodyPr>
          <a:lstStyle/>
          <a:p>
            <a:pPr algn="l"/>
            <a:r>
              <a:rPr kumimoji="0" lang="en-GB" sz="2800" b="0" i="0" u="none" strike="noStrike" cap="none" normalizeH="0" baseline="0" noProof="0">
                <a:ln>
                  <a:noFill/>
                </a:ln>
                <a:solidFill>
                  <a:schemeClr val="tx1"/>
                </a:solidFill>
                <a:effectLst/>
                <a:latin typeface="Arial" charset="0"/>
                <a:cs typeface="Times New Roman" pitchFamily="18" charset="0"/>
              </a:rPr>
              <a:t>1 m</a:t>
            </a:r>
            <a:r>
              <a:rPr kumimoji="0" lang="en-GB" sz="2800" b="0" i="0" u="none" strike="noStrike" cap="none" normalizeH="0" baseline="30000" noProof="0">
                <a:ln>
                  <a:noFill/>
                </a:ln>
                <a:solidFill>
                  <a:schemeClr val="tx1"/>
                </a:solidFill>
                <a:effectLst/>
                <a:latin typeface="Arial" charset="0"/>
                <a:cs typeface="Times New Roman" pitchFamily="18" charset="0"/>
              </a:rPr>
              <a:t>2</a:t>
            </a:r>
            <a:r>
              <a:rPr kumimoji="0" lang="en-GB" sz="2800" b="0" i="0" u="none" strike="noStrike" cap="none" normalizeH="0" baseline="0" noProof="0">
                <a:ln>
                  <a:noFill/>
                </a:ln>
                <a:solidFill>
                  <a:schemeClr val="tx1"/>
                </a:solidFill>
                <a:effectLst/>
                <a:latin typeface="Arial" charset="0"/>
                <a:cs typeface="Times New Roman" pitchFamily="18" charset="0"/>
              </a:rPr>
              <a:t> </a:t>
            </a:r>
            <a:endParaRPr lang="en-GB" sz="2800" noProof="0">
              <a:solidFill>
                <a:schemeClr val="bg1"/>
              </a:solidFill>
            </a:endParaRPr>
          </a:p>
        </p:txBody>
      </p:sp>
      <p:sp>
        <p:nvSpPr>
          <p:cNvPr id="11" name="Rectangle 10">
            <a:extLst>
              <a:ext uri="{FF2B5EF4-FFF2-40B4-BE49-F238E27FC236}">
                <a16:creationId xmlns:a16="http://schemas.microsoft.com/office/drawing/2014/main" id="{3F959B7A-B73E-F12B-21C1-FEBB62BD1FF9}"/>
              </a:ext>
            </a:extLst>
          </p:cNvPr>
          <p:cNvSpPr/>
          <p:nvPr/>
        </p:nvSpPr>
        <p:spPr>
          <a:xfrm>
            <a:off x="2076481" y="4189523"/>
            <a:ext cx="1317088" cy="183384"/>
          </a:xfrm>
          <a:prstGeom prst="rect">
            <a:avLst/>
          </a:prstGeom>
          <a:solidFill>
            <a:srgbClr val="FFC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noProof="0"/>
          </a:p>
        </p:txBody>
      </p:sp>
      <p:sp>
        <p:nvSpPr>
          <p:cNvPr id="7" name="Title 6">
            <a:extLst>
              <a:ext uri="{FF2B5EF4-FFF2-40B4-BE49-F238E27FC236}">
                <a16:creationId xmlns:a16="http://schemas.microsoft.com/office/drawing/2014/main" id="{039BAE56-D5E5-8F22-8EB4-C1158DD0698F}"/>
              </a:ext>
            </a:extLst>
          </p:cNvPr>
          <p:cNvSpPr>
            <a:spLocks noGrp="1"/>
          </p:cNvSpPr>
          <p:nvPr>
            <p:ph type="title"/>
          </p:nvPr>
        </p:nvSpPr>
        <p:spPr>
          <a:xfrm>
            <a:off x="241300" y="155246"/>
            <a:ext cx="8724900" cy="590931"/>
          </a:xfrm>
        </p:spPr>
        <p:txBody>
          <a:bodyPr/>
          <a:lstStyle/>
          <a:p>
            <a:r>
              <a:rPr lang="en-GB" dirty="0"/>
              <a:t>Cad is </a:t>
            </a:r>
            <a:r>
              <a:rPr lang="en-GB" dirty="0" err="1"/>
              <a:t>brí</a:t>
            </a:r>
            <a:r>
              <a:rPr lang="en-GB" dirty="0"/>
              <a:t> le </a:t>
            </a:r>
            <a:r>
              <a:rPr lang="en-IE" dirty="0"/>
              <a:t>U-</a:t>
            </a:r>
            <a:r>
              <a:rPr lang="en-IE" dirty="0" err="1"/>
              <a:t>luach</a:t>
            </a:r>
            <a:r>
              <a:rPr lang="en-IE" dirty="0"/>
              <a:t> </a:t>
            </a:r>
            <a:r>
              <a:rPr lang="en-IE" dirty="0" err="1"/>
              <a:t>ábhar</a:t>
            </a:r>
            <a:r>
              <a:rPr lang="en-IE" dirty="0"/>
              <a:t>?</a:t>
            </a:r>
            <a:endParaRPr lang="en-GB" dirty="0"/>
          </a:p>
        </p:txBody>
      </p:sp>
      <p:sp>
        <p:nvSpPr>
          <p:cNvPr id="9" name="TextBox 8">
            <a:extLst>
              <a:ext uri="{FF2B5EF4-FFF2-40B4-BE49-F238E27FC236}">
                <a16:creationId xmlns:a16="http://schemas.microsoft.com/office/drawing/2014/main" id="{6E19BEDF-B47A-0ED9-B95A-F2F1FBA1E6C2}"/>
              </a:ext>
            </a:extLst>
          </p:cNvPr>
          <p:cNvSpPr txBox="1"/>
          <p:nvPr/>
        </p:nvSpPr>
        <p:spPr>
          <a:xfrm>
            <a:off x="351986" y="1422847"/>
            <a:ext cx="8614214" cy="1569660"/>
          </a:xfrm>
          <a:prstGeom prst="rect">
            <a:avLst/>
          </a:prstGeom>
          <a:solidFill>
            <a:srgbClr val="FFFF99"/>
          </a:solidFill>
        </p:spPr>
        <p:txBody>
          <a:bodyPr wrap="square" rtlCol="0">
            <a:spAutoFit/>
          </a:bodyPr>
          <a:lstStyle/>
          <a:p>
            <a:pPr>
              <a:spcAft>
                <a:spcPts val="1200"/>
              </a:spcAft>
            </a:pPr>
            <a:r>
              <a:rPr lang="en-IE" sz="3200" dirty="0"/>
              <a:t>An </a:t>
            </a:r>
            <a:r>
              <a:rPr lang="en-IE" sz="3200" dirty="0" err="1"/>
              <a:t>ráta</a:t>
            </a:r>
            <a:r>
              <a:rPr lang="en-IE" sz="3200" dirty="0"/>
              <a:t> </a:t>
            </a:r>
            <a:r>
              <a:rPr lang="en-IE" sz="3200" dirty="0" err="1"/>
              <a:t>fuinneamh</a:t>
            </a:r>
            <a:r>
              <a:rPr lang="en-IE" sz="3200" dirty="0"/>
              <a:t> </a:t>
            </a:r>
            <a:r>
              <a:rPr lang="en-IE" sz="3200" dirty="0" err="1"/>
              <a:t>teasa</a:t>
            </a:r>
            <a:r>
              <a:rPr lang="en-IE" sz="3200" dirty="0"/>
              <a:t> a </a:t>
            </a:r>
            <a:r>
              <a:rPr lang="en-IE" sz="3200" dirty="0" err="1"/>
              <a:t>sheoltar</a:t>
            </a:r>
            <a:r>
              <a:rPr lang="en-IE" sz="3200" dirty="0"/>
              <a:t> </a:t>
            </a:r>
            <a:r>
              <a:rPr lang="en-IE" sz="3200" dirty="0" err="1"/>
              <a:t>trí</a:t>
            </a:r>
            <a:r>
              <a:rPr lang="en-IE" sz="3200" dirty="0"/>
              <a:t> 1 m</a:t>
            </a:r>
            <a:r>
              <a:rPr lang="en-IE" sz="3200" baseline="30000" dirty="0"/>
              <a:t>2</a:t>
            </a:r>
            <a:r>
              <a:rPr lang="en-IE" sz="3200" dirty="0"/>
              <a:t> de </a:t>
            </a:r>
            <a:r>
              <a:rPr lang="en-IE" sz="3200" dirty="0" err="1"/>
              <a:t>struchtúr</a:t>
            </a:r>
            <a:r>
              <a:rPr lang="en-IE" sz="3200" dirty="0"/>
              <a:t> </a:t>
            </a:r>
            <a:r>
              <a:rPr lang="en-IE" sz="3200" dirty="0" err="1"/>
              <a:t>nuair</a:t>
            </a:r>
            <a:r>
              <a:rPr lang="en-IE" sz="3200" dirty="0"/>
              <a:t> a </a:t>
            </a:r>
            <a:r>
              <a:rPr lang="en-IE" sz="3200" dirty="0" err="1"/>
              <a:t>choinnítear</a:t>
            </a:r>
            <a:r>
              <a:rPr lang="en-IE" sz="3200" dirty="0"/>
              <a:t> </a:t>
            </a:r>
            <a:r>
              <a:rPr lang="en-IE" sz="3200" dirty="0" err="1"/>
              <a:t>difríocht</a:t>
            </a:r>
            <a:r>
              <a:rPr lang="en-IE" sz="3200" dirty="0"/>
              <a:t> </a:t>
            </a:r>
            <a:r>
              <a:rPr lang="en-IE" sz="3200" dirty="0" err="1"/>
              <a:t>teochta</a:t>
            </a:r>
            <a:r>
              <a:rPr lang="en-IE" sz="3200" dirty="0"/>
              <a:t> 1ºC (i.e.1 K) </a:t>
            </a:r>
            <a:r>
              <a:rPr lang="en-IE" sz="3200" dirty="0" err="1"/>
              <a:t>idir</a:t>
            </a:r>
            <a:r>
              <a:rPr lang="en-IE" sz="3200" dirty="0"/>
              <a:t> na </a:t>
            </a:r>
            <a:r>
              <a:rPr lang="en-IE" sz="3200" dirty="0" err="1"/>
              <a:t>foircinn</a:t>
            </a:r>
            <a:r>
              <a:rPr lang="en-GB" sz="3200" dirty="0">
                <a:latin typeface="Arial" panose="020B0604020202020204" pitchFamily="34" charset="0"/>
                <a:cs typeface="Arial" panose="020B0604020202020204" pitchFamily="34" charset="0"/>
              </a:rPr>
              <a:t>. </a:t>
            </a:r>
            <a:r>
              <a:rPr lang="en-GB" sz="2000" dirty="0">
                <a:latin typeface="Arial" panose="020B0604020202020204" pitchFamily="34" charset="0"/>
                <a:cs typeface="Arial" panose="020B0604020202020204" pitchFamily="34" charset="0"/>
              </a:rPr>
              <a:t>AL 2022D</a:t>
            </a:r>
            <a:endParaRPr lang="en-US" sz="2000" dirty="0">
              <a:latin typeface="Arial" panose="020B0604020202020204" pitchFamily="34" charset="0"/>
              <a:cs typeface="Arial" panose="020B0604020202020204" pitchFamily="34" charset="0"/>
            </a:endParaRPr>
          </a:p>
        </p:txBody>
      </p:sp>
      <p:sp>
        <p:nvSpPr>
          <p:cNvPr id="3" name="TextBox 2">
            <a:extLst>
              <a:ext uri="{FF2B5EF4-FFF2-40B4-BE49-F238E27FC236}">
                <a16:creationId xmlns:a16="http://schemas.microsoft.com/office/drawing/2014/main" id="{2FC09557-F12F-C410-C789-EA4DE55C5BEB}"/>
              </a:ext>
            </a:extLst>
          </p:cNvPr>
          <p:cNvSpPr txBox="1"/>
          <p:nvPr/>
        </p:nvSpPr>
        <p:spPr>
          <a:xfrm>
            <a:off x="5003124" y="5081340"/>
            <a:ext cx="3603872" cy="523220"/>
          </a:xfrm>
          <a:prstGeom prst="rect">
            <a:avLst/>
          </a:prstGeom>
          <a:noFill/>
        </p:spPr>
        <p:txBody>
          <a:bodyPr wrap="none" rtlCol="0">
            <a:spAutoFit/>
          </a:bodyPr>
          <a:lstStyle/>
          <a:p>
            <a:pPr algn="l">
              <a:spcAft>
                <a:spcPts val="1200"/>
              </a:spcAft>
            </a:pPr>
            <a:r>
              <a:rPr lang="en-GB" sz="2800" dirty="0">
                <a:latin typeface="Arial" panose="020B0604020202020204" pitchFamily="34" charset="0"/>
                <a:cs typeface="Arial" panose="020B0604020202020204" pitchFamily="34" charset="0"/>
              </a:rPr>
              <a:t>Cad é an t-</a:t>
            </a:r>
            <a:r>
              <a:rPr lang="en-GB" sz="2800" dirty="0" err="1">
                <a:latin typeface="Arial" panose="020B0604020202020204" pitchFamily="34" charset="0"/>
                <a:cs typeface="Arial" panose="020B0604020202020204" pitchFamily="34" charset="0"/>
              </a:rPr>
              <a:t>aonad</a:t>
            </a:r>
            <a:r>
              <a:rPr lang="en-GB" sz="2800" dirty="0">
                <a:latin typeface="Arial" panose="020B0604020202020204" pitchFamily="34" charset="0"/>
                <a:cs typeface="Arial" panose="020B0604020202020204" pitchFamily="34" charset="0"/>
              </a:rPr>
              <a:t> SI?</a:t>
            </a:r>
          </a:p>
        </p:txBody>
      </p:sp>
      <p:sp>
        <p:nvSpPr>
          <p:cNvPr id="8" name="TextBox 7">
            <a:extLst>
              <a:ext uri="{FF2B5EF4-FFF2-40B4-BE49-F238E27FC236}">
                <a16:creationId xmlns:a16="http://schemas.microsoft.com/office/drawing/2014/main" id="{93552DDC-1A9B-A8E3-A185-62B708224D5B}"/>
              </a:ext>
            </a:extLst>
          </p:cNvPr>
          <p:cNvSpPr txBox="1"/>
          <p:nvPr/>
        </p:nvSpPr>
        <p:spPr>
          <a:xfrm>
            <a:off x="3959850" y="3353346"/>
            <a:ext cx="2502608" cy="523220"/>
          </a:xfrm>
          <a:prstGeom prst="rect">
            <a:avLst/>
          </a:prstGeom>
          <a:noFill/>
        </p:spPr>
        <p:txBody>
          <a:bodyPr wrap="none" rtlCol="0">
            <a:spAutoFit/>
          </a:bodyPr>
          <a:lstStyle/>
          <a:p>
            <a:pPr algn="l">
              <a:spcAft>
                <a:spcPts val="1200"/>
              </a:spcAft>
            </a:pPr>
            <a:r>
              <a:rPr lang="en-GB" sz="2800" dirty="0">
                <a:latin typeface="Arial" panose="020B0604020202020204" pitchFamily="34" charset="0"/>
                <a:cs typeface="Arial" panose="020B0604020202020204" pitchFamily="34" charset="0"/>
              </a:rPr>
              <a:t>1 K </a:t>
            </a:r>
            <a:r>
              <a:rPr lang="en-GB" sz="2800" dirty="0" err="1">
                <a:latin typeface="Arial" panose="020B0604020202020204" pitchFamily="34" charset="0"/>
                <a:cs typeface="Arial" panose="020B0604020202020204" pitchFamily="34" charset="0"/>
              </a:rPr>
              <a:t>níos</a:t>
            </a:r>
            <a:r>
              <a:rPr lang="en-GB" sz="2800" dirty="0">
                <a:latin typeface="Arial" panose="020B0604020202020204" pitchFamily="34" charset="0"/>
                <a:cs typeface="Arial" panose="020B0604020202020204" pitchFamily="34" charset="0"/>
              </a:rPr>
              <a:t> </a:t>
            </a:r>
            <a:r>
              <a:rPr lang="en-GB" sz="2800" dirty="0" err="1">
                <a:latin typeface="Arial" panose="020B0604020202020204" pitchFamily="34" charset="0"/>
                <a:cs typeface="Arial" panose="020B0604020202020204" pitchFamily="34" charset="0"/>
              </a:rPr>
              <a:t>fuaire</a:t>
            </a:r>
            <a:endParaRPr lang="en-GB" sz="2800" dirty="0">
              <a:latin typeface="Arial" panose="020B0604020202020204" pitchFamily="34" charset="0"/>
              <a:cs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wipe(left)">
                                      <p:cBhvr>
                                        <p:cTn id="10" dur="500"/>
                                        <p:tgtEl>
                                          <p:spTgt spid="2"/>
                                        </p:tgtEl>
                                      </p:cBhvr>
                                    </p:animEffect>
                                  </p:childTnLst>
                                </p:cTn>
                              </p:par>
                              <p:par>
                                <p:cTn id="11" presetID="1" presetClass="entr" presetSubtype="0"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childTnLst>
                                </p:cTn>
                              </p:par>
                              <p:par>
                                <p:cTn id="15" presetID="22" presetClass="entr" presetSubtype="8" fill="hold" grpId="0" nodeType="with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wipe(left)">
                                      <p:cBhvr>
                                        <p:cTn id="17" dur="500"/>
                                        <p:tgtEl>
                                          <p:spTgt spid="5"/>
                                        </p:tgtEl>
                                      </p:cBhvr>
                                    </p:animEffect>
                                  </p:childTnLst>
                                </p:cTn>
                              </p:par>
                              <p:par>
                                <p:cTn id="18" presetID="22" presetClass="entr" presetSubtype="8" fill="hold" grpId="0" nodeType="with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wipe(left)">
                                      <p:cBhvr>
                                        <p:cTn id="20" dur="500"/>
                                        <p:tgtEl>
                                          <p:spTgt spid="6"/>
                                        </p:tgtEl>
                                      </p:cBhvr>
                                    </p:animEffect>
                                  </p:childTnLst>
                                </p:cTn>
                              </p:par>
                              <p:par>
                                <p:cTn id="21" presetID="22" presetClass="entr" presetSubtype="8" fill="hold" grpId="0" nodeType="with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wipe(left)">
                                      <p:cBhvr>
                                        <p:cTn id="23" dur="500"/>
                                        <p:tgtEl>
                                          <p:spTgt spid="11"/>
                                        </p:tgtEl>
                                      </p:cBhvr>
                                    </p:animEffec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grpId="0" nodeType="clickEffect">
                                  <p:stCondLst>
                                    <p:cond delay="0"/>
                                  </p:stCondLst>
                                  <p:childTnLst>
                                    <p:set>
                                      <p:cBhvr>
                                        <p:cTn id="27" dur="1" fill="hold">
                                          <p:stCondLst>
                                            <p:cond delay="0"/>
                                          </p:stCondLst>
                                        </p:cTn>
                                        <p:tgtEl>
                                          <p:spTgt spid="3"/>
                                        </p:tgtEl>
                                        <p:attrNameLst>
                                          <p:attrName>style.visibility</p:attrName>
                                        </p:attrNameLst>
                                      </p:cBhvr>
                                      <p:to>
                                        <p:strVal val="visible"/>
                                      </p:to>
                                    </p:set>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grpId="0" nodeType="clickEffect">
                                  <p:stCondLst>
                                    <p:cond delay="0"/>
                                  </p:stCondLst>
                                  <p:childTnLst>
                                    <p:set>
                                      <p:cBhvr>
                                        <p:cTn id="31" dur="1" fill="hold">
                                          <p:stCondLst>
                                            <p:cond delay="0"/>
                                          </p:stCondLst>
                                        </p:cTn>
                                        <p:tgtEl>
                                          <p:spTgt spid="3175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31751" grpId="0" animBg="1"/>
      <p:bldP spid="2" grpId="0" animBg="1"/>
      <p:bldP spid="5" grpId="0"/>
      <p:bldP spid="6" grpId="0"/>
      <p:bldP spid="11" grpId="0" animBg="1"/>
      <p:bldP spid="9" grpId="0" animBg="1"/>
      <p:bldP spid="3" grpId="0"/>
      <p:bldP spid="8" grpId="0"/>
    </p:bldLst>
  </p:timing>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a:extLst>
              <a:ext uri="{FF2B5EF4-FFF2-40B4-BE49-F238E27FC236}">
                <a16:creationId xmlns:a16="http://schemas.microsoft.com/office/drawing/2014/main" id="{E0ACC046-EF91-1E48-6457-041BE02A0CDE}"/>
              </a:ext>
            </a:extLst>
          </p:cNvPr>
          <p:cNvSpPr txBox="1"/>
          <p:nvPr/>
        </p:nvSpPr>
        <p:spPr>
          <a:xfrm>
            <a:off x="4308351" y="1073432"/>
            <a:ext cx="4489819" cy="523220"/>
          </a:xfrm>
          <a:prstGeom prst="rect">
            <a:avLst/>
          </a:prstGeom>
          <a:solidFill>
            <a:srgbClr val="FFC000"/>
          </a:solidFill>
        </p:spPr>
        <p:txBody>
          <a:bodyPr wrap="none" rtlCol="0">
            <a:spAutoFit/>
          </a:bodyPr>
          <a:lstStyle/>
          <a:p>
            <a:pPr algn="l"/>
            <a:r>
              <a:rPr lang="en-GB" sz="2800" noProof="0" dirty="0"/>
              <a:t>L 58 </a:t>
            </a:r>
            <a:r>
              <a:rPr lang="en-GB" sz="2800" noProof="0" dirty="0" err="1"/>
              <a:t>faoin</a:t>
            </a:r>
            <a:r>
              <a:rPr lang="en-GB" sz="2800" noProof="0" dirty="0"/>
              <a:t> teas agus </a:t>
            </a:r>
            <a:r>
              <a:rPr lang="en-GB" sz="2800" noProof="0" dirty="0" err="1"/>
              <a:t>teocht</a:t>
            </a:r>
            <a:endParaRPr lang="en-GB" sz="2800" noProof="0" dirty="0"/>
          </a:p>
        </p:txBody>
      </p:sp>
      <p:pic>
        <p:nvPicPr>
          <p:cNvPr id="12" name="Picture 11">
            <a:extLst>
              <a:ext uri="{FF2B5EF4-FFF2-40B4-BE49-F238E27FC236}">
                <a16:creationId xmlns:a16="http://schemas.microsoft.com/office/drawing/2014/main" id="{654EF2ED-6035-20FD-F14B-E74D5428426F}"/>
              </a:ext>
            </a:extLst>
          </p:cNvPr>
          <p:cNvPicPr>
            <a:picLocks noChangeAspect="1"/>
          </p:cNvPicPr>
          <p:nvPr/>
        </p:nvPicPr>
        <p:blipFill rotWithShape="1">
          <a:blip r:embed="rId2"/>
          <a:srcRect l="1" t="-183" r="73959" b="183"/>
          <a:stretch/>
        </p:blipFill>
        <p:spPr>
          <a:xfrm>
            <a:off x="755576" y="1702657"/>
            <a:ext cx="2592289" cy="1296144"/>
          </a:xfrm>
          <a:prstGeom prst="rect">
            <a:avLst/>
          </a:prstGeom>
        </p:spPr>
      </p:pic>
      <mc:AlternateContent xmlns:mc="http://schemas.openxmlformats.org/markup-compatibility/2006" xmlns:a14="http://schemas.microsoft.com/office/drawing/2010/main">
        <mc:Choice Requires="a14">
          <p:sp>
            <p:nvSpPr>
              <p:cNvPr id="14" name="TextBox 13">
                <a:extLst>
                  <a:ext uri="{FF2B5EF4-FFF2-40B4-BE49-F238E27FC236}">
                    <a16:creationId xmlns:a16="http://schemas.microsoft.com/office/drawing/2014/main" id="{34BDA37B-A24B-6178-F57A-7F873C513649}"/>
                  </a:ext>
                </a:extLst>
              </p:cNvPr>
              <p:cNvSpPr txBox="1"/>
              <p:nvPr/>
            </p:nvSpPr>
            <p:spPr>
              <a:xfrm>
                <a:off x="755576" y="3429000"/>
                <a:ext cx="2055371" cy="802656"/>
              </a:xfrm>
              <a:prstGeom prst="rect">
                <a:avLst/>
              </a:prstGeom>
              <a:noFill/>
            </p:spPr>
            <p:txBody>
              <a:bodyPr wrap="none" rtlCol="0">
                <a:spAutoFit/>
              </a:bodyPr>
              <a:lstStyle/>
              <a:p>
                <a:pPr algn="l"/>
                <a:r>
                  <a:rPr lang="en-GB" sz="3200" b="1" noProof="0" dirty="0"/>
                  <a:t>Cad é </a:t>
                </a:r>
                <a14:m>
                  <m:oMath xmlns:m="http://schemas.openxmlformats.org/officeDocument/2006/math">
                    <m:f>
                      <m:fPr>
                        <m:ctrlPr>
                          <a:rPr lang="en-GB" sz="3200" b="1" i="1" noProof="0" smtClean="0">
                            <a:latin typeface="Cambria Math" panose="02040503050406030204" pitchFamily="18" charset="0"/>
                          </a:rPr>
                        </m:ctrlPr>
                      </m:fPr>
                      <m:num>
                        <m:r>
                          <a:rPr lang="en-GB" sz="3200" b="1" i="0" noProof="0" smtClean="0">
                            <a:latin typeface="Cambria Math" panose="02040503050406030204" pitchFamily="18" charset="0"/>
                          </a:rPr>
                          <m:t>𝚫</m:t>
                        </m:r>
                        <m:r>
                          <a:rPr lang="en-GB" sz="3200" b="1" i="1" noProof="0" smtClean="0">
                            <a:latin typeface="Cambria Math" panose="02040503050406030204" pitchFamily="18" charset="0"/>
                          </a:rPr>
                          <m:t>𝑬</m:t>
                        </m:r>
                      </m:num>
                      <m:den>
                        <m:r>
                          <a:rPr lang="en-GB" sz="3200" b="1" i="0" noProof="0" smtClean="0">
                            <a:latin typeface="Cambria Math" panose="02040503050406030204" pitchFamily="18" charset="0"/>
                          </a:rPr>
                          <m:t>𝚫</m:t>
                        </m:r>
                        <m:r>
                          <a:rPr lang="en-GB" sz="3200" b="1" i="1" noProof="0" smtClean="0">
                            <a:latin typeface="Cambria Math" panose="02040503050406030204" pitchFamily="18" charset="0"/>
                          </a:rPr>
                          <m:t>𝒕</m:t>
                        </m:r>
                      </m:den>
                    </m:f>
                  </m:oMath>
                </a14:m>
                <a:r>
                  <a:rPr lang="en-GB" sz="3200" b="1" noProof="0" dirty="0"/>
                  <a:t>?</a:t>
                </a:r>
              </a:p>
            </p:txBody>
          </p:sp>
        </mc:Choice>
        <mc:Fallback xmlns="">
          <p:sp>
            <p:nvSpPr>
              <p:cNvPr id="14" name="TextBox 13">
                <a:extLst>
                  <a:ext uri="{FF2B5EF4-FFF2-40B4-BE49-F238E27FC236}">
                    <a16:creationId xmlns:a16="http://schemas.microsoft.com/office/drawing/2014/main" id="{34BDA37B-A24B-6178-F57A-7F873C513649}"/>
                  </a:ext>
                </a:extLst>
              </p:cNvPr>
              <p:cNvSpPr txBox="1">
                <a:spLocks noRot="1" noChangeAspect="1" noMove="1" noResize="1" noEditPoints="1" noAdjustHandles="1" noChangeArrowheads="1" noChangeShapeType="1" noTextEdit="1"/>
              </p:cNvSpPr>
              <p:nvPr/>
            </p:nvSpPr>
            <p:spPr>
              <a:xfrm>
                <a:off x="755576" y="3429000"/>
                <a:ext cx="2055371" cy="802656"/>
              </a:xfrm>
              <a:prstGeom prst="rect">
                <a:avLst/>
              </a:prstGeom>
              <a:blipFill>
                <a:blip r:embed="rId3"/>
                <a:stretch>
                  <a:fillRect l="-7715" r="-6825" b="-9160"/>
                </a:stretch>
              </a:blipFill>
            </p:spPr>
            <p:txBody>
              <a:bodyPr/>
              <a:lstStyle/>
              <a:p>
                <a:r>
                  <a:rPr lang="en-IE">
                    <a:noFill/>
                  </a:rPr>
                  <a:t> </a:t>
                </a:r>
              </a:p>
            </p:txBody>
          </p:sp>
        </mc:Fallback>
      </mc:AlternateContent>
      <mc:AlternateContent xmlns:mc="http://schemas.openxmlformats.org/markup-compatibility/2006" xmlns:a14="http://schemas.microsoft.com/office/drawing/2010/main">
        <mc:Choice Requires="a14">
          <p:sp>
            <p:nvSpPr>
              <p:cNvPr id="16" name="TextBox 15">
                <a:extLst>
                  <a:ext uri="{FF2B5EF4-FFF2-40B4-BE49-F238E27FC236}">
                    <a16:creationId xmlns:a16="http://schemas.microsoft.com/office/drawing/2014/main" id="{38141F91-FFC7-6809-515D-668BB69B2E32}"/>
                  </a:ext>
                </a:extLst>
              </p:cNvPr>
              <p:cNvSpPr txBox="1"/>
              <p:nvPr/>
            </p:nvSpPr>
            <p:spPr>
              <a:xfrm>
                <a:off x="744186" y="4615770"/>
                <a:ext cx="2851806" cy="912494"/>
              </a:xfrm>
              <a:prstGeom prst="rect">
                <a:avLst/>
              </a:prstGeom>
              <a:noFill/>
            </p:spPr>
            <p:txBody>
              <a:bodyPr wrap="none" rtlCol="0">
                <a:spAutoFit/>
              </a:bodyPr>
              <a:lstStyle/>
              <a:p>
                <a:pPr algn="l"/>
                <a14:m>
                  <m:oMathPara xmlns:m="http://schemas.openxmlformats.org/officeDocument/2006/math">
                    <m:oMathParaPr>
                      <m:jc m:val="centerGroup"/>
                    </m:oMathParaPr>
                    <m:oMath xmlns:m="http://schemas.openxmlformats.org/officeDocument/2006/math">
                      <m:f>
                        <m:fPr>
                          <m:ctrlPr>
                            <a:rPr lang="en-GB" sz="2800" b="0" i="1" noProof="0" smtClean="0">
                              <a:latin typeface="Cambria Math" panose="02040503050406030204" pitchFamily="18" charset="0"/>
                            </a:rPr>
                          </m:ctrlPr>
                        </m:fPr>
                        <m:num>
                          <m:r>
                            <a:rPr lang="en-GB" sz="2800" b="0" i="1" noProof="0" smtClean="0">
                              <a:latin typeface="Cambria Math" panose="02040503050406030204" pitchFamily="18" charset="0"/>
                            </a:rPr>
                            <m:t>𝐴𝑡h𝑟</m:t>
                          </m:r>
                          <m:r>
                            <a:rPr lang="en-GB" sz="2800" b="0" i="1" noProof="0" smtClean="0">
                              <a:latin typeface="Cambria Math" panose="02040503050406030204" pitchFamily="18" charset="0"/>
                            </a:rPr>
                            <m:t>ú </m:t>
                          </m:r>
                          <m:r>
                            <a:rPr lang="en-GB" sz="2800" b="0" i="1" noProof="0" smtClean="0">
                              <a:latin typeface="Cambria Math" panose="02040503050406030204" pitchFamily="18" charset="0"/>
                            </a:rPr>
                            <m:t>𝑓𝑢𝑖𝑛𝑛𝑖𝑚h</m:t>
                          </m:r>
                        </m:num>
                        <m:den>
                          <m:r>
                            <a:rPr lang="en-GB" sz="2800" b="0" i="1" noProof="0" smtClean="0">
                              <a:latin typeface="Cambria Math" panose="02040503050406030204" pitchFamily="18" charset="0"/>
                            </a:rPr>
                            <m:t>𝑒𝑎𝑡𝑟𝑎𝑚h</m:t>
                          </m:r>
                          <m:r>
                            <a:rPr lang="en-GB" sz="2800" b="0" i="1" noProof="0" smtClean="0">
                              <a:latin typeface="Cambria Math" panose="02040503050406030204" pitchFamily="18" charset="0"/>
                            </a:rPr>
                            <m:t> </m:t>
                          </m:r>
                          <m:r>
                            <a:rPr lang="en-GB" sz="2800" b="0" i="1" noProof="0" smtClean="0">
                              <a:latin typeface="Cambria Math" panose="02040503050406030204" pitchFamily="18" charset="0"/>
                            </a:rPr>
                            <m:t>𝑎𝑚𝑎</m:t>
                          </m:r>
                        </m:den>
                      </m:f>
                    </m:oMath>
                  </m:oMathPara>
                </a14:m>
                <a:endParaRPr lang="en-GB" sz="2800" noProof="0" dirty="0"/>
              </a:p>
            </p:txBody>
          </p:sp>
        </mc:Choice>
        <mc:Fallback xmlns="">
          <p:sp>
            <p:nvSpPr>
              <p:cNvPr id="16" name="TextBox 15">
                <a:extLst>
                  <a:ext uri="{FF2B5EF4-FFF2-40B4-BE49-F238E27FC236}">
                    <a16:creationId xmlns:a16="http://schemas.microsoft.com/office/drawing/2014/main" id="{38141F91-FFC7-6809-515D-668BB69B2E32}"/>
                  </a:ext>
                </a:extLst>
              </p:cNvPr>
              <p:cNvSpPr txBox="1">
                <a:spLocks noRot="1" noChangeAspect="1" noMove="1" noResize="1" noEditPoints="1" noAdjustHandles="1" noChangeArrowheads="1" noChangeShapeType="1" noTextEdit="1"/>
              </p:cNvSpPr>
              <p:nvPr/>
            </p:nvSpPr>
            <p:spPr>
              <a:xfrm>
                <a:off x="744186" y="4615770"/>
                <a:ext cx="2851806" cy="912494"/>
              </a:xfrm>
              <a:prstGeom prst="rect">
                <a:avLst/>
              </a:prstGeom>
              <a:blipFill>
                <a:blip r:embed="rId4"/>
                <a:stretch>
                  <a:fillRect/>
                </a:stretch>
              </a:blipFill>
            </p:spPr>
            <p:txBody>
              <a:bodyPr/>
              <a:lstStyle/>
              <a:p>
                <a:r>
                  <a:rPr lang="en-IE">
                    <a:noFill/>
                  </a:rPr>
                  <a:t> </a:t>
                </a:r>
              </a:p>
            </p:txBody>
          </p:sp>
        </mc:Fallback>
      </mc:AlternateContent>
      <p:sp>
        <p:nvSpPr>
          <p:cNvPr id="17" name="TextBox 16">
            <a:extLst>
              <a:ext uri="{FF2B5EF4-FFF2-40B4-BE49-F238E27FC236}">
                <a16:creationId xmlns:a16="http://schemas.microsoft.com/office/drawing/2014/main" id="{5C7F5433-D833-6CF0-53C7-4B36EB029893}"/>
              </a:ext>
            </a:extLst>
          </p:cNvPr>
          <p:cNvSpPr txBox="1"/>
          <p:nvPr/>
        </p:nvSpPr>
        <p:spPr>
          <a:xfrm>
            <a:off x="3963192" y="4809894"/>
            <a:ext cx="5078634" cy="523220"/>
          </a:xfrm>
          <a:prstGeom prst="rect">
            <a:avLst/>
          </a:prstGeom>
          <a:noFill/>
        </p:spPr>
        <p:txBody>
          <a:bodyPr wrap="none" rtlCol="0">
            <a:spAutoFit/>
          </a:bodyPr>
          <a:lstStyle/>
          <a:p>
            <a:r>
              <a:rPr lang="en-GB" sz="2800" noProof="0" dirty="0"/>
              <a:t>=</a:t>
            </a:r>
            <a:r>
              <a:rPr lang="en-GB" dirty="0"/>
              <a:t>  </a:t>
            </a:r>
            <a:r>
              <a:rPr lang="en-GB" sz="2400" dirty="0"/>
              <a:t>teas </a:t>
            </a:r>
            <a:r>
              <a:rPr lang="en-GB" sz="2400" dirty="0" err="1"/>
              <a:t>seolta</a:t>
            </a:r>
            <a:r>
              <a:rPr lang="en-GB" sz="2400" dirty="0"/>
              <a:t> in </a:t>
            </a:r>
            <a:r>
              <a:rPr lang="en-GB" sz="2400" dirty="0" err="1"/>
              <a:t>aghaidh</a:t>
            </a:r>
            <a:r>
              <a:rPr lang="en-GB" sz="2400" dirty="0"/>
              <a:t> an </a:t>
            </a:r>
            <a:r>
              <a:rPr lang="en-GB" sz="2400" dirty="0" err="1"/>
              <a:t>tsoicind</a:t>
            </a:r>
            <a:endParaRPr lang="en-GB" sz="2400" dirty="0"/>
          </a:p>
        </p:txBody>
      </p:sp>
      <p:sp>
        <p:nvSpPr>
          <p:cNvPr id="18" name="TextBox 17">
            <a:extLst>
              <a:ext uri="{FF2B5EF4-FFF2-40B4-BE49-F238E27FC236}">
                <a16:creationId xmlns:a16="http://schemas.microsoft.com/office/drawing/2014/main" id="{4593321F-DAD5-EE46-540A-3444D5F0ED67}"/>
              </a:ext>
            </a:extLst>
          </p:cNvPr>
          <p:cNvSpPr txBox="1"/>
          <p:nvPr/>
        </p:nvSpPr>
        <p:spPr>
          <a:xfrm>
            <a:off x="5154031" y="5343599"/>
            <a:ext cx="2545890" cy="461665"/>
          </a:xfrm>
          <a:prstGeom prst="rect">
            <a:avLst/>
          </a:prstGeom>
          <a:noFill/>
        </p:spPr>
        <p:txBody>
          <a:bodyPr wrap="none" rtlCol="0">
            <a:spAutoFit/>
          </a:bodyPr>
          <a:lstStyle/>
          <a:p>
            <a:pPr algn="l"/>
            <a:r>
              <a:rPr lang="en-GB" sz="2400" noProof="0" dirty="0"/>
              <a:t>(</a:t>
            </a:r>
            <a:r>
              <a:rPr lang="en-GB" sz="2400" noProof="0" dirty="0" err="1"/>
              <a:t>tomhaiste</a:t>
            </a:r>
            <a:r>
              <a:rPr lang="en-GB" sz="2400" noProof="0" dirty="0"/>
              <a:t> i </a:t>
            </a:r>
            <a:r>
              <a:rPr lang="en-GB" sz="2400" noProof="0" dirty="0" err="1"/>
              <a:t>vata</a:t>
            </a:r>
            <a:r>
              <a:rPr lang="en-GB" sz="2400" noProof="0" dirty="0"/>
              <a:t>)</a:t>
            </a:r>
          </a:p>
        </p:txBody>
      </p:sp>
      <p:sp>
        <p:nvSpPr>
          <p:cNvPr id="3" name="Title 2">
            <a:extLst>
              <a:ext uri="{FF2B5EF4-FFF2-40B4-BE49-F238E27FC236}">
                <a16:creationId xmlns:a16="http://schemas.microsoft.com/office/drawing/2014/main" id="{6CED2814-38CC-02D9-D849-232E73248023}"/>
              </a:ext>
            </a:extLst>
          </p:cNvPr>
          <p:cNvSpPr txBox="1">
            <a:spLocks noGrp="1"/>
          </p:cNvSpPr>
          <p:nvPr>
            <p:ph type="title"/>
          </p:nvPr>
        </p:nvSpPr>
        <p:spPr>
          <a:xfrm>
            <a:off x="241300" y="155575"/>
            <a:ext cx="8724900" cy="535531"/>
          </a:xfrm>
          <a:prstGeom prst="rect">
            <a:avLst/>
          </a:prstGeom>
          <a:noFill/>
        </p:spPr>
        <p:txBody>
          <a:bodyPr wrap="square" rtlCol="0">
            <a:spAutoFit/>
          </a:bodyPr>
          <a:lstStyle/>
          <a:p>
            <a:pPr algn="l"/>
            <a:r>
              <a:rPr lang="en-GB" sz="3200" b="1" noProof="0" dirty="0" err="1"/>
              <a:t>Cá</a:t>
            </a:r>
            <a:r>
              <a:rPr lang="en-GB" sz="3200" b="1" noProof="0" dirty="0"/>
              <a:t> </a:t>
            </a:r>
            <a:r>
              <a:rPr lang="en-GB" sz="3200" b="1" noProof="0" dirty="0" err="1"/>
              <a:t>bhfuil</a:t>
            </a:r>
            <a:r>
              <a:rPr lang="en-GB" sz="3200" b="1" noProof="0" dirty="0"/>
              <a:t> an U-</a:t>
            </a:r>
            <a:r>
              <a:rPr lang="en-GB" sz="3200" b="1" noProof="0" dirty="0" err="1"/>
              <a:t>luach</a:t>
            </a:r>
            <a:r>
              <a:rPr lang="en-GB" sz="3200" b="1" noProof="0" dirty="0"/>
              <a:t> le </a:t>
            </a:r>
            <a:r>
              <a:rPr lang="en-GB" sz="3200" b="1" noProof="0" dirty="0" err="1"/>
              <a:t>fáil</a:t>
            </a:r>
            <a:r>
              <a:rPr lang="en-GB" sz="3200" b="1" noProof="0" dirty="0"/>
              <a:t> </a:t>
            </a:r>
            <a:r>
              <a:rPr lang="en-GB" sz="3200" b="1" noProof="0" dirty="0" err="1"/>
              <a:t>sa</a:t>
            </a:r>
            <a:r>
              <a:rPr lang="en-GB" sz="3200" b="1" noProof="0" dirty="0"/>
              <a:t> </a:t>
            </a:r>
            <a:r>
              <a:rPr lang="en-GB" sz="3200" b="1" noProof="0" dirty="0" err="1"/>
              <a:t>tábla</a:t>
            </a:r>
            <a:r>
              <a:rPr lang="en-GB" sz="3200" b="1" noProof="0" dirty="0"/>
              <a:t> </a:t>
            </a:r>
            <a:r>
              <a:rPr lang="en-GB" sz="3200" b="1" noProof="0" dirty="0" err="1"/>
              <a:t>foirmle</a:t>
            </a:r>
            <a:r>
              <a:rPr lang="en-GB" sz="3200" b="1" noProof="0" dirty="0"/>
              <a:t>?</a:t>
            </a:r>
          </a:p>
        </p:txBody>
      </p:sp>
      <p:sp>
        <p:nvSpPr>
          <p:cNvPr id="2" name="TextBox 1">
            <a:extLst>
              <a:ext uri="{FF2B5EF4-FFF2-40B4-BE49-F238E27FC236}">
                <a16:creationId xmlns:a16="http://schemas.microsoft.com/office/drawing/2014/main" id="{7FFF7197-89C9-1996-2EEF-07FE28222589}"/>
              </a:ext>
            </a:extLst>
          </p:cNvPr>
          <p:cNvSpPr txBox="1"/>
          <p:nvPr/>
        </p:nvSpPr>
        <p:spPr>
          <a:xfrm>
            <a:off x="3773264" y="2149649"/>
            <a:ext cx="5283819" cy="584775"/>
          </a:xfrm>
          <a:prstGeom prst="rect">
            <a:avLst/>
          </a:prstGeom>
          <a:noFill/>
        </p:spPr>
        <p:txBody>
          <a:bodyPr wrap="none" rtlCol="0">
            <a:spAutoFit/>
          </a:bodyPr>
          <a:lstStyle/>
          <a:p>
            <a:r>
              <a:rPr lang="en-GB" sz="3200" dirty="0"/>
              <a:t>U-</a:t>
            </a:r>
            <a:r>
              <a:rPr lang="en-GB" sz="3200" dirty="0" err="1"/>
              <a:t>luach</a:t>
            </a:r>
            <a:r>
              <a:rPr lang="en-GB" sz="3200" dirty="0"/>
              <a:t> (</a:t>
            </a:r>
            <a:r>
              <a:rPr lang="ga-IE" sz="3200" dirty="0"/>
              <a:t>tarchur teirmeach</a:t>
            </a:r>
            <a:r>
              <a:rPr lang="en-GB" sz="3200" dirty="0"/>
              <a:t>)</a:t>
            </a:r>
            <a:endParaRPr lang="en-GB" sz="3200" noProof="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6"/>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7"/>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8"/>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4" grpId="0"/>
      <p:bldP spid="16" grpId="0"/>
      <p:bldP spid="17" grpId="0"/>
      <p:bldP spid="18" grpId="0"/>
      <p:bldP spid="2" grpId="0"/>
    </p:bldLst>
  </p:timing>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TextBox 26">
            <a:extLst>
              <a:ext uri="{FF2B5EF4-FFF2-40B4-BE49-F238E27FC236}">
                <a16:creationId xmlns:a16="http://schemas.microsoft.com/office/drawing/2014/main" id="{831A2DC2-00F5-7D1A-2426-48CD9CD8D812}"/>
              </a:ext>
            </a:extLst>
          </p:cNvPr>
          <p:cNvSpPr txBox="1"/>
          <p:nvPr/>
        </p:nvSpPr>
        <p:spPr>
          <a:xfrm>
            <a:off x="229558" y="2400422"/>
            <a:ext cx="2561810" cy="523220"/>
          </a:xfrm>
          <a:prstGeom prst="rect">
            <a:avLst/>
          </a:prstGeom>
          <a:noFill/>
        </p:spPr>
        <p:txBody>
          <a:bodyPr wrap="square" rtlCol="0">
            <a:spAutoFit/>
          </a:bodyPr>
          <a:lstStyle/>
          <a:p>
            <a:pPr algn="l"/>
            <a:r>
              <a:rPr lang="en-GB" sz="2800" noProof="0" dirty="0" err="1"/>
              <a:t>athshochrú</a:t>
            </a:r>
            <a:endParaRPr lang="en-GB" sz="2800" noProof="0" dirty="0"/>
          </a:p>
        </p:txBody>
      </p:sp>
      <p:sp>
        <p:nvSpPr>
          <p:cNvPr id="28" name="TextBox 27">
            <a:extLst>
              <a:ext uri="{FF2B5EF4-FFF2-40B4-BE49-F238E27FC236}">
                <a16:creationId xmlns:a16="http://schemas.microsoft.com/office/drawing/2014/main" id="{91AEB10A-E891-D87A-D0D8-F262CAE990D4}"/>
              </a:ext>
            </a:extLst>
          </p:cNvPr>
          <p:cNvSpPr txBox="1"/>
          <p:nvPr/>
        </p:nvSpPr>
        <p:spPr>
          <a:xfrm>
            <a:off x="6228184" y="1778541"/>
            <a:ext cx="1559735" cy="523220"/>
          </a:xfrm>
          <a:prstGeom prst="rect">
            <a:avLst/>
          </a:prstGeom>
          <a:solidFill>
            <a:srgbClr val="FFC000"/>
          </a:solidFill>
        </p:spPr>
        <p:txBody>
          <a:bodyPr wrap="square" rtlCol="0">
            <a:spAutoFit/>
          </a:bodyPr>
          <a:lstStyle/>
          <a:p>
            <a:pPr algn="l"/>
            <a:r>
              <a:rPr lang="en-GB" sz="2800" noProof="0" dirty="0"/>
              <a:t>L 58</a:t>
            </a:r>
          </a:p>
        </p:txBody>
      </p:sp>
      <p:grpSp>
        <p:nvGrpSpPr>
          <p:cNvPr id="8" name="Group 7">
            <a:extLst>
              <a:ext uri="{FF2B5EF4-FFF2-40B4-BE49-F238E27FC236}">
                <a16:creationId xmlns:a16="http://schemas.microsoft.com/office/drawing/2014/main" id="{09360DF2-C6F2-505F-49E1-7083AD6445F6}"/>
              </a:ext>
            </a:extLst>
          </p:cNvPr>
          <p:cNvGrpSpPr/>
          <p:nvPr/>
        </p:nvGrpSpPr>
        <p:grpSpPr>
          <a:xfrm>
            <a:off x="882103" y="3048556"/>
            <a:ext cx="7275948" cy="2078408"/>
            <a:chOff x="882103" y="3048556"/>
            <a:chExt cx="7275948" cy="2078408"/>
          </a:xfrm>
        </p:grpSpPr>
        <mc:AlternateContent xmlns:mc="http://schemas.openxmlformats.org/markup-compatibility/2006" xmlns:a14="http://schemas.microsoft.com/office/drawing/2010/main">
          <mc:Choice Requires="a14">
            <p:sp>
              <p:nvSpPr>
                <p:cNvPr id="3" name="TextBox 2">
                  <a:extLst>
                    <a:ext uri="{FF2B5EF4-FFF2-40B4-BE49-F238E27FC236}">
                      <a16:creationId xmlns:a16="http://schemas.microsoft.com/office/drawing/2014/main" id="{0E95B4EE-9AA5-1386-1637-434E52C7029E}"/>
                    </a:ext>
                  </a:extLst>
                </p:cNvPr>
                <p:cNvSpPr txBox="1"/>
                <p:nvPr/>
              </p:nvSpPr>
              <p:spPr>
                <a:xfrm>
                  <a:off x="2160744" y="3048556"/>
                  <a:ext cx="2747675" cy="1017523"/>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GB" sz="3200" b="0" i="1" noProof="0" smtClean="0">
                            <a:latin typeface="Cambria Math" panose="02040503050406030204" pitchFamily="18" charset="0"/>
                          </a:rPr>
                          <m:t>⇒</m:t>
                        </m:r>
                        <m:r>
                          <a:rPr lang="en-GB" sz="3200" b="0" i="1" noProof="0" smtClean="0">
                            <a:latin typeface="Cambria Math" panose="02040503050406030204" pitchFamily="18" charset="0"/>
                          </a:rPr>
                          <m:t>𝑈</m:t>
                        </m:r>
                        <m:r>
                          <a:rPr lang="en-GB" sz="3200" b="0" i="1" noProof="0" smtClean="0">
                            <a:latin typeface="Cambria Math" panose="02040503050406030204" pitchFamily="18" charset="0"/>
                          </a:rPr>
                          <m:t>=</m:t>
                        </m:r>
                        <m:f>
                          <m:fPr>
                            <m:ctrlPr>
                              <a:rPr lang="en-GB" sz="3200" b="0" i="1" noProof="0" smtClean="0">
                                <a:latin typeface="Cambria Math" panose="02040503050406030204" pitchFamily="18" charset="0"/>
                              </a:rPr>
                            </m:ctrlPr>
                          </m:fPr>
                          <m:num>
                            <m:r>
                              <m:rPr>
                                <m:sty m:val="p"/>
                              </m:rPr>
                              <a:rPr lang="en-GB" sz="3200" b="0" i="0" noProof="0" smtClean="0">
                                <a:latin typeface="Cambria Math" panose="02040503050406030204" pitchFamily="18" charset="0"/>
                              </a:rPr>
                              <m:t>Δ</m:t>
                            </m:r>
                            <m:r>
                              <a:rPr lang="en-GB" sz="3200" b="0" i="1" noProof="0" smtClean="0">
                                <a:latin typeface="Cambria Math" panose="02040503050406030204" pitchFamily="18" charset="0"/>
                              </a:rPr>
                              <m:t>𝐸</m:t>
                            </m:r>
                          </m:num>
                          <m:den>
                            <m:r>
                              <m:rPr>
                                <m:sty m:val="p"/>
                              </m:rPr>
                              <a:rPr lang="en-GB" sz="3200" b="0" i="0" noProof="0" smtClean="0">
                                <a:latin typeface="Cambria Math" panose="02040503050406030204" pitchFamily="18" charset="0"/>
                              </a:rPr>
                              <m:t>Δ</m:t>
                            </m:r>
                            <m:r>
                              <a:rPr lang="en-GB" sz="3200" i="1" noProof="0">
                                <a:latin typeface="Cambria Math" panose="02040503050406030204" pitchFamily="18" charset="0"/>
                              </a:rPr>
                              <m:t>𝑡𝐴</m:t>
                            </m:r>
                            <m:r>
                              <m:rPr>
                                <m:sty m:val="p"/>
                              </m:rPr>
                              <a:rPr lang="en-GB" sz="3200" noProof="0">
                                <a:latin typeface="Cambria Math" panose="02040503050406030204" pitchFamily="18" charset="0"/>
                              </a:rPr>
                              <m:t>Δ</m:t>
                            </m:r>
                            <m:r>
                              <a:rPr lang="en-GB" sz="3200" i="1" noProof="0">
                                <a:latin typeface="Cambria Math" panose="02040503050406030204" pitchFamily="18" charset="0"/>
                              </a:rPr>
                              <m:t>𝜃</m:t>
                            </m:r>
                          </m:den>
                        </m:f>
                      </m:oMath>
                    </m:oMathPara>
                  </a14:m>
                  <a:endParaRPr lang="en-GB" sz="3200" noProof="0" dirty="0"/>
                </a:p>
              </p:txBody>
            </p:sp>
          </mc:Choice>
          <mc:Fallback xmlns="">
            <p:sp>
              <p:nvSpPr>
                <p:cNvPr id="3" name="TextBox 2">
                  <a:extLst>
                    <a:ext uri="{FF2B5EF4-FFF2-40B4-BE49-F238E27FC236}">
                      <a16:creationId xmlns:a16="http://schemas.microsoft.com/office/drawing/2014/main" id="{0E95B4EE-9AA5-1386-1637-434E52C7029E}"/>
                    </a:ext>
                  </a:extLst>
                </p:cNvPr>
                <p:cNvSpPr txBox="1">
                  <a:spLocks noRot="1" noChangeAspect="1" noMove="1" noResize="1" noEditPoints="1" noAdjustHandles="1" noChangeArrowheads="1" noChangeShapeType="1" noTextEdit="1"/>
                </p:cNvSpPr>
                <p:nvPr/>
              </p:nvSpPr>
              <p:spPr>
                <a:xfrm>
                  <a:off x="2160744" y="3048556"/>
                  <a:ext cx="2747675" cy="1017523"/>
                </a:xfrm>
                <a:prstGeom prst="rect">
                  <a:avLst/>
                </a:prstGeom>
                <a:blipFill>
                  <a:blip r:embed="rId2"/>
                  <a:stretch>
                    <a:fillRect/>
                  </a:stretch>
                </a:blipFill>
              </p:spPr>
              <p:txBody>
                <a:bodyPr/>
                <a:lstStyle/>
                <a:p>
                  <a:r>
                    <a:rPr lang="en-IE">
                      <a:noFill/>
                    </a:rPr>
                    <a:t> </a:t>
                  </a:r>
                </a:p>
              </p:txBody>
            </p:sp>
          </mc:Fallback>
        </mc:AlternateContent>
        <p:sp>
          <p:nvSpPr>
            <p:cNvPr id="4" name="TextBox 3">
              <a:extLst>
                <a:ext uri="{FF2B5EF4-FFF2-40B4-BE49-F238E27FC236}">
                  <a16:creationId xmlns:a16="http://schemas.microsoft.com/office/drawing/2014/main" id="{48363E82-E5E7-C3EF-4CB4-9F123DDD4B85}"/>
                </a:ext>
              </a:extLst>
            </p:cNvPr>
            <p:cNvSpPr txBox="1"/>
            <p:nvPr/>
          </p:nvSpPr>
          <p:spPr>
            <a:xfrm>
              <a:off x="2042131" y="4603744"/>
              <a:ext cx="2038827" cy="523220"/>
            </a:xfrm>
            <a:prstGeom prst="rect">
              <a:avLst/>
            </a:prstGeom>
            <a:noFill/>
          </p:spPr>
          <p:txBody>
            <a:bodyPr wrap="square" rtlCol="0">
              <a:spAutoFit/>
            </a:bodyPr>
            <a:lstStyle/>
            <a:p>
              <a:pPr algn="l"/>
              <a:r>
                <a:rPr lang="en-GB" sz="2800" dirty="0"/>
                <a:t>s</a:t>
              </a:r>
              <a:r>
                <a:rPr lang="en-GB" sz="2800" noProof="0" dirty="0"/>
                <a:t>a </a:t>
              </a:r>
              <a:r>
                <a:rPr lang="en-GB" sz="2800" noProof="0" dirty="0" err="1"/>
                <a:t>soicind</a:t>
              </a:r>
              <a:endParaRPr lang="en-GB" sz="2800" noProof="0" dirty="0"/>
            </a:p>
          </p:txBody>
        </p:sp>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A43F66B2-D685-E50F-2E45-88715253C41B}"/>
                    </a:ext>
                  </a:extLst>
                </p:cNvPr>
                <p:cNvSpPr txBox="1"/>
                <p:nvPr/>
              </p:nvSpPr>
              <p:spPr>
                <a:xfrm>
                  <a:off x="4289044" y="4603744"/>
                  <a:ext cx="1728192" cy="523220"/>
                </a:xfrm>
                <a:prstGeom prst="rect">
                  <a:avLst/>
                </a:prstGeom>
                <a:noFill/>
              </p:spPr>
              <p:txBody>
                <a:bodyPr wrap="square" rtlCol="0">
                  <a:spAutoFit/>
                </a:bodyPr>
                <a:lstStyle/>
                <a:p>
                  <a:pPr algn="l"/>
                  <a:r>
                    <a:rPr lang="en-GB" sz="2800" noProof="0" dirty="0" err="1"/>
                    <a:t>sa</a:t>
                  </a:r>
                  <a:r>
                    <a:rPr lang="en-GB" sz="2800" noProof="0" dirty="0"/>
                    <a:t> </a:t>
                  </a:r>
                  <a14:m>
                    <m:oMath xmlns:m="http://schemas.openxmlformats.org/officeDocument/2006/math">
                      <m:sSup>
                        <m:sSupPr>
                          <m:ctrlPr>
                            <a:rPr lang="en-GB" sz="2800" b="0" i="1" noProof="0" smtClean="0">
                              <a:latin typeface="Cambria Math" panose="02040503050406030204" pitchFamily="18" charset="0"/>
                            </a:rPr>
                          </m:ctrlPr>
                        </m:sSupPr>
                        <m:e>
                          <m:r>
                            <a:rPr lang="en-GB" sz="2800" b="0" i="1" noProof="0" smtClean="0">
                              <a:latin typeface="Cambria Math" panose="02040503050406030204" pitchFamily="18" charset="0"/>
                            </a:rPr>
                            <m:t>𝑚</m:t>
                          </m:r>
                        </m:e>
                        <m:sup>
                          <m:r>
                            <a:rPr lang="en-GB" sz="2800" b="0" i="1" noProof="0" smtClean="0">
                              <a:latin typeface="Cambria Math" panose="02040503050406030204" pitchFamily="18" charset="0"/>
                            </a:rPr>
                            <m:t>2</m:t>
                          </m:r>
                        </m:sup>
                      </m:sSup>
                    </m:oMath>
                  </a14:m>
                  <a:endParaRPr lang="en-GB" sz="2800" noProof="0" dirty="0"/>
                </a:p>
              </p:txBody>
            </p:sp>
          </mc:Choice>
          <mc:Fallback xmlns="">
            <p:sp>
              <p:nvSpPr>
                <p:cNvPr id="5" name="TextBox 4">
                  <a:extLst>
                    <a:ext uri="{FF2B5EF4-FFF2-40B4-BE49-F238E27FC236}">
                      <a16:creationId xmlns:a16="http://schemas.microsoft.com/office/drawing/2014/main" id="{A43F66B2-D685-E50F-2E45-88715253C41B}"/>
                    </a:ext>
                  </a:extLst>
                </p:cNvPr>
                <p:cNvSpPr txBox="1">
                  <a:spLocks noRot="1" noChangeAspect="1" noMove="1" noResize="1" noEditPoints="1" noAdjustHandles="1" noChangeArrowheads="1" noChangeShapeType="1" noTextEdit="1"/>
                </p:cNvSpPr>
                <p:nvPr/>
              </p:nvSpPr>
              <p:spPr>
                <a:xfrm>
                  <a:off x="4289044" y="4603744"/>
                  <a:ext cx="1728192" cy="523220"/>
                </a:xfrm>
                <a:prstGeom prst="rect">
                  <a:avLst/>
                </a:prstGeom>
                <a:blipFill>
                  <a:blip r:embed="rId3"/>
                  <a:stretch>
                    <a:fillRect l="-7420" t="-11628" b="-31395"/>
                  </a:stretch>
                </a:blipFill>
              </p:spPr>
              <p:txBody>
                <a:bodyPr/>
                <a:lstStyle/>
                <a:p>
                  <a:r>
                    <a:rPr lang="en-IE">
                      <a:noFill/>
                    </a:rPr>
                    <a:t> </a:t>
                  </a:r>
                </a:p>
              </p:txBody>
            </p:sp>
          </mc:Fallback>
        </mc:AlternateContent>
        <p:sp>
          <p:nvSpPr>
            <p:cNvPr id="6" name="TextBox 5">
              <a:extLst>
                <a:ext uri="{FF2B5EF4-FFF2-40B4-BE49-F238E27FC236}">
                  <a16:creationId xmlns:a16="http://schemas.microsoft.com/office/drawing/2014/main" id="{05466CDD-5714-74A6-E343-2EE7BDAF94AE}"/>
                </a:ext>
              </a:extLst>
            </p:cNvPr>
            <p:cNvSpPr txBox="1"/>
            <p:nvPr/>
          </p:nvSpPr>
          <p:spPr>
            <a:xfrm>
              <a:off x="6119225" y="4603744"/>
              <a:ext cx="2038826" cy="523220"/>
            </a:xfrm>
            <a:prstGeom prst="rect">
              <a:avLst/>
            </a:prstGeom>
            <a:noFill/>
          </p:spPr>
          <p:txBody>
            <a:bodyPr wrap="square" rtlCol="0">
              <a:spAutoFit/>
            </a:bodyPr>
            <a:lstStyle/>
            <a:p>
              <a:pPr algn="l"/>
              <a:r>
                <a:rPr lang="en-GB" sz="2800" noProof="0" dirty="0" err="1"/>
                <a:t>sa</a:t>
              </a:r>
              <a:r>
                <a:rPr lang="en-GB" sz="2800" noProof="0" dirty="0"/>
                <a:t> </a:t>
              </a:r>
              <a:r>
                <a:rPr lang="en-GB" sz="2800" noProof="0" dirty="0" err="1"/>
                <a:t>Ceilvin</a:t>
              </a:r>
              <a:endParaRPr lang="en-GB" sz="2800" noProof="0" dirty="0"/>
            </a:p>
          </p:txBody>
        </p:sp>
        <p:cxnSp>
          <p:nvCxnSpPr>
            <p:cNvPr id="9" name="Straight Arrow Connector 8">
              <a:extLst>
                <a:ext uri="{FF2B5EF4-FFF2-40B4-BE49-F238E27FC236}">
                  <a16:creationId xmlns:a16="http://schemas.microsoft.com/office/drawing/2014/main" id="{64DF5B98-BD62-B180-CAE7-A9DDE34FDE02}"/>
                </a:ext>
              </a:extLst>
            </p:cNvPr>
            <p:cNvCxnSpPr>
              <a:cxnSpLocks/>
            </p:cNvCxnSpPr>
            <p:nvPr/>
          </p:nvCxnSpPr>
          <p:spPr>
            <a:xfrm flipV="1">
              <a:off x="3469189" y="4060541"/>
              <a:ext cx="295002" cy="645613"/>
            </a:xfrm>
            <a:prstGeom prst="straightConnector1">
              <a:avLst/>
            </a:prstGeom>
            <a:ln w="28575" cap="flat" cmpd="sng" algn="ctr">
              <a:solidFill>
                <a:srgbClr val="0070C0"/>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cxnSp>
          <p:nvCxnSpPr>
            <p:cNvPr id="15" name="Straight Arrow Connector 14">
              <a:extLst>
                <a:ext uri="{FF2B5EF4-FFF2-40B4-BE49-F238E27FC236}">
                  <a16:creationId xmlns:a16="http://schemas.microsoft.com/office/drawing/2014/main" id="{553E0304-15AC-205B-4A4A-BF1C81BB3F5A}"/>
                </a:ext>
              </a:extLst>
            </p:cNvPr>
            <p:cNvCxnSpPr>
              <a:cxnSpLocks/>
            </p:cNvCxnSpPr>
            <p:nvPr/>
          </p:nvCxnSpPr>
          <p:spPr>
            <a:xfrm flipH="1" flipV="1">
              <a:off x="4103818" y="4060541"/>
              <a:ext cx="295002" cy="621118"/>
            </a:xfrm>
            <a:prstGeom prst="straightConnector1">
              <a:avLst/>
            </a:prstGeom>
            <a:ln w="28575" cap="flat" cmpd="sng" algn="ctr">
              <a:solidFill>
                <a:srgbClr val="0070C0"/>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cxnSp>
          <p:nvCxnSpPr>
            <p:cNvPr id="20" name="Straight Arrow Connector 19">
              <a:extLst>
                <a:ext uri="{FF2B5EF4-FFF2-40B4-BE49-F238E27FC236}">
                  <a16:creationId xmlns:a16="http://schemas.microsoft.com/office/drawing/2014/main" id="{1F25972B-F096-5424-8901-4B114D84F3BC}"/>
                </a:ext>
              </a:extLst>
            </p:cNvPr>
            <p:cNvCxnSpPr>
              <a:cxnSpLocks/>
            </p:cNvCxnSpPr>
            <p:nvPr/>
          </p:nvCxnSpPr>
          <p:spPr>
            <a:xfrm flipH="1" flipV="1">
              <a:off x="4693950" y="3988164"/>
              <a:ext cx="1374497" cy="717990"/>
            </a:xfrm>
            <a:prstGeom prst="straightConnector1">
              <a:avLst/>
            </a:prstGeom>
            <a:ln w="28575" cap="flat" cmpd="sng" algn="ctr">
              <a:solidFill>
                <a:srgbClr val="0070C0"/>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sp>
          <p:nvSpPr>
            <p:cNvPr id="29" name="TextBox 28">
              <a:extLst>
                <a:ext uri="{FF2B5EF4-FFF2-40B4-BE49-F238E27FC236}">
                  <a16:creationId xmlns:a16="http://schemas.microsoft.com/office/drawing/2014/main" id="{BFB45076-F403-9322-0349-B63B45E65306}"/>
                </a:ext>
              </a:extLst>
            </p:cNvPr>
            <p:cNvSpPr txBox="1"/>
            <p:nvPr/>
          </p:nvSpPr>
          <p:spPr>
            <a:xfrm>
              <a:off x="882103" y="4043080"/>
              <a:ext cx="2691255" cy="461665"/>
            </a:xfrm>
            <a:prstGeom prst="rect">
              <a:avLst/>
            </a:prstGeom>
            <a:noFill/>
          </p:spPr>
          <p:txBody>
            <a:bodyPr wrap="square" rtlCol="0">
              <a:spAutoFit/>
            </a:bodyPr>
            <a:lstStyle/>
            <a:p>
              <a:pPr algn="l"/>
              <a:r>
                <a:rPr lang="en-GB" sz="2400" noProof="0" dirty="0" err="1"/>
                <a:t>Fuinneamh</a:t>
              </a:r>
              <a:r>
                <a:rPr lang="en-GB" sz="2400" noProof="0" dirty="0"/>
                <a:t> </a:t>
              </a:r>
              <a:r>
                <a:rPr lang="en-GB" sz="2400" noProof="0" dirty="0" err="1"/>
                <a:t>teasa</a:t>
              </a:r>
              <a:endParaRPr lang="en-GB" sz="2400" noProof="0" dirty="0"/>
            </a:p>
          </p:txBody>
        </p:sp>
        <p:cxnSp>
          <p:nvCxnSpPr>
            <p:cNvPr id="30" name="Straight Arrow Connector 29">
              <a:extLst>
                <a:ext uri="{FF2B5EF4-FFF2-40B4-BE49-F238E27FC236}">
                  <a16:creationId xmlns:a16="http://schemas.microsoft.com/office/drawing/2014/main" id="{892826F1-93F5-F4BA-9A6F-2A244DE33589}"/>
                </a:ext>
              </a:extLst>
            </p:cNvPr>
            <p:cNvCxnSpPr>
              <a:cxnSpLocks/>
            </p:cNvCxnSpPr>
            <p:nvPr/>
          </p:nvCxnSpPr>
          <p:spPr>
            <a:xfrm flipV="1">
              <a:off x="3209035" y="3456747"/>
              <a:ext cx="606468" cy="716394"/>
            </a:xfrm>
            <a:prstGeom prst="straightConnector1">
              <a:avLst/>
            </a:prstGeom>
            <a:ln w="28575" cap="flat" cmpd="sng" algn="ctr">
              <a:solidFill>
                <a:srgbClr val="0070C0"/>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grpSp>
      <mc:AlternateContent xmlns:mc="http://schemas.openxmlformats.org/markup-compatibility/2006" xmlns:a14="http://schemas.microsoft.com/office/drawing/2010/main">
        <mc:Choice Requires="a14">
          <p:sp>
            <p:nvSpPr>
              <p:cNvPr id="33" name="TextBox 32">
                <a:extLst>
                  <a:ext uri="{FF2B5EF4-FFF2-40B4-BE49-F238E27FC236}">
                    <a16:creationId xmlns:a16="http://schemas.microsoft.com/office/drawing/2014/main" id="{25FBB273-81FF-9367-9359-F87684086095}"/>
                  </a:ext>
                </a:extLst>
              </p:cNvPr>
              <p:cNvSpPr txBox="1"/>
              <p:nvPr/>
            </p:nvSpPr>
            <p:spPr>
              <a:xfrm>
                <a:off x="229558" y="5506375"/>
                <a:ext cx="595035" cy="523220"/>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GB" sz="2800" b="0" i="1" noProof="0" smtClean="0">
                          <a:latin typeface="Cambria Math" panose="02040503050406030204" pitchFamily="18" charset="0"/>
                        </a:rPr>
                        <m:t>⇒</m:t>
                      </m:r>
                    </m:oMath>
                  </m:oMathPara>
                </a14:m>
                <a:endParaRPr lang="en-GB" sz="2800" noProof="0" dirty="0"/>
              </a:p>
            </p:txBody>
          </p:sp>
        </mc:Choice>
        <mc:Fallback xmlns="">
          <p:sp>
            <p:nvSpPr>
              <p:cNvPr id="33" name="TextBox 32">
                <a:extLst>
                  <a:ext uri="{FF2B5EF4-FFF2-40B4-BE49-F238E27FC236}">
                    <a16:creationId xmlns:a16="http://schemas.microsoft.com/office/drawing/2014/main" id="{25FBB273-81FF-9367-9359-F87684086095}"/>
                  </a:ext>
                </a:extLst>
              </p:cNvPr>
              <p:cNvSpPr txBox="1">
                <a:spLocks noRot="1" noChangeAspect="1" noMove="1" noResize="1" noEditPoints="1" noAdjustHandles="1" noChangeArrowheads="1" noChangeShapeType="1" noTextEdit="1"/>
              </p:cNvSpPr>
              <p:nvPr/>
            </p:nvSpPr>
            <p:spPr>
              <a:xfrm>
                <a:off x="229558" y="5506375"/>
                <a:ext cx="595035" cy="523220"/>
              </a:xfrm>
              <a:prstGeom prst="rect">
                <a:avLst/>
              </a:prstGeom>
              <a:blipFill>
                <a:blip r:embed="rId4"/>
                <a:stretch>
                  <a:fillRect/>
                </a:stretch>
              </a:blipFill>
            </p:spPr>
            <p:txBody>
              <a:bodyPr/>
              <a:lstStyle/>
              <a:p>
                <a:r>
                  <a:rPr lang="en-IE">
                    <a:noFill/>
                  </a:rPr>
                  <a:t> </a:t>
                </a:r>
              </a:p>
            </p:txBody>
          </p:sp>
        </mc:Fallback>
      </mc:AlternateContent>
      <mc:AlternateContent xmlns:mc="http://schemas.openxmlformats.org/markup-compatibility/2006" xmlns:a14="http://schemas.microsoft.com/office/drawing/2010/main">
        <mc:Choice Requires="a14">
          <p:sp>
            <p:nvSpPr>
              <p:cNvPr id="2" name="TextBox 1">
                <a:extLst>
                  <a:ext uri="{FF2B5EF4-FFF2-40B4-BE49-F238E27FC236}">
                    <a16:creationId xmlns:a16="http://schemas.microsoft.com/office/drawing/2014/main" id="{DF63A9B9-6682-77E7-C8D0-61F3D6346322}"/>
                  </a:ext>
                </a:extLst>
              </p:cNvPr>
              <p:cNvSpPr txBox="1"/>
              <p:nvPr/>
            </p:nvSpPr>
            <p:spPr>
              <a:xfrm>
                <a:off x="824592" y="5506375"/>
                <a:ext cx="8141607" cy="523220"/>
              </a:xfrm>
              <a:prstGeom prst="rect">
                <a:avLst/>
              </a:prstGeom>
              <a:solidFill>
                <a:srgbClr val="FFFF99"/>
              </a:solidFill>
            </p:spPr>
            <p:txBody>
              <a:bodyPr wrap="square" rtlCol="0">
                <a:spAutoFit/>
              </a:bodyPr>
              <a:lstStyle/>
              <a:p>
                <a:pPr algn="l">
                  <a:spcAft>
                    <a:spcPts val="1200"/>
                  </a:spcAft>
                </a:pPr>
                <a:r>
                  <a:rPr lang="en-GB" sz="2800" dirty="0" err="1">
                    <a:latin typeface="Arial" panose="020B0604020202020204" pitchFamily="34" charset="0"/>
                    <a:cs typeface="Arial" panose="020B0604020202020204" pitchFamily="34" charset="0"/>
                  </a:rPr>
                  <a:t>Fuinneamh</a:t>
                </a:r>
                <a:r>
                  <a:rPr lang="en-GB" sz="2800" dirty="0">
                    <a:latin typeface="Arial" panose="020B0604020202020204" pitchFamily="34" charset="0"/>
                    <a:cs typeface="Arial" panose="020B0604020202020204" pitchFamily="34" charset="0"/>
                  </a:rPr>
                  <a:t> </a:t>
                </a:r>
                <a:r>
                  <a:rPr lang="en-GB" sz="2800" dirty="0" err="1">
                    <a:latin typeface="Arial" panose="020B0604020202020204" pitchFamily="34" charset="0"/>
                    <a:cs typeface="Arial" panose="020B0604020202020204" pitchFamily="34" charset="0"/>
                  </a:rPr>
                  <a:t>sa</a:t>
                </a:r>
                <a:r>
                  <a:rPr lang="en-GB" sz="2800" dirty="0">
                    <a:latin typeface="Arial" panose="020B0604020202020204" pitchFamily="34" charset="0"/>
                    <a:cs typeface="Arial" panose="020B0604020202020204" pitchFamily="34" charset="0"/>
                  </a:rPr>
                  <a:t> </a:t>
                </a:r>
                <a:r>
                  <a:rPr lang="en-GB" sz="2800" dirty="0" err="1">
                    <a:latin typeface="Arial" panose="020B0604020202020204" pitchFamily="34" charset="0"/>
                    <a:cs typeface="Arial" panose="020B0604020202020204" pitchFamily="34" charset="0"/>
                  </a:rPr>
                  <a:t>soicind</a:t>
                </a:r>
                <a:r>
                  <a:rPr lang="en-GB" sz="2800" dirty="0">
                    <a:latin typeface="Arial" panose="020B0604020202020204" pitchFamily="34" charset="0"/>
                    <a:cs typeface="Arial" panose="020B0604020202020204" pitchFamily="34" charset="0"/>
                  </a:rPr>
                  <a:t> </a:t>
                </a:r>
                <a:r>
                  <a:rPr lang="en-GB" sz="2800" noProof="0" dirty="0"/>
                  <a:t>in </a:t>
                </a:r>
                <a:r>
                  <a:rPr lang="en-GB" sz="2800" noProof="0" dirty="0" err="1"/>
                  <a:t>aghaidh</a:t>
                </a:r>
                <a:r>
                  <a:rPr lang="en-GB" sz="2800" noProof="0" dirty="0"/>
                  <a:t> </a:t>
                </a:r>
                <a14:m>
                  <m:oMath xmlns:m="http://schemas.openxmlformats.org/officeDocument/2006/math">
                    <m:sSup>
                      <m:sSupPr>
                        <m:ctrlPr>
                          <a:rPr lang="en-GB" sz="2800" b="0" i="1" noProof="0" smtClean="0">
                            <a:latin typeface="Cambria Math" panose="02040503050406030204" pitchFamily="18" charset="0"/>
                          </a:rPr>
                        </m:ctrlPr>
                      </m:sSupPr>
                      <m:e>
                        <m:r>
                          <a:rPr lang="en-GB" sz="2800" b="0" i="1" noProof="0" smtClean="0">
                            <a:latin typeface="Cambria Math" panose="02040503050406030204" pitchFamily="18" charset="0"/>
                          </a:rPr>
                          <m:t>𝑚</m:t>
                        </m:r>
                      </m:e>
                      <m:sup>
                        <m:r>
                          <a:rPr lang="en-GB" sz="2800" b="0" i="1" noProof="0" smtClean="0">
                            <a:latin typeface="Cambria Math" panose="02040503050406030204" pitchFamily="18" charset="0"/>
                          </a:rPr>
                          <m:t>2</m:t>
                        </m:r>
                      </m:sup>
                    </m:sSup>
                  </m:oMath>
                </a14:m>
                <a:r>
                  <a:rPr lang="en-GB" sz="2800" dirty="0">
                    <a:latin typeface="Arial" panose="020B0604020202020204" pitchFamily="34" charset="0"/>
                    <a:cs typeface="Arial" panose="020B0604020202020204" pitchFamily="34" charset="0"/>
                  </a:rPr>
                  <a:t> in </a:t>
                </a:r>
                <a:r>
                  <a:rPr lang="en-GB" sz="2800" dirty="0" err="1">
                    <a:latin typeface="Arial" panose="020B0604020202020204" pitchFamily="34" charset="0"/>
                    <a:cs typeface="Arial" panose="020B0604020202020204" pitchFamily="34" charset="0"/>
                  </a:rPr>
                  <a:t>aghaidh</a:t>
                </a:r>
                <a:r>
                  <a:rPr lang="en-GB" sz="2800" dirty="0">
                    <a:latin typeface="Arial" panose="020B0604020202020204" pitchFamily="34" charset="0"/>
                    <a:cs typeface="Arial" panose="020B0604020202020204" pitchFamily="34" charset="0"/>
                  </a:rPr>
                  <a:t> K</a:t>
                </a:r>
                <a:endParaRPr lang="en-US" sz="2800" dirty="0">
                  <a:latin typeface="Arial" panose="020B0604020202020204" pitchFamily="34" charset="0"/>
                  <a:cs typeface="Arial" panose="020B0604020202020204" pitchFamily="34" charset="0"/>
                </a:endParaRPr>
              </a:p>
            </p:txBody>
          </p:sp>
        </mc:Choice>
        <mc:Fallback xmlns="">
          <p:sp>
            <p:nvSpPr>
              <p:cNvPr id="2" name="TextBox 1">
                <a:extLst>
                  <a:ext uri="{FF2B5EF4-FFF2-40B4-BE49-F238E27FC236}">
                    <a16:creationId xmlns:a16="http://schemas.microsoft.com/office/drawing/2014/main" id="{DF63A9B9-6682-77E7-C8D0-61F3D6346322}"/>
                  </a:ext>
                </a:extLst>
              </p:cNvPr>
              <p:cNvSpPr txBox="1">
                <a:spLocks noRot="1" noChangeAspect="1" noMove="1" noResize="1" noEditPoints="1" noAdjustHandles="1" noChangeArrowheads="1" noChangeShapeType="1" noTextEdit="1"/>
              </p:cNvSpPr>
              <p:nvPr/>
            </p:nvSpPr>
            <p:spPr>
              <a:xfrm>
                <a:off x="824592" y="5506375"/>
                <a:ext cx="8141607" cy="523220"/>
              </a:xfrm>
              <a:prstGeom prst="rect">
                <a:avLst/>
              </a:prstGeom>
              <a:blipFill>
                <a:blip r:embed="rId5"/>
                <a:stretch>
                  <a:fillRect l="-1497" t="-11628" r="-299" b="-31395"/>
                </a:stretch>
              </a:blipFill>
            </p:spPr>
            <p:txBody>
              <a:bodyPr/>
              <a:lstStyle/>
              <a:p>
                <a:r>
                  <a:rPr lang="en-IE">
                    <a:noFill/>
                  </a:rPr>
                  <a:t> </a:t>
                </a:r>
              </a:p>
            </p:txBody>
          </p:sp>
        </mc:Fallback>
      </mc:AlternateContent>
      <p:sp>
        <p:nvSpPr>
          <p:cNvPr id="11" name="Title 10">
            <a:extLst>
              <a:ext uri="{FF2B5EF4-FFF2-40B4-BE49-F238E27FC236}">
                <a16:creationId xmlns:a16="http://schemas.microsoft.com/office/drawing/2014/main" id="{6CED2814-38CC-02D9-D849-232E73248023}"/>
              </a:ext>
            </a:extLst>
          </p:cNvPr>
          <p:cNvSpPr txBox="1">
            <a:spLocks noGrp="1"/>
          </p:cNvSpPr>
          <p:nvPr>
            <p:ph type="title"/>
          </p:nvPr>
        </p:nvSpPr>
        <p:spPr>
          <a:xfrm>
            <a:off x="241300" y="155575"/>
            <a:ext cx="8724900" cy="1089529"/>
          </a:xfrm>
          <a:prstGeom prst="rect">
            <a:avLst/>
          </a:prstGeom>
          <a:noFill/>
        </p:spPr>
        <p:txBody>
          <a:bodyPr wrap="square" rtlCol="0">
            <a:spAutoFit/>
          </a:bodyPr>
          <a:lstStyle/>
          <a:p>
            <a:r>
              <a:rPr lang="ga-IE" dirty="0"/>
              <a:t>Úsáid an fhoirmle chun sainmhíniú an </a:t>
            </a:r>
            <a:r>
              <a:rPr lang="en-GB" dirty="0"/>
              <a:t>U-</a:t>
            </a:r>
            <a:r>
              <a:rPr lang="ga-IE" dirty="0"/>
              <a:t>luach</a:t>
            </a:r>
            <a:r>
              <a:rPr lang="en-GB" dirty="0"/>
              <a:t> a</a:t>
            </a:r>
            <a:r>
              <a:rPr lang="ga-IE" dirty="0"/>
              <a:t> cuimhne</a:t>
            </a:r>
            <a:endParaRPr lang="en-GB" sz="2800" noProof="0" dirty="0"/>
          </a:p>
        </p:txBody>
      </p:sp>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D3C16F5A-68D9-3980-F5AD-D304B0755BED}"/>
                  </a:ext>
                </a:extLst>
              </p:cNvPr>
              <p:cNvSpPr txBox="1"/>
              <p:nvPr/>
            </p:nvSpPr>
            <p:spPr>
              <a:xfrm>
                <a:off x="1176160" y="1120985"/>
                <a:ext cx="2103140" cy="1055674"/>
              </a:xfrm>
              <a:prstGeom prst="rect">
                <a:avLst/>
              </a:prstGeom>
              <a:noFill/>
            </p:spPr>
            <p:txBody>
              <a:bodyPr wrap="none" rtlCol="0">
                <a:spAutoFit/>
              </a:bodyPr>
              <a:lstStyle/>
              <a:p>
                <a:pPr algn="l">
                  <a:spcAft>
                    <a:spcPts val="1200"/>
                  </a:spcAft>
                </a:pPr>
                <a14:m>
                  <m:oMathPara xmlns:m="http://schemas.openxmlformats.org/officeDocument/2006/math">
                    <m:oMathParaPr>
                      <m:jc m:val="centerGroup"/>
                    </m:oMathParaPr>
                    <m:oMath xmlns:m="http://schemas.openxmlformats.org/officeDocument/2006/math">
                      <m:f>
                        <m:fPr>
                          <m:ctrlPr>
                            <a:rPr lang="en-GB" sz="2800" b="0" i="1" smtClean="0">
                              <a:latin typeface="Cambria Math" panose="02040503050406030204" pitchFamily="18" charset="0"/>
                              <a:cs typeface="Arial" panose="020B0604020202020204" pitchFamily="34" charset="0"/>
                            </a:rPr>
                          </m:ctrlPr>
                        </m:fPr>
                        <m:num>
                          <m:r>
                            <m:rPr>
                              <m:sty m:val="p"/>
                            </m:rPr>
                            <a:rPr lang="en-GB" sz="2800" b="0" i="0" smtClean="0">
                              <a:latin typeface="Cambria Math" panose="02040503050406030204" pitchFamily="18" charset="0"/>
                              <a:cs typeface="Arial" panose="020B0604020202020204" pitchFamily="34" charset="0"/>
                            </a:rPr>
                            <m:t>Δ</m:t>
                          </m:r>
                          <m:r>
                            <a:rPr lang="en-GB" sz="2800" b="0" i="1" smtClean="0">
                              <a:latin typeface="Cambria Math" panose="02040503050406030204" pitchFamily="18" charset="0"/>
                              <a:cs typeface="Arial" panose="020B0604020202020204" pitchFamily="34" charset="0"/>
                            </a:rPr>
                            <m:t>𝐸</m:t>
                          </m:r>
                        </m:num>
                        <m:den>
                          <m:r>
                            <m:rPr>
                              <m:sty m:val="p"/>
                            </m:rPr>
                            <a:rPr lang="en-GB" sz="2800" b="0" i="0" smtClean="0">
                              <a:latin typeface="Cambria Math" panose="02040503050406030204" pitchFamily="18" charset="0"/>
                              <a:cs typeface="Arial" panose="020B0604020202020204" pitchFamily="34" charset="0"/>
                            </a:rPr>
                            <m:t>Δ</m:t>
                          </m:r>
                          <m:r>
                            <a:rPr lang="en-GB" sz="2800" b="0" i="1" smtClean="0">
                              <a:latin typeface="Cambria Math" panose="02040503050406030204" pitchFamily="18" charset="0"/>
                              <a:cs typeface="Arial" panose="020B0604020202020204" pitchFamily="34" charset="0"/>
                            </a:rPr>
                            <m:t>𝑡</m:t>
                          </m:r>
                        </m:den>
                      </m:f>
                      <m:r>
                        <a:rPr lang="en-GB" sz="2800" b="0" i="1" smtClean="0">
                          <a:latin typeface="Cambria Math" panose="02040503050406030204" pitchFamily="18" charset="0"/>
                          <a:cs typeface="Arial" panose="020B0604020202020204" pitchFamily="34" charset="0"/>
                        </a:rPr>
                        <m:t>=</m:t>
                      </m:r>
                      <m:r>
                        <a:rPr lang="en-GB" sz="2800" b="0" i="1" smtClean="0">
                          <a:latin typeface="Cambria Math" panose="02040503050406030204" pitchFamily="18" charset="0"/>
                          <a:cs typeface="Arial" panose="020B0604020202020204" pitchFamily="34" charset="0"/>
                        </a:rPr>
                        <m:t>𝐴𝑈</m:t>
                      </m:r>
                      <m:r>
                        <m:rPr>
                          <m:sty m:val="p"/>
                        </m:rPr>
                        <a:rPr lang="en-GB" sz="2800" b="0" i="0" smtClean="0">
                          <a:latin typeface="Cambria Math" panose="02040503050406030204" pitchFamily="18" charset="0"/>
                          <a:cs typeface="Arial" panose="020B0604020202020204" pitchFamily="34" charset="0"/>
                        </a:rPr>
                        <m:t>Δ</m:t>
                      </m:r>
                      <m:r>
                        <a:rPr lang="en-GB" sz="2800" b="0" i="1" smtClean="0">
                          <a:latin typeface="Cambria Math" panose="02040503050406030204" pitchFamily="18" charset="0"/>
                          <a:cs typeface="Arial" panose="020B0604020202020204" pitchFamily="34" charset="0"/>
                        </a:rPr>
                        <m:t>𝜃</m:t>
                      </m:r>
                    </m:oMath>
                  </m:oMathPara>
                </a14:m>
                <a:endParaRPr lang="en-GB" sz="2800" dirty="0">
                  <a:latin typeface="Arial" panose="020B0604020202020204" pitchFamily="34" charset="0"/>
                  <a:cs typeface="Arial" panose="020B0604020202020204" pitchFamily="34" charset="0"/>
                </a:endParaRPr>
              </a:p>
            </p:txBody>
          </p:sp>
        </mc:Choice>
        <mc:Fallback xmlns="">
          <p:sp>
            <p:nvSpPr>
              <p:cNvPr id="7" name="TextBox 6">
                <a:extLst>
                  <a:ext uri="{FF2B5EF4-FFF2-40B4-BE49-F238E27FC236}">
                    <a16:creationId xmlns:a16="http://schemas.microsoft.com/office/drawing/2014/main" id="{D3C16F5A-68D9-3980-F5AD-D304B0755BED}"/>
                  </a:ext>
                </a:extLst>
              </p:cNvPr>
              <p:cNvSpPr txBox="1">
                <a:spLocks noRot="1" noChangeAspect="1" noMove="1" noResize="1" noEditPoints="1" noAdjustHandles="1" noChangeArrowheads="1" noChangeShapeType="1" noTextEdit="1"/>
              </p:cNvSpPr>
              <p:nvPr/>
            </p:nvSpPr>
            <p:spPr>
              <a:xfrm>
                <a:off x="1176160" y="1120985"/>
                <a:ext cx="2103140" cy="1055674"/>
              </a:xfrm>
              <a:prstGeom prst="rect">
                <a:avLst/>
              </a:prstGeom>
              <a:blipFill>
                <a:blip r:embed="rId6"/>
                <a:stretch>
                  <a:fillRect/>
                </a:stretch>
              </a:blipFill>
            </p:spPr>
            <p:txBody>
              <a:bodyPr/>
              <a:lstStyle/>
              <a:p>
                <a:r>
                  <a:rPr lang="en-IE">
                    <a:noFill/>
                  </a:rPr>
                  <a:t> </a:t>
                </a:r>
              </a:p>
            </p:txBody>
          </p:sp>
        </mc:Fallback>
      </mc:AlternateContent>
      <p:sp>
        <p:nvSpPr>
          <p:cNvPr id="12" name="TextBox 11">
            <a:extLst>
              <a:ext uri="{FF2B5EF4-FFF2-40B4-BE49-F238E27FC236}">
                <a16:creationId xmlns:a16="http://schemas.microsoft.com/office/drawing/2014/main" id="{52A2B7C0-6B23-E1D4-D55A-9BE2A750B2DA}"/>
              </a:ext>
            </a:extLst>
          </p:cNvPr>
          <p:cNvSpPr txBox="1"/>
          <p:nvPr/>
        </p:nvSpPr>
        <p:spPr>
          <a:xfrm>
            <a:off x="3874823" y="1217321"/>
            <a:ext cx="5283819" cy="584775"/>
          </a:xfrm>
          <a:prstGeom prst="rect">
            <a:avLst/>
          </a:prstGeom>
          <a:noFill/>
        </p:spPr>
        <p:txBody>
          <a:bodyPr wrap="none" rtlCol="0">
            <a:spAutoFit/>
          </a:bodyPr>
          <a:lstStyle/>
          <a:p>
            <a:r>
              <a:rPr lang="en-GB" sz="3200" dirty="0"/>
              <a:t>U-</a:t>
            </a:r>
            <a:r>
              <a:rPr lang="en-GB" sz="3200" dirty="0" err="1"/>
              <a:t>luach</a:t>
            </a:r>
            <a:r>
              <a:rPr lang="en-GB" sz="3200" dirty="0"/>
              <a:t> (</a:t>
            </a:r>
            <a:r>
              <a:rPr lang="ga-IE" sz="3200" dirty="0"/>
              <a:t>tarchur teirmeach</a:t>
            </a:r>
            <a:r>
              <a:rPr lang="en-GB" sz="3200" dirty="0"/>
              <a:t>)</a:t>
            </a:r>
            <a:endParaRPr lang="en-GB" sz="3200" noProof="0" dirty="0"/>
          </a:p>
        </p:txBody>
      </p:sp>
    </p:spTree>
    <p:extLst>
      <p:ext uri="{BB962C8B-B14F-4D97-AF65-F5344CB8AC3E}">
        <p14:creationId xmlns:p14="http://schemas.microsoft.com/office/powerpoint/2010/main" val="32016194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2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7"/>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3"/>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28" grpId="0" animBg="1"/>
      <p:bldP spid="33" grpId="0"/>
      <p:bldP spid="2" grpId="0" animBg="1"/>
      <p:bldP spid="7" grpId="0"/>
      <p:bldP spid="12" grpId="0"/>
    </p:bldLst>
  </p:timing>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rrow: Right 3">
            <a:extLst>
              <a:ext uri="{FF2B5EF4-FFF2-40B4-BE49-F238E27FC236}">
                <a16:creationId xmlns:a16="http://schemas.microsoft.com/office/drawing/2014/main" id="{A8797F38-F375-24C2-466E-BCEB708E95B6}"/>
              </a:ext>
            </a:extLst>
          </p:cNvPr>
          <p:cNvSpPr/>
          <p:nvPr/>
        </p:nvSpPr>
        <p:spPr>
          <a:xfrm>
            <a:off x="5016296" y="4443685"/>
            <a:ext cx="1499920" cy="314903"/>
          </a:xfrm>
          <a:prstGeom prst="rightArrow">
            <a:avLst/>
          </a:prstGeom>
          <a:solidFill>
            <a:srgbClr val="FFC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noProof="0"/>
          </a:p>
        </p:txBody>
      </p:sp>
      <p:sp>
        <p:nvSpPr>
          <p:cNvPr id="32771" name="Text Box 5">
            <a:extLst>
              <a:ext uri="{FF2B5EF4-FFF2-40B4-BE49-F238E27FC236}">
                <a16:creationId xmlns:a16="http://schemas.microsoft.com/office/drawing/2014/main" id="{19A313A1-DDE0-E2B7-D373-C51B189DA879}"/>
              </a:ext>
            </a:extLst>
          </p:cNvPr>
          <p:cNvSpPr txBox="1">
            <a:spLocks noChangeArrowheads="1"/>
          </p:cNvSpPr>
          <p:nvPr/>
        </p:nvSpPr>
        <p:spPr bwMode="auto">
          <a:xfrm>
            <a:off x="631440" y="1331633"/>
            <a:ext cx="8333048" cy="22467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GB" sz="2800" noProof="0" dirty="0"/>
              <a:t>U = Vata in </a:t>
            </a:r>
            <a:r>
              <a:rPr lang="en-GB" sz="2800" noProof="0" dirty="0" err="1"/>
              <a:t>aghaidh</a:t>
            </a:r>
            <a:r>
              <a:rPr lang="en-GB" sz="2800" noProof="0" dirty="0"/>
              <a:t> </a:t>
            </a:r>
            <a:r>
              <a:rPr lang="en-GB" sz="2800" noProof="0" dirty="0" err="1"/>
              <a:t>méadar</a:t>
            </a:r>
            <a:r>
              <a:rPr lang="en-GB" sz="2800" noProof="0" dirty="0"/>
              <a:t> </a:t>
            </a:r>
            <a:r>
              <a:rPr lang="en-GB" sz="2800" noProof="0" dirty="0" err="1"/>
              <a:t>cearnach</a:t>
            </a:r>
            <a:r>
              <a:rPr lang="en-GB" sz="2800" noProof="0" dirty="0"/>
              <a:t> in </a:t>
            </a:r>
            <a:r>
              <a:rPr lang="en-GB" sz="2800" noProof="0" dirty="0" err="1"/>
              <a:t>aghaidh</a:t>
            </a:r>
            <a:r>
              <a:rPr lang="en-GB" sz="2800" noProof="0" dirty="0"/>
              <a:t> K</a:t>
            </a:r>
          </a:p>
          <a:p>
            <a:pPr eaLnBrk="1" hangingPunct="1"/>
            <a:endParaRPr lang="en-GB" sz="2800" b="1" noProof="0" dirty="0"/>
          </a:p>
          <a:p>
            <a:pPr eaLnBrk="1" hangingPunct="1"/>
            <a:r>
              <a:rPr lang="en-GB" sz="2800" b="1" i="1" noProof="0" dirty="0"/>
              <a:t>U</a:t>
            </a:r>
            <a:r>
              <a:rPr lang="en-GB" sz="2800" b="1" noProof="0" dirty="0"/>
              <a:t>-</a:t>
            </a:r>
            <a:r>
              <a:rPr lang="en-GB" sz="2800" b="1" noProof="0" dirty="0" err="1"/>
              <a:t>Luach</a:t>
            </a:r>
            <a:r>
              <a:rPr lang="en-GB" sz="2800" b="1" noProof="0" dirty="0"/>
              <a:t> Ard </a:t>
            </a:r>
            <a:r>
              <a:rPr lang="en-GB" sz="2800" noProof="0" dirty="0"/>
              <a:t>= </a:t>
            </a:r>
            <a:r>
              <a:rPr lang="en-GB" sz="2800" noProof="0" dirty="0" err="1"/>
              <a:t>Níos</a:t>
            </a:r>
            <a:r>
              <a:rPr lang="en-GB" sz="2800" noProof="0" dirty="0"/>
              <a:t> </a:t>
            </a:r>
            <a:r>
              <a:rPr lang="en-GB" sz="2800" noProof="0" dirty="0" err="1"/>
              <a:t>mó</a:t>
            </a:r>
            <a:r>
              <a:rPr lang="en-GB" sz="2800" noProof="0" dirty="0"/>
              <a:t> Vata = </a:t>
            </a:r>
            <a:r>
              <a:rPr lang="en-GB" sz="2800" b="1" noProof="0" dirty="0"/>
              <a:t>Droch </a:t>
            </a:r>
            <a:r>
              <a:rPr lang="en-GB" sz="2800" b="1" noProof="0" dirty="0" err="1"/>
              <a:t>inslitheoir</a:t>
            </a:r>
            <a:endParaRPr lang="en-GB" sz="2800" noProof="0" dirty="0"/>
          </a:p>
          <a:p>
            <a:pPr eaLnBrk="1" hangingPunct="1"/>
            <a:endParaRPr lang="en-GB" sz="2800" noProof="0" dirty="0"/>
          </a:p>
          <a:p>
            <a:pPr eaLnBrk="1" hangingPunct="1"/>
            <a:r>
              <a:rPr lang="en-GB" sz="2800" b="1" i="1" noProof="0" dirty="0"/>
              <a:t>U</a:t>
            </a:r>
            <a:r>
              <a:rPr lang="en-GB" sz="2800" b="1" noProof="0" dirty="0"/>
              <a:t>-</a:t>
            </a:r>
            <a:r>
              <a:rPr lang="en-GB" sz="2800" b="1" noProof="0" dirty="0" err="1"/>
              <a:t>Luach</a:t>
            </a:r>
            <a:r>
              <a:rPr lang="en-GB" sz="2800" b="1" noProof="0" dirty="0"/>
              <a:t> </a:t>
            </a:r>
            <a:r>
              <a:rPr lang="en-GB" sz="2800" b="1" noProof="0" dirty="0" err="1"/>
              <a:t>íseal</a:t>
            </a:r>
            <a:r>
              <a:rPr lang="en-GB" sz="2800" b="1" noProof="0" dirty="0"/>
              <a:t> = </a:t>
            </a:r>
            <a:r>
              <a:rPr lang="en-GB" sz="2800" noProof="0" dirty="0" err="1"/>
              <a:t>Níos</a:t>
            </a:r>
            <a:r>
              <a:rPr lang="en-GB" sz="2800" noProof="0" dirty="0"/>
              <a:t> </a:t>
            </a:r>
            <a:r>
              <a:rPr lang="en-GB" sz="2800" noProof="0" dirty="0" err="1"/>
              <a:t>lú</a:t>
            </a:r>
            <a:r>
              <a:rPr lang="en-GB" sz="2800" noProof="0" dirty="0"/>
              <a:t> Vata = </a:t>
            </a:r>
            <a:r>
              <a:rPr lang="en-GB" sz="2800" b="1" noProof="0" dirty="0" err="1"/>
              <a:t>Inslitheoir</a:t>
            </a:r>
            <a:r>
              <a:rPr lang="en-GB" sz="2800" b="1" noProof="0" dirty="0"/>
              <a:t> </a:t>
            </a:r>
            <a:r>
              <a:rPr lang="en-GB" sz="2800" b="1" noProof="0" dirty="0" err="1"/>
              <a:t>maith</a:t>
            </a:r>
            <a:endParaRPr lang="en-GB" sz="2800" noProof="0" dirty="0"/>
          </a:p>
        </p:txBody>
      </p:sp>
      <p:sp>
        <p:nvSpPr>
          <p:cNvPr id="2" name="Freeform: Shape 1">
            <a:extLst>
              <a:ext uri="{FF2B5EF4-FFF2-40B4-BE49-F238E27FC236}">
                <a16:creationId xmlns:a16="http://schemas.microsoft.com/office/drawing/2014/main" id="{4A400421-B457-5DA6-F2B7-CAE66FCC2480}"/>
              </a:ext>
            </a:extLst>
          </p:cNvPr>
          <p:cNvSpPr/>
          <p:nvPr/>
        </p:nvSpPr>
        <p:spPr>
          <a:xfrm>
            <a:off x="4526280" y="3634740"/>
            <a:ext cx="898406" cy="2602572"/>
          </a:xfrm>
          <a:custGeom>
            <a:avLst/>
            <a:gdLst>
              <a:gd name="connsiteX0" fmla="*/ 0 w 754380"/>
              <a:gd name="connsiteY0" fmla="*/ 1783080 h 2400300"/>
              <a:gd name="connsiteX1" fmla="*/ 34290 w 754380"/>
              <a:gd name="connsiteY1" fmla="*/ 388620 h 2400300"/>
              <a:gd name="connsiteX2" fmla="*/ 754380 w 754380"/>
              <a:gd name="connsiteY2" fmla="*/ 0 h 2400300"/>
              <a:gd name="connsiteX3" fmla="*/ 754380 w 754380"/>
              <a:gd name="connsiteY3" fmla="*/ 2400300 h 2400300"/>
              <a:gd name="connsiteX4" fmla="*/ 0 w 754380"/>
              <a:gd name="connsiteY4" fmla="*/ 1783080 h 24003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54380" h="2400300">
                <a:moveTo>
                  <a:pt x="0" y="1783080"/>
                </a:moveTo>
                <a:lnTo>
                  <a:pt x="34290" y="388620"/>
                </a:lnTo>
                <a:lnTo>
                  <a:pt x="754380" y="0"/>
                </a:lnTo>
                <a:lnTo>
                  <a:pt x="754380" y="2400300"/>
                </a:lnTo>
                <a:lnTo>
                  <a:pt x="0" y="1783080"/>
                </a:lnTo>
                <a:close/>
              </a:path>
            </a:pathLst>
          </a:custGeom>
          <a:solidFill>
            <a:schemeClr val="tx2">
              <a:lumMod val="10000"/>
              <a:lumOff val="9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noProof="0"/>
          </a:p>
        </p:txBody>
      </p:sp>
      <p:sp>
        <p:nvSpPr>
          <p:cNvPr id="3" name="Arrow: Right 2">
            <a:extLst>
              <a:ext uri="{FF2B5EF4-FFF2-40B4-BE49-F238E27FC236}">
                <a16:creationId xmlns:a16="http://schemas.microsoft.com/office/drawing/2014/main" id="{8B20534F-BCA4-C006-AE10-D888221BD38E}"/>
              </a:ext>
            </a:extLst>
          </p:cNvPr>
          <p:cNvSpPr/>
          <p:nvPr/>
        </p:nvSpPr>
        <p:spPr>
          <a:xfrm>
            <a:off x="3995946" y="4538782"/>
            <a:ext cx="1008112" cy="136088"/>
          </a:xfrm>
          <a:prstGeom prst="rightArrow">
            <a:avLst>
              <a:gd name="adj1" fmla="val 100000"/>
              <a:gd name="adj2" fmla="val 0"/>
            </a:avLst>
          </a:prstGeom>
          <a:solidFill>
            <a:srgbClr val="FFC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noProof="0"/>
          </a:p>
        </p:txBody>
      </p:sp>
      <p:sp>
        <p:nvSpPr>
          <p:cNvPr id="5" name="TextBox 4">
            <a:extLst>
              <a:ext uri="{FF2B5EF4-FFF2-40B4-BE49-F238E27FC236}">
                <a16:creationId xmlns:a16="http://schemas.microsoft.com/office/drawing/2014/main" id="{367A0692-5DA3-8658-5C0F-0348FB73D518}"/>
              </a:ext>
            </a:extLst>
          </p:cNvPr>
          <p:cNvSpPr txBox="1"/>
          <p:nvPr/>
        </p:nvSpPr>
        <p:spPr>
          <a:xfrm>
            <a:off x="3209192" y="3943080"/>
            <a:ext cx="944746" cy="523220"/>
          </a:xfrm>
          <a:prstGeom prst="rect">
            <a:avLst/>
          </a:prstGeom>
          <a:noFill/>
        </p:spPr>
        <p:txBody>
          <a:bodyPr wrap="none" rtlCol="0">
            <a:spAutoFit/>
          </a:bodyPr>
          <a:lstStyle/>
          <a:p>
            <a:pPr algn="l"/>
            <a:r>
              <a:rPr lang="en-GB" sz="2800" noProof="0" dirty="0">
                <a:solidFill>
                  <a:srgbClr val="0070C0"/>
                </a:solidFill>
              </a:rPr>
              <a:t>Teas</a:t>
            </a:r>
          </a:p>
        </p:txBody>
      </p:sp>
      <p:sp>
        <p:nvSpPr>
          <p:cNvPr id="6" name="TextBox 5">
            <a:extLst>
              <a:ext uri="{FF2B5EF4-FFF2-40B4-BE49-F238E27FC236}">
                <a16:creationId xmlns:a16="http://schemas.microsoft.com/office/drawing/2014/main" id="{6B3D12D4-BB7A-0162-4F9C-C43571AA5ABF}"/>
              </a:ext>
            </a:extLst>
          </p:cNvPr>
          <p:cNvSpPr txBox="1"/>
          <p:nvPr/>
        </p:nvSpPr>
        <p:spPr>
          <a:xfrm>
            <a:off x="4507984" y="5059590"/>
            <a:ext cx="1016625" cy="523220"/>
          </a:xfrm>
          <a:prstGeom prst="rect">
            <a:avLst/>
          </a:prstGeom>
          <a:noFill/>
        </p:spPr>
        <p:txBody>
          <a:bodyPr wrap="none" rtlCol="0">
            <a:spAutoFit/>
          </a:bodyPr>
          <a:lstStyle/>
          <a:p>
            <a:pPr algn="l"/>
            <a:r>
              <a:rPr kumimoji="0" lang="en-GB" sz="2800" b="0" i="0" u="none" strike="noStrike" cap="none" normalizeH="0" baseline="0" noProof="0">
                <a:ln>
                  <a:noFill/>
                </a:ln>
                <a:solidFill>
                  <a:schemeClr val="tx1"/>
                </a:solidFill>
                <a:effectLst/>
                <a:latin typeface="Arial" charset="0"/>
                <a:cs typeface="Times New Roman" pitchFamily="18" charset="0"/>
              </a:rPr>
              <a:t>1 m</a:t>
            </a:r>
            <a:r>
              <a:rPr kumimoji="0" lang="en-GB" sz="2800" b="0" i="0" u="none" strike="noStrike" cap="none" normalizeH="0" baseline="30000" noProof="0">
                <a:ln>
                  <a:noFill/>
                </a:ln>
                <a:solidFill>
                  <a:schemeClr val="tx1"/>
                </a:solidFill>
                <a:effectLst/>
                <a:latin typeface="Arial" charset="0"/>
                <a:cs typeface="Times New Roman" pitchFamily="18" charset="0"/>
              </a:rPr>
              <a:t>2</a:t>
            </a:r>
            <a:r>
              <a:rPr kumimoji="0" lang="en-GB" sz="2800" b="0" i="0" u="none" strike="noStrike" cap="none" normalizeH="0" baseline="0" noProof="0">
                <a:ln>
                  <a:noFill/>
                </a:ln>
                <a:solidFill>
                  <a:schemeClr val="tx1"/>
                </a:solidFill>
                <a:effectLst/>
                <a:latin typeface="Arial" charset="0"/>
                <a:cs typeface="Times New Roman" pitchFamily="18" charset="0"/>
              </a:rPr>
              <a:t> </a:t>
            </a:r>
            <a:endParaRPr lang="en-GB" sz="2800" noProof="0">
              <a:solidFill>
                <a:schemeClr val="bg1"/>
              </a:solidFill>
            </a:endParaRPr>
          </a:p>
        </p:txBody>
      </p:sp>
      <p:sp>
        <p:nvSpPr>
          <p:cNvPr id="8" name="TextBox 7">
            <a:extLst>
              <a:ext uri="{FF2B5EF4-FFF2-40B4-BE49-F238E27FC236}">
                <a16:creationId xmlns:a16="http://schemas.microsoft.com/office/drawing/2014/main" id="{DDEADB2C-FD55-76B7-CBCA-F4C1C361CCA2}"/>
              </a:ext>
            </a:extLst>
          </p:cNvPr>
          <p:cNvSpPr txBox="1"/>
          <p:nvPr/>
        </p:nvSpPr>
        <p:spPr>
          <a:xfrm>
            <a:off x="3340997" y="6015094"/>
            <a:ext cx="1997968" cy="523220"/>
          </a:xfrm>
          <a:prstGeom prst="rect">
            <a:avLst/>
          </a:prstGeom>
          <a:noFill/>
        </p:spPr>
        <p:txBody>
          <a:bodyPr wrap="square">
            <a:spAutoFit/>
          </a:bodyPr>
          <a:lstStyle/>
          <a:p>
            <a:r>
              <a:rPr lang="en-GB" sz="2800" b="1" noProof="0">
                <a:solidFill>
                  <a:srgbClr val="0070C0"/>
                </a:solidFill>
                <a:cs typeface="Times New Roman" panose="02020603050405020304" pitchFamily="18" charset="0"/>
              </a:rPr>
              <a:t>W m</a:t>
            </a:r>
            <a:r>
              <a:rPr lang="en-GB" sz="2800" b="1" baseline="30000" noProof="0">
                <a:solidFill>
                  <a:srgbClr val="0070C0"/>
                </a:solidFill>
                <a:cs typeface="Times New Roman" panose="02020603050405020304" pitchFamily="18" charset="0"/>
              </a:rPr>
              <a:t>-2</a:t>
            </a:r>
            <a:r>
              <a:rPr lang="en-GB" sz="2800" b="1" noProof="0">
                <a:solidFill>
                  <a:srgbClr val="0070C0"/>
                </a:solidFill>
                <a:cs typeface="Times New Roman" panose="02020603050405020304" pitchFamily="18" charset="0"/>
              </a:rPr>
              <a:t> K</a:t>
            </a:r>
            <a:r>
              <a:rPr lang="en-GB" sz="2800" b="1" baseline="30000" noProof="0">
                <a:solidFill>
                  <a:srgbClr val="0070C0"/>
                </a:solidFill>
                <a:cs typeface="Times New Roman" panose="02020603050405020304" pitchFamily="18" charset="0"/>
              </a:rPr>
              <a:t>-1</a:t>
            </a:r>
            <a:endParaRPr lang="en-GB" sz="2800" noProof="0">
              <a:solidFill>
                <a:srgbClr val="0070C0"/>
              </a:solidFill>
            </a:endParaRPr>
          </a:p>
        </p:txBody>
      </p:sp>
      <p:sp>
        <p:nvSpPr>
          <p:cNvPr id="10" name="Title 9">
            <a:extLst>
              <a:ext uri="{FF2B5EF4-FFF2-40B4-BE49-F238E27FC236}">
                <a16:creationId xmlns:a16="http://schemas.microsoft.com/office/drawing/2014/main" id="{6CED2814-38CC-02D9-D849-232E73248023}"/>
              </a:ext>
            </a:extLst>
          </p:cNvPr>
          <p:cNvSpPr txBox="1">
            <a:spLocks noGrp="1"/>
          </p:cNvSpPr>
          <p:nvPr>
            <p:ph type="title"/>
          </p:nvPr>
        </p:nvSpPr>
        <p:spPr>
          <a:xfrm>
            <a:off x="241300" y="155575"/>
            <a:ext cx="8724900" cy="1089529"/>
          </a:xfrm>
          <a:prstGeom prst="rect">
            <a:avLst/>
          </a:prstGeom>
          <a:noFill/>
        </p:spPr>
        <p:txBody>
          <a:bodyPr wrap="square" rtlCol="0">
            <a:spAutoFit/>
          </a:bodyPr>
          <a:lstStyle/>
          <a:p>
            <a:r>
              <a:rPr lang="ga-IE" dirty="0"/>
              <a:t>Cé acu is fearr inslitheoir: </a:t>
            </a:r>
            <a:br>
              <a:rPr lang="en-GB" dirty="0"/>
            </a:br>
            <a:r>
              <a:rPr lang="en-GB" dirty="0"/>
              <a:t>U-</a:t>
            </a:r>
            <a:r>
              <a:rPr lang="ga-IE" dirty="0"/>
              <a:t>luach ard nó íseal?</a:t>
            </a:r>
          </a:p>
        </p:txBody>
      </p:sp>
    </p:spTree>
    <p:extLst>
      <p:ext uri="{BB962C8B-B14F-4D97-AF65-F5344CB8AC3E}">
        <p14:creationId xmlns:p14="http://schemas.microsoft.com/office/powerpoint/2010/main" val="9157488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2771"/>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5"/>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6"/>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32771" grpId="0"/>
      <p:bldP spid="2" grpId="0" animBg="1"/>
      <p:bldP spid="3" grpId="0" animBg="1"/>
      <p:bldP spid="5" grpId="0"/>
      <p:bldP spid="6" grpId="0"/>
      <p:bldP spid="8" grpId="0"/>
    </p:bldLst>
  </p:timing>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4" name="TextBox 3">
                <a:extLst>
                  <a:ext uri="{FF2B5EF4-FFF2-40B4-BE49-F238E27FC236}">
                    <a16:creationId xmlns:a16="http://schemas.microsoft.com/office/drawing/2014/main" id="{4A080042-9167-CBA8-7539-123971017568}"/>
                  </a:ext>
                </a:extLst>
              </p:cNvPr>
              <p:cNvSpPr txBox="1"/>
              <p:nvPr/>
            </p:nvSpPr>
            <p:spPr>
              <a:xfrm>
                <a:off x="999649" y="4142095"/>
                <a:ext cx="6232604" cy="523220"/>
              </a:xfrm>
              <a:prstGeom prst="rect">
                <a:avLst/>
              </a:prstGeom>
              <a:noFill/>
            </p:spPr>
            <p:txBody>
              <a:bodyPr wrap="none" rtlCol="0">
                <a:spAutoFit/>
              </a:bodyPr>
              <a:lstStyle/>
              <a:p>
                <a:pPr algn="l"/>
                <a:r>
                  <a:rPr lang="en-GB" sz="2800" noProof="0" dirty="0"/>
                  <a:t>R</a:t>
                </a:r>
                <a:r>
                  <a:rPr lang="en-GB" sz="2800" noProof="0" dirty="0" err="1"/>
                  <a:t>áta</a:t>
                </a:r>
                <a:r>
                  <a:rPr lang="en-GB" sz="2800" noProof="0" dirty="0"/>
                  <a:t> </a:t>
                </a:r>
                <a14:m>
                  <m:oMath xmlns:m="http://schemas.openxmlformats.org/officeDocument/2006/math">
                    <m:d>
                      <m:dPr>
                        <m:ctrlPr>
                          <a:rPr lang="en-GB" sz="2800" b="0" i="1" noProof="0" smtClean="0">
                            <a:latin typeface="Cambria Math" panose="02040503050406030204" pitchFamily="18" charset="0"/>
                          </a:rPr>
                        </m:ctrlPr>
                      </m:dPr>
                      <m:e>
                        <m:r>
                          <a:rPr lang="en-IE" sz="2800" b="0" i="1" noProof="0" smtClean="0">
                            <a:latin typeface="Cambria Math" panose="02040503050406030204" pitchFamily="18" charset="0"/>
                          </a:rPr>
                          <m:t>𝑣𝑎𝑡𝑎</m:t>
                        </m:r>
                      </m:e>
                    </m:d>
                    <m:r>
                      <a:rPr lang="en-GB" sz="2800" b="0" i="1" noProof="0" smtClean="0">
                        <a:latin typeface="Cambria Math" panose="02040503050406030204" pitchFamily="18" charset="0"/>
                      </a:rPr>
                      <m:t>=3×2.8×</m:t>
                    </m:r>
                    <m:sSup>
                      <m:sSupPr>
                        <m:ctrlPr>
                          <a:rPr lang="en-GB" sz="2800" b="0" i="1" noProof="0" smtClean="0">
                            <a:latin typeface="Cambria Math" panose="02040503050406030204" pitchFamily="18" charset="0"/>
                          </a:rPr>
                        </m:ctrlPr>
                      </m:sSupPr>
                      <m:e>
                        <m:r>
                          <a:rPr lang="en-GB" sz="2800" b="0" i="1" noProof="0" smtClean="0">
                            <a:latin typeface="Cambria Math" panose="02040503050406030204" pitchFamily="18" charset="0"/>
                          </a:rPr>
                          <m:t>9</m:t>
                        </m:r>
                      </m:e>
                      <m:sup>
                        <m:r>
                          <a:rPr lang="en-GB" sz="2800" b="0" i="1" noProof="0" smtClean="0">
                            <a:latin typeface="Cambria Math" panose="02040503050406030204" pitchFamily="18" charset="0"/>
                          </a:rPr>
                          <m:t>𝑜</m:t>
                        </m:r>
                      </m:sup>
                    </m:sSup>
                    <m:r>
                      <a:rPr lang="en-GB" sz="2800" b="0" i="1" noProof="0" smtClean="0">
                        <a:latin typeface="Cambria Math" panose="02040503050406030204" pitchFamily="18" charset="0"/>
                      </a:rPr>
                      <m:t>𝐶</m:t>
                    </m:r>
                    <m:r>
                      <a:rPr lang="en-GB" sz="2800" b="0" i="1" noProof="0" smtClean="0">
                        <a:latin typeface="Cambria Math" panose="02040503050406030204" pitchFamily="18" charset="0"/>
                      </a:rPr>
                      <m:t>=75.6 </m:t>
                    </m:r>
                    <m:r>
                      <a:rPr lang="en-GB" sz="2800" b="0" i="1" noProof="0" smtClean="0">
                        <a:latin typeface="Cambria Math" panose="02040503050406030204" pitchFamily="18" charset="0"/>
                      </a:rPr>
                      <m:t>𝑊</m:t>
                    </m:r>
                  </m:oMath>
                </a14:m>
                <a:endParaRPr lang="en-GB" sz="2800" noProof="0" dirty="0"/>
              </a:p>
            </p:txBody>
          </p:sp>
        </mc:Choice>
        <mc:Fallback xmlns="">
          <p:sp>
            <p:nvSpPr>
              <p:cNvPr id="4" name="TextBox 3">
                <a:extLst>
                  <a:ext uri="{FF2B5EF4-FFF2-40B4-BE49-F238E27FC236}">
                    <a16:creationId xmlns:a16="http://schemas.microsoft.com/office/drawing/2014/main" id="{4A080042-9167-CBA8-7539-123971017568}"/>
                  </a:ext>
                </a:extLst>
              </p:cNvPr>
              <p:cNvSpPr txBox="1">
                <a:spLocks noRot="1" noChangeAspect="1" noMove="1" noResize="1" noEditPoints="1" noAdjustHandles="1" noChangeArrowheads="1" noChangeShapeType="1" noTextEdit="1"/>
              </p:cNvSpPr>
              <p:nvPr/>
            </p:nvSpPr>
            <p:spPr>
              <a:xfrm>
                <a:off x="999649" y="4142095"/>
                <a:ext cx="6232604" cy="523220"/>
              </a:xfrm>
              <a:prstGeom prst="rect">
                <a:avLst/>
              </a:prstGeom>
              <a:blipFill>
                <a:blip r:embed="rId2"/>
                <a:stretch>
                  <a:fillRect l="-2055" t="-11628" b="-31395"/>
                </a:stretch>
              </a:blipFill>
            </p:spPr>
            <p:txBody>
              <a:bodyPr/>
              <a:lstStyle/>
              <a:p>
                <a:r>
                  <a:rPr lang="en-IE">
                    <a:noFill/>
                  </a:rPr>
                  <a:t> </a:t>
                </a:r>
              </a:p>
            </p:txBody>
          </p:sp>
        </mc:Fallback>
      </mc:AlternateContent>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DA8ECF88-DFF1-1FC2-0D0E-36D62C830460}"/>
                  </a:ext>
                </a:extLst>
              </p:cNvPr>
              <p:cNvSpPr txBox="1"/>
              <p:nvPr/>
            </p:nvSpPr>
            <p:spPr>
              <a:xfrm>
                <a:off x="979051" y="4913125"/>
                <a:ext cx="3777829" cy="523220"/>
              </a:xfrm>
              <a:prstGeom prst="rect">
                <a:avLst/>
              </a:prstGeom>
              <a:noFill/>
            </p:spPr>
            <p:txBody>
              <a:bodyPr wrap="none" rtlCol="0">
                <a:spAutoFit/>
              </a:bodyPr>
              <a:lstStyle/>
              <a:p>
                <a:pPr algn="l"/>
                <a14:m>
                  <m:oMathPara xmlns:m="http://schemas.openxmlformats.org/officeDocument/2006/math">
                    <m:oMathParaPr>
                      <m:jc m:val="centerGroup"/>
                    </m:oMathParaPr>
                    <m:oMath xmlns:m="http://schemas.openxmlformats.org/officeDocument/2006/math">
                      <m:r>
                        <a:rPr lang="en-GB" sz="2800" b="0" i="1" noProof="0" smtClean="0">
                          <a:latin typeface="Cambria Math" panose="02040503050406030204" pitchFamily="18" charset="0"/>
                        </a:rPr>
                        <m:t>1 </m:t>
                      </m:r>
                      <m:r>
                        <a:rPr lang="en-IE" sz="2800" b="0" i="1" noProof="0" smtClean="0">
                          <a:latin typeface="Cambria Math" panose="02040503050406030204" pitchFamily="18" charset="0"/>
                        </a:rPr>
                        <m:t>𝑢𝑎𝑖𝑟</m:t>
                      </m:r>
                      <m:r>
                        <a:rPr lang="en-GB" sz="2800" b="0" i="1" noProof="0" smtClean="0">
                          <a:latin typeface="Cambria Math" panose="02040503050406030204" pitchFamily="18" charset="0"/>
                        </a:rPr>
                        <m:t>=3600 </m:t>
                      </m:r>
                      <m:r>
                        <a:rPr lang="en-IE" sz="2800" b="0" i="1" noProof="0" smtClean="0">
                          <a:latin typeface="Cambria Math" panose="02040503050406030204" pitchFamily="18" charset="0"/>
                        </a:rPr>
                        <m:t>𝑠𝑜𝑖𝑐𝑖𝑛𝑑</m:t>
                      </m:r>
                    </m:oMath>
                  </m:oMathPara>
                </a14:m>
                <a:endParaRPr lang="en-GB" sz="2800" noProof="0" dirty="0"/>
              </a:p>
            </p:txBody>
          </p:sp>
        </mc:Choice>
        <mc:Fallback xmlns="">
          <p:sp>
            <p:nvSpPr>
              <p:cNvPr id="5" name="TextBox 4">
                <a:extLst>
                  <a:ext uri="{FF2B5EF4-FFF2-40B4-BE49-F238E27FC236}">
                    <a16:creationId xmlns:a16="http://schemas.microsoft.com/office/drawing/2014/main" id="{DA8ECF88-DFF1-1FC2-0D0E-36D62C830460}"/>
                  </a:ext>
                </a:extLst>
              </p:cNvPr>
              <p:cNvSpPr txBox="1">
                <a:spLocks noRot="1" noChangeAspect="1" noMove="1" noResize="1" noEditPoints="1" noAdjustHandles="1" noChangeArrowheads="1" noChangeShapeType="1" noTextEdit="1"/>
              </p:cNvSpPr>
              <p:nvPr/>
            </p:nvSpPr>
            <p:spPr>
              <a:xfrm>
                <a:off x="979051" y="4913125"/>
                <a:ext cx="3777829" cy="523220"/>
              </a:xfrm>
              <a:prstGeom prst="rect">
                <a:avLst/>
              </a:prstGeom>
              <a:blipFill>
                <a:blip r:embed="rId3"/>
                <a:stretch>
                  <a:fillRect/>
                </a:stretch>
              </a:blipFill>
            </p:spPr>
            <p:txBody>
              <a:bodyPr/>
              <a:lstStyle/>
              <a:p>
                <a:r>
                  <a:rPr lang="en-IE">
                    <a:noFill/>
                  </a:rPr>
                  <a:t> </a:t>
                </a:r>
              </a:p>
            </p:txBody>
          </p:sp>
        </mc:Fallback>
      </mc:AlternateContent>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7E768A94-93E6-5A9C-4CC4-61BB44B81527}"/>
                  </a:ext>
                </a:extLst>
              </p:cNvPr>
              <p:cNvSpPr txBox="1"/>
              <p:nvPr/>
            </p:nvSpPr>
            <p:spPr>
              <a:xfrm>
                <a:off x="1143665" y="5917995"/>
                <a:ext cx="7394204" cy="523220"/>
              </a:xfrm>
              <a:prstGeom prst="rect">
                <a:avLst/>
              </a:prstGeom>
              <a:noFill/>
            </p:spPr>
            <p:txBody>
              <a:bodyPr wrap="none" rtlCol="0">
                <a:spAutoFit/>
              </a:bodyPr>
              <a:lstStyle/>
              <a:p>
                <a:pPr algn="l"/>
                <a:r>
                  <a:rPr lang="en-GB" sz="2800" noProof="0" dirty="0"/>
                  <a:t>Teas </a:t>
                </a:r>
                <a:r>
                  <a:rPr lang="en-GB" sz="2800" noProof="0" dirty="0" err="1"/>
                  <a:t>caillte</a:t>
                </a:r>
                <a:r>
                  <a:rPr lang="en-GB" sz="2800" noProof="0" dirty="0"/>
                  <a:t> </a:t>
                </a:r>
                <a14:m>
                  <m:oMath xmlns:m="http://schemas.openxmlformats.org/officeDocument/2006/math">
                    <m:d>
                      <m:dPr>
                        <m:ctrlPr>
                          <a:rPr lang="en-GB" sz="2800" b="0" i="1" noProof="0" smtClean="0">
                            <a:latin typeface="Cambria Math" panose="02040503050406030204" pitchFamily="18" charset="0"/>
                          </a:rPr>
                        </m:ctrlPr>
                      </m:dPr>
                      <m:e>
                        <m:r>
                          <a:rPr lang="en-GB" sz="2800" b="0" i="1" noProof="0" smtClean="0">
                            <a:latin typeface="Cambria Math" panose="02040503050406030204" pitchFamily="18" charset="0"/>
                          </a:rPr>
                          <m:t>𝑗𝑢𝑙𝑒𝑠</m:t>
                        </m:r>
                      </m:e>
                    </m:d>
                    <m:r>
                      <a:rPr lang="en-GB" sz="2800" b="0" i="1" noProof="0" smtClean="0">
                        <a:latin typeface="Cambria Math" panose="02040503050406030204" pitchFamily="18" charset="0"/>
                      </a:rPr>
                      <m:t>=75.6×3600=272160 </m:t>
                    </m:r>
                    <m:r>
                      <a:rPr lang="en-GB" sz="2800" b="0" i="1" noProof="0" smtClean="0">
                        <a:latin typeface="Cambria Math" panose="02040503050406030204" pitchFamily="18" charset="0"/>
                      </a:rPr>
                      <m:t>𝐽</m:t>
                    </m:r>
                  </m:oMath>
                </a14:m>
                <a:endParaRPr lang="en-GB" sz="2800" noProof="0" dirty="0"/>
              </a:p>
            </p:txBody>
          </p:sp>
        </mc:Choice>
        <mc:Fallback xmlns="">
          <p:sp>
            <p:nvSpPr>
              <p:cNvPr id="6" name="TextBox 5">
                <a:extLst>
                  <a:ext uri="{FF2B5EF4-FFF2-40B4-BE49-F238E27FC236}">
                    <a16:creationId xmlns:a16="http://schemas.microsoft.com/office/drawing/2014/main" id="{7E768A94-93E6-5A9C-4CC4-61BB44B81527}"/>
                  </a:ext>
                </a:extLst>
              </p:cNvPr>
              <p:cNvSpPr txBox="1">
                <a:spLocks noRot="1" noChangeAspect="1" noMove="1" noResize="1" noEditPoints="1" noAdjustHandles="1" noChangeArrowheads="1" noChangeShapeType="1" noTextEdit="1"/>
              </p:cNvSpPr>
              <p:nvPr/>
            </p:nvSpPr>
            <p:spPr>
              <a:xfrm>
                <a:off x="1143665" y="5917995"/>
                <a:ext cx="7394204" cy="523220"/>
              </a:xfrm>
              <a:prstGeom prst="rect">
                <a:avLst/>
              </a:prstGeom>
              <a:blipFill>
                <a:blip r:embed="rId4"/>
                <a:stretch>
                  <a:fillRect l="-1731" t="-12791" b="-31395"/>
                </a:stretch>
              </a:blipFill>
            </p:spPr>
            <p:txBody>
              <a:bodyPr/>
              <a:lstStyle/>
              <a:p>
                <a:r>
                  <a:rPr lang="en-IE">
                    <a:noFill/>
                  </a:rPr>
                  <a:t> </a:t>
                </a:r>
              </a:p>
            </p:txBody>
          </p:sp>
        </mc:Fallback>
      </mc:AlternateContent>
      <p:sp>
        <p:nvSpPr>
          <p:cNvPr id="2" name="TextBox 1">
            <a:extLst>
              <a:ext uri="{FF2B5EF4-FFF2-40B4-BE49-F238E27FC236}">
                <a16:creationId xmlns:a16="http://schemas.microsoft.com/office/drawing/2014/main" id="{7AF1870E-E5E5-2583-1ECE-82EB0500B9F9}"/>
              </a:ext>
            </a:extLst>
          </p:cNvPr>
          <p:cNvSpPr txBox="1"/>
          <p:nvPr/>
        </p:nvSpPr>
        <p:spPr>
          <a:xfrm>
            <a:off x="117087" y="483644"/>
            <a:ext cx="8798313" cy="2246769"/>
          </a:xfrm>
          <a:prstGeom prst="rect">
            <a:avLst/>
          </a:prstGeom>
          <a:noFill/>
        </p:spPr>
        <p:txBody>
          <a:bodyPr wrap="square" rtlCol="0">
            <a:spAutoFit/>
          </a:bodyPr>
          <a:lstStyle/>
          <a:p>
            <a:r>
              <a:rPr lang="en-GB" sz="2800" noProof="0" dirty="0"/>
              <a:t>Is é 2.8 W m</a:t>
            </a:r>
            <a:r>
              <a:rPr lang="en-GB" sz="2800" baseline="30000" noProof="0" dirty="0"/>
              <a:t>–2 </a:t>
            </a:r>
            <a:r>
              <a:rPr lang="en-GB" sz="2800" noProof="0" dirty="0"/>
              <a:t>K</a:t>
            </a:r>
            <a:r>
              <a:rPr lang="en-GB" sz="2800" baseline="30000" noProof="0" dirty="0"/>
              <a:t>–1</a:t>
            </a:r>
            <a:r>
              <a:rPr lang="en-GB" sz="2800" noProof="0" dirty="0"/>
              <a:t>an U-</a:t>
            </a:r>
            <a:r>
              <a:rPr lang="en-GB" sz="2800" noProof="0" dirty="0" err="1"/>
              <a:t>luach</a:t>
            </a:r>
            <a:r>
              <a:rPr lang="en-GB" sz="2800" noProof="0" dirty="0"/>
              <a:t> </a:t>
            </a:r>
            <a:r>
              <a:rPr lang="en-GB" sz="2800" noProof="0" dirty="0" err="1"/>
              <a:t>ar</a:t>
            </a:r>
            <a:r>
              <a:rPr lang="en-GB" sz="2800" noProof="0" dirty="0"/>
              <a:t> an </a:t>
            </a:r>
            <a:r>
              <a:rPr lang="en-GB" sz="2800" noProof="0" dirty="0" err="1"/>
              <a:t>ábhar</a:t>
            </a:r>
            <a:r>
              <a:rPr lang="en-GB" sz="2800" noProof="0" dirty="0"/>
              <a:t> i </a:t>
            </a:r>
            <a:r>
              <a:rPr lang="en-GB" sz="2800" noProof="0" dirty="0" err="1"/>
              <a:t>bhfuinneog</a:t>
            </a:r>
            <a:r>
              <a:rPr lang="en-GB" sz="2800" noProof="0" dirty="0"/>
              <a:t> </a:t>
            </a:r>
            <a:r>
              <a:rPr lang="en-GB" sz="2800" noProof="0" dirty="0" err="1"/>
              <a:t>dhéghloinithe</a:t>
            </a:r>
            <a:r>
              <a:rPr lang="en-GB" sz="2800" noProof="0" dirty="0"/>
              <a:t> i </a:t>
            </a:r>
            <a:r>
              <a:rPr lang="en-GB" sz="2800" noProof="0" dirty="0" err="1"/>
              <a:t>dteach</a:t>
            </a:r>
            <a:r>
              <a:rPr lang="en-GB" sz="2800" noProof="0" dirty="0"/>
              <a:t>. Is é achar na </a:t>
            </a:r>
            <a:r>
              <a:rPr lang="en-GB" sz="2800" noProof="0" dirty="0" err="1"/>
              <a:t>fuinneoige</a:t>
            </a:r>
            <a:r>
              <a:rPr lang="en-GB" sz="2800" noProof="0" dirty="0"/>
              <a:t> </a:t>
            </a:r>
            <a:r>
              <a:rPr lang="en-GB" sz="2800" noProof="0" dirty="0" err="1"/>
              <a:t>ná</a:t>
            </a:r>
            <a:r>
              <a:rPr lang="en-GB" sz="2800" noProof="0" dirty="0"/>
              <a:t> 3.0 m</a:t>
            </a:r>
            <a:r>
              <a:rPr lang="en-GB" sz="2800" baseline="30000" noProof="0" dirty="0"/>
              <a:t>2</a:t>
            </a:r>
            <a:r>
              <a:rPr lang="en-GB" sz="2800" noProof="0" dirty="0"/>
              <a:t>. </a:t>
            </a:r>
            <a:r>
              <a:rPr lang="en-GB" sz="2800" noProof="0" dirty="0" err="1"/>
              <a:t>Cé</a:t>
            </a:r>
            <a:r>
              <a:rPr lang="en-GB" sz="2800" noProof="0" dirty="0"/>
              <a:t> </a:t>
            </a:r>
            <a:r>
              <a:rPr lang="en-GB" sz="2800" noProof="0" dirty="0" err="1"/>
              <a:t>mhéad</a:t>
            </a:r>
            <a:r>
              <a:rPr lang="en-GB" sz="2800" noProof="0" dirty="0"/>
              <a:t> </a:t>
            </a:r>
            <a:r>
              <a:rPr lang="en-GB" sz="2800" noProof="0" dirty="0" err="1"/>
              <a:t>fuinnimh</a:t>
            </a:r>
            <a:r>
              <a:rPr lang="en-GB" sz="2800" noProof="0" dirty="0"/>
              <a:t> a </a:t>
            </a:r>
            <a:r>
              <a:rPr lang="en-GB" sz="2800" noProof="0" dirty="0" err="1"/>
              <a:t>chailltear</a:t>
            </a:r>
            <a:r>
              <a:rPr lang="en-GB" sz="2800" noProof="0" dirty="0"/>
              <a:t> </a:t>
            </a:r>
            <a:r>
              <a:rPr lang="en-GB" sz="2800" noProof="0" dirty="0" err="1"/>
              <a:t>tríd</a:t>
            </a:r>
            <a:r>
              <a:rPr lang="en-GB" sz="2800" noProof="0" dirty="0"/>
              <a:t> an </a:t>
            </a:r>
            <a:r>
              <a:rPr lang="en-GB" sz="2800" noProof="0" dirty="0" err="1"/>
              <a:t>bhfuinneog</a:t>
            </a:r>
            <a:r>
              <a:rPr lang="en-GB" sz="2800" noProof="0" dirty="0"/>
              <a:t> in </a:t>
            </a:r>
            <a:r>
              <a:rPr lang="en-GB" sz="2800" noProof="0" dirty="0" err="1"/>
              <a:t>imeacht</a:t>
            </a:r>
            <a:r>
              <a:rPr lang="en-GB" sz="2800" noProof="0" dirty="0"/>
              <a:t> </a:t>
            </a:r>
            <a:r>
              <a:rPr lang="en-GB" sz="2800" noProof="0" dirty="0" err="1"/>
              <a:t>uair</a:t>
            </a:r>
            <a:r>
              <a:rPr lang="en-GB" sz="2800" noProof="0" dirty="0"/>
              <a:t> an </a:t>
            </a:r>
            <a:r>
              <a:rPr lang="en-GB" sz="2800" noProof="0" dirty="0" err="1"/>
              <a:t>chloig</a:t>
            </a:r>
            <a:r>
              <a:rPr lang="en-GB" sz="2800" noProof="0" dirty="0"/>
              <a:t> </a:t>
            </a:r>
            <a:r>
              <a:rPr lang="en-GB" sz="2800" noProof="0" dirty="0" err="1"/>
              <a:t>nuair</a:t>
            </a:r>
            <a:r>
              <a:rPr lang="en-GB" sz="2800" noProof="0" dirty="0"/>
              <a:t> is é 20 °C an </a:t>
            </a:r>
            <a:r>
              <a:rPr lang="en-GB" sz="2800" noProof="0" dirty="0" err="1"/>
              <a:t>teocht</a:t>
            </a:r>
            <a:r>
              <a:rPr lang="en-GB" sz="2800" noProof="0" dirty="0"/>
              <a:t> </a:t>
            </a:r>
            <a:r>
              <a:rPr lang="en-GB" sz="2800" noProof="0" dirty="0" err="1"/>
              <a:t>laistigh</a:t>
            </a:r>
            <a:r>
              <a:rPr lang="en-GB" sz="2800" noProof="0" dirty="0"/>
              <a:t> den teach agus 11 °C an </a:t>
            </a:r>
            <a:r>
              <a:rPr lang="en-GB" sz="2800" noProof="0" dirty="0" err="1"/>
              <a:t>teocht</a:t>
            </a:r>
            <a:r>
              <a:rPr lang="en-GB" sz="2800" noProof="0" dirty="0"/>
              <a:t> </a:t>
            </a:r>
            <a:r>
              <a:rPr lang="en-GB" sz="2800" noProof="0" dirty="0" err="1"/>
              <a:t>lasmuigh</a:t>
            </a:r>
            <a:r>
              <a:rPr lang="en-GB" sz="2800" noProof="0" dirty="0"/>
              <a:t>? </a:t>
            </a:r>
          </a:p>
        </p:txBody>
      </p:sp>
      <p:sp>
        <p:nvSpPr>
          <p:cNvPr id="3" name="Title 2">
            <a:extLst>
              <a:ext uri="{FF2B5EF4-FFF2-40B4-BE49-F238E27FC236}">
                <a16:creationId xmlns:a16="http://schemas.microsoft.com/office/drawing/2014/main" id="{00FCE16A-26B7-98AC-1B7E-7BA3A89EC482}"/>
              </a:ext>
            </a:extLst>
          </p:cNvPr>
          <p:cNvSpPr>
            <a:spLocks noGrp="1"/>
          </p:cNvSpPr>
          <p:nvPr>
            <p:ph type="title"/>
          </p:nvPr>
        </p:nvSpPr>
        <p:spPr>
          <a:xfrm>
            <a:off x="10749" y="1"/>
            <a:ext cx="6740925" cy="424732"/>
          </a:xfrm>
        </p:spPr>
        <p:txBody>
          <a:bodyPr/>
          <a:lstStyle/>
          <a:p>
            <a:r>
              <a:rPr lang="en-GB" dirty="0" err="1"/>
              <a:t>Ardteist</a:t>
            </a:r>
            <a:r>
              <a:rPr lang="en-GB" dirty="0"/>
              <a:t> 2014</a:t>
            </a:r>
          </a:p>
        </p:txBody>
      </p:sp>
      <p:sp>
        <p:nvSpPr>
          <p:cNvPr id="7" name="TextBox 6">
            <a:extLst>
              <a:ext uri="{FF2B5EF4-FFF2-40B4-BE49-F238E27FC236}">
                <a16:creationId xmlns:a16="http://schemas.microsoft.com/office/drawing/2014/main" id="{E605B320-D8F0-EC90-ABA5-726ADA244095}"/>
              </a:ext>
            </a:extLst>
          </p:cNvPr>
          <p:cNvSpPr txBox="1"/>
          <p:nvPr/>
        </p:nvSpPr>
        <p:spPr>
          <a:xfrm>
            <a:off x="5971806" y="3350705"/>
            <a:ext cx="1559735" cy="523220"/>
          </a:xfrm>
          <a:prstGeom prst="rect">
            <a:avLst/>
          </a:prstGeom>
          <a:solidFill>
            <a:srgbClr val="FFC000"/>
          </a:solidFill>
        </p:spPr>
        <p:txBody>
          <a:bodyPr wrap="square" rtlCol="0">
            <a:spAutoFit/>
          </a:bodyPr>
          <a:lstStyle/>
          <a:p>
            <a:pPr algn="l"/>
            <a:r>
              <a:rPr lang="en-GB" sz="2800" noProof="0" dirty="0"/>
              <a:t>L 58</a:t>
            </a:r>
          </a:p>
        </p:txBody>
      </p:sp>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41469AAB-B56B-EEF6-3F03-4C3A46102DD1}"/>
                  </a:ext>
                </a:extLst>
              </p:cNvPr>
              <p:cNvSpPr txBox="1"/>
              <p:nvPr/>
            </p:nvSpPr>
            <p:spPr>
              <a:xfrm>
                <a:off x="117087" y="3087835"/>
                <a:ext cx="4473789" cy="1055674"/>
              </a:xfrm>
              <a:prstGeom prst="rect">
                <a:avLst/>
              </a:prstGeom>
              <a:noFill/>
            </p:spPr>
            <p:txBody>
              <a:bodyPr wrap="none" rtlCol="0">
                <a:spAutoFit/>
              </a:bodyPr>
              <a:lstStyle/>
              <a:p>
                <a:pPr>
                  <a:spcAft>
                    <a:spcPts val="1200"/>
                  </a:spcAft>
                </a:pPr>
                <a14:m>
                  <m:oMathPara xmlns:m="http://schemas.openxmlformats.org/officeDocument/2006/math">
                    <m:oMathParaPr>
                      <m:jc m:val="centerGroup"/>
                    </m:oMathParaPr>
                    <m:oMath xmlns:m="http://schemas.openxmlformats.org/officeDocument/2006/math">
                      <m:r>
                        <m:rPr>
                          <m:nor/>
                        </m:rPr>
                        <a:rPr lang="en-IE" sz="2800" b="0" i="0" dirty="0" smtClean="0"/>
                        <m:t>R</m:t>
                      </m:r>
                      <m:r>
                        <m:rPr>
                          <m:nor/>
                        </m:rPr>
                        <a:rPr lang="en-IE" sz="2800" b="0" i="0" dirty="0" smtClean="0"/>
                        <m:t>á</m:t>
                      </m:r>
                      <m:r>
                        <m:rPr>
                          <m:nor/>
                        </m:rPr>
                        <a:rPr lang="en-IE" sz="2800" b="0" i="0" dirty="0" smtClean="0"/>
                        <m:t>ta</m:t>
                      </m:r>
                      <m:r>
                        <m:rPr>
                          <m:nor/>
                        </m:rPr>
                        <a:rPr lang="en-GB" sz="2800" dirty="0" smtClean="0"/>
                        <m:t> </m:t>
                      </m:r>
                      <m:d>
                        <m:dPr>
                          <m:ctrlPr>
                            <a:rPr lang="en-GB" sz="2800" i="1">
                              <a:latin typeface="Cambria Math" panose="02040503050406030204" pitchFamily="18" charset="0"/>
                            </a:rPr>
                          </m:ctrlPr>
                        </m:dPr>
                        <m:e>
                          <m:r>
                            <a:rPr lang="en-IE" sz="2800" b="0" i="1" smtClean="0">
                              <a:latin typeface="Cambria Math" panose="02040503050406030204" pitchFamily="18" charset="0"/>
                            </a:rPr>
                            <m:t>𝑣𝑎𝑡𝑎</m:t>
                          </m:r>
                        </m:e>
                      </m:d>
                      <m:r>
                        <a:rPr lang="en-GB" sz="2800" b="0" i="1" smtClean="0">
                          <a:latin typeface="Cambria Math" panose="02040503050406030204" pitchFamily="18" charset="0"/>
                        </a:rPr>
                        <m:t>=</m:t>
                      </m:r>
                      <m:f>
                        <m:fPr>
                          <m:ctrlPr>
                            <a:rPr lang="en-GB" sz="2800" b="0" i="1" smtClean="0">
                              <a:latin typeface="Cambria Math" panose="02040503050406030204" pitchFamily="18" charset="0"/>
                              <a:cs typeface="Arial" panose="020B0604020202020204" pitchFamily="34" charset="0"/>
                            </a:rPr>
                          </m:ctrlPr>
                        </m:fPr>
                        <m:num>
                          <m:r>
                            <m:rPr>
                              <m:sty m:val="p"/>
                            </m:rPr>
                            <a:rPr lang="en-GB" sz="2800" b="0" i="0" smtClean="0">
                              <a:latin typeface="Cambria Math" panose="02040503050406030204" pitchFamily="18" charset="0"/>
                              <a:cs typeface="Arial" panose="020B0604020202020204" pitchFamily="34" charset="0"/>
                            </a:rPr>
                            <m:t>Δ</m:t>
                          </m:r>
                          <m:r>
                            <a:rPr lang="en-GB" sz="2800" b="0" i="1" smtClean="0">
                              <a:latin typeface="Cambria Math" panose="02040503050406030204" pitchFamily="18" charset="0"/>
                              <a:cs typeface="Arial" panose="020B0604020202020204" pitchFamily="34" charset="0"/>
                            </a:rPr>
                            <m:t>𝐸</m:t>
                          </m:r>
                        </m:num>
                        <m:den>
                          <m:r>
                            <m:rPr>
                              <m:sty m:val="p"/>
                            </m:rPr>
                            <a:rPr lang="en-GB" sz="2800" b="0" i="0" smtClean="0">
                              <a:latin typeface="Cambria Math" panose="02040503050406030204" pitchFamily="18" charset="0"/>
                              <a:cs typeface="Arial" panose="020B0604020202020204" pitchFamily="34" charset="0"/>
                            </a:rPr>
                            <m:t>Δ</m:t>
                          </m:r>
                          <m:r>
                            <a:rPr lang="en-GB" sz="2800" b="0" i="1" smtClean="0">
                              <a:latin typeface="Cambria Math" panose="02040503050406030204" pitchFamily="18" charset="0"/>
                              <a:cs typeface="Arial" panose="020B0604020202020204" pitchFamily="34" charset="0"/>
                            </a:rPr>
                            <m:t>𝑡</m:t>
                          </m:r>
                        </m:den>
                      </m:f>
                      <m:r>
                        <a:rPr lang="en-GB" sz="2800" b="0" i="1" smtClean="0">
                          <a:latin typeface="Cambria Math" panose="02040503050406030204" pitchFamily="18" charset="0"/>
                          <a:cs typeface="Arial" panose="020B0604020202020204" pitchFamily="34" charset="0"/>
                        </a:rPr>
                        <m:t>=</m:t>
                      </m:r>
                      <m:r>
                        <a:rPr lang="en-GB" sz="2800" b="0" i="1" smtClean="0">
                          <a:latin typeface="Cambria Math" panose="02040503050406030204" pitchFamily="18" charset="0"/>
                          <a:cs typeface="Arial" panose="020B0604020202020204" pitchFamily="34" charset="0"/>
                        </a:rPr>
                        <m:t>𝐴𝑈</m:t>
                      </m:r>
                      <m:r>
                        <m:rPr>
                          <m:sty m:val="p"/>
                        </m:rPr>
                        <a:rPr lang="en-GB" sz="2800" b="0" i="0" smtClean="0">
                          <a:latin typeface="Cambria Math" panose="02040503050406030204" pitchFamily="18" charset="0"/>
                          <a:cs typeface="Arial" panose="020B0604020202020204" pitchFamily="34" charset="0"/>
                        </a:rPr>
                        <m:t>Δ</m:t>
                      </m:r>
                      <m:r>
                        <a:rPr lang="en-GB" sz="2800" b="0" i="1" smtClean="0">
                          <a:latin typeface="Cambria Math" panose="02040503050406030204" pitchFamily="18" charset="0"/>
                          <a:cs typeface="Arial" panose="020B0604020202020204" pitchFamily="34" charset="0"/>
                        </a:rPr>
                        <m:t>𝜃</m:t>
                      </m:r>
                    </m:oMath>
                  </m:oMathPara>
                </a14:m>
                <a:endParaRPr lang="en-GB" sz="2800" dirty="0">
                  <a:latin typeface="Arial" panose="020B0604020202020204" pitchFamily="34" charset="0"/>
                  <a:cs typeface="Arial" panose="020B0604020202020204" pitchFamily="34" charset="0"/>
                </a:endParaRPr>
              </a:p>
            </p:txBody>
          </p:sp>
        </mc:Choice>
        <mc:Fallback xmlns="">
          <p:sp>
            <p:nvSpPr>
              <p:cNvPr id="8" name="TextBox 7">
                <a:extLst>
                  <a:ext uri="{FF2B5EF4-FFF2-40B4-BE49-F238E27FC236}">
                    <a16:creationId xmlns:a16="http://schemas.microsoft.com/office/drawing/2014/main" id="{41469AAB-B56B-EEF6-3F03-4C3A46102DD1}"/>
                  </a:ext>
                </a:extLst>
              </p:cNvPr>
              <p:cNvSpPr txBox="1">
                <a:spLocks noRot="1" noChangeAspect="1" noMove="1" noResize="1" noEditPoints="1" noAdjustHandles="1" noChangeArrowheads="1" noChangeShapeType="1" noTextEdit="1"/>
              </p:cNvSpPr>
              <p:nvPr/>
            </p:nvSpPr>
            <p:spPr>
              <a:xfrm>
                <a:off x="117087" y="3087835"/>
                <a:ext cx="4473789" cy="1055674"/>
              </a:xfrm>
              <a:prstGeom prst="rect">
                <a:avLst/>
              </a:prstGeom>
              <a:blipFill>
                <a:blip r:embed="rId5"/>
                <a:stretch>
                  <a:fillRect/>
                </a:stretch>
              </a:blipFill>
            </p:spPr>
            <p:txBody>
              <a:bodyPr/>
              <a:lstStyle/>
              <a:p>
                <a:r>
                  <a:rPr lang="en-IE">
                    <a:noFill/>
                  </a:rPr>
                  <a:t> </a:t>
                </a:r>
              </a:p>
            </p:txBody>
          </p:sp>
        </mc:Fallback>
      </mc:AlternateContent>
    </p:spTree>
    <p:extLst>
      <p:ext uri="{BB962C8B-B14F-4D97-AF65-F5344CB8AC3E}">
        <p14:creationId xmlns:p14="http://schemas.microsoft.com/office/powerpoint/2010/main" val="16540341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6"/>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animBg="1"/>
      <p:bldP spid="8" grpId="0"/>
    </p:bldLst>
  </p:timing>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68E63E-5A51-8E81-BB55-3ED0974679FC}"/>
              </a:ext>
            </a:extLst>
          </p:cNvPr>
          <p:cNvSpPr>
            <a:spLocks noGrp="1"/>
          </p:cNvSpPr>
          <p:nvPr>
            <p:ph type="title"/>
          </p:nvPr>
        </p:nvSpPr>
        <p:spPr>
          <a:xfrm>
            <a:off x="10749" y="1"/>
            <a:ext cx="6740925" cy="424732"/>
          </a:xfrm>
        </p:spPr>
        <p:txBody>
          <a:bodyPr/>
          <a:lstStyle/>
          <a:p>
            <a:r>
              <a:rPr lang="en-GB" dirty="0" err="1"/>
              <a:t>Ardteist</a:t>
            </a:r>
            <a:r>
              <a:rPr lang="en-GB" dirty="0"/>
              <a:t> 2022 </a:t>
            </a:r>
            <a:r>
              <a:rPr lang="en-GB" dirty="0" err="1"/>
              <a:t>curtha</a:t>
            </a:r>
            <a:r>
              <a:rPr lang="en-GB" dirty="0"/>
              <a:t> </a:t>
            </a:r>
            <a:r>
              <a:rPr lang="en-GB" dirty="0" err="1"/>
              <a:t>siar</a:t>
            </a:r>
            <a:endParaRPr lang="en-GB" dirty="0"/>
          </a:p>
        </p:txBody>
      </p:sp>
      <p:sp>
        <p:nvSpPr>
          <p:cNvPr id="3" name="TextBox 2">
            <a:extLst>
              <a:ext uri="{FF2B5EF4-FFF2-40B4-BE49-F238E27FC236}">
                <a16:creationId xmlns:a16="http://schemas.microsoft.com/office/drawing/2014/main" id="{4E82EEE6-5E71-1A97-A178-554133C2A17A}"/>
              </a:ext>
            </a:extLst>
          </p:cNvPr>
          <p:cNvSpPr txBox="1"/>
          <p:nvPr/>
        </p:nvSpPr>
        <p:spPr>
          <a:xfrm>
            <a:off x="675151" y="1149531"/>
            <a:ext cx="6216766" cy="584775"/>
          </a:xfrm>
          <a:prstGeom prst="rect">
            <a:avLst/>
          </a:prstGeom>
          <a:noFill/>
        </p:spPr>
        <p:txBody>
          <a:bodyPr wrap="none" rtlCol="0">
            <a:spAutoFit/>
          </a:bodyPr>
          <a:lstStyle/>
          <a:p>
            <a:pPr algn="l">
              <a:spcAft>
                <a:spcPts val="1200"/>
              </a:spcAft>
            </a:pPr>
            <a:r>
              <a:rPr lang="en-GB" sz="3200" b="1" dirty="0">
                <a:latin typeface="Arial" panose="020B0604020202020204" pitchFamily="34" charset="0"/>
                <a:cs typeface="Arial" panose="020B0604020202020204" pitchFamily="34" charset="0"/>
              </a:rPr>
              <a:t>Cad is </a:t>
            </a:r>
            <a:r>
              <a:rPr lang="en-GB" sz="3200" b="1" dirty="0" err="1">
                <a:latin typeface="Arial" panose="020B0604020202020204" pitchFamily="34" charset="0"/>
                <a:cs typeface="Arial" panose="020B0604020202020204" pitchFamily="34" charset="0"/>
              </a:rPr>
              <a:t>brí</a:t>
            </a:r>
            <a:r>
              <a:rPr lang="en-GB" sz="3200" b="1" dirty="0">
                <a:latin typeface="Arial" panose="020B0604020202020204" pitchFamily="34" charset="0"/>
                <a:cs typeface="Arial" panose="020B0604020202020204" pitchFamily="34" charset="0"/>
              </a:rPr>
              <a:t> le U-</a:t>
            </a:r>
            <a:r>
              <a:rPr lang="en-GB" sz="3200" b="1" dirty="0" err="1">
                <a:latin typeface="Arial" panose="020B0604020202020204" pitchFamily="34" charset="0"/>
                <a:cs typeface="Arial" panose="020B0604020202020204" pitchFamily="34" charset="0"/>
              </a:rPr>
              <a:t>Luach</a:t>
            </a:r>
            <a:r>
              <a:rPr lang="en-GB" sz="3200" b="1" dirty="0">
                <a:latin typeface="Arial" panose="020B0604020202020204" pitchFamily="34" charset="0"/>
                <a:cs typeface="Arial" panose="020B0604020202020204" pitchFamily="34" charset="0"/>
              </a:rPr>
              <a:t> </a:t>
            </a:r>
            <a:r>
              <a:rPr lang="en-GB" sz="3200" b="1" dirty="0" err="1">
                <a:latin typeface="Arial" panose="020B0604020202020204" pitchFamily="34" charset="0"/>
                <a:cs typeface="Arial" panose="020B0604020202020204" pitchFamily="34" charset="0"/>
              </a:rPr>
              <a:t>d’ábhar</a:t>
            </a:r>
            <a:r>
              <a:rPr lang="en-GB" sz="3200" b="1" dirty="0">
                <a:latin typeface="Arial" panose="020B0604020202020204" pitchFamily="34" charset="0"/>
                <a:cs typeface="Arial" panose="020B0604020202020204" pitchFamily="34" charset="0"/>
              </a:rPr>
              <a:t>?</a:t>
            </a:r>
            <a:endParaRPr lang="en-IE" sz="3200" b="1" dirty="0" err="1">
              <a:latin typeface="Arial" panose="020B0604020202020204" pitchFamily="34" charset="0"/>
              <a:cs typeface="Arial" panose="020B0604020202020204" pitchFamily="34" charset="0"/>
            </a:endParaRPr>
          </a:p>
        </p:txBody>
      </p:sp>
      <p:sp>
        <p:nvSpPr>
          <p:cNvPr id="4" name="TextBox 3">
            <a:extLst>
              <a:ext uri="{FF2B5EF4-FFF2-40B4-BE49-F238E27FC236}">
                <a16:creationId xmlns:a16="http://schemas.microsoft.com/office/drawing/2014/main" id="{9DCF0A0B-C8B2-26BA-857A-63E3CF59A396}"/>
              </a:ext>
            </a:extLst>
          </p:cNvPr>
          <p:cNvSpPr txBox="1"/>
          <p:nvPr/>
        </p:nvSpPr>
        <p:spPr>
          <a:xfrm>
            <a:off x="623484" y="2249976"/>
            <a:ext cx="7075976" cy="2277547"/>
          </a:xfrm>
          <a:prstGeom prst="rect">
            <a:avLst/>
          </a:prstGeom>
          <a:noFill/>
        </p:spPr>
        <p:txBody>
          <a:bodyPr wrap="none" rtlCol="0">
            <a:spAutoFit/>
          </a:bodyPr>
          <a:lstStyle/>
          <a:p>
            <a:pPr marL="457200" indent="-457200">
              <a:spcAft>
                <a:spcPts val="1200"/>
              </a:spcAft>
              <a:buFont typeface="Arial" panose="020B0604020202020204" pitchFamily="34" charset="0"/>
              <a:buChar char="•"/>
            </a:pPr>
            <a:r>
              <a:rPr lang="en-IE" sz="2800" dirty="0" err="1"/>
              <a:t>Fuinneamh</a:t>
            </a:r>
            <a:r>
              <a:rPr lang="en-IE" sz="2800" dirty="0"/>
              <a:t> </a:t>
            </a:r>
            <a:r>
              <a:rPr lang="en-IE" sz="2800" dirty="0" err="1"/>
              <a:t>teasa</a:t>
            </a:r>
            <a:r>
              <a:rPr lang="en-IE" sz="2800" dirty="0"/>
              <a:t> a </a:t>
            </a:r>
            <a:r>
              <a:rPr lang="en-IE" sz="2800" dirty="0" err="1"/>
              <a:t>sheoltar</a:t>
            </a:r>
            <a:endParaRPr lang="en-IE" sz="2800" dirty="0"/>
          </a:p>
          <a:p>
            <a:pPr marL="457200" indent="-457200">
              <a:spcAft>
                <a:spcPts val="1200"/>
              </a:spcAft>
              <a:buFont typeface="Arial" panose="020B0604020202020204" pitchFamily="34" charset="0"/>
              <a:buChar char="•"/>
            </a:pPr>
            <a:r>
              <a:rPr lang="en-IE" sz="2800" dirty="0" err="1"/>
              <a:t>trí</a:t>
            </a:r>
            <a:r>
              <a:rPr lang="en-IE" sz="2800" dirty="0"/>
              <a:t> 1 m</a:t>
            </a:r>
            <a:r>
              <a:rPr lang="en-IE" sz="2800" baseline="30000" dirty="0"/>
              <a:t>2</a:t>
            </a:r>
            <a:r>
              <a:rPr lang="en-IE" sz="2800" dirty="0"/>
              <a:t> de </a:t>
            </a:r>
            <a:r>
              <a:rPr lang="en-IE" sz="2800" dirty="0" err="1"/>
              <a:t>struchtúr</a:t>
            </a:r>
            <a:r>
              <a:rPr lang="en-IE" sz="2800" dirty="0"/>
              <a:t> </a:t>
            </a:r>
          </a:p>
          <a:p>
            <a:pPr marL="457200" indent="-457200">
              <a:spcAft>
                <a:spcPts val="1200"/>
              </a:spcAft>
              <a:buFont typeface="Arial" panose="020B0604020202020204" pitchFamily="34" charset="0"/>
              <a:buChar char="•"/>
            </a:pPr>
            <a:r>
              <a:rPr lang="en-IE" sz="2800" dirty="0" err="1"/>
              <a:t>nuair</a:t>
            </a:r>
            <a:r>
              <a:rPr lang="en-IE" sz="2800" dirty="0"/>
              <a:t> a </a:t>
            </a:r>
            <a:r>
              <a:rPr lang="en-IE" sz="2800" dirty="0" err="1"/>
              <a:t>choinnítear</a:t>
            </a:r>
            <a:r>
              <a:rPr lang="en-IE" sz="2800" dirty="0"/>
              <a:t> </a:t>
            </a:r>
            <a:r>
              <a:rPr lang="en-IE" sz="2800" dirty="0" err="1"/>
              <a:t>difríocht</a:t>
            </a:r>
            <a:r>
              <a:rPr lang="en-IE" sz="2800" dirty="0"/>
              <a:t> </a:t>
            </a:r>
            <a:r>
              <a:rPr lang="en-IE" sz="2800" dirty="0" err="1"/>
              <a:t>teochta</a:t>
            </a:r>
            <a:r>
              <a:rPr lang="en-IE" sz="2800" dirty="0"/>
              <a:t> 1ºC </a:t>
            </a:r>
          </a:p>
          <a:p>
            <a:pPr>
              <a:spcAft>
                <a:spcPts val="1200"/>
              </a:spcAft>
            </a:pPr>
            <a:r>
              <a:rPr lang="en-IE" sz="2800" dirty="0"/>
              <a:t>    (i.e.1 K) </a:t>
            </a:r>
            <a:r>
              <a:rPr lang="en-IE" sz="2800" dirty="0" err="1"/>
              <a:t>idir</a:t>
            </a:r>
            <a:r>
              <a:rPr lang="en-IE" sz="2800" dirty="0"/>
              <a:t> na </a:t>
            </a:r>
            <a:r>
              <a:rPr lang="en-IE" sz="2800" dirty="0" err="1"/>
              <a:t>foircinn</a:t>
            </a:r>
            <a:r>
              <a:rPr lang="en-GB" sz="2800" dirty="0">
                <a:latin typeface="Arial" panose="020B0604020202020204" pitchFamily="34" charset="0"/>
                <a:cs typeface="Arial" panose="020B0604020202020204" pitchFamily="34" charset="0"/>
              </a:rPr>
              <a:t>.</a:t>
            </a:r>
            <a:endParaRPr lang="en-IE" sz="2800" dirty="0" err="1">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89365022"/>
      </p:ext>
    </p:extLst>
  </p:cSld>
  <p:clrMapOvr>
    <a:masterClrMapping/>
  </p:clrMapOvr>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E845992-5455-CD8A-E085-BB6E1C9575DB}"/>
            </a:ext>
          </a:extLst>
        </p:cNvPr>
        <p:cNvGrpSpPr/>
        <p:nvPr/>
      </p:nvGrpSpPr>
      <p:grpSpPr>
        <a:xfrm>
          <a:off x="0" y="0"/>
          <a:ext cx="0" cy="0"/>
          <a:chOff x="0" y="0"/>
          <a:chExt cx="0" cy="0"/>
        </a:xfrm>
      </p:grpSpPr>
      <p:sp>
        <p:nvSpPr>
          <p:cNvPr id="11" name="Title 10">
            <a:extLst>
              <a:ext uri="{FF2B5EF4-FFF2-40B4-BE49-F238E27FC236}">
                <a16:creationId xmlns:a16="http://schemas.microsoft.com/office/drawing/2014/main" id="{C59B1F68-5B19-ED3E-51CC-278BE4F30C77}"/>
              </a:ext>
            </a:extLst>
          </p:cNvPr>
          <p:cNvSpPr>
            <a:spLocks noGrp="1"/>
          </p:cNvSpPr>
          <p:nvPr>
            <p:ph type="title"/>
          </p:nvPr>
        </p:nvSpPr>
        <p:spPr/>
        <p:txBody>
          <a:bodyPr>
            <a:normAutofit fontScale="90000"/>
          </a:bodyPr>
          <a:lstStyle/>
          <a:p>
            <a:r>
              <a:rPr lang="en-GB" dirty="0" err="1"/>
              <a:t>Sampla</a:t>
            </a:r>
            <a:r>
              <a:rPr lang="en-GB" dirty="0"/>
              <a:t> 15 </a:t>
            </a:r>
            <a:r>
              <a:rPr lang="ga-IE" sz="2700" dirty="0"/>
              <a:t>Tionchar inslithe</a:t>
            </a:r>
            <a:br>
              <a:rPr lang="ga-IE" dirty="0"/>
            </a:br>
            <a:br>
              <a:rPr lang="ga-IE" dirty="0"/>
            </a:br>
            <a:endParaRPr lang="en-GB" dirty="0"/>
          </a:p>
        </p:txBody>
      </p:sp>
      <p:sp>
        <p:nvSpPr>
          <p:cNvPr id="2" name="Text Placeholder 1">
            <a:extLst>
              <a:ext uri="{FF2B5EF4-FFF2-40B4-BE49-F238E27FC236}">
                <a16:creationId xmlns:a16="http://schemas.microsoft.com/office/drawing/2014/main" id="{BB2716FB-DA5B-BE72-D35D-D3A88DE23678}"/>
              </a:ext>
            </a:extLst>
          </p:cNvPr>
          <p:cNvSpPr>
            <a:spLocks noGrp="1"/>
          </p:cNvSpPr>
          <p:nvPr>
            <p:ph type="body" sz="quarter" idx="10"/>
          </p:nvPr>
        </p:nvSpPr>
        <p:spPr>
          <a:xfrm>
            <a:off x="122292" y="461664"/>
            <a:ext cx="8899415" cy="2751522"/>
          </a:xfrm>
        </p:spPr>
        <p:txBody>
          <a:bodyPr/>
          <a:lstStyle/>
          <a:p>
            <a:r>
              <a:rPr lang="ga-IE" sz="2700" dirty="0"/>
              <a:t>Tá úinéir tí ag smaoineamh ar fhuinneoga a athsholáthar.</a:t>
            </a:r>
            <a:br>
              <a:rPr lang="en-GB" dirty="0"/>
            </a:br>
            <a:r>
              <a:rPr lang="en-GB" sz="2700" dirty="0"/>
              <a:t>Sean U-</a:t>
            </a:r>
            <a:r>
              <a:rPr lang="en-GB" sz="2700" dirty="0" err="1"/>
              <a:t>Luach</a:t>
            </a:r>
            <a:r>
              <a:rPr lang="en-GB" sz="2700" dirty="0"/>
              <a:t> - 3.2 W m⁻² K⁻¹</a:t>
            </a:r>
            <a:br>
              <a:rPr lang="en-GB" sz="2700" dirty="0"/>
            </a:br>
            <a:r>
              <a:rPr lang="en-GB" sz="2700" dirty="0"/>
              <a:t>U-</a:t>
            </a:r>
            <a:r>
              <a:rPr lang="en-GB" sz="2700" dirty="0" err="1"/>
              <a:t>Luach</a:t>
            </a:r>
            <a:r>
              <a:rPr lang="en-GB" sz="2700" dirty="0"/>
              <a:t> Nua - 1.2 W m⁻² K⁻¹</a:t>
            </a:r>
            <a:br>
              <a:rPr lang="en-GB" sz="2700" dirty="0"/>
            </a:br>
            <a:r>
              <a:rPr lang="en-GB" sz="2700" dirty="0"/>
              <a:t>Achar na </a:t>
            </a:r>
            <a:r>
              <a:rPr lang="en-GB" sz="2700" dirty="0" err="1"/>
              <a:t>Fuinneoga</a:t>
            </a:r>
            <a:r>
              <a:rPr lang="en-GB" sz="2700" dirty="0"/>
              <a:t> - 20 m². </a:t>
            </a:r>
            <a:br>
              <a:rPr lang="en-GB" sz="2700" dirty="0"/>
            </a:br>
            <a:r>
              <a:rPr lang="ga-IE" sz="2700" dirty="0"/>
              <a:t>Ríomh an laghdú ar thomhaltas cumhachta i vata nuair a bhíonn an teocht laistigh 20℃ agus an teocht lasmuigh 7℃.</a:t>
            </a:r>
          </a:p>
        </p:txBody>
      </p:sp>
      <mc:AlternateContent xmlns:mc="http://schemas.openxmlformats.org/markup-compatibility/2006" xmlns:a14="http://schemas.microsoft.com/office/drawing/2010/main">
        <mc:Choice Requires="a14">
          <p:sp>
            <p:nvSpPr>
              <p:cNvPr id="12" name="TextBox 11">
                <a:extLst>
                  <a:ext uri="{FF2B5EF4-FFF2-40B4-BE49-F238E27FC236}">
                    <a16:creationId xmlns:a16="http://schemas.microsoft.com/office/drawing/2014/main" id="{E3DBDBF1-3BF7-FF59-CE65-CA3CFE1A3950}"/>
                  </a:ext>
                </a:extLst>
              </p:cNvPr>
              <p:cNvSpPr txBox="1"/>
              <p:nvPr/>
            </p:nvSpPr>
            <p:spPr>
              <a:xfrm>
                <a:off x="183144" y="3429000"/>
                <a:ext cx="2103140" cy="1055674"/>
              </a:xfrm>
              <a:prstGeom prst="rect">
                <a:avLst/>
              </a:prstGeom>
              <a:noFill/>
            </p:spPr>
            <p:txBody>
              <a:bodyPr wrap="none" rtlCol="0">
                <a:spAutoFit/>
              </a:bodyPr>
              <a:lstStyle/>
              <a:p>
                <a:pPr algn="l">
                  <a:spcAft>
                    <a:spcPts val="1200"/>
                  </a:spcAft>
                </a:pPr>
                <a14:m>
                  <m:oMathPara xmlns:m="http://schemas.openxmlformats.org/officeDocument/2006/math">
                    <m:oMathParaPr>
                      <m:jc m:val="centerGroup"/>
                    </m:oMathParaPr>
                    <m:oMath xmlns:m="http://schemas.openxmlformats.org/officeDocument/2006/math">
                      <m:f>
                        <m:fPr>
                          <m:ctrlPr>
                            <a:rPr lang="en-GB" sz="2800" b="0" i="1" smtClean="0">
                              <a:latin typeface="Cambria Math" panose="02040503050406030204" pitchFamily="18" charset="0"/>
                              <a:cs typeface="Arial" panose="020B0604020202020204" pitchFamily="34" charset="0"/>
                            </a:rPr>
                          </m:ctrlPr>
                        </m:fPr>
                        <m:num>
                          <m:r>
                            <m:rPr>
                              <m:sty m:val="p"/>
                            </m:rPr>
                            <a:rPr lang="en-GB" sz="2800" b="0" i="0" smtClean="0">
                              <a:latin typeface="Cambria Math" panose="02040503050406030204" pitchFamily="18" charset="0"/>
                              <a:cs typeface="Arial" panose="020B0604020202020204" pitchFamily="34" charset="0"/>
                            </a:rPr>
                            <m:t>Δ</m:t>
                          </m:r>
                          <m:r>
                            <a:rPr lang="en-GB" sz="2800" b="0" i="1" smtClean="0">
                              <a:latin typeface="Cambria Math" panose="02040503050406030204" pitchFamily="18" charset="0"/>
                              <a:cs typeface="Arial" panose="020B0604020202020204" pitchFamily="34" charset="0"/>
                            </a:rPr>
                            <m:t>𝐸</m:t>
                          </m:r>
                        </m:num>
                        <m:den>
                          <m:r>
                            <m:rPr>
                              <m:sty m:val="p"/>
                            </m:rPr>
                            <a:rPr lang="en-GB" sz="2800" b="0" i="0" smtClean="0">
                              <a:latin typeface="Cambria Math" panose="02040503050406030204" pitchFamily="18" charset="0"/>
                              <a:cs typeface="Arial" panose="020B0604020202020204" pitchFamily="34" charset="0"/>
                            </a:rPr>
                            <m:t>Δ</m:t>
                          </m:r>
                          <m:r>
                            <a:rPr lang="en-GB" sz="2800" b="0" i="1" smtClean="0">
                              <a:latin typeface="Cambria Math" panose="02040503050406030204" pitchFamily="18" charset="0"/>
                              <a:cs typeface="Arial" panose="020B0604020202020204" pitchFamily="34" charset="0"/>
                            </a:rPr>
                            <m:t>𝑡</m:t>
                          </m:r>
                        </m:den>
                      </m:f>
                      <m:r>
                        <a:rPr lang="en-GB" sz="2800" b="0" i="1" smtClean="0">
                          <a:latin typeface="Cambria Math" panose="02040503050406030204" pitchFamily="18" charset="0"/>
                          <a:cs typeface="Arial" panose="020B0604020202020204" pitchFamily="34" charset="0"/>
                        </a:rPr>
                        <m:t>=</m:t>
                      </m:r>
                      <m:r>
                        <a:rPr lang="en-GB" sz="2800" b="0" i="1" smtClean="0">
                          <a:latin typeface="Cambria Math" panose="02040503050406030204" pitchFamily="18" charset="0"/>
                          <a:cs typeface="Arial" panose="020B0604020202020204" pitchFamily="34" charset="0"/>
                        </a:rPr>
                        <m:t>𝐴𝑈</m:t>
                      </m:r>
                      <m:r>
                        <m:rPr>
                          <m:sty m:val="p"/>
                        </m:rPr>
                        <a:rPr lang="en-GB" sz="2800" b="0" i="0" smtClean="0">
                          <a:latin typeface="Cambria Math" panose="02040503050406030204" pitchFamily="18" charset="0"/>
                          <a:cs typeface="Arial" panose="020B0604020202020204" pitchFamily="34" charset="0"/>
                        </a:rPr>
                        <m:t>Δ</m:t>
                      </m:r>
                      <m:r>
                        <a:rPr lang="en-GB" sz="2800" b="0" i="1" smtClean="0">
                          <a:latin typeface="Cambria Math" panose="02040503050406030204" pitchFamily="18" charset="0"/>
                          <a:cs typeface="Arial" panose="020B0604020202020204" pitchFamily="34" charset="0"/>
                        </a:rPr>
                        <m:t>𝜃</m:t>
                      </m:r>
                    </m:oMath>
                  </m:oMathPara>
                </a14:m>
                <a:endParaRPr lang="en-GB" sz="2800" err="1">
                  <a:latin typeface="Arial" panose="020B0604020202020204" pitchFamily="34" charset="0"/>
                  <a:cs typeface="Arial" panose="020B0604020202020204" pitchFamily="34" charset="0"/>
                </a:endParaRPr>
              </a:p>
            </p:txBody>
          </p:sp>
        </mc:Choice>
        <mc:Fallback xmlns="">
          <p:sp>
            <p:nvSpPr>
              <p:cNvPr id="12" name="TextBox 11">
                <a:extLst>
                  <a:ext uri="{FF2B5EF4-FFF2-40B4-BE49-F238E27FC236}">
                    <a16:creationId xmlns:a16="http://schemas.microsoft.com/office/drawing/2014/main" id="{E3DBDBF1-3BF7-FF59-CE65-CA3CFE1A3950}"/>
                  </a:ext>
                </a:extLst>
              </p:cNvPr>
              <p:cNvSpPr txBox="1">
                <a:spLocks noRot="1" noChangeAspect="1" noMove="1" noResize="1" noEditPoints="1" noAdjustHandles="1" noChangeArrowheads="1" noChangeShapeType="1" noTextEdit="1"/>
              </p:cNvSpPr>
              <p:nvPr/>
            </p:nvSpPr>
            <p:spPr>
              <a:xfrm>
                <a:off x="183144" y="3429000"/>
                <a:ext cx="2103140" cy="1055674"/>
              </a:xfrm>
              <a:prstGeom prst="rect">
                <a:avLst/>
              </a:prstGeom>
              <a:blipFill>
                <a:blip r:embed="rId3"/>
                <a:stretch>
                  <a:fillRect/>
                </a:stretch>
              </a:blipFill>
            </p:spPr>
            <p:txBody>
              <a:bodyPr/>
              <a:lstStyle/>
              <a:p>
                <a:r>
                  <a:rPr lang="en-US">
                    <a:noFill/>
                  </a:rPr>
                  <a:t> </a:t>
                </a:r>
              </a:p>
            </p:txBody>
          </p:sp>
        </mc:Fallback>
      </mc:AlternateContent>
      <p:sp>
        <p:nvSpPr>
          <p:cNvPr id="4" name="TextBox 3">
            <a:extLst>
              <a:ext uri="{FF2B5EF4-FFF2-40B4-BE49-F238E27FC236}">
                <a16:creationId xmlns:a16="http://schemas.microsoft.com/office/drawing/2014/main" id="{35FA6116-609C-A457-902F-D2CAC53305EC}"/>
              </a:ext>
            </a:extLst>
          </p:cNvPr>
          <p:cNvSpPr txBox="1"/>
          <p:nvPr/>
        </p:nvSpPr>
        <p:spPr>
          <a:xfrm>
            <a:off x="2683422" y="3708400"/>
            <a:ext cx="3102131" cy="523220"/>
          </a:xfrm>
          <a:prstGeom prst="rect">
            <a:avLst/>
          </a:prstGeom>
          <a:noFill/>
        </p:spPr>
        <p:txBody>
          <a:bodyPr wrap="none" rtlCol="0">
            <a:spAutoFit/>
          </a:bodyPr>
          <a:lstStyle/>
          <a:p>
            <a:pPr algn="l">
              <a:spcAft>
                <a:spcPts val="1200"/>
              </a:spcAft>
            </a:pPr>
            <a:r>
              <a:rPr lang="en-GB" sz="2800" b="1" dirty="0" err="1">
                <a:latin typeface="Arial" panose="020B0604020202020204" pitchFamily="34" charset="0"/>
                <a:cs typeface="Arial" panose="020B0604020202020204" pitchFamily="34" charset="0"/>
              </a:rPr>
              <a:t>Seanfhuinneoga</a:t>
            </a:r>
            <a:r>
              <a:rPr lang="en-GB" sz="2800" b="1" dirty="0">
                <a:latin typeface="Arial" panose="020B0604020202020204" pitchFamily="34" charset="0"/>
                <a:cs typeface="Arial" panose="020B0604020202020204" pitchFamily="34" charset="0"/>
              </a:rPr>
              <a:t>:</a:t>
            </a:r>
          </a:p>
        </p:txBody>
      </p:sp>
      <p:sp>
        <p:nvSpPr>
          <p:cNvPr id="5" name="TextBox 4">
            <a:extLst>
              <a:ext uri="{FF2B5EF4-FFF2-40B4-BE49-F238E27FC236}">
                <a16:creationId xmlns:a16="http://schemas.microsoft.com/office/drawing/2014/main" id="{B9C340C7-8995-1D0B-7D8C-E8C377EA1080}"/>
              </a:ext>
            </a:extLst>
          </p:cNvPr>
          <p:cNvSpPr txBox="1"/>
          <p:nvPr/>
        </p:nvSpPr>
        <p:spPr>
          <a:xfrm>
            <a:off x="6062467" y="3708400"/>
            <a:ext cx="2541080" cy="523220"/>
          </a:xfrm>
          <a:prstGeom prst="rect">
            <a:avLst/>
          </a:prstGeom>
          <a:noFill/>
        </p:spPr>
        <p:txBody>
          <a:bodyPr wrap="none" rtlCol="0">
            <a:spAutoFit/>
          </a:bodyPr>
          <a:lstStyle/>
          <a:p>
            <a:pPr algn="l">
              <a:spcAft>
                <a:spcPts val="1200"/>
              </a:spcAft>
            </a:pPr>
            <a:r>
              <a:rPr lang="en-GB" sz="2800" b="1" dirty="0" err="1">
                <a:latin typeface="Arial" panose="020B0604020202020204" pitchFamily="34" charset="0"/>
                <a:cs typeface="Arial" panose="020B0604020202020204" pitchFamily="34" charset="0"/>
              </a:rPr>
              <a:t>Fuinneog</a:t>
            </a:r>
            <a:r>
              <a:rPr lang="en-GB" sz="2800" b="1" dirty="0">
                <a:latin typeface="Arial" panose="020B0604020202020204" pitchFamily="34" charset="0"/>
                <a:cs typeface="Arial" panose="020B0604020202020204" pitchFamily="34" charset="0"/>
              </a:rPr>
              <a:t> </a:t>
            </a:r>
            <a:r>
              <a:rPr lang="en-GB" sz="2800" b="1" dirty="0" err="1">
                <a:latin typeface="Arial" panose="020B0604020202020204" pitchFamily="34" charset="0"/>
                <a:cs typeface="Arial" panose="020B0604020202020204" pitchFamily="34" charset="0"/>
              </a:rPr>
              <a:t>nua</a:t>
            </a:r>
            <a:endParaRPr lang="en-GB" sz="2800" b="1" dirty="0">
              <a:latin typeface="Arial" panose="020B0604020202020204" pitchFamily="34" charset="0"/>
              <a:cs typeface="Arial" panose="020B0604020202020204" pitchFamily="34" charset="0"/>
            </a:endParaRPr>
          </a:p>
        </p:txBody>
      </p:sp>
      <p:sp>
        <p:nvSpPr>
          <p:cNvPr id="6" name="TextBox 5">
            <a:extLst>
              <a:ext uri="{FF2B5EF4-FFF2-40B4-BE49-F238E27FC236}">
                <a16:creationId xmlns:a16="http://schemas.microsoft.com/office/drawing/2014/main" id="{3B6FEE6A-3847-099F-FE97-A5E00636A3B4}"/>
              </a:ext>
            </a:extLst>
          </p:cNvPr>
          <p:cNvSpPr txBox="1"/>
          <p:nvPr/>
        </p:nvSpPr>
        <p:spPr>
          <a:xfrm>
            <a:off x="3175000" y="4231620"/>
            <a:ext cx="1998752" cy="1107996"/>
          </a:xfrm>
          <a:prstGeom prst="rect">
            <a:avLst/>
          </a:prstGeom>
          <a:noFill/>
        </p:spPr>
        <p:txBody>
          <a:bodyPr wrap="none" rtlCol="0">
            <a:spAutoFit/>
          </a:bodyPr>
          <a:lstStyle/>
          <a:p>
            <a:pPr algn="l">
              <a:spcAft>
                <a:spcPts val="1200"/>
              </a:spcAft>
            </a:pPr>
            <a:r>
              <a:rPr lang="en-GB" sz="2800" dirty="0">
                <a:latin typeface="Arial" panose="020B0604020202020204" pitchFamily="34" charset="0"/>
                <a:cs typeface="Arial" panose="020B0604020202020204" pitchFamily="34" charset="0"/>
              </a:rPr>
              <a:t>20(3.2)(13)</a:t>
            </a:r>
          </a:p>
          <a:p>
            <a:pPr algn="l">
              <a:spcAft>
                <a:spcPts val="1200"/>
              </a:spcAft>
            </a:pPr>
            <a:r>
              <a:rPr lang="en-GB" sz="2800" dirty="0">
                <a:latin typeface="Arial" panose="020B0604020202020204" pitchFamily="34" charset="0"/>
                <a:cs typeface="Arial" panose="020B0604020202020204" pitchFamily="34" charset="0"/>
              </a:rPr>
              <a:t>=832 Vata</a:t>
            </a:r>
          </a:p>
        </p:txBody>
      </p:sp>
      <p:sp>
        <p:nvSpPr>
          <p:cNvPr id="7" name="TextBox 6">
            <a:extLst>
              <a:ext uri="{FF2B5EF4-FFF2-40B4-BE49-F238E27FC236}">
                <a16:creationId xmlns:a16="http://schemas.microsoft.com/office/drawing/2014/main" id="{D654A434-B1D6-B8D6-939B-C32CCC9FF9C0}"/>
              </a:ext>
            </a:extLst>
          </p:cNvPr>
          <p:cNvSpPr txBox="1"/>
          <p:nvPr/>
        </p:nvSpPr>
        <p:spPr>
          <a:xfrm>
            <a:off x="5829300" y="4231620"/>
            <a:ext cx="1998752" cy="1692771"/>
          </a:xfrm>
          <a:prstGeom prst="rect">
            <a:avLst/>
          </a:prstGeom>
          <a:noFill/>
        </p:spPr>
        <p:txBody>
          <a:bodyPr wrap="none" rtlCol="0">
            <a:spAutoFit/>
          </a:bodyPr>
          <a:lstStyle/>
          <a:p>
            <a:pPr algn="l">
              <a:spcAft>
                <a:spcPts val="1200"/>
              </a:spcAft>
            </a:pPr>
            <a:r>
              <a:rPr lang="en-GB" sz="2800" dirty="0">
                <a:latin typeface="Arial" panose="020B0604020202020204" pitchFamily="34" charset="0"/>
                <a:cs typeface="Arial" panose="020B0604020202020204" pitchFamily="34" charset="0"/>
              </a:rPr>
              <a:t>20(1.2)(13)</a:t>
            </a:r>
          </a:p>
          <a:p>
            <a:pPr algn="l">
              <a:spcAft>
                <a:spcPts val="1200"/>
              </a:spcAft>
            </a:pPr>
            <a:r>
              <a:rPr lang="en-GB" sz="2800" dirty="0">
                <a:latin typeface="Arial" panose="020B0604020202020204" pitchFamily="34" charset="0"/>
                <a:cs typeface="Arial" panose="020B0604020202020204" pitchFamily="34" charset="0"/>
              </a:rPr>
              <a:t>=312 Vat</a:t>
            </a:r>
          </a:p>
          <a:p>
            <a:pPr algn="l">
              <a:spcAft>
                <a:spcPts val="1200"/>
              </a:spcAft>
            </a:pPr>
            <a:endParaRPr lang="en-GB" sz="2800" dirty="0">
              <a:latin typeface="Arial" panose="020B0604020202020204" pitchFamily="34" charset="0"/>
              <a:cs typeface="Arial" panose="020B0604020202020204" pitchFamily="34" charset="0"/>
            </a:endParaRPr>
          </a:p>
        </p:txBody>
      </p:sp>
      <p:sp>
        <p:nvSpPr>
          <p:cNvPr id="8" name="TextBox 7">
            <a:extLst>
              <a:ext uri="{FF2B5EF4-FFF2-40B4-BE49-F238E27FC236}">
                <a16:creationId xmlns:a16="http://schemas.microsoft.com/office/drawing/2014/main" id="{D54B85A4-E706-6C7E-AA49-AE62D36FAE6F}"/>
              </a:ext>
            </a:extLst>
          </p:cNvPr>
          <p:cNvSpPr txBox="1"/>
          <p:nvPr/>
        </p:nvSpPr>
        <p:spPr>
          <a:xfrm>
            <a:off x="3175000" y="5638800"/>
            <a:ext cx="4772460" cy="523220"/>
          </a:xfrm>
          <a:prstGeom prst="rect">
            <a:avLst/>
          </a:prstGeom>
          <a:noFill/>
        </p:spPr>
        <p:txBody>
          <a:bodyPr wrap="none" rtlCol="0">
            <a:spAutoFit/>
          </a:bodyPr>
          <a:lstStyle/>
          <a:p>
            <a:pPr algn="l">
              <a:spcAft>
                <a:spcPts val="1200"/>
              </a:spcAft>
            </a:pPr>
            <a:r>
              <a:rPr lang="en-GB" sz="2800" b="1" dirty="0">
                <a:latin typeface="Arial" panose="020B0604020202020204" pitchFamily="34" charset="0"/>
                <a:cs typeface="Arial" panose="020B0604020202020204" pitchFamily="34" charset="0"/>
              </a:rPr>
              <a:t>Ag </a:t>
            </a:r>
            <a:r>
              <a:rPr lang="en-GB" sz="2800" b="1" dirty="0" err="1">
                <a:latin typeface="Arial" panose="020B0604020202020204" pitchFamily="34" charset="0"/>
                <a:cs typeface="Arial" panose="020B0604020202020204" pitchFamily="34" charset="0"/>
              </a:rPr>
              <a:t>sabháil</a:t>
            </a:r>
            <a:r>
              <a:rPr lang="en-GB" sz="2800" dirty="0">
                <a:latin typeface="Arial" panose="020B0604020202020204" pitchFamily="34" charset="0"/>
                <a:cs typeface="Arial" panose="020B0604020202020204" pitchFamily="34" charset="0"/>
              </a:rPr>
              <a:t>: 832-312=520 W</a:t>
            </a:r>
          </a:p>
        </p:txBody>
      </p:sp>
    </p:spTree>
    <p:extLst>
      <p:ext uri="{BB962C8B-B14F-4D97-AF65-F5344CB8AC3E}">
        <p14:creationId xmlns:p14="http://schemas.microsoft.com/office/powerpoint/2010/main" val="1960582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7"/>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4" grpId="0"/>
      <p:bldP spid="5" grpId="0"/>
      <p:bldP spid="6" grpId="0"/>
      <p:bldP spid="7" grpId="0"/>
      <p:bldP spid="8" grpId="0"/>
    </p:bldLst>
  </p:timing>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94F375E-FBAD-7663-9D44-A41E26B7987E}"/>
            </a:ext>
          </a:extLst>
        </p:cNvPr>
        <p:cNvGrpSpPr/>
        <p:nvPr/>
      </p:nvGrpSpPr>
      <p:grpSpPr>
        <a:xfrm>
          <a:off x="0" y="0"/>
          <a:ext cx="0" cy="0"/>
          <a:chOff x="0" y="0"/>
          <a:chExt cx="0" cy="0"/>
        </a:xfrm>
      </p:grpSpPr>
      <p:sp>
        <p:nvSpPr>
          <p:cNvPr id="11" name="Title 10">
            <a:extLst>
              <a:ext uri="{FF2B5EF4-FFF2-40B4-BE49-F238E27FC236}">
                <a16:creationId xmlns:a16="http://schemas.microsoft.com/office/drawing/2014/main" id="{69FB6020-77EC-41E5-840E-556A0564C342}"/>
              </a:ext>
            </a:extLst>
          </p:cNvPr>
          <p:cNvSpPr>
            <a:spLocks noGrp="1"/>
          </p:cNvSpPr>
          <p:nvPr>
            <p:ph type="title"/>
          </p:nvPr>
        </p:nvSpPr>
        <p:spPr/>
        <p:txBody>
          <a:bodyPr>
            <a:normAutofit fontScale="90000"/>
          </a:bodyPr>
          <a:lstStyle/>
          <a:p>
            <a:r>
              <a:rPr lang="en-GB" dirty="0" err="1"/>
              <a:t>Cleachtadh</a:t>
            </a:r>
            <a:endParaRPr lang="en-GB" dirty="0"/>
          </a:p>
        </p:txBody>
      </p:sp>
      <p:sp>
        <p:nvSpPr>
          <p:cNvPr id="2" name="Text Placeholder 1">
            <a:extLst>
              <a:ext uri="{FF2B5EF4-FFF2-40B4-BE49-F238E27FC236}">
                <a16:creationId xmlns:a16="http://schemas.microsoft.com/office/drawing/2014/main" id="{8F51F7E6-89B4-91A9-DF0C-F44091EE4660}"/>
              </a:ext>
            </a:extLst>
          </p:cNvPr>
          <p:cNvSpPr>
            <a:spLocks noGrp="1"/>
          </p:cNvSpPr>
          <p:nvPr>
            <p:ph type="body" sz="quarter" idx="10"/>
          </p:nvPr>
        </p:nvSpPr>
        <p:spPr>
          <a:xfrm>
            <a:off x="122292" y="461664"/>
            <a:ext cx="8899415" cy="2031325"/>
          </a:xfrm>
        </p:spPr>
        <p:txBody>
          <a:bodyPr/>
          <a:lstStyle/>
          <a:p>
            <a:r>
              <a:rPr lang="ga-IE" dirty="0"/>
              <a:t>Ríomh an difríocht i gcaillteanas teasa idir seanfhuinneog a thomhaiseann 2 m x 1.5 m le </a:t>
            </a:r>
            <a:r>
              <a:rPr lang="en-GB" dirty="0"/>
              <a:t>U-</a:t>
            </a:r>
            <a:r>
              <a:rPr lang="ga-IE" dirty="0"/>
              <a:t>luach  5 W m⁻² K⁻¹ agus fuinneog nua den mhéid céanna le </a:t>
            </a:r>
            <a:r>
              <a:rPr lang="en-GB" dirty="0"/>
              <a:t>U-</a:t>
            </a:r>
            <a:r>
              <a:rPr lang="ga-IE" dirty="0"/>
              <a:t>luach 1.3 W m⁻² K⁻¹ nuair a bhíonn an difríocht teochta idir an taobh istigh agus an taobh amuigh 15℃.</a:t>
            </a:r>
          </a:p>
        </p:txBody>
      </p:sp>
      <mc:AlternateContent xmlns:mc="http://schemas.openxmlformats.org/markup-compatibility/2006" xmlns:a14="http://schemas.microsoft.com/office/drawing/2010/main">
        <mc:Choice Requires="a14">
          <p:sp>
            <p:nvSpPr>
              <p:cNvPr id="12" name="TextBox 11">
                <a:extLst>
                  <a:ext uri="{FF2B5EF4-FFF2-40B4-BE49-F238E27FC236}">
                    <a16:creationId xmlns:a16="http://schemas.microsoft.com/office/drawing/2014/main" id="{55D2A48D-3D83-B8F9-6EBB-0BBDE73A87C4}"/>
                  </a:ext>
                </a:extLst>
              </p:cNvPr>
              <p:cNvSpPr txBox="1"/>
              <p:nvPr/>
            </p:nvSpPr>
            <p:spPr>
              <a:xfrm>
                <a:off x="5822133" y="4148280"/>
                <a:ext cx="1420324" cy="766620"/>
              </a:xfrm>
              <a:prstGeom prst="rect">
                <a:avLst/>
              </a:prstGeom>
              <a:noFill/>
            </p:spPr>
            <p:txBody>
              <a:bodyPr wrap="none" rtlCol="0">
                <a:spAutoFit/>
              </a:bodyPr>
              <a:lstStyle/>
              <a:p>
                <a:pPr algn="l">
                  <a:spcAft>
                    <a:spcPts val="1200"/>
                  </a:spcAft>
                </a:pPr>
                <a14:m>
                  <m:oMathPara xmlns:m="http://schemas.openxmlformats.org/officeDocument/2006/math">
                    <m:oMathParaPr>
                      <m:jc m:val="centerGroup"/>
                    </m:oMathParaPr>
                    <m:oMath xmlns:m="http://schemas.openxmlformats.org/officeDocument/2006/math">
                      <m:f>
                        <m:fPr>
                          <m:ctrlPr>
                            <a:rPr lang="en-GB" b="0" i="1" smtClean="0">
                              <a:latin typeface="Cambria Math" panose="02040503050406030204" pitchFamily="18" charset="0"/>
                              <a:cs typeface="Arial" panose="020B0604020202020204" pitchFamily="34" charset="0"/>
                            </a:rPr>
                          </m:ctrlPr>
                        </m:fPr>
                        <m:num>
                          <m:r>
                            <m:rPr>
                              <m:sty m:val="p"/>
                            </m:rPr>
                            <a:rPr lang="en-GB" b="0" i="0" smtClean="0">
                              <a:latin typeface="Cambria Math" panose="02040503050406030204" pitchFamily="18" charset="0"/>
                              <a:cs typeface="Arial" panose="020B0604020202020204" pitchFamily="34" charset="0"/>
                            </a:rPr>
                            <m:t>Δ</m:t>
                          </m:r>
                          <m:r>
                            <a:rPr lang="en-GB" b="0" i="1" smtClean="0">
                              <a:latin typeface="Cambria Math" panose="02040503050406030204" pitchFamily="18" charset="0"/>
                              <a:cs typeface="Arial" panose="020B0604020202020204" pitchFamily="34" charset="0"/>
                            </a:rPr>
                            <m:t>𝐸</m:t>
                          </m:r>
                        </m:num>
                        <m:den>
                          <m:r>
                            <m:rPr>
                              <m:sty m:val="p"/>
                            </m:rPr>
                            <a:rPr lang="en-GB" b="0" i="0" smtClean="0">
                              <a:latin typeface="Cambria Math" panose="02040503050406030204" pitchFamily="18" charset="0"/>
                              <a:cs typeface="Arial" panose="020B0604020202020204" pitchFamily="34" charset="0"/>
                            </a:rPr>
                            <m:t>Δ</m:t>
                          </m:r>
                          <m:r>
                            <a:rPr lang="en-GB" b="0" i="1" smtClean="0">
                              <a:latin typeface="Cambria Math" panose="02040503050406030204" pitchFamily="18" charset="0"/>
                              <a:cs typeface="Arial" panose="020B0604020202020204" pitchFamily="34" charset="0"/>
                            </a:rPr>
                            <m:t>𝑡</m:t>
                          </m:r>
                        </m:den>
                      </m:f>
                      <m:r>
                        <a:rPr lang="en-GB" b="0" i="1" smtClean="0">
                          <a:latin typeface="Cambria Math" panose="02040503050406030204" pitchFamily="18" charset="0"/>
                          <a:cs typeface="Arial" panose="020B0604020202020204" pitchFamily="34" charset="0"/>
                        </a:rPr>
                        <m:t>=</m:t>
                      </m:r>
                      <m:r>
                        <a:rPr lang="en-GB" b="0" i="1" smtClean="0">
                          <a:latin typeface="Cambria Math" panose="02040503050406030204" pitchFamily="18" charset="0"/>
                          <a:cs typeface="Arial" panose="020B0604020202020204" pitchFamily="34" charset="0"/>
                        </a:rPr>
                        <m:t>𝐴𝑈</m:t>
                      </m:r>
                      <m:r>
                        <m:rPr>
                          <m:sty m:val="p"/>
                        </m:rPr>
                        <a:rPr lang="en-GB" b="0" i="0" smtClean="0">
                          <a:latin typeface="Cambria Math" panose="02040503050406030204" pitchFamily="18" charset="0"/>
                          <a:cs typeface="Arial" panose="020B0604020202020204" pitchFamily="34" charset="0"/>
                        </a:rPr>
                        <m:t>Δ</m:t>
                      </m:r>
                      <m:r>
                        <a:rPr lang="en-GB" b="0" i="1" smtClean="0">
                          <a:latin typeface="Cambria Math" panose="02040503050406030204" pitchFamily="18" charset="0"/>
                          <a:cs typeface="Arial" panose="020B0604020202020204" pitchFamily="34" charset="0"/>
                        </a:rPr>
                        <m:t>𝜃</m:t>
                      </m:r>
                    </m:oMath>
                  </m:oMathPara>
                </a14:m>
                <a:endParaRPr lang="en-GB">
                  <a:latin typeface="Arial" panose="020B0604020202020204" pitchFamily="34" charset="0"/>
                  <a:cs typeface="Arial" panose="020B0604020202020204" pitchFamily="34" charset="0"/>
                </a:endParaRPr>
              </a:p>
            </p:txBody>
          </p:sp>
        </mc:Choice>
        <mc:Fallback xmlns="">
          <p:sp>
            <p:nvSpPr>
              <p:cNvPr id="12" name="TextBox 11">
                <a:extLst>
                  <a:ext uri="{FF2B5EF4-FFF2-40B4-BE49-F238E27FC236}">
                    <a16:creationId xmlns:a16="http://schemas.microsoft.com/office/drawing/2014/main" id="{55D2A48D-3D83-B8F9-6EBB-0BBDE73A87C4}"/>
                  </a:ext>
                </a:extLst>
              </p:cNvPr>
              <p:cNvSpPr txBox="1">
                <a:spLocks noRot="1" noChangeAspect="1" noMove="1" noResize="1" noEditPoints="1" noAdjustHandles="1" noChangeArrowheads="1" noChangeShapeType="1" noTextEdit="1"/>
              </p:cNvSpPr>
              <p:nvPr/>
            </p:nvSpPr>
            <p:spPr>
              <a:xfrm>
                <a:off x="5822133" y="4148280"/>
                <a:ext cx="1420324" cy="766620"/>
              </a:xfrm>
              <a:prstGeom prst="rect">
                <a:avLst/>
              </a:prstGeom>
              <a:blipFill>
                <a:blip r:embed="rId3"/>
                <a:stretch>
                  <a:fillRect/>
                </a:stretch>
              </a:blipFill>
            </p:spPr>
            <p:txBody>
              <a:bodyPr/>
              <a:lstStyle/>
              <a:p>
                <a:r>
                  <a:rPr lang="en-US">
                    <a:noFill/>
                  </a:rPr>
                  <a:t> </a:t>
                </a:r>
              </a:p>
            </p:txBody>
          </p:sp>
        </mc:Fallback>
      </mc:AlternateContent>
      <p:sp>
        <p:nvSpPr>
          <p:cNvPr id="4" name="TextBox 3">
            <a:extLst>
              <a:ext uri="{FF2B5EF4-FFF2-40B4-BE49-F238E27FC236}">
                <a16:creationId xmlns:a16="http://schemas.microsoft.com/office/drawing/2014/main" id="{135FE54C-78F6-DF74-06C6-2AC0014DF41E}"/>
              </a:ext>
            </a:extLst>
          </p:cNvPr>
          <p:cNvSpPr txBox="1"/>
          <p:nvPr/>
        </p:nvSpPr>
        <p:spPr>
          <a:xfrm>
            <a:off x="4330700" y="4889500"/>
            <a:ext cx="1980029" cy="369332"/>
          </a:xfrm>
          <a:prstGeom prst="rect">
            <a:avLst/>
          </a:prstGeom>
          <a:noFill/>
        </p:spPr>
        <p:txBody>
          <a:bodyPr wrap="none" rtlCol="0">
            <a:spAutoFit/>
          </a:bodyPr>
          <a:lstStyle/>
          <a:p>
            <a:pPr algn="l">
              <a:spcAft>
                <a:spcPts val="1200"/>
              </a:spcAft>
            </a:pPr>
            <a:r>
              <a:rPr lang="en-GB" b="1" dirty="0" err="1">
                <a:latin typeface="Arial" panose="020B0604020202020204" pitchFamily="34" charset="0"/>
                <a:cs typeface="Arial" panose="020B0604020202020204" pitchFamily="34" charset="0"/>
              </a:rPr>
              <a:t>Seanfhuinneoga</a:t>
            </a:r>
            <a:endParaRPr lang="en-GB" b="1" dirty="0">
              <a:latin typeface="Arial" panose="020B0604020202020204" pitchFamily="34" charset="0"/>
              <a:cs typeface="Arial" panose="020B0604020202020204" pitchFamily="34" charset="0"/>
            </a:endParaRPr>
          </a:p>
        </p:txBody>
      </p:sp>
      <p:sp>
        <p:nvSpPr>
          <p:cNvPr id="6" name="TextBox 5">
            <a:extLst>
              <a:ext uri="{FF2B5EF4-FFF2-40B4-BE49-F238E27FC236}">
                <a16:creationId xmlns:a16="http://schemas.microsoft.com/office/drawing/2014/main" id="{ECB3D16B-3FC2-14AE-3C94-53F015DB5552}"/>
              </a:ext>
            </a:extLst>
          </p:cNvPr>
          <p:cNvSpPr txBox="1"/>
          <p:nvPr/>
        </p:nvSpPr>
        <p:spPr>
          <a:xfrm>
            <a:off x="4495800" y="5412720"/>
            <a:ext cx="1479892" cy="800219"/>
          </a:xfrm>
          <a:prstGeom prst="rect">
            <a:avLst/>
          </a:prstGeom>
          <a:noFill/>
        </p:spPr>
        <p:txBody>
          <a:bodyPr wrap="none" rtlCol="0">
            <a:spAutoFit/>
          </a:bodyPr>
          <a:lstStyle/>
          <a:p>
            <a:pPr algn="l">
              <a:spcAft>
                <a:spcPts val="1200"/>
              </a:spcAft>
            </a:pPr>
            <a:r>
              <a:rPr lang="en-GB" dirty="0">
                <a:latin typeface="Arial" panose="020B0604020202020204" pitchFamily="34" charset="0"/>
                <a:cs typeface="Arial" panose="020B0604020202020204" pitchFamily="34" charset="0"/>
              </a:rPr>
              <a:t>2(1.5)(5)(15)</a:t>
            </a:r>
          </a:p>
          <a:p>
            <a:pPr algn="l">
              <a:spcAft>
                <a:spcPts val="1200"/>
              </a:spcAft>
            </a:pPr>
            <a:r>
              <a:rPr lang="en-GB" dirty="0">
                <a:latin typeface="Arial" panose="020B0604020202020204" pitchFamily="34" charset="0"/>
                <a:cs typeface="Arial" panose="020B0604020202020204" pitchFamily="34" charset="0"/>
              </a:rPr>
              <a:t>=225 Vata</a:t>
            </a:r>
          </a:p>
        </p:txBody>
      </p:sp>
      <p:sp>
        <p:nvSpPr>
          <p:cNvPr id="9" name="TextBox 8">
            <a:extLst>
              <a:ext uri="{FF2B5EF4-FFF2-40B4-BE49-F238E27FC236}">
                <a16:creationId xmlns:a16="http://schemas.microsoft.com/office/drawing/2014/main" id="{DDC5A7F7-4FAD-AA05-1099-1318E9E92F3F}"/>
              </a:ext>
            </a:extLst>
          </p:cNvPr>
          <p:cNvSpPr txBox="1"/>
          <p:nvPr/>
        </p:nvSpPr>
        <p:spPr>
          <a:xfrm>
            <a:off x="7029793" y="4889500"/>
            <a:ext cx="1697901" cy="369332"/>
          </a:xfrm>
          <a:prstGeom prst="rect">
            <a:avLst/>
          </a:prstGeom>
          <a:noFill/>
        </p:spPr>
        <p:txBody>
          <a:bodyPr wrap="none" rtlCol="0">
            <a:spAutoFit/>
          </a:bodyPr>
          <a:lstStyle/>
          <a:p>
            <a:pPr algn="l">
              <a:spcAft>
                <a:spcPts val="1200"/>
              </a:spcAft>
            </a:pPr>
            <a:r>
              <a:rPr lang="en-GB" b="1" dirty="0" err="1">
                <a:latin typeface="Arial" panose="020B0604020202020204" pitchFamily="34" charset="0"/>
                <a:cs typeface="Arial" panose="020B0604020202020204" pitchFamily="34" charset="0"/>
              </a:rPr>
              <a:t>Fuinneog</a:t>
            </a:r>
            <a:r>
              <a:rPr lang="en-GB" b="1" dirty="0">
                <a:latin typeface="Arial" panose="020B0604020202020204" pitchFamily="34" charset="0"/>
                <a:cs typeface="Arial" panose="020B0604020202020204" pitchFamily="34" charset="0"/>
              </a:rPr>
              <a:t> </a:t>
            </a:r>
            <a:r>
              <a:rPr lang="en-GB" b="1" dirty="0" err="1">
                <a:latin typeface="Arial" panose="020B0604020202020204" pitchFamily="34" charset="0"/>
                <a:cs typeface="Arial" panose="020B0604020202020204" pitchFamily="34" charset="0"/>
              </a:rPr>
              <a:t>nua</a:t>
            </a:r>
            <a:endParaRPr lang="en-GB" b="1" dirty="0">
              <a:latin typeface="Arial" panose="020B0604020202020204" pitchFamily="34" charset="0"/>
              <a:cs typeface="Arial" panose="020B0604020202020204" pitchFamily="34" charset="0"/>
            </a:endParaRPr>
          </a:p>
        </p:txBody>
      </p:sp>
      <p:sp>
        <p:nvSpPr>
          <p:cNvPr id="10" name="TextBox 9">
            <a:extLst>
              <a:ext uri="{FF2B5EF4-FFF2-40B4-BE49-F238E27FC236}">
                <a16:creationId xmlns:a16="http://schemas.microsoft.com/office/drawing/2014/main" id="{5C677CF9-F5A8-2471-A4A8-D738AD78E754}"/>
              </a:ext>
            </a:extLst>
          </p:cNvPr>
          <p:cNvSpPr txBox="1"/>
          <p:nvPr/>
        </p:nvSpPr>
        <p:spPr>
          <a:xfrm>
            <a:off x="7194893" y="5412720"/>
            <a:ext cx="1672253" cy="800219"/>
          </a:xfrm>
          <a:prstGeom prst="rect">
            <a:avLst/>
          </a:prstGeom>
          <a:noFill/>
        </p:spPr>
        <p:txBody>
          <a:bodyPr wrap="none" rtlCol="0">
            <a:spAutoFit/>
          </a:bodyPr>
          <a:lstStyle/>
          <a:p>
            <a:pPr algn="l">
              <a:spcAft>
                <a:spcPts val="1200"/>
              </a:spcAft>
            </a:pPr>
            <a:r>
              <a:rPr lang="en-GB" dirty="0">
                <a:latin typeface="Arial" panose="020B0604020202020204" pitchFamily="34" charset="0"/>
                <a:cs typeface="Arial" panose="020B0604020202020204" pitchFamily="34" charset="0"/>
              </a:rPr>
              <a:t>2(1.5)(1.3)(15)</a:t>
            </a:r>
          </a:p>
          <a:p>
            <a:pPr algn="l">
              <a:spcAft>
                <a:spcPts val="1200"/>
              </a:spcAft>
            </a:pPr>
            <a:r>
              <a:rPr lang="en-GB" dirty="0">
                <a:latin typeface="Arial" panose="020B0604020202020204" pitchFamily="34" charset="0"/>
                <a:cs typeface="Arial" panose="020B0604020202020204" pitchFamily="34" charset="0"/>
              </a:rPr>
              <a:t>=58.5 Vata</a:t>
            </a:r>
          </a:p>
        </p:txBody>
      </p:sp>
      <p:sp>
        <p:nvSpPr>
          <p:cNvPr id="18" name="TextBox 17">
            <a:extLst>
              <a:ext uri="{FF2B5EF4-FFF2-40B4-BE49-F238E27FC236}">
                <a16:creationId xmlns:a16="http://schemas.microsoft.com/office/drawing/2014/main" id="{F498EF74-A218-A239-B497-51C6F62CF717}"/>
              </a:ext>
            </a:extLst>
          </p:cNvPr>
          <p:cNvSpPr txBox="1"/>
          <p:nvPr/>
        </p:nvSpPr>
        <p:spPr>
          <a:xfrm>
            <a:off x="4795281" y="6396336"/>
            <a:ext cx="3512500" cy="369332"/>
          </a:xfrm>
          <a:prstGeom prst="rect">
            <a:avLst/>
          </a:prstGeom>
          <a:noFill/>
        </p:spPr>
        <p:txBody>
          <a:bodyPr wrap="none" rtlCol="0">
            <a:spAutoFit/>
          </a:bodyPr>
          <a:lstStyle/>
          <a:p>
            <a:pPr algn="l">
              <a:spcAft>
                <a:spcPts val="1200"/>
              </a:spcAft>
            </a:pPr>
            <a:r>
              <a:rPr lang="en-GB" b="1" dirty="0">
                <a:latin typeface="Arial" panose="020B0604020202020204" pitchFamily="34" charset="0"/>
                <a:cs typeface="Arial" panose="020B0604020202020204" pitchFamily="34" charset="0"/>
              </a:rPr>
              <a:t>Ag </a:t>
            </a:r>
            <a:r>
              <a:rPr lang="en-GB" b="1" dirty="0" err="1">
                <a:latin typeface="Arial" panose="020B0604020202020204" pitchFamily="34" charset="0"/>
                <a:cs typeface="Arial" panose="020B0604020202020204" pitchFamily="34" charset="0"/>
              </a:rPr>
              <a:t>sabháil</a:t>
            </a:r>
            <a:r>
              <a:rPr lang="en-GB" dirty="0">
                <a:latin typeface="Arial" panose="020B0604020202020204" pitchFamily="34" charset="0"/>
                <a:cs typeface="Arial" panose="020B0604020202020204" pitchFamily="34" charset="0"/>
              </a:rPr>
              <a:t>: 225-58.5 = 166.5 W</a:t>
            </a:r>
          </a:p>
        </p:txBody>
      </p:sp>
    </p:spTree>
    <p:extLst>
      <p:ext uri="{BB962C8B-B14F-4D97-AF65-F5344CB8AC3E}">
        <p14:creationId xmlns:p14="http://schemas.microsoft.com/office/powerpoint/2010/main" val="23585430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6"/>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9"/>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4" grpId="0"/>
      <p:bldP spid="6" grpId="0"/>
      <p:bldP spid="9" grpId="0"/>
      <p:bldP spid="10" grpId="0"/>
      <p:bldP spid="18" grpId="0"/>
    </p:bldLst>
  </p:timing>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5A0DBC7-9739-6C62-130B-4A9C9C2F7B6E}"/>
            </a:ext>
          </a:extLst>
        </p:cNvPr>
        <p:cNvGrpSpPr/>
        <p:nvPr/>
      </p:nvGrpSpPr>
      <p:grpSpPr>
        <a:xfrm>
          <a:off x="0" y="0"/>
          <a:ext cx="0" cy="0"/>
          <a:chOff x="0" y="0"/>
          <a:chExt cx="0" cy="0"/>
        </a:xfrm>
      </p:grpSpPr>
      <p:sp>
        <p:nvSpPr>
          <p:cNvPr id="13" name="Rectangle 12">
            <a:extLst>
              <a:ext uri="{FF2B5EF4-FFF2-40B4-BE49-F238E27FC236}">
                <a16:creationId xmlns:a16="http://schemas.microsoft.com/office/drawing/2014/main" id="{D01BD551-EAD7-9B2F-3253-3B792B6E89D0}"/>
              </a:ext>
            </a:extLst>
          </p:cNvPr>
          <p:cNvSpPr/>
          <p:nvPr/>
        </p:nvSpPr>
        <p:spPr>
          <a:xfrm>
            <a:off x="122292" y="2138306"/>
            <a:ext cx="8895384" cy="1474990"/>
          </a:xfrm>
          <a:prstGeom prst="rect">
            <a:avLst/>
          </a:prstGeom>
          <a:solidFill>
            <a:schemeClr val="bg1"/>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Title 10">
            <a:extLst>
              <a:ext uri="{FF2B5EF4-FFF2-40B4-BE49-F238E27FC236}">
                <a16:creationId xmlns:a16="http://schemas.microsoft.com/office/drawing/2014/main" id="{C868BCA4-4BFA-6F5C-89A3-804679D16D17}"/>
              </a:ext>
            </a:extLst>
          </p:cNvPr>
          <p:cNvSpPr>
            <a:spLocks noGrp="1"/>
          </p:cNvSpPr>
          <p:nvPr>
            <p:ph type="title"/>
          </p:nvPr>
        </p:nvSpPr>
        <p:spPr/>
        <p:txBody>
          <a:bodyPr>
            <a:normAutofit fontScale="90000"/>
          </a:bodyPr>
          <a:lstStyle/>
          <a:p>
            <a:r>
              <a:rPr lang="en-GB" dirty="0" err="1"/>
              <a:t>Cleachtadh</a:t>
            </a:r>
            <a:r>
              <a:rPr lang="en-GB" dirty="0"/>
              <a:t> (</a:t>
            </a:r>
            <a:r>
              <a:rPr lang="en-GB" dirty="0" err="1"/>
              <a:t>cuid</a:t>
            </a:r>
            <a:r>
              <a:rPr lang="en-GB" dirty="0"/>
              <a:t> 1)</a:t>
            </a:r>
          </a:p>
        </p:txBody>
      </p:sp>
      <p:sp>
        <p:nvSpPr>
          <p:cNvPr id="2" name="Text Placeholder 1">
            <a:extLst>
              <a:ext uri="{FF2B5EF4-FFF2-40B4-BE49-F238E27FC236}">
                <a16:creationId xmlns:a16="http://schemas.microsoft.com/office/drawing/2014/main" id="{AAB26115-A022-FF28-F0FA-42B4EEFA0360}"/>
              </a:ext>
            </a:extLst>
          </p:cNvPr>
          <p:cNvSpPr>
            <a:spLocks noGrp="1"/>
          </p:cNvSpPr>
          <p:nvPr>
            <p:ph type="body" sz="quarter" idx="10"/>
          </p:nvPr>
        </p:nvSpPr>
        <p:spPr>
          <a:xfrm>
            <a:off x="122292" y="461664"/>
            <a:ext cx="8899415" cy="1643527"/>
          </a:xfrm>
        </p:spPr>
        <p:txBody>
          <a:bodyPr/>
          <a:lstStyle/>
          <a:p>
            <a:r>
              <a:rPr lang="fr-FR" dirty="0" err="1"/>
              <a:t>Líon</a:t>
            </a:r>
            <a:r>
              <a:rPr lang="fr-FR" dirty="0"/>
              <a:t> </a:t>
            </a:r>
            <a:r>
              <a:rPr lang="fr-FR" dirty="0" err="1"/>
              <a:t>dalta</a:t>
            </a:r>
            <a:r>
              <a:rPr lang="fr-FR" dirty="0"/>
              <a:t> </a:t>
            </a:r>
            <a:r>
              <a:rPr lang="fr-FR" dirty="0" err="1"/>
              <a:t>cupán</a:t>
            </a:r>
            <a:r>
              <a:rPr lang="fr-FR" dirty="0"/>
              <a:t> le </a:t>
            </a:r>
            <a:r>
              <a:rPr lang="fr-FR" dirty="0" err="1"/>
              <a:t>huisce</a:t>
            </a:r>
            <a:r>
              <a:rPr lang="fr-FR" dirty="0"/>
              <a:t> te agus </a:t>
            </a:r>
            <a:r>
              <a:rPr lang="fr-FR" dirty="0" err="1"/>
              <a:t>thomhais</a:t>
            </a:r>
            <a:r>
              <a:rPr lang="fr-FR" dirty="0"/>
              <a:t> </a:t>
            </a:r>
            <a:r>
              <a:rPr lang="fr-FR" dirty="0" err="1"/>
              <a:t>sé</a:t>
            </a:r>
            <a:r>
              <a:rPr lang="fr-FR" dirty="0"/>
              <a:t> </a:t>
            </a:r>
            <a:r>
              <a:rPr lang="fr-FR" dirty="0" err="1"/>
              <a:t>teocht</a:t>
            </a:r>
            <a:r>
              <a:rPr lang="fr-FR" dirty="0"/>
              <a:t> an </a:t>
            </a:r>
            <a:r>
              <a:rPr lang="fr-FR" dirty="0" err="1"/>
              <a:t>uisce</a:t>
            </a:r>
            <a:r>
              <a:rPr lang="fr-FR" dirty="0"/>
              <a:t> </a:t>
            </a:r>
            <a:r>
              <a:rPr lang="fr-FR" dirty="0" err="1"/>
              <a:t>gach</a:t>
            </a:r>
            <a:r>
              <a:rPr lang="fr-FR" dirty="0"/>
              <a:t> 4 </a:t>
            </a:r>
            <a:r>
              <a:rPr lang="fr-FR" dirty="0" err="1"/>
              <a:t>nóiméad</a:t>
            </a:r>
            <a:r>
              <a:rPr lang="fr-FR" dirty="0"/>
              <a:t>. </a:t>
            </a:r>
            <a:r>
              <a:rPr lang="ga-IE" dirty="0"/>
              <a:t>Tarraing graf den difríocht teochta (</a:t>
            </a:r>
            <a:r>
              <a:rPr lang="el-GR" dirty="0"/>
              <a:t>Δθ) </a:t>
            </a:r>
            <a:r>
              <a:rPr lang="ga-IE" dirty="0"/>
              <a:t>idir taobh istigh agus taobh amuigh an chupáin i gcoinne ama.</a:t>
            </a:r>
            <a:r>
              <a:rPr lang="en-GB" dirty="0"/>
              <a:t> </a:t>
            </a:r>
            <a:r>
              <a:rPr lang="en-GB" dirty="0" err="1"/>
              <a:t>Teocht</a:t>
            </a:r>
            <a:r>
              <a:rPr lang="en-GB" dirty="0"/>
              <a:t> an </a:t>
            </a:r>
            <a:r>
              <a:rPr lang="en-GB" dirty="0" err="1"/>
              <a:t>tseomra</a:t>
            </a:r>
            <a:r>
              <a:rPr lang="en-GB" dirty="0"/>
              <a:t> = 20 ℃</a:t>
            </a:r>
          </a:p>
        </p:txBody>
      </p:sp>
      <p:sp>
        <p:nvSpPr>
          <p:cNvPr id="3" name="TextBox 2">
            <a:extLst>
              <a:ext uri="{FF2B5EF4-FFF2-40B4-BE49-F238E27FC236}">
                <a16:creationId xmlns:a16="http://schemas.microsoft.com/office/drawing/2014/main" id="{4FB77592-F8D8-269D-2511-6E4ADC9D4B8F}"/>
              </a:ext>
            </a:extLst>
          </p:cNvPr>
          <p:cNvSpPr txBox="1"/>
          <p:nvPr/>
        </p:nvSpPr>
        <p:spPr>
          <a:xfrm>
            <a:off x="122292" y="2138306"/>
            <a:ext cx="8895384" cy="523220"/>
          </a:xfrm>
          <a:prstGeom prst="rect">
            <a:avLst/>
          </a:prstGeom>
          <a:noFill/>
        </p:spPr>
        <p:txBody>
          <a:bodyPr wrap="none" rtlCol="0">
            <a:spAutoFit/>
          </a:bodyPr>
          <a:lstStyle/>
          <a:p>
            <a:pPr algn="l">
              <a:spcAft>
                <a:spcPts val="1200"/>
              </a:spcAft>
            </a:pPr>
            <a:r>
              <a:rPr lang="en-GB" sz="2800" dirty="0">
                <a:latin typeface="Arial" panose="020B0604020202020204" pitchFamily="34" charset="0"/>
                <a:cs typeface="Arial" panose="020B0604020202020204" pitchFamily="34" charset="0"/>
              </a:rPr>
              <a:t>Am (</a:t>
            </a:r>
            <a:r>
              <a:rPr lang="en-GB" sz="2800" dirty="0" err="1">
                <a:latin typeface="Arial" panose="020B0604020202020204" pitchFamily="34" charset="0"/>
                <a:cs typeface="Arial" panose="020B0604020202020204" pitchFamily="34" charset="0"/>
              </a:rPr>
              <a:t>nóim</a:t>
            </a:r>
            <a:r>
              <a:rPr lang="en-GB" sz="2800" dirty="0">
                <a:latin typeface="Arial" panose="020B0604020202020204" pitchFamily="34" charset="0"/>
                <a:cs typeface="Arial" panose="020B0604020202020204" pitchFamily="34" charset="0"/>
              </a:rPr>
              <a:t>): 				0		4		8		12		16		20</a:t>
            </a:r>
          </a:p>
        </p:txBody>
      </p:sp>
      <p:sp>
        <p:nvSpPr>
          <p:cNvPr id="5" name="TextBox 4">
            <a:extLst>
              <a:ext uri="{FF2B5EF4-FFF2-40B4-BE49-F238E27FC236}">
                <a16:creationId xmlns:a16="http://schemas.microsoft.com/office/drawing/2014/main" id="{F123B71A-16EA-3112-2DF5-F556851B9A06}"/>
              </a:ext>
            </a:extLst>
          </p:cNvPr>
          <p:cNvSpPr txBox="1"/>
          <p:nvPr/>
        </p:nvSpPr>
        <p:spPr>
          <a:xfrm>
            <a:off x="122292" y="2566856"/>
            <a:ext cx="8983550" cy="523220"/>
          </a:xfrm>
          <a:prstGeom prst="rect">
            <a:avLst/>
          </a:prstGeom>
          <a:noFill/>
        </p:spPr>
        <p:txBody>
          <a:bodyPr wrap="none" rtlCol="0">
            <a:spAutoFit/>
          </a:bodyPr>
          <a:lstStyle/>
          <a:p>
            <a:pPr>
              <a:spcAft>
                <a:spcPts val="1200"/>
              </a:spcAft>
            </a:pPr>
            <a:r>
              <a:rPr lang="en-GB" sz="2800" dirty="0" err="1">
                <a:latin typeface="Arial" panose="020B0604020202020204" pitchFamily="34" charset="0"/>
                <a:cs typeface="Arial" panose="020B0604020202020204" pitchFamily="34" charset="0"/>
              </a:rPr>
              <a:t>Teocht</a:t>
            </a:r>
            <a:r>
              <a:rPr lang="en-GB" sz="2800" dirty="0">
                <a:latin typeface="Arial" panose="020B0604020202020204" pitchFamily="34" charset="0"/>
                <a:cs typeface="Arial" panose="020B0604020202020204" pitchFamily="34" charset="0"/>
              </a:rPr>
              <a:t> (</a:t>
            </a:r>
            <a:r>
              <a:rPr lang="en-GB" sz="2800" dirty="0"/>
              <a:t>℃):</a:t>
            </a:r>
            <a:r>
              <a:rPr lang="en-GB" sz="2800" dirty="0">
                <a:latin typeface="Arial" panose="020B0604020202020204" pitchFamily="34" charset="0"/>
                <a:cs typeface="Arial" panose="020B0604020202020204" pitchFamily="34" charset="0"/>
              </a:rPr>
              <a:t>           	80.2	 70.9	  63.7	   58.0  53.8  49.8</a:t>
            </a:r>
          </a:p>
        </p:txBody>
      </p:sp>
      <p:pic>
        <p:nvPicPr>
          <p:cNvPr id="7" name="Picture 6">
            <a:extLst>
              <a:ext uri="{FF2B5EF4-FFF2-40B4-BE49-F238E27FC236}">
                <a16:creationId xmlns:a16="http://schemas.microsoft.com/office/drawing/2014/main" id="{563A0A28-FB4B-25EB-97EB-10F7B98B2CFE}"/>
              </a:ext>
            </a:extLst>
          </p:cNvPr>
          <p:cNvPicPr>
            <a:picLocks noChangeAspect="1"/>
          </p:cNvPicPr>
          <p:nvPr/>
        </p:nvPicPr>
        <p:blipFill>
          <a:blip r:embed="rId3"/>
          <a:srcRect l="2145" t="3580" r="792" b="19784"/>
          <a:stretch>
            <a:fillRect/>
          </a:stretch>
        </p:blipFill>
        <p:spPr>
          <a:xfrm>
            <a:off x="499142" y="3646411"/>
            <a:ext cx="3543331" cy="2797629"/>
          </a:xfrm>
          <a:prstGeom prst="rect">
            <a:avLst/>
          </a:prstGeom>
        </p:spPr>
      </p:pic>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F0AB9E4C-A6D5-734C-595D-439DB0732305}"/>
                  </a:ext>
                </a:extLst>
              </p:cNvPr>
              <p:cNvSpPr txBox="1"/>
              <p:nvPr/>
            </p:nvSpPr>
            <p:spPr>
              <a:xfrm>
                <a:off x="180350" y="3090076"/>
                <a:ext cx="1569660" cy="523220"/>
              </a:xfrm>
              <a:prstGeom prst="rect">
                <a:avLst/>
              </a:prstGeom>
              <a:noFill/>
            </p:spPr>
            <p:txBody>
              <a:bodyPr wrap="none" rtlCol="0">
                <a:spAutoFit/>
              </a:bodyPr>
              <a:lstStyle/>
              <a:p>
                <a:pPr>
                  <a:spcAft>
                    <a:spcPts val="1200"/>
                  </a:spcAft>
                </a:pPr>
                <a14:m>
                  <m:oMath xmlns:m="http://schemas.openxmlformats.org/officeDocument/2006/math">
                    <m:r>
                      <m:rPr>
                        <m:sty m:val="p"/>
                      </m:rPr>
                      <a:rPr lang="en-GB" sz="2800" b="0" i="0" smtClean="0">
                        <a:latin typeface="Cambria Math" panose="02040503050406030204" pitchFamily="18" charset="0"/>
                      </a:rPr>
                      <m:t>Δ</m:t>
                    </m:r>
                    <m:r>
                      <a:rPr lang="en-GB" sz="2800" b="0" i="1" smtClean="0">
                        <a:latin typeface="Cambria Math" panose="02040503050406030204" pitchFamily="18" charset="0"/>
                      </a:rPr>
                      <m:t>𝜃</m:t>
                    </m:r>
                    <m:r>
                      <a:rPr lang="en-GB" sz="2800" b="0" i="0" smtClean="0">
                        <a:latin typeface="Cambria Math" panose="02040503050406030204" pitchFamily="18" charset="0"/>
                      </a:rPr>
                      <m:t> </m:t>
                    </m:r>
                  </m:oMath>
                </a14:m>
                <a:r>
                  <a:rPr lang="en-GB" sz="2800" dirty="0">
                    <a:latin typeface="Arial" panose="020B0604020202020204" pitchFamily="34" charset="0"/>
                    <a:cs typeface="Arial" panose="020B0604020202020204" pitchFamily="34" charset="0"/>
                  </a:rPr>
                  <a:t>(K)	</a:t>
                </a:r>
              </a:p>
            </p:txBody>
          </p:sp>
        </mc:Choice>
        <mc:Fallback xmlns="">
          <p:sp>
            <p:nvSpPr>
              <p:cNvPr id="8" name="TextBox 7">
                <a:extLst>
                  <a:ext uri="{FF2B5EF4-FFF2-40B4-BE49-F238E27FC236}">
                    <a16:creationId xmlns:a16="http://schemas.microsoft.com/office/drawing/2014/main" id="{F0AB9E4C-A6D5-734C-595D-439DB0732305}"/>
                  </a:ext>
                </a:extLst>
              </p:cNvPr>
              <p:cNvSpPr txBox="1">
                <a:spLocks noRot="1" noChangeAspect="1" noMove="1" noResize="1" noEditPoints="1" noAdjustHandles="1" noChangeArrowheads="1" noChangeShapeType="1" noTextEdit="1"/>
              </p:cNvSpPr>
              <p:nvPr/>
            </p:nvSpPr>
            <p:spPr>
              <a:xfrm>
                <a:off x="180350" y="3090076"/>
                <a:ext cx="1569660" cy="523220"/>
              </a:xfrm>
              <a:prstGeom prst="rect">
                <a:avLst/>
              </a:prstGeom>
              <a:blipFill>
                <a:blip r:embed="rId4"/>
                <a:stretch>
                  <a:fillRect t="-12791" b="-31395"/>
                </a:stretch>
              </a:blipFill>
            </p:spPr>
            <p:txBody>
              <a:bodyPr/>
              <a:lstStyle/>
              <a:p>
                <a:r>
                  <a:rPr lang="en-US">
                    <a:noFill/>
                  </a:rPr>
                  <a:t> </a:t>
                </a:r>
              </a:p>
            </p:txBody>
          </p:sp>
        </mc:Fallback>
      </mc:AlternateContent>
      <p:cxnSp>
        <p:nvCxnSpPr>
          <p:cNvPr id="15" name="Straight Connector 14">
            <a:extLst>
              <a:ext uri="{FF2B5EF4-FFF2-40B4-BE49-F238E27FC236}">
                <a16:creationId xmlns:a16="http://schemas.microsoft.com/office/drawing/2014/main" id="{FE18C211-0907-3147-2B62-4C687AF35388}"/>
              </a:ext>
            </a:extLst>
          </p:cNvPr>
          <p:cNvCxnSpPr/>
          <p:nvPr/>
        </p:nvCxnSpPr>
        <p:spPr>
          <a:xfrm>
            <a:off x="3164114" y="2138306"/>
            <a:ext cx="0" cy="1474990"/>
          </a:xfrm>
          <a:prstGeom prst="line">
            <a:avLst/>
          </a:prstGeom>
          <a:ln w="28575">
            <a:solidFill>
              <a:schemeClr val="tx1"/>
            </a:solidFill>
            <a:tailEnd type="none" w="med" len="lg"/>
          </a:ln>
        </p:spPr>
        <p:style>
          <a:lnRef idx="2">
            <a:schemeClr val="accent1"/>
          </a:lnRef>
          <a:fillRef idx="0">
            <a:schemeClr val="accent1"/>
          </a:fillRef>
          <a:effectRef idx="1">
            <a:schemeClr val="accent1"/>
          </a:effectRef>
          <a:fontRef idx="minor">
            <a:schemeClr val="tx1"/>
          </a:fontRef>
        </p:style>
      </p:cxnSp>
      <p:cxnSp>
        <p:nvCxnSpPr>
          <p:cNvPr id="16" name="Straight Connector 15">
            <a:extLst>
              <a:ext uri="{FF2B5EF4-FFF2-40B4-BE49-F238E27FC236}">
                <a16:creationId xmlns:a16="http://schemas.microsoft.com/office/drawing/2014/main" id="{F374EF8D-47E3-544A-7DDE-23A6D218D0C2}"/>
              </a:ext>
            </a:extLst>
          </p:cNvPr>
          <p:cNvCxnSpPr/>
          <p:nvPr/>
        </p:nvCxnSpPr>
        <p:spPr>
          <a:xfrm>
            <a:off x="4383314" y="2138306"/>
            <a:ext cx="0" cy="1474990"/>
          </a:xfrm>
          <a:prstGeom prst="line">
            <a:avLst/>
          </a:prstGeom>
          <a:ln w="28575">
            <a:solidFill>
              <a:schemeClr val="tx1"/>
            </a:solidFill>
            <a:tailEnd type="none" w="med" len="lg"/>
          </a:ln>
        </p:spPr>
        <p:style>
          <a:lnRef idx="2">
            <a:schemeClr val="accent1"/>
          </a:lnRef>
          <a:fillRef idx="0">
            <a:schemeClr val="accent1"/>
          </a:fillRef>
          <a:effectRef idx="1">
            <a:schemeClr val="accent1"/>
          </a:effectRef>
          <a:fontRef idx="minor">
            <a:schemeClr val="tx1"/>
          </a:fontRef>
        </p:style>
      </p:cxnSp>
      <p:cxnSp>
        <p:nvCxnSpPr>
          <p:cNvPr id="17" name="Straight Connector 16">
            <a:extLst>
              <a:ext uri="{FF2B5EF4-FFF2-40B4-BE49-F238E27FC236}">
                <a16:creationId xmlns:a16="http://schemas.microsoft.com/office/drawing/2014/main" id="{10F1797A-2903-F29F-0D49-5F55D6A8CBBA}"/>
              </a:ext>
            </a:extLst>
          </p:cNvPr>
          <p:cNvCxnSpPr/>
          <p:nvPr/>
        </p:nvCxnSpPr>
        <p:spPr>
          <a:xfrm>
            <a:off x="5370286" y="2138306"/>
            <a:ext cx="0" cy="1474990"/>
          </a:xfrm>
          <a:prstGeom prst="line">
            <a:avLst/>
          </a:prstGeom>
          <a:ln w="28575">
            <a:solidFill>
              <a:schemeClr val="tx1"/>
            </a:solidFill>
            <a:tailEnd type="none" w="med" len="lg"/>
          </a:ln>
        </p:spPr>
        <p:style>
          <a:lnRef idx="2">
            <a:schemeClr val="accent1"/>
          </a:lnRef>
          <a:fillRef idx="0">
            <a:schemeClr val="accent1"/>
          </a:fillRef>
          <a:effectRef idx="1">
            <a:schemeClr val="accent1"/>
          </a:effectRef>
          <a:fontRef idx="minor">
            <a:schemeClr val="tx1"/>
          </a:fontRef>
        </p:style>
      </p:cxnSp>
      <p:cxnSp>
        <p:nvCxnSpPr>
          <p:cNvPr id="19" name="Straight Connector 18">
            <a:extLst>
              <a:ext uri="{FF2B5EF4-FFF2-40B4-BE49-F238E27FC236}">
                <a16:creationId xmlns:a16="http://schemas.microsoft.com/office/drawing/2014/main" id="{29D501D1-0D5D-D263-0D6C-0927E821B929}"/>
              </a:ext>
            </a:extLst>
          </p:cNvPr>
          <p:cNvCxnSpPr/>
          <p:nvPr/>
        </p:nvCxnSpPr>
        <p:spPr>
          <a:xfrm>
            <a:off x="6357257" y="2138306"/>
            <a:ext cx="0" cy="1474990"/>
          </a:xfrm>
          <a:prstGeom prst="line">
            <a:avLst/>
          </a:prstGeom>
          <a:ln w="28575">
            <a:solidFill>
              <a:schemeClr val="tx1"/>
            </a:solidFill>
            <a:tailEnd type="none" w="med" len="lg"/>
          </a:ln>
        </p:spPr>
        <p:style>
          <a:lnRef idx="2">
            <a:schemeClr val="accent1"/>
          </a:lnRef>
          <a:fillRef idx="0">
            <a:schemeClr val="accent1"/>
          </a:fillRef>
          <a:effectRef idx="1">
            <a:schemeClr val="accent1"/>
          </a:effectRef>
          <a:fontRef idx="minor">
            <a:schemeClr val="tx1"/>
          </a:fontRef>
        </p:style>
      </p:cxnSp>
      <p:cxnSp>
        <p:nvCxnSpPr>
          <p:cNvPr id="20" name="Straight Connector 19">
            <a:extLst>
              <a:ext uri="{FF2B5EF4-FFF2-40B4-BE49-F238E27FC236}">
                <a16:creationId xmlns:a16="http://schemas.microsoft.com/office/drawing/2014/main" id="{844E19D9-17BF-EFB5-86BD-2EB1EC185708}"/>
              </a:ext>
            </a:extLst>
          </p:cNvPr>
          <p:cNvCxnSpPr/>
          <p:nvPr/>
        </p:nvCxnSpPr>
        <p:spPr>
          <a:xfrm>
            <a:off x="7286172" y="2119705"/>
            <a:ext cx="0" cy="1474990"/>
          </a:xfrm>
          <a:prstGeom prst="line">
            <a:avLst/>
          </a:prstGeom>
          <a:ln w="28575">
            <a:solidFill>
              <a:schemeClr val="tx1"/>
            </a:solidFill>
            <a:tailEnd type="none" w="med" len="lg"/>
          </a:ln>
        </p:spPr>
        <p:style>
          <a:lnRef idx="2">
            <a:schemeClr val="accent1"/>
          </a:lnRef>
          <a:fillRef idx="0">
            <a:schemeClr val="accent1"/>
          </a:fillRef>
          <a:effectRef idx="1">
            <a:schemeClr val="accent1"/>
          </a:effectRef>
          <a:fontRef idx="minor">
            <a:schemeClr val="tx1"/>
          </a:fontRef>
        </p:style>
      </p:cxnSp>
      <p:cxnSp>
        <p:nvCxnSpPr>
          <p:cNvPr id="21" name="Straight Connector 20">
            <a:extLst>
              <a:ext uri="{FF2B5EF4-FFF2-40B4-BE49-F238E27FC236}">
                <a16:creationId xmlns:a16="http://schemas.microsoft.com/office/drawing/2014/main" id="{C39B6BA6-4A74-EDA8-286D-E02745091D35}"/>
              </a:ext>
            </a:extLst>
          </p:cNvPr>
          <p:cNvCxnSpPr/>
          <p:nvPr/>
        </p:nvCxnSpPr>
        <p:spPr>
          <a:xfrm>
            <a:off x="8215086" y="2119705"/>
            <a:ext cx="0" cy="1474990"/>
          </a:xfrm>
          <a:prstGeom prst="line">
            <a:avLst/>
          </a:prstGeom>
          <a:ln w="28575">
            <a:solidFill>
              <a:schemeClr val="tx1"/>
            </a:solidFill>
            <a:tailEnd type="none" w="med" len="lg"/>
          </a:ln>
        </p:spPr>
        <p:style>
          <a:lnRef idx="2">
            <a:schemeClr val="accent1"/>
          </a:lnRef>
          <a:fillRef idx="0">
            <a:schemeClr val="accent1"/>
          </a:fillRef>
          <a:effectRef idx="1">
            <a:schemeClr val="accent1"/>
          </a:effectRef>
          <a:fontRef idx="minor">
            <a:schemeClr val="tx1"/>
          </a:fontRef>
        </p:style>
      </p:cxnSp>
      <p:sp>
        <p:nvSpPr>
          <p:cNvPr id="26" name="TextBox 25">
            <a:extLst>
              <a:ext uri="{FF2B5EF4-FFF2-40B4-BE49-F238E27FC236}">
                <a16:creationId xmlns:a16="http://schemas.microsoft.com/office/drawing/2014/main" id="{E3552580-0F13-9333-215B-74CB3E289057}"/>
              </a:ext>
            </a:extLst>
          </p:cNvPr>
          <p:cNvSpPr txBox="1"/>
          <p:nvPr/>
        </p:nvSpPr>
        <p:spPr>
          <a:xfrm>
            <a:off x="3353946" y="3071475"/>
            <a:ext cx="5751896" cy="523220"/>
          </a:xfrm>
          <a:prstGeom prst="rect">
            <a:avLst/>
          </a:prstGeom>
          <a:noFill/>
        </p:spPr>
        <p:txBody>
          <a:bodyPr wrap="none" rtlCol="0">
            <a:spAutoFit/>
          </a:bodyPr>
          <a:lstStyle/>
          <a:p>
            <a:pPr>
              <a:spcAft>
                <a:spcPts val="1200"/>
              </a:spcAft>
            </a:pPr>
            <a:r>
              <a:rPr lang="en-GB" sz="2800">
                <a:solidFill>
                  <a:srgbClr val="0000FF"/>
                </a:solidFill>
                <a:latin typeface="Arial" panose="020B0604020202020204" pitchFamily="34" charset="0"/>
                <a:cs typeface="Arial" panose="020B0604020202020204" pitchFamily="34" charset="0"/>
              </a:rPr>
              <a:t>60.2	 50.9	  43.7	   38.0  33.8  29.8</a:t>
            </a:r>
          </a:p>
        </p:txBody>
      </p:sp>
      <p:grpSp>
        <p:nvGrpSpPr>
          <p:cNvPr id="65" name="Group 64">
            <a:extLst>
              <a:ext uri="{FF2B5EF4-FFF2-40B4-BE49-F238E27FC236}">
                <a16:creationId xmlns:a16="http://schemas.microsoft.com/office/drawing/2014/main" id="{D810ED58-F53B-AB49-36E0-01312A1E9C2D}"/>
              </a:ext>
            </a:extLst>
          </p:cNvPr>
          <p:cNvGrpSpPr/>
          <p:nvPr/>
        </p:nvGrpSpPr>
        <p:grpSpPr>
          <a:xfrm>
            <a:off x="4172395" y="3659265"/>
            <a:ext cx="4887359" cy="3180722"/>
            <a:chOff x="4172395" y="3659265"/>
            <a:chExt cx="4887359" cy="3180722"/>
          </a:xfrm>
        </p:grpSpPr>
        <p:pic>
          <p:nvPicPr>
            <p:cNvPr id="22" name="Picture 21">
              <a:extLst>
                <a:ext uri="{FF2B5EF4-FFF2-40B4-BE49-F238E27FC236}">
                  <a16:creationId xmlns:a16="http://schemas.microsoft.com/office/drawing/2014/main" id="{8AB9A7C2-27FC-BE6F-6ED1-8674AC4B0D34}"/>
                </a:ext>
              </a:extLst>
            </p:cNvPr>
            <p:cNvPicPr>
              <a:picLocks noChangeAspect="1"/>
            </p:cNvPicPr>
            <p:nvPr/>
          </p:nvPicPr>
          <p:blipFill>
            <a:blip r:embed="rId3"/>
            <a:srcRect l="2145" t="3580" r="792" b="19784"/>
            <a:stretch>
              <a:fillRect/>
            </a:stretch>
          </p:blipFill>
          <p:spPr>
            <a:xfrm>
              <a:off x="5353035" y="3659265"/>
              <a:ext cx="3543331" cy="2797629"/>
            </a:xfrm>
            <a:prstGeom prst="rect">
              <a:avLst/>
            </a:prstGeom>
          </p:spPr>
        </p:pic>
        <mc:AlternateContent xmlns:mc="http://schemas.openxmlformats.org/markup-compatibility/2006" xmlns:a14="http://schemas.microsoft.com/office/drawing/2010/main">
          <mc:Choice Requires="a14">
            <p:sp>
              <p:nvSpPr>
                <p:cNvPr id="24" name="TextBox 23">
                  <a:extLst>
                    <a:ext uri="{FF2B5EF4-FFF2-40B4-BE49-F238E27FC236}">
                      <a16:creationId xmlns:a16="http://schemas.microsoft.com/office/drawing/2014/main" id="{A0C0088B-4614-ACEA-3ADF-634075A27BA0}"/>
                    </a:ext>
                  </a:extLst>
                </p:cNvPr>
                <p:cNvSpPr txBox="1"/>
                <p:nvPr/>
              </p:nvSpPr>
              <p:spPr>
                <a:xfrm>
                  <a:off x="4172395" y="4080573"/>
                  <a:ext cx="1107996" cy="461665"/>
                </a:xfrm>
                <a:prstGeom prst="rect">
                  <a:avLst/>
                </a:prstGeom>
                <a:noFill/>
              </p:spPr>
              <p:txBody>
                <a:bodyPr wrap="none" rtlCol="0">
                  <a:spAutoFit/>
                </a:bodyPr>
                <a:lstStyle/>
                <a:p>
                  <a:pPr>
                    <a:spcAft>
                      <a:spcPts val="1200"/>
                    </a:spcAft>
                  </a:pPr>
                  <a14:m>
                    <m:oMath xmlns:m="http://schemas.openxmlformats.org/officeDocument/2006/math">
                      <m:r>
                        <m:rPr>
                          <m:sty m:val="p"/>
                        </m:rPr>
                        <a:rPr lang="en-GB" sz="2400" b="0" i="0" smtClean="0">
                          <a:latin typeface="Cambria Math" panose="02040503050406030204" pitchFamily="18" charset="0"/>
                        </a:rPr>
                        <m:t>Δ</m:t>
                      </m:r>
                      <m:r>
                        <a:rPr lang="en-GB" sz="2400" b="0" i="1" smtClean="0">
                          <a:latin typeface="Cambria Math" panose="02040503050406030204" pitchFamily="18" charset="0"/>
                        </a:rPr>
                        <m:t>𝜃</m:t>
                      </m:r>
                      <m:r>
                        <a:rPr lang="en-GB" sz="2400" b="0" i="0" smtClean="0">
                          <a:latin typeface="Cambria Math" panose="02040503050406030204" pitchFamily="18" charset="0"/>
                        </a:rPr>
                        <m:t> </m:t>
                      </m:r>
                    </m:oMath>
                  </a14:m>
                  <a:r>
                    <a:rPr lang="en-GB" sz="2400">
                      <a:latin typeface="Arial" panose="020B0604020202020204" pitchFamily="34" charset="0"/>
                      <a:cs typeface="Arial" panose="020B0604020202020204" pitchFamily="34" charset="0"/>
                    </a:rPr>
                    <a:t>(K)	</a:t>
                  </a:r>
                </a:p>
              </p:txBody>
            </p:sp>
          </mc:Choice>
          <mc:Fallback xmlns="">
            <p:sp>
              <p:nvSpPr>
                <p:cNvPr id="24" name="TextBox 23">
                  <a:extLst>
                    <a:ext uri="{FF2B5EF4-FFF2-40B4-BE49-F238E27FC236}">
                      <a16:creationId xmlns:a16="http://schemas.microsoft.com/office/drawing/2014/main" id="{A0C0088B-4614-ACEA-3ADF-634075A27BA0}"/>
                    </a:ext>
                  </a:extLst>
                </p:cNvPr>
                <p:cNvSpPr txBox="1">
                  <a:spLocks noRot="1" noChangeAspect="1" noMove="1" noResize="1" noEditPoints="1" noAdjustHandles="1" noChangeArrowheads="1" noChangeShapeType="1" noTextEdit="1"/>
                </p:cNvSpPr>
                <p:nvPr/>
              </p:nvSpPr>
              <p:spPr>
                <a:xfrm>
                  <a:off x="4172395" y="4080573"/>
                  <a:ext cx="1107996" cy="461665"/>
                </a:xfrm>
                <a:prstGeom prst="rect">
                  <a:avLst/>
                </a:prstGeom>
                <a:blipFill>
                  <a:blip r:embed="rId5"/>
                  <a:stretch>
                    <a:fillRect l="-1099" t="-9211" r="-549" b="-30263"/>
                  </a:stretch>
                </a:blipFill>
              </p:spPr>
              <p:txBody>
                <a:bodyPr/>
                <a:lstStyle/>
                <a:p>
                  <a:r>
                    <a:rPr lang="en-US">
                      <a:noFill/>
                    </a:rPr>
                    <a:t> </a:t>
                  </a:r>
                </a:p>
              </p:txBody>
            </p:sp>
          </mc:Fallback>
        </mc:AlternateContent>
        <p:sp>
          <p:nvSpPr>
            <p:cNvPr id="25" name="TextBox 24">
              <a:extLst>
                <a:ext uri="{FF2B5EF4-FFF2-40B4-BE49-F238E27FC236}">
                  <a16:creationId xmlns:a16="http://schemas.microsoft.com/office/drawing/2014/main" id="{ED58595F-D41E-C3E4-1338-4E333F100DBC}"/>
                </a:ext>
              </a:extLst>
            </p:cNvPr>
            <p:cNvSpPr txBox="1"/>
            <p:nvPr/>
          </p:nvSpPr>
          <p:spPr>
            <a:xfrm>
              <a:off x="7352434" y="6378322"/>
              <a:ext cx="1604927" cy="461665"/>
            </a:xfrm>
            <a:prstGeom prst="rect">
              <a:avLst/>
            </a:prstGeom>
            <a:noFill/>
          </p:spPr>
          <p:txBody>
            <a:bodyPr wrap="none" rtlCol="0">
              <a:spAutoFit/>
            </a:bodyPr>
            <a:lstStyle/>
            <a:p>
              <a:pPr algn="l">
                <a:spcAft>
                  <a:spcPts val="1200"/>
                </a:spcAft>
              </a:pPr>
              <a:r>
                <a:rPr lang="en-GB" sz="2400" dirty="0">
                  <a:latin typeface="Arial" panose="020B0604020202020204" pitchFamily="34" charset="0"/>
                  <a:cs typeface="Arial" panose="020B0604020202020204" pitchFamily="34" charset="0"/>
                </a:rPr>
                <a:t>Am (</a:t>
              </a:r>
              <a:r>
                <a:rPr lang="en-GB" sz="2400" dirty="0" err="1">
                  <a:latin typeface="Arial" panose="020B0604020202020204" pitchFamily="34" charset="0"/>
                  <a:cs typeface="Arial" panose="020B0604020202020204" pitchFamily="34" charset="0"/>
                </a:rPr>
                <a:t>nóim</a:t>
              </a:r>
              <a:r>
                <a:rPr lang="en-GB" sz="2400" dirty="0">
                  <a:latin typeface="Arial" panose="020B0604020202020204" pitchFamily="34" charset="0"/>
                  <a:cs typeface="Arial" panose="020B0604020202020204" pitchFamily="34" charset="0"/>
                </a:rPr>
                <a:t>)</a:t>
              </a:r>
            </a:p>
          </p:txBody>
        </p:sp>
        <p:sp>
          <p:nvSpPr>
            <p:cNvPr id="27" name="TextBox 26">
              <a:extLst>
                <a:ext uri="{FF2B5EF4-FFF2-40B4-BE49-F238E27FC236}">
                  <a16:creationId xmlns:a16="http://schemas.microsoft.com/office/drawing/2014/main" id="{22118F5A-950F-8B0C-48D4-3F0651687C6D}"/>
                </a:ext>
              </a:extLst>
            </p:cNvPr>
            <p:cNvSpPr txBox="1"/>
            <p:nvPr/>
          </p:nvSpPr>
          <p:spPr>
            <a:xfrm>
              <a:off x="8532045" y="6070743"/>
              <a:ext cx="527709" cy="461665"/>
            </a:xfrm>
            <a:prstGeom prst="rect">
              <a:avLst/>
            </a:prstGeom>
            <a:noFill/>
          </p:spPr>
          <p:txBody>
            <a:bodyPr wrap="none" rtlCol="0">
              <a:spAutoFit/>
            </a:bodyPr>
            <a:lstStyle/>
            <a:p>
              <a:pPr algn="l">
                <a:spcAft>
                  <a:spcPts val="1200"/>
                </a:spcAft>
              </a:pPr>
              <a:r>
                <a:rPr lang="en-GB" sz="2400">
                  <a:latin typeface="Arial" panose="020B0604020202020204" pitchFamily="34" charset="0"/>
                  <a:cs typeface="Arial" panose="020B0604020202020204" pitchFamily="34" charset="0"/>
                </a:rPr>
                <a:t>20</a:t>
              </a:r>
            </a:p>
          </p:txBody>
        </p:sp>
        <p:sp>
          <p:nvSpPr>
            <p:cNvPr id="28" name="TextBox 27">
              <a:extLst>
                <a:ext uri="{FF2B5EF4-FFF2-40B4-BE49-F238E27FC236}">
                  <a16:creationId xmlns:a16="http://schemas.microsoft.com/office/drawing/2014/main" id="{EEB10313-45FA-537B-7E4A-17A9977C0D3C}"/>
                </a:ext>
              </a:extLst>
            </p:cNvPr>
            <p:cNvSpPr txBox="1"/>
            <p:nvPr/>
          </p:nvSpPr>
          <p:spPr>
            <a:xfrm>
              <a:off x="6800541" y="6098111"/>
              <a:ext cx="527709" cy="461665"/>
            </a:xfrm>
            <a:prstGeom prst="rect">
              <a:avLst/>
            </a:prstGeom>
            <a:noFill/>
          </p:spPr>
          <p:txBody>
            <a:bodyPr wrap="none" rtlCol="0">
              <a:spAutoFit/>
            </a:bodyPr>
            <a:lstStyle/>
            <a:p>
              <a:pPr algn="l">
                <a:spcAft>
                  <a:spcPts val="1200"/>
                </a:spcAft>
              </a:pPr>
              <a:r>
                <a:rPr lang="en-GB" sz="2400">
                  <a:latin typeface="Arial" panose="020B0604020202020204" pitchFamily="34" charset="0"/>
                  <a:cs typeface="Arial" panose="020B0604020202020204" pitchFamily="34" charset="0"/>
                </a:rPr>
                <a:t>10</a:t>
              </a:r>
            </a:p>
          </p:txBody>
        </p:sp>
        <p:sp>
          <p:nvSpPr>
            <p:cNvPr id="29" name="TextBox 28">
              <a:extLst>
                <a:ext uri="{FF2B5EF4-FFF2-40B4-BE49-F238E27FC236}">
                  <a16:creationId xmlns:a16="http://schemas.microsoft.com/office/drawing/2014/main" id="{FFE0C860-A83E-8FB1-4D8A-84A8B8E7C71D}"/>
                </a:ext>
              </a:extLst>
            </p:cNvPr>
            <p:cNvSpPr txBox="1"/>
            <p:nvPr/>
          </p:nvSpPr>
          <p:spPr>
            <a:xfrm>
              <a:off x="5240558" y="6098111"/>
              <a:ext cx="356188" cy="461665"/>
            </a:xfrm>
            <a:prstGeom prst="rect">
              <a:avLst/>
            </a:prstGeom>
            <a:noFill/>
          </p:spPr>
          <p:txBody>
            <a:bodyPr wrap="none" rtlCol="0">
              <a:spAutoFit/>
            </a:bodyPr>
            <a:lstStyle/>
            <a:p>
              <a:pPr algn="l">
                <a:spcAft>
                  <a:spcPts val="1200"/>
                </a:spcAft>
              </a:pPr>
              <a:r>
                <a:rPr lang="en-GB" sz="2400">
                  <a:latin typeface="Arial" panose="020B0604020202020204" pitchFamily="34" charset="0"/>
                  <a:cs typeface="Arial" panose="020B0604020202020204" pitchFamily="34" charset="0"/>
                </a:rPr>
                <a:t>0</a:t>
              </a:r>
            </a:p>
          </p:txBody>
        </p:sp>
        <p:sp>
          <p:nvSpPr>
            <p:cNvPr id="30" name="Rectangle 29">
              <a:extLst>
                <a:ext uri="{FF2B5EF4-FFF2-40B4-BE49-F238E27FC236}">
                  <a16:creationId xmlns:a16="http://schemas.microsoft.com/office/drawing/2014/main" id="{634467EB-918F-B1CF-2F7A-8FCA0E0DC19B}"/>
                </a:ext>
              </a:extLst>
            </p:cNvPr>
            <p:cNvSpPr/>
            <p:nvPr/>
          </p:nvSpPr>
          <p:spPr>
            <a:xfrm>
              <a:off x="5418652" y="3659265"/>
              <a:ext cx="3641101" cy="2392877"/>
            </a:xfrm>
            <a:custGeom>
              <a:avLst/>
              <a:gdLst>
                <a:gd name="csX0" fmla="*/ 0 w 2612571"/>
                <a:gd name="csY0" fmla="*/ 0 h 1643527"/>
                <a:gd name="csX1" fmla="*/ 2612571 w 2612571"/>
                <a:gd name="csY1" fmla="*/ 0 h 1643527"/>
                <a:gd name="csX2" fmla="*/ 2612571 w 2612571"/>
                <a:gd name="csY2" fmla="*/ 1643527 h 1643527"/>
                <a:gd name="csX3" fmla="*/ 0 w 2612571"/>
                <a:gd name="csY3" fmla="*/ 1643527 h 1643527"/>
                <a:gd name="csX4" fmla="*/ 0 w 2612571"/>
                <a:gd name="csY4" fmla="*/ 0 h 1643527"/>
                <a:gd name="csX0" fmla="*/ 2612571 w 2704011"/>
                <a:gd name="csY0" fmla="*/ 0 h 1643527"/>
                <a:gd name="csX1" fmla="*/ 2612571 w 2704011"/>
                <a:gd name="csY1" fmla="*/ 1643527 h 1643527"/>
                <a:gd name="csX2" fmla="*/ 0 w 2704011"/>
                <a:gd name="csY2" fmla="*/ 1643527 h 1643527"/>
                <a:gd name="csX3" fmla="*/ 0 w 2704011"/>
                <a:gd name="csY3" fmla="*/ 0 h 1643527"/>
                <a:gd name="csX4" fmla="*/ 2704011 w 2704011"/>
                <a:gd name="csY4" fmla="*/ 91440 h 1643527"/>
                <a:gd name="csX0" fmla="*/ 2612571 w 2612571"/>
                <a:gd name="csY0" fmla="*/ 0 h 1643527"/>
                <a:gd name="csX1" fmla="*/ 2612571 w 2612571"/>
                <a:gd name="csY1" fmla="*/ 1643527 h 1643527"/>
                <a:gd name="csX2" fmla="*/ 0 w 2612571"/>
                <a:gd name="csY2" fmla="*/ 1643527 h 1643527"/>
                <a:gd name="csX3" fmla="*/ 0 w 2612571"/>
                <a:gd name="csY3" fmla="*/ 0 h 1643527"/>
                <a:gd name="csX0" fmla="*/ 2612571 w 2612571"/>
                <a:gd name="csY0" fmla="*/ 1643527 h 1643527"/>
                <a:gd name="csX1" fmla="*/ 0 w 2612571"/>
                <a:gd name="csY1" fmla="*/ 1643527 h 1643527"/>
                <a:gd name="csX2" fmla="*/ 0 w 2612571"/>
                <a:gd name="csY2" fmla="*/ 0 h 1643527"/>
              </a:gdLst>
              <a:ahLst/>
              <a:cxnLst>
                <a:cxn ang="0">
                  <a:pos x="csX0" y="csY0"/>
                </a:cxn>
                <a:cxn ang="0">
                  <a:pos x="csX1" y="csY1"/>
                </a:cxn>
                <a:cxn ang="0">
                  <a:pos x="csX2" y="csY2"/>
                </a:cxn>
              </a:cxnLst>
              <a:rect l="l" t="t" r="r" b="b"/>
              <a:pathLst>
                <a:path w="2612571" h="1643527">
                  <a:moveTo>
                    <a:pt x="2612571" y="1643527"/>
                  </a:moveTo>
                  <a:lnTo>
                    <a:pt x="0" y="1643527"/>
                  </a:lnTo>
                  <a:lnTo>
                    <a:pt x="0" y="0"/>
                  </a:lnTo>
                </a:path>
              </a:pathLst>
            </a:custGeom>
            <a:no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 name="TextBox 30">
              <a:extLst>
                <a:ext uri="{FF2B5EF4-FFF2-40B4-BE49-F238E27FC236}">
                  <a16:creationId xmlns:a16="http://schemas.microsoft.com/office/drawing/2014/main" id="{A6C73E68-F455-5EE3-CE5D-FC4D38042C31}"/>
                </a:ext>
              </a:extLst>
            </p:cNvPr>
            <p:cNvSpPr txBox="1"/>
            <p:nvPr/>
          </p:nvSpPr>
          <p:spPr>
            <a:xfrm>
              <a:off x="4964039" y="5821309"/>
              <a:ext cx="356188" cy="461665"/>
            </a:xfrm>
            <a:prstGeom prst="rect">
              <a:avLst/>
            </a:prstGeom>
            <a:noFill/>
          </p:spPr>
          <p:txBody>
            <a:bodyPr wrap="none" rtlCol="0">
              <a:spAutoFit/>
            </a:bodyPr>
            <a:lstStyle/>
            <a:p>
              <a:pPr algn="l">
                <a:spcAft>
                  <a:spcPts val="1200"/>
                </a:spcAft>
              </a:pPr>
              <a:r>
                <a:rPr lang="en-GB" sz="2400">
                  <a:latin typeface="Arial" panose="020B0604020202020204" pitchFamily="34" charset="0"/>
                  <a:cs typeface="Arial" panose="020B0604020202020204" pitchFamily="34" charset="0"/>
                </a:rPr>
                <a:t>0</a:t>
              </a:r>
            </a:p>
          </p:txBody>
        </p:sp>
        <p:sp>
          <p:nvSpPr>
            <p:cNvPr id="32" name="TextBox 31">
              <a:extLst>
                <a:ext uri="{FF2B5EF4-FFF2-40B4-BE49-F238E27FC236}">
                  <a16:creationId xmlns:a16="http://schemas.microsoft.com/office/drawing/2014/main" id="{6551245F-1E6A-ABD4-6232-F70817C7D246}"/>
                </a:ext>
              </a:extLst>
            </p:cNvPr>
            <p:cNvSpPr txBox="1"/>
            <p:nvPr/>
          </p:nvSpPr>
          <p:spPr>
            <a:xfrm>
              <a:off x="4820034" y="5146341"/>
              <a:ext cx="527709" cy="461665"/>
            </a:xfrm>
            <a:prstGeom prst="rect">
              <a:avLst/>
            </a:prstGeom>
            <a:noFill/>
          </p:spPr>
          <p:txBody>
            <a:bodyPr wrap="none" rtlCol="0">
              <a:spAutoFit/>
            </a:bodyPr>
            <a:lstStyle/>
            <a:p>
              <a:pPr algn="l">
                <a:spcAft>
                  <a:spcPts val="1200"/>
                </a:spcAft>
              </a:pPr>
              <a:r>
                <a:rPr lang="en-GB" sz="2400">
                  <a:latin typeface="Arial" panose="020B0604020202020204" pitchFamily="34" charset="0"/>
                  <a:cs typeface="Arial" panose="020B0604020202020204" pitchFamily="34" charset="0"/>
                </a:rPr>
                <a:t>20</a:t>
              </a:r>
            </a:p>
          </p:txBody>
        </p:sp>
        <p:sp>
          <p:nvSpPr>
            <p:cNvPr id="33" name="TextBox 32">
              <a:extLst>
                <a:ext uri="{FF2B5EF4-FFF2-40B4-BE49-F238E27FC236}">
                  <a16:creationId xmlns:a16="http://schemas.microsoft.com/office/drawing/2014/main" id="{F88DB8E7-CF01-37E9-5E2E-4887B8E770B7}"/>
                </a:ext>
              </a:extLst>
            </p:cNvPr>
            <p:cNvSpPr txBox="1"/>
            <p:nvPr/>
          </p:nvSpPr>
          <p:spPr>
            <a:xfrm>
              <a:off x="4821093" y="4450527"/>
              <a:ext cx="527709" cy="461665"/>
            </a:xfrm>
            <a:prstGeom prst="rect">
              <a:avLst/>
            </a:prstGeom>
            <a:noFill/>
          </p:spPr>
          <p:txBody>
            <a:bodyPr wrap="none" rtlCol="0">
              <a:spAutoFit/>
            </a:bodyPr>
            <a:lstStyle/>
            <a:p>
              <a:pPr algn="l">
                <a:spcAft>
                  <a:spcPts val="1200"/>
                </a:spcAft>
              </a:pPr>
              <a:r>
                <a:rPr lang="en-GB" sz="2400">
                  <a:latin typeface="Arial" panose="020B0604020202020204" pitchFamily="34" charset="0"/>
                  <a:cs typeface="Arial" panose="020B0604020202020204" pitchFamily="34" charset="0"/>
                </a:rPr>
                <a:t>40</a:t>
              </a:r>
            </a:p>
          </p:txBody>
        </p:sp>
        <p:sp>
          <p:nvSpPr>
            <p:cNvPr id="34" name="TextBox 33">
              <a:extLst>
                <a:ext uri="{FF2B5EF4-FFF2-40B4-BE49-F238E27FC236}">
                  <a16:creationId xmlns:a16="http://schemas.microsoft.com/office/drawing/2014/main" id="{774F429A-2FBF-08A7-2566-10A9DBEB62DB}"/>
                </a:ext>
              </a:extLst>
            </p:cNvPr>
            <p:cNvSpPr txBox="1"/>
            <p:nvPr/>
          </p:nvSpPr>
          <p:spPr>
            <a:xfrm>
              <a:off x="4802744" y="3778414"/>
              <a:ext cx="527709" cy="461665"/>
            </a:xfrm>
            <a:prstGeom prst="rect">
              <a:avLst/>
            </a:prstGeom>
            <a:noFill/>
          </p:spPr>
          <p:txBody>
            <a:bodyPr wrap="none" rtlCol="0">
              <a:spAutoFit/>
            </a:bodyPr>
            <a:lstStyle/>
            <a:p>
              <a:pPr algn="l">
                <a:spcAft>
                  <a:spcPts val="1200"/>
                </a:spcAft>
              </a:pPr>
              <a:r>
                <a:rPr lang="en-GB" sz="2400">
                  <a:latin typeface="Arial" panose="020B0604020202020204" pitchFamily="34" charset="0"/>
                  <a:cs typeface="Arial" panose="020B0604020202020204" pitchFamily="34" charset="0"/>
                </a:rPr>
                <a:t>60</a:t>
              </a:r>
            </a:p>
          </p:txBody>
        </p:sp>
        <p:sp>
          <p:nvSpPr>
            <p:cNvPr id="35" name="Freeform: Shape 34">
              <a:extLst>
                <a:ext uri="{FF2B5EF4-FFF2-40B4-BE49-F238E27FC236}">
                  <a16:creationId xmlns:a16="http://schemas.microsoft.com/office/drawing/2014/main" id="{DFD981ED-8B94-ED84-2803-BE332233CE10}"/>
                </a:ext>
              </a:extLst>
            </p:cNvPr>
            <p:cNvSpPr/>
            <p:nvPr/>
          </p:nvSpPr>
          <p:spPr>
            <a:xfrm>
              <a:off x="5434170" y="4004644"/>
              <a:ext cx="3371163" cy="1049956"/>
            </a:xfrm>
            <a:custGeom>
              <a:avLst/>
              <a:gdLst>
                <a:gd name="connsiteX0" fmla="*/ 0 w 2175309"/>
                <a:gd name="connsiteY0" fmla="*/ 0 h 1645920"/>
                <a:gd name="connsiteX1" fmla="*/ 1116530 w 2175309"/>
                <a:gd name="connsiteY1" fmla="*/ 1078029 h 1645920"/>
                <a:gd name="connsiteX2" fmla="*/ 2175309 w 2175309"/>
                <a:gd name="connsiteY2" fmla="*/ 1645920 h 1645920"/>
                <a:gd name="connsiteX0" fmla="*/ 0 w 2175309"/>
                <a:gd name="connsiteY0" fmla="*/ 0 h 1645920"/>
                <a:gd name="connsiteX1" fmla="*/ 1116530 w 2175309"/>
                <a:gd name="connsiteY1" fmla="*/ 1078029 h 1645920"/>
                <a:gd name="connsiteX2" fmla="*/ 2175309 w 2175309"/>
                <a:gd name="connsiteY2" fmla="*/ 1645920 h 1645920"/>
                <a:gd name="connsiteX0" fmla="*/ 0 w 2175309"/>
                <a:gd name="connsiteY0" fmla="*/ 0 h 1645920"/>
                <a:gd name="connsiteX1" fmla="*/ 1116530 w 2175309"/>
                <a:gd name="connsiteY1" fmla="*/ 1078029 h 1645920"/>
                <a:gd name="connsiteX2" fmla="*/ 2175309 w 2175309"/>
                <a:gd name="connsiteY2" fmla="*/ 1645920 h 1645920"/>
                <a:gd name="connsiteX0" fmla="*/ 0 w 2175309"/>
                <a:gd name="connsiteY0" fmla="*/ 0 h 1645920"/>
                <a:gd name="connsiteX1" fmla="*/ 1116530 w 2175309"/>
                <a:gd name="connsiteY1" fmla="*/ 1078029 h 1645920"/>
                <a:gd name="connsiteX2" fmla="*/ 2175309 w 2175309"/>
                <a:gd name="connsiteY2" fmla="*/ 1645920 h 1645920"/>
                <a:gd name="connsiteX0" fmla="*/ 0 w 2175309"/>
                <a:gd name="connsiteY0" fmla="*/ 0 h 1645920"/>
                <a:gd name="connsiteX1" fmla="*/ 1116530 w 2175309"/>
                <a:gd name="connsiteY1" fmla="*/ 1078029 h 1645920"/>
                <a:gd name="connsiteX2" fmla="*/ 2175309 w 2175309"/>
                <a:gd name="connsiteY2" fmla="*/ 1645920 h 1645920"/>
              </a:gdLst>
              <a:ahLst/>
              <a:cxnLst>
                <a:cxn ang="0">
                  <a:pos x="connsiteX0" y="connsiteY0"/>
                </a:cxn>
                <a:cxn ang="0">
                  <a:pos x="connsiteX1" y="connsiteY1"/>
                </a:cxn>
                <a:cxn ang="0">
                  <a:pos x="connsiteX2" y="connsiteY2"/>
                </a:cxn>
              </a:cxnLst>
              <a:rect l="l" t="t" r="r" b="b"/>
              <a:pathLst>
                <a:path w="2175309" h="1645920">
                  <a:moveTo>
                    <a:pt x="0" y="0"/>
                  </a:moveTo>
                  <a:cubicBezTo>
                    <a:pt x="324051" y="378594"/>
                    <a:pt x="561474" y="686601"/>
                    <a:pt x="1116530" y="1078029"/>
                  </a:cubicBezTo>
                  <a:cubicBezTo>
                    <a:pt x="1671586" y="1469457"/>
                    <a:pt x="1716505" y="1475873"/>
                    <a:pt x="2175309" y="1645920"/>
                  </a:cubicBezTo>
                </a:path>
              </a:pathLst>
            </a:custGeom>
            <a:noFill/>
            <a:ln w="28575">
              <a:solidFill>
                <a:srgbClr val="0000F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36" name="Group 35">
              <a:extLst>
                <a:ext uri="{FF2B5EF4-FFF2-40B4-BE49-F238E27FC236}">
                  <a16:creationId xmlns:a16="http://schemas.microsoft.com/office/drawing/2014/main" id="{F3463688-2BAF-2AE1-29F4-D376CC7DF0FC}"/>
                </a:ext>
              </a:extLst>
            </p:cNvPr>
            <p:cNvGrpSpPr/>
            <p:nvPr/>
          </p:nvGrpSpPr>
          <p:grpSpPr>
            <a:xfrm>
              <a:off x="5270782" y="3820339"/>
              <a:ext cx="330200" cy="322642"/>
              <a:chOff x="6197432" y="554121"/>
              <a:chExt cx="330200" cy="322642"/>
            </a:xfrm>
          </p:grpSpPr>
          <p:sp>
            <p:nvSpPr>
              <p:cNvPr id="37" name="Oval 36">
                <a:extLst>
                  <a:ext uri="{FF2B5EF4-FFF2-40B4-BE49-F238E27FC236}">
                    <a16:creationId xmlns:a16="http://schemas.microsoft.com/office/drawing/2014/main" id="{E43F60FE-D508-2E34-1282-7646A1BFD717}"/>
                  </a:ext>
                </a:extLst>
              </p:cNvPr>
              <p:cNvSpPr/>
              <p:nvPr/>
            </p:nvSpPr>
            <p:spPr>
              <a:xfrm>
                <a:off x="6197432" y="554121"/>
                <a:ext cx="330200" cy="322642"/>
              </a:xfrm>
              <a:prstGeom prst="ellipse">
                <a:avLst/>
              </a:prstGeom>
              <a:noFill/>
              <a:ln w="28575">
                <a:solidFill>
                  <a:schemeClr val="bg1">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8" name="Oval 37">
                <a:extLst>
                  <a:ext uri="{FF2B5EF4-FFF2-40B4-BE49-F238E27FC236}">
                    <a16:creationId xmlns:a16="http://schemas.microsoft.com/office/drawing/2014/main" id="{F202F9F4-C14E-D937-9859-9213F8A7D8A0}"/>
                  </a:ext>
                </a:extLst>
              </p:cNvPr>
              <p:cNvSpPr/>
              <p:nvPr/>
            </p:nvSpPr>
            <p:spPr>
              <a:xfrm>
                <a:off x="6339137" y="692583"/>
                <a:ext cx="46790" cy="45719"/>
              </a:xfrm>
              <a:prstGeom prst="ellipse">
                <a:avLst/>
              </a:prstGeom>
              <a:solidFill>
                <a:schemeClr val="tx1"/>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39" name="Group 38">
              <a:extLst>
                <a:ext uri="{FF2B5EF4-FFF2-40B4-BE49-F238E27FC236}">
                  <a16:creationId xmlns:a16="http://schemas.microsoft.com/office/drawing/2014/main" id="{79D46DDB-DE43-98A1-94EF-2C36C0D148C3}"/>
                </a:ext>
              </a:extLst>
            </p:cNvPr>
            <p:cNvGrpSpPr/>
            <p:nvPr/>
          </p:nvGrpSpPr>
          <p:grpSpPr>
            <a:xfrm>
              <a:off x="5905443" y="4162997"/>
              <a:ext cx="330200" cy="322642"/>
              <a:chOff x="6197432" y="554121"/>
              <a:chExt cx="330200" cy="322642"/>
            </a:xfrm>
          </p:grpSpPr>
          <p:sp>
            <p:nvSpPr>
              <p:cNvPr id="40" name="Oval 39">
                <a:extLst>
                  <a:ext uri="{FF2B5EF4-FFF2-40B4-BE49-F238E27FC236}">
                    <a16:creationId xmlns:a16="http://schemas.microsoft.com/office/drawing/2014/main" id="{0E2822B5-8EED-0EA4-8860-D88024A400D2}"/>
                  </a:ext>
                </a:extLst>
              </p:cNvPr>
              <p:cNvSpPr/>
              <p:nvPr/>
            </p:nvSpPr>
            <p:spPr>
              <a:xfrm>
                <a:off x="6197432" y="554121"/>
                <a:ext cx="330200" cy="322642"/>
              </a:xfrm>
              <a:prstGeom prst="ellipse">
                <a:avLst/>
              </a:prstGeom>
              <a:noFill/>
              <a:ln w="28575">
                <a:solidFill>
                  <a:schemeClr val="bg1">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1" name="Oval 40">
                <a:extLst>
                  <a:ext uri="{FF2B5EF4-FFF2-40B4-BE49-F238E27FC236}">
                    <a16:creationId xmlns:a16="http://schemas.microsoft.com/office/drawing/2014/main" id="{64F8E4E7-8C40-9B7A-9031-849F48537FE6}"/>
                  </a:ext>
                </a:extLst>
              </p:cNvPr>
              <p:cNvSpPr/>
              <p:nvPr/>
            </p:nvSpPr>
            <p:spPr>
              <a:xfrm>
                <a:off x="6339137" y="692583"/>
                <a:ext cx="46790" cy="45719"/>
              </a:xfrm>
              <a:prstGeom prst="ellipse">
                <a:avLst/>
              </a:prstGeom>
              <a:solidFill>
                <a:schemeClr val="tx1"/>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42" name="Group 41">
              <a:extLst>
                <a:ext uri="{FF2B5EF4-FFF2-40B4-BE49-F238E27FC236}">
                  <a16:creationId xmlns:a16="http://schemas.microsoft.com/office/drawing/2014/main" id="{C49041C4-BBED-4F6D-618C-D3A1191DA219}"/>
                </a:ext>
              </a:extLst>
            </p:cNvPr>
            <p:cNvGrpSpPr/>
            <p:nvPr/>
          </p:nvGrpSpPr>
          <p:grpSpPr>
            <a:xfrm>
              <a:off x="6622741" y="4399050"/>
              <a:ext cx="330200" cy="322642"/>
              <a:chOff x="6197432" y="554121"/>
              <a:chExt cx="330200" cy="322642"/>
            </a:xfrm>
          </p:grpSpPr>
          <p:sp>
            <p:nvSpPr>
              <p:cNvPr id="43" name="Oval 42">
                <a:extLst>
                  <a:ext uri="{FF2B5EF4-FFF2-40B4-BE49-F238E27FC236}">
                    <a16:creationId xmlns:a16="http://schemas.microsoft.com/office/drawing/2014/main" id="{958BB57F-9F54-0F47-4C71-411BB1E68EE6}"/>
                  </a:ext>
                </a:extLst>
              </p:cNvPr>
              <p:cNvSpPr/>
              <p:nvPr/>
            </p:nvSpPr>
            <p:spPr>
              <a:xfrm>
                <a:off x="6197432" y="554121"/>
                <a:ext cx="330200" cy="322642"/>
              </a:xfrm>
              <a:prstGeom prst="ellipse">
                <a:avLst/>
              </a:prstGeom>
              <a:noFill/>
              <a:ln w="28575">
                <a:solidFill>
                  <a:schemeClr val="bg1">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4" name="Oval 43">
                <a:extLst>
                  <a:ext uri="{FF2B5EF4-FFF2-40B4-BE49-F238E27FC236}">
                    <a16:creationId xmlns:a16="http://schemas.microsoft.com/office/drawing/2014/main" id="{AF2D1B56-57B7-65A6-40AE-414DC2524F72}"/>
                  </a:ext>
                </a:extLst>
              </p:cNvPr>
              <p:cNvSpPr/>
              <p:nvPr/>
            </p:nvSpPr>
            <p:spPr>
              <a:xfrm>
                <a:off x="6339137" y="692583"/>
                <a:ext cx="46790" cy="45719"/>
              </a:xfrm>
              <a:prstGeom prst="ellipse">
                <a:avLst/>
              </a:prstGeom>
              <a:solidFill>
                <a:schemeClr val="tx1"/>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45" name="Group 44">
              <a:extLst>
                <a:ext uri="{FF2B5EF4-FFF2-40B4-BE49-F238E27FC236}">
                  <a16:creationId xmlns:a16="http://schemas.microsoft.com/office/drawing/2014/main" id="{A70824FC-37B5-9A1A-61EE-D7EC8A87B119}"/>
                </a:ext>
              </a:extLst>
            </p:cNvPr>
            <p:cNvGrpSpPr/>
            <p:nvPr/>
          </p:nvGrpSpPr>
          <p:grpSpPr>
            <a:xfrm>
              <a:off x="7277302" y="4629898"/>
              <a:ext cx="330200" cy="322642"/>
              <a:chOff x="6197432" y="554121"/>
              <a:chExt cx="330200" cy="322642"/>
            </a:xfrm>
          </p:grpSpPr>
          <p:sp>
            <p:nvSpPr>
              <p:cNvPr id="46" name="Oval 45">
                <a:extLst>
                  <a:ext uri="{FF2B5EF4-FFF2-40B4-BE49-F238E27FC236}">
                    <a16:creationId xmlns:a16="http://schemas.microsoft.com/office/drawing/2014/main" id="{711DA21C-8BE1-5730-D705-6A7113F5117C}"/>
                  </a:ext>
                </a:extLst>
              </p:cNvPr>
              <p:cNvSpPr/>
              <p:nvPr/>
            </p:nvSpPr>
            <p:spPr>
              <a:xfrm>
                <a:off x="6197432" y="554121"/>
                <a:ext cx="330200" cy="322642"/>
              </a:xfrm>
              <a:prstGeom prst="ellipse">
                <a:avLst/>
              </a:prstGeom>
              <a:noFill/>
              <a:ln w="28575">
                <a:solidFill>
                  <a:schemeClr val="bg1">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7" name="Oval 46">
                <a:extLst>
                  <a:ext uri="{FF2B5EF4-FFF2-40B4-BE49-F238E27FC236}">
                    <a16:creationId xmlns:a16="http://schemas.microsoft.com/office/drawing/2014/main" id="{2D6B7E7A-B85F-E13F-125A-B5BDEBE011F9}"/>
                  </a:ext>
                </a:extLst>
              </p:cNvPr>
              <p:cNvSpPr/>
              <p:nvPr/>
            </p:nvSpPr>
            <p:spPr>
              <a:xfrm>
                <a:off x="6339137" y="692583"/>
                <a:ext cx="46790" cy="45719"/>
              </a:xfrm>
              <a:prstGeom prst="ellipse">
                <a:avLst/>
              </a:prstGeom>
              <a:solidFill>
                <a:schemeClr val="tx1"/>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48" name="Group 47">
              <a:extLst>
                <a:ext uri="{FF2B5EF4-FFF2-40B4-BE49-F238E27FC236}">
                  <a16:creationId xmlns:a16="http://schemas.microsoft.com/office/drawing/2014/main" id="{DCEF2765-D608-452D-5DE7-32DB62615CF6}"/>
                </a:ext>
              </a:extLst>
            </p:cNvPr>
            <p:cNvGrpSpPr/>
            <p:nvPr/>
          </p:nvGrpSpPr>
          <p:grpSpPr>
            <a:xfrm>
              <a:off x="7973786" y="4760199"/>
              <a:ext cx="330200" cy="322642"/>
              <a:chOff x="6197432" y="554121"/>
              <a:chExt cx="330200" cy="322642"/>
            </a:xfrm>
          </p:grpSpPr>
          <p:sp>
            <p:nvSpPr>
              <p:cNvPr id="49" name="Oval 48">
                <a:extLst>
                  <a:ext uri="{FF2B5EF4-FFF2-40B4-BE49-F238E27FC236}">
                    <a16:creationId xmlns:a16="http://schemas.microsoft.com/office/drawing/2014/main" id="{B1E55C50-A3AB-5201-C697-7FF8781344FF}"/>
                  </a:ext>
                </a:extLst>
              </p:cNvPr>
              <p:cNvSpPr/>
              <p:nvPr/>
            </p:nvSpPr>
            <p:spPr>
              <a:xfrm>
                <a:off x="6197432" y="554121"/>
                <a:ext cx="330200" cy="322642"/>
              </a:xfrm>
              <a:prstGeom prst="ellipse">
                <a:avLst/>
              </a:prstGeom>
              <a:noFill/>
              <a:ln w="28575">
                <a:solidFill>
                  <a:schemeClr val="bg1">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0" name="Oval 49">
                <a:extLst>
                  <a:ext uri="{FF2B5EF4-FFF2-40B4-BE49-F238E27FC236}">
                    <a16:creationId xmlns:a16="http://schemas.microsoft.com/office/drawing/2014/main" id="{9198EA31-147B-FDBE-192A-7FAB9E73E706}"/>
                  </a:ext>
                </a:extLst>
              </p:cNvPr>
              <p:cNvSpPr/>
              <p:nvPr/>
            </p:nvSpPr>
            <p:spPr>
              <a:xfrm>
                <a:off x="6339137" y="692583"/>
                <a:ext cx="46790" cy="45719"/>
              </a:xfrm>
              <a:prstGeom prst="ellipse">
                <a:avLst/>
              </a:prstGeom>
              <a:solidFill>
                <a:schemeClr val="tx1"/>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51" name="Group 50">
              <a:extLst>
                <a:ext uri="{FF2B5EF4-FFF2-40B4-BE49-F238E27FC236}">
                  <a16:creationId xmlns:a16="http://schemas.microsoft.com/office/drawing/2014/main" id="{2D92B9F0-7D39-3519-7EA8-0C55F7D6ADA2}"/>
                </a:ext>
              </a:extLst>
            </p:cNvPr>
            <p:cNvGrpSpPr/>
            <p:nvPr/>
          </p:nvGrpSpPr>
          <p:grpSpPr>
            <a:xfrm>
              <a:off x="8631783" y="4896758"/>
              <a:ext cx="330200" cy="322642"/>
              <a:chOff x="6197432" y="554121"/>
              <a:chExt cx="330200" cy="322642"/>
            </a:xfrm>
          </p:grpSpPr>
          <p:sp>
            <p:nvSpPr>
              <p:cNvPr id="52" name="Oval 51">
                <a:extLst>
                  <a:ext uri="{FF2B5EF4-FFF2-40B4-BE49-F238E27FC236}">
                    <a16:creationId xmlns:a16="http://schemas.microsoft.com/office/drawing/2014/main" id="{9582BC8A-ACE6-EC94-B926-945902D50322}"/>
                  </a:ext>
                </a:extLst>
              </p:cNvPr>
              <p:cNvSpPr/>
              <p:nvPr/>
            </p:nvSpPr>
            <p:spPr>
              <a:xfrm>
                <a:off x="6197432" y="554121"/>
                <a:ext cx="330200" cy="322642"/>
              </a:xfrm>
              <a:prstGeom prst="ellipse">
                <a:avLst/>
              </a:prstGeom>
              <a:noFill/>
              <a:ln w="28575">
                <a:solidFill>
                  <a:schemeClr val="bg1">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3" name="Oval 52">
                <a:extLst>
                  <a:ext uri="{FF2B5EF4-FFF2-40B4-BE49-F238E27FC236}">
                    <a16:creationId xmlns:a16="http://schemas.microsoft.com/office/drawing/2014/main" id="{DAF1CB81-A95E-9A7D-0CA4-E01C2A4FCE29}"/>
                  </a:ext>
                </a:extLst>
              </p:cNvPr>
              <p:cNvSpPr/>
              <p:nvPr/>
            </p:nvSpPr>
            <p:spPr>
              <a:xfrm>
                <a:off x="6339137" y="692583"/>
                <a:ext cx="46790" cy="45719"/>
              </a:xfrm>
              <a:prstGeom prst="ellipse">
                <a:avLst/>
              </a:prstGeom>
              <a:solidFill>
                <a:schemeClr val="tx1"/>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cxnSp>
          <p:nvCxnSpPr>
            <p:cNvPr id="55" name="Straight Connector 54">
              <a:extLst>
                <a:ext uri="{FF2B5EF4-FFF2-40B4-BE49-F238E27FC236}">
                  <a16:creationId xmlns:a16="http://schemas.microsoft.com/office/drawing/2014/main" id="{B2F57E4D-E4C4-76D5-7B3E-F82D2CDDD9A6}"/>
                </a:ext>
              </a:extLst>
            </p:cNvPr>
            <p:cNvCxnSpPr>
              <a:cxnSpLocks/>
            </p:cNvCxnSpPr>
            <p:nvPr/>
          </p:nvCxnSpPr>
          <p:spPr>
            <a:xfrm flipV="1">
              <a:off x="7092950" y="6051090"/>
              <a:ext cx="0" cy="102060"/>
            </a:xfrm>
            <a:prstGeom prst="line">
              <a:avLst/>
            </a:prstGeom>
            <a:ln w="28575">
              <a:solidFill>
                <a:schemeClr val="tx1"/>
              </a:solidFill>
              <a:tailEnd type="none" w="med" len="lg"/>
            </a:ln>
          </p:spPr>
          <p:style>
            <a:lnRef idx="2">
              <a:schemeClr val="accent1"/>
            </a:lnRef>
            <a:fillRef idx="0">
              <a:schemeClr val="accent1"/>
            </a:fillRef>
            <a:effectRef idx="1">
              <a:schemeClr val="accent1"/>
            </a:effectRef>
            <a:fontRef idx="minor">
              <a:schemeClr val="tx1"/>
            </a:fontRef>
          </p:style>
        </p:cxnSp>
        <p:cxnSp>
          <p:nvCxnSpPr>
            <p:cNvPr id="56" name="Straight Connector 55">
              <a:extLst>
                <a:ext uri="{FF2B5EF4-FFF2-40B4-BE49-F238E27FC236}">
                  <a16:creationId xmlns:a16="http://schemas.microsoft.com/office/drawing/2014/main" id="{46EA6AA3-D34F-2E15-436A-5C77DFF491E9}"/>
                </a:ext>
              </a:extLst>
            </p:cNvPr>
            <p:cNvCxnSpPr>
              <a:cxnSpLocks/>
            </p:cNvCxnSpPr>
            <p:nvPr/>
          </p:nvCxnSpPr>
          <p:spPr>
            <a:xfrm>
              <a:off x="5291837" y="5384340"/>
              <a:ext cx="120650" cy="0"/>
            </a:xfrm>
            <a:prstGeom prst="line">
              <a:avLst/>
            </a:prstGeom>
            <a:ln w="28575">
              <a:solidFill>
                <a:schemeClr val="tx1"/>
              </a:solidFill>
              <a:tailEnd type="none" w="med" len="lg"/>
            </a:ln>
          </p:spPr>
          <p:style>
            <a:lnRef idx="2">
              <a:schemeClr val="accent1"/>
            </a:lnRef>
            <a:fillRef idx="0">
              <a:schemeClr val="accent1"/>
            </a:fillRef>
            <a:effectRef idx="1">
              <a:schemeClr val="accent1"/>
            </a:effectRef>
            <a:fontRef idx="minor">
              <a:schemeClr val="tx1"/>
            </a:fontRef>
          </p:style>
        </p:cxnSp>
        <p:cxnSp>
          <p:nvCxnSpPr>
            <p:cNvPr id="57" name="Straight Connector 56">
              <a:extLst>
                <a:ext uri="{FF2B5EF4-FFF2-40B4-BE49-F238E27FC236}">
                  <a16:creationId xmlns:a16="http://schemas.microsoft.com/office/drawing/2014/main" id="{99BD9F30-778B-06BE-8B61-0452A3DD6C54}"/>
                </a:ext>
              </a:extLst>
            </p:cNvPr>
            <p:cNvCxnSpPr>
              <a:cxnSpLocks/>
            </p:cNvCxnSpPr>
            <p:nvPr/>
          </p:nvCxnSpPr>
          <p:spPr>
            <a:xfrm>
              <a:off x="5296757" y="4721692"/>
              <a:ext cx="137413" cy="0"/>
            </a:xfrm>
            <a:prstGeom prst="line">
              <a:avLst/>
            </a:prstGeom>
            <a:ln w="28575">
              <a:solidFill>
                <a:schemeClr val="tx1"/>
              </a:solidFill>
              <a:tailEnd type="none" w="med" len="lg"/>
            </a:ln>
          </p:spPr>
          <p:style>
            <a:lnRef idx="2">
              <a:schemeClr val="accent1"/>
            </a:lnRef>
            <a:fillRef idx="0">
              <a:schemeClr val="accent1"/>
            </a:fillRef>
            <a:effectRef idx="1">
              <a:schemeClr val="accent1"/>
            </a:effectRef>
            <a:fontRef idx="minor">
              <a:schemeClr val="tx1"/>
            </a:fontRef>
          </p:style>
        </p:cxnSp>
        <p:cxnSp>
          <p:nvCxnSpPr>
            <p:cNvPr id="58" name="Straight Connector 57">
              <a:extLst>
                <a:ext uri="{FF2B5EF4-FFF2-40B4-BE49-F238E27FC236}">
                  <a16:creationId xmlns:a16="http://schemas.microsoft.com/office/drawing/2014/main" id="{DABCA8B0-836A-7880-E417-18B0E654A373}"/>
                </a:ext>
              </a:extLst>
            </p:cNvPr>
            <p:cNvCxnSpPr>
              <a:cxnSpLocks/>
              <a:endCxn id="38" idx="4"/>
            </p:cNvCxnSpPr>
            <p:nvPr/>
          </p:nvCxnSpPr>
          <p:spPr>
            <a:xfrm>
              <a:off x="5295327" y="4004520"/>
              <a:ext cx="140555" cy="0"/>
            </a:xfrm>
            <a:prstGeom prst="line">
              <a:avLst/>
            </a:prstGeom>
            <a:ln w="28575">
              <a:solidFill>
                <a:schemeClr val="tx1"/>
              </a:solidFill>
              <a:tailEnd type="none" w="med" len="lg"/>
            </a:ln>
          </p:spPr>
          <p:style>
            <a:lnRef idx="2">
              <a:schemeClr val="accent1"/>
            </a:lnRef>
            <a:fillRef idx="0">
              <a:schemeClr val="accent1"/>
            </a:fillRef>
            <a:effectRef idx="1">
              <a:schemeClr val="accent1"/>
            </a:effectRef>
            <a:fontRef idx="minor">
              <a:schemeClr val="tx1"/>
            </a:fontRef>
          </p:style>
        </p:cxnSp>
        <p:cxnSp>
          <p:nvCxnSpPr>
            <p:cNvPr id="60" name="Straight Connector 59">
              <a:extLst>
                <a:ext uri="{FF2B5EF4-FFF2-40B4-BE49-F238E27FC236}">
                  <a16:creationId xmlns:a16="http://schemas.microsoft.com/office/drawing/2014/main" id="{B27B60E0-D32F-186B-648E-C7571CAED394}"/>
                </a:ext>
              </a:extLst>
            </p:cNvPr>
            <p:cNvCxnSpPr>
              <a:cxnSpLocks/>
            </p:cNvCxnSpPr>
            <p:nvPr/>
          </p:nvCxnSpPr>
          <p:spPr>
            <a:xfrm flipV="1">
              <a:off x="8826500" y="6057440"/>
              <a:ext cx="0" cy="102060"/>
            </a:xfrm>
            <a:prstGeom prst="line">
              <a:avLst/>
            </a:prstGeom>
            <a:ln w="28575">
              <a:solidFill>
                <a:schemeClr val="tx1"/>
              </a:solidFill>
              <a:tailEnd type="none" w="med" len="lg"/>
            </a:ln>
          </p:spPr>
          <p:style>
            <a:lnRef idx="2">
              <a:schemeClr val="accent1"/>
            </a:lnRef>
            <a:fillRef idx="0">
              <a:schemeClr val="accent1"/>
            </a:fillRef>
            <a:effectRef idx="1">
              <a:schemeClr val="accent1"/>
            </a:effectRef>
            <a:fontRef idx="minor">
              <a:schemeClr val="tx1"/>
            </a:fontRef>
          </p:style>
        </p:cxnSp>
        <p:cxnSp>
          <p:nvCxnSpPr>
            <p:cNvPr id="64" name="Straight Connector 63">
              <a:extLst>
                <a:ext uri="{FF2B5EF4-FFF2-40B4-BE49-F238E27FC236}">
                  <a16:creationId xmlns:a16="http://schemas.microsoft.com/office/drawing/2014/main" id="{76331F87-0C18-884F-776F-8B0B78D9C100}"/>
                </a:ext>
              </a:extLst>
            </p:cNvPr>
            <p:cNvCxnSpPr>
              <a:cxnSpLocks/>
            </p:cNvCxnSpPr>
            <p:nvPr/>
          </p:nvCxnSpPr>
          <p:spPr>
            <a:xfrm>
              <a:off x="5298187" y="6051090"/>
              <a:ext cx="120650" cy="0"/>
            </a:xfrm>
            <a:prstGeom prst="line">
              <a:avLst/>
            </a:prstGeom>
            <a:ln w="28575">
              <a:solidFill>
                <a:schemeClr val="tx1"/>
              </a:solidFill>
              <a:tailEnd type="none" w="med" len="lg"/>
            </a:ln>
          </p:spPr>
          <p:style>
            <a:lnRef idx="2">
              <a:schemeClr val="accent1"/>
            </a:lnRef>
            <a:fillRef idx="0">
              <a:schemeClr val="accent1"/>
            </a:fillRef>
            <a:effectRef idx="1">
              <a:schemeClr val="accent1"/>
            </a:effectRef>
            <a:fontRef idx="minor">
              <a:schemeClr val="tx1"/>
            </a:fontRef>
          </p:style>
        </p:cxnSp>
      </p:grpSp>
    </p:spTree>
    <p:extLst>
      <p:ext uri="{BB962C8B-B14F-4D97-AF65-F5344CB8AC3E}">
        <p14:creationId xmlns:p14="http://schemas.microsoft.com/office/powerpoint/2010/main" val="28997401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5">
            <a:extLst>
              <a:ext uri="{FF2B5EF4-FFF2-40B4-BE49-F238E27FC236}">
                <a16:creationId xmlns:a16="http://schemas.microsoft.com/office/drawing/2014/main" id="{DAC01416-203E-4D0A-0DE3-95CA1C2F99AF}"/>
              </a:ext>
            </a:extLst>
          </p:cNvPr>
          <p:cNvSpPr txBox="1">
            <a:spLocks noChangeArrowheads="1"/>
          </p:cNvSpPr>
          <p:nvPr/>
        </p:nvSpPr>
        <p:spPr bwMode="auto">
          <a:xfrm>
            <a:off x="2438241" y="1454195"/>
            <a:ext cx="3668077" cy="584775"/>
          </a:xfrm>
          <a:prstGeom prst="rect">
            <a:avLst/>
          </a:prstGeom>
          <a:solidFill>
            <a:srgbClr val="FFFFCC"/>
          </a:solidFill>
          <a:ln>
            <a:noFill/>
          </a:ln>
        </p:spPr>
        <p:txBody>
          <a:bodyPr wrap="square">
            <a:spAutoFit/>
          </a:bodyP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algn="ctr" eaLnBrk="1" hangingPunct="1">
              <a:spcBef>
                <a:spcPct val="50000"/>
              </a:spcBef>
            </a:pPr>
            <a:r>
              <a:rPr lang="en-US" altLang="en-US" sz="3200" dirty="0"/>
              <a:t>An </a:t>
            </a:r>
            <a:r>
              <a:rPr lang="en-US" altLang="en-US" sz="3200" b="1" dirty="0" err="1"/>
              <a:t>Ceilvin</a:t>
            </a:r>
            <a:r>
              <a:rPr lang="en-US" altLang="en-US" sz="3200" b="1" dirty="0"/>
              <a:t> (K)</a:t>
            </a:r>
            <a:endParaRPr lang="en-GB" altLang="en-US" sz="3200" b="1" dirty="0"/>
          </a:p>
        </p:txBody>
      </p:sp>
      <p:sp>
        <p:nvSpPr>
          <p:cNvPr id="5" name="Title 4">
            <a:extLst>
              <a:ext uri="{FF2B5EF4-FFF2-40B4-BE49-F238E27FC236}">
                <a16:creationId xmlns:a16="http://schemas.microsoft.com/office/drawing/2014/main" id="{E7C960EC-0FBB-EB4F-7AD9-BAB4675C1BDD}"/>
              </a:ext>
            </a:extLst>
          </p:cNvPr>
          <p:cNvSpPr>
            <a:spLocks noGrp="1"/>
          </p:cNvSpPr>
          <p:nvPr>
            <p:ph type="title"/>
          </p:nvPr>
        </p:nvSpPr>
        <p:spPr>
          <a:xfrm>
            <a:off x="241300" y="155246"/>
            <a:ext cx="8724900" cy="590931"/>
          </a:xfrm>
        </p:spPr>
        <p:txBody>
          <a:bodyPr/>
          <a:lstStyle/>
          <a:p>
            <a:r>
              <a:rPr lang="en-US" altLang="en-US" dirty="0"/>
              <a:t> </a:t>
            </a:r>
            <a:r>
              <a:rPr lang="pt-BR" altLang="en-US" dirty="0"/>
              <a:t>Cad é an tAonad SI teochta?</a:t>
            </a:r>
            <a:endParaRPr lang="en-GB" dirty="0"/>
          </a:p>
        </p:txBody>
      </p:sp>
      <p:sp>
        <p:nvSpPr>
          <p:cNvPr id="7" name="TextBox 6">
            <a:extLst>
              <a:ext uri="{FF2B5EF4-FFF2-40B4-BE49-F238E27FC236}">
                <a16:creationId xmlns:a16="http://schemas.microsoft.com/office/drawing/2014/main" id="{8718E595-393B-813A-8804-E73CE1317E0F}"/>
              </a:ext>
            </a:extLst>
          </p:cNvPr>
          <p:cNvSpPr txBox="1"/>
          <p:nvPr/>
        </p:nvSpPr>
        <p:spPr>
          <a:xfrm>
            <a:off x="3040380" y="3042940"/>
            <a:ext cx="3744358" cy="523220"/>
          </a:xfrm>
          <a:prstGeom prst="rect">
            <a:avLst/>
          </a:prstGeom>
          <a:noFill/>
        </p:spPr>
        <p:txBody>
          <a:bodyPr wrap="none" rtlCol="0">
            <a:spAutoFit/>
          </a:bodyPr>
          <a:lstStyle/>
          <a:p>
            <a:pPr algn="l">
              <a:spcAft>
                <a:spcPts val="1200"/>
              </a:spcAft>
            </a:pPr>
            <a:r>
              <a:rPr lang="en-GB" sz="2800" dirty="0" err="1">
                <a:latin typeface="Arial" panose="020B0604020202020204" pitchFamily="34" charset="0"/>
                <a:cs typeface="Arial" panose="020B0604020202020204" pitchFamily="34" charset="0"/>
              </a:rPr>
              <a:t>Veicteoir</a:t>
            </a:r>
            <a:r>
              <a:rPr lang="en-GB" sz="2800" dirty="0">
                <a:latin typeface="Arial" panose="020B0604020202020204" pitchFamily="34" charset="0"/>
                <a:cs typeface="Arial" panose="020B0604020202020204" pitchFamily="34" charset="0"/>
              </a:rPr>
              <a:t> </a:t>
            </a:r>
            <a:r>
              <a:rPr lang="en-GB" sz="2800" dirty="0" err="1">
                <a:latin typeface="Arial" panose="020B0604020202020204" pitchFamily="34" charset="0"/>
                <a:cs typeface="Arial" panose="020B0604020202020204" pitchFamily="34" charset="0"/>
              </a:rPr>
              <a:t>nó</a:t>
            </a:r>
            <a:r>
              <a:rPr lang="en-GB" sz="2800" dirty="0">
                <a:latin typeface="Arial" panose="020B0604020202020204" pitchFamily="34" charset="0"/>
                <a:cs typeface="Arial" panose="020B0604020202020204" pitchFamily="34" charset="0"/>
              </a:rPr>
              <a:t> </a:t>
            </a:r>
            <a:r>
              <a:rPr lang="en-GB" sz="2800" dirty="0" err="1">
                <a:latin typeface="Arial" panose="020B0604020202020204" pitchFamily="34" charset="0"/>
                <a:cs typeface="Arial" panose="020B0604020202020204" pitchFamily="34" charset="0"/>
              </a:rPr>
              <a:t>Scalaigh</a:t>
            </a:r>
            <a:r>
              <a:rPr lang="en-GB" sz="2800" dirty="0">
                <a:latin typeface="Arial" panose="020B0604020202020204" pitchFamily="34" charset="0"/>
                <a:cs typeface="Arial" panose="020B0604020202020204" pitchFamily="34" charset="0"/>
              </a:rPr>
              <a:t>?</a:t>
            </a:r>
          </a:p>
        </p:txBody>
      </p:sp>
      <p:sp>
        <p:nvSpPr>
          <p:cNvPr id="8" name="TextBox 7">
            <a:extLst>
              <a:ext uri="{FF2B5EF4-FFF2-40B4-BE49-F238E27FC236}">
                <a16:creationId xmlns:a16="http://schemas.microsoft.com/office/drawing/2014/main" id="{18863DDF-0B94-F8A7-4023-C76ED4B36AFC}"/>
              </a:ext>
            </a:extLst>
          </p:cNvPr>
          <p:cNvSpPr txBox="1"/>
          <p:nvPr/>
        </p:nvSpPr>
        <p:spPr>
          <a:xfrm>
            <a:off x="3789574" y="4789755"/>
            <a:ext cx="1564852" cy="523220"/>
          </a:xfrm>
          <a:prstGeom prst="rect">
            <a:avLst/>
          </a:prstGeom>
          <a:noFill/>
        </p:spPr>
        <p:txBody>
          <a:bodyPr wrap="none" rtlCol="0">
            <a:spAutoFit/>
          </a:bodyPr>
          <a:lstStyle/>
          <a:p>
            <a:pPr algn="l">
              <a:spcAft>
                <a:spcPts val="1200"/>
              </a:spcAft>
            </a:pPr>
            <a:r>
              <a:rPr lang="en-GB" sz="2800" dirty="0" err="1">
                <a:latin typeface="Arial" panose="020B0604020202020204" pitchFamily="34" charset="0"/>
                <a:cs typeface="Arial" panose="020B0604020202020204" pitchFamily="34" charset="0"/>
              </a:rPr>
              <a:t>Scalaigh</a:t>
            </a:r>
            <a:endParaRPr lang="en-GB" sz="2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8720569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1"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 grpId="1" animBg="1"/>
      <p:bldP spid="7" grpId="0"/>
      <p:bldP spid="8" grpId="0"/>
    </p:bldLst>
  </p:timing>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4E2BDE9-9F0F-2C6E-F710-C1FBE0851DC2}"/>
            </a:ext>
          </a:extLst>
        </p:cNvPr>
        <p:cNvGrpSpPr/>
        <p:nvPr/>
      </p:nvGrpSpPr>
      <p:grpSpPr>
        <a:xfrm>
          <a:off x="0" y="0"/>
          <a:ext cx="0" cy="0"/>
          <a:chOff x="0" y="0"/>
          <a:chExt cx="0" cy="0"/>
        </a:xfrm>
      </p:grpSpPr>
      <p:sp>
        <p:nvSpPr>
          <p:cNvPr id="11" name="Title 10">
            <a:extLst>
              <a:ext uri="{FF2B5EF4-FFF2-40B4-BE49-F238E27FC236}">
                <a16:creationId xmlns:a16="http://schemas.microsoft.com/office/drawing/2014/main" id="{3639408C-39AB-7FB0-B15F-D4E21C515565}"/>
              </a:ext>
            </a:extLst>
          </p:cNvPr>
          <p:cNvSpPr>
            <a:spLocks noGrp="1"/>
          </p:cNvSpPr>
          <p:nvPr>
            <p:ph type="title"/>
          </p:nvPr>
        </p:nvSpPr>
        <p:spPr/>
        <p:txBody>
          <a:bodyPr>
            <a:normAutofit fontScale="90000"/>
          </a:bodyPr>
          <a:lstStyle/>
          <a:p>
            <a:r>
              <a:rPr lang="en-GB" dirty="0" err="1"/>
              <a:t>Cleachtadh</a:t>
            </a:r>
            <a:r>
              <a:rPr lang="en-GB" dirty="0"/>
              <a:t> (</a:t>
            </a:r>
            <a:r>
              <a:rPr lang="en-GB" dirty="0" err="1"/>
              <a:t>cuid</a:t>
            </a:r>
            <a:r>
              <a:rPr lang="en-GB" dirty="0"/>
              <a:t> 2)</a:t>
            </a:r>
          </a:p>
        </p:txBody>
      </p:sp>
      <p:sp>
        <p:nvSpPr>
          <p:cNvPr id="2" name="Text Placeholder 1">
            <a:extLst>
              <a:ext uri="{FF2B5EF4-FFF2-40B4-BE49-F238E27FC236}">
                <a16:creationId xmlns:a16="http://schemas.microsoft.com/office/drawing/2014/main" id="{968B1B5F-B1F7-485C-D8E8-F50242D7B9F3}"/>
              </a:ext>
            </a:extLst>
          </p:cNvPr>
          <p:cNvSpPr>
            <a:spLocks noGrp="1"/>
          </p:cNvSpPr>
          <p:nvPr>
            <p:ph type="body" sz="quarter" idx="10"/>
          </p:nvPr>
        </p:nvSpPr>
        <p:spPr>
          <a:xfrm>
            <a:off x="122292" y="461664"/>
            <a:ext cx="8899415" cy="1255728"/>
          </a:xfrm>
        </p:spPr>
        <p:txBody>
          <a:bodyPr/>
          <a:lstStyle/>
          <a:p>
            <a:r>
              <a:rPr lang="ga-IE" dirty="0"/>
              <a:t>Leathnaigh an </a:t>
            </a:r>
            <a:r>
              <a:rPr lang="en-GB" dirty="0" err="1"/>
              <a:t>dalta</a:t>
            </a:r>
            <a:r>
              <a:rPr lang="ga-IE" dirty="0"/>
              <a:t> cuid lárnach an ghraif. Úsáid é seo chun an titim teochta in aghaidh an tsoicind a chinneadh nuair a bhíonn an difríocht teochta 40℃.</a:t>
            </a:r>
          </a:p>
        </p:txBody>
      </p:sp>
      <mc:AlternateContent xmlns:mc="http://schemas.openxmlformats.org/markup-compatibility/2006" xmlns:a14="http://schemas.microsoft.com/office/drawing/2010/main">
        <mc:Choice Requires="a14">
          <p:sp>
            <p:nvSpPr>
              <p:cNvPr id="142" name="TextBox 141">
                <a:extLst>
                  <a:ext uri="{FF2B5EF4-FFF2-40B4-BE49-F238E27FC236}">
                    <a16:creationId xmlns:a16="http://schemas.microsoft.com/office/drawing/2014/main" id="{8ABDA169-7B74-B376-CDB3-C6F5A31A06A5}"/>
                  </a:ext>
                </a:extLst>
              </p:cNvPr>
              <p:cNvSpPr txBox="1"/>
              <p:nvPr/>
            </p:nvSpPr>
            <p:spPr>
              <a:xfrm>
                <a:off x="6786202" y="2228672"/>
                <a:ext cx="2323514" cy="3940502"/>
              </a:xfrm>
              <a:prstGeom prst="rect">
                <a:avLst/>
              </a:prstGeom>
              <a:noFill/>
            </p:spPr>
            <p:txBody>
              <a:bodyPr wrap="square" rtlCol="0">
                <a:spAutoFit/>
              </a:bodyPr>
              <a:lstStyle/>
              <a:p>
                <a:pPr>
                  <a:spcAft>
                    <a:spcPts val="1200"/>
                  </a:spcAft>
                </a:pPr>
                <a:r>
                  <a:rPr lang="en-GB" sz="1600" dirty="0" err="1">
                    <a:latin typeface="Arial" panose="020B0604020202020204" pitchFamily="34" charset="0"/>
                    <a:cs typeface="Arial" panose="020B0604020202020204" pitchFamily="34" charset="0"/>
                  </a:rPr>
                  <a:t>Fána</a:t>
                </a:r>
                <a:r>
                  <a:rPr lang="en-GB" sz="1600" dirty="0">
                    <a:latin typeface="Arial" panose="020B0604020202020204" pitchFamily="34" charset="0"/>
                    <a:cs typeface="Arial" panose="020B0604020202020204" pitchFamily="34" charset="0"/>
                  </a:rPr>
                  <a:t> ag 40</a:t>
                </a:r>
                <a:r>
                  <a:rPr lang="en-GB" sz="1600" dirty="0"/>
                  <a:t>℃</a:t>
                </a:r>
                <a:r>
                  <a:rPr lang="en-GB" sz="1600" dirty="0">
                    <a:latin typeface="Arial" panose="020B0604020202020204" pitchFamily="34" charset="0"/>
                    <a:cs typeface="Arial" panose="020B0604020202020204" pitchFamily="34" charset="0"/>
                  </a:rPr>
                  <a:t>:</a:t>
                </a:r>
              </a:p>
              <a:p>
                <a:r>
                  <a:rPr lang="ga-IE" dirty="0"/>
                  <a:t>Bain úsáid as dhá phointe chomhfhad óna chéile:</a:t>
                </a:r>
              </a:p>
              <a:p>
                <a:br>
                  <a:rPr lang="ga-IE" dirty="0"/>
                </a:br>
                <a:r>
                  <a:rPr lang="en-GB" sz="1600" dirty="0" err="1">
                    <a:latin typeface="Arial" panose="020B0604020202020204" pitchFamily="34" charset="0"/>
                    <a:cs typeface="Arial" panose="020B0604020202020204" pitchFamily="34" charset="0"/>
                  </a:rPr>
                  <a:t>Fána</a:t>
                </a:r>
                <a:r>
                  <a:rPr lang="en-GB" sz="1600" dirty="0">
                    <a:latin typeface="Arial" panose="020B0604020202020204" pitchFamily="34" charset="0"/>
                    <a:cs typeface="Arial" panose="020B0604020202020204" pitchFamily="34" charset="0"/>
                  </a:rPr>
                  <a:t>:</a:t>
                </a:r>
              </a:p>
              <a:p>
                <a:pPr>
                  <a:spcAft>
                    <a:spcPts val="1200"/>
                  </a:spcAft>
                </a:pPr>
                <a14:m>
                  <m:oMathPara xmlns:m="http://schemas.openxmlformats.org/officeDocument/2006/math">
                    <m:oMathParaPr>
                      <m:jc m:val="centerGroup"/>
                    </m:oMathParaPr>
                    <m:oMath xmlns:m="http://schemas.openxmlformats.org/officeDocument/2006/math">
                      <m:r>
                        <a:rPr lang="en-GB" sz="1600" b="0" i="1" smtClean="0">
                          <a:latin typeface="Cambria Math" panose="02040503050406030204" pitchFamily="18" charset="0"/>
                          <a:cs typeface="Arial" panose="020B0604020202020204" pitchFamily="34" charset="0"/>
                        </a:rPr>
                        <m:t>=</m:t>
                      </m:r>
                      <m:f>
                        <m:fPr>
                          <m:ctrlPr>
                            <a:rPr lang="en-GB" sz="1600" i="1">
                              <a:latin typeface="Cambria Math" panose="02040503050406030204" pitchFamily="18" charset="0"/>
                              <a:cs typeface="Arial" panose="020B0604020202020204" pitchFamily="34" charset="0"/>
                            </a:rPr>
                          </m:ctrlPr>
                        </m:fPr>
                        <m:num>
                          <m:r>
                            <a:rPr lang="en-GB" sz="1600" i="1">
                              <a:latin typeface="Cambria Math" panose="02040503050406030204" pitchFamily="18" charset="0"/>
                              <a:cs typeface="Arial" panose="020B0604020202020204" pitchFamily="34" charset="0"/>
                            </a:rPr>
                            <m:t>41.3−38.7</m:t>
                          </m:r>
                        </m:num>
                        <m:den>
                          <m:r>
                            <a:rPr lang="en-GB" sz="1600" b="0" i="1" smtClean="0">
                              <a:latin typeface="Cambria Math" panose="02040503050406030204" pitchFamily="18" charset="0"/>
                              <a:cs typeface="Arial" panose="020B0604020202020204" pitchFamily="34" charset="0"/>
                            </a:rPr>
                            <m:t>11.6−9.6</m:t>
                          </m:r>
                        </m:den>
                      </m:f>
                    </m:oMath>
                  </m:oMathPara>
                </a14:m>
                <a:endParaRPr lang="en-GB" sz="1600" i="1" dirty="0">
                  <a:latin typeface="Cambria Math" panose="02040503050406030204" pitchFamily="18" charset="0"/>
                  <a:cs typeface="Arial" panose="020B0604020202020204" pitchFamily="34" charset="0"/>
                </a:endParaRPr>
              </a:p>
              <a:p>
                <a:pPr>
                  <a:spcAft>
                    <a:spcPts val="1200"/>
                  </a:spcAft>
                </a:pPr>
                <a14:m>
                  <m:oMathPara xmlns:m="http://schemas.openxmlformats.org/officeDocument/2006/math">
                    <m:oMathParaPr>
                      <m:jc m:val="centerGroup"/>
                    </m:oMathParaPr>
                    <m:oMath xmlns:m="http://schemas.openxmlformats.org/officeDocument/2006/math">
                      <m:r>
                        <a:rPr lang="en-GB" sz="1600" b="0" i="1" smtClean="0">
                          <a:latin typeface="Cambria Math" panose="02040503050406030204" pitchFamily="18" charset="0"/>
                          <a:cs typeface="Arial" panose="020B0604020202020204" pitchFamily="34" charset="0"/>
                        </a:rPr>
                        <m:t>=1.3 </m:t>
                      </m:r>
                      <m:r>
                        <a:rPr lang="en-GB" sz="1600" b="0" i="1" smtClean="0">
                          <a:latin typeface="Cambria Math" panose="02040503050406030204" pitchFamily="18" charset="0"/>
                          <a:cs typeface="Arial" panose="020B0604020202020204" pitchFamily="34" charset="0"/>
                        </a:rPr>
                        <m:t>𝐾</m:t>
                      </m:r>
                      <m:r>
                        <a:rPr lang="en-GB" sz="1600" b="0" i="1" smtClean="0">
                          <a:latin typeface="Cambria Math" panose="02040503050406030204" pitchFamily="18" charset="0"/>
                          <a:cs typeface="Arial" panose="020B0604020202020204" pitchFamily="34" charset="0"/>
                        </a:rPr>
                        <m:t> /</m:t>
                      </m:r>
                      <m:r>
                        <a:rPr lang="en-GB" sz="1600" b="0" i="1" smtClean="0">
                          <a:latin typeface="Cambria Math" panose="02040503050406030204" pitchFamily="18" charset="0"/>
                          <a:cs typeface="Arial" panose="020B0604020202020204" pitchFamily="34" charset="0"/>
                        </a:rPr>
                        <m:t>𝑚𝑖𝑛</m:t>
                      </m:r>
                    </m:oMath>
                  </m:oMathPara>
                </a14:m>
                <a:endParaRPr lang="en-GB" sz="1600" b="0" i="1" dirty="0">
                  <a:latin typeface="Cambria Math" panose="02040503050406030204" pitchFamily="18" charset="0"/>
                  <a:cs typeface="Arial" panose="020B0604020202020204" pitchFamily="34" charset="0"/>
                </a:endParaRPr>
              </a:p>
              <a:p>
                <a:r>
                  <a:rPr lang="de-DE" i="1" dirty="0"/>
                  <a:t>Titim teocht in aghaidh an tsoicind</a:t>
                </a:r>
              </a:p>
              <a:p>
                <a:pPr/>
                <a:br>
                  <a:rPr lang="de-DE" dirty="0"/>
                </a:br>
                <a14:m>
                  <m:oMathPara xmlns:m="http://schemas.openxmlformats.org/officeDocument/2006/math">
                    <m:oMathParaPr>
                      <m:jc m:val="centerGroup"/>
                    </m:oMathParaPr>
                    <m:oMath xmlns:m="http://schemas.openxmlformats.org/officeDocument/2006/math">
                      <m:r>
                        <a:rPr lang="en-GB" b="0" i="1" smtClean="0">
                          <a:latin typeface="Cambria Math" panose="02040503050406030204" pitchFamily="18" charset="0"/>
                          <a:cs typeface="Arial" panose="020B0604020202020204" pitchFamily="34" charset="0"/>
                        </a:rPr>
                        <m:t>=0.0217 </m:t>
                      </m:r>
                      <m:r>
                        <a:rPr lang="en-GB" b="0" i="1" smtClean="0">
                          <a:latin typeface="Cambria Math" panose="02040503050406030204" pitchFamily="18" charset="0"/>
                          <a:cs typeface="Arial" panose="020B0604020202020204" pitchFamily="34" charset="0"/>
                        </a:rPr>
                        <m:t>𝐾</m:t>
                      </m:r>
                      <m:r>
                        <a:rPr lang="en-GB" b="0" i="1" smtClean="0">
                          <a:latin typeface="Cambria Math" panose="02040503050406030204" pitchFamily="18" charset="0"/>
                          <a:cs typeface="Arial" panose="020B0604020202020204" pitchFamily="34" charset="0"/>
                        </a:rPr>
                        <m:t>/</m:t>
                      </m:r>
                      <m:r>
                        <a:rPr lang="en-GB" b="0" i="1" smtClean="0">
                          <a:latin typeface="Cambria Math" panose="02040503050406030204" pitchFamily="18" charset="0"/>
                          <a:cs typeface="Arial" panose="020B0604020202020204" pitchFamily="34" charset="0"/>
                        </a:rPr>
                        <m:t>𝑠</m:t>
                      </m:r>
                    </m:oMath>
                  </m:oMathPara>
                </a14:m>
                <a:endParaRPr lang="en-GB" sz="1600" b="0" i="1" dirty="0">
                  <a:latin typeface="Cambria Math" panose="02040503050406030204" pitchFamily="18" charset="0"/>
                  <a:cs typeface="Arial" panose="020B0604020202020204" pitchFamily="34" charset="0"/>
                </a:endParaRPr>
              </a:p>
            </p:txBody>
          </p:sp>
        </mc:Choice>
        <mc:Fallback xmlns="">
          <p:sp>
            <p:nvSpPr>
              <p:cNvPr id="142" name="TextBox 141">
                <a:extLst>
                  <a:ext uri="{FF2B5EF4-FFF2-40B4-BE49-F238E27FC236}">
                    <a16:creationId xmlns:a16="http://schemas.microsoft.com/office/drawing/2014/main" id="{8ABDA169-7B74-B376-CDB3-C6F5A31A06A5}"/>
                  </a:ext>
                </a:extLst>
              </p:cNvPr>
              <p:cNvSpPr txBox="1">
                <a:spLocks noRot="1" noChangeAspect="1" noMove="1" noResize="1" noEditPoints="1" noAdjustHandles="1" noChangeArrowheads="1" noChangeShapeType="1" noTextEdit="1"/>
              </p:cNvSpPr>
              <p:nvPr/>
            </p:nvSpPr>
            <p:spPr>
              <a:xfrm>
                <a:off x="6786202" y="2228672"/>
                <a:ext cx="2323514" cy="3940502"/>
              </a:xfrm>
              <a:prstGeom prst="rect">
                <a:avLst/>
              </a:prstGeom>
              <a:blipFill>
                <a:blip r:embed="rId3"/>
                <a:stretch>
                  <a:fillRect l="-2100" t="-619" b="-1393"/>
                </a:stretch>
              </a:blipFill>
            </p:spPr>
            <p:txBody>
              <a:bodyPr/>
              <a:lstStyle/>
              <a:p>
                <a:r>
                  <a:rPr lang="en-IE">
                    <a:noFill/>
                  </a:rPr>
                  <a:t> </a:t>
                </a:r>
              </a:p>
            </p:txBody>
          </p:sp>
        </mc:Fallback>
      </mc:AlternateContent>
      <p:sp>
        <p:nvSpPr>
          <p:cNvPr id="149" name="TextBox 148">
            <a:extLst>
              <a:ext uri="{FF2B5EF4-FFF2-40B4-BE49-F238E27FC236}">
                <a16:creationId xmlns:a16="http://schemas.microsoft.com/office/drawing/2014/main" id="{47349887-C83A-9BFE-E23B-53E5C1F3B104}"/>
              </a:ext>
            </a:extLst>
          </p:cNvPr>
          <p:cNvSpPr txBox="1"/>
          <p:nvPr/>
        </p:nvSpPr>
        <p:spPr>
          <a:xfrm>
            <a:off x="3049861" y="4120479"/>
            <a:ext cx="528106" cy="523220"/>
          </a:xfrm>
          <a:prstGeom prst="rect">
            <a:avLst/>
          </a:prstGeom>
          <a:noFill/>
        </p:spPr>
        <p:txBody>
          <a:bodyPr wrap="square" rtlCol="0">
            <a:spAutoFit/>
          </a:bodyPr>
          <a:lstStyle/>
          <a:p>
            <a:pPr algn="l">
              <a:spcAft>
                <a:spcPts val="1200"/>
              </a:spcAft>
            </a:pPr>
            <a:r>
              <a:rPr lang="en-GB" sz="2800">
                <a:solidFill>
                  <a:srgbClr val="0000FF"/>
                </a:solidFill>
                <a:latin typeface="Arial" panose="020B0604020202020204" pitchFamily="34" charset="0"/>
                <a:cs typeface="Arial" panose="020B0604020202020204" pitchFamily="34" charset="0"/>
              </a:rPr>
              <a:t>X</a:t>
            </a:r>
          </a:p>
        </p:txBody>
      </p:sp>
      <p:grpSp>
        <p:nvGrpSpPr>
          <p:cNvPr id="161" name="Group 160">
            <a:extLst>
              <a:ext uri="{FF2B5EF4-FFF2-40B4-BE49-F238E27FC236}">
                <a16:creationId xmlns:a16="http://schemas.microsoft.com/office/drawing/2014/main" id="{98380223-DB12-177D-C88C-F0F2D45105C4}"/>
              </a:ext>
            </a:extLst>
          </p:cNvPr>
          <p:cNvGrpSpPr/>
          <p:nvPr/>
        </p:nvGrpSpPr>
        <p:grpSpPr>
          <a:xfrm>
            <a:off x="78993" y="2226289"/>
            <a:ext cx="6816165" cy="4635859"/>
            <a:chOff x="78993" y="2226289"/>
            <a:chExt cx="6816165" cy="4635859"/>
          </a:xfrm>
        </p:grpSpPr>
        <p:grpSp>
          <p:nvGrpSpPr>
            <p:cNvPr id="130" name="Group 129">
              <a:extLst>
                <a:ext uri="{FF2B5EF4-FFF2-40B4-BE49-F238E27FC236}">
                  <a16:creationId xmlns:a16="http://schemas.microsoft.com/office/drawing/2014/main" id="{0CC066A4-A1EC-438A-BFCB-69DABE7D6B34}"/>
                </a:ext>
              </a:extLst>
            </p:cNvPr>
            <p:cNvGrpSpPr/>
            <p:nvPr/>
          </p:nvGrpSpPr>
          <p:grpSpPr>
            <a:xfrm>
              <a:off x="974089" y="2524500"/>
              <a:ext cx="5774064" cy="3641247"/>
              <a:chOff x="-4814794" y="2821884"/>
              <a:chExt cx="5774064" cy="3641247"/>
            </a:xfrm>
          </p:grpSpPr>
          <p:grpSp>
            <p:nvGrpSpPr>
              <p:cNvPr id="84" name="Group 83">
                <a:extLst>
                  <a:ext uri="{FF2B5EF4-FFF2-40B4-BE49-F238E27FC236}">
                    <a16:creationId xmlns:a16="http://schemas.microsoft.com/office/drawing/2014/main" id="{166617B2-08DC-FFE3-153E-3A755222702A}"/>
                  </a:ext>
                </a:extLst>
              </p:cNvPr>
              <p:cNvGrpSpPr/>
              <p:nvPr/>
            </p:nvGrpSpPr>
            <p:grpSpPr>
              <a:xfrm>
                <a:off x="-4814794" y="2882076"/>
                <a:ext cx="5774064" cy="3548943"/>
                <a:chOff x="237062" y="3044464"/>
                <a:chExt cx="4140200" cy="1970841"/>
              </a:xfrm>
            </p:grpSpPr>
            <p:cxnSp>
              <p:nvCxnSpPr>
                <p:cNvPr id="115" name="Straight Connector 114">
                  <a:extLst>
                    <a:ext uri="{FF2B5EF4-FFF2-40B4-BE49-F238E27FC236}">
                      <a16:creationId xmlns:a16="http://schemas.microsoft.com/office/drawing/2014/main" id="{C399599C-D0D5-EED0-39E1-C73DF693E5D5}"/>
                    </a:ext>
                  </a:extLst>
                </p:cNvPr>
                <p:cNvCxnSpPr>
                  <a:cxnSpLocks/>
                </p:cNvCxnSpPr>
                <p:nvPr/>
              </p:nvCxnSpPr>
              <p:spPr>
                <a:xfrm>
                  <a:off x="237062" y="3044464"/>
                  <a:ext cx="4140200" cy="0"/>
                </a:xfrm>
                <a:prstGeom prst="line">
                  <a:avLst/>
                </a:prstGeom>
                <a:ln w="19050">
                  <a:solidFill>
                    <a:schemeClr val="bg1">
                      <a:lumMod val="50000"/>
                    </a:schemeClr>
                  </a:solidFill>
                  <a:tailEnd type="none" w="med" len="lg"/>
                </a:ln>
              </p:spPr>
              <p:style>
                <a:lnRef idx="2">
                  <a:schemeClr val="accent1"/>
                </a:lnRef>
                <a:fillRef idx="0">
                  <a:schemeClr val="accent1"/>
                </a:fillRef>
                <a:effectRef idx="1">
                  <a:schemeClr val="accent1"/>
                </a:effectRef>
                <a:fontRef idx="minor">
                  <a:schemeClr val="tx1"/>
                </a:fontRef>
              </p:style>
            </p:cxnSp>
            <p:cxnSp>
              <p:nvCxnSpPr>
                <p:cNvPr id="116" name="Straight Connector 115">
                  <a:extLst>
                    <a:ext uri="{FF2B5EF4-FFF2-40B4-BE49-F238E27FC236}">
                      <a16:creationId xmlns:a16="http://schemas.microsoft.com/office/drawing/2014/main" id="{098EBF58-7C6A-5C89-0E0E-E5DA08ADD2D8}"/>
                    </a:ext>
                  </a:extLst>
                </p:cNvPr>
                <p:cNvCxnSpPr>
                  <a:cxnSpLocks/>
                </p:cNvCxnSpPr>
                <p:nvPr/>
              </p:nvCxnSpPr>
              <p:spPr>
                <a:xfrm>
                  <a:off x="237062" y="3196864"/>
                  <a:ext cx="4140200" cy="0"/>
                </a:xfrm>
                <a:prstGeom prst="line">
                  <a:avLst/>
                </a:prstGeom>
                <a:ln w="19050">
                  <a:solidFill>
                    <a:schemeClr val="bg1">
                      <a:lumMod val="50000"/>
                    </a:schemeClr>
                  </a:solidFill>
                  <a:tailEnd type="none" w="med" len="lg"/>
                </a:ln>
              </p:spPr>
              <p:style>
                <a:lnRef idx="2">
                  <a:schemeClr val="accent1"/>
                </a:lnRef>
                <a:fillRef idx="0">
                  <a:schemeClr val="accent1"/>
                </a:fillRef>
                <a:effectRef idx="1">
                  <a:schemeClr val="accent1"/>
                </a:effectRef>
                <a:fontRef idx="minor">
                  <a:schemeClr val="tx1"/>
                </a:fontRef>
              </p:style>
            </p:cxnSp>
            <p:cxnSp>
              <p:nvCxnSpPr>
                <p:cNvPr id="117" name="Straight Connector 116">
                  <a:extLst>
                    <a:ext uri="{FF2B5EF4-FFF2-40B4-BE49-F238E27FC236}">
                      <a16:creationId xmlns:a16="http://schemas.microsoft.com/office/drawing/2014/main" id="{3D3DD406-1C65-3F2B-447D-D301B98CAAB2}"/>
                    </a:ext>
                  </a:extLst>
                </p:cNvPr>
                <p:cNvCxnSpPr>
                  <a:cxnSpLocks/>
                </p:cNvCxnSpPr>
                <p:nvPr/>
              </p:nvCxnSpPr>
              <p:spPr>
                <a:xfrm>
                  <a:off x="237062" y="3349264"/>
                  <a:ext cx="4140200" cy="0"/>
                </a:xfrm>
                <a:prstGeom prst="line">
                  <a:avLst/>
                </a:prstGeom>
                <a:ln w="19050">
                  <a:solidFill>
                    <a:schemeClr val="bg1">
                      <a:lumMod val="50000"/>
                    </a:schemeClr>
                  </a:solidFill>
                  <a:tailEnd type="none" w="med" len="lg"/>
                </a:ln>
              </p:spPr>
              <p:style>
                <a:lnRef idx="2">
                  <a:schemeClr val="accent1"/>
                </a:lnRef>
                <a:fillRef idx="0">
                  <a:schemeClr val="accent1"/>
                </a:fillRef>
                <a:effectRef idx="1">
                  <a:schemeClr val="accent1"/>
                </a:effectRef>
                <a:fontRef idx="minor">
                  <a:schemeClr val="tx1"/>
                </a:fontRef>
              </p:style>
            </p:cxnSp>
            <p:cxnSp>
              <p:nvCxnSpPr>
                <p:cNvPr id="118" name="Straight Connector 117">
                  <a:extLst>
                    <a:ext uri="{FF2B5EF4-FFF2-40B4-BE49-F238E27FC236}">
                      <a16:creationId xmlns:a16="http://schemas.microsoft.com/office/drawing/2014/main" id="{BB46BE82-74CA-192A-700C-34A6497CFEEA}"/>
                    </a:ext>
                  </a:extLst>
                </p:cNvPr>
                <p:cNvCxnSpPr>
                  <a:cxnSpLocks/>
                </p:cNvCxnSpPr>
                <p:nvPr/>
              </p:nvCxnSpPr>
              <p:spPr>
                <a:xfrm>
                  <a:off x="237062" y="3501664"/>
                  <a:ext cx="4140200" cy="0"/>
                </a:xfrm>
                <a:prstGeom prst="line">
                  <a:avLst/>
                </a:prstGeom>
                <a:ln w="19050">
                  <a:solidFill>
                    <a:srgbClr val="0000FF"/>
                  </a:solidFill>
                  <a:tailEnd type="none" w="med" len="lg"/>
                </a:ln>
              </p:spPr>
              <p:style>
                <a:lnRef idx="2">
                  <a:schemeClr val="accent1"/>
                </a:lnRef>
                <a:fillRef idx="0">
                  <a:schemeClr val="accent1"/>
                </a:fillRef>
                <a:effectRef idx="1">
                  <a:schemeClr val="accent1"/>
                </a:effectRef>
                <a:fontRef idx="minor">
                  <a:schemeClr val="tx1"/>
                </a:fontRef>
              </p:style>
            </p:cxnSp>
            <p:cxnSp>
              <p:nvCxnSpPr>
                <p:cNvPr id="119" name="Straight Connector 118">
                  <a:extLst>
                    <a:ext uri="{FF2B5EF4-FFF2-40B4-BE49-F238E27FC236}">
                      <a16:creationId xmlns:a16="http://schemas.microsoft.com/office/drawing/2014/main" id="{F045AA3D-B9A6-A6B1-E6EF-FB5D294A7B08}"/>
                    </a:ext>
                  </a:extLst>
                </p:cNvPr>
                <p:cNvCxnSpPr>
                  <a:cxnSpLocks/>
                </p:cNvCxnSpPr>
                <p:nvPr/>
              </p:nvCxnSpPr>
              <p:spPr>
                <a:xfrm>
                  <a:off x="237062" y="3654064"/>
                  <a:ext cx="4140200" cy="0"/>
                </a:xfrm>
                <a:prstGeom prst="line">
                  <a:avLst/>
                </a:prstGeom>
                <a:ln w="19050">
                  <a:solidFill>
                    <a:schemeClr val="bg1">
                      <a:lumMod val="50000"/>
                    </a:schemeClr>
                  </a:solidFill>
                  <a:tailEnd type="none" w="med" len="lg"/>
                </a:ln>
              </p:spPr>
              <p:style>
                <a:lnRef idx="2">
                  <a:schemeClr val="accent1"/>
                </a:lnRef>
                <a:fillRef idx="0">
                  <a:schemeClr val="accent1"/>
                </a:fillRef>
                <a:effectRef idx="1">
                  <a:schemeClr val="accent1"/>
                </a:effectRef>
                <a:fontRef idx="minor">
                  <a:schemeClr val="tx1"/>
                </a:fontRef>
              </p:style>
            </p:cxnSp>
            <p:cxnSp>
              <p:nvCxnSpPr>
                <p:cNvPr id="120" name="Straight Connector 119">
                  <a:extLst>
                    <a:ext uri="{FF2B5EF4-FFF2-40B4-BE49-F238E27FC236}">
                      <a16:creationId xmlns:a16="http://schemas.microsoft.com/office/drawing/2014/main" id="{7BBFBFBF-029D-D120-F9A5-252EAEC3D202}"/>
                    </a:ext>
                  </a:extLst>
                </p:cNvPr>
                <p:cNvCxnSpPr>
                  <a:cxnSpLocks/>
                </p:cNvCxnSpPr>
                <p:nvPr/>
              </p:nvCxnSpPr>
              <p:spPr>
                <a:xfrm>
                  <a:off x="237062" y="3806464"/>
                  <a:ext cx="4140200" cy="0"/>
                </a:xfrm>
                <a:prstGeom prst="line">
                  <a:avLst/>
                </a:prstGeom>
                <a:ln w="19050">
                  <a:solidFill>
                    <a:schemeClr val="bg1">
                      <a:lumMod val="50000"/>
                    </a:schemeClr>
                  </a:solidFill>
                  <a:tailEnd type="none" w="med" len="lg"/>
                </a:ln>
              </p:spPr>
              <p:style>
                <a:lnRef idx="2">
                  <a:schemeClr val="accent1"/>
                </a:lnRef>
                <a:fillRef idx="0">
                  <a:schemeClr val="accent1"/>
                </a:fillRef>
                <a:effectRef idx="1">
                  <a:schemeClr val="accent1"/>
                </a:effectRef>
                <a:fontRef idx="minor">
                  <a:schemeClr val="tx1"/>
                </a:fontRef>
              </p:style>
            </p:cxnSp>
            <p:cxnSp>
              <p:nvCxnSpPr>
                <p:cNvPr id="121" name="Straight Connector 120">
                  <a:extLst>
                    <a:ext uri="{FF2B5EF4-FFF2-40B4-BE49-F238E27FC236}">
                      <a16:creationId xmlns:a16="http://schemas.microsoft.com/office/drawing/2014/main" id="{9BE9D53C-4B4B-F1F0-8F7C-5EAF758EA305}"/>
                    </a:ext>
                  </a:extLst>
                </p:cNvPr>
                <p:cNvCxnSpPr>
                  <a:cxnSpLocks/>
                </p:cNvCxnSpPr>
                <p:nvPr/>
              </p:nvCxnSpPr>
              <p:spPr>
                <a:xfrm>
                  <a:off x="237062" y="3958864"/>
                  <a:ext cx="4140200" cy="0"/>
                </a:xfrm>
                <a:prstGeom prst="line">
                  <a:avLst/>
                </a:prstGeom>
                <a:ln w="19050">
                  <a:solidFill>
                    <a:schemeClr val="bg1">
                      <a:lumMod val="50000"/>
                    </a:schemeClr>
                  </a:solidFill>
                  <a:tailEnd type="none" w="med" len="lg"/>
                </a:ln>
              </p:spPr>
              <p:style>
                <a:lnRef idx="2">
                  <a:schemeClr val="accent1"/>
                </a:lnRef>
                <a:fillRef idx="0">
                  <a:schemeClr val="accent1"/>
                </a:fillRef>
                <a:effectRef idx="1">
                  <a:schemeClr val="accent1"/>
                </a:effectRef>
                <a:fontRef idx="minor">
                  <a:schemeClr val="tx1"/>
                </a:fontRef>
              </p:style>
            </p:cxnSp>
            <p:cxnSp>
              <p:nvCxnSpPr>
                <p:cNvPr id="122" name="Straight Connector 121">
                  <a:extLst>
                    <a:ext uri="{FF2B5EF4-FFF2-40B4-BE49-F238E27FC236}">
                      <a16:creationId xmlns:a16="http://schemas.microsoft.com/office/drawing/2014/main" id="{FA3A132F-09CD-2858-EBCF-A57F560A02ED}"/>
                    </a:ext>
                  </a:extLst>
                </p:cNvPr>
                <p:cNvCxnSpPr>
                  <a:cxnSpLocks/>
                </p:cNvCxnSpPr>
                <p:nvPr/>
              </p:nvCxnSpPr>
              <p:spPr>
                <a:xfrm>
                  <a:off x="237062" y="4111264"/>
                  <a:ext cx="4140200" cy="0"/>
                </a:xfrm>
                <a:prstGeom prst="line">
                  <a:avLst/>
                </a:prstGeom>
                <a:ln w="19050">
                  <a:solidFill>
                    <a:schemeClr val="bg1">
                      <a:lumMod val="50000"/>
                    </a:schemeClr>
                  </a:solidFill>
                  <a:tailEnd type="none" w="med" len="lg"/>
                </a:ln>
              </p:spPr>
              <p:style>
                <a:lnRef idx="2">
                  <a:schemeClr val="accent1"/>
                </a:lnRef>
                <a:fillRef idx="0">
                  <a:schemeClr val="accent1"/>
                </a:fillRef>
                <a:effectRef idx="1">
                  <a:schemeClr val="accent1"/>
                </a:effectRef>
                <a:fontRef idx="minor">
                  <a:schemeClr val="tx1"/>
                </a:fontRef>
              </p:style>
            </p:cxnSp>
            <p:cxnSp>
              <p:nvCxnSpPr>
                <p:cNvPr id="123" name="Straight Connector 122">
                  <a:extLst>
                    <a:ext uri="{FF2B5EF4-FFF2-40B4-BE49-F238E27FC236}">
                      <a16:creationId xmlns:a16="http://schemas.microsoft.com/office/drawing/2014/main" id="{0ED3A03F-F795-A27A-FEBF-EBAC063A94C8}"/>
                    </a:ext>
                  </a:extLst>
                </p:cNvPr>
                <p:cNvCxnSpPr>
                  <a:cxnSpLocks/>
                </p:cNvCxnSpPr>
                <p:nvPr/>
              </p:nvCxnSpPr>
              <p:spPr>
                <a:xfrm>
                  <a:off x="237062" y="4263664"/>
                  <a:ext cx="4140200" cy="0"/>
                </a:xfrm>
                <a:prstGeom prst="line">
                  <a:avLst/>
                </a:prstGeom>
                <a:ln w="19050">
                  <a:solidFill>
                    <a:srgbClr val="0000FF"/>
                  </a:solidFill>
                  <a:tailEnd type="none" w="med" len="lg"/>
                </a:ln>
              </p:spPr>
              <p:style>
                <a:lnRef idx="2">
                  <a:schemeClr val="accent1"/>
                </a:lnRef>
                <a:fillRef idx="0">
                  <a:schemeClr val="accent1"/>
                </a:fillRef>
                <a:effectRef idx="1">
                  <a:schemeClr val="accent1"/>
                </a:effectRef>
                <a:fontRef idx="minor">
                  <a:schemeClr val="tx1"/>
                </a:fontRef>
              </p:style>
            </p:cxnSp>
            <p:cxnSp>
              <p:nvCxnSpPr>
                <p:cNvPr id="124" name="Straight Connector 123">
                  <a:extLst>
                    <a:ext uri="{FF2B5EF4-FFF2-40B4-BE49-F238E27FC236}">
                      <a16:creationId xmlns:a16="http://schemas.microsoft.com/office/drawing/2014/main" id="{517FCC00-C83F-FF3A-DE8B-0E5B600901CA}"/>
                    </a:ext>
                  </a:extLst>
                </p:cNvPr>
                <p:cNvCxnSpPr>
                  <a:cxnSpLocks/>
                </p:cNvCxnSpPr>
                <p:nvPr/>
              </p:nvCxnSpPr>
              <p:spPr>
                <a:xfrm>
                  <a:off x="237062" y="4416064"/>
                  <a:ext cx="4140200" cy="0"/>
                </a:xfrm>
                <a:prstGeom prst="line">
                  <a:avLst/>
                </a:prstGeom>
                <a:ln w="19050">
                  <a:solidFill>
                    <a:schemeClr val="bg1">
                      <a:lumMod val="50000"/>
                    </a:schemeClr>
                  </a:solidFill>
                  <a:tailEnd type="none" w="med" len="lg"/>
                </a:ln>
              </p:spPr>
              <p:style>
                <a:lnRef idx="2">
                  <a:schemeClr val="accent1"/>
                </a:lnRef>
                <a:fillRef idx="0">
                  <a:schemeClr val="accent1"/>
                </a:fillRef>
                <a:effectRef idx="1">
                  <a:schemeClr val="accent1"/>
                </a:effectRef>
                <a:fontRef idx="minor">
                  <a:schemeClr val="tx1"/>
                </a:fontRef>
              </p:style>
            </p:cxnSp>
            <p:cxnSp>
              <p:nvCxnSpPr>
                <p:cNvPr id="125" name="Straight Connector 124">
                  <a:extLst>
                    <a:ext uri="{FF2B5EF4-FFF2-40B4-BE49-F238E27FC236}">
                      <a16:creationId xmlns:a16="http://schemas.microsoft.com/office/drawing/2014/main" id="{B6371ECD-ACB3-A6E9-8DB4-EFC418BC8D39}"/>
                    </a:ext>
                  </a:extLst>
                </p:cNvPr>
                <p:cNvCxnSpPr>
                  <a:cxnSpLocks/>
                </p:cNvCxnSpPr>
                <p:nvPr/>
              </p:nvCxnSpPr>
              <p:spPr>
                <a:xfrm>
                  <a:off x="237062" y="4568464"/>
                  <a:ext cx="4140200" cy="0"/>
                </a:xfrm>
                <a:prstGeom prst="line">
                  <a:avLst/>
                </a:prstGeom>
                <a:ln w="19050">
                  <a:solidFill>
                    <a:schemeClr val="bg1">
                      <a:lumMod val="50000"/>
                    </a:schemeClr>
                  </a:solidFill>
                  <a:tailEnd type="none" w="med" len="lg"/>
                </a:ln>
              </p:spPr>
              <p:style>
                <a:lnRef idx="2">
                  <a:schemeClr val="accent1"/>
                </a:lnRef>
                <a:fillRef idx="0">
                  <a:schemeClr val="accent1"/>
                </a:fillRef>
                <a:effectRef idx="1">
                  <a:schemeClr val="accent1"/>
                </a:effectRef>
                <a:fontRef idx="minor">
                  <a:schemeClr val="tx1"/>
                </a:fontRef>
              </p:style>
            </p:cxnSp>
            <p:cxnSp>
              <p:nvCxnSpPr>
                <p:cNvPr id="126" name="Straight Connector 125">
                  <a:extLst>
                    <a:ext uri="{FF2B5EF4-FFF2-40B4-BE49-F238E27FC236}">
                      <a16:creationId xmlns:a16="http://schemas.microsoft.com/office/drawing/2014/main" id="{DC6F1876-E823-579B-EAB8-12FCF1055730}"/>
                    </a:ext>
                  </a:extLst>
                </p:cNvPr>
                <p:cNvCxnSpPr>
                  <a:cxnSpLocks/>
                </p:cNvCxnSpPr>
                <p:nvPr/>
              </p:nvCxnSpPr>
              <p:spPr>
                <a:xfrm>
                  <a:off x="237062" y="4720864"/>
                  <a:ext cx="4140200" cy="0"/>
                </a:xfrm>
                <a:prstGeom prst="line">
                  <a:avLst/>
                </a:prstGeom>
                <a:ln w="19050">
                  <a:solidFill>
                    <a:schemeClr val="bg1">
                      <a:lumMod val="50000"/>
                    </a:schemeClr>
                  </a:solidFill>
                  <a:tailEnd type="none" w="med" len="lg"/>
                </a:ln>
              </p:spPr>
              <p:style>
                <a:lnRef idx="2">
                  <a:schemeClr val="accent1"/>
                </a:lnRef>
                <a:fillRef idx="0">
                  <a:schemeClr val="accent1"/>
                </a:fillRef>
                <a:effectRef idx="1">
                  <a:schemeClr val="accent1"/>
                </a:effectRef>
                <a:fontRef idx="minor">
                  <a:schemeClr val="tx1"/>
                </a:fontRef>
              </p:style>
            </p:cxnSp>
            <p:cxnSp>
              <p:nvCxnSpPr>
                <p:cNvPr id="127" name="Straight Connector 126">
                  <a:extLst>
                    <a:ext uri="{FF2B5EF4-FFF2-40B4-BE49-F238E27FC236}">
                      <a16:creationId xmlns:a16="http://schemas.microsoft.com/office/drawing/2014/main" id="{5DFCE7BD-CEF5-0BEC-66F7-D569189DE7C8}"/>
                    </a:ext>
                  </a:extLst>
                </p:cNvPr>
                <p:cNvCxnSpPr>
                  <a:cxnSpLocks/>
                </p:cNvCxnSpPr>
                <p:nvPr/>
              </p:nvCxnSpPr>
              <p:spPr>
                <a:xfrm>
                  <a:off x="237062" y="4873264"/>
                  <a:ext cx="4140200" cy="0"/>
                </a:xfrm>
                <a:prstGeom prst="line">
                  <a:avLst/>
                </a:prstGeom>
                <a:ln w="19050">
                  <a:solidFill>
                    <a:schemeClr val="bg1">
                      <a:lumMod val="50000"/>
                    </a:schemeClr>
                  </a:solidFill>
                  <a:tailEnd type="none" w="med" len="lg"/>
                </a:ln>
              </p:spPr>
              <p:style>
                <a:lnRef idx="2">
                  <a:schemeClr val="accent1"/>
                </a:lnRef>
                <a:fillRef idx="0">
                  <a:schemeClr val="accent1"/>
                </a:fillRef>
                <a:effectRef idx="1">
                  <a:schemeClr val="accent1"/>
                </a:effectRef>
                <a:fontRef idx="minor">
                  <a:schemeClr val="tx1"/>
                </a:fontRef>
              </p:style>
            </p:cxnSp>
            <p:cxnSp>
              <p:nvCxnSpPr>
                <p:cNvPr id="128" name="Straight Connector 127">
                  <a:extLst>
                    <a:ext uri="{FF2B5EF4-FFF2-40B4-BE49-F238E27FC236}">
                      <a16:creationId xmlns:a16="http://schemas.microsoft.com/office/drawing/2014/main" id="{A9203E4F-59C0-1173-5769-42903FC1440F}"/>
                    </a:ext>
                  </a:extLst>
                </p:cNvPr>
                <p:cNvCxnSpPr>
                  <a:cxnSpLocks/>
                </p:cNvCxnSpPr>
                <p:nvPr/>
              </p:nvCxnSpPr>
              <p:spPr>
                <a:xfrm>
                  <a:off x="237062" y="5015305"/>
                  <a:ext cx="4140200" cy="0"/>
                </a:xfrm>
                <a:prstGeom prst="line">
                  <a:avLst/>
                </a:prstGeom>
                <a:ln w="19050">
                  <a:solidFill>
                    <a:srgbClr val="0000FF"/>
                  </a:solidFill>
                  <a:tailEnd type="none" w="med" len="lg"/>
                </a:ln>
              </p:spPr>
              <p:style>
                <a:lnRef idx="2">
                  <a:schemeClr val="accent1"/>
                </a:lnRef>
                <a:fillRef idx="0">
                  <a:schemeClr val="accent1"/>
                </a:fillRef>
                <a:effectRef idx="1">
                  <a:schemeClr val="accent1"/>
                </a:effectRef>
                <a:fontRef idx="minor">
                  <a:schemeClr val="tx1"/>
                </a:fontRef>
              </p:style>
            </p:cxnSp>
          </p:grpSp>
          <p:grpSp>
            <p:nvGrpSpPr>
              <p:cNvPr id="85" name="Group 84">
                <a:extLst>
                  <a:ext uri="{FF2B5EF4-FFF2-40B4-BE49-F238E27FC236}">
                    <a16:creationId xmlns:a16="http://schemas.microsoft.com/office/drawing/2014/main" id="{EFDB25B3-4A95-FDA9-E5AE-F74D8335D776}"/>
                  </a:ext>
                </a:extLst>
              </p:cNvPr>
              <p:cNvGrpSpPr/>
              <p:nvPr/>
            </p:nvGrpSpPr>
            <p:grpSpPr>
              <a:xfrm rot="5400000">
                <a:off x="-3816934" y="1907530"/>
                <a:ext cx="3641247" cy="5469955"/>
                <a:chOff x="237062" y="1977664"/>
                <a:chExt cx="4140200" cy="3037641"/>
              </a:xfrm>
            </p:grpSpPr>
            <p:cxnSp>
              <p:nvCxnSpPr>
                <p:cNvPr id="87" name="Straight Connector 86">
                  <a:extLst>
                    <a:ext uri="{FF2B5EF4-FFF2-40B4-BE49-F238E27FC236}">
                      <a16:creationId xmlns:a16="http://schemas.microsoft.com/office/drawing/2014/main" id="{A229AFBE-BD4A-071E-1E9B-F9DB9FB72E49}"/>
                    </a:ext>
                  </a:extLst>
                </p:cNvPr>
                <p:cNvCxnSpPr>
                  <a:cxnSpLocks/>
                </p:cNvCxnSpPr>
                <p:nvPr/>
              </p:nvCxnSpPr>
              <p:spPr>
                <a:xfrm>
                  <a:off x="237062" y="1977664"/>
                  <a:ext cx="4140200" cy="0"/>
                </a:xfrm>
                <a:prstGeom prst="line">
                  <a:avLst/>
                </a:prstGeom>
                <a:ln w="19050">
                  <a:solidFill>
                    <a:srgbClr val="0000FF"/>
                  </a:solidFill>
                  <a:tailEnd type="none" w="med" len="lg"/>
                </a:ln>
              </p:spPr>
              <p:style>
                <a:lnRef idx="2">
                  <a:schemeClr val="accent1"/>
                </a:lnRef>
                <a:fillRef idx="0">
                  <a:schemeClr val="accent1"/>
                </a:fillRef>
                <a:effectRef idx="1">
                  <a:schemeClr val="accent1"/>
                </a:effectRef>
                <a:fontRef idx="minor">
                  <a:schemeClr val="tx1"/>
                </a:fontRef>
              </p:style>
            </p:cxnSp>
            <p:cxnSp>
              <p:nvCxnSpPr>
                <p:cNvPr id="88" name="Straight Connector 87">
                  <a:extLst>
                    <a:ext uri="{FF2B5EF4-FFF2-40B4-BE49-F238E27FC236}">
                      <a16:creationId xmlns:a16="http://schemas.microsoft.com/office/drawing/2014/main" id="{71E1F594-B44F-F098-FD22-C99049E3F37A}"/>
                    </a:ext>
                  </a:extLst>
                </p:cNvPr>
                <p:cNvCxnSpPr>
                  <a:cxnSpLocks/>
                </p:cNvCxnSpPr>
                <p:nvPr/>
              </p:nvCxnSpPr>
              <p:spPr>
                <a:xfrm>
                  <a:off x="237062" y="2130064"/>
                  <a:ext cx="4140200" cy="0"/>
                </a:xfrm>
                <a:prstGeom prst="line">
                  <a:avLst/>
                </a:prstGeom>
                <a:ln w="19050">
                  <a:solidFill>
                    <a:schemeClr val="bg1">
                      <a:lumMod val="50000"/>
                    </a:schemeClr>
                  </a:solidFill>
                  <a:tailEnd type="none" w="med" len="lg"/>
                </a:ln>
              </p:spPr>
              <p:style>
                <a:lnRef idx="2">
                  <a:schemeClr val="accent1"/>
                </a:lnRef>
                <a:fillRef idx="0">
                  <a:schemeClr val="accent1"/>
                </a:fillRef>
                <a:effectRef idx="1">
                  <a:schemeClr val="accent1"/>
                </a:effectRef>
                <a:fontRef idx="minor">
                  <a:schemeClr val="tx1"/>
                </a:fontRef>
              </p:style>
            </p:cxnSp>
            <p:cxnSp>
              <p:nvCxnSpPr>
                <p:cNvPr id="89" name="Straight Connector 88">
                  <a:extLst>
                    <a:ext uri="{FF2B5EF4-FFF2-40B4-BE49-F238E27FC236}">
                      <a16:creationId xmlns:a16="http://schemas.microsoft.com/office/drawing/2014/main" id="{9A956311-093B-E869-56AA-5DE5350D5E00}"/>
                    </a:ext>
                  </a:extLst>
                </p:cNvPr>
                <p:cNvCxnSpPr>
                  <a:cxnSpLocks/>
                </p:cNvCxnSpPr>
                <p:nvPr/>
              </p:nvCxnSpPr>
              <p:spPr>
                <a:xfrm>
                  <a:off x="237062" y="2282464"/>
                  <a:ext cx="4140200" cy="0"/>
                </a:xfrm>
                <a:prstGeom prst="line">
                  <a:avLst/>
                </a:prstGeom>
                <a:ln w="19050">
                  <a:solidFill>
                    <a:schemeClr val="bg1">
                      <a:lumMod val="50000"/>
                    </a:schemeClr>
                  </a:solidFill>
                  <a:tailEnd type="none" w="med" len="lg"/>
                </a:ln>
              </p:spPr>
              <p:style>
                <a:lnRef idx="2">
                  <a:schemeClr val="accent1"/>
                </a:lnRef>
                <a:fillRef idx="0">
                  <a:schemeClr val="accent1"/>
                </a:fillRef>
                <a:effectRef idx="1">
                  <a:schemeClr val="accent1"/>
                </a:effectRef>
                <a:fontRef idx="minor">
                  <a:schemeClr val="tx1"/>
                </a:fontRef>
              </p:style>
            </p:cxnSp>
            <p:cxnSp>
              <p:nvCxnSpPr>
                <p:cNvPr id="90" name="Straight Connector 89">
                  <a:extLst>
                    <a:ext uri="{FF2B5EF4-FFF2-40B4-BE49-F238E27FC236}">
                      <a16:creationId xmlns:a16="http://schemas.microsoft.com/office/drawing/2014/main" id="{C9A04D5F-F2AD-2457-7456-B40FFA511A88}"/>
                    </a:ext>
                  </a:extLst>
                </p:cNvPr>
                <p:cNvCxnSpPr>
                  <a:cxnSpLocks/>
                </p:cNvCxnSpPr>
                <p:nvPr/>
              </p:nvCxnSpPr>
              <p:spPr>
                <a:xfrm>
                  <a:off x="237062" y="2434864"/>
                  <a:ext cx="4140200" cy="0"/>
                </a:xfrm>
                <a:prstGeom prst="line">
                  <a:avLst/>
                </a:prstGeom>
                <a:ln w="19050">
                  <a:solidFill>
                    <a:schemeClr val="bg1">
                      <a:lumMod val="50000"/>
                    </a:schemeClr>
                  </a:solidFill>
                  <a:tailEnd type="none" w="med" len="lg"/>
                </a:ln>
              </p:spPr>
              <p:style>
                <a:lnRef idx="2">
                  <a:schemeClr val="accent1"/>
                </a:lnRef>
                <a:fillRef idx="0">
                  <a:schemeClr val="accent1"/>
                </a:fillRef>
                <a:effectRef idx="1">
                  <a:schemeClr val="accent1"/>
                </a:effectRef>
                <a:fontRef idx="minor">
                  <a:schemeClr val="tx1"/>
                </a:fontRef>
              </p:style>
            </p:cxnSp>
            <p:cxnSp>
              <p:nvCxnSpPr>
                <p:cNvPr id="91" name="Straight Connector 90">
                  <a:extLst>
                    <a:ext uri="{FF2B5EF4-FFF2-40B4-BE49-F238E27FC236}">
                      <a16:creationId xmlns:a16="http://schemas.microsoft.com/office/drawing/2014/main" id="{3B62D8C9-958F-F6C7-6489-B54040920959}"/>
                    </a:ext>
                  </a:extLst>
                </p:cNvPr>
                <p:cNvCxnSpPr>
                  <a:cxnSpLocks/>
                </p:cNvCxnSpPr>
                <p:nvPr/>
              </p:nvCxnSpPr>
              <p:spPr>
                <a:xfrm>
                  <a:off x="237062" y="2587264"/>
                  <a:ext cx="4140200" cy="0"/>
                </a:xfrm>
                <a:prstGeom prst="line">
                  <a:avLst/>
                </a:prstGeom>
                <a:ln w="19050">
                  <a:solidFill>
                    <a:schemeClr val="bg1">
                      <a:lumMod val="50000"/>
                    </a:schemeClr>
                  </a:solidFill>
                  <a:tailEnd type="none" w="med" len="lg"/>
                </a:ln>
              </p:spPr>
              <p:style>
                <a:lnRef idx="2">
                  <a:schemeClr val="accent1"/>
                </a:lnRef>
                <a:fillRef idx="0">
                  <a:schemeClr val="accent1"/>
                </a:fillRef>
                <a:effectRef idx="1">
                  <a:schemeClr val="accent1"/>
                </a:effectRef>
                <a:fontRef idx="minor">
                  <a:schemeClr val="tx1"/>
                </a:fontRef>
              </p:style>
            </p:cxnSp>
            <p:cxnSp>
              <p:nvCxnSpPr>
                <p:cNvPr id="92" name="Straight Connector 91">
                  <a:extLst>
                    <a:ext uri="{FF2B5EF4-FFF2-40B4-BE49-F238E27FC236}">
                      <a16:creationId xmlns:a16="http://schemas.microsoft.com/office/drawing/2014/main" id="{1CDE283C-1141-463D-4DAB-8377328AB26D}"/>
                    </a:ext>
                  </a:extLst>
                </p:cNvPr>
                <p:cNvCxnSpPr>
                  <a:cxnSpLocks/>
                </p:cNvCxnSpPr>
                <p:nvPr/>
              </p:nvCxnSpPr>
              <p:spPr>
                <a:xfrm>
                  <a:off x="237062" y="2739664"/>
                  <a:ext cx="4140200" cy="0"/>
                </a:xfrm>
                <a:prstGeom prst="line">
                  <a:avLst/>
                </a:prstGeom>
                <a:ln w="19050">
                  <a:solidFill>
                    <a:srgbClr val="0000FF"/>
                  </a:solidFill>
                  <a:tailEnd type="none" w="med" len="lg"/>
                </a:ln>
              </p:spPr>
              <p:style>
                <a:lnRef idx="2">
                  <a:schemeClr val="accent1"/>
                </a:lnRef>
                <a:fillRef idx="0">
                  <a:schemeClr val="accent1"/>
                </a:fillRef>
                <a:effectRef idx="1">
                  <a:schemeClr val="accent1"/>
                </a:effectRef>
                <a:fontRef idx="minor">
                  <a:schemeClr val="tx1"/>
                </a:fontRef>
              </p:style>
            </p:cxnSp>
            <p:cxnSp>
              <p:nvCxnSpPr>
                <p:cNvPr id="93" name="Straight Connector 92">
                  <a:extLst>
                    <a:ext uri="{FF2B5EF4-FFF2-40B4-BE49-F238E27FC236}">
                      <a16:creationId xmlns:a16="http://schemas.microsoft.com/office/drawing/2014/main" id="{E41522CA-7DBE-BCBD-2C86-75D33910D3D5}"/>
                    </a:ext>
                  </a:extLst>
                </p:cNvPr>
                <p:cNvCxnSpPr>
                  <a:cxnSpLocks/>
                </p:cNvCxnSpPr>
                <p:nvPr/>
              </p:nvCxnSpPr>
              <p:spPr>
                <a:xfrm>
                  <a:off x="237062" y="2892064"/>
                  <a:ext cx="4140200" cy="0"/>
                </a:xfrm>
                <a:prstGeom prst="line">
                  <a:avLst/>
                </a:prstGeom>
                <a:ln w="19050">
                  <a:solidFill>
                    <a:schemeClr val="bg1">
                      <a:lumMod val="50000"/>
                    </a:schemeClr>
                  </a:solidFill>
                  <a:tailEnd type="none" w="med" len="lg"/>
                </a:ln>
              </p:spPr>
              <p:style>
                <a:lnRef idx="2">
                  <a:schemeClr val="accent1"/>
                </a:lnRef>
                <a:fillRef idx="0">
                  <a:schemeClr val="accent1"/>
                </a:fillRef>
                <a:effectRef idx="1">
                  <a:schemeClr val="accent1"/>
                </a:effectRef>
                <a:fontRef idx="minor">
                  <a:schemeClr val="tx1"/>
                </a:fontRef>
              </p:style>
            </p:cxnSp>
            <p:cxnSp>
              <p:nvCxnSpPr>
                <p:cNvPr id="94" name="Straight Connector 93">
                  <a:extLst>
                    <a:ext uri="{FF2B5EF4-FFF2-40B4-BE49-F238E27FC236}">
                      <a16:creationId xmlns:a16="http://schemas.microsoft.com/office/drawing/2014/main" id="{0F210E8B-66BC-B57A-EA42-B1CCC905701F}"/>
                    </a:ext>
                  </a:extLst>
                </p:cNvPr>
                <p:cNvCxnSpPr>
                  <a:cxnSpLocks/>
                </p:cNvCxnSpPr>
                <p:nvPr/>
              </p:nvCxnSpPr>
              <p:spPr>
                <a:xfrm>
                  <a:off x="237062" y="3044464"/>
                  <a:ext cx="4140200" cy="0"/>
                </a:xfrm>
                <a:prstGeom prst="line">
                  <a:avLst/>
                </a:prstGeom>
                <a:ln w="19050">
                  <a:solidFill>
                    <a:schemeClr val="bg1">
                      <a:lumMod val="50000"/>
                    </a:schemeClr>
                  </a:solidFill>
                  <a:tailEnd type="none" w="med" len="lg"/>
                </a:ln>
              </p:spPr>
              <p:style>
                <a:lnRef idx="2">
                  <a:schemeClr val="accent1"/>
                </a:lnRef>
                <a:fillRef idx="0">
                  <a:schemeClr val="accent1"/>
                </a:fillRef>
                <a:effectRef idx="1">
                  <a:schemeClr val="accent1"/>
                </a:effectRef>
                <a:fontRef idx="minor">
                  <a:schemeClr val="tx1"/>
                </a:fontRef>
              </p:style>
            </p:cxnSp>
            <p:cxnSp>
              <p:nvCxnSpPr>
                <p:cNvPr id="95" name="Straight Connector 94">
                  <a:extLst>
                    <a:ext uri="{FF2B5EF4-FFF2-40B4-BE49-F238E27FC236}">
                      <a16:creationId xmlns:a16="http://schemas.microsoft.com/office/drawing/2014/main" id="{5B2503F2-5689-5B78-4CF0-4F9FE7D97225}"/>
                    </a:ext>
                  </a:extLst>
                </p:cNvPr>
                <p:cNvCxnSpPr>
                  <a:cxnSpLocks/>
                </p:cNvCxnSpPr>
                <p:nvPr/>
              </p:nvCxnSpPr>
              <p:spPr>
                <a:xfrm>
                  <a:off x="237062" y="3196864"/>
                  <a:ext cx="4140200" cy="0"/>
                </a:xfrm>
                <a:prstGeom prst="line">
                  <a:avLst/>
                </a:prstGeom>
                <a:ln w="19050">
                  <a:solidFill>
                    <a:schemeClr val="bg1">
                      <a:lumMod val="50000"/>
                    </a:schemeClr>
                  </a:solidFill>
                  <a:tailEnd type="none" w="med" len="lg"/>
                </a:ln>
              </p:spPr>
              <p:style>
                <a:lnRef idx="2">
                  <a:schemeClr val="accent1"/>
                </a:lnRef>
                <a:fillRef idx="0">
                  <a:schemeClr val="accent1"/>
                </a:fillRef>
                <a:effectRef idx="1">
                  <a:schemeClr val="accent1"/>
                </a:effectRef>
                <a:fontRef idx="minor">
                  <a:schemeClr val="tx1"/>
                </a:fontRef>
              </p:style>
            </p:cxnSp>
            <p:cxnSp>
              <p:nvCxnSpPr>
                <p:cNvPr id="96" name="Straight Connector 95">
                  <a:extLst>
                    <a:ext uri="{FF2B5EF4-FFF2-40B4-BE49-F238E27FC236}">
                      <a16:creationId xmlns:a16="http://schemas.microsoft.com/office/drawing/2014/main" id="{4485E166-73C9-EAF5-E1A9-914B2870A4F5}"/>
                    </a:ext>
                  </a:extLst>
                </p:cNvPr>
                <p:cNvCxnSpPr>
                  <a:cxnSpLocks/>
                </p:cNvCxnSpPr>
                <p:nvPr/>
              </p:nvCxnSpPr>
              <p:spPr>
                <a:xfrm>
                  <a:off x="237062" y="3349264"/>
                  <a:ext cx="4140200" cy="0"/>
                </a:xfrm>
                <a:prstGeom prst="line">
                  <a:avLst/>
                </a:prstGeom>
                <a:ln w="19050">
                  <a:solidFill>
                    <a:schemeClr val="bg1">
                      <a:lumMod val="50000"/>
                    </a:schemeClr>
                  </a:solidFill>
                  <a:tailEnd type="none" w="med" len="lg"/>
                </a:ln>
              </p:spPr>
              <p:style>
                <a:lnRef idx="2">
                  <a:schemeClr val="accent1"/>
                </a:lnRef>
                <a:fillRef idx="0">
                  <a:schemeClr val="accent1"/>
                </a:fillRef>
                <a:effectRef idx="1">
                  <a:schemeClr val="accent1"/>
                </a:effectRef>
                <a:fontRef idx="minor">
                  <a:schemeClr val="tx1"/>
                </a:fontRef>
              </p:style>
            </p:cxnSp>
            <p:cxnSp>
              <p:nvCxnSpPr>
                <p:cNvPr id="97" name="Straight Connector 96">
                  <a:extLst>
                    <a:ext uri="{FF2B5EF4-FFF2-40B4-BE49-F238E27FC236}">
                      <a16:creationId xmlns:a16="http://schemas.microsoft.com/office/drawing/2014/main" id="{236CF2DF-C9EB-E857-967D-2AA29212FE77}"/>
                    </a:ext>
                  </a:extLst>
                </p:cNvPr>
                <p:cNvCxnSpPr>
                  <a:cxnSpLocks/>
                </p:cNvCxnSpPr>
                <p:nvPr/>
              </p:nvCxnSpPr>
              <p:spPr>
                <a:xfrm>
                  <a:off x="237062" y="3501664"/>
                  <a:ext cx="4140200" cy="0"/>
                </a:xfrm>
                <a:prstGeom prst="line">
                  <a:avLst/>
                </a:prstGeom>
                <a:ln w="19050">
                  <a:solidFill>
                    <a:srgbClr val="0000FF"/>
                  </a:solidFill>
                  <a:tailEnd type="none" w="med" len="lg"/>
                </a:ln>
              </p:spPr>
              <p:style>
                <a:lnRef idx="2">
                  <a:schemeClr val="accent1"/>
                </a:lnRef>
                <a:fillRef idx="0">
                  <a:schemeClr val="accent1"/>
                </a:fillRef>
                <a:effectRef idx="1">
                  <a:schemeClr val="accent1"/>
                </a:effectRef>
                <a:fontRef idx="minor">
                  <a:schemeClr val="tx1"/>
                </a:fontRef>
              </p:style>
            </p:cxnSp>
            <p:cxnSp>
              <p:nvCxnSpPr>
                <p:cNvPr id="98" name="Straight Connector 97">
                  <a:extLst>
                    <a:ext uri="{FF2B5EF4-FFF2-40B4-BE49-F238E27FC236}">
                      <a16:creationId xmlns:a16="http://schemas.microsoft.com/office/drawing/2014/main" id="{A4CD3F91-3DDC-D847-43F4-77D676CE2F0A}"/>
                    </a:ext>
                  </a:extLst>
                </p:cNvPr>
                <p:cNvCxnSpPr>
                  <a:cxnSpLocks/>
                </p:cNvCxnSpPr>
                <p:nvPr/>
              </p:nvCxnSpPr>
              <p:spPr>
                <a:xfrm>
                  <a:off x="237062" y="3654064"/>
                  <a:ext cx="4140200" cy="0"/>
                </a:xfrm>
                <a:prstGeom prst="line">
                  <a:avLst/>
                </a:prstGeom>
                <a:ln w="19050">
                  <a:solidFill>
                    <a:schemeClr val="bg1">
                      <a:lumMod val="50000"/>
                    </a:schemeClr>
                  </a:solidFill>
                  <a:tailEnd type="none" w="med" len="lg"/>
                </a:ln>
              </p:spPr>
              <p:style>
                <a:lnRef idx="2">
                  <a:schemeClr val="accent1"/>
                </a:lnRef>
                <a:fillRef idx="0">
                  <a:schemeClr val="accent1"/>
                </a:fillRef>
                <a:effectRef idx="1">
                  <a:schemeClr val="accent1"/>
                </a:effectRef>
                <a:fontRef idx="minor">
                  <a:schemeClr val="tx1"/>
                </a:fontRef>
              </p:style>
            </p:cxnSp>
            <p:cxnSp>
              <p:nvCxnSpPr>
                <p:cNvPr id="99" name="Straight Connector 98">
                  <a:extLst>
                    <a:ext uri="{FF2B5EF4-FFF2-40B4-BE49-F238E27FC236}">
                      <a16:creationId xmlns:a16="http://schemas.microsoft.com/office/drawing/2014/main" id="{39A1474E-CF1E-9C06-6CC5-E14446AC0008}"/>
                    </a:ext>
                  </a:extLst>
                </p:cNvPr>
                <p:cNvCxnSpPr>
                  <a:cxnSpLocks/>
                </p:cNvCxnSpPr>
                <p:nvPr/>
              </p:nvCxnSpPr>
              <p:spPr>
                <a:xfrm>
                  <a:off x="237062" y="3806464"/>
                  <a:ext cx="4140200" cy="0"/>
                </a:xfrm>
                <a:prstGeom prst="line">
                  <a:avLst/>
                </a:prstGeom>
                <a:ln w="19050">
                  <a:solidFill>
                    <a:schemeClr val="bg1">
                      <a:lumMod val="50000"/>
                    </a:schemeClr>
                  </a:solidFill>
                  <a:tailEnd type="none" w="med" len="lg"/>
                </a:ln>
              </p:spPr>
              <p:style>
                <a:lnRef idx="2">
                  <a:schemeClr val="accent1"/>
                </a:lnRef>
                <a:fillRef idx="0">
                  <a:schemeClr val="accent1"/>
                </a:fillRef>
                <a:effectRef idx="1">
                  <a:schemeClr val="accent1"/>
                </a:effectRef>
                <a:fontRef idx="minor">
                  <a:schemeClr val="tx1"/>
                </a:fontRef>
              </p:style>
            </p:cxnSp>
            <p:cxnSp>
              <p:nvCxnSpPr>
                <p:cNvPr id="100" name="Straight Connector 99">
                  <a:extLst>
                    <a:ext uri="{FF2B5EF4-FFF2-40B4-BE49-F238E27FC236}">
                      <a16:creationId xmlns:a16="http://schemas.microsoft.com/office/drawing/2014/main" id="{FAB54F19-DD94-4AF2-A792-953855878988}"/>
                    </a:ext>
                  </a:extLst>
                </p:cNvPr>
                <p:cNvCxnSpPr>
                  <a:cxnSpLocks/>
                </p:cNvCxnSpPr>
                <p:nvPr/>
              </p:nvCxnSpPr>
              <p:spPr>
                <a:xfrm>
                  <a:off x="237062" y="3958864"/>
                  <a:ext cx="4140200" cy="0"/>
                </a:xfrm>
                <a:prstGeom prst="line">
                  <a:avLst/>
                </a:prstGeom>
                <a:ln w="19050">
                  <a:solidFill>
                    <a:schemeClr val="bg1">
                      <a:lumMod val="50000"/>
                    </a:schemeClr>
                  </a:solidFill>
                  <a:tailEnd type="none" w="med" len="lg"/>
                </a:ln>
              </p:spPr>
              <p:style>
                <a:lnRef idx="2">
                  <a:schemeClr val="accent1"/>
                </a:lnRef>
                <a:fillRef idx="0">
                  <a:schemeClr val="accent1"/>
                </a:fillRef>
                <a:effectRef idx="1">
                  <a:schemeClr val="accent1"/>
                </a:effectRef>
                <a:fontRef idx="minor">
                  <a:schemeClr val="tx1"/>
                </a:fontRef>
              </p:style>
            </p:cxnSp>
            <p:cxnSp>
              <p:nvCxnSpPr>
                <p:cNvPr id="101" name="Straight Connector 100">
                  <a:extLst>
                    <a:ext uri="{FF2B5EF4-FFF2-40B4-BE49-F238E27FC236}">
                      <a16:creationId xmlns:a16="http://schemas.microsoft.com/office/drawing/2014/main" id="{1906327D-2C77-7576-068F-D698E2C1B7CD}"/>
                    </a:ext>
                  </a:extLst>
                </p:cNvPr>
                <p:cNvCxnSpPr>
                  <a:cxnSpLocks/>
                </p:cNvCxnSpPr>
                <p:nvPr/>
              </p:nvCxnSpPr>
              <p:spPr>
                <a:xfrm>
                  <a:off x="237062" y="4111264"/>
                  <a:ext cx="4140200" cy="0"/>
                </a:xfrm>
                <a:prstGeom prst="line">
                  <a:avLst/>
                </a:prstGeom>
                <a:ln w="19050">
                  <a:solidFill>
                    <a:schemeClr val="bg1">
                      <a:lumMod val="50000"/>
                    </a:schemeClr>
                  </a:solidFill>
                  <a:tailEnd type="none" w="med" len="lg"/>
                </a:ln>
              </p:spPr>
              <p:style>
                <a:lnRef idx="2">
                  <a:schemeClr val="accent1"/>
                </a:lnRef>
                <a:fillRef idx="0">
                  <a:schemeClr val="accent1"/>
                </a:fillRef>
                <a:effectRef idx="1">
                  <a:schemeClr val="accent1"/>
                </a:effectRef>
                <a:fontRef idx="minor">
                  <a:schemeClr val="tx1"/>
                </a:fontRef>
              </p:style>
            </p:cxnSp>
            <p:cxnSp>
              <p:nvCxnSpPr>
                <p:cNvPr id="102" name="Straight Connector 101">
                  <a:extLst>
                    <a:ext uri="{FF2B5EF4-FFF2-40B4-BE49-F238E27FC236}">
                      <a16:creationId xmlns:a16="http://schemas.microsoft.com/office/drawing/2014/main" id="{D5621464-D609-841A-3D5F-51C66036D401}"/>
                    </a:ext>
                  </a:extLst>
                </p:cNvPr>
                <p:cNvCxnSpPr>
                  <a:cxnSpLocks/>
                </p:cNvCxnSpPr>
                <p:nvPr/>
              </p:nvCxnSpPr>
              <p:spPr>
                <a:xfrm>
                  <a:off x="237062" y="4263664"/>
                  <a:ext cx="4140200" cy="0"/>
                </a:xfrm>
                <a:prstGeom prst="line">
                  <a:avLst/>
                </a:prstGeom>
                <a:ln w="19050">
                  <a:solidFill>
                    <a:srgbClr val="0000FF"/>
                  </a:solidFill>
                  <a:tailEnd type="none" w="med" len="lg"/>
                </a:ln>
              </p:spPr>
              <p:style>
                <a:lnRef idx="2">
                  <a:schemeClr val="accent1"/>
                </a:lnRef>
                <a:fillRef idx="0">
                  <a:schemeClr val="accent1"/>
                </a:fillRef>
                <a:effectRef idx="1">
                  <a:schemeClr val="accent1"/>
                </a:effectRef>
                <a:fontRef idx="minor">
                  <a:schemeClr val="tx1"/>
                </a:fontRef>
              </p:style>
            </p:cxnSp>
            <p:cxnSp>
              <p:nvCxnSpPr>
                <p:cNvPr id="103" name="Straight Connector 102">
                  <a:extLst>
                    <a:ext uri="{FF2B5EF4-FFF2-40B4-BE49-F238E27FC236}">
                      <a16:creationId xmlns:a16="http://schemas.microsoft.com/office/drawing/2014/main" id="{7F78CA4C-D701-8E2B-1993-3592A35416C8}"/>
                    </a:ext>
                  </a:extLst>
                </p:cNvPr>
                <p:cNvCxnSpPr>
                  <a:cxnSpLocks/>
                </p:cNvCxnSpPr>
                <p:nvPr/>
              </p:nvCxnSpPr>
              <p:spPr>
                <a:xfrm>
                  <a:off x="237062" y="4416064"/>
                  <a:ext cx="4140200" cy="0"/>
                </a:xfrm>
                <a:prstGeom prst="line">
                  <a:avLst/>
                </a:prstGeom>
                <a:ln w="19050">
                  <a:solidFill>
                    <a:schemeClr val="bg1">
                      <a:lumMod val="50000"/>
                    </a:schemeClr>
                  </a:solidFill>
                  <a:tailEnd type="none" w="med" len="lg"/>
                </a:ln>
              </p:spPr>
              <p:style>
                <a:lnRef idx="2">
                  <a:schemeClr val="accent1"/>
                </a:lnRef>
                <a:fillRef idx="0">
                  <a:schemeClr val="accent1"/>
                </a:fillRef>
                <a:effectRef idx="1">
                  <a:schemeClr val="accent1"/>
                </a:effectRef>
                <a:fontRef idx="minor">
                  <a:schemeClr val="tx1"/>
                </a:fontRef>
              </p:style>
            </p:cxnSp>
            <p:cxnSp>
              <p:nvCxnSpPr>
                <p:cNvPr id="104" name="Straight Connector 103">
                  <a:extLst>
                    <a:ext uri="{FF2B5EF4-FFF2-40B4-BE49-F238E27FC236}">
                      <a16:creationId xmlns:a16="http://schemas.microsoft.com/office/drawing/2014/main" id="{C52B2701-CF74-3831-83AB-17637BBCE590}"/>
                    </a:ext>
                  </a:extLst>
                </p:cNvPr>
                <p:cNvCxnSpPr>
                  <a:cxnSpLocks/>
                </p:cNvCxnSpPr>
                <p:nvPr/>
              </p:nvCxnSpPr>
              <p:spPr>
                <a:xfrm>
                  <a:off x="237062" y="4568464"/>
                  <a:ext cx="4140200" cy="0"/>
                </a:xfrm>
                <a:prstGeom prst="line">
                  <a:avLst/>
                </a:prstGeom>
                <a:ln w="19050">
                  <a:solidFill>
                    <a:schemeClr val="bg1">
                      <a:lumMod val="50000"/>
                    </a:schemeClr>
                  </a:solidFill>
                  <a:tailEnd type="none" w="med" len="lg"/>
                </a:ln>
              </p:spPr>
              <p:style>
                <a:lnRef idx="2">
                  <a:schemeClr val="accent1"/>
                </a:lnRef>
                <a:fillRef idx="0">
                  <a:schemeClr val="accent1"/>
                </a:fillRef>
                <a:effectRef idx="1">
                  <a:schemeClr val="accent1"/>
                </a:effectRef>
                <a:fontRef idx="minor">
                  <a:schemeClr val="tx1"/>
                </a:fontRef>
              </p:style>
            </p:cxnSp>
            <p:cxnSp>
              <p:nvCxnSpPr>
                <p:cNvPr id="105" name="Straight Connector 104">
                  <a:extLst>
                    <a:ext uri="{FF2B5EF4-FFF2-40B4-BE49-F238E27FC236}">
                      <a16:creationId xmlns:a16="http://schemas.microsoft.com/office/drawing/2014/main" id="{8C0A532F-D456-B187-874A-782BC7D87692}"/>
                    </a:ext>
                  </a:extLst>
                </p:cNvPr>
                <p:cNvCxnSpPr>
                  <a:cxnSpLocks/>
                </p:cNvCxnSpPr>
                <p:nvPr/>
              </p:nvCxnSpPr>
              <p:spPr>
                <a:xfrm>
                  <a:off x="237062" y="4720864"/>
                  <a:ext cx="4140200" cy="0"/>
                </a:xfrm>
                <a:prstGeom prst="line">
                  <a:avLst/>
                </a:prstGeom>
                <a:ln w="19050">
                  <a:solidFill>
                    <a:schemeClr val="bg1">
                      <a:lumMod val="50000"/>
                    </a:schemeClr>
                  </a:solidFill>
                  <a:tailEnd type="none" w="med" len="lg"/>
                </a:ln>
              </p:spPr>
              <p:style>
                <a:lnRef idx="2">
                  <a:schemeClr val="accent1"/>
                </a:lnRef>
                <a:fillRef idx="0">
                  <a:schemeClr val="accent1"/>
                </a:fillRef>
                <a:effectRef idx="1">
                  <a:schemeClr val="accent1"/>
                </a:effectRef>
                <a:fontRef idx="minor">
                  <a:schemeClr val="tx1"/>
                </a:fontRef>
              </p:style>
            </p:cxnSp>
            <p:cxnSp>
              <p:nvCxnSpPr>
                <p:cNvPr id="106" name="Straight Connector 105">
                  <a:extLst>
                    <a:ext uri="{FF2B5EF4-FFF2-40B4-BE49-F238E27FC236}">
                      <a16:creationId xmlns:a16="http://schemas.microsoft.com/office/drawing/2014/main" id="{9EE90C55-7B27-A901-B352-8C5A3FBBE30B}"/>
                    </a:ext>
                  </a:extLst>
                </p:cNvPr>
                <p:cNvCxnSpPr>
                  <a:cxnSpLocks/>
                </p:cNvCxnSpPr>
                <p:nvPr/>
              </p:nvCxnSpPr>
              <p:spPr>
                <a:xfrm>
                  <a:off x="237062" y="4873264"/>
                  <a:ext cx="4140200" cy="0"/>
                </a:xfrm>
                <a:prstGeom prst="line">
                  <a:avLst/>
                </a:prstGeom>
                <a:ln w="19050">
                  <a:solidFill>
                    <a:schemeClr val="bg1">
                      <a:lumMod val="50000"/>
                    </a:schemeClr>
                  </a:solidFill>
                  <a:tailEnd type="none" w="med" len="lg"/>
                </a:ln>
              </p:spPr>
              <p:style>
                <a:lnRef idx="2">
                  <a:schemeClr val="accent1"/>
                </a:lnRef>
                <a:fillRef idx="0">
                  <a:schemeClr val="accent1"/>
                </a:fillRef>
                <a:effectRef idx="1">
                  <a:schemeClr val="accent1"/>
                </a:effectRef>
                <a:fontRef idx="minor">
                  <a:schemeClr val="tx1"/>
                </a:fontRef>
              </p:style>
            </p:cxnSp>
            <p:cxnSp>
              <p:nvCxnSpPr>
                <p:cNvPr id="107" name="Straight Connector 106">
                  <a:extLst>
                    <a:ext uri="{FF2B5EF4-FFF2-40B4-BE49-F238E27FC236}">
                      <a16:creationId xmlns:a16="http://schemas.microsoft.com/office/drawing/2014/main" id="{EDA1D52A-FEAB-4E68-FFE6-0B17B7B707FD}"/>
                    </a:ext>
                  </a:extLst>
                </p:cNvPr>
                <p:cNvCxnSpPr>
                  <a:cxnSpLocks/>
                </p:cNvCxnSpPr>
                <p:nvPr/>
              </p:nvCxnSpPr>
              <p:spPr>
                <a:xfrm>
                  <a:off x="237062" y="5015305"/>
                  <a:ext cx="4140200" cy="0"/>
                </a:xfrm>
                <a:prstGeom prst="line">
                  <a:avLst/>
                </a:prstGeom>
                <a:ln w="19050">
                  <a:solidFill>
                    <a:srgbClr val="0000FF"/>
                  </a:solidFill>
                  <a:tailEnd type="none" w="med" len="lg"/>
                </a:ln>
              </p:spPr>
              <p:style>
                <a:lnRef idx="2">
                  <a:schemeClr val="accent1"/>
                </a:lnRef>
                <a:fillRef idx="0">
                  <a:schemeClr val="accent1"/>
                </a:fillRef>
                <a:effectRef idx="1">
                  <a:schemeClr val="accent1"/>
                </a:effectRef>
                <a:fontRef idx="minor">
                  <a:schemeClr val="tx1"/>
                </a:fontRef>
              </p:style>
            </p:cxnSp>
          </p:grpSp>
        </p:grpSp>
        <p:sp>
          <p:nvSpPr>
            <p:cNvPr id="48" name="TextBox 47">
              <a:extLst>
                <a:ext uri="{FF2B5EF4-FFF2-40B4-BE49-F238E27FC236}">
                  <a16:creationId xmlns:a16="http://schemas.microsoft.com/office/drawing/2014/main" id="{776CDD41-C848-0814-BA1D-A1342538429F}"/>
                </a:ext>
              </a:extLst>
            </p:cNvPr>
            <p:cNvSpPr txBox="1"/>
            <p:nvPr/>
          </p:nvSpPr>
          <p:spPr>
            <a:xfrm>
              <a:off x="4244480" y="6400483"/>
              <a:ext cx="1784691" cy="461665"/>
            </a:xfrm>
            <a:prstGeom prst="rect">
              <a:avLst/>
            </a:prstGeom>
            <a:noFill/>
          </p:spPr>
          <p:txBody>
            <a:bodyPr wrap="square" rtlCol="0">
              <a:spAutoFit/>
            </a:bodyPr>
            <a:lstStyle/>
            <a:p>
              <a:pPr algn="l">
                <a:spcAft>
                  <a:spcPts val="1200"/>
                </a:spcAft>
              </a:pPr>
              <a:r>
                <a:rPr lang="en-GB" sz="2400" dirty="0">
                  <a:latin typeface="Arial" panose="020B0604020202020204" pitchFamily="34" charset="0"/>
                  <a:cs typeface="Arial" panose="020B0604020202020204" pitchFamily="34" charset="0"/>
                </a:rPr>
                <a:t>Am (</a:t>
              </a:r>
              <a:r>
                <a:rPr lang="en-GB" sz="2400" dirty="0" err="1">
                  <a:latin typeface="Arial" panose="020B0604020202020204" pitchFamily="34" charset="0"/>
                  <a:cs typeface="Arial" panose="020B0604020202020204" pitchFamily="34" charset="0"/>
                </a:rPr>
                <a:t>nóim</a:t>
              </a:r>
              <a:r>
                <a:rPr lang="en-GB" sz="2400" dirty="0">
                  <a:latin typeface="Arial" panose="020B0604020202020204" pitchFamily="34" charset="0"/>
                  <a:cs typeface="Arial" panose="020B0604020202020204" pitchFamily="34" charset="0"/>
                </a:rPr>
                <a:t>)</a:t>
              </a:r>
            </a:p>
          </p:txBody>
        </p:sp>
        <p:grpSp>
          <p:nvGrpSpPr>
            <p:cNvPr id="129" name="Group 128">
              <a:extLst>
                <a:ext uri="{FF2B5EF4-FFF2-40B4-BE49-F238E27FC236}">
                  <a16:creationId xmlns:a16="http://schemas.microsoft.com/office/drawing/2014/main" id="{5D1E3228-BDA6-EF93-0408-9D0A1BA8896A}"/>
                </a:ext>
              </a:extLst>
            </p:cNvPr>
            <p:cNvGrpSpPr/>
            <p:nvPr/>
          </p:nvGrpSpPr>
          <p:grpSpPr>
            <a:xfrm>
              <a:off x="78993" y="2226289"/>
              <a:ext cx="6816165" cy="4470058"/>
              <a:chOff x="1536322" y="2014939"/>
              <a:chExt cx="6301390" cy="4076261"/>
            </a:xfrm>
          </p:grpSpPr>
          <mc:AlternateContent xmlns:mc="http://schemas.openxmlformats.org/markup-compatibility/2006" xmlns:a14="http://schemas.microsoft.com/office/drawing/2010/main">
            <mc:Choice Requires="a14">
              <p:sp>
                <p:nvSpPr>
                  <p:cNvPr id="47" name="TextBox 46">
                    <a:extLst>
                      <a:ext uri="{FF2B5EF4-FFF2-40B4-BE49-F238E27FC236}">
                        <a16:creationId xmlns:a16="http://schemas.microsoft.com/office/drawing/2014/main" id="{66B10F6A-0E3D-EF87-95D7-C234ACE7582D}"/>
                      </a:ext>
                    </a:extLst>
                  </p:cNvPr>
                  <p:cNvSpPr txBox="1"/>
                  <p:nvPr/>
                </p:nvSpPr>
                <p:spPr>
                  <a:xfrm>
                    <a:off x="1631799" y="2014939"/>
                    <a:ext cx="1238548" cy="477126"/>
                  </a:xfrm>
                  <a:prstGeom prst="rect">
                    <a:avLst/>
                  </a:prstGeom>
                  <a:noFill/>
                </p:spPr>
                <p:txBody>
                  <a:bodyPr wrap="square" rtlCol="0">
                    <a:spAutoFit/>
                  </a:bodyPr>
                  <a:lstStyle/>
                  <a:p>
                    <a:pPr>
                      <a:spcAft>
                        <a:spcPts val="1200"/>
                      </a:spcAft>
                    </a:pPr>
                    <a14:m>
                      <m:oMath xmlns:m="http://schemas.openxmlformats.org/officeDocument/2006/math">
                        <m:r>
                          <m:rPr>
                            <m:sty m:val="p"/>
                          </m:rPr>
                          <a:rPr lang="en-GB" sz="2800" b="0" i="0" smtClean="0">
                            <a:latin typeface="Cambria Math" panose="02040503050406030204" pitchFamily="18" charset="0"/>
                          </a:rPr>
                          <m:t>Δ</m:t>
                        </m:r>
                        <m:r>
                          <a:rPr lang="en-GB" sz="2800" b="0" i="1" smtClean="0">
                            <a:latin typeface="Cambria Math" panose="02040503050406030204" pitchFamily="18" charset="0"/>
                          </a:rPr>
                          <m:t>𝜃</m:t>
                        </m:r>
                        <m:r>
                          <a:rPr lang="en-GB" sz="2800" b="0" i="0" smtClean="0">
                            <a:latin typeface="Cambria Math" panose="02040503050406030204" pitchFamily="18" charset="0"/>
                          </a:rPr>
                          <m:t> </m:t>
                        </m:r>
                      </m:oMath>
                    </a14:m>
                    <a:r>
                      <a:rPr lang="en-GB" sz="2800">
                        <a:latin typeface="Arial" panose="020B0604020202020204" pitchFamily="34" charset="0"/>
                        <a:cs typeface="Arial" panose="020B0604020202020204" pitchFamily="34" charset="0"/>
                      </a:rPr>
                      <a:t>(K)</a:t>
                    </a:r>
                  </a:p>
                </p:txBody>
              </p:sp>
            </mc:Choice>
            <mc:Fallback xmlns="">
              <p:sp>
                <p:nvSpPr>
                  <p:cNvPr id="47" name="TextBox 46">
                    <a:extLst>
                      <a:ext uri="{FF2B5EF4-FFF2-40B4-BE49-F238E27FC236}">
                        <a16:creationId xmlns:a16="http://schemas.microsoft.com/office/drawing/2014/main" id="{66B10F6A-0E3D-EF87-95D7-C234ACE7582D}"/>
                      </a:ext>
                    </a:extLst>
                  </p:cNvPr>
                  <p:cNvSpPr txBox="1">
                    <a:spLocks noRot="1" noChangeAspect="1" noMove="1" noResize="1" noEditPoints="1" noAdjustHandles="1" noChangeArrowheads="1" noChangeShapeType="1" noTextEdit="1"/>
                  </p:cNvSpPr>
                  <p:nvPr/>
                </p:nvSpPr>
                <p:spPr>
                  <a:xfrm>
                    <a:off x="1631799" y="2014939"/>
                    <a:ext cx="1238548" cy="477126"/>
                  </a:xfrm>
                  <a:prstGeom prst="rect">
                    <a:avLst/>
                  </a:prstGeom>
                  <a:blipFill>
                    <a:blip r:embed="rId4"/>
                    <a:stretch>
                      <a:fillRect t="-11628" b="-31395"/>
                    </a:stretch>
                  </a:blipFill>
                </p:spPr>
                <p:txBody>
                  <a:bodyPr/>
                  <a:lstStyle/>
                  <a:p>
                    <a:r>
                      <a:rPr lang="en-US">
                        <a:noFill/>
                      </a:rPr>
                      <a:t> </a:t>
                    </a:r>
                  </a:p>
                </p:txBody>
              </p:sp>
            </mc:Fallback>
          </mc:AlternateContent>
          <p:sp>
            <p:nvSpPr>
              <p:cNvPr id="49" name="TextBox 48">
                <a:extLst>
                  <a:ext uri="{FF2B5EF4-FFF2-40B4-BE49-F238E27FC236}">
                    <a16:creationId xmlns:a16="http://schemas.microsoft.com/office/drawing/2014/main" id="{9CEBB5B4-9A9A-B315-A57C-1636C2423A57}"/>
                  </a:ext>
                </a:extLst>
              </p:cNvPr>
              <p:cNvSpPr txBox="1"/>
              <p:nvPr/>
            </p:nvSpPr>
            <p:spPr>
              <a:xfrm>
                <a:off x="7238781" y="5629358"/>
                <a:ext cx="598931" cy="420994"/>
              </a:xfrm>
              <a:prstGeom prst="rect">
                <a:avLst/>
              </a:prstGeom>
              <a:noFill/>
            </p:spPr>
            <p:txBody>
              <a:bodyPr wrap="square" rtlCol="0">
                <a:spAutoFit/>
              </a:bodyPr>
              <a:lstStyle/>
              <a:p>
                <a:pPr algn="l">
                  <a:spcAft>
                    <a:spcPts val="1200"/>
                  </a:spcAft>
                </a:pPr>
                <a:r>
                  <a:rPr lang="en-GB" sz="2400">
                    <a:latin typeface="Arial" panose="020B0604020202020204" pitchFamily="34" charset="0"/>
                    <a:cs typeface="Arial" panose="020B0604020202020204" pitchFamily="34" charset="0"/>
                  </a:rPr>
                  <a:t>12</a:t>
                </a:r>
              </a:p>
            </p:txBody>
          </p:sp>
          <p:sp>
            <p:nvSpPr>
              <p:cNvPr id="50" name="TextBox 49">
                <a:extLst>
                  <a:ext uri="{FF2B5EF4-FFF2-40B4-BE49-F238E27FC236}">
                    <a16:creationId xmlns:a16="http://schemas.microsoft.com/office/drawing/2014/main" id="{E445E4C5-C163-D073-9440-5182553A7DD3}"/>
                  </a:ext>
                </a:extLst>
              </p:cNvPr>
              <p:cNvSpPr txBox="1"/>
              <p:nvPr/>
            </p:nvSpPr>
            <p:spPr>
              <a:xfrm>
                <a:off x="4672739" y="5670206"/>
                <a:ext cx="660042" cy="420994"/>
              </a:xfrm>
              <a:prstGeom prst="rect">
                <a:avLst/>
              </a:prstGeom>
              <a:noFill/>
            </p:spPr>
            <p:txBody>
              <a:bodyPr wrap="square" rtlCol="0">
                <a:spAutoFit/>
              </a:bodyPr>
              <a:lstStyle/>
              <a:p>
                <a:pPr algn="l">
                  <a:spcAft>
                    <a:spcPts val="1200"/>
                  </a:spcAft>
                </a:pPr>
                <a:r>
                  <a:rPr lang="en-GB" sz="2400">
                    <a:latin typeface="Arial" panose="020B0604020202020204" pitchFamily="34" charset="0"/>
                    <a:cs typeface="Arial" panose="020B0604020202020204" pitchFamily="34" charset="0"/>
                  </a:rPr>
                  <a:t>10</a:t>
                </a:r>
              </a:p>
            </p:txBody>
          </p:sp>
          <p:sp>
            <p:nvSpPr>
              <p:cNvPr id="51" name="TextBox 50">
                <a:extLst>
                  <a:ext uri="{FF2B5EF4-FFF2-40B4-BE49-F238E27FC236}">
                    <a16:creationId xmlns:a16="http://schemas.microsoft.com/office/drawing/2014/main" id="{EF8091D9-871C-9D83-103D-FEBEF13F4B7E}"/>
                  </a:ext>
                </a:extLst>
              </p:cNvPr>
              <p:cNvSpPr txBox="1"/>
              <p:nvPr/>
            </p:nvSpPr>
            <p:spPr>
              <a:xfrm>
                <a:off x="2251073" y="5623371"/>
                <a:ext cx="554393" cy="420994"/>
              </a:xfrm>
              <a:prstGeom prst="rect">
                <a:avLst/>
              </a:prstGeom>
              <a:noFill/>
            </p:spPr>
            <p:txBody>
              <a:bodyPr wrap="square" rtlCol="0">
                <a:spAutoFit/>
              </a:bodyPr>
              <a:lstStyle/>
              <a:p>
                <a:pPr algn="l">
                  <a:spcAft>
                    <a:spcPts val="1200"/>
                  </a:spcAft>
                </a:pPr>
                <a:r>
                  <a:rPr lang="en-GB" sz="2400">
                    <a:latin typeface="Arial" panose="020B0604020202020204" pitchFamily="34" charset="0"/>
                    <a:cs typeface="Arial" panose="020B0604020202020204" pitchFamily="34" charset="0"/>
                  </a:rPr>
                  <a:t>8</a:t>
                </a:r>
              </a:p>
            </p:txBody>
          </p:sp>
          <p:sp>
            <p:nvSpPr>
              <p:cNvPr id="52" name="Rectangle 29">
                <a:extLst>
                  <a:ext uri="{FF2B5EF4-FFF2-40B4-BE49-F238E27FC236}">
                    <a16:creationId xmlns:a16="http://schemas.microsoft.com/office/drawing/2014/main" id="{10D8D483-8D54-AE5F-9002-3E5E0C493A05}"/>
                  </a:ext>
                </a:extLst>
              </p:cNvPr>
              <p:cNvSpPr/>
              <p:nvPr/>
            </p:nvSpPr>
            <p:spPr>
              <a:xfrm>
                <a:off x="2439705" y="2546158"/>
                <a:ext cx="5398007" cy="3029107"/>
              </a:xfrm>
              <a:custGeom>
                <a:avLst/>
                <a:gdLst>
                  <a:gd name="csX0" fmla="*/ 0 w 2612571"/>
                  <a:gd name="csY0" fmla="*/ 0 h 1643527"/>
                  <a:gd name="csX1" fmla="*/ 2612571 w 2612571"/>
                  <a:gd name="csY1" fmla="*/ 0 h 1643527"/>
                  <a:gd name="csX2" fmla="*/ 2612571 w 2612571"/>
                  <a:gd name="csY2" fmla="*/ 1643527 h 1643527"/>
                  <a:gd name="csX3" fmla="*/ 0 w 2612571"/>
                  <a:gd name="csY3" fmla="*/ 1643527 h 1643527"/>
                  <a:gd name="csX4" fmla="*/ 0 w 2612571"/>
                  <a:gd name="csY4" fmla="*/ 0 h 1643527"/>
                  <a:gd name="csX0" fmla="*/ 2612571 w 2704011"/>
                  <a:gd name="csY0" fmla="*/ 0 h 1643527"/>
                  <a:gd name="csX1" fmla="*/ 2612571 w 2704011"/>
                  <a:gd name="csY1" fmla="*/ 1643527 h 1643527"/>
                  <a:gd name="csX2" fmla="*/ 0 w 2704011"/>
                  <a:gd name="csY2" fmla="*/ 1643527 h 1643527"/>
                  <a:gd name="csX3" fmla="*/ 0 w 2704011"/>
                  <a:gd name="csY3" fmla="*/ 0 h 1643527"/>
                  <a:gd name="csX4" fmla="*/ 2704011 w 2704011"/>
                  <a:gd name="csY4" fmla="*/ 91440 h 1643527"/>
                  <a:gd name="csX0" fmla="*/ 2612571 w 2612571"/>
                  <a:gd name="csY0" fmla="*/ 0 h 1643527"/>
                  <a:gd name="csX1" fmla="*/ 2612571 w 2612571"/>
                  <a:gd name="csY1" fmla="*/ 1643527 h 1643527"/>
                  <a:gd name="csX2" fmla="*/ 0 w 2612571"/>
                  <a:gd name="csY2" fmla="*/ 1643527 h 1643527"/>
                  <a:gd name="csX3" fmla="*/ 0 w 2612571"/>
                  <a:gd name="csY3" fmla="*/ 0 h 1643527"/>
                  <a:gd name="csX0" fmla="*/ 2612571 w 2612571"/>
                  <a:gd name="csY0" fmla="*/ 1643527 h 1643527"/>
                  <a:gd name="csX1" fmla="*/ 0 w 2612571"/>
                  <a:gd name="csY1" fmla="*/ 1643527 h 1643527"/>
                  <a:gd name="csX2" fmla="*/ 0 w 2612571"/>
                  <a:gd name="csY2" fmla="*/ 0 h 1643527"/>
                </a:gdLst>
                <a:ahLst/>
                <a:cxnLst>
                  <a:cxn ang="0">
                    <a:pos x="csX0" y="csY0"/>
                  </a:cxn>
                  <a:cxn ang="0">
                    <a:pos x="csX1" y="csY1"/>
                  </a:cxn>
                  <a:cxn ang="0">
                    <a:pos x="csX2" y="csY2"/>
                  </a:cxn>
                </a:cxnLst>
                <a:rect l="l" t="t" r="r" b="b"/>
                <a:pathLst>
                  <a:path w="2612571" h="1643527">
                    <a:moveTo>
                      <a:pt x="2612571" y="1643527"/>
                    </a:moveTo>
                    <a:lnTo>
                      <a:pt x="0" y="1643527"/>
                    </a:lnTo>
                    <a:lnTo>
                      <a:pt x="0" y="0"/>
                    </a:lnTo>
                  </a:path>
                </a:pathLst>
              </a:custGeom>
              <a:no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3" name="TextBox 52">
                <a:extLst>
                  <a:ext uri="{FF2B5EF4-FFF2-40B4-BE49-F238E27FC236}">
                    <a16:creationId xmlns:a16="http://schemas.microsoft.com/office/drawing/2014/main" id="{8B0BB221-130A-30A9-3636-FEA1B2B03971}"/>
                  </a:ext>
                </a:extLst>
              </p:cNvPr>
              <p:cNvSpPr txBox="1"/>
              <p:nvPr/>
            </p:nvSpPr>
            <p:spPr>
              <a:xfrm>
                <a:off x="1586707" y="5329807"/>
                <a:ext cx="487855" cy="420994"/>
              </a:xfrm>
              <a:prstGeom prst="rect">
                <a:avLst/>
              </a:prstGeom>
              <a:noFill/>
            </p:spPr>
            <p:txBody>
              <a:bodyPr wrap="none" rtlCol="0">
                <a:spAutoFit/>
              </a:bodyPr>
              <a:lstStyle/>
              <a:p>
                <a:pPr algn="l">
                  <a:spcAft>
                    <a:spcPts val="1200"/>
                  </a:spcAft>
                </a:pPr>
                <a:r>
                  <a:rPr lang="en-GB" sz="2400">
                    <a:latin typeface="Arial" panose="020B0604020202020204" pitchFamily="34" charset="0"/>
                    <a:cs typeface="Arial" panose="020B0604020202020204" pitchFamily="34" charset="0"/>
                  </a:rPr>
                  <a:t>35</a:t>
                </a:r>
              </a:p>
            </p:txBody>
          </p:sp>
          <p:sp>
            <p:nvSpPr>
              <p:cNvPr id="54" name="TextBox 53">
                <a:extLst>
                  <a:ext uri="{FF2B5EF4-FFF2-40B4-BE49-F238E27FC236}">
                    <a16:creationId xmlns:a16="http://schemas.microsoft.com/office/drawing/2014/main" id="{CEE7805B-C78B-18E6-6301-41CE14549CB9}"/>
                  </a:ext>
                </a:extLst>
              </p:cNvPr>
              <p:cNvSpPr txBox="1"/>
              <p:nvPr/>
            </p:nvSpPr>
            <p:spPr>
              <a:xfrm>
                <a:off x="1536322" y="4115244"/>
                <a:ext cx="487855" cy="420994"/>
              </a:xfrm>
              <a:prstGeom prst="rect">
                <a:avLst/>
              </a:prstGeom>
              <a:noFill/>
            </p:spPr>
            <p:txBody>
              <a:bodyPr wrap="none" rtlCol="0">
                <a:spAutoFit/>
              </a:bodyPr>
              <a:lstStyle/>
              <a:p>
                <a:pPr algn="l">
                  <a:spcAft>
                    <a:spcPts val="1200"/>
                  </a:spcAft>
                </a:pPr>
                <a:r>
                  <a:rPr lang="en-GB" sz="2400">
                    <a:latin typeface="Arial" panose="020B0604020202020204" pitchFamily="34" charset="0"/>
                    <a:cs typeface="Arial" panose="020B0604020202020204" pitchFamily="34" charset="0"/>
                  </a:rPr>
                  <a:t>40</a:t>
                </a:r>
              </a:p>
            </p:txBody>
          </p:sp>
          <p:sp>
            <p:nvSpPr>
              <p:cNvPr id="55" name="TextBox 54">
                <a:extLst>
                  <a:ext uri="{FF2B5EF4-FFF2-40B4-BE49-F238E27FC236}">
                    <a16:creationId xmlns:a16="http://schemas.microsoft.com/office/drawing/2014/main" id="{A8DD65C8-E9FC-C350-9D9D-971D59548CCC}"/>
                  </a:ext>
                </a:extLst>
              </p:cNvPr>
              <p:cNvSpPr txBox="1"/>
              <p:nvPr/>
            </p:nvSpPr>
            <p:spPr>
              <a:xfrm>
                <a:off x="1551146" y="2879189"/>
                <a:ext cx="487855" cy="420994"/>
              </a:xfrm>
              <a:prstGeom prst="rect">
                <a:avLst/>
              </a:prstGeom>
              <a:noFill/>
            </p:spPr>
            <p:txBody>
              <a:bodyPr wrap="none" rtlCol="0">
                <a:spAutoFit/>
              </a:bodyPr>
              <a:lstStyle/>
              <a:p>
                <a:pPr algn="l">
                  <a:spcAft>
                    <a:spcPts val="1200"/>
                  </a:spcAft>
                </a:pPr>
                <a:r>
                  <a:rPr lang="en-GB" sz="2400">
                    <a:latin typeface="Arial" panose="020B0604020202020204" pitchFamily="34" charset="0"/>
                    <a:cs typeface="Arial" panose="020B0604020202020204" pitchFamily="34" charset="0"/>
                  </a:rPr>
                  <a:t>45</a:t>
                </a:r>
              </a:p>
            </p:txBody>
          </p:sp>
          <p:grpSp>
            <p:nvGrpSpPr>
              <p:cNvPr id="64" name="Group 63">
                <a:extLst>
                  <a:ext uri="{FF2B5EF4-FFF2-40B4-BE49-F238E27FC236}">
                    <a16:creationId xmlns:a16="http://schemas.microsoft.com/office/drawing/2014/main" id="{689DDD6D-C566-D6F2-2197-8477E97D8A76}"/>
                  </a:ext>
                </a:extLst>
              </p:cNvPr>
              <p:cNvGrpSpPr/>
              <p:nvPr/>
            </p:nvGrpSpPr>
            <p:grpSpPr>
              <a:xfrm>
                <a:off x="2181001" y="3134326"/>
                <a:ext cx="492828" cy="481549"/>
                <a:chOff x="4844407" y="554121"/>
                <a:chExt cx="330200" cy="322642"/>
              </a:xfrm>
            </p:grpSpPr>
            <p:sp>
              <p:nvSpPr>
                <p:cNvPr id="65" name="Oval 64">
                  <a:extLst>
                    <a:ext uri="{FF2B5EF4-FFF2-40B4-BE49-F238E27FC236}">
                      <a16:creationId xmlns:a16="http://schemas.microsoft.com/office/drawing/2014/main" id="{EA1C309D-AADE-D082-69C6-AF19D8439A4E}"/>
                    </a:ext>
                  </a:extLst>
                </p:cNvPr>
                <p:cNvSpPr/>
                <p:nvPr/>
              </p:nvSpPr>
              <p:spPr>
                <a:xfrm>
                  <a:off x="4844407" y="554121"/>
                  <a:ext cx="330200" cy="322642"/>
                </a:xfrm>
                <a:prstGeom prst="ellipse">
                  <a:avLst/>
                </a:prstGeom>
                <a:noFill/>
                <a:ln w="28575">
                  <a:solidFill>
                    <a:schemeClr val="bg1">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6" name="Oval 65">
                  <a:extLst>
                    <a:ext uri="{FF2B5EF4-FFF2-40B4-BE49-F238E27FC236}">
                      <a16:creationId xmlns:a16="http://schemas.microsoft.com/office/drawing/2014/main" id="{19AB59B3-4968-B20C-AB40-1975B100F06D}"/>
                    </a:ext>
                  </a:extLst>
                </p:cNvPr>
                <p:cNvSpPr/>
                <p:nvPr/>
              </p:nvSpPr>
              <p:spPr>
                <a:xfrm>
                  <a:off x="5001832" y="723621"/>
                  <a:ext cx="46790" cy="45719"/>
                </a:xfrm>
                <a:prstGeom prst="ellipse">
                  <a:avLst/>
                </a:prstGeom>
                <a:solidFill>
                  <a:schemeClr val="tx1"/>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67" name="Group 66">
                <a:extLst>
                  <a:ext uri="{FF2B5EF4-FFF2-40B4-BE49-F238E27FC236}">
                    <a16:creationId xmlns:a16="http://schemas.microsoft.com/office/drawing/2014/main" id="{D1746F93-0A9B-54C0-5A1E-77207A533130}"/>
                  </a:ext>
                </a:extLst>
              </p:cNvPr>
              <p:cNvGrpSpPr/>
              <p:nvPr/>
            </p:nvGrpSpPr>
            <p:grpSpPr>
              <a:xfrm>
                <a:off x="7220167" y="4590660"/>
                <a:ext cx="492823" cy="481552"/>
                <a:chOff x="7566218" y="1299016"/>
                <a:chExt cx="330200" cy="322642"/>
              </a:xfrm>
            </p:grpSpPr>
            <p:sp>
              <p:nvSpPr>
                <p:cNvPr id="68" name="Oval 67">
                  <a:extLst>
                    <a:ext uri="{FF2B5EF4-FFF2-40B4-BE49-F238E27FC236}">
                      <a16:creationId xmlns:a16="http://schemas.microsoft.com/office/drawing/2014/main" id="{9D66F430-6210-1534-DE44-85613172297C}"/>
                    </a:ext>
                  </a:extLst>
                </p:cNvPr>
                <p:cNvSpPr/>
                <p:nvPr/>
              </p:nvSpPr>
              <p:spPr>
                <a:xfrm>
                  <a:off x="7566218" y="1299016"/>
                  <a:ext cx="330200" cy="322642"/>
                </a:xfrm>
                <a:prstGeom prst="ellipse">
                  <a:avLst/>
                </a:prstGeom>
                <a:noFill/>
                <a:ln w="28575">
                  <a:solidFill>
                    <a:schemeClr val="bg1">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9" name="Oval 68">
                  <a:extLst>
                    <a:ext uri="{FF2B5EF4-FFF2-40B4-BE49-F238E27FC236}">
                      <a16:creationId xmlns:a16="http://schemas.microsoft.com/office/drawing/2014/main" id="{429365D4-4FA7-9BFE-DC7A-0686CC7868AD}"/>
                    </a:ext>
                  </a:extLst>
                </p:cNvPr>
                <p:cNvSpPr/>
                <p:nvPr/>
              </p:nvSpPr>
              <p:spPr>
                <a:xfrm>
                  <a:off x="7723644" y="1460786"/>
                  <a:ext cx="46790" cy="45719"/>
                </a:xfrm>
                <a:prstGeom prst="ellipse">
                  <a:avLst/>
                </a:prstGeom>
                <a:solidFill>
                  <a:schemeClr val="tx1"/>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cxnSp>
            <p:nvCxnSpPr>
              <p:cNvPr id="76" name="Straight Connector 75">
                <a:extLst>
                  <a:ext uri="{FF2B5EF4-FFF2-40B4-BE49-F238E27FC236}">
                    <a16:creationId xmlns:a16="http://schemas.microsoft.com/office/drawing/2014/main" id="{E3287739-15C5-C693-F894-8AF1193C2790}"/>
                  </a:ext>
                </a:extLst>
              </p:cNvPr>
              <p:cNvCxnSpPr>
                <a:cxnSpLocks/>
              </p:cNvCxnSpPr>
              <p:nvPr/>
            </p:nvCxnSpPr>
            <p:spPr>
              <a:xfrm flipV="1">
                <a:off x="4943316" y="5600026"/>
                <a:ext cx="0" cy="152326"/>
              </a:xfrm>
              <a:prstGeom prst="line">
                <a:avLst/>
              </a:prstGeom>
              <a:ln w="28575">
                <a:solidFill>
                  <a:schemeClr val="tx1"/>
                </a:solidFill>
                <a:tailEnd type="none" w="med" len="lg"/>
              </a:ln>
            </p:spPr>
            <p:style>
              <a:lnRef idx="2">
                <a:schemeClr val="accent1"/>
              </a:lnRef>
              <a:fillRef idx="0">
                <a:schemeClr val="accent1"/>
              </a:fillRef>
              <a:effectRef idx="1">
                <a:schemeClr val="accent1"/>
              </a:effectRef>
              <a:fontRef idx="minor">
                <a:schemeClr val="tx1"/>
              </a:fontRef>
            </p:style>
          </p:cxnSp>
          <p:cxnSp>
            <p:nvCxnSpPr>
              <p:cNvPr id="77" name="Straight Connector 76">
                <a:extLst>
                  <a:ext uri="{FF2B5EF4-FFF2-40B4-BE49-F238E27FC236}">
                    <a16:creationId xmlns:a16="http://schemas.microsoft.com/office/drawing/2014/main" id="{D5B886F5-2777-EE83-09CD-136F0765B45D}"/>
                  </a:ext>
                </a:extLst>
              </p:cNvPr>
              <p:cNvCxnSpPr>
                <a:cxnSpLocks/>
              </p:cNvCxnSpPr>
              <p:nvPr/>
            </p:nvCxnSpPr>
            <p:spPr>
              <a:xfrm>
                <a:off x="2214029" y="4329260"/>
                <a:ext cx="180072" cy="0"/>
              </a:xfrm>
              <a:prstGeom prst="line">
                <a:avLst/>
              </a:prstGeom>
              <a:ln w="28575">
                <a:solidFill>
                  <a:schemeClr val="tx1"/>
                </a:solidFill>
                <a:tailEnd type="none" w="med" len="lg"/>
              </a:ln>
            </p:spPr>
            <p:style>
              <a:lnRef idx="2">
                <a:schemeClr val="accent1"/>
              </a:lnRef>
              <a:fillRef idx="0">
                <a:schemeClr val="accent1"/>
              </a:fillRef>
              <a:effectRef idx="1">
                <a:schemeClr val="accent1"/>
              </a:effectRef>
              <a:fontRef idx="minor">
                <a:schemeClr val="tx1"/>
              </a:fontRef>
            </p:style>
          </p:cxnSp>
          <p:cxnSp>
            <p:nvCxnSpPr>
              <p:cNvPr id="78" name="Straight Connector 77">
                <a:extLst>
                  <a:ext uri="{FF2B5EF4-FFF2-40B4-BE49-F238E27FC236}">
                    <a16:creationId xmlns:a16="http://schemas.microsoft.com/office/drawing/2014/main" id="{2F0A390B-8B0B-1E3C-EC2E-5352707C9AC2}"/>
                  </a:ext>
                </a:extLst>
              </p:cNvPr>
              <p:cNvCxnSpPr>
                <a:cxnSpLocks/>
              </p:cNvCxnSpPr>
              <p:nvPr/>
            </p:nvCxnSpPr>
            <p:spPr>
              <a:xfrm>
                <a:off x="2190893" y="3087773"/>
                <a:ext cx="205091" cy="0"/>
              </a:xfrm>
              <a:prstGeom prst="line">
                <a:avLst/>
              </a:prstGeom>
              <a:ln w="28575">
                <a:solidFill>
                  <a:schemeClr val="tx1"/>
                </a:solidFill>
                <a:tailEnd type="none" w="med" len="lg"/>
              </a:ln>
            </p:spPr>
            <p:style>
              <a:lnRef idx="2">
                <a:schemeClr val="accent1"/>
              </a:lnRef>
              <a:fillRef idx="0">
                <a:schemeClr val="accent1"/>
              </a:fillRef>
              <a:effectRef idx="1">
                <a:schemeClr val="accent1"/>
              </a:effectRef>
              <a:fontRef idx="minor">
                <a:schemeClr val="tx1"/>
              </a:fontRef>
            </p:style>
          </p:cxnSp>
          <p:cxnSp>
            <p:nvCxnSpPr>
              <p:cNvPr id="80" name="Straight Connector 79">
                <a:extLst>
                  <a:ext uri="{FF2B5EF4-FFF2-40B4-BE49-F238E27FC236}">
                    <a16:creationId xmlns:a16="http://schemas.microsoft.com/office/drawing/2014/main" id="{E78B49D3-3B4C-643F-4119-E74325FF6F9B}"/>
                  </a:ext>
                </a:extLst>
              </p:cNvPr>
              <p:cNvCxnSpPr>
                <a:cxnSpLocks/>
              </p:cNvCxnSpPr>
              <p:nvPr/>
            </p:nvCxnSpPr>
            <p:spPr>
              <a:xfrm flipV="1">
                <a:off x="7489578" y="5609503"/>
                <a:ext cx="0" cy="152326"/>
              </a:xfrm>
              <a:prstGeom prst="line">
                <a:avLst/>
              </a:prstGeom>
              <a:ln w="28575">
                <a:solidFill>
                  <a:schemeClr val="tx1"/>
                </a:solidFill>
                <a:tailEnd type="none" w="med" len="lg"/>
              </a:ln>
            </p:spPr>
            <p:style>
              <a:lnRef idx="2">
                <a:schemeClr val="accent1"/>
              </a:lnRef>
              <a:fillRef idx="0">
                <a:schemeClr val="accent1"/>
              </a:fillRef>
              <a:effectRef idx="1">
                <a:schemeClr val="accent1"/>
              </a:effectRef>
              <a:fontRef idx="minor">
                <a:schemeClr val="tx1"/>
              </a:fontRef>
            </p:style>
          </p:cxnSp>
          <p:cxnSp>
            <p:nvCxnSpPr>
              <p:cNvPr id="81" name="Straight Connector 80">
                <a:extLst>
                  <a:ext uri="{FF2B5EF4-FFF2-40B4-BE49-F238E27FC236}">
                    <a16:creationId xmlns:a16="http://schemas.microsoft.com/office/drawing/2014/main" id="{C90487F3-6FDC-8A63-47D5-96235DD14347}"/>
                  </a:ext>
                </a:extLst>
              </p:cNvPr>
              <p:cNvCxnSpPr>
                <a:cxnSpLocks/>
              </p:cNvCxnSpPr>
              <p:nvPr/>
            </p:nvCxnSpPr>
            <p:spPr>
              <a:xfrm>
                <a:off x="2223507" y="5600026"/>
                <a:ext cx="180072" cy="0"/>
              </a:xfrm>
              <a:prstGeom prst="line">
                <a:avLst/>
              </a:prstGeom>
              <a:ln w="28575">
                <a:solidFill>
                  <a:schemeClr val="tx1"/>
                </a:solidFill>
                <a:tailEnd type="none" w="med" len="lg"/>
              </a:ln>
            </p:spPr>
            <p:style>
              <a:lnRef idx="2">
                <a:schemeClr val="accent1"/>
              </a:lnRef>
              <a:fillRef idx="0">
                <a:schemeClr val="accent1"/>
              </a:fillRef>
              <a:effectRef idx="1">
                <a:schemeClr val="accent1"/>
              </a:effectRef>
              <a:fontRef idx="minor">
                <a:schemeClr val="tx1"/>
              </a:fontRef>
            </p:style>
          </p:cxnSp>
          <p:sp>
            <p:nvSpPr>
              <p:cNvPr id="150" name="TextBox 149">
                <a:extLst>
                  <a:ext uri="{FF2B5EF4-FFF2-40B4-BE49-F238E27FC236}">
                    <a16:creationId xmlns:a16="http://schemas.microsoft.com/office/drawing/2014/main" id="{74335047-6F24-7781-0EBE-80EE57787443}"/>
                  </a:ext>
                </a:extLst>
              </p:cNvPr>
              <p:cNvSpPr txBox="1"/>
              <p:nvPr/>
            </p:nvSpPr>
            <p:spPr>
              <a:xfrm>
                <a:off x="3428012" y="5623371"/>
                <a:ext cx="660042" cy="420994"/>
              </a:xfrm>
              <a:prstGeom prst="rect">
                <a:avLst/>
              </a:prstGeom>
              <a:noFill/>
            </p:spPr>
            <p:txBody>
              <a:bodyPr wrap="square" rtlCol="0">
                <a:spAutoFit/>
              </a:bodyPr>
              <a:lstStyle/>
              <a:p>
                <a:pPr algn="l">
                  <a:spcAft>
                    <a:spcPts val="1200"/>
                  </a:spcAft>
                </a:pPr>
                <a:r>
                  <a:rPr lang="en-GB" sz="2400">
                    <a:latin typeface="Arial" panose="020B0604020202020204" pitchFamily="34" charset="0"/>
                    <a:cs typeface="Arial" panose="020B0604020202020204" pitchFamily="34" charset="0"/>
                  </a:rPr>
                  <a:t>9</a:t>
                </a:r>
              </a:p>
            </p:txBody>
          </p:sp>
          <p:sp>
            <p:nvSpPr>
              <p:cNvPr id="151" name="TextBox 150">
                <a:extLst>
                  <a:ext uri="{FF2B5EF4-FFF2-40B4-BE49-F238E27FC236}">
                    <a16:creationId xmlns:a16="http://schemas.microsoft.com/office/drawing/2014/main" id="{C7174868-ACD3-5BCC-D18B-406C64B13945}"/>
                  </a:ext>
                </a:extLst>
              </p:cNvPr>
              <p:cNvSpPr txBox="1"/>
              <p:nvPr/>
            </p:nvSpPr>
            <p:spPr>
              <a:xfrm>
                <a:off x="5958134" y="5617011"/>
                <a:ext cx="598931" cy="420994"/>
              </a:xfrm>
              <a:prstGeom prst="rect">
                <a:avLst/>
              </a:prstGeom>
              <a:noFill/>
            </p:spPr>
            <p:txBody>
              <a:bodyPr wrap="square" rtlCol="0">
                <a:spAutoFit/>
              </a:bodyPr>
              <a:lstStyle/>
              <a:p>
                <a:pPr algn="l">
                  <a:spcAft>
                    <a:spcPts val="1200"/>
                  </a:spcAft>
                </a:pPr>
                <a:r>
                  <a:rPr lang="en-GB" sz="2400">
                    <a:latin typeface="Arial" panose="020B0604020202020204" pitchFamily="34" charset="0"/>
                    <a:cs typeface="Arial" panose="020B0604020202020204" pitchFamily="34" charset="0"/>
                  </a:rPr>
                  <a:t>11</a:t>
                </a:r>
              </a:p>
            </p:txBody>
          </p:sp>
        </p:grpSp>
        <p:cxnSp>
          <p:nvCxnSpPr>
            <p:cNvPr id="153" name="Straight Connector 152">
              <a:extLst>
                <a:ext uri="{FF2B5EF4-FFF2-40B4-BE49-F238E27FC236}">
                  <a16:creationId xmlns:a16="http://schemas.microsoft.com/office/drawing/2014/main" id="{A03409C2-76BB-F175-91B7-92FB6817955C}"/>
                </a:ext>
              </a:extLst>
            </p:cNvPr>
            <p:cNvCxnSpPr>
              <a:cxnSpLocks/>
            </p:cNvCxnSpPr>
            <p:nvPr/>
          </p:nvCxnSpPr>
          <p:spPr>
            <a:xfrm>
              <a:off x="776338" y="3733091"/>
              <a:ext cx="6118820" cy="1672592"/>
            </a:xfrm>
            <a:prstGeom prst="line">
              <a:avLst/>
            </a:prstGeom>
            <a:ln w="28575">
              <a:solidFill>
                <a:schemeClr val="tx1"/>
              </a:solidFill>
              <a:tailEnd type="none" w="med" len="lg"/>
            </a:ln>
          </p:spPr>
          <p:style>
            <a:lnRef idx="2">
              <a:schemeClr val="accent1"/>
            </a:lnRef>
            <a:fillRef idx="0">
              <a:schemeClr val="accent1"/>
            </a:fillRef>
            <a:effectRef idx="1">
              <a:schemeClr val="accent1"/>
            </a:effectRef>
            <a:fontRef idx="minor">
              <a:schemeClr val="tx1"/>
            </a:fontRef>
          </p:style>
        </p:cxnSp>
      </p:grpSp>
      <p:sp>
        <p:nvSpPr>
          <p:cNvPr id="157" name="TextBox 156">
            <a:extLst>
              <a:ext uri="{FF2B5EF4-FFF2-40B4-BE49-F238E27FC236}">
                <a16:creationId xmlns:a16="http://schemas.microsoft.com/office/drawing/2014/main" id="{CF6B9B44-1E36-6B04-CF35-7A1D6DBD763A}"/>
              </a:ext>
            </a:extLst>
          </p:cNvPr>
          <p:cNvSpPr txBox="1"/>
          <p:nvPr/>
        </p:nvSpPr>
        <p:spPr>
          <a:xfrm>
            <a:off x="5779239" y="4885030"/>
            <a:ext cx="528106" cy="523220"/>
          </a:xfrm>
          <a:prstGeom prst="rect">
            <a:avLst/>
          </a:prstGeom>
          <a:noFill/>
        </p:spPr>
        <p:txBody>
          <a:bodyPr wrap="square" rtlCol="0">
            <a:spAutoFit/>
          </a:bodyPr>
          <a:lstStyle/>
          <a:p>
            <a:pPr algn="l">
              <a:spcAft>
                <a:spcPts val="1200"/>
              </a:spcAft>
            </a:pPr>
            <a:r>
              <a:rPr lang="en-GB" sz="2800">
                <a:solidFill>
                  <a:srgbClr val="0000FF"/>
                </a:solidFill>
                <a:latin typeface="Arial" panose="020B0604020202020204" pitchFamily="34" charset="0"/>
                <a:cs typeface="Arial" panose="020B0604020202020204" pitchFamily="34" charset="0"/>
              </a:rPr>
              <a:t>X</a:t>
            </a:r>
          </a:p>
        </p:txBody>
      </p:sp>
      <p:cxnSp>
        <p:nvCxnSpPr>
          <p:cNvPr id="159" name="Straight Connector 158">
            <a:extLst>
              <a:ext uri="{FF2B5EF4-FFF2-40B4-BE49-F238E27FC236}">
                <a16:creationId xmlns:a16="http://schemas.microsoft.com/office/drawing/2014/main" id="{D9F7A245-C73A-AD16-7342-3D8F6FCE899E}"/>
              </a:ext>
            </a:extLst>
          </p:cNvPr>
          <p:cNvCxnSpPr/>
          <p:nvPr/>
        </p:nvCxnSpPr>
        <p:spPr>
          <a:xfrm flipH="1">
            <a:off x="4496300" y="4587308"/>
            <a:ext cx="209846" cy="400823"/>
          </a:xfrm>
          <a:prstGeom prst="line">
            <a:avLst/>
          </a:prstGeom>
          <a:ln w="28575">
            <a:solidFill>
              <a:srgbClr val="0000FF"/>
            </a:solidFill>
            <a:tailEnd type="none" w="med" len="lg"/>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7375193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9"/>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59"/>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57"/>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4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2" grpId="0"/>
      <p:bldP spid="149" grpId="0"/>
      <p:bldP spid="157" grpId="0"/>
    </p:bldLst>
  </p:timing>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0F05BE9-ED6E-5848-583F-CB1D0563089C}"/>
            </a:ext>
          </a:extLst>
        </p:cNvPr>
        <p:cNvGrpSpPr/>
        <p:nvPr/>
      </p:nvGrpSpPr>
      <p:grpSpPr>
        <a:xfrm>
          <a:off x="0" y="0"/>
          <a:ext cx="0" cy="0"/>
          <a:chOff x="0" y="0"/>
          <a:chExt cx="0" cy="0"/>
        </a:xfrm>
      </p:grpSpPr>
      <p:sp>
        <p:nvSpPr>
          <p:cNvPr id="11" name="Title 10">
            <a:extLst>
              <a:ext uri="{FF2B5EF4-FFF2-40B4-BE49-F238E27FC236}">
                <a16:creationId xmlns:a16="http://schemas.microsoft.com/office/drawing/2014/main" id="{1AC9ED95-428A-7878-D13B-08F0768F5F3C}"/>
              </a:ext>
            </a:extLst>
          </p:cNvPr>
          <p:cNvSpPr>
            <a:spLocks noGrp="1"/>
          </p:cNvSpPr>
          <p:nvPr>
            <p:ph type="title"/>
          </p:nvPr>
        </p:nvSpPr>
        <p:spPr/>
        <p:txBody>
          <a:bodyPr>
            <a:normAutofit fontScale="90000"/>
          </a:bodyPr>
          <a:lstStyle/>
          <a:p>
            <a:r>
              <a:rPr lang="en-GB" dirty="0" err="1"/>
              <a:t>Cleachtadh</a:t>
            </a:r>
            <a:r>
              <a:rPr lang="en-GB" dirty="0"/>
              <a:t> (</a:t>
            </a:r>
            <a:r>
              <a:rPr lang="en-GB" dirty="0" err="1"/>
              <a:t>cuid</a:t>
            </a:r>
            <a:r>
              <a:rPr lang="en-GB" dirty="0"/>
              <a:t> 3)</a:t>
            </a:r>
          </a:p>
        </p:txBody>
      </p:sp>
      <p:sp>
        <p:nvSpPr>
          <p:cNvPr id="2" name="Text Placeholder 1">
            <a:extLst>
              <a:ext uri="{FF2B5EF4-FFF2-40B4-BE49-F238E27FC236}">
                <a16:creationId xmlns:a16="http://schemas.microsoft.com/office/drawing/2014/main" id="{AD276183-0C56-EBFD-AE63-13766B4206A0}"/>
              </a:ext>
            </a:extLst>
          </p:cNvPr>
          <p:cNvSpPr>
            <a:spLocks noGrp="1"/>
          </p:cNvSpPr>
          <p:nvPr>
            <p:ph type="body" sz="quarter" idx="10"/>
          </p:nvPr>
        </p:nvSpPr>
        <p:spPr>
          <a:xfrm>
            <a:off x="122292" y="461664"/>
            <a:ext cx="8899415" cy="1255728"/>
          </a:xfrm>
        </p:spPr>
        <p:txBody>
          <a:bodyPr/>
          <a:lstStyle/>
          <a:p>
            <a:r>
              <a:rPr lang="en-GB" dirty="0"/>
              <a:t>Más 100 g </a:t>
            </a:r>
            <a:r>
              <a:rPr lang="en-GB" dirty="0" err="1"/>
              <a:t>mais</a:t>
            </a:r>
            <a:r>
              <a:rPr lang="en-GB" dirty="0"/>
              <a:t> an </a:t>
            </a:r>
            <a:r>
              <a:rPr lang="en-GB" dirty="0" err="1"/>
              <a:t>uisce</a:t>
            </a:r>
            <a:r>
              <a:rPr lang="en-GB" dirty="0"/>
              <a:t>, </a:t>
            </a:r>
            <a:r>
              <a:rPr lang="en-GB" dirty="0" err="1"/>
              <a:t>faigh</a:t>
            </a:r>
            <a:r>
              <a:rPr lang="en-GB" dirty="0"/>
              <a:t> an </a:t>
            </a:r>
            <a:r>
              <a:rPr lang="en-GB" dirty="0" err="1"/>
              <a:t>caillteanas</a:t>
            </a:r>
            <a:r>
              <a:rPr lang="en-GB" dirty="0"/>
              <a:t> </a:t>
            </a:r>
            <a:r>
              <a:rPr lang="en-GB" dirty="0" err="1"/>
              <a:t>teasa</a:t>
            </a:r>
            <a:r>
              <a:rPr lang="en-GB" dirty="0"/>
              <a:t> i </a:t>
            </a:r>
            <a:r>
              <a:rPr lang="en-GB" dirty="0" err="1"/>
              <a:t>ngiúil</a:t>
            </a:r>
            <a:r>
              <a:rPr lang="en-GB" dirty="0"/>
              <a:t> in </a:t>
            </a:r>
            <a:r>
              <a:rPr lang="en-GB" dirty="0" err="1"/>
              <a:t>aghaidh</a:t>
            </a:r>
            <a:r>
              <a:rPr lang="en-GB" dirty="0"/>
              <a:t> an </a:t>
            </a:r>
            <a:r>
              <a:rPr lang="en-GB" dirty="0" err="1"/>
              <a:t>tsoicind</a:t>
            </a:r>
            <a:r>
              <a:rPr lang="en-GB" dirty="0"/>
              <a:t> </a:t>
            </a:r>
            <a:r>
              <a:rPr lang="en-GB" dirty="0" err="1"/>
              <a:t>nuair</a:t>
            </a:r>
            <a:r>
              <a:rPr lang="en-GB" dirty="0"/>
              <a:t> a </a:t>
            </a:r>
            <a:r>
              <a:rPr lang="en-GB" dirty="0" err="1"/>
              <a:t>bhíonn</a:t>
            </a:r>
            <a:r>
              <a:rPr lang="en-GB" dirty="0"/>
              <a:t> an </a:t>
            </a:r>
            <a:r>
              <a:rPr lang="en-GB" dirty="0" err="1"/>
              <a:t>difríocht</a:t>
            </a:r>
            <a:r>
              <a:rPr lang="en-GB" dirty="0"/>
              <a:t> </a:t>
            </a:r>
            <a:r>
              <a:rPr lang="en-GB" dirty="0" err="1"/>
              <a:t>teochta</a:t>
            </a:r>
            <a:r>
              <a:rPr lang="en-GB" dirty="0"/>
              <a:t> 40 ℃.</a:t>
            </a:r>
          </a:p>
        </p:txBody>
      </p:sp>
      <mc:AlternateContent xmlns:mc="http://schemas.openxmlformats.org/markup-compatibility/2006" xmlns:a14="http://schemas.microsoft.com/office/drawing/2010/main">
        <mc:Choice Requires="a14">
          <p:sp>
            <p:nvSpPr>
              <p:cNvPr id="131" name="TextBox 130">
                <a:extLst>
                  <a:ext uri="{FF2B5EF4-FFF2-40B4-BE49-F238E27FC236}">
                    <a16:creationId xmlns:a16="http://schemas.microsoft.com/office/drawing/2014/main" id="{7C533B98-23D1-8C3C-9CFE-017E34EDC648}"/>
                  </a:ext>
                </a:extLst>
              </p:cNvPr>
              <p:cNvSpPr txBox="1"/>
              <p:nvPr/>
            </p:nvSpPr>
            <p:spPr>
              <a:xfrm>
                <a:off x="122292" y="1871280"/>
                <a:ext cx="7680960" cy="615553"/>
              </a:xfrm>
              <a:prstGeom prst="rect">
                <a:avLst/>
              </a:prstGeom>
              <a:noFill/>
            </p:spPr>
            <p:txBody>
              <a:bodyPr wrap="square" rtlCol="0">
                <a:spAutoFit/>
              </a:bodyPr>
              <a:lstStyle/>
              <a:p>
                <a:pPr>
                  <a:spcAft>
                    <a:spcPts val="1200"/>
                  </a:spcAft>
                </a:pPr>
                <a14:m>
                  <m:oMathPara xmlns:m="http://schemas.openxmlformats.org/officeDocument/2006/math">
                    <m:oMathParaPr>
                      <m:jc m:val="centerGroup"/>
                    </m:oMathParaPr>
                    <m:oMath xmlns:m="http://schemas.openxmlformats.org/officeDocument/2006/math">
                      <m:r>
                        <a:rPr lang="en-GB" sz="2400" i="1" smtClean="0">
                          <a:latin typeface="Cambria Math" panose="02040503050406030204" pitchFamily="18" charset="0"/>
                          <a:cs typeface="Arial" panose="020B0604020202020204" pitchFamily="34" charset="0"/>
                        </a:rPr>
                        <m:t>𝑆𝑎𝑖𝑛𝑡𝑜𝑖𝑙𝑙𝑒𝑎𝑑h</m:t>
                      </m:r>
                      <m:r>
                        <a:rPr lang="en-GB" sz="2400" b="0" i="1" smtClean="0">
                          <a:latin typeface="Cambria Math" panose="02040503050406030204" pitchFamily="18" charset="0"/>
                          <a:cs typeface="Arial" panose="020B0604020202020204" pitchFamily="34" charset="0"/>
                        </a:rPr>
                        <m:t> </m:t>
                      </m:r>
                      <m:r>
                        <a:rPr lang="en-GB" sz="2400" i="1">
                          <a:latin typeface="Cambria Math" panose="02040503050406030204" pitchFamily="18" charset="0"/>
                          <a:cs typeface="Arial" panose="020B0604020202020204" pitchFamily="34" charset="0"/>
                        </a:rPr>
                        <m:t>𝑡𝑒𝑎𝑠𝑎</m:t>
                      </m:r>
                      <m:r>
                        <a:rPr lang="en-GB" sz="2400" b="0" i="1" smtClean="0">
                          <a:latin typeface="Cambria Math" panose="02040503050406030204" pitchFamily="18" charset="0"/>
                          <a:cs typeface="Arial" panose="020B0604020202020204" pitchFamily="34" charset="0"/>
                        </a:rPr>
                        <m:t> </m:t>
                      </m:r>
                      <m:r>
                        <a:rPr lang="en-GB" sz="2400" i="1">
                          <a:latin typeface="Cambria Math" panose="02040503050406030204" pitchFamily="18" charset="0"/>
                          <a:cs typeface="Arial" panose="020B0604020202020204" pitchFamily="34" charset="0"/>
                        </a:rPr>
                        <m:t>𝑎𝑛</m:t>
                      </m:r>
                      <m:r>
                        <a:rPr lang="en-GB" sz="2400" b="0" i="1" smtClean="0">
                          <a:latin typeface="Cambria Math" panose="02040503050406030204" pitchFamily="18" charset="0"/>
                          <a:cs typeface="Arial" panose="020B0604020202020204" pitchFamily="34" charset="0"/>
                        </a:rPr>
                        <m:t> </m:t>
                      </m:r>
                      <m:r>
                        <a:rPr lang="en-GB" sz="2400" i="1">
                          <a:latin typeface="Cambria Math" panose="02040503050406030204" pitchFamily="18" charset="0"/>
                          <a:cs typeface="Arial" panose="020B0604020202020204" pitchFamily="34" charset="0"/>
                        </a:rPr>
                        <m:t>𝑢𝑖𝑠𝑐𝑒</m:t>
                      </m:r>
                      <m:r>
                        <a:rPr lang="en-GB" sz="2400" b="0" i="1" smtClean="0">
                          <a:latin typeface="Cambria Math" panose="02040503050406030204" pitchFamily="18" charset="0"/>
                          <a:cs typeface="Arial" panose="020B0604020202020204" pitchFamily="34" charset="0"/>
                        </a:rPr>
                        <m:t> </m:t>
                      </m:r>
                      <m:sSub>
                        <m:sSubPr>
                          <m:ctrlPr>
                            <a:rPr lang="en-GB" sz="2400" b="0" i="1" smtClean="0">
                              <a:latin typeface="Cambria Math" panose="02040503050406030204" pitchFamily="18" charset="0"/>
                              <a:cs typeface="Arial" panose="020B0604020202020204" pitchFamily="34" charset="0"/>
                            </a:rPr>
                          </m:ctrlPr>
                        </m:sSubPr>
                        <m:e>
                          <m:r>
                            <a:rPr lang="en-GB" sz="2400" b="0" i="1" smtClean="0">
                              <a:latin typeface="Cambria Math" panose="02040503050406030204" pitchFamily="18" charset="0"/>
                              <a:cs typeface="Arial" panose="020B0604020202020204" pitchFamily="34" charset="0"/>
                            </a:rPr>
                            <m:t>𝑐</m:t>
                          </m:r>
                        </m:e>
                        <m:sub>
                          <m:r>
                            <a:rPr lang="en-GB" sz="2400" b="0" i="1" smtClean="0">
                              <a:latin typeface="Cambria Math" panose="02040503050406030204" pitchFamily="18" charset="0"/>
                              <a:cs typeface="Arial" panose="020B0604020202020204" pitchFamily="34" charset="0"/>
                            </a:rPr>
                            <m:t>𝑤</m:t>
                          </m:r>
                        </m:sub>
                      </m:sSub>
                      <m:r>
                        <a:rPr lang="en-GB" sz="2400" b="0" i="1" smtClean="0">
                          <a:latin typeface="Cambria Math" panose="02040503050406030204" pitchFamily="18" charset="0"/>
                          <a:cs typeface="Arial" panose="020B0604020202020204" pitchFamily="34" charset="0"/>
                        </a:rPr>
                        <m:t>=4180 </m:t>
                      </m:r>
                      <m:r>
                        <m:rPr>
                          <m:sty m:val="p"/>
                        </m:rPr>
                        <a:rPr lang="en-GB" sz="2400" b="0" i="0" smtClean="0">
                          <a:latin typeface="Cambria Math" panose="02040503050406030204" pitchFamily="18" charset="0"/>
                          <a:cs typeface="Arial" panose="020B0604020202020204" pitchFamily="34" charset="0"/>
                        </a:rPr>
                        <m:t>J</m:t>
                      </m:r>
                      <m:r>
                        <a:rPr lang="en-GB" sz="2400" b="0" i="0" smtClean="0">
                          <a:latin typeface="Cambria Math" panose="02040503050406030204" pitchFamily="18" charset="0"/>
                          <a:cs typeface="Arial" panose="020B0604020202020204" pitchFamily="34" charset="0"/>
                        </a:rPr>
                        <m:t> </m:t>
                      </m:r>
                      <m:sSup>
                        <m:sSupPr>
                          <m:ctrlPr>
                            <a:rPr lang="en-GB" sz="2400" b="0" i="1" smtClean="0">
                              <a:latin typeface="Cambria Math" panose="02040503050406030204" pitchFamily="18" charset="0"/>
                              <a:cs typeface="Arial" panose="020B0604020202020204" pitchFamily="34" charset="0"/>
                            </a:rPr>
                          </m:ctrlPr>
                        </m:sSupPr>
                        <m:e>
                          <m:r>
                            <m:rPr>
                              <m:sty m:val="p"/>
                            </m:rPr>
                            <a:rPr lang="en-GB" sz="2400" b="0" i="0" smtClean="0">
                              <a:latin typeface="Cambria Math" panose="02040503050406030204" pitchFamily="18" charset="0"/>
                              <a:cs typeface="Arial" panose="020B0604020202020204" pitchFamily="34" charset="0"/>
                            </a:rPr>
                            <m:t>kg</m:t>
                          </m:r>
                        </m:e>
                        <m:sup>
                          <m:r>
                            <a:rPr lang="en-GB" sz="2400" b="0" i="1" smtClean="0">
                              <a:latin typeface="Cambria Math" panose="02040503050406030204" pitchFamily="18" charset="0"/>
                              <a:cs typeface="Arial" panose="020B0604020202020204" pitchFamily="34" charset="0"/>
                            </a:rPr>
                            <m:t>−1</m:t>
                          </m:r>
                        </m:sup>
                      </m:sSup>
                      <m:r>
                        <a:rPr lang="en-GB" sz="2400" b="0" i="1" smtClean="0">
                          <a:latin typeface="Cambria Math" panose="02040503050406030204" pitchFamily="18" charset="0"/>
                          <a:cs typeface="Arial" panose="020B0604020202020204" pitchFamily="34" charset="0"/>
                        </a:rPr>
                        <m:t> </m:t>
                      </m:r>
                      <m:sSup>
                        <m:sSupPr>
                          <m:ctrlPr>
                            <a:rPr lang="en-GB" sz="2400" b="0" i="1" smtClean="0">
                              <a:latin typeface="Cambria Math" panose="02040503050406030204" pitchFamily="18" charset="0"/>
                              <a:cs typeface="Arial" panose="020B0604020202020204" pitchFamily="34" charset="0"/>
                            </a:rPr>
                          </m:ctrlPr>
                        </m:sSupPr>
                        <m:e>
                          <m:r>
                            <m:rPr>
                              <m:sty m:val="p"/>
                            </m:rPr>
                            <a:rPr lang="en-GB" sz="2400" b="0" i="0" smtClean="0">
                              <a:latin typeface="Cambria Math" panose="02040503050406030204" pitchFamily="18" charset="0"/>
                              <a:cs typeface="Arial" panose="020B0604020202020204" pitchFamily="34" charset="0"/>
                            </a:rPr>
                            <m:t>K</m:t>
                          </m:r>
                        </m:e>
                        <m:sup>
                          <m:r>
                            <a:rPr lang="en-GB" sz="2400" b="0" i="0" smtClean="0">
                              <a:latin typeface="Cambria Math" panose="02040503050406030204" pitchFamily="18" charset="0"/>
                              <a:cs typeface="Arial" panose="020B0604020202020204" pitchFamily="34" charset="0"/>
                            </a:rPr>
                            <m:t>−1</m:t>
                          </m:r>
                        </m:sup>
                      </m:sSup>
                      <m:r>
                        <a:rPr lang="en-GB" sz="2400" b="0" i="1" smtClean="0">
                          <a:latin typeface="Cambria Math" panose="02040503050406030204" pitchFamily="18" charset="0"/>
                          <a:cs typeface="Arial" panose="020B0604020202020204" pitchFamily="34" charset="0"/>
                        </a:rPr>
                        <m:t>  </m:t>
                      </m:r>
                    </m:oMath>
                  </m:oMathPara>
                </a14:m>
                <a:endParaRPr lang="en-GB" sz="2400" dirty="0">
                  <a:latin typeface="Arial" panose="020B0604020202020204" pitchFamily="34" charset="0"/>
                  <a:cs typeface="Arial" panose="020B0604020202020204" pitchFamily="34" charset="0"/>
                </a:endParaRPr>
              </a:p>
            </p:txBody>
          </p:sp>
        </mc:Choice>
        <mc:Fallback xmlns="">
          <p:sp>
            <p:nvSpPr>
              <p:cNvPr id="131" name="TextBox 130">
                <a:extLst>
                  <a:ext uri="{FF2B5EF4-FFF2-40B4-BE49-F238E27FC236}">
                    <a16:creationId xmlns:a16="http://schemas.microsoft.com/office/drawing/2014/main" id="{7C533B98-23D1-8C3C-9CFE-017E34EDC648}"/>
                  </a:ext>
                </a:extLst>
              </p:cNvPr>
              <p:cNvSpPr txBox="1">
                <a:spLocks noRot="1" noChangeAspect="1" noMove="1" noResize="1" noEditPoints="1" noAdjustHandles="1" noChangeArrowheads="1" noChangeShapeType="1" noTextEdit="1"/>
              </p:cNvSpPr>
              <p:nvPr/>
            </p:nvSpPr>
            <p:spPr>
              <a:xfrm>
                <a:off x="122292" y="1871280"/>
                <a:ext cx="7680960" cy="615553"/>
              </a:xfrm>
              <a:prstGeom prst="rect">
                <a:avLst/>
              </a:prstGeom>
              <a:blipFill>
                <a:blip r:embed="rId3"/>
                <a:stretch>
                  <a:fillRect/>
                </a:stretch>
              </a:blipFill>
            </p:spPr>
            <p:txBody>
              <a:bodyPr/>
              <a:lstStyle/>
              <a:p>
                <a:r>
                  <a:rPr lang="en-IE">
                    <a:noFill/>
                  </a:rPr>
                  <a:t> </a:t>
                </a:r>
              </a:p>
            </p:txBody>
          </p:sp>
        </mc:Fallback>
      </mc:AlternateContent>
      <mc:AlternateContent xmlns:mc="http://schemas.openxmlformats.org/markup-compatibility/2006" xmlns:a14="http://schemas.microsoft.com/office/drawing/2010/main">
        <mc:Choice Requires="a14">
          <p:sp>
            <p:nvSpPr>
              <p:cNvPr id="3" name="TextBox 2">
                <a:extLst>
                  <a:ext uri="{FF2B5EF4-FFF2-40B4-BE49-F238E27FC236}">
                    <a16:creationId xmlns:a16="http://schemas.microsoft.com/office/drawing/2014/main" id="{3FDCE745-897F-7A86-5CAD-60976D82D572}"/>
                  </a:ext>
                </a:extLst>
              </p:cNvPr>
              <p:cNvSpPr txBox="1"/>
              <p:nvPr/>
            </p:nvSpPr>
            <p:spPr>
              <a:xfrm>
                <a:off x="1970314" y="2944405"/>
                <a:ext cx="6829999" cy="2369880"/>
              </a:xfrm>
              <a:prstGeom prst="rect">
                <a:avLst/>
              </a:prstGeom>
              <a:noFill/>
            </p:spPr>
            <p:txBody>
              <a:bodyPr wrap="square" rtlCol="0">
                <a:spAutoFit/>
              </a:bodyPr>
              <a:lstStyle/>
              <a:p>
                <a:r>
                  <a:rPr lang="de-DE" i="1" dirty="0"/>
                  <a:t>Titim teocht in aghaidh an tsoicind (graf!) </a:t>
                </a:r>
                <a14:m>
                  <m:oMath xmlns:m="http://schemas.openxmlformats.org/officeDocument/2006/math">
                    <m:r>
                      <a:rPr lang="en-GB" sz="1600" b="0" i="0" smtClean="0">
                        <a:latin typeface="Cambria Math" panose="02040503050406030204" pitchFamily="18" charset="0"/>
                        <a:cs typeface="Arial" panose="020B0604020202020204" pitchFamily="34" charset="0"/>
                      </a:rPr>
                      <m:t>= </m:t>
                    </m:r>
                    <m:r>
                      <a:rPr lang="en-GB" sz="1600" b="0" i="1" smtClean="0">
                        <a:latin typeface="Cambria Math" panose="02040503050406030204" pitchFamily="18" charset="0"/>
                        <a:cs typeface="Arial" panose="020B0604020202020204" pitchFamily="34" charset="0"/>
                      </a:rPr>
                      <m:t>0.0217 </m:t>
                    </m:r>
                    <m:r>
                      <a:rPr lang="en-GB" sz="1600" b="0" i="1" smtClean="0">
                        <a:latin typeface="Cambria Math" panose="02040503050406030204" pitchFamily="18" charset="0"/>
                        <a:cs typeface="Arial" panose="020B0604020202020204" pitchFamily="34" charset="0"/>
                      </a:rPr>
                      <m:t>𝐾</m:t>
                    </m:r>
                    <m:r>
                      <a:rPr lang="en-GB" sz="1600" b="0" i="1" smtClean="0">
                        <a:latin typeface="Cambria Math" panose="02040503050406030204" pitchFamily="18" charset="0"/>
                        <a:cs typeface="Arial" panose="020B0604020202020204" pitchFamily="34" charset="0"/>
                      </a:rPr>
                      <m:t>/</m:t>
                    </m:r>
                    <m:r>
                      <a:rPr lang="en-GB" sz="1600" b="0" i="1" smtClean="0">
                        <a:latin typeface="Cambria Math" panose="02040503050406030204" pitchFamily="18" charset="0"/>
                        <a:cs typeface="Arial" panose="020B0604020202020204" pitchFamily="34" charset="0"/>
                      </a:rPr>
                      <m:t>𝑠</m:t>
                    </m:r>
                  </m:oMath>
                </a14:m>
                <a:endParaRPr lang="en-GB" sz="1600" b="0" dirty="0">
                  <a:latin typeface="Arial" panose="020B0604020202020204" pitchFamily="34" charset="0"/>
                  <a:cs typeface="Arial" panose="020B0604020202020204" pitchFamily="34" charset="0"/>
                </a:endParaRPr>
              </a:p>
              <a:p>
                <a:pPr>
                  <a:spcAft>
                    <a:spcPts val="1200"/>
                  </a:spcAft>
                </a:pPr>
                <a:endParaRPr lang="en-GB" sz="1600" b="0" i="1" dirty="0">
                  <a:latin typeface="Cambria Math" panose="02040503050406030204" pitchFamily="18" charset="0"/>
                  <a:cs typeface="Arial" panose="020B0604020202020204" pitchFamily="34" charset="0"/>
                </a:endParaRPr>
              </a:p>
              <a:p>
                <a:pPr>
                  <a:spcAft>
                    <a:spcPts val="1200"/>
                  </a:spcAft>
                </a:pPr>
                <a14:m>
                  <m:oMathPara xmlns:m="http://schemas.openxmlformats.org/officeDocument/2006/math">
                    <m:oMathParaPr>
                      <m:jc m:val="centerGroup"/>
                    </m:oMathParaPr>
                    <m:oMath xmlns:m="http://schemas.openxmlformats.org/officeDocument/2006/math">
                      <m:r>
                        <a:rPr lang="en-GB" sz="1600" b="0" i="1" smtClean="0">
                          <a:latin typeface="Cambria Math" panose="02040503050406030204" pitchFamily="18" charset="0"/>
                          <a:cs typeface="Arial" panose="020B0604020202020204" pitchFamily="34" charset="0"/>
                        </a:rPr>
                        <m:t>𝑇𝑒𝑎𝑠</m:t>
                      </m:r>
                      <m:r>
                        <a:rPr lang="en-GB" sz="1600" b="0" i="1" smtClean="0">
                          <a:latin typeface="Cambria Math" panose="02040503050406030204" pitchFamily="18" charset="0"/>
                          <a:cs typeface="Arial" panose="020B0604020202020204" pitchFamily="34" charset="0"/>
                        </a:rPr>
                        <m:t> </m:t>
                      </m:r>
                      <m:r>
                        <a:rPr lang="en-GB" sz="1600" b="0" i="1" smtClean="0">
                          <a:latin typeface="Cambria Math" panose="02040503050406030204" pitchFamily="18" charset="0"/>
                          <a:cs typeface="Arial" panose="020B0604020202020204" pitchFamily="34" charset="0"/>
                        </a:rPr>
                        <m:t>𝑐𝑎𝑖𝑙𝑙𝑡𝑒</m:t>
                      </m:r>
                      <m:r>
                        <a:rPr lang="en-GB" sz="1600" b="0" i="1" smtClean="0">
                          <a:latin typeface="Cambria Math" panose="02040503050406030204" pitchFamily="18" charset="0"/>
                          <a:cs typeface="Arial" panose="020B0604020202020204" pitchFamily="34" charset="0"/>
                        </a:rPr>
                        <m:t>=</m:t>
                      </m:r>
                      <m:r>
                        <a:rPr lang="en-GB" sz="1600" b="0" i="1" smtClean="0">
                          <a:latin typeface="Cambria Math" panose="02040503050406030204" pitchFamily="18" charset="0"/>
                          <a:cs typeface="Arial" panose="020B0604020202020204" pitchFamily="34" charset="0"/>
                        </a:rPr>
                        <m:t>𝑚𝑐</m:t>
                      </m:r>
                      <m:r>
                        <m:rPr>
                          <m:sty m:val="p"/>
                        </m:rPr>
                        <a:rPr lang="en-GB" sz="1600" b="0" i="0" smtClean="0">
                          <a:latin typeface="Cambria Math" panose="02040503050406030204" pitchFamily="18" charset="0"/>
                          <a:cs typeface="Arial" panose="020B0604020202020204" pitchFamily="34" charset="0"/>
                        </a:rPr>
                        <m:t>Δ</m:t>
                      </m:r>
                      <m:sSub>
                        <m:sSubPr>
                          <m:ctrlPr>
                            <a:rPr lang="en-GB" sz="1600" b="0" i="1" smtClean="0">
                              <a:latin typeface="Cambria Math" panose="02040503050406030204" pitchFamily="18" charset="0"/>
                              <a:cs typeface="Arial" panose="020B0604020202020204" pitchFamily="34" charset="0"/>
                            </a:rPr>
                          </m:ctrlPr>
                        </m:sSubPr>
                        <m:e>
                          <m:r>
                            <a:rPr lang="en-GB" sz="1600" b="0" i="1" smtClean="0">
                              <a:latin typeface="Cambria Math" panose="02040503050406030204" pitchFamily="18" charset="0"/>
                              <a:cs typeface="Arial" panose="020B0604020202020204" pitchFamily="34" charset="0"/>
                            </a:rPr>
                            <m:t>𝜃</m:t>
                          </m:r>
                        </m:e>
                        <m:sub>
                          <m:r>
                            <a:rPr lang="en-GB" sz="1600" b="0" i="1" smtClean="0">
                              <a:latin typeface="Cambria Math" panose="02040503050406030204" pitchFamily="18" charset="0"/>
                              <a:cs typeface="Arial" panose="020B0604020202020204" pitchFamily="34" charset="0"/>
                            </a:rPr>
                            <m:t>1</m:t>
                          </m:r>
                        </m:sub>
                      </m:sSub>
                    </m:oMath>
                  </m:oMathPara>
                </a14:m>
                <a:endParaRPr lang="en-GB" sz="1600" b="0" i="1" dirty="0">
                  <a:latin typeface="Cambria Math" panose="02040503050406030204" pitchFamily="18" charset="0"/>
                  <a:cs typeface="Arial" panose="020B0604020202020204" pitchFamily="34" charset="0"/>
                </a:endParaRPr>
              </a:p>
              <a:p>
                <a:pPr>
                  <a:spcAft>
                    <a:spcPts val="1200"/>
                  </a:spcAft>
                </a:pPr>
                <a14:m>
                  <m:oMathPara xmlns:m="http://schemas.openxmlformats.org/officeDocument/2006/math">
                    <m:oMathParaPr>
                      <m:jc m:val="centerGroup"/>
                    </m:oMathParaPr>
                    <m:oMath xmlns:m="http://schemas.openxmlformats.org/officeDocument/2006/math">
                      <m:r>
                        <a:rPr lang="en-GB" sz="1600" b="0" i="1" smtClean="0">
                          <a:latin typeface="Cambria Math" panose="02040503050406030204" pitchFamily="18" charset="0"/>
                          <a:cs typeface="Arial" panose="020B0604020202020204" pitchFamily="34" charset="0"/>
                        </a:rPr>
                        <m:t>𝑇𝑒𝑎𝑠</m:t>
                      </m:r>
                      <m:r>
                        <a:rPr lang="en-GB" sz="1600" b="0" i="1" smtClean="0">
                          <a:latin typeface="Cambria Math" panose="02040503050406030204" pitchFamily="18" charset="0"/>
                          <a:cs typeface="Arial" panose="020B0604020202020204" pitchFamily="34" charset="0"/>
                        </a:rPr>
                        <m:t> </m:t>
                      </m:r>
                      <m:r>
                        <a:rPr lang="en-GB" sz="1600" b="0" i="1" smtClean="0">
                          <a:latin typeface="Cambria Math" panose="02040503050406030204" pitchFamily="18" charset="0"/>
                          <a:cs typeface="Arial" panose="020B0604020202020204" pitchFamily="34" charset="0"/>
                        </a:rPr>
                        <m:t>𝑐𝑎𝑖𝑙𝑙𝑡𝑒</m:t>
                      </m:r>
                      <m:r>
                        <a:rPr lang="en-GB" sz="1600" b="0" i="1" smtClean="0">
                          <a:latin typeface="Cambria Math" panose="02040503050406030204" pitchFamily="18" charset="0"/>
                          <a:cs typeface="Arial" panose="020B0604020202020204" pitchFamily="34" charset="0"/>
                        </a:rPr>
                        <m:t> </m:t>
                      </m:r>
                      <m:r>
                        <a:rPr lang="en-GB" sz="1600" b="0" i="1" smtClean="0">
                          <a:latin typeface="Cambria Math" panose="02040503050406030204" pitchFamily="18" charset="0"/>
                          <a:cs typeface="Arial" panose="020B0604020202020204" pitchFamily="34" charset="0"/>
                        </a:rPr>
                        <m:t>𝑖𝑛</m:t>
                      </m:r>
                      <m:r>
                        <a:rPr lang="en-GB" sz="1600" b="0" i="1" smtClean="0">
                          <a:latin typeface="Cambria Math" panose="02040503050406030204" pitchFamily="18" charset="0"/>
                          <a:cs typeface="Arial" panose="020B0604020202020204" pitchFamily="34" charset="0"/>
                        </a:rPr>
                        <m:t> </m:t>
                      </m:r>
                      <m:r>
                        <a:rPr lang="en-GB" sz="1600" b="0" i="1" smtClean="0">
                          <a:latin typeface="Cambria Math" panose="02040503050406030204" pitchFamily="18" charset="0"/>
                          <a:cs typeface="Arial" panose="020B0604020202020204" pitchFamily="34" charset="0"/>
                        </a:rPr>
                        <m:t>𝑎𝑔h𝑎𝑖𝑑h</m:t>
                      </m:r>
                      <m:r>
                        <a:rPr lang="en-GB" sz="1600" b="0" i="1" smtClean="0">
                          <a:latin typeface="Cambria Math" panose="02040503050406030204" pitchFamily="18" charset="0"/>
                          <a:cs typeface="Arial" panose="020B0604020202020204" pitchFamily="34" charset="0"/>
                        </a:rPr>
                        <m:t> </m:t>
                      </m:r>
                      <m:r>
                        <a:rPr lang="en-GB" sz="1600" b="0" i="1" smtClean="0">
                          <a:latin typeface="Cambria Math" panose="02040503050406030204" pitchFamily="18" charset="0"/>
                          <a:cs typeface="Arial" panose="020B0604020202020204" pitchFamily="34" charset="0"/>
                        </a:rPr>
                        <m:t>𝑎𝑛</m:t>
                      </m:r>
                      <m:r>
                        <a:rPr lang="en-GB" sz="1600" b="0" i="1" smtClean="0">
                          <a:latin typeface="Cambria Math" panose="02040503050406030204" pitchFamily="18" charset="0"/>
                          <a:cs typeface="Arial" panose="020B0604020202020204" pitchFamily="34" charset="0"/>
                        </a:rPr>
                        <m:t> </m:t>
                      </m:r>
                      <m:r>
                        <a:rPr lang="en-GB" sz="1600" b="0" i="1" smtClean="0">
                          <a:latin typeface="Cambria Math" panose="02040503050406030204" pitchFamily="18" charset="0"/>
                          <a:cs typeface="Arial" panose="020B0604020202020204" pitchFamily="34" charset="0"/>
                        </a:rPr>
                        <m:t>𝑠𝑜𝑖𝑐𝑖𝑛𝑑</m:t>
                      </m:r>
                      <m:r>
                        <a:rPr lang="en-GB" sz="1600" b="0" i="1" smtClean="0">
                          <a:latin typeface="Cambria Math" panose="02040503050406030204" pitchFamily="18" charset="0"/>
                          <a:cs typeface="Arial" panose="020B0604020202020204" pitchFamily="34" charset="0"/>
                        </a:rPr>
                        <m:t>= </m:t>
                      </m:r>
                      <m:r>
                        <a:rPr lang="en-GB" sz="1600" b="0" i="1" smtClean="0">
                          <a:latin typeface="Cambria Math" panose="02040503050406030204" pitchFamily="18" charset="0"/>
                          <a:cs typeface="Arial" panose="020B0604020202020204" pitchFamily="34" charset="0"/>
                        </a:rPr>
                        <m:t>𝑚𝑐</m:t>
                      </m:r>
                      <m:d>
                        <m:dPr>
                          <m:ctrlPr>
                            <a:rPr lang="en-GB" sz="1600" b="0" i="1" smtClean="0">
                              <a:latin typeface="Cambria Math" panose="02040503050406030204" pitchFamily="18" charset="0"/>
                              <a:cs typeface="Arial" panose="020B0604020202020204" pitchFamily="34" charset="0"/>
                            </a:rPr>
                          </m:ctrlPr>
                        </m:dPr>
                        <m:e>
                          <m:r>
                            <a:rPr lang="en-GB" sz="1600" b="0" i="1" smtClean="0">
                              <a:latin typeface="Cambria Math" panose="02040503050406030204" pitchFamily="18" charset="0"/>
                              <a:cs typeface="Arial" panose="020B0604020202020204" pitchFamily="34" charset="0"/>
                            </a:rPr>
                            <m:t>0.0217</m:t>
                          </m:r>
                        </m:e>
                      </m:d>
                    </m:oMath>
                  </m:oMathPara>
                </a14:m>
                <a:endParaRPr lang="en-GB" sz="1600" b="0" i="1" dirty="0">
                  <a:latin typeface="Cambria Math" panose="02040503050406030204" pitchFamily="18" charset="0"/>
                  <a:cs typeface="Arial" panose="020B0604020202020204" pitchFamily="34" charset="0"/>
                </a:endParaRPr>
              </a:p>
              <a:p>
                <a:pPr>
                  <a:spcAft>
                    <a:spcPts val="1200"/>
                  </a:spcAft>
                </a:pPr>
                <a14:m>
                  <m:oMathPara xmlns:m="http://schemas.openxmlformats.org/officeDocument/2006/math">
                    <m:oMathParaPr>
                      <m:jc m:val="centerGroup"/>
                    </m:oMathParaPr>
                    <m:oMath xmlns:m="http://schemas.openxmlformats.org/officeDocument/2006/math">
                      <m:r>
                        <a:rPr lang="en-GB" sz="1600" b="0" i="1" smtClean="0">
                          <a:latin typeface="Cambria Math" panose="02040503050406030204" pitchFamily="18" charset="0"/>
                          <a:cs typeface="Arial" panose="020B0604020202020204" pitchFamily="34" charset="0"/>
                        </a:rPr>
                        <m:t>=0.1</m:t>
                      </m:r>
                      <m:d>
                        <m:dPr>
                          <m:ctrlPr>
                            <a:rPr lang="en-GB" sz="1600" b="0" i="1" smtClean="0">
                              <a:latin typeface="Cambria Math" panose="02040503050406030204" pitchFamily="18" charset="0"/>
                              <a:cs typeface="Arial" panose="020B0604020202020204" pitchFamily="34" charset="0"/>
                            </a:rPr>
                          </m:ctrlPr>
                        </m:dPr>
                        <m:e>
                          <m:r>
                            <a:rPr lang="en-GB" sz="1600" b="0" i="1" smtClean="0">
                              <a:latin typeface="Cambria Math" panose="02040503050406030204" pitchFamily="18" charset="0"/>
                              <a:cs typeface="Arial" panose="020B0604020202020204" pitchFamily="34" charset="0"/>
                            </a:rPr>
                            <m:t>4180</m:t>
                          </m:r>
                        </m:e>
                      </m:d>
                      <m:d>
                        <m:dPr>
                          <m:ctrlPr>
                            <a:rPr lang="en-GB" sz="1600" b="0" i="1" smtClean="0">
                              <a:latin typeface="Cambria Math" panose="02040503050406030204" pitchFamily="18" charset="0"/>
                              <a:cs typeface="Arial" panose="020B0604020202020204" pitchFamily="34" charset="0"/>
                            </a:rPr>
                          </m:ctrlPr>
                        </m:dPr>
                        <m:e>
                          <m:r>
                            <a:rPr lang="en-GB" sz="1600" b="0" i="1" smtClean="0">
                              <a:latin typeface="Cambria Math" panose="02040503050406030204" pitchFamily="18" charset="0"/>
                              <a:cs typeface="Arial" panose="020B0604020202020204" pitchFamily="34" charset="0"/>
                            </a:rPr>
                            <m:t>0.0217</m:t>
                          </m:r>
                        </m:e>
                      </m:d>
                    </m:oMath>
                  </m:oMathPara>
                </a14:m>
                <a:endParaRPr lang="en-GB" sz="1600" b="0" i="1" dirty="0">
                  <a:latin typeface="Cambria Math" panose="02040503050406030204" pitchFamily="18" charset="0"/>
                  <a:cs typeface="Arial" panose="020B0604020202020204" pitchFamily="34" charset="0"/>
                </a:endParaRPr>
              </a:p>
              <a:p>
                <a:pPr>
                  <a:spcAft>
                    <a:spcPts val="1200"/>
                  </a:spcAft>
                </a:pPr>
                <a14:m>
                  <m:oMathPara xmlns:m="http://schemas.openxmlformats.org/officeDocument/2006/math">
                    <m:oMathParaPr>
                      <m:jc m:val="centerGroup"/>
                    </m:oMathParaPr>
                    <m:oMath xmlns:m="http://schemas.openxmlformats.org/officeDocument/2006/math">
                      <m:r>
                        <a:rPr lang="en-GB" sz="1600" b="0" i="1" smtClean="0">
                          <a:latin typeface="Cambria Math" panose="02040503050406030204" pitchFamily="18" charset="0"/>
                          <a:cs typeface="Arial" panose="020B0604020202020204" pitchFamily="34" charset="0"/>
                        </a:rPr>
                        <m:t>9.07 </m:t>
                      </m:r>
                      <m:r>
                        <a:rPr lang="en-GB" sz="1600" b="0" i="1" smtClean="0">
                          <a:latin typeface="Cambria Math" panose="02040503050406030204" pitchFamily="18" charset="0"/>
                          <a:cs typeface="Arial" panose="020B0604020202020204" pitchFamily="34" charset="0"/>
                        </a:rPr>
                        <m:t>𝐽</m:t>
                      </m:r>
                      <m:r>
                        <a:rPr lang="en-GB" sz="1600" b="0" i="1" smtClean="0">
                          <a:latin typeface="Cambria Math" panose="02040503050406030204" pitchFamily="18" charset="0"/>
                          <a:cs typeface="Arial" panose="020B0604020202020204" pitchFamily="34" charset="0"/>
                        </a:rPr>
                        <m:t> </m:t>
                      </m:r>
                      <m:sSup>
                        <m:sSupPr>
                          <m:ctrlPr>
                            <a:rPr lang="en-GB" sz="1600" b="0" i="1" smtClean="0">
                              <a:latin typeface="Cambria Math" panose="02040503050406030204" pitchFamily="18" charset="0"/>
                              <a:cs typeface="Arial" panose="020B0604020202020204" pitchFamily="34" charset="0"/>
                            </a:rPr>
                          </m:ctrlPr>
                        </m:sSupPr>
                        <m:e>
                          <m:r>
                            <a:rPr lang="en-GB" sz="1600" b="0" i="1" smtClean="0">
                              <a:latin typeface="Cambria Math" panose="02040503050406030204" pitchFamily="18" charset="0"/>
                              <a:cs typeface="Arial" panose="020B0604020202020204" pitchFamily="34" charset="0"/>
                            </a:rPr>
                            <m:t>𝑠</m:t>
                          </m:r>
                        </m:e>
                        <m:sup>
                          <m:r>
                            <a:rPr lang="en-GB" sz="1600" b="0" i="1" smtClean="0">
                              <a:latin typeface="Cambria Math" panose="02040503050406030204" pitchFamily="18" charset="0"/>
                              <a:cs typeface="Arial" panose="020B0604020202020204" pitchFamily="34" charset="0"/>
                            </a:rPr>
                            <m:t>−1</m:t>
                          </m:r>
                        </m:sup>
                      </m:sSup>
                    </m:oMath>
                  </m:oMathPara>
                </a14:m>
                <a:endParaRPr lang="en-GB" sz="1600" b="0" i="1" dirty="0">
                  <a:latin typeface="Cambria Math" panose="02040503050406030204" pitchFamily="18" charset="0"/>
                  <a:cs typeface="Arial" panose="020B0604020202020204" pitchFamily="34" charset="0"/>
                </a:endParaRPr>
              </a:p>
            </p:txBody>
          </p:sp>
        </mc:Choice>
        <mc:Fallback xmlns="">
          <p:sp>
            <p:nvSpPr>
              <p:cNvPr id="3" name="TextBox 2">
                <a:extLst>
                  <a:ext uri="{FF2B5EF4-FFF2-40B4-BE49-F238E27FC236}">
                    <a16:creationId xmlns:a16="http://schemas.microsoft.com/office/drawing/2014/main" id="{3FDCE745-897F-7A86-5CAD-60976D82D572}"/>
                  </a:ext>
                </a:extLst>
              </p:cNvPr>
              <p:cNvSpPr txBox="1">
                <a:spLocks noRot="1" noChangeAspect="1" noMove="1" noResize="1" noEditPoints="1" noAdjustHandles="1" noChangeArrowheads="1" noChangeShapeType="1" noTextEdit="1"/>
              </p:cNvSpPr>
              <p:nvPr/>
            </p:nvSpPr>
            <p:spPr>
              <a:xfrm>
                <a:off x="1970314" y="2944405"/>
                <a:ext cx="6829999" cy="2369880"/>
              </a:xfrm>
              <a:prstGeom prst="rect">
                <a:avLst/>
              </a:prstGeom>
              <a:blipFill>
                <a:blip r:embed="rId4"/>
                <a:stretch>
                  <a:fillRect l="-714" t="-1285"/>
                </a:stretch>
              </a:blipFill>
            </p:spPr>
            <p:txBody>
              <a:bodyPr/>
              <a:lstStyle/>
              <a:p>
                <a:r>
                  <a:rPr lang="en-IE">
                    <a:noFill/>
                  </a:rPr>
                  <a:t> </a:t>
                </a:r>
              </a:p>
            </p:txBody>
          </p:sp>
        </mc:Fallback>
      </mc:AlternateContent>
    </p:spTree>
    <p:extLst>
      <p:ext uri="{BB962C8B-B14F-4D97-AF65-F5344CB8AC3E}">
        <p14:creationId xmlns:p14="http://schemas.microsoft.com/office/powerpoint/2010/main" val="7071051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6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84EA1A3-EB4C-ED50-94EF-349EB0F14B40}"/>
            </a:ext>
          </a:extLst>
        </p:cNvPr>
        <p:cNvGrpSpPr/>
        <p:nvPr/>
      </p:nvGrpSpPr>
      <p:grpSpPr>
        <a:xfrm>
          <a:off x="0" y="0"/>
          <a:ext cx="0" cy="0"/>
          <a:chOff x="0" y="0"/>
          <a:chExt cx="0" cy="0"/>
        </a:xfrm>
      </p:grpSpPr>
      <p:sp>
        <p:nvSpPr>
          <p:cNvPr id="11" name="Title 10">
            <a:extLst>
              <a:ext uri="{FF2B5EF4-FFF2-40B4-BE49-F238E27FC236}">
                <a16:creationId xmlns:a16="http://schemas.microsoft.com/office/drawing/2014/main" id="{392D6A59-24CD-ADE9-5709-96517C67F340}"/>
              </a:ext>
            </a:extLst>
          </p:cNvPr>
          <p:cNvSpPr>
            <a:spLocks noGrp="1"/>
          </p:cNvSpPr>
          <p:nvPr>
            <p:ph type="title"/>
          </p:nvPr>
        </p:nvSpPr>
        <p:spPr/>
        <p:txBody>
          <a:bodyPr>
            <a:normAutofit fontScale="90000"/>
          </a:bodyPr>
          <a:lstStyle/>
          <a:p>
            <a:r>
              <a:rPr lang="en-GB" dirty="0" err="1"/>
              <a:t>Cleachtadh</a:t>
            </a:r>
            <a:r>
              <a:rPr lang="en-GB" dirty="0"/>
              <a:t> (</a:t>
            </a:r>
            <a:r>
              <a:rPr lang="en-GB" dirty="0" err="1"/>
              <a:t>cuid</a:t>
            </a:r>
            <a:r>
              <a:rPr lang="en-GB" dirty="0"/>
              <a:t> 4)</a:t>
            </a:r>
          </a:p>
        </p:txBody>
      </p:sp>
      <mc:AlternateContent xmlns:mc="http://schemas.openxmlformats.org/markup-compatibility/2006" xmlns:a14="http://schemas.microsoft.com/office/drawing/2010/main">
        <mc:Choice Requires="a14">
          <p:sp>
            <p:nvSpPr>
              <p:cNvPr id="2" name="Text Placeholder 1">
                <a:extLst>
                  <a:ext uri="{FF2B5EF4-FFF2-40B4-BE49-F238E27FC236}">
                    <a16:creationId xmlns:a16="http://schemas.microsoft.com/office/drawing/2014/main" id="{FCB72204-2FC0-0D64-7DFD-7A1080B054C9}"/>
                  </a:ext>
                </a:extLst>
              </p:cNvPr>
              <p:cNvSpPr>
                <a:spLocks noGrp="1"/>
              </p:cNvSpPr>
              <p:nvPr>
                <p:ph type="body" sz="quarter" idx="10"/>
              </p:nvPr>
            </p:nvSpPr>
            <p:spPr>
              <a:xfrm>
                <a:off x="122292" y="461664"/>
                <a:ext cx="8899415" cy="2220736"/>
              </a:xfrm>
            </p:spPr>
            <p:txBody>
              <a:bodyPr/>
              <a:lstStyle/>
              <a:p>
                <a:r>
                  <a:rPr lang="en-GB" dirty="0"/>
                  <a:t>Más 95 cm² achar </a:t>
                </a:r>
                <a:r>
                  <a:rPr lang="en-GB" dirty="0" err="1"/>
                  <a:t>dromchla</a:t>
                </a:r>
                <a:r>
                  <a:rPr lang="en-GB" dirty="0"/>
                  <a:t> an </a:t>
                </a:r>
                <a:r>
                  <a:rPr lang="en-GB" dirty="0" err="1"/>
                  <a:t>chupáin</a:t>
                </a:r>
                <a:r>
                  <a:rPr lang="en-GB" dirty="0"/>
                  <a:t> a </a:t>
                </a:r>
                <a:r>
                  <a:rPr lang="en-GB" dirty="0" err="1"/>
                  <a:t>bhí</a:t>
                </a:r>
                <a:r>
                  <a:rPr lang="en-GB" dirty="0"/>
                  <a:t> i </a:t>
                </a:r>
                <a:r>
                  <a:rPr lang="en-GB" dirty="0" err="1"/>
                  <a:t>dteagmháil</a:t>
                </a:r>
                <a:r>
                  <a:rPr lang="en-GB" dirty="0"/>
                  <a:t> leis an </a:t>
                </a:r>
                <a:r>
                  <a:rPr lang="en-GB" dirty="0" err="1"/>
                  <a:t>uisce</a:t>
                </a:r>
                <a:r>
                  <a:rPr lang="en-GB" dirty="0"/>
                  <a:t>, </a:t>
                </a:r>
                <a:r>
                  <a:rPr lang="en-GB" dirty="0" err="1"/>
                  <a:t>ríomh</a:t>
                </a:r>
                <a:r>
                  <a:rPr lang="en-GB" dirty="0"/>
                  <a:t> U-</a:t>
                </a:r>
                <a:r>
                  <a:rPr lang="en-GB" dirty="0" err="1"/>
                  <a:t>luach</a:t>
                </a:r>
                <a:r>
                  <a:rPr lang="en-GB" dirty="0"/>
                  <a:t> do </a:t>
                </a:r>
                <a:r>
                  <a:rPr lang="en-GB" dirty="0" err="1"/>
                  <a:t>phlaisteach</a:t>
                </a:r>
                <a:r>
                  <a:rPr lang="en-GB" dirty="0"/>
                  <a:t> an </a:t>
                </a:r>
                <a:r>
                  <a:rPr lang="en-GB" dirty="0" err="1"/>
                  <a:t>chupáin</a:t>
                </a:r>
                <a:r>
                  <a:rPr lang="en-GB" dirty="0"/>
                  <a:t> ag </a:t>
                </a:r>
                <a:r>
                  <a:rPr lang="en-GB" dirty="0" err="1"/>
                  <a:t>baint</a:t>
                </a:r>
                <a:r>
                  <a:rPr lang="en-GB" dirty="0"/>
                  <a:t> </a:t>
                </a:r>
                <a:r>
                  <a:rPr lang="en-GB" dirty="0" err="1"/>
                  <a:t>úsáide</a:t>
                </a:r>
                <a:r>
                  <a:rPr lang="en-GB" dirty="0"/>
                  <a:t> as an </a:t>
                </a:r>
                <a:r>
                  <a:rPr lang="en-GB" dirty="0" err="1"/>
                  <a:t>luach</a:t>
                </a:r>
                <a:r>
                  <a:rPr lang="en-GB" dirty="0"/>
                  <a:t> a </a:t>
                </a:r>
                <a:r>
                  <a:rPr lang="en-GB" dirty="0" err="1"/>
                  <a:t>ríomh</a:t>
                </a:r>
                <a:r>
                  <a:rPr lang="en-GB" dirty="0"/>
                  <a:t> tú don </a:t>
                </a:r>
                <a:r>
                  <a:rPr lang="en-GB" dirty="0" err="1"/>
                  <a:t>chailliúint</a:t>
                </a:r>
                <a:r>
                  <a:rPr lang="en-GB" dirty="0"/>
                  <a:t> </a:t>
                </a:r>
                <a:r>
                  <a:rPr lang="en-GB" dirty="0" err="1"/>
                  <a:t>teasa</a:t>
                </a:r>
                <a:r>
                  <a:rPr lang="en-GB" dirty="0"/>
                  <a:t> in </a:t>
                </a:r>
                <a:r>
                  <a:rPr lang="en-GB" dirty="0" err="1"/>
                  <a:t>aghaidh</a:t>
                </a:r>
                <a:r>
                  <a:rPr lang="en-GB" dirty="0"/>
                  <a:t> an </a:t>
                </a:r>
                <a:r>
                  <a:rPr lang="en-GB" dirty="0" err="1"/>
                  <a:t>tsoicind</a:t>
                </a:r>
                <a:r>
                  <a:rPr lang="en-GB" dirty="0"/>
                  <a:t> </a:t>
                </a:r>
                <a:r>
                  <a:rPr lang="en-GB" dirty="0" err="1"/>
                  <a:t>sa</a:t>
                </a:r>
                <a:r>
                  <a:rPr lang="en-GB" dirty="0"/>
                  <a:t> </a:t>
                </a:r>
                <a:r>
                  <a:rPr lang="en-GB" dirty="0" err="1"/>
                  <a:t>cheist</a:t>
                </a:r>
                <a:r>
                  <a:rPr lang="en-GB" dirty="0"/>
                  <a:t> </a:t>
                </a:r>
                <a:r>
                  <a:rPr lang="en-GB" dirty="0" err="1"/>
                  <a:t>roimhe</a:t>
                </a:r>
                <a:r>
                  <a:rPr lang="en-GB" dirty="0"/>
                  <a:t> </a:t>
                </a:r>
                <a:r>
                  <a:rPr lang="en-GB" dirty="0" err="1"/>
                  <a:t>seo</a:t>
                </a:r>
                <a:r>
                  <a:rPr lang="en-GB" dirty="0"/>
                  <a:t>. </a:t>
                </a:r>
                <a:r>
                  <a:rPr lang="en-GB" dirty="0">
                    <a:cs typeface="Arial" panose="020B0604020202020204" pitchFamily="34" charset="0"/>
                  </a:rPr>
                  <a:t>An </a:t>
                </a:r>
                <a:r>
                  <a:rPr lang="en-GB" dirty="0" err="1">
                    <a:cs typeface="Arial" panose="020B0604020202020204" pitchFamily="34" charset="0"/>
                  </a:rPr>
                  <a:t>foirmle</a:t>
                </a:r>
                <a:r>
                  <a:rPr lang="en-GB" dirty="0">
                    <a:cs typeface="Arial" panose="020B0604020202020204" pitchFamily="34" charset="0"/>
                  </a:rPr>
                  <a:t> do U-</a:t>
                </a:r>
                <a:r>
                  <a:rPr lang="en-GB" dirty="0" err="1">
                    <a:cs typeface="Arial" panose="020B0604020202020204" pitchFamily="34" charset="0"/>
                  </a:rPr>
                  <a:t>Luach</a:t>
                </a:r>
                <a:r>
                  <a:rPr lang="en-GB" dirty="0">
                    <a:cs typeface="Arial" panose="020B0604020202020204" pitchFamily="34" charset="0"/>
                  </a:rPr>
                  <a:t> </a:t>
                </a:r>
                <a:r>
                  <a:rPr lang="en-GB" dirty="0" err="1">
                    <a:cs typeface="Arial" panose="020B0604020202020204" pitchFamily="34" charset="0"/>
                  </a:rPr>
                  <a:t>ná</a:t>
                </a:r>
                <a:r>
                  <a:rPr lang="en-GB" dirty="0">
                    <a:cs typeface="Arial" panose="020B0604020202020204" pitchFamily="34" charset="0"/>
                  </a:rPr>
                  <a:t>  </a:t>
                </a:r>
                <a14:m>
                  <m:oMath xmlns:m="http://schemas.openxmlformats.org/officeDocument/2006/math">
                    <m:f>
                      <m:fPr>
                        <m:ctrlPr>
                          <a:rPr lang="en-GB" i="1">
                            <a:latin typeface="Cambria Math" panose="02040503050406030204" pitchFamily="18" charset="0"/>
                            <a:cs typeface="Arial" panose="020B0604020202020204" pitchFamily="34" charset="0"/>
                          </a:rPr>
                        </m:ctrlPr>
                      </m:fPr>
                      <m:num>
                        <m:r>
                          <m:rPr>
                            <m:sty m:val="p"/>
                          </m:rPr>
                          <a:rPr lang="en-GB">
                            <a:latin typeface="Cambria Math" panose="02040503050406030204" pitchFamily="18" charset="0"/>
                            <a:cs typeface="Arial" panose="020B0604020202020204" pitchFamily="34" charset="0"/>
                          </a:rPr>
                          <m:t>Δ</m:t>
                        </m:r>
                        <m:r>
                          <a:rPr lang="en-GB" i="1">
                            <a:latin typeface="Cambria Math" panose="02040503050406030204" pitchFamily="18" charset="0"/>
                            <a:cs typeface="Arial" panose="020B0604020202020204" pitchFamily="34" charset="0"/>
                          </a:rPr>
                          <m:t>𝐸</m:t>
                        </m:r>
                      </m:num>
                      <m:den>
                        <m:r>
                          <m:rPr>
                            <m:sty m:val="p"/>
                          </m:rPr>
                          <a:rPr lang="en-GB">
                            <a:latin typeface="Cambria Math" panose="02040503050406030204" pitchFamily="18" charset="0"/>
                            <a:cs typeface="Arial" panose="020B0604020202020204" pitchFamily="34" charset="0"/>
                          </a:rPr>
                          <m:t>Δ</m:t>
                        </m:r>
                        <m:r>
                          <a:rPr lang="en-GB" i="1">
                            <a:latin typeface="Cambria Math" panose="02040503050406030204" pitchFamily="18" charset="0"/>
                            <a:cs typeface="Arial" panose="020B0604020202020204" pitchFamily="34" charset="0"/>
                          </a:rPr>
                          <m:t>𝑡</m:t>
                        </m:r>
                      </m:den>
                    </m:f>
                    <m:r>
                      <a:rPr lang="en-GB" i="1">
                        <a:latin typeface="Cambria Math" panose="02040503050406030204" pitchFamily="18" charset="0"/>
                        <a:cs typeface="Arial" panose="020B0604020202020204" pitchFamily="34" charset="0"/>
                      </a:rPr>
                      <m:t>=</m:t>
                    </m:r>
                    <m:r>
                      <a:rPr lang="en-GB" i="1">
                        <a:latin typeface="Cambria Math" panose="02040503050406030204" pitchFamily="18" charset="0"/>
                        <a:cs typeface="Arial" panose="020B0604020202020204" pitchFamily="34" charset="0"/>
                      </a:rPr>
                      <m:t>𝐴𝑈</m:t>
                    </m:r>
                    <m:r>
                      <m:rPr>
                        <m:sty m:val="p"/>
                      </m:rPr>
                      <a:rPr lang="en-GB">
                        <a:latin typeface="Cambria Math" panose="02040503050406030204" pitchFamily="18" charset="0"/>
                        <a:cs typeface="Arial" panose="020B0604020202020204" pitchFamily="34" charset="0"/>
                      </a:rPr>
                      <m:t>Δ</m:t>
                    </m:r>
                    <m:r>
                      <a:rPr lang="en-GB" i="1">
                        <a:latin typeface="Cambria Math" panose="02040503050406030204" pitchFamily="18" charset="0"/>
                        <a:cs typeface="Arial" panose="020B0604020202020204" pitchFamily="34" charset="0"/>
                      </a:rPr>
                      <m:t>𝜃</m:t>
                    </m:r>
                  </m:oMath>
                </a14:m>
                <a:endParaRPr lang="en-GB" dirty="0">
                  <a:latin typeface="Arial" panose="020B0604020202020204" pitchFamily="34" charset="0"/>
                  <a:cs typeface="Arial" panose="020B0604020202020204" pitchFamily="34" charset="0"/>
                </a:endParaRPr>
              </a:p>
            </p:txBody>
          </p:sp>
        </mc:Choice>
        <mc:Fallback xmlns="">
          <p:sp>
            <p:nvSpPr>
              <p:cNvPr id="2" name="Text Placeholder 1">
                <a:extLst>
                  <a:ext uri="{FF2B5EF4-FFF2-40B4-BE49-F238E27FC236}">
                    <a16:creationId xmlns:a16="http://schemas.microsoft.com/office/drawing/2014/main" id="{FCB72204-2FC0-0D64-7DFD-7A1080B054C9}"/>
                  </a:ext>
                </a:extLst>
              </p:cNvPr>
              <p:cNvSpPr>
                <a:spLocks noGrp="1" noRot="1" noChangeAspect="1" noMove="1" noResize="1" noEditPoints="1" noAdjustHandles="1" noChangeArrowheads="1" noChangeShapeType="1" noTextEdit="1"/>
              </p:cNvSpPr>
              <p:nvPr>
                <p:ph type="body" sz="quarter" idx="10"/>
              </p:nvPr>
            </p:nvSpPr>
            <p:spPr>
              <a:xfrm>
                <a:off x="122292" y="461664"/>
                <a:ext cx="8899415" cy="2220736"/>
              </a:xfrm>
              <a:blipFill>
                <a:blip r:embed="rId3"/>
                <a:stretch>
                  <a:fillRect l="-1370" t="-4945" r="-959" b="-2198"/>
                </a:stretch>
              </a:blipFill>
            </p:spPr>
            <p:txBody>
              <a:bodyPr/>
              <a:lstStyle/>
              <a:p>
                <a:r>
                  <a:rPr lang="en-IE">
                    <a:noFill/>
                  </a:rPr>
                  <a:t> </a:t>
                </a:r>
              </a:p>
            </p:txBody>
          </p:sp>
        </mc:Fallback>
      </mc:AlternateContent>
      <mc:AlternateContent xmlns:mc="http://schemas.openxmlformats.org/markup-compatibility/2006" xmlns:a14="http://schemas.microsoft.com/office/drawing/2010/main">
        <mc:Choice Requires="a14">
          <p:sp>
            <p:nvSpPr>
              <p:cNvPr id="4" name="TextBox 3">
                <a:extLst>
                  <a:ext uri="{FF2B5EF4-FFF2-40B4-BE49-F238E27FC236}">
                    <a16:creationId xmlns:a16="http://schemas.microsoft.com/office/drawing/2014/main" id="{AE91755F-7392-A9BE-4770-E4F053A5F528}"/>
                  </a:ext>
                </a:extLst>
              </p:cNvPr>
              <p:cNvSpPr txBox="1"/>
              <p:nvPr/>
            </p:nvSpPr>
            <p:spPr>
              <a:xfrm>
                <a:off x="6412910" y="3176758"/>
                <a:ext cx="1692515" cy="766685"/>
              </a:xfrm>
              <a:prstGeom prst="rect">
                <a:avLst/>
              </a:prstGeom>
              <a:noFill/>
            </p:spPr>
            <p:txBody>
              <a:bodyPr wrap="none" rtlCol="0">
                <a:spAutoFit/>
              </a:bodyPr>
              <a:lstStyle/>
              <a:p>
                <a:pPr algn="l">
                  <a:spcAft>
                    <a:spcPts val="1200"/>
                  </a:spcAft>
                </a:pPr>
                <a14:m>
                  <m:oMathPara xmlns:m="http://schemas.openxmlformats.org/officeDocument/2006/math">
                    <m:oMathParaPr>
                      <m:jc m:val="centerGroup"/>
                    </m:oMathParaPr>
                    <m:oMath xmlns:m="http://schemas.openxmlformats.org/officeDocument/2006/math">
                      <m:r>
                        <a:rPr lang="en-GB" b="0" i="1" smtClean="0">
                          <a:latin typeface="Cambria Math" panose="02040503050406030204" pitchFamily="18" charset="0"/>
                          <a:cs typeface="Arial" panose="020B0604020202020204" pitchFamily="34" charset="0"/>
                        </a:rPr>
                        <m:t>𝑈</m:t>
                      </m:r>
                      <m:r>
                        <a:rPr lang="en-GB" b="0" i="1" smtClean="0">
                          <a:latin typeface="Cambria Math" panose="02040503050406030204" pitchFamily="18" charset="0"/>
                          <a:cs typeface="Arial" panose="020B0604020202020204" pitchFamily="34" charset="0"/>
                        </a:rPr>
                        <m:t>=</m:t>
                      </m:r>
                      <m:f>
                        <m:fPr>
                          <m:ctrlPr>
                            <a:rPr lang="en-GB" b="0" i="1" smtClean="0">
                              <a:latin typeface="Cambria Math" panose="02040503050406030204" pitchFamily="18" charset="0"/>
                              <a:cs typeface="Arial" panose="020B0604020202020204" pitchFamily="34" charset="0"/>
                            </a:rPr>
                          </m:ctrlPr>
                        </m:fPr>
                        <m:num>
                          <m:r>
                            <m:rPr>
                              <m:sty m:val="p"/>
                            </m:rPr>
                            <a:rPr lang="en-GB" b="0" i="0" smtClean="0">
                              <a:latin typeface="Cambria Math" panose="02040503050406030204" pitchFamily="18" charset="0"/>
                              <a:cs typeface="Arial" panose="020B0604020202020204" pitchFamily="34" charset="0"/>
                            </a:rPr>
                            <m:t>Δ</m:t>
                          </m:r>
                          <m:r>
                            <a:rPr lang="en-GB" b="0" i="1" smtClean="0">
                              <a:latin typeface="Cambria Math" panose="02040503050406030204" pitchFamily="18" charset="0"/>
                              <a:cs typeface="Arial" panose="020B0604020202020204" pitchFamily="34" charset="0"/>
                            </a:rPr>
                            <m:t>𝐸</m:t>
                          </m:r>
                        </m:num>
                        <m:den>
                          <m:r>
                            <m:rPr>
                              <m:sty m:val="p"/>
                            </m:rPr>
                            <a:rPr lang="en-GB" b="0" i="0" smtClean="0">
                              <a:latin typeface="Cambria Math" panose="02040503050406030204" pitchFamily="18" charset="0"/>
                              <a:cs typeface="Arial" panose="020B0604020202020204" pitchFamily="34" charset="0"/>
                            </a:rPr>
                            <m:t>Δ</m:t>
                          </m:r>
                          <m:r>
                            <a:rPr lang="en-GB" b="0" i="1" smtClean="0">
                              <a:latin typeface="Cambria Math" panose="02040503050406030204" pitchFamily="18" charset="0"/>
                              <a:cs typeface="Arial" panose="020B0604020202020204" pitchFamily="34" charset="0"/>
                            </a:rPr>
                            <m:t>𝑡</m:t>
                          </m:r>
                        </m:den>
                      </m:f>
                      <m:r>
                        <a:rPr lang="en-GB" b="0" i="1" smtClean="0">
                          <a:latin typeface="Cambria Math" panose="02040503050406030204" pitchFamily="18" charset="0"/>
                          <a:cs typeface="Arial" panose="020B0604020202020204" pitchFamily="34" charset="0"/>
                        </a:rPr>
                        <m:t>×</m:t>
                      </m:r>
                      <m:f>
                        <m:fPr>
                          <m:ctrlPr>
                            <a:rPr lang="en-GB" b="0" i="1" smtClean="0">
                              <a:latin typeface="Cambria Math" panose="02040503050406030204" pitchFamily="18" charset="0"/>
                              <a:cs typeface="Arial" panose="020B0604020202020204" pitchFamily="34" charset="0"/>
                            </a:rPr>
                          </m:ctrlPr>
                        </m:fPr>
                        <m:num>
                          <m:r>
                            <a:rPr lang="en-GB" b="0" i="1" smtClean="0">
                              <a:latin typeface="Cambria Math" panose="02040503050406030204" pitchFamily="18" charset="0"/>
                              <a:cs typeface="Arial" panose="020B0604020202020204" pitchFamily="34" charset="0"/>
                            </a:rPr>
                            <m:t>1</m:t>
                          </m:r>
                        </m:num>
                        <m:den>
                          <m:r>
                            <a:rPr lang="en-GB" b="0" i="1" smtClean="0">
                              <a:latin typeface="Cambria Math" panose="02040503050406030204" pitchFamily="18" charset="0"/>
                              <a:cs typeface="Arial" panose="020B0604020202020204" pitchFamily="34" charset="0"/>
                            </a:rPr>
                            <m:t>𝐴</m:t>
                          </m:r>
                          <m:r>
                            <m:rPr>
                              <m:sty m:val="p"/>
                            </m:rPr>
                            <a:rPr lang="en-GB" b="0" i="0" smtClean="0">
                              <a:latin typeface="Cambria Math" panose="02040503050406030204" pitchFamily="18" charset="0"/>
                              <a:cs typeface="Arial" panose="020B0604020202020204" pitchFamily="34" charset="0"/>
                            </a:rPr>
                            <m:t>Δ</m:t>
                          </m:r>
                          <m:r>
                            <a:rPr lang="en-GB" b="0" i="1" smtClean="0">
                              <a:latin typeface="Cambria Math" panose="02040503050406030204" pitchFamily="18" charset="0"/>
                              <a:cs typeface="Arial" panose="020B0604020202020204" pitchFamily="34" charset="0"/>
                            </a:rPr>
                            <m:t>𝜃</m:t>
                          </m:r>
                        </m:den>
                      </m:f>
                    </m:oMath>
                  </m:oMathPara>
                </a14:m>
                <a:endParaRPr lang="en-GB">
                  <a:latin typeface="Arial" panose="020B0604020202020204" pitchFamily="34" charset="0"/>
                  <a:cs typeface="Arial" panose="020B0604020202020204" pitchFamily="34" charset="0"/>
                </a:endParaRPr>
              </a:p>
            </p:txBody>
          </p:sp>
        </mc:Choice>
        <mc:Fallback xmlns="">
          <p:sp>
            <p:nvSpPr>
              <p:cNvPr id="4" name="TextBox 3">
                <a:extLst>
                  <a:ext uri="{FF2B5EF4-FFF2-40B4-BE49-F238E27FC236}">
                    <a16:creationId xmlns:a16="http://schemas.microsoft.com/office/drawing/2014/main" id="{AE91755F-7392-A9BE-4770-E4F053A5F528}"/>
                  </a:ext>
                </a:extLst>
              </p:cNvPr>
              <p:cNvSpPr txBox="1">
                <a:spLocks noRot="1" noChangeAspect="1" noMove="1" noResize="1" noEditPoints="1" noAdjustHandles="1" noChangeArrowheads="1" noChangeShapeType="1" noTextEdit="1"/>
              </p:cNvSpPr>
              <p:nvPr/>
            </p:nvSpPr>
            <p:spPr>
              <a:xfrm>
                <a:off x="6412910" y="3176758"/>
                <a:ext cx="1692515" cy="766685"/>
              </a:xfrm>
              <a:prstGeom prst="rect">
                <a:avLst/>
              </a:prstGeom>
              <a:blipFill>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281C039D-D3BC-ABA5-FD92-0EF14EC743FD}"/>
                  </a:ext>
                </a:extLst>
              </p:cNvPr>
              <p:cNvSpPr txBox="1"/>
              <p:nvPr/>
            </p:nvSpPr>
            <p:spPr>
              <a:xfrm>
                <a:off x="6240497" y="3807307"/>
                <a:ext cx="2596224" cy="1215910"/>
              </a:xfrm>
              <a:prstGeom prst="rect">
                <a:avLst/>
              </a:prstGeom>
              <a:noFill/>
            </p:spPr>
            <p:txBody>
              <a:bodyPr wrap="none" rtlCol="0">
                <a:spAutoFit/>
              </a:bodyPr>
              <a:lstStyle/>
              <a:p>
                <a:pPr algn="l"/>
                <a14:m>
                  <m:oMathPara xmlns:m="http://schemas.openxmlformats.org/officeDocument/2006/math">
                    <m:oMathParaPr>
                      <m:jc m:val="centerGroup"/>
                    </m:oMathParaPr>
                    <m:oMath xmlns:m="http://schemas.openxmlformats.org/officeDocument/2006/math">
                      <m:r>
                        <a:rPr lang="en-GB" b="0" i="1" smtClean="0">
                          <a:latin typeface="Cambria Math" panose="02040503050406030204" pitchFamily="18" charset="0"/>
                          <a:cs typeface="Arial" panose="020B0604020202020204" pitchFamily="34" charset="0"/>
                        </a:rPr>
                        <m:t>𝑈</m:t>
                      </m:r>
                      <m:r>
                        <a:rPr lang="en-GB" b="0" i="1" smtClean="0">
                          <a:latin typeface="Cambria Math" panose="02040503050406030204" pitchFamily="18" charset="0"/>
                          <a:cs typeface="Arial" panose="020B0604020202020204" pitchFamily="34" charset="0"/>
                        </a:rPr>
                        <m:t>=9.07×</m:t>
                      </m:r>
                      <m:f>
                        <m:fPr>
                          <m:ctrlPr>
                            <a:rPr lang="en-GB" b="0" i="1" smtClean="0">
                              <a:latin typeface="Cambria Math" panose="02040503050406030204" pitchFamily="18" charset="0"/>
                              <a:cs typeface="Arial" panose="020B0604020202020204" pitchFamily="34" charset="0"/>
                            </a:rPr>
                          </m:ctrlPr>
                        </m:fPr>
                        <m:num>
                          <m:r>
                            <a:rPr lang="en-GB" b="0" i="1" smtClean="0">
                              <a:latin typeface="Cambria Math" panose="02040503050406030204" pitchFamily="18" charset="0"/>
                              <a:cs typeface="Arial" panose="020B0604020202020204" pitchFamily="34" charset="0"/>
                            </a:rPr>
                            <m:t>1</m:t>
                          </m:r>
                        </m:num>
                        <m:den>
                          <m:r>
                            <a:rPr lang="en-GB" b="0" i="1" smtClean="0">
                              <a:latin typeface="Cambria Math" panose="02040503050406030204" pitchFamily="18" charset="0"/>
                              <a:cs typeface="Arial" panose="020B0604020202020204" pitchFamily="34" charset="0"/>
                            </a:rPr>
                            <m:t>0.0095(40)</m:t>
                          </m:r>
                        </m:den>
                      </m:f>
                    </m:oMath>
                  </m:oMathPara>
                </a14:m>
                <a:endParaRPr lang="en-GB" b="0">
                  <a:latin typeface="Arial" panose="020B0604020202020204" pitchFamily="34" charset="0"/>
                  <a:cs typeface="Arial" panose="020B0604020202020204" pitchFamily="34" charset="0"/>
                </a:endParaRPr>
              </a:p>
              <a:p>
                <a:pPr algn="l"/>
                <a:endParaRPr lang="en-GB" b="0">
                  <a:latin typeface="Arial" panose="020B0604020202020204" pitchFamily="34" charset="0"/>
                  <a:cs typeface="Arial" panose="020B0604020202020204" pitchFamily="34" charset="0"/>
                </a:endParaRPr>
              </a:p>
              <a:p>
                <a:pPr algn="ctr"/>
                <a:r>
                  <a:rPr lang="en-GB">
                    <a:latin typeface="Arial" panose="020B0604020202020204" pitchFamily="34" charset="0"/>
                    <a:cs typeface="Arial" panose="020B0604020202020204" pitchFamily="34" charset="0"/>
                  </a:rPr>
                  <a:t>= 24 W m</a:t>
                </a:r>
                <a:r>
                  <a:rPr lang="en-GB"/>
                  <a:t>⁻²</a:t>
                </a:r>
                <a:r>
                  <a:rPr lang="en-GB">
                    <a:latin typeface="Arial" panose="020B0604020202020204" pitchFamily="34" charset="0"/>
                    <a:cs typeface="Arial" panose="020B0604020202020204" pitchFamily="34" charset="0"/>
                  </a:rPr>
                  <a:t> K</a:t>
                </a:r>
                <a:r>
                  <a:rPr lang="en-GB"/>
                  <a:t>⁻¹</a:t>
                </a:r>
                <a:endParaRPr lang="en-GB">
                  <a:latin typeface="Arial" panose="020B0604020202020204" pitchFamily="34" charset="0"/>
                  <a:cs typeface="Arial" panose="020B0604020202020204" pitchFamily="34" charset="0"/>
                </a:endParaRPr>
              </a:p>
            </p:txBody>
          </p:sp>
        </mc:Choice>
        <mc:Fallback xmlns="">
          <p:sp>
            <p:nvSpPr>
              <p:cNvPr id="5" name="TextBox 4">
                <a:extLst>
                  <a:ext uri="{FF2B5EF4-FFF2-40B4-BE49-F238E27FC236}">
                    <a16:creationId xmlns:a16="http://schemas.microsoft.com/office/drawing/2014/main" id="{281C039D-D3BC-ABA5-FD92-0EF14EC743FD}"/>
                  </a:ext>
                </a:extLst>
              </p:cNvPr>
              <p:cNvSpPr txBox="1">
                <a:spLocks noRot="1" noChangeAspect="1" noMove="1" noResize="1" noEditPoints="1" noAdjustHandles="1" noChangeArrowheads="1" noChangeShapeType="1" noTextEdit="1"/>
              </p:cNvSpPr>
              <p:nvPr/>
            </p:nvSpPr>
            <p:spPr>
              <a:xfrm>
                <a:off x="6240497" y="3807307"/>
                <a:ext cx="2596224" cy="1215910"/>
              </a:xfrm>
              <a:prstGeom prst="rect">
                <a:avLst/>
              </a:prstGeom>
              <a:blipFill>
                <a:blip r:embed="rId5"/>
                <a:stretch>
                  <a:fillRect b="-7538"/>
                </a:stretch>
              </a:blipFill>
            </p:spPr>
            <p:txBody>
              <a:bodyPr/>
              <a:lstStyle/>
              <a:p>
                <a:r>
                  <a:rPr lang="en-US">
                    <a:noFill/>
                  </a:rPr>
                  <a:t> </a:t>
                </a:r>
              </a:p>
            </p:txBody>
          </p:sp>
        </mc:Fallback>
      </mc:AlternateContent>
      <p:sp>
        <p:nvSpPr>
          <p:cNvPr id="8" name="TextBox 7">
            <a:extLst>
              <a:ext uri="{FF2B5EF4-FFF2-40B4-BE49-F238E27FC236}">
                <a16:creationId xmlns:a16="http://schemas.microsoft.com/office/drawing/2014/main" id="{D8971088-E049-9CD6-8C3A-76E7B478327C}"/>
              </a:ext>
            </a:extLst>
          </p:cNvPr>
          <p:cNvSpPr txBox="1"/>
          <p:nvPr/>
        </p:nvSpPr>
        <p:spPr>
          <a:xfrm>
            <a:off x="426129" y="5934317"/>
            <a:ext cx="8291739" cy="646331"/>
          </a:xfrm>
          <a:prstGeom prst="rect">
            <a:avLst/>
          </a:prstGeom>
          <a:noFill/>
        </p:spPr>
        <p:txBody>
          <a:bodyPr wrap="square" rtlCol="0">
            <a:spAutoFit/>
          </a:bodyPr>
          <a:lstStyle/>
          <a:p>
            <a:r>
              <a:rPr lang="ga-IE" b="1" dirty="0"/>
              <a:t>Nóta</a:t>
            </a:r>
            <a:r>
              <a:rPr lang="ga-IE" dirty="0"/>
              <a:t>: Ag teochtaí níos airde, cailltear go leor teasa mar gheall ar ghalú seachas trí thaobhanna an chupáin. Cruthaíonn sé seo earráid chórasach.</a:t>
            </a:r>
            <a:endParaRPr lang="en-GB"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0135800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8" grpId="0"/>
    </p:bldLst>
  </p:timing>
</p:sld>
</file>

<file path=ppt/slides/slide16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BD3938F-7D96-CE3E-8298-4078907B2453}"/>
            </a:ext>
          </a:extLst>
        </p:cNvPr>
        <p:cNvGrpSpPr/>
        <p:nvPr/>
      </p:nvGrpSpPr>
      <p:grpSpPr>
        <a:xfrm>
          <a:off x="0" y="0"/>
          <a:ext cx="0" cy="0"/>
          <a:chOff x="0" y="0"/>
          <a:chExt cx="0" cy="0"/>
        </a:xfrm>
      </p:grpSpPr>
      <p:sp>
        <p:nvSpPr>
          <p:cNvPr id="11" name="Title 10">
            <a:extLst>
              <a:ext uri="{FF2B5EF4-FFF2-40B4-BE49-F238E27FC236}">
                <a16:creationId xmlns:a16="http://schemas.microsoft.com/office/drawing/2014/main" id="{26B73827-9F96-31CD-9666-B8658FD64739}"/>
              </a:ext>
            </a:extLst>
          </p:cNvPr>
          <p:cNvSpPr>
            <a:spLocks noGrp="1"/>
          </p:cNvSpPr>
          <p:nvPr>
            <p:ph type="title"/>
          </p:nvPr>
        </p:nvSpPr>
        <p:spPr>
          <a:xfrm>
            <a:off x="241300" y="155246"/>
            <a:ext cx="8724900" cy="1089529"/>
          </a:xfrm>
        </p:spPr>
        <p:txBody>
          <a:bodyPr/>
          <a:lstStyle/>
          <a:p>
            <a:r>
              <a:rPr lang="ga-IE" dirty="0"/>
              <a:t>Tionchar an inslithe ar éifeachtúlacht agus inbhuanaitheacht</a:t>
            </a:r>
            <a:endParaRPr lang="en-GB" dirty="0"/>
          </a:p>
        </p:txBody>
      </p:sp>
      <mc:AlternateContent xmlns:mc="http://schemas.openxmlformats.org/markup-compatibility/2006" xmlns:a14="http://schemas.microsoft.com/office/drawing/2010/main">
        <mc:Choice Requires="a14">
          <p:sp>
            <p:nvSpPr>
              <p:cNvPr id="12" name="TextBox 11">
                <a:extLst>
                  <a:ext uri="{FF2B5EF4-FFF2-40B4-BE49-F238E27FC236}">
                    <a16:creationId xmlns:a16="http://schemas.microsoft.com/office/drawing/2014/main" id="{5B6494E9-16AD-C250-3FBF-A867C7411126}"/>
                  </a:ext>
                </a:extLst>
              </p:cNvPr>
              <p:cNvSpPr txBox="1"/>
              <p:nvPr/>
            </p:nvSpPr>
            <p:spPr>
              <a:xfrm>
                <a:off x="3081073" y="1507925"/>
                <a:ext cx="2103140" cy="1055674"/>
              </a:xfrm>
              <a:prstGeom prst="rect">
                <a:avLst/>
              </a:prstGeom>
              <a:noFill/>
            </p:spPr>
            <p:txBody>
              <a:bodyPr wrap="none" rtlCol="0">
                <a:spAutoFit/>
              </a:bodyPr>
              <a:lstStyle/>
              <a:p>
                <a:pPr algn="l">
                  <a:spcAft>
                    <a:spcPts val="1200"/>
                  </a:spcAft>
                </a:pPr>
                <a14:m>
                  <m:oMathPara xmlns:m="http://schemas.openxmlformats.org/officeDocument/2006/math">
                    <m:oMathParaPr>
                      <m:jc m:val="centerGroup"/>
                    </m:oMathParaPr>
                    <m:oMath xmlns:m="http://schemas.openxmlformats.org/officeDocument/2006/math">
                      <m:f>
                        <m:fPr>
                          <m:ctrlPr>
                            <a:rPr lang="en-GB" sz="2800" b="0" i="1" smtClean="0">
                              <a:latin typeface="Cambria Math" panose="02040503050406030204" pitchFamily="18" charset="0"/>
                              <a:cs typeface="Arial" panose="020B0604020202020204" pitchFamily="34" charset="0"/>
                            </a:rPr>
                          </m:ctrlPr>
                        </m:fPr>
                        <m:num>
                          <m:r>
                            <m:rPr>
                              <m:sty m:val="p"/>
                            </m:rPr>
                            <a:rPr lang="en-GB" sz="2800" b="0" i="0" smtClean="0">
                              <a:latin typeface="Cambria Math" panose="02040503050406030204" pitchFamily="18" charset="0"/>
                              <a:cs typeface="Arial" panose="020B0604020202020204" pitchFamily="34" charset="0"/>
                            </a:rPr>
                            <m:t>Δ</m:t>
                          </m:r>
                          <m:r>
                            <a:rPr lang="en-GB" sz="2800" b="0" i="1" smtClean="0">
                              <a:latin typeface="Cambria Math" panose="02040503050406030204" pitchFamily="18" charset="0"/>
                              <a:cs typeface="Arial" panose="020B0604020202020204" pitchFamily="34" charset="0"/>
                            </a:rPr>
                            <m:t>𝐸</m:t>
                          </m:r>
                        </m:num>
                        <m:den>
                          <m:r>
                            <m:rPr>
                              <m:sty m:val="p"/>
                            </m:rPr>
                            <a:rPr lang="en-GB" sz="2800" b="0" i="0" smtClean="0">
                              <a:latin typeface="Cambria Math" panose="02040503050406030204" pitchFamily="18" charset="0"/>
                              <a:cs typeface="Arial" panose="020B0604020202020204" pitchFamily="34" charset="0"/>
                            </a:rPr>
                            <m:t>Δ</m:t>
                          </m:r>
                          <m:r>
                            <a:rPr lang="en-GB" sz="2800" b="0" i="1" smtClean="0">
                              <a:latin typeface="Cambria Math" panose="02040503050406030204" pitchFamily="18" charset="0"/>
                              <a:cs typeface="Arial" panose="020B0604020202020204" pitchFamily="34" charset="0"/>
                            </a:rPr>
                            <m:t>𝑡</m:t>
                          </m:r>
                        </m:den>
                      </m:f>
                      <m:r>
                        <a:rPr lang="en-GB" sz="2800" b="0" i="1" smtClean="0">
                          <a:latin typeface="Cambria Math" panose="02040503050406030204" pitchFamily="18" charset="0"/>
                          <a:cs typeface="Arial" panose="020B0604020202020204" pitchFamily="34" charset="0"/>
                        </a:rPr>
                        <m:t>=</m:t>
                      </m:r>
                      <m:r>
                        <a:rPr lang="en-GB" sz="2800" b="0" i="1" smtClean="0">
                          <a:latin typeface="Cambria Math" panose="02040503050406030204" pitchFamily="18" charset="0"/>
                          <a:cs typeface="Arial" panose="020B0604020202020204" pitchFamily="34" charset="0"/>
                        </a:rPr>
                        <m:t>𝐴𝑈</m:t>
                      </m:r>
                      <m:r>
                        <m:rPr>
                          <m:sty m:val="p"/>
                        </m:rPr>
                        <a:rPr lang="en-GB" sz="2800" b="0" i="0" smtClean="0">
                          <a:latin typeface="Cambria Math" panose="02040503050406030204" pitchFamily="18" charset="0"/>
                          <a:cs typeface="Arial" panose="020B0604020202020204" pitchFamily="34" charset="0"/>
                        </a:rPr>
                        <m:t>Δ</m:t>
                      </m:r>
                      <m:r>
                        <a:rPr lang="en-GB" sz="2800" b="0" i="1" smtClean="0">
                          <a:latin typeface="Cambria Math" panose="02040503050406030204" pitchFamily="18" charset="0"/>
                          <a:cs typeface="Arial" panose="020B0604020202020204" pitchFamily="34" charset="0"/>
                        </a:rPr>
                        <m:t>𝜃</m:t>
                      </m:r>
                    </m:oMath>
                  </m:oMathPara>
                </a14:m>
                <a:endParaRPr lang="en-GB" sz="2800" err="1">
                  <a:latin typeface="Arial" panose="020B0604020202020204" pitchFamily="34" charset="0"/>
                  <a:cs typeface="Arial" panose="020B0604020202020204" pitchFamily="34" charset="0"/>
                </a:endParaRPr>
              </a:p>
            </p:txBody>
          </p:sp>
        </mc:Choice>
        <mc:Fallback xmlns="">
          <p:sp>
            <p:nvSpPr>
              <p:cNvPr id="12" name="TextBox 11">
                <a:extLst>
                  <a:ext uri="{FF2B5EF4-FFF2-40B4-BE49-F238E27FC236}">
                    <a16:creationId xmlns:a16="http://schemas.microsoft.com/office/drawing/2014/main" id="{5B6494E9-16AD-C250-3FBF-A867C7411126}"/>
                  </a:ext>
                </a:extLst>
              </p:cNvPr>
              <p:cNvSpPr txBox="1">
                <a:spLocks noRot="1" noChangeAspect="1" noMove="1" noResize="1" noEditPoints="1" noAdjustHandles="1" noChangeArrowheads="1" noChangeShapeType="1" noTextEdit="1"/>
              </p:cNvSpPr>
              <p:nvPr/>
            </p:nvSpPr>
            <p:spPr>
              <a:xfrm>
                <a:off x="3081073" y="1507925"/>
                <a:ext cx="2103140" cy="1055674"/>
              </a:xfrm>
              <a:prstGeom prst="rect">
                <a:avLst/>
              </a:prstGeom>
              <a:blipFill>
                <a:blip r:embed="rId3"/>
                <a:stretch>
                  <a:fillRect/>
                </a:stretch>
              </a:blipFill>
            </p:spPr>
            <p:txBody>
              <a:bodyPr/>
              <a:lstStyle/>
              <a:p>
                <a:r>
                  <a:rPr lang="en-US">
                    <a:noFill/>
                  </a:rPr>
                  <a:t> </a:t>
                </a:r>
              </a:p>
            </p:txBody>
          </p:sp>
        </mc:Fallback>
      </mc:AlternateContent>
      <p:sp>
        <p:nvSpPr>
          <p:cNvPr id="13" name="TextBox 12">
            <a:extLst>
              <a:ext uri="{FF2B5EF4-FFF2-40B4-BE49-F238E27FC236}">
                <a16:creationId xmlns:a16="http://schemas.microsoft.com/office/drawing/2014/main" id="{683B759C-6001-F85C-3D68-0A80E20B600E}"/>
              </a:ext>
            </a:extLst>
          </p:cNvPr>
          <p:cNvSpPr txBox="1"/>
          <p:nvPr/>
        </p:nvSpPr>
        <p:spPr>
          <a:xfrm>
            <a:off x="582992" y="2563599"/>
            <a:ext cx="8230808" cy="1107996"/>
          </a:xfrm>
          <a:prstGeom prst="rect">
            <a:avLst/>
          </a:prstGeom>
          <a:noFill/>
        </p:spPr>
        <p:txBody>
          <a:bodyPr wrap="square" rtlCol="0">
            <a:spAutoFit/>
          </a:bodyPr>
          <a:lstStyle/>
          <a:p>
            <a:pPr algn="l">
              <a:spcAft>
                <a:spcPts val="1200"/>
              </a:spcAft>
            </a:pPr>
            <a:r>
              <a:rPr lang="en-GB" sz="2800" dirty="0">
                <a:latin typeface="Arial" panose="020B0604020202020204" pitchFamily="34" charset="0"/>
                <a:cs typeface="Arial" panose="020B0604020202020204" pitchFamily="34" charset="0"/>
              </a:rPr>
              <a:t>i.e. Tá </a:t>
            </a:r>
            <a:r>
              <a:rPr lang="en-GB" sz="2800" dirty="0" err="1">
                <a:latin typeface="Arial" panose="020B0604020202020204" pitchFamily="34" charset="0"/>
                <a:cs typeface="Arial" panose="020B0604020202020204" pitchFamily="34" charset="0"/>
              </a:rPr>
              <a:t>caillteannas</a:t>
            </a:r>
            <a:r>
              <a:rPr lang="en-GB" sz="2800" dirty="0">
                <a:latin typeface="Arial" panose="020B0604020202020204" pitchFamily="34" charset="0"/>
                <a:cs typeface="Arial" panose="020B0604020202020204" pitchFamily="34" charset="0"/>
              </a:rPr>
              <a:t> </a:t>
            </a:r>
            <a:r>
              <a:rPr lang="en-GB" sz="2800" dirty="0" err="1">
                <a:latin typeface="Arial" panose="020B0604020202020204" pitchFamily="34" charset="0"/>
                <a:cs typeface="Arial" panose="020B0604020202020204" pitchFamily="34" charset="0"/>
              </a:rPr>
              <a:t>fuinneamh</a:t>
            </a:r>
            <a:r>
              <a:rPr lang="en-GB" sz="2800" dirty="0">
                <a:latin typeface="Arial" panose="020B0604020202020204" pitchFamily="34" charset="0"/>
                <a:cs typeface="Arial" panose="020B0604020202020204" pitchFamily="34" charset="0"/>
              </a:rPr>
              <a:t> i </a:t>
            </a:r>
            <a:r>
              <a:rPr lang="en-GB" sz="2800" dirty="0" err="1">
                <a:latin typeface="Arial" panose="020B0604020202020204" pitchFamily="34" charset="0"/>
                <a:cs typeface="Arial" panose="020B0604020202020204" pitchFamily="34" charset="0"/>
              </a:rPr>
              <a:t>gcomhréir</a:t>
            </a:r>
            <a:r>
              <a:rPr lang="en-GB" sz="2800" dirty="0">
                <a:latin typeface="Arial" panose="020B0604020202020204" pitchFamily="34" charset="0"/>
                <a:cs typeface="Arial" panose="020B0604020202020204" pitchFamily="34" charset="0"/>
              </a:rPr>
              <a:t> le </a:t>
            </a:r>
          </a:p>
          <a:p>
            <a:pPr algn="l">
              <a:spcAft>
                <a:spcPts val="1200"/>
              </a:spcAft>
            </a:pPr>
            <a:r>
              <a:rPr lang="en-GB" sz="2800" dirty="0">
                <a:latin typeface="Arial" panose="020B0604020202020204" pitchFamily="34" charset="0"/>
                <a:cs typeface="Arial" panose="020B0604020202020204" pitchFamily="34" charset="0"/>
              </a:rPr>
              <a:t>Achar </a:t>
            </a:r>
            <a:r>
              <a:rPr lang="en-GB" sz="2800" dirty="0" err="1">
                <a:latin typeface="Arial" panose="020B0604020202020204" pitchFamily="34" charset="0"/>
                <a:cs typeface="Arial" panose="020B0604020202020204" pitchFamily="34" charset="0"/>
              </a:rPr>
              <a:t>dromchla</a:t>
            </a:r>
            <a:r>
              <a:rPr lang="en-GB" sz="2800" dirty="0">
                <a:latin typeface="Arial" panose="020B0604020202020204" pitchFamily="34" charset="0"/>
                <a:cs typeface="Arial" panose="020B0604020202020204" pitchFamily="34" charset="0"/>
              </a:rPr>
              <a:t>, U-</a:t>
            </a:r>
            <a:r>
              <a:rPr lang="en-GB" sz="2800" dirty="0" err="1">
                <a:latin typeface="Arial" panose="020B0604020202020204" pitchFamily="34" charset="0"/>
                <a:cs typeface="Arial" panose="020B0604020202020204" pitchFamily="34" charset="0"/>
              </a:rPr>
              <a:t>Luach</a:t>
            </a:r>
            <a:r>
              <a:rPr lang="en-GB" sz="2800" dirty="0">
                <a:latin typeface="Arial" panose="020B0604020202020204" pitchFamily="34" charset="0"/>
                <a:cs typeface="Arial" panose="020B0604020202020204" pitchFamily="34" charset="0"/>
              </a:rPr>
              <a:t>, </a:t>
            </a:r>
            <a:r>
              <a:rPr lang="en-GB" sz="2800" dirty="0" err="1">
                <a:latin typeface="Arial" panose="020B0604020202020204" pitchFamily="34" charset="0"/>
                <a:cs typeface="Arial" panose="020B0604020202020204" pitchFamily="34" charset="0"/>
              </a:rPr>
              <a:t>difriocht</a:t>
            </a:r>
            <a:r>
              <a:rPr lang="en-GB" sz="2800" dirty="0">
                <a:latin typeface="Arial" panose="020B0604020202020204" pitchFamily="34" charset="0"/>
                <a:cs typeface="Arial" panose="020B0604020202020204" pitchFamily="34" charset="0"/>
              </a:rPr>
              <a:t> </a:t>
            </a:r>
            <a:r>
              <a:rPr lang="en-GB" sz="2800" dirty="0" err="1">
                <a:latin typeface="Arial" panose="020B0604020202020204" pitchFamily="34" charset="0"/>
                <a:cs typeface="Arial" panose="020B0604020202020204" pitchFamily="34" charset="0"/>
              </a:rPr>
              <a:t>teasa</a:t>
            </a:r>
            <a:endParaRPr lang="en-GB" sz="2800" dirty="0">
              <a:latin typeface="Arial" panose="020B0604020202020204" pitchFamily="34" charset="0"/>
              <a:cs typeface="Arial" panose="020B0604020202020204" pitchFamily="34" charset="0"/>
            </a:endParaRPr>
          </a:p>
        </p:txBody>
      </p:sp>
      <p:sp>
        <p:nvSpPr>
          <p:cNvPr id="14" name="TextBox 13">
            <a:extLst>
              <a:ext uri="{FF2B5EF4-FFF2-40B4-BE49-F238E27FC236}">
                <a16:creationId xmlns:a16="http://schemas.microsoft.com/office/drawing/2014/main" id="{EE81CF89-B949-1584-2457-B69BFBB1E582}"/>
              </a:ext>
            </a:extLst>
          </p:cNvPr>
          <p:cNvSpPr txBox="1"/>
          <p:nvPr/>
        </p:nvSpPr>
        <p:spPr>
          <a:xfrm>
            <a:off x="800101" y="3845618"/>
            <a:ext cx="5918200" cy="1569660"/>
          </a:xfrm>
          <a:prstGeom prst="rect">
            <a:avLst/>
          </a:prstGeom>
          <a:noFill/>
        </p:spPr>
        <p:txBody>
          <a:bodyPr wrap="square" rtlCol="0">
            <a:spAutoFit/>
          </a:bodyPr>
          <a:lstStyle/>
          <a:p>
            <a:r>
              <a:rPr lang="ga-IE" sz="2400" i="1" dirty="0"/>
              <a:t>Mar sin, ba chóir dúinn maireachtáil i dtithe sféarúla atá tógtha as ábhar inslithe tiubh agus an teocht chomh híseal agus is féidir.</a:t>
            </a:r>
          </a:p>
        </p:txBody>
      </p:sp>
      <p:grpSp>
        <p:nvGrpSpPr>
          <p:cNvPr id="16" name="Group 15">
            <a:extLst>
              <a:ext uri="{FF2B5EF4-FFF2-40B4-BE49-F238E27FC236}">
                <a16:creationId xmlns:a16="http://schemas.microsoft.com/office/drawing/2014/main" id="{E7BA48C3-197E-6A42-442B-88C5AFBFB3A3}"/>
              </a:ext>
            </a:extLst>
          </p:cNvPr>
          <p:cNvGrpSpPr/>
          <p:nvPr/>
        </p:nvGrpSpPr>
        <p:grpSpPr>
          <a:xfrm>
            <a:off x="6718301" y="3907823"/>
            <a:ext cx="1925595" cy="1727200"/>
            <a:chOff x="6532604" y="4953000"/>
            <a:chExt cx="1925595" cy="1727200"/>
          </a:xfrm>
        </p:grpSpPr>
        <p:pic>
          <p:nvPicPr>
            <p:cNvPr id="1026" name="Picture 2">
              <a:extLst>
                <a:ext uri="{FF2B5EF4-FFF2-40B4-BE49-F238E27FC236}">
                  <a16:creationId xmlns:a16="http://schemas.microsoft.com/office/drawing/2014/main" id="{C49EA232-7865-A6F1-1E54-9FE90439B8C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532604" y="4953000"/>
              <a:ext cx="1925595" cy="1727200"/>
            </a:xfrm>
            <a:prstGeom prst="rect">
              <a:avLst/>
            </a:prstGeom>
            <a:noFill/>
            <a:extLst>
              <a:ext uri="{909E8E84-426E-40DD-AFC4-6F175D3DCCD1}">
                <a14:hiddenFill xmlns:a14="http://schemas.microsoft.com/office/drawing/2010/main">
                  <a:solidFill>
                    <a:srgbClr val="FFFFFF"/>
                  </a:solidFill>
                </a14:hiddenFill>
              </a:ext>
            </a:extLst>
          </p:spPr>
        </p:pic>
        <p:sp>
          <p:nvSpPr>
            <p:cNvPr id="15" name="TextBox 14">
              <a:hlinkClick r:id="rId5"/>
              <a:extLst>
                <a:ext uri="{FF2B5EF4-FFF2-40B4-BE49-F238E27FC236}">
                  <a16:creationId xmlns:a16="http://schemas.microsoft.com/office/drawing/2014/main" id="{F5649008-D882-2A7E-BB4D-873DAD5D07D3}"/>
                </a:ext>
              </a:extLst>
            </p:cNvPr>
            <p:cNvSpPr txBox="1"/>
            <p:nvPr/>
          </p:nvSpPr>
          <p:spPr>
            <a:xfrm>
              <a:off x="6941060" y="6136501"/>
              <a:ext cx="490840" cy="276999"/>
            </a:xfrm>
            <a:prstGeom prst="rect">
              <a:avLst/>
            </a:prstGeom>
            <a:noFill/>
          </p:spPr>
          <p:txBody>
            <a:bodyPr wrap="none" rtlCol="0">
              <a:spAutoFit/>
            </a:bodyPr>
            <a:lstStyle/>
            <a:p>
              <a:pPr algn="l">
                <a:spcAft>
                  <a:spcPts val="1200"/>
                </a:spcAft>
              </a:pPr>
              <a:r>
                <a:rPr lang="en-GB" sz="1200">
                  <a:latin typeface="Arial" panose="020B0604020202020204" pitchFamily="34" charset="0"/>
                  <a:cs typeface="Arial" panose="020B0604020202020204" pitchFamily="34" charset="0"/>
                </a:rPr>
                <a:t>CC0</a:t>
              </a:r>
            </a:p>
          </p:txBody>
        </p:sp>
      </p:grpSp>
      <p:sp>
        <p:nvSpPr>
          <p:cNvPr id="17" name="TextBox 16">
            <a:extLst>
              <a:ext uri="{FF2B5EF4-FFF2-40B4-BE49-F238E27FC236}">
                <a16:creationId xmlns:a16="http://schemas.microsoft.com/office/drawing/2014/main" id="{0F63DC41-9A76-47D3-CA98-4C5F6A22D445}"/>
              </a:ext>
            </a:extLst>
          </p:cNvPr>
          <p:cNvSpPr txBox="1"/>
          <p:nvPr/>
        </p:nvSpPr>
        <p:spPr>
          <a:xfrm>
            <a:off x="330201" y="5748647"/>
            <a:ext cx="8186696" cy="707886"/>
          </a:xfrm>
          <a:prstGeom prst="rect">
            <a:avLst/>
          </a:prstGeom>
          <a:noFill/>
        </p:spPr>
        <p:txBody>
          <a:bodyPr wrap="square" rtlCol="0">
            <a:spAutoFit/>
          </a:bodyPr>
          <a:lstStyle/>
          <a:p>
            <a:r>
              <a:rPr lang="ga-IE" sz="2000" b="1" dirty="0"/>
              <a:t>Ceist taighde: </a:t>
            </a:r>
            <a:r>
              <a:rPr lang="en-GB" sz="2000" dirty="0"/>
              <a:t>Sc</a:t>
            </a:r>
            <a:r>
              <a:rPr lang="ga-IE" sz="2000" dirty="0"/>
              <a:t>ríobh alt faoi na buntáistí agus na míbhuntáistí a bhaineann le higluanna. Tagair do do fhoinsí.</a:t>
            </a:r>
          </a:p>
        </p:txBody>
      </p:sp>
    </p:spTree>
    <p:extLst>
      <p:ext uri="{BB962C8B-B14F-4D97-AF65-F5344CB8AC3E}">
        <p14:creationId xmlns:p14="http://schemas.microsoft.com/office/powerpoint/2010/main" val="2037430193"/>
      </p:ext>
    </p:extLst>
  </p:cSld>
  <p:clrMapOvr>
    <a:masterClrMapping/>
  </p:clrMapOvr>
</p:sld>
</file>

<file path=ppt/slides/slide1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7851A5C-1DFA-F820-582C-C4BE53EFB67D}"/>
              </a:ext>
            </a:extLst>
          </p:cNvPr>
          <p:cNvSpPr>
            <a:spLocks noGrp="1"/>
          </p:cNvSpPr>
          <p:nvPr>
            <p:ph type="title"/>
          </p:nvPr>
        </p:nvSpPr>
        <p:spPr/>
        <p:txBody>
          <a:bodyPr/>
          <a:lstStyle/>
          <a:p>
            <a:r>
              <a:rPr lang="en-GB" dirty="0" err="1"/>
              <a:t>Sampla</a:t>
            </a:r>
            <a:r>
              <a:rPr lang="en-GB" dirty="0"/>
              <a:t> 16</a:t>
            </a:r>
          </a:p>
        </p:txBody>
      </p:sp>
      <p:sp>
        <p:nvSpPr>
          <p:cNvPr id="4" name="Text Placeholder 3">
            <a:extLst>
              <a:ext uri="{FF2B5EF4-FFF2-40B4-BE49-F238E27FC236}">
                <a16:creationId xmlns:a16="http://schemas.microsoft.com/office/drawing/2014/main" id="{A345A66B-2332-AFF2-6106-529735073DBE}"/>
              </a:ext>
            </a:extLst>
          </p:cNvPr>
          <p:cNvSpPr>
            <a:spLocks noGrp="1"/>
          </p:cNvSpPr>
          <p:nvPr>
            <p:ph type="body" sz="quarter" idx="10"/>
          </p:nvPr>
        </p:nvSpPr>
        <p:spPr>
          <a:xfrm>
            <a:off x="122292" y="461664"/>
            <a:ext cx="8899415" cy="867930"/>
          </a:xfrm>
        </p:spPr>
        <p:txBody>
          <a:bodyPr/>
          <a:lstStyle/>
          <a:p>
            <a:r>
              <a:rPr lang="ga-IE" b="1" dirty="0"/>
              <a:t>Déan cur síos ar na meicníochtaí trína n-éalaíonn teas ón gcoimeádán seo.</a:t>
            </a:r>
          </a:p>
        </p:txBody>
      </p:sp>
      <p:sp>
        <p:nvSpPr>
          <p:cNvPr id="7" name="Freeform: Shape 6">
            <a:extLst>
              <a:ext uri="{FF2B5EF4-FFF2-40B4-BE49-F238E27FC236}">
                <a16:creationId xmlns:a16="http://schemas.microsoft.com/office/drawing/2014/main" id="{6F5D888A-012C-849A-0D75-DCAF4E2DA928}"/>
              </a:ext>
            </a:extLst>
          </p:cNvPr>
          <p:cNvSpPr/>
          <p:nvPr/>
        </p:nvSpPr>
        <p:spPr>
          <a:xfrm>
            <a:off x="1978552" y="1679059"/>
            <a:ext cx="2747673" cy="2324100"/>
          </a:xfrm>
          <a:custGeom>
            <a:avLst/>
            <a:gdLst>
              <a:gd name="csX0" fmla="*/ 387358 w 2895600"/>
              <a:gd name="csY0" fmla="*/ 0 h 2324100"/>
              <a:gd name="csX1" fmla="*/ 2508242 w 2895600"/>
              <a:gd name="csY1" fmla="*/ 0 h 2324100"/>
              <a:gd name="csX2" fmla="*/ 2895600 w 2895600"/>
              <a:gd name="csY2" fmla="*/ 387358 h 2324100"/>
              <a:gd name="csX3" fmla="*/ 2895600 w 2895600"/>
              <a:gd name="csY3" fmla="*/ 1936742 h 2324100"/>
              <a:gd name="csX4" fmla="*/ 2508242 w 2895600"/>
              <a:gd name="csY4" fmla="*/ 2324100 h 2324100"/>
              <a:gd name="csX5" fmla="*/ 387358 w 2895600"/>
              <a:gd name="csY5" fmla="*/ 2324100 h 2324100"/>
              <a:gd name="csX6" fmla="*/ 0 w 2895600"/>
              <a:gd name="csY6" fmla="*/ 1936742 h 2324100"/>
              <a:gd name="csX7" fmla="*/ 0 w 2895600"/>
              <a:gd name="csY7" fmla="*/ 387358 h 2324100"/>
              <a:gd name="csX8" fmla="*/ 387358 w 2895600"/>
              <a:gd name="csY8" fmla="*/ 0 h 2324100"/>
              <a:gd name="csX9" fmla="*/ 496365 w 2895600"/>
              <a:gd name="csY9" fmla="*/ 196850 h 2324100"/>
              <a:gd name="csX10" fmla="*/ 177800 w 2895600"/>
              <a:gd name="csY10" fmla="*/ 515415 h 2324100"/>
              <a:gd name="csX11" fmla="*/ 177800 w 2895600"/>
              <a:gd name="csY11" fmla="*/ 1789635 h 2324100"/>
              <a:gd name="csX12" fmla="*/ 496365 w 2895600"/>
              <a:gd name="csY12" fmla="*/ 2108200 h 2324100"/>
              <a:gd name="csX13" fmla="*/ 2373835 w 2895600"/>
              <a:gd name="csY13" fmla="*/ 2108200 h 2324100"/>
              <a:gd name="csX14" fmla="*/ 2692400 w 2895600"/>
              <a:gd name="csY14" fmla="*/ 1789635 h 2324100"/>
              <a:gd name="csX15" fmla="*/ 2692400 w 2895600"/>
              <a:gd name="csY15" fmla="*/ 515415 h 2324100"/>
              <a:gd name="csX16" fmla="*/ 2373835 w 2895600"/>
              <a:gd name="csY16" fmla="*/ 196850 h 2324100"/>
              <a:gd name="csX17" fmla="*/ 496365 w 2895600"/>
              <a:gd name="csY17" fmla="*/ 196850 h 2324100"/>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 ang="0">
                <a:pos x="csX17" y="csY17"/>
              </a:cxn>
            </a:cxnLst>
            <a:rect l="l" t="t" r="r" b="b"/>
            <a:pathLst>
              <a:path w="2895600" h="2324100">
                <a:moveTo>
                  <a:pt x="387358" y="0"/>
                </a:moveTo>
                <a:lnTo>
                  <a:pt x="2508242" y="0"/>
                </a:lnTo>
                <a:cubicBezTo>
                  <a:pt x="2722174" y="0"/>
                  <a:pt x="2895600" y="173426"/>
                  <a:pt x="2895600" y="387358"/>
                </a:cubicBezTo>
                <a:lnTo>
                  <a:pt x="2895600" y="1936742"/>
                </a:lnTo>
                <a:cubicBezTo>
                  <a:pt x="2895600" y="2150674"/>
                  <a:pt x="2722174" y="2324100"/>
                  <a:pt x="2508242" y="2324100"/>
                </a:cubicBezTo>
                <a:lnTo>
                  <a:pt x="387358" y="2324100"/>
                </a:lnTo>
                <a:cubicBezTo>
                  <a:pt x="173426" y="2324100"/>
                  <a:pt x="0" y="2150674"/>
                  <a:pt x="0" y="1936742"/>
                </a:cubicBezTo>
                <a:lnTo>
                  <a:pt x="0" y="387358"/>
                </a:lnTo>
                <a:cubicBezTo>
                  <a:pt x="0" y="173426"/>
                  <a:pt x="173426" y="0"/>
                  <a:pt x="387358" y="0"/>
                </a:cubicBezTo>
                <a:close/>
                <a:moveTo>
                  <a:pt x="496365" y="196850"/>
                </a:moveTo>
                <a:cubicBezTo>
                  <a:pt x="320426" y="196850"/>
                  <a:pt x="177800" y="339476"/>
                  <a:pt x="177800" y="515415"/>
                </a:cubicBezTo>
                <a:lnTo>
                  <a:pt x="177800" y="1789635"/>
                </a:lnTo>
                <a:cubicBezTo>
                  <a:pt x="177800" y="1965574"/>
                  <a:pt x="320426" y="2108200"/>
                  <a:pt x="496365" y="2108200"/>
                </a:cubicBezTo>
                <a:lnTo>
                  <a:pt x="2373835" y="2108200"/>
                </a:lnTo>
                <a:cubicBezTo>
                  <a:pt x="2549774" y="2108200"/>
                  <a:pt x="2692400" y="1965574"/>
                  <a:pt x="2692400" y="1789635"/>
                </a:cubicBezTo>
                <a:lnTo>
                  <a:pt x="2692400" y="515415"/>
                </a:lnTo>
                <a:cubicBezTo>
                  <a:pt x="2692400" y="339476"/>
                  <a:pt x="2549774" y="196850"/>
                  <a:pt x="2373835" y="196850"/>
                </a:cubicBezTo>
                <a:lnTo>
                  <a:pt x="496365" y="196850"/>
                </a:lnTo>
                <a:close/>
              </a:path>
            </a:pathLst>
          </a:custGeom>
          <a:solidFill>
            <a:schemeClr val="accent2">
              <a:lumMod val="40000"/>
              <a:lumOff val="60000"/>
            </a:schemeClr>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9" name="TextBox 8">
            <a:extLst>
              <a:ext uri="{FF2B5EF4-FFF2-40B4-BE49-F238E27FC236}">
                <a16:creationId xmlns:a16="http://schemas.microsoft.com/office/drawing/2014/main" id="{F1F35E66-EC5E-5661-F081-8304E75012CE}"/>
              </a:ext>
            </a:extLst>
          </p:cNvPr>
          <p:cNvSpPr txBox="1"/>
          <p:nvPr/>
        </p:nvSpPr>
        <p:spPr>
          <a:xfrm>
            <a:off x="278499" y="2887890"/>
            <a:ext cx="1276298" cy="892552"/>
          </a:xfrm>
          <a:prstGeom prst="rect">
            <a:avLst/>
          </a:prstGeom>
          <a:noFill/>
        </p:spPr>
        <p:txBody>
          <a:bodyPr wrap="square" rtlCol="0">
            <a:spAutoFit/>
          </a:bodyPr>
          <a:lstStyle/>
          <a:p>
            <a:pPr algn="l">
              <a:spcAft>
                <a:spcPts val="1200"/>
              </a:spcAft>
            </a:pPr>
            <a:r>
              <a:rPr lang="en-GB" sz="2600" dirty="0" err="1">
                <a:latin typeface="Arial" panose="020B0604020202020204" pitchFamily="34" charset="0"/>
                <a:cs typeface="Arial" panose="020B0604020202020204" pitchFamily="34" charset="0"/>
              </a:rPr>
              <a:t>Foinse</a:t>
            </a:r>
            <a:r>
              <a:rPr lang="en-GB" sz="2600" dirty="0">
                <a:latin typeface="Arial" panose="020B0604020202020204" pitchFamily="34" charset="0"/>
                <a:cs typeface="Arial" panose="020B0604020202020204" pitchFamily="34" charset="0"/>
              </a:rPr>
              <a:t> </a:t>
            </a:r>
            <a:r>
              <a:rPr lang="en-GB" sz="2600" dirty="0" err="1">
                <a:latin typeface="Arial" panose="020B0604020202020204" pitchFamily="34" charset="0"/>
                <a:cs typeface="Arial" panose="020B0604020202020204" pitchFamily="34" charset="0"/>
              </a:rPr>
              <a:t>teasa</a:t>
            </a:r>
            <a:endParaRPr lang="en-GB" sz="2600" dirty="0">
              <a:latin typeface="Arial" panose="020B0604020202020204" pitchFamily="34" charset="0"/>
              <a:cs typeface="Arial" panose="020B0604020202020204" pitchFamily="34" charset="0"/>
            </a:endParaRPr>
          </a:p>
        </p:txBody>
      </p:sp>
      <p:sp>
        <p:nvSpPr>
          <p:cNvPr id="10" name="Freeform: Shape 9">
            <a:extLst>
              <a:ext uri="{FF2B5EF4-FFF2-40B4-BE49-F238E27FC236}">
                <a16:creationId xmlns:a16="http://schemas.microsoft.com/office/drawing/2014/main" id="{1A4D066B-5D76-71AA-31E6-100CA7CE020F}"/>
              </a:ext>
            </a:extLst>
          </p:cNvPr>
          <p:cNvSpPr/>
          <p:nvPr/>
        </p:nvSpPr>
        <p:spPr>
          <a:xfrm>
            <a:off x="3176825" y="3534291"/>
            <a:ext cx="499054" cy="175458"/>
          </a:xfrm>
          <a:custGeom>
            <a:avLst/>
            <a:gdLst>
              <a:gd name="connsiteX0" fmla="*/ 0 w 925032"/>
              <a:gd name="connsiteY0" fmla="*/ 372140 h 1148317"/>
              <a:gd name="connsiteX1" fmla="*/ 63795 w 925032"/>
              <a:gd name="connsiteY1" fmla="*/ 1137684 h 1148317"/>
              <a:gd name="connsiteX2" fmla="*/ 170121 w 925032"/>
              <a:gd name="connsiteY2" fmla="*/ 0 h 1148317"/>
              <a:gd name="connsiteX3" fmla="*/ 244549 w 925032"/>
              <a:gd name="connsiteY3" fmla="*/ 1148317 h 1148317"/>
              <a:gd name="connsiteX4" fmla="*/ 308344 w 925032"/>
              <a:gd name="connsiteY4" fmla="*/ 31898 h 1148317"/>
              <a:gd name="connsiteX5" fmla="*/ 393404 w 925032"/>
              <a:gd name="connsiteY5" fmla="*/ 1105786 h 1148317"/>
              <a:gd name="connsiteX6" fmla="*/ 435935 w 925032"/>
              <a:gd name="connsiteY6" fmla="*/ 42531 h 1148317"/>
              <a:gd name="connsiteX7" fmla="*/ 531628 w 925032"/>
              <a:gd name="connsiteY7" fmla="*/ 1127051 h 1148317"/>
              <a:gd name="connsiteX8" fmla="*/ 574158 w 925032"/>
              <a:gd name="connsiteY8" fmla="*/ 74428 h 1148317"/>
              <a:gd name="connsiteX9" fmla="*/ 627321 w 925032"/>
              <a:gd name="connsiteY9" fmla="*/ 1095154 h 1148317"/>
              <a:gd name="connsiteX10" fmla="*/ 680483 w 925032"/>
              <a:gd name="connsiteY10" fmla="*/ 0 h 1148317"/>
              <a:gd name="connsiteX11" fmla="*/ 797442 w 925032"/>
              <a:gd name="connsiteY11" fmla="*/ 1041991 h 1148317"/>
              <a:gd name="connsiteX12" fmla="*/ 839972 w 925032"/>
              <a:gd name="connsiteY12" fmla="*/ 21265 h 1148317"/>
              <a:gd name="connsiteX13" fmla="*/ 925032 w 925032"/>
              <a:gd name="connsiteY13" fmla="*/ 1052624 h 1148317"/>
              <a:gd name="connsiteX14" fmla="*/ 925032 w 925032"/>
              <a:gd name="connsiteY14" fmla="*/ 1052624 h 1148317"/>
              <a:gd name="csX0" fmla="*/ 0 w 925032"/>
              <a:gd name="csY0" fmla="*/ 372140 h 1148317"/>
              <a:gd name="csX1" fmla="*/ 63795 w 925032"/>
              <a:gd name="csY1" fmla="*/ 1137684 h 1148317"/>
              <a:gd name="csX2" fmla="*/ 170121 w 925032"/>
              <a:gd name="csY2" fmla="*/ 0 h 1148317"/>
              <a:gd name="csX3" fmla="*/ 244549 w 925032"/>
              <a:gd name="csY3" fmla="*/ 1148317 h 1148317"/>
              <a:gd name="csX4" fmla="*/ 308344 w 925032"/>
              <a:gd name="csY4" fmla="*/ 31898 h 1148317"/>
              <a:gd name="csX5" fmla="*/ 393404 w 925032"/>
              <a:gd name="csY5" fmla="*/ 1105786 h 1148317"/>
              <a:gd name="csX6" fmla="*/ 435935 w 925032"/>
              <a:gd name="csY6" fmla="*/ 42531 h 1148317"/>
              <a:gd name="csX7" fmla="*/ 531628 w 925032"/>
              <a:gd name="csY7" fmla="*/ 1127051 h 1148317"/>
              <a:gd name="csX8" fmla="*/ 574158 w 925032"/>
              <a:gd name="csY8" fmla="*/ 74428 h 1148317"/>
              <a:gd name="csX9" fmla="*/ 627321 w 925032"/>
              <a:gd name="csY9" fmla="*/ 1095154 h 1148317"/>
              <a:gd name="csX10" fmla="*/ 680483 w 925032"/>
              <a:gd name="csY10" fmla="*/ 0 h 1148317"/>
              <a:gd name="csX11" fmla="*/ 797442 w 925032"/>
              <a:gd name="csY11" fmla="*/ 1041991 h 1148317"/>
              <a:gd name="csX12" fmla="*/ 839972 w 925032"/>
              <a:gd name="csY12" fmla="*/ 21265 h 1148317"/>
              <a:gd name="csX13" fmla="*/ 925032 w 925032"/>
              <a:gd name="csY13" fmla="*/ 1052624 h 1148317"/>
              <a:gd name="csX0" fmla="*/ 0 w 839971"/>
              <a:gd name="csY0" fmla="*/ 372140 h 1148317"/>
              <a:gd name="csX1" fmla="*/ 63795 w 839971"/>
              <a:gd name="csY1" fmla="*/ 1137684 h 1148317"/>
              <a:gd name="csX2" fmla="*/ 170121 w 839971"/>
              <a:gd name="csY2" fmla="*/ 0 h 1148317"/>
              <a:gd name="csX3" fmla="*/ 244549 w 839971"/>
              <a:gd name="csY3" fmla="*/ 1148317 h 1148317"/>
              <a:gd name="csX4" fmla="*/ 308344 w 839971"/>
              <a:gd name="csY4" fmla="*/ 31898 h 1148317"/>
              <a:gd name="csX5" fmla="*/ 393404 w 839971"/>
              <a:gd name="csY5" fmla="*/ 1105786 h 1148317"/>
              <a:gd name="csX6" fmla="*/ 435935 w 839971"/>
              <a:gd name="csY6" fmla="*/ 42531 h 1148317"/>
              <a:gd name="csX7" fmla="*/ 531628 w 839971"/>
              <a:gd name="csY7" fmla="*/ 1127051 h 1148317"/>
              <a:gd name="csX8" fmla="*/ 574158 w 839971"/>
              <a:gd name="csY8" fmla="*/ 74428 h 1148317"/>
              <a:gd name="csX9" fmla="*/ 627321 w 839971"/>
              <a:gd name="csY9" fmla="*/ 1095154 h 1148317"/>
              <a:gd name="csX10" fmla="*/ 680483 w 839971"/>
              <a:gd name="csY10" fmla="*/ 0 h 1148317"/>
              <a:gd name="csX11" fmla="*/ 797442 w 839971"/>
              <a:gd name="csY11" fmla="*/ 1041991 h 1148317"/>
              <a:gd name="csX12" fmla="*/ 839972 w 839971"/>
              <a:gd name="csY12" fmla="*/ 21265 h 1148317"/>
              <a:gd name="csX0" fmla="*/ 0 w 854114"/>
              <a:gd name="csY0" fmla="*/ 372140 h 1148317"/>
              <a:gd name="csX1" fmla="*/ 63795 w 854114"/>
              <a:gd name="csY1" fmla="*/ 1137684 h 1148317"/>
              <a:gd name="csX2" fmla="*/ 170121 w 854114"/>
              <a:gd name="csY2" fmla="*/ 0 h 1148317"/>
              <a:gd name="csX3" fmla="*/ 244549 w 854114"/>
              <a:gd name="csY3" fmla="*/ 1148317 h 1148317"/>
              <a:gd name="csX4" fmla="*/ 308344 w 854114"/>
              <a:gd name="csY4" fmla="*/ 31898 h 1148317"/>
              <a:gd name="csX5" fmla="*/ 393404 w 854114"/>
              <a:gd name="csY5" fmla="*/ 1105786 h 1148317"/>
              <a:gd name="csX6" fmla="*/ 435935 w 854114"/>
              <a:gd name="csY6" fmla="*/ 42531 h 1148317"/>
              <a:gd name="csX7" fmla="*/ 531628 w 854114"/>
              <a:gd name="csY7" fmla="*/ 1127051 h 1148317"/>
              <a:gd name="csX8" fmla="*/ 574158 w 854114"/>
              <a:gd name="csY8" fmla="*/ 74428 h 1148317"/>
              <a:gd name="csX9" fmla="*/ 627321 w 854114"/>
              <a:gd name="csY9" fmla="*/ 1095154 h 1148317"/>
              <a:gd name="csX10" fmla="*/ 680483 w 854114"/>
              <a:gd name="csY10" fmla="*/ 0 h 1148317"/>
              <a:gd name="csX11" fmla="*/ 797442 w 854114"/>
              <a:gd name="csY11" fmla="*/ 1041991 h 1148317"/>
              <a:gd name="csX12" fmla="*/ 854114 w 854114"/>
              <a:gd name="csY12" fmla="*/ 353734 h 1148317"/>
              <a:gd name="csX0" fmla="*/ 0 w 797442"/>
              <a:gd name="csY0" fmla="*/ 372140 h 1148317"/>
              <a:gd name="csX1" fmla="*/ 63795 w 797442"/>
              <a:gd name="csY1" fmla="*/ 1137684 h 1148317"/>
              <a:gd name="csX2" fmla="*/ 170121 w 797442"/>
              <a:gd name="csY2" fmla="*/ 0 h 1148317"/>
              <a:gd name="csX3" fmla="*/ 244549 w 797442"/>
              <a:gd name="csY3" fmla="*/ 1148317 h 1148317"/>
              <a:gd name="csX4" fmla="*/ 308344 w 797442"/>
              <a:gd name="csY4" fmla="*/ 31898 h 1148317"/>
              <a:gd name="csX5" fmla="*/ 393404 w 797442"/>
              <a:gd name="csY5" fmla="*/ 1105786 h 1148317"/>
              <a:gd name="csX6" fmla="*/ 435935 w 797442"/>
              <a:gd name="csY6" fmla="*/ 42531 h 1148317"/>
              <a:gd name="csX7" fmla="*/ 531628 w 797442"/>
              <a:gd name="csY7" fmla="*/ 1127051 h 1148317"/>
              <a:gd name="csX8" fmla="*/ 574158 w 797442"/>
              <a:gd name="csY8" fmla="*/ 74428 h 1148317"/>
              <a:gd name="csX9" fmla="*/ 627321 w 797442"/>
              <a:gd name="csY9" fmla="*/ 1095154 h 1148317"/>
              <a:gd name="csX10" fmla="*/ 680483 w 797442"/>
              <a:gd name="csY10" fmla="*/ 0 h 1148317"/>
              <a:gd name="csX11" fmla="*/ 797442 w 797442"/>
              <a:gd name="csY11" fmla="*/ 1041991 h 1148317"/>
              <a:gd name="csX0" fmla="*/ 0 w 680484"/>
              <a:gd name="csY0" fmla="*/ 372140 h 1148317"/>
              <a:gd name="csX1" fmla="*/ 63795 w 680484"/>
              <a:gd name="csY1" fmla="*/ 1137684 h 1148317"/>
              <a:gd name="csX2" fmla="*/ 170121 w 680484"/>
              <a:gd name="csY2" fmla="*/ 0 h 1148317"/>
              <a:gd name="csX3" fmla="*/ 244549 w 680484"/>
              <a:gd name="csY3" fmla="*/ 1148317 h 1148317"/>
              <a:gd name="csX4" fmla="*/ 308344 w 680484"/>
              <a:gd name="csY4" fmla="*/ 31898 h 1148317"/>
              <a:gd name="csX5" fmla="*/ 393404 w 680484"/>
              <a:gd name="csY5" fmla="*/ 1105786 h 1148317"/>
              <a:gd name="csX6" fmla="*/ 435935 w 680484"/>
              <a:gd name="csY6" fmla="*/ 42531 h 1148317"/>
              <a:gd name="csX7" fmla="*/ 531628 w 680484"/>
              <a:gd name="csY7" fmla="*/ 1127051 h 1148317"/>
              <a:gd name="csX8" fmla="*/ 574158 w 680484"/>
              <a:gd name="csY8" fmla="*/ 74428 h 1148317"/>
              <a:gd name="csX9" fmla="*/ 627321 w 680484"/>
              <a:gd name="csY9" fmla="*/ 1095154 h 1148317"/>
              <a:gd name="csX10" fmla="*/ 680483 w 680484"/>
              <a:gd name="csY10" fmla="*/ 0 h 1148317"/>
              <a:gd name="csX0" fmla="*/ 0 w 694624"/>
              <a:gd name="csY0" fmla="*/ 372140 h 1148317"/>
              <a:gd name="csX1" fmla="*/ 63795 w 694624"/>
              <a:gd name="csY1" fmla="*/ 1137684 h 1148317"/>
              <a:gd name="csX2" fmla="*/ 170121 w 694624"/>
              <a:gd name="csY2" fmla="*/ 0 h 1148317"/>
              <a:gd name="csX3" fmla="*/ 244549 w 694624"/>
              <a:gd name="csY3" fmla="*/ 1148317 h 1148317"/>
              <a:gd name="csX4" fmla="*/ 308344 w 694624"/>
              <a:gd name="csY4" fmla="*/ 31898 h 1148317"/>
              <a:gd name="csX5" fmla="*/ 393404 w 694624"/>
              <a:gd name="csY5" fmla="*/ 1105786 h 1148317"/>
              <a:gd name="csX6" fmla="*/ 435935 w 694624"/>
              <a:gd name="csY6" fmla="*/ 42531 h 1148317"/>
              <a:gd name="csX7" fmla="*/ 531628 w 694624"/>
              <a:gd name="csY7" fmla="*/ 1127051 h 1148317"/>
              <a:gd name="csX8" fmla="*/ 574158 w 694624"/>
              <a:gd name="csY8" fmla="*/ 74428 h 1148317"/>
              <a:gd name="csX9" fmla="*/ 627321 w 694624"/>
              <a:gd name="csY9" fmla="*/ 1095154 h 1148317"/>
              <a:gd name="csX10" fmla="*/ 694624 w 694624"/>
              <a:gd name="csY10" fmla="*/ 199482 h 1148317"/>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Lst>
            <a:rect l="l" t="t" r="r" b="b"/>
            <a:pathLst>
              <a:path w="694624" h="1148317">
                <a:moveTo>
                  <a:pt x="0" y="372140"/>
                </a:moveTo>
                <a:lnTo>
                  <a:pt x="63795" y="1137684"/>
                </a:lnTo>
                <a:lnTo>
                  <a:pt x="170121" y="0"/>
                </a:lnTo>
                <a:lnTo>
                  <a:pt x="244549" y="1148317"/>
                </a:lnTo>
                <a:lnTo>
                  <a:pt x="308344" y="31898"/>
                </a:lnTo>
                <a:lnTo>
                  <a:pt x="393404" y="1105786"/>
                </a:lnTo>
                <a:lnTo>
                  <a:pt x="435935" y="42531"/>
                </a:lnTo>
                <a:lnTo>
                  <a:pt x="531628" y="1127051"/>
                </a:lnTo>
                <a:lnTo>
                  <a:pt x="574158" y="74428"/>
                </a:lnTo>
                <a:lnTo>
                  <a:pt x="627321" y="1095154"/>
                </a:lnTo>
                <a:lnTo>
                  <a:pt x="694624" y="199482"/>
                </a:lnTo>
              </a:path>
            </a:pathLst>
          </a:custGeom>
          <a:noFill/>
          <a:ln w="1905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noProof="0"/>
          </a:p>
        </p:txBody>
      </p:sp>
      <p:sp>
        <p:nvSpPr>
          <p:cNvPr id="11" name="TextBox 10">
            <a:extLst>
              <a:ext uri="{FF2B5EF4-FFF2-40B4-BE49-F238E27FC236}">
                <a16:creationId xmlns:a16="http://schemas.microsoft.com/office/drawing/2014/main" id="{1B528F8D-CD08-753F-D639-7B78D69C5709}"/>
              </a:ext>
            </a:extLst>
          </p:cNvPr>
          <p:cNvSpPr txBox="1"/>
          <p:nvPr/>
        </p:nvSpPr>
        <p:spPr>
          <a:xfrm>
            <a:off x="500855" y="2222500"/>
            <a:ext cx="704039" cy="492443"/>
          </a:xfrm>
          <a:prstGeom prst="rect">
            <a:avLst/>
          </a:prstGeom>
          <a:noFill/>
        </p:spPr>
        <p:txBody>
          <a:bodyPr wrap="none" rtlCol="0">
            <a:spAutoFit/>
          </a:bodyPr>
          <a:lstStyle/>
          <a:p>
            <a:pPr algn="l">
              <a:spcAft>
                <a:spcPts val="1200"/>
              </a:spcAft>
            </a:pPr>
            <a:r>
              <a:rPr lang="en-GB" sz="2600" dirty="0">
                <a:latin typeface="Arial" panose="020B0604020202020204" pitchFamily="34" charset="0"/>
                <a:cs typeface="Arial" panose="020B0604020202020204" pitchFamily="34" charset="0"/>
              </a:rPr>
              <a:t>Aer</a:t>
            </a:r>
          </a:p>
        </p:txBody>
      </p:sp>
      <p:cxnSp>
        <p:nvCxnSpPr>
          <p:cNvPr id="13" name="Straight Arrow Connector 12">
            <a:extLst>
              <a:ext uri="{FF2B5EF4-FFF2-40B4-BE49-F238E27FC236}">
                <a16:creationId xmlns:a16="http://schemas.microsoft.com/office/drawing/2014/main" id="{B2DDB251-A695-D072-061A-542D77FC60B4}"/>
              </a:ext>
            </a:extLst>
          </p:cNvPr>
          <p:cNvCxnSpPr/>
          <p:nvPr/>
        </p:nvCxnSpPr>
        <p:spPr>
          <a:xfrm>
            <a:off x="1473200" y="2438400"/>
            <a:ext cx="1270000" cy="139700"/>
          </a:xfrm>
          <a:prstGeom prst="straightConnector1">
            <a:avLst/>
          </a:prstGeom>
          <a:ln w="28575">
            <a:solidFill>
              <a:schemeClr val="tx1"/>
            </a:solidFill>
            <a:tailEnd type="arrow" w="med" len="lg"/>
          </a:ln>
        </p:spPr>
        <p:style>
          <a:lnRef idx="2">
            <a:schemeClr val="accent1"/>
          </a:lnRef>
          <a:fillRef idx="0">
            <a:schemeClr val="accent1"/>
          </a:fillRef>
          <a:effectRef idx="1">
            <a:schemeClr val="accent1"/>
          </a:effectRef>
          <a:fontRef idx="minor">
            <a:schemeClr val="tx1"/>
          </a:fontRef>
        </p:style>
      </p:cxnSp>
      <p:cxnSp>
        <p:nvCxnSpPr>
          <p:cNvPr id="14" name="Straight Arrow Connector 13">
            <a:extLst>
              <a:ext uri="{FF2B5EF4-FFF2-40B4-BE49-F238E27FC236}">
                <a16:creationId xmlns:a16="http://schemas.microsoft.com/office/drawing/2014/main" id="{9C175940-1804-2B1B-2A33-A91CF3AE9B9C}"/>
              </a:ext>
            </a:extLst>
          </p:cNvPr>
          <p:cNvCxnSpPr>
            <a:cxnSpLocks/>
            <a:stCxn id="9" idx="3"/>
          </p:cNvCxnSpPr>
          <p:nvPr/>
        </p:nvCxnSpPr>
        <p:spPr>
          <a:xfrm>
            <a:off x="1554797" y="3334166"/>
            <a:ext cx="1467803" cy="207331"/>
          </a:xfrm>
          <a:prstGeom prst="straightConnector1">
            <a:avLst/>
          </a:prstGeom>
          <a:ln w="28575">
            <a:solidFill>
              <a:schemeClr val="tx1"/>
            </a:solidFill>
            <a:tailEnd type="arrow" w="med" len="lg"/>
          </a:ln>
        </p:spPr>
        <p:style>
          <a:lnRef idx="2">
            <a:schemeClr val="accent1"/>
          </a:lnRef>
          <a:fillRef idx="0">
            <a:schemeClr val="accent1"/>
          </a:fillRef>
          <a:effectRef idx="1">
            <a:schemeClr val="accent1"/>
          </a:effectRef>
          <a:fontRef idx="minor">
            <a:schemeClr val="tx1"/>
          </a:fontRef>
        </p:style>
      </p:cxnSp>
      <p:sp>
        <p:nvSpPr>
          <p:cNvPr id="17" name="TextBox 16">
            <a:extLst>
              <a:ext uri="{FF2B5EF4-FFF2-40B4-BE49-F238E27FC236}">
                <a16:creationId xmlns:a16="http://schemas.microsoft.com/office/drawing/2014/main" id="{2FB6D292-AE50-18F1-17D7-693939BEB8B9}"/>
              </a:ext>
            </a:extLst>
          </p:cNvPr>
          <p:cNvSpPr txBox="1"/>
          <p:nvPr/>
        </p:nvSpPr>
        <p:spPr>
          <a:xfrm>
            <a:off x="5149980" y="1329594"/>
            <a:ext cx="3986876" cy="3046988"/>
          </a:xfrm>
          <a:prstGeom prst="rect">
            <a:avLst/>
          </a:prstGeom>
          <a:noFill/>
        </p:spPr>
        <p:txBody>
          <a:bodyPr wrap="square" rtlCol="0">
            <a:spAutoFit/>
          </a:bodyPr>
          <a:lstStyle/>
          <a:p>
            <a:r>
              <a:rPr lang="ga-IE" sz="2400" dirty="0"/>
              <a:t>Scaiptear teas istigh trí </a:t>
            </a:r>
            <a:r>
              <a:rPr lang="ga-IE" sz="2400" b="1" dirty="0"/>
              <a:t>chomhiompar</a:t>
            </a:r>
            <a:r>
              <a:rPr lang="ga-IE" sz="2400" dirty="0"/>
              <a:t>.</a:t>
            </a:r>
            <a:endParaRPr lang="en-GB" sz="2400" dirty="0"/>
          </a:p>
          <a:p>
            <a:endParaRPr lang="ga-IE" sz="2400" dirty="0"/>
          </a:p>
          <a:p>
            <a:r>
              <a:rPr lang="ga-IE" sz="2400" dirty="0"/>
              <a:t>Agus </a:t>
            </a:r>
            <a:r>
              <a:rPr lang="ga-IE" sz="2400" b="1" dirty="0"/>
              <a:t>radaítear</a:t>
            </a:r>
            <a:r>
              <a:rPr lang="ga-IE" sz="2400" dirty="0"/>
              <a:t> teas i dtreo na mballaí trí radaíocht.</a:t>
            </a:r>
            <a:endParaRPr lang="en-GB" sz="2400" dirty="0"/>
          </a:p>
          <a:p>
            <a:endParaRPr lang="ga-IE" sz="2400" dirty="0"/>
          </a:p>
          <a:p>
            <a:r>
              <a:rPr lang="ga-IE" sz="2400" dirty="0"/>
              <a:t>Éiríonn an dromchla istigh te.</a:t>
            </a:r>
            <a:endParaRPr lang="en-GB" sz="2800" dirty="0">
              <a:latin typeface="Arial" panose="020B0604020202020204" pitchFamily="34" charset="0"/>
              <a:cs typeface="Arial" panose="020B0604020202020204" pitchFamily="34" charset="0"/>
            </a:endParaRPr>
          </a:p>
        </p:txBody>
      </p:sp>
      <p:sp>
        <p:nvSpPr>
          <p:cNvPr id="18" name="TextBox 17">
            <a:extLst>
              <a:ext uri="{FF2B5EF4-FFF2-40B4-BE49-F238E27FC236}">
                <a16:creationId xmlns:a16="http://schemas.microsoft.com/office/drawing/2014/main" id="{5BE8840A-998B-3D09-F99C-F022CDA97A63}"/>
              </a:ext>
            </a:extLst>
          </p:cNvPr>
          <p:cNvSpPr txBox="1"/>
          <p:nvPr/>
        </p:nvSpPr>
        <p:spPr>
          <a:xfrm>
            <a:off x="278499" y="4333564"/>
            <a:ext cx="8509901" cy="2400657"/>
          </a:xfrm>
          <a:prstGeom prst="rect">
            <a:avLst/>
          </a:prstGeom>
          <a:noFill/>
        </p:spPr>
        <p:txBody>
          <a:bodyPr wrap="square" rtlCol="0">
            <a:spAutoFit/>
          </a:bodyPr>
          <a:lstStyle/>
          <a:p>
            <a:pPr>
              <a:spcAft>
                <a:spcPts val="1200"/>
              </a:spcAft>
            </a:pPr>
            <a:r>
              <a:rPr lang="en-GB" sz="2800" dirty="0" err="1">
                <a:latin typeface="Arial" panose="020B0604020202020204" pitchFamily="34" charset="0"/>
                <a:cs typeface="Arial" panose="020B0604020202020204" pitchFamily="34" charset="0"/>
              </a:rPr>
              <a:t>Aistrítear</a:t>
            </a:r>
            <a:r>
              <a:rPr lang="en-GB" sz="2800" dirty="0">
                <a:latin typeface="Arial" panose="020B0604020202020204" pitchFamily="34" charset="0"/>
                <a:cs typeface="Arial" panose="020B0604020202020204" pitchFamily="34" charset="0"/>
              </a:rPr>
              <a:t> teas </a:t>
            </a:r>
            <a:r>
              <a:rPr lang="en-GB" sz="2800" dirty="0" err="1">
                <a:latin typeface="Arial" panose="020B0604020202020204" pitchFamily="34" charset="0"/>
                <a:cs typeface="Arial" panose="020B0604020202020204" pitchFamily="34" charset="0"/>
              </a:rPr>
              <a:t>trí</a:t>
            </a:r>
            <a:r>
              <a:rPr lang="en-GB" sz="2800" dirty="0">
                <a:latin typeface="Arial" panose="020B0604020202020204" pitchFamily="34" charset="0"/>
                <a:cs typeface="Arial" panose="020B0604020202020204" pitchFamily="34" charset="0"/>
              </a:rPr>
              <a:t> na </a:t>
            </a:r>
            <a:r>
              <a:rPr lang="en-GB" sz="2800" dirty="0" err="1">
                <a:latin typeface="Arial" panose="020B0604020202020204" pitchFamily="34" charset="0"/>
                <a:cs typeface="Arial" panose="020B0604020202020204" pitchFamily="34" charset="0"/>
              </a:rPr>
              <a:t>ballaí</a:t>
            </a:r>
            <a:r>
              <a:rPr lang="en-GB" sz="2800" dirty="0">
                <a:latin typeface="Arial" panose="020B0604020202020204" pitchFamily="34" charset="0"/>
                <a:cs typeface="Arial" panose="020B0604020202020204" pitchFamily="34" charset="0"/>
              </a:rPr>
              <a:t> </a:t>
            </a:r>
            <a:r>
              <a:rPr lang="en-GB" sz="2800" dirty="0" err="1">
                <a:latin typeface="Arial" panose="020B0604020202020204" pitchFamily="34" charset="0"/>
                <a:cs typeface="Arial" panose="020B0604020202020204" pitchFamily="34" charset="0"/>
              </a:rPr>
              <a:t>trí</a:t>
            </a:r>
            <a:r>
              <a:rPr lang="en-GB" sz="2800" dirty="0">
                <a:latin typeface="Arial" panose="020B0604020202020204" pitchFamily="34" charset="0"/>
                <a:cs typeface="Arial" panose="020B0604020202020204" pitchFamily="34" charset="0"/>
              </a:rPr>
              <a:t> </a:t>
            </a:r>
            <a:r>
              <a:rPr lang="en-GB" sz="2800" dirty="0" err="1">
                <a:latin typeface="Arial" panose="020B0604020202020204" pitchFamily="34" charset="0"/>
                <a:cs typeface="Arial" panose="020B0604020202020204" pitchFamily="34" charset="0"/>
              </a:rPr>
              <a:t>sheoladh</a:t>
            </a:r>
            <a:r>
              <a:rPr lang="en-GB" sz="2800" dirty="0">
                <a:latin typeface="Arial" panose="020B0604020202020204" pitchFamily="34" charset="0"/>
                <a:cs typeface="Arial" panose="020B0604020202020204" pitchFamily="34" charset="0"/>
              </a:rPr>
              <a:t> </a:t>
            </a:r>
            <a:r>
              <a:rPr lang="en-GB" sz="2800" dirty="0" err="1">
                <a:latin typeface="Arial" panose="020B0604020202020204" pitchFamily="34" charset="0"/>
                <a:cs typeface="Arial" panose="020B0604020202020204" pitchFamily="34" charset="0"/>
              </a:rPr>
              <a:t>rud</a:t>
            </a:r>
            <a:r>
              <a:rPr lang="en-GB" sz="2800" dirty="0">
                <a:latin typeface="Arial" panose="020B0604020202020204" pitchFamily="34" charset="0"/>
                <a:cs typeface="Arial" panose="020B0604020202020204" pitchFamily="34" charset="0"/>
              </a:rPr>
              <a:t> a </a:t>
            </a:r>
            <a:r>
              <a:rPr lang="en-GB" sz="2800" dirty="0" err="1">
                <a:latin typeface="Arial" panose="020B0604020202020204" pitchFamily="34" charset="0"/>
                <a:cs typeface="Arial" panose="020B0604020202020204" pitchFamily="34" charset="0"/>
              </a:rPr>
              <a:t>fhágann</a:t>
            </a:r>
            <a:r>
              <a:rPr lang="en-GB" sz="2800" dirty="0">
                <a:latin typeface="Arial" panose="020B0604020202020204" pitchFamily="34" charset="0"/>
                <a:cs typeface="Arial" panose="020B0604020202020204" pitchFamily="34" charset="0"/>
              </a:rPr>
              <a:t> go </a:t>
            </a:r>
            <a:r>
              <a:rPr lang="en-GB" sz="2800" dirty="0" err="1">
                <a:latin typeface="Arial" panose="020B0604020202020204" pitchFamily="34" charset="0"/>
                <a:cs typeface="Arial" panose="020B0604020202020204" pitchFamily="34" charset="0"/>
              </a:rPr>
              <a:t>bhfuil</a:t>
            </a:r>
            <a:r>
              <a:rPr lang="en-GB" sz="2800" dirty="0">
                <a:latin typeface="Arial" panose="020B0604020202020204" pitchFamily="34" charset="0"/>
                <a:cs typeface="Arial" panose="020B0604020202020204" pitchFamily="34" charset="0"/>
              </a:rPr>
              <a:t> an </a:t>
            </a:r>
            <a:r>
              <a:rPr lang="en-GB" sz="2800" dirty="0" err="1">
                <a:latin typeface="Arial" panose="020B0604020202020204" pitchFamily="34" charset="0"/>
                <a:cs typeface="Arial" panose="020B0604020202020204" pitchFamily="34" charset="0"/>
              </a:rPr>
              <a:t>dromchla</a:t>
            </a:r>
            <a:r>
              <a:rPr lang="en-GB" sz="2800" dirty="0">
                <a:latin typeface="Arial" panose="020B0604020202020204" pitchFamily="34" charset="0"/>
                <a:cs typeface="Arial" panose="020B0604020202020204" pitchFamily="34" charset="0"/>
              </a:rPr>
              <a:t> </a:t>
            </a:r>
            <a:r>
              <a:rPr lang="en-GB" sz="2800" dirty="0" err="1">
                <a:latin typeface="Arial" panose="020B0604020202020204" pitchFamily="34" charset="0"/>
                <a:cs typeface="Arial" panose="020B0604020202020204" pitchFamily="34" charset="0"/>
              </a:rPr>
              <a:t>seachtrach</a:t>
            </a:r>
            <a:r>
              <a:rPr lang="en-GB" sz="2800" dirty="0">
                <a:latin typeface="Arial" panose="020B0604020202020204" pitchFamily="34" charset="0"/>
                <a:cs typeface="Arial" panose="020B0604020202020204" pitchFamily="34" charset="0"/>
              </a:rPr>
              <a:t> </a:t>
            </a:r>
            <a:r>
              <a:rPr lang="en-GB" sz="2800" dirty="0" err="1">
                <a:latin typeface="Arial" panose="020B0604020202020204" pitchFamily="34" charset="0"/>
                <a:cs typeface="Arial" panose="020B0604020202020204" pitchFamily="34" charset="0"/>
              </a:rPr>
              <a:t>níos</a:t>
            </a:r>
            <a:r>
              <a:rPr lang="en-GB" sz="2800" dirty="0">
                <a:latin typeface="Arial" panose="020B0604020202020204" pitchFamily="34" charset="0"/>
                <a:cs typeface="Arial" panose="020B0604020202020204" pitchFamily="34" charset="0"/>
              </a:rPr>
              <a:t> </a:t>
            </a:r>
            <a:r>
              <a:rPr lang="en-GB" sz="2800" dirty="0" err="1">
                <a:latin typeface="Arial" panose="020B0604020202020204" pitchFamily="34" charset="0"/>
                <a:cs typeface="Arial" panose="020B0604020202020204" pitchFamily="34" charset="0"/>
              </a:rPr>
              <a:t>teo</a:t>
            </a:r>
            <a:r>
              <a:rPr lang="en-GB" sz="2800" dirty="0">
                <a:latin typeface="Arial" panose="020B0604020202020204" pitchFamily="34" charset="0"/>
                <a:cs typeface="Arial" panose="020B0604020202020204" pitchFamily="34" charset="0"/>
              </a:rPr>
              <a:t> </a:t>
            </a:r>
            <a:r>
              <a:rPr lang="en-GB" sz="2800" dirty="0" err="1">
                <a:latin typeface="Arial" panose="020B0604020202020204" pitchFamily="34" charset="0"/>
                <a:cs typeface="Arial" panose="020B0604020202020204" pitchFamily="34" charset="0"/>
              </a:rPr>
              <a:t>ná</a:t>
            </a:r>
            <a:r>
              <a:rPr lang="en-GB" sz="2800" dirty="0">
                <a:latin typeface="Arial" panose="020B0604020202020204" pitchFamily="34" charset="0"/>
                <a:cs typeface="Arial" panose="020B0604020202020204" pitchFamily="34" charset="0"/>
              </a:rPr>
              <a:t> an </a:t>
            </a:r>
            <a:r>
              <a:rPr lang="en-GB" sz="2800" dirty="0" err="1">
                <a:latin typeface="Arial" panose="020B0604020202020204" pitchFamily="34" charset="0"/>
                <a:cs typeface="Arial" panose="020B0604020202020204" pitchFamily="34" charset="0"/>
              </a:rPr>
              <a:t>timpeallacht</a:t>
            </a:r>
            <a:r>
              <a:rPr lang="en-GB" sz="2800" dirty="0">
                <a:latin typeface="Arial" panose="020B0604020202020204" pitchFamily="34" charset="0"/>
                <a:cs typeface="Arial" panose="020B0604020202020204" pitchFamily="34" charset="0"/>
              </a:rPr>
              <a:t>.</a:t>
            </a:r>
          </a:p>
          <a:p>
            <a:pPr>
              <a:spcAft>
                <a:spcPts val="1200"/>
              </a:spcAft>
            </a:pPr>
            <a:r>
              <a:rPr lang="en-GB" sz="2800" dirty="0" err="1">
                <a:solidFill>
                  <a:srgbClr val="FF0000"/>
                </a:solidFill>
                <a:latin typeface="Arial" panose="020B0604020202020204" pitchFamily="34" charset="0"/>
                <a:cs typeface="Arial" panose="020B0604020202020204" pitchFamily="34" charset="0"/>
              </a:rPr>
              <a:t>Fágann</a:t>
            </a:r>
            <a:r>
              <a:rPr lang="en-GB" sz="2800" dirty="0">
                <a:latin typeface="Arial" panose="020B0604020202020204" pitchFamily="34" charset="0"/>
                <a:cs typeface="Arial" panose="020B0604020202020204" pitchFamily="34" charset="0"/>
              </a:rPr>
              <a:t> teas na </a:t>
            </a:r>
            <a:r>
              <a:rPr lang="en-GB" sz="2800" dirty="0" err="1">
                <a:latin typeface="Arial" panose="020B0604020202020204" pitchFamily="34" charset="0"/>
                <a:cs typeface="Arial" panose="020B0604020202020204" pitchFamily="34" charset="0"/>
              </a:rPr>
              <a:t>ballaí</a:t>
            </a:r>
            <a:r>
              <a:rPr lang="en-GB" sz="2800" dirty="0">
                <a:latin typeface="Arial" panose="020B0604020202020204" pitchFamily="34" charset="0"/>
                <a:cs typeface="Arial" panose="020B0604020202020204" pitchFamily="34" charset="0"/>
              </a:rPr>
              <a:t> </a:t>
            </a:r>
            <a:r>
              <a:rPr lang="en-GB" sz="2800" dirty="0" err="1">
                <a:latin typeface="Arial" panose="020B0604020202020204" pitchFamily="34" charset="0"/>
                <a:cs typeface="Arial" panose="020B0604020202020204" pitchFamily="34" charset="0"/>
              </a:rPr>
              <a:t>seachtracha</a:t>
            </a:r>
            <a:r>
              <a:rPr lang="en-GB" sz="2800" dirty="0">
                <a:latin typeface="Arial" panose="020B0604020202020204" pitchFamily="34" charset="0"/>
                <a:cs typeface="Arial" panose="020B0604020202020204" pitchFamily="34" charset="0"/>
              </a:rPr>
              <a:t> </a:t>
            </a:r>
            <a:r>
              <a:rPr lang="en-GB" sz="2800" dirty="0" err="1">
                <a:latin typeface="Arial" panose="020B0604020202020204" pitchFamily="34" charset="0"/>
                <a:cs typeface="Arial" panose="020B0604020202020204" pitchFamily="34" charset="0"/>
              </a:rPr>
              <a:t>trí</a:t>
            </a:r>
            <a:r>
              <a:rPr lang="en-GB" sz="2800" dirty="0">
                <a:latin typeface="Arial" panose="020B0604020202020204" pitchFamily="34" charset="0"/>
                <a:cs typeface="Arial" panose="020B0604020202020204" pitchFamily="34" charset="0"/>
              </a:rPr>
              <a:t> </a:t>
            </a:r>
            <a:r>
              <a:rPr lang="en-GB" sz="2800" b="1" dirty="0" err="1">
                <a:latin typeface="Arial" panose="020B0604020202020204" pitchFamily="34" charset="0"/>
                <a:cs typeface="Arial" panose="020B0604020202020204" pitchFamily="34" charset="0"/>
              </a:rPr>
              <a:t>chomhiompar</a:t>
            </a:r>
            <a:r>
              <a:rPr lang="en-GB" sz="2800" dirty="0">
                <a:latin typeface="Arial" panose="020B0604020202020204" pitchFamily="34" charset="0"/>
                <a:cs typeface="Arial" panose="020B0604020202020204" pitchFamily="34" charset="0"/>
              </a:rPr>
              <a:t> agus </a:t>
            </a:r>
            <a:r>
              <a:rPr lang="en-GB" sz="2800" b="1" dirty="0" err="1">
                <a:latin typeface="Arial" panose="020B0604020202020204" pitchFamily="34" charset="0"/>
                <a:cs typeface="Arial" panose="020B0604020202020204" pitchFamily="34" charset="0"/>
              </a:rPr>
              <a:t>radaíocht</a:t>
            </a:r>
            <a:r>
              <a:rPr lang="en-GB" sz="2800" dirty="0">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25312605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8" grpId="0"/>
    </p:bldLst>
  </p:timing>
</p:sld>
</file>

<file path=ppt/slides/slide1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6B6E194-E56A-D897-DC19-41CD6A6D6212}"/>
              </a:ext>
            </a:extLst>
          </p:cNvPr>
          <p:cNvSpPr>
            <a:spLocks noGrp="1"/>
          </p:cNvSpPr>
          <p:nvPr>
            <p:ph type="title"/>
          </p:nvPr>
        </p:nvSpPr>
        <p:spPr>
          <a:xfrm>
            <a:off x="628650" y="1730840"/>
            <a:ext cx="7886700" cy="884202"/>
          </a:xfrm>
        </p:spPr>
        <p:txBody>
          <a:bodyPr>
            <a:normAutofit fontScale="90000"/>
          </a:bodyPr>
          <a:lstStyle/>
          <a:p>
            <a:r>
              <a:rPr lang="ga-IE" dirty="0"/>
              <a:t>Éifeachtúlacht</a:t>
            </a:r>
            <a:br>
              <a:rPr lang="ga-IE" b="0" dirty="0"/>
            </a:br>
            <a:endParaRPr lang="en-GB" dirty="0"/>
          </a:p>
        </p:txBody>
      </p:sp>
      <p:pic>
        <p:nvPicPr>
          <p:cNvPr id="6" name="Picture 5">
            <a:extLst>
              <a:ext uri="{FF2B5EF4-FFF2-40B4-BE49-F238E27FC236}">
                <a16:creationId xmlns:a16="http://schemas.microsoft.com/office/drawing/2014/main" id="{44BB496B-E3E6-8EC2-471E-5181C43EFB8E}"/>
              </a:ext>
            </a:extLst>
          </p:cNvPr>
          <p:cNvPicPr>
            <a:picLocks noChangeAspect="1"/>
          </p:cNvPicPr>
          <p:nvPr/>
        </p:nvPicPr>
        <p:blipFill>
          <a:blip r:embed="rId2"/>
          <a:stretch>
            <a:fillRect/>
          </a:stretch>
        </p:blipFill>
        <p:spPr>
          <a:xfrm>
            <a:off x="2228101" y="2601321"/>
            <a:ext cx="4687798" cy="1528629"/>
          </a:xfrm>
          <a:prstGeom prst="rect">
            <a:avLst/>
          </a:prstGeom>
        </p:spPr>
      </p:pic>
      <p:pic>
        <p:nvPicPr>
          <p:cNvPr id="8" name="Picture 7">
            <a:extLst>
              <a:ext uri="{FF2B5EF4-FFF2-40B4-BE49-F238E27FC236}">
                <a16:creationId xmlns:a16="http://schemas.microsoft.com/office/drawing/2014/main" id="{C0B6721C-6446-2FC1-0D88-9E0CA639DA06}"/>
              </a:ext>
            </a:extLst>
          </p:cNvPr>
          <p:cNvPicPr>
            <a:picLocks noChangeAspect="1"/>
          </p:cNvPicPr>
          <p:nvPr/>
        </p:nvPicPr>
        <p:blipFill>
          <a:blip r:embed="rId3"/>
          <a:stretch>
            <a:fillRect/>
          </a:stretch>
        </p:blipFill>
        <p:spPr>
          <a:xfrm>
            <a:off x="165296" y="4650353"/>
            <a:ext cx="8815418" cy="1180017"/>
          </a:xfrm>
          <a:prstGeom prst="rect">
            <a:avLst/>
          </a:prstGeom>
        </p:spPr>
      </p:pic>
    </p:spTree>
    <p:extLst>
      <p:ext uri="{BB962C8B-B14F-4D97-AF65-F5344CB8AC3E}">
        <p14:creationId xmlns:p14="http://schemas.microsoft.com/office/powerpoint/2010/main" val="2353812210"/>
      </p:ext>
    </p:extLst>
  </p:cSld>
  <p:clrMapOvr>
    <a:masterClrMapping/>
  </p:clrMapOvr>
</p:sld>
</file>

<file path=ppt/slides/slide1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4582" name="Object 4">
                <a:extLst>
                  <a:ext uri="{FF2B5EF4-FFF2-40B4-BE49-F238E27FC236}">
                    <a16:creationId xmlns:a16="http://schemas.microsoft.com/office/drawing/2014/main" id="{58C2AD95-B932-AC30-52F4-28FFE07F84A0}"/>
                  </a:ext>
                </a:extLst>
              </p:cNvPr>
              <p:cNvSpPr txBox="1"/>
              <p:nvPr/>
            </p:nvSpPr>
            <p:spPr bwMode="auto">
              <a:xfrm>
                <a:off x="4673536" y="1741833"/>
                <a:ext cx="2787292" cy="1281113"/>
              </a:xfrm>
              <a:prstGeom prst="rect">
                <a:avLst/>
              </a:prstGeom>
              <a:solidFill>
                <a:srgbClr val="FFFF99"/>
              </a:solidFill>
              <a:ln>
                <a:noFill/>
              </a:ln>
            </p:spPr>
            <p:txBody>
              <a:bodyPr>
                <a:normAutofit/>
              </a:bodyPr>
              <a:lstStyle/>
              <a:p>
                <a:pPr/>
                <a14:m>
                  <m:oMathPara xmlns:m="http://schemas.openxmlformats.org/officeDocument/2006/math">
                    <m:oMathParaPr>
                      <m:jc m:val="left"/>
                    </m:oMathParaPr>
                    <m:oMath xmlns:m="http://schemas.openxmlformats.org/officeDocument/2006/math">
                      <m:r>
                        <a:rPr lang="en-IE" sz="3200" i="1" smtClean="0">
                          <a:solidFill>
                            <a:srgbClr val="000000"/>
                          </a:solidFill>
                          <a:latin typeface="Cambria Math" panose="02040503050406030204" pitchFamily="18" charset="0"/>
                        </a:rPr>
                        <m:t>= </m:t>
                      </m:r>
                      <m:f>
                        <m:fPr>
                          <m:ctrlPr>
                            <a:rPr lang="en-IE" sz="3200" i="1">
                              <a:solidFill>
                                <a:srgbClr val="000000"/>
                              </a:solidFill>
                              <a:latin typeface="Cambria Math" panose="02040503050406030204" pitchFamily="18" charset="0"/>
                            </a:rPr>
                          </m:ctrlPr>
                        </m:fPr>
                        <m:num>
                          <m:sSub>
                            <m:sSubPr>
                              <m:ctrlPr>
                                <a:rPr lang="en-IE" sz="3200" i="1">
                                  <a:solidFill>
                                    <a:srgbClr val="000000"/>
                                  </a:solidFill>
                                  <a:latin typeface="Cambria Math" panose="02040503050406030204" pitchFamily="18" charset="0"/>
                                </a:rPr>
                              </m:ctrlPr>
                            </m:sSubPr>
                            <m:e>
                              <m:r>
                                <a:rPr lang="en-IE" sz="3200" i="1">
                                  <a:solidFill>
                                    <a:srgbClr val="000000"/>
                                  </a:solidFill>
                                  <a:latin typeface="Cambria Math" panose="02040503050406030204" pitchFamily="18" charset="0"/>
                                </a:rPr>
                                <m:t>𝑃</m:t>
                              </m:r>
                            </m:e>
                            <m:sub>
                              <m:r>
                                <a:rPr lang="en-IE" sz="3200" i="1">
                                  <a:solidFill>
                                    <a:srgbClr val="000000"/>
                                  </a:solidFill>
                                  <a:latin typeface="Cambria Math" panose="02040503050406030204" pitchFamily="18" charset="0"/>
                                </a:rPr>
                                <m:t>𝑜</m:t>
                              </m:r>
                            </m:sub>
                          </m:sSub>
                        </m:num>
                        <m:den>
                          <m:sSub>
                            <m:sSubPr>
                              <m:ctrlPr>
                                <a:rPr lang="en-IE" sz="3200" i="1">
                                  <a:solidFill>
                                    <a:srgbClr val="000000"/>
                                  </a:solidFill>
                                  <a:latin typeface="Cambria Math" panose="02040503050406030204" pitchFamily="18" charset="0"/>
                                </a:rPr>
                              </m:ctrlPr>
                            </m:sSubPr>
                            <m:e>
                              <m:r>
                                <a:rPr lang="en-IE" sz="3200" i="1">
                                  <a:solidFill>
                                    <a:srgbClr val="000000"/>
                                  </a:solidFill>
                                  <a:latin typeface="Cambria Math" panose="02040503050406030204" pitchFamily="18" charset="0"/>
                                </a:rPr>
                                <m:t>𝑃</m:t>
                              </m:r>
                            </m:e>
                            <m:sub>
                              <m:r>
                                <a:rPr lang="en-IE" sz="3200" i="1">
                                  <a:solidFill>
                                    <a:srgbClr val="000000"/>
                                  </a:solidFill>
                                  <a:latin typeface="Cambria Math" panose="02040503050406030204" pitchFamily="18" charset="0"/>
                                </a:rPr>
                                <m:t>𝑖</m:t>
                              </m:r>
                            </m:sub>
                          </m:sSub>
                        </m:den>
                      </m:f>
                      <m:r>
                        <a:rPr lang="en-GB" sz="3200" b="0" i="1" smtClean="0">
                          <a:solidFill>
                            <a:srgbClr val="000000"/>
                          </a:solidFill>
                          <a:latin typeface="Cambria Math" panose="02040503050406030204" pitchFamily="18" charset="0"/>
                        </a:rPr>
                        <m:t>×100</m:t>
                      </m:r>
                    </m:oMath>
                  </m:oMathPara>
                </a14:m>
                <a:endParaRPr lang="en-IE" dirty="0"/>
              </a:p>
            </p:txBody>
          </p:sp>
        </mc:Choice>
        <mc:Fallback xmlns="">
          <p:sp>
            <p:nvSpPr>
              <p:cNvPr id="24582" name="Object 4">
                <a:extLst>
                  <a:ext uri="{FF2B5EF4-FFF2-40B4-BE49-F238E27FC236}">
                    <a16:creationId xmlns:a16="http://schemas.microsoft.com/office/drawing/2014/main" id="{58C2AD95-B932-AC30-52F4-28FFE07F84A0}"/>
                  </a:ext>
                </a:extLst>
              </p:cNvPr>
              <p:cNvSpPr txBox="1">
                <a:spLocks noRot="1" noChangeAspect="1" noMove="1" noResize="1" noEditPoints="1" noAdjustHandles="1" noChangeArrowheads="1" noChangeShapeType="1" noTextEdit="1"/>
              </p:cNvSpPr>
              <p:nvPr/>
            </p:nvSpPr>
            <p:spPr bwMode="auto">
              <a:xfrm>
                <a:off x="4673536" y="1741833"/>
                <a:ext cx="2787292" cy="1281113"/>
              </a:xfrm>
              <a:prstGeom prst="rect">
                <a:avLst/>
              </a:prstGeom>
              <a:blipFill>
                <a:blip r:embed="rId2"/>
                <a:stretch>
                  <a:fillRect/>
                </a:stretch>
              </a:blipFill>
              <a:ln>
                <a:noFill/>
              </a:ln>
            </p:spPr>
            <p:txBody>
              <a:bodyPr/>
              <a:lstStyle/>
              <a:p>
                <a:r>
                  <a:rPr lang="en-US">
                    <a:noFill/>
                  </a:rPr>
                  <a:t> </a:t>
                </a:r>
              </a:p>
            </p:txBody>
          </p:sp>
        </mc:Fallback>
      </mc:AlternateContent>
      <p:sp>
        <p:nvSpPr>
          <p:cNvPr id="24583" name="Rectangle 7">
            <a:extLst>
              <a:ext uri="{FF2B5EF4-FFF2-40B4-BE49-F238E27FC236}">
                <a16:creationId xmlns:a16="http://schemas.microsoft.com/office/drawing/2014/main" id="{E0AAE169-6F22-6DD6-9B31-75CE2E418591}"/>
              </a:ext>
            </a:extLst>
          </p:cNvPr>
          <p:cNvSpPr>
            <a:spLocks noChangeArrowheads="1"/>
          </p:cNvSpPr>
          <p:nvPr/>
        </p:nvSpPr>
        <p:spPr bwMode="auto">
          <a:xfrm>
            <a:off x="241300" y="2099424"/>
            <a:ext cx="462723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ga-IE" sz="2400" b="1" dirty="0"/>
              <a:t>Éifeachtúlacht céatadánach</a:t>
            </a:r>
          </a:p>
        </p:txBody>
      </p:sp>
      <p:sp>
        <p:nvSpPr>
          <p:cNvPr id="2" name="TextBox 1">
            <a:extLst>
              <a:ext uri="{FF2B5EF4-FFF2-40B4-BE49-F238E27FC236}">
                <a16:creationId xmlns:a16="http://schemas.microsoft.com/office/drawing/2014/main" id="{11645C10-B76F-3893-BF94-B68A92AF0D90}"/>
              </a:ext>
            </a:extLst>
          </p:cNvPr>
          <p:cNvSpPr txBox="1"/>
          <p:nvPr/>
        </p:nvSpPr>
        <p:spPr>
          <a:xfrm>
            <a:off x="648395" y="6191577"/>
            <a:ext cx="8101898" cy="523220"/>
          </a:xfrm>
          <a:prstGeom prst="rect">
            <a:avLst/>
          </a:prstGeom>
          <a:noFill/>
        </p:spPr>
        <p:txBody>
          <a:bodyPr wrap="none" rtlCol="0">
            <a:spAutoFit/>
          </a:bodyPr>
          <a:lstStyle/>
          <a:p>
            <a:r>
              <a:rPr lang="ga-IE" sz="2800" b="1" i="1" dirty="0"/>
              <a:t>Nóta</a:t>
            </a:r>
            <a:r>
              <a:rPr lang="ga-IE" sz="2800" i="1" dirty="0"/>
              <a:t>: Clúdaítear éifeachtúlacht i Roinn 1.4 freisin.</a:t>
            </a:r>
          </a:p>
        </p:txBody>
      </p:sp>
      <mc:AlternateContent xmlns:mc="http://schemas.openxmlformats.org/markup-compatibility/2006" xmlns:a14="http://schemas.microsoft.com/office/drawing/2010/main">
        <mc:Choice Requires="a14">
          <p:sp>
            <p:nvSpPr>
              <p:cNvPr id="3" name="TextBox 2">
                <a:extLst>
                  <a:ext uri="{FF2B5EF4-FFF2-40B4-BE49-F238E27FC236}">
                    <a16:creationId xmlns:a16="http://schemas.microsoft.com/office/drawing/2014/main" id="{DA49E05C-B542-82F2-5FAC-BAC6D92ABCEB}"/>
                  </a:ext>
                </a:extLst>
              </p:cNvPr>
              <p:cNvSpPr txBox="1"/>
              <p:nvPr/>
            </p:nvSpPr>
            <p:spPr>
              <a:xfrm>
                <a:off x="1409699" y="3721100"/>
                <a:ext cx="6590324" cy="1384995"/>
              </a:xfrm>
              <a:prstGeom prst="rect">
                <a:avLst/>
              </a:prstGeom>
              <a:noFill/>
            </p:spPr>
            <p:txBody>
              <a:bodyPr wrap="square" rtlCol="0">
                <a:spAutoFit/>
              </a:bodyPr>
              <a:lstStyle/>
              <a:p>
                <a:pPr>
                  <a:spcAft>
                    <a:spcPts val="1200"/>
                  </a:spcAft>
                </a:pPr>
                <a14:m>
                  <m:oMathPara xmlns:m="http://schemas.openxmlformats.org/officeDocument/2006/math">
                    <m:oMathParaPr>
                      <m:jc m:val="centerGroup"/>
                    </m:oMathParaPr>
                    <m:oMath xmlns:m="http://schemas.openxmlformats.org/officeDocument/2006/math">
                      <m:sSub>
                        <m:sSubPr>
                          <m:ctrlPr>
                            <a:rPr lang="en-GB" sz="3200" b="0" i="1" smtClean="0">
                              <a:latin typeface="Cambria Math" panose="02040503050406030204" pitchFamily="18" charset="0"/>
                              <a:cs typeface="Arial" panose="020B0604020202020204" pitchFamily="34" charset="0"/>
                            </a:rPr>
                          </m:ctrlPr>
                        </m:sSubPr>
                        <m:e>
                          <m:r>
                            <a:rPr lang="en-GB" sz="3200" b="0" i="1" smtClean="0">
                              <a:latin typeface="Cambria Math" panose="02040503050406030204" pitchFamily="18" charset="0"/>
                              <a:cs typeface="Arial" panose="020B0604020202020204" pitchFamily="34" charset="0"/>
                            </a:rPr>
                            <m:t>𝑃</m:t>
                          </m:r>
                        </m:e>
                        <m:sub>
                          <m:r>
                            <a:rPr lang="en-GB" sz="3200" b="0" i="1" smtClean="0">
                              <a:latin typeface="Cambria Math" panose="02040503050406030204" pitchFamily="18" charset="0"/>
                              <a:cs typeface="Arial" panose="020B0604020202020204" pitchFamily="34" charset="0"/>
                            </a:rPr>
                            <m:t>𝑜</m:t>
                          </m:r>
                        </m:sub>
                      </m:sSub>
                      <m:r>
                        <a:rPr lang="en-GB" sz="3200" b="0" i="1" smtClean="0">
                          <a:latin typeface="Cambria Math" panose="02040503050406030204" pitchFamily="18" charset="0"/>
                          <a:cs typeface="Arial" panose="020B0604020202020204" pitchFamily="34" charset="0"/>
                        </a:rPr>
                        <m:t>=</m:t>
                      </m:r>
                      <m:d>
                        <m:dPr>
                          <m:ctrlPr>
                            <a:rPr lang="en-GB" sz="3200" b="0" i="1" smtClean="0">
                              <a:latin typeface="Cambria Math" panose="02040503050406030204" pitchFamily="18" charset="0"/>
                              <a:cs typeface="Arial" panose="020B0604020202020204" pitchFamily="34" charset="0"/>
                            </a:rPr>
                          </m:ctrlPr>
                        </m:dPr>
                        <m:e>
                          <m:r>
                            <m:rPr>
                              <m:nor/>
                            </m:rPr>
                            <a:rPr lang="en-IE"/>
                            <m:t>ú</m:t>
                          </m:r>
                          <m:r>
                            <m:rPr>
                              <m:nor/>
                            </m:rPr>
                            <a:rPr lang="en-IE"/>
                            <m:t>s</m:t>
                          </m:r>
                          <m:r>
                            <m:rPr>
                              <m:nor/>
                            </m:rPr>
                            <a:rPr lang="en-IE"/>
                            <m:t>á</m:t>
                          </m:r>
                          <m:r>
                            <m:rPr>
                              <m:nor/>
                            </m:rPr>
                            <a:rPr lang="en-IE"/>
                            <m:t>ideach</m:t>
                          </m:r>
                          <m:r>
                            <m:rPr>
                              <m:nor/>
                            </m:rPr>
                            <a:rPr lang="en-IE"/>
                            <m:t> </m:t>
                          </m:r>
                        </m:e>
                      </m:d>
                      <m:r>
                        <a:rPr lang="en-GB" sz="3200" b="0" i="1" smtClean="0">
                          <a:latin typeface="Cambria Math" panose="02040503050406030204" pitchFamily="18" charset="0"/>
                          <a:cs typeface="Arial" panose="020B0604020202020204" pitchFamily="34" charset="0"/>
                        </a:rPr>
                        <m:t>𝑎𝑠𝑐h𝑢𝑟</m:t>
                      </m:r>
                      <m:r>
                        <a:rPr lang="en-GB" sz="3200" b="0" i="1" smtClean="0">
                          <a:latin typeface="Cambria Math" panose="02040503050406030204" pitchFamily="18" charset="0"/>
                          <a:cs typeface="Arial" panose="020B0604020202020204" pitchFamily="34" charset="0"/>
                        </a:rPr>
                        <m:t> </m:t>
                      </m:r>
                      <m:r>
                        <a:rPr lang="en-GB" sz="3200" b="0" i="1" smtClean="0">
                          <a:latin typeface="Cambria Math" panose="02040503050406030204" pitchFamily="18" charset="0"/>
                          <a:cs typeface="Arial" panose="020B0604020202020204" pitchFamily="34" charset="0"/>
                        </a:rPr>
                        <m:t>𝑐𝑢𝑚h𝑎𝑐h𝑡</m:t>
                      </m:r>
                    </m:oMath>
                  </m:oMathPara>
                </a14:m>
                <a:endParaRPr lang="en-GB" sz="3200" b="0" dirty="0">
                  <a:latin typeface="Arial" panose="020B0604020202020204" pitchFamily="34" charset="0"/>
                  <a:cs typeface="Arial" panose="020B0604020202020204" pitchFamily="34" charset="0"/>
                </a:endParaRPr>
              </a:p>
              <a:p>
                <a:pPr>
                  <a:spcAft>
                    <a:spcPts val="1200"/>
                  </a:spcAft>
                </a:pPr>
                <a14:m>
                  <m:oMathPara xmlns:m="http://schemas.openxmlformats.org/officeDocument/2006/math">
                    <m:oMathParaPr>
                      <m:jc m:val="centerGroup"/>
                    </m:oMathParaPr>
                    <m:oMath xmlns:m="http://schemas.openxmlformats.org/officeDocument/2006/math">
                      <m:sSub>
                        <m:sSubPr>
                          <m:ctrlPr>
                            <a:rPr lang="en-GB" sz="3200" b="0" i="1" smtClean="0">
                              <a:latin typeface="Cambria Math" panose="02040503050406030204" pitchFamily="18" charset="0"/>
                              <a:cs typeface="Arial" panose="020B0604020202020204" pitchFamily="34" charset="0"/>
                            </a:rPr>
                          </m:ctrlPr>
                        </m:sSubPr>
                        <m:e>
                          <m:r>
                            <a:rPr lang="en-GB" sz="3200" b="0" i="1" smtClean="0">
                              <a:latin typeface="Cambria Math" panose="02040503050406030204" pitchFamily="18" charset="0"/>
                              <a:cs typeface="Arial" panose="020B0604020202020204" pitchFamily="34" charset="0"/>
                            </a:rPr>
                            <m:t>𝑃</m:t>
                          </m:r>
                        </m:e>
                        <m:sub>
                          <m:r>
                            <a:rPr lang="en-GB" sz="3200" b="0" i="1" smtClean="0">
                              <a:latin typeface="Cambria Math" panose="02040503050406030204" pitchFamily="18" charset="0"/>
                              <a:cs typeface="Arial" panose="020B0604020202020204" pitchFamily="34" charset="0"/>
                            </a:rPr>
                            <m:t>𝑖</m:t>
                          </m:r>
                        </m:sub>
                      </m:sSub>
                      <m:r>
                        <a:rPr lang="en-GB" sz="3200" b="0" i="1" smtClean="0">
                          <a:latin typeface="Cambria Math" panose="02040503050406030204" pitchFamily="18" charset="0"/>
                          <a:cs typeface="Arial" panose="020B0604020202020204" pitchFamily="34" charset="0"/>
                        </a:rPr>
                        <m:t>=</m:t>
                      </m:r>
                      <m:r>
                        <a:rPr lang="en-GB" sz="3200" b="0" i="1" smtClean="0">
                          <a:latin typeface="Cambria Math" panose="02040503050406030204" pitchFamily="18" charset="0"/>
                          <a:cs typeface="Arial" panose="020B0604020202020204" pitchFamily="34" charset="0"/>
                        </a:rPr>
                        <m:t>𝑖𝑜𝑛𝑐h𝑢𝑟</m:t>
                      </m:r>
                      <m:r>
                        <a:rPr lang="en-GB" sz="3200" b="0" i="1" smtClean="0">
                          <a:latin typeface="Cambria Math" panose="02040503050406030204" pitchFamily="18" charset="0"/>
                          <a:cs typeface="Arial" panose="020B0604020202020204" pitchFamily="34" charset="0"/>
                        </a:rPr>
                        <m:t> </m:t>
                      </m:r>
                      <m:r>
                        <a:rPr lang="en-GB" sz="3200" b="0" i="1" smtClean="0">
                          <a:latin typeface="Cambria Math" panose="02040503050406030204" pitchFamily="18" charset="0"/>
                          <a:cs typeface="Arial" panose="020B0604020202020204" pitchFamily="34" charset="0"/>
                        </a:rPr>
                        <m:t>𝑐𝑢𝑚h𝑎𝑐h𝑡</m:t>
                      </m:r>
                    </m:oMath>
                  </m:oMathPara>
                </a14:m>
                <a:endParaRPr lang="en-GB" sz="3200" dirty="0">
                  <a:latin typeface="Arial" panose="020B0604020202020204" pitchFamily="34" charset="0"/>
                  <a:cs typeface="Arial" panose="020B0604020202020204" pitchFamily="34" charset="0"/>
                </a:endParaRPr>
              </a:p>
            </p:txBody>
          </p:sp>
        </mc:Choice>
        <mc:Fallback xmlns="">
          <p:sp>
            <p:nvSpPr>
              <p:cNvPr id="3" name="TextBox 2">
                <a:extLst>
                  <a:ext uri="{FF2B5EF4-FFF2-40B4-BE49-F238E27FC236}">
                    <a16:creationId xmlns:a16="http://schemas.microsoft.com/office/drawing/2014/main" id="{DA49E05C-B542-82F2-5FAC-BAC6D92ABCEB}"/>
                  </a:ext>
                </a:extLst>
              </p:cNvPr>
              <p:cNvSpPr txBox="1">
                <a:spLocks noRot="1" noChangeAspect="1" noMove="1" noResize="1" noEditPoints="1" noAdjustHandles="1" noChangeArrowheads="1" noChangeShapeType="1" noTextEdit="1"/>
              </p:cNvSpPr>
              <p:nvPr/>
            </p:nvSpPr>
            <p:spPr>
              <a:xfrm>
                <a:off x="1409699" y="3721100"/>
                <a:ext cx="6590324" cy="1384995"/>
              </a:xfrm>
              <a:prstGeom prst="rect">
                <a:avLst/>
              </a:prstGeom>
              <a:blipFill>
                <a:blip r:embed="rId3"/>
                <a:stretch>
                  <a:fillRect/>
                </a:stretch>
              </a:blipFill>
            </p:spPr>
            <p:txBody>
              <a:bodyPr/>
              <a:lstStyle/>
              <a:p>
                <a:r>
                  <a:rPr lang="en-IE">
                    <a:noFill/>
                  </a:rPr>
                  <a:t> </a:t>
                </a:r>
              </a:p>
            </p:txBody>
          </p:sp>
        </mc:Fallback>
      </mc:AlternateContent>
      <p:sp>
        <p:nvSpPr>
          <p:cNvPr id="5" name="Title 4">
            <a:extLst>
              <a:ext uri="{FF2B5EF4-FFF2-40B4-BE49-F238E27FC236}">
                <a16:creationId xmlns:a16="http://schemas.microsoft.com/office/drawing/2014/main" id="{B2FC4D20-7FEC-42D6-E78A-FBF6A0E16053}"/>
              </a:ext>
            </a:extLst>
          </p:cNvPr>
          <p:cNvSpPr>
            <a:spLocks noGrp="1"/>
          </p:cNvSpPr>
          <p:nvPr>
            <p:ph type="title"/>
          </p:nvPr>
        </p:nvSpPr>
        <p:spPr>
          <a:xfrm>
            <a:off x="241300" y="155246"/>
            <a:ext cx="8699500" cy="1089529"/>
          </a:xfrm>
        </p:spPr>
        <p:txBody>
          <a:bodyPr/>
          <a:lstStyle/>
          <a:p>
            <a:r>
              <a:rPr lang="ga-IE" dirty="0"/>
              <a:t>Conas a ríomhtar céatadán éifeachtúlachta?</a:t>
            </a:r>
            <a:endParaRPr lang="en-GB" dirty="0"/>
          </a:p>
        </p:txBody>
      </p:sp>
    </p:spTree>
    <p:extLst>
      <p:ext uri="{BB962C8B-B14F-4D97-AF65-F5344CB8AC3E}">
        <p14:creationId xmlns:p14="http://schemas.microsoft.com/office/powerpoint/2010/main" val="12467282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458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4583"/>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582" grpId="0" animBg="1"/>
      <p:bldP spid="24583" grpId="0"/>
      <p:bldP spid="2" grpId="0"/>
      <p:bldP spid="3" grpId="0"/>
    </p:bldLst>
  </p:timing>
</p:sld>
</file>

<file path=ppt/slides/slide16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201554B-07A7-79D7-657D-281C8DAD9C16}"/>
            </a:ext>
          </a:extLst>
        </p:cNvPr>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4582" name="Object 4">
                <a:extLst>
                  <a:ext uri="{FF2B5EF4-FFF2-40B4-BE49-F238E27FC236}">
                    <a16:creationId xmlns:a16="http://schemas.microsoft.com/office/drawing/2014/main" id="{91081CF3-97C8-AB93-027E-CE3EE4D62E16}"/>
                  </a:ext>
                </a:extLst>
              </p:cNvPr>
              <p:cNvSpPr txBox="1"/>
              <p:nvPr/>
            </p:nvSpPr>
            <p:spPr bwMode="auto">
              <a:xfrm>
                <a:off x="6008913" y="2397598"/>
                <a:ext cx="2787292" cy="1281113"/>
              </a:xfrm>
              <a:prstGeom prst="rect">
                <a:avLst/>
              </a:prstGeom>
              <a:solidFill>
                <a:srgbClr val="FFFF99"/>
              </a:solidFill>
              <a:ln>
                <a:noFill/>
              </a:ln>
            </p:spPr>
            <p:txBody>
              <a:bodyPr>
                <a:normAutofit/>
              </a:bodyPr>
              <a:lstStyle/>
              <a:p>
                <a:pPr/>
                <a14:m>
                  <m:oMathPara xmlns:m="http://schemas.openxmlformats.org/officeDocument/2006/math">
                    <m:oMathParaPr>
                      <m:jc m:val="left"/>
                    </m:oMathParaPr>
                    <m:oMath xmlns:m="http://schemas.openxmlformats.org/officeDocument/2006/math">
                      <m:r>
                        <a:rPr lang="en-IE" sz="3200" i="1" smtClean="0">
                          <a:solidFill>
                            <a:srgbClr val="000000"/>
                          </a:solidFill>
                          <a:latin typeface="Cambria Math" panose="02040503050406030204" pitchFamily="18" charset="0"/>
                        </a:rPr>
                        <m:t>= </m:t>
                      </m:r>
                      <m:f>
                        <m:fPr>
                          <m:ctrlPr>
                            <a:rPr lang="en-IE" sz="3200" i="1">
                              <a:solidFill>
                                <a:srgbClr val="000000"/>
                              </a:solidFill>
                              <a:latin typeface="Cambria Math" panose="02040503050406030204" pitchFamily="18" charset="0"/>
                            </a:rPr>
                          </m:ctrlPr>
                        </m:fPr>
                        <m:num>
                          <m:sSub>
                            <m:sSubPr>
                              <m:ctrlPr>
                                <a:rPr lang="en-IE" sz="3200" i="1" smtClean="0">
                                  <a:solidFill>
                                    <a:srgbClr val="000000"/>
                                  </a:solidFill>
                                  <a:latin typeface="Cambria Math" panose="02040503050406030204" pitchFamily="18" charset="0"/>
                                </a:rPr>
                              </m:ctrlPr>
                            </m:sSubPr>
                            <m:e>
                              <m:r>
                                <a:rPr lang="en-GB" sz="3200" b="0" i="1" smtClean="0">
                                  <a:solidFill>
                                    <a:srgbClr val="000000"/>
                                  </a:solidFill>
                                  <a:latin typeface="Cambria Math" panose="02040503050406030204" pitchFamily="18" charset="0"/>
                                </a:rPr>
                                <m:t>𝐸</m:t>
                              </m:r>
                            </m:e>
                            <m:sub>
                              <m:r>
                                <a:rPr lang="en-IE" sz="3200" i="1">
                                  <a:solidFill>
                                    <a:srgbClr val="000000"/>
                                  </a:solidFill>
                                  <a:latin typeface="Cambria Math" panose="02040503050406030204" pitchFamily="18" charset="0"/>
                                </a:rPr>
                                <m:t>𝑜</m:t>
                              </m:r>
                            </m:sub>
                          </m:sSub>
                        </m:num>
                        <m:den>
                          <m:sSub>
                            <m:sSubPr>
                              <m:ctrlPr>
                                <a:rPr lang="en-IE" sz="3200" i="1">
                                  <a:solidFill>
                                    <a:srgbClr val="000000"/>
                                  </a:solidFill>
                                  <a:latin typeface="Cambria Math" panose="02040503050406030204" pitchFamily="18" charset="0"/>
                                </a:rPr>
                              </m:ctrlPr>
                            </m:sSubPr>
                            <m:e>
                              <m:r>
                                <a:rPr lang="en-GB" sz="3200" b="0" i="1" smtClean="0">
                                  <a:solidFill>
                                    <a:srgbClr val="000000"/>
                                  </a:solidFill>
                                  <a:latin typeface="Cambria Math" panose="02040503050406030204" pitchFamily="18" charset="0"/>
                                </a:rPr>
                                <m:t>𝐸</m:t>
                              </m:r>
                            </m:e>
                            <m:sub>
                              <m:r>
                                <a:rPr lang="en-IE" sz="3200" i="1">
                                  <a:solidFill>
                                    <a:srgbClr val="000000"/>
                                  </a:solidFill>
                                  <a:latin typeface="Cambria Math" panose="02040503050406030204" pitchFamily="18" charset="0"/>
                                </a:rPr>
                                <m:t>𝑖</m:t>
                              </m:r>
                            </m:sub>
                          </m:sSub>
                        </m:den>
                      </m:f>
                      <m:r>
                        <a:rPr lang="en-GB" sz="3200" b="0" i="1" smtClean="0">
                          <a:solidFill>
                            <a:srgbClr val="000000"/>
                          </a:solidFill>
                          <a:latin typeface="Cambria Math" panose="02040503050406030204" pitchFamily="18" charset="0"/>
                        </a:rPr>
                        <m:t>×100</m:t>
                      </m:r>
                    </m:oMath>
                  </m:oMathPara>
                </a14:m>
                <a:endParaRPr lang="en-IE"/>
              </a:p>
            </p:txBody>
          </p:sp>
        </mc:Choice>
        <mc:Fallback xmlns="">
          <p:sp>
            <p:nvSpPr>
              <p:cNvPr id="24582" name="Object 4">
                <a:extLst>
                  <a:ext uri="{FF2B5EF4-FFF2-40B4-BE49-F238E27FC236}">
                    <a16:creationId xmlns:a16="http://schemas.microsoft.com/office/drawing/2014/main" id="{91081CF3-97C8-AB93-027E-CE3EE4D62E16}"/>
                  </a:ext>
                </a:extLst>
              </p:cNvPr>
              <p:cNvSpPr txBox="1">
                <a:spLocks noRot="1" noChangeAspect="1" noMove="1" noResize="1" noEditPoints="1" noAdjustHandles="1" noChangeArrowheads="1" noChangeShapeType="1" noTextEdit="1"/>
              </p:cNvSpPr>
              <p:nvPr/>
            </p:nvSpPr>
            <p:spPr bwMode="auto">
              <a:xfrm>
                <a:off x="6008913" y="2397598"/>
                <a:ext cx="2787292" cy="1281113"/>
              </a:xfrm>
              <a:prstGeom prst="rect">
                <a:avLst/>
              </a:prstGeom>
              <a:blipFill>
                <a:blip r:embed="rId2"/>
                <a:stretch>
                  <a:fillRect/>
                </a:stretch>
              </a:blipFill>
              <a:ln>
                <a:noFill/>
              </a:ln>
            </p:spPr>
            <p:txBody>
              <a:bodyPr/>
              <a:lstStyle/>
              <a:p>
                <a:r>
                  <a:rPr lang="en-IE">
                    <a:noFill/>
                  </a:rPr>
                  <a:t> </a:t>
                </a:r>
              </a:p>
            </p:txBody>
          </p:sp>
        </mc:Fallback>
      </mc:AlternateContent>
      <p:sp>
        <p:nvSpPr>
          <p:cNvPr id="24583" name="Rectangle 7">
            <a:extLst>
              <a:ext uri="{FF2B5EF4-FFF2-40B4-BE49-F238E27FC236}">
                <a16:creationId xmlns:a16="http://schemas.microsoft.com/office/drawing/2014/main" id="{162C8D1F-0067-7B8B-8AAB-C2DC1B7CC4EC}"/>
              </a:ext>
            </a:extLst>
          </p:cNvPr>
          <p:cNvSpPr>
            <a:spLocks noChangeArrowheads="1"/>
          </p:cNvSpPr>
          <p:nvPr/>
        </p:nvSpPr>
        <p:spPr bwMode="auto">
          <a:xfrm>
            <a:off x="241300" y="2742727"/>
            <a:ext cx="5767613"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ga-IE" sz="3200" b="1" dirty="0"/>
              <a:t>Éifeachtúlacht céatadánach</a:t>
            </a:r>
          </a:p>
        </p:txBody>
      </p:sp>
      <mc:AlternateContent xmlns:mc="http://schemas.openxmlformats.org/markup-compatibility/2006" xmlns:a14="http://schemas.microsoft.com/office/drawing/2010/main">
        <mc:Choice Requires="a14">
          <p:sp>
            <p:nvSpPr>
              <p:cNvPr id="3" name="TextBox 2">
                <a:extLst>
                  <a:ext uri="{FF2B5EF4-FFF2-40B4-BE49-F238E27FC236}">
                    <a16:creationId xmlns:a16="http://schemas.microsoft.com/office/drawing/2014/main" id="{5F07EFCB-A10A-0BB5-AAF7-7A763532C902}"/>
                  </a:ext>
                </a:extLst>
              </p:cNvPr>
              <p:cNvSpPr txBox="1"/>
              <p:nvPr/>
            </p:nvSpPr>
            <p:spPr>
              <a:xfrm>
                <a:off x="957944" y="4460402"/>
                <a:ext cx="7053942" cy="1384995"/>
              </a:xfrm>
              <a:prstGeom prst="rect">
                <a:avLst/>
              </a:prstGeom>
              <a:noFill/>
            </p:spPr>
            <p:txBody>
              <a:bodyPr wrap="square" rtlCol="0">
                <a:spAutoFit/>
              </a:bodyPr>
              <a:lstStyle/>
              <a:p>
                <a:pPr>
                  <a:spcAft>
                    <a:spcPts val="1200"/>
                  </a:spcAft>
                </a:pPr>
                <a14:m>
                  <m:oMathPara xmlns:m="http://schemas.openxmlformats.org/officeDocument/2006/math">
                    <m:oMathParaPr>
                      <m:jc m:val="centerGroup"/>
                    </m:oMathParaPr>
                    <m:oMath xmlns:m="http://schemas.openxmlformats.org/officeDocument/2006/math">
                      <m:sSub>
                        <m:sSubPr>
                          <m:ctrlPr>
                            <a:rPr lang="en-GB" sz="3200" b="0" i="1" smtClean="0">
                              <a:latin typeface="Cambria Math" panose="02040503050406030204" pitchFamily="18" charset="0"/>
                              <a:cs typeface="Arial" panose="020B0604020202020204" pitchFamily="34" charset="0"/>
                            </a:rPr>
                          </m:ctrlPr>
                        </m:sSubPr>
                        <m:e>
                          <m:r>
                            <a:rPr lang="en-GB" sz="3200" b="0" i="1" smtClean="0">
                              <a:latin typeface="Cambria Math" panose="02040503050406030204" pitchFamily="18" charset="0"/>
                              <a:cs typeface="Arial" panose="020B0604020202020204" pitchFamily="34" charset="0"/>
                            </a:rPr>
                            <m:t>𝐸</m:t>
                          </m:r>
                        </m:e>
                        <m:sub>
                          <m:r>
                            <a:rPr lang="en-GB" sz="3200" b="0" i="1" smtClean="0">
                              <a:latin typeface="Cambria Math" panose="02040503050406030204" pitchFamily="18" charset="0"/>
                              <a:cs typeface="Arial" panose="020B0604020202020204" pitchFamily="34" charset="0"/>
                            </a:rPr>
                            <m:t>𝑜</m:t>
                          </m:r>
                        </m:sub>
                      </m:sSub>
                      <m:r>
                        <a:rPr lang="en-GB" sz="3200" b="0" i="1" smtClean="0">
                          <a:latin typeface="Cambria Math" panose="02040503050406030204" pitchFamily="18" charset="0"/>
                          <a:cs typeface="Arial" panose="020B0604020202020204" pitchFamily="34" charset="0"/>
                        </a:rPr>
                        <m:t>=</m:t>
                      </m:r>
                      <m:d>
                        <m:dPr>
                          <m:ctrlPr>
                            <a:rPr lang="en-GB" sz="3200" b="0" i="1" smtClean="0">
                              <a:latin typeface="Cambria Math" panose="02040503050406030204" pitchFamily="18" charset="0"/>
                              <a:cs typeface="Arial" panose="020B0604020202020204" pitchFamily="34" charset="0"/>
                            </a:rPr>
                          </m:ctrlPr>
                        </m:dPr>
                        <m:e>
                          <m:r>
                            <m:rPr>
                              <m:nor/>
                            </m:rPr>
                            <a:rPr lang="en-IE" sz="3200"/>
                            <m:t>ú</m:t>
                          </m:r>
                          <m:r>
                            <m:rPr>
                              <m:nor/>
                            </m:rPr>
                            <a:rPr lang="en-IE" sz="3200"/>
                            <m:t>s</m:t>
                          </m:r>
                          <m:r>
                            <m:rPr>
                              <m:nor/>
                            </m:rPr>
                            <a:rPr lang="en-IE" sz="3200"/>
                            <m:t>á</m:t>
                          </m:r>
                          <m:r>
                            <m:rPr>
                              <m:nor/>
                            </m:rPr>
                            <a:rPr lang="en-IE" sz="3200"/>
                            <m:t>ideach</m:t>
                          </m:r>
                        </m:e>
                      </m:d>
                      <m:r>
                        <a:rPr lang="en-GB" sz="3200" b="0" i="1" smtClean="0">
                          <a:latin typeface="Cambria Math" panose="02040503050406030204" pitchFamily="18" charset="0"/>
                          <a:cs typeface="Arial" panose="020B0604020202020204" pitchFamily="34" charset="0"/>
                        </a:rPr>
                        <m:t> </m:t>
                      </m:r>
                      <m:r>
                        <a:rPr lang="en-GB" sz="3200" b="0" i="1" smtClean="0">
                          <a:latin typeface="Cambria Math" panose="02040503050406030204" pitchFamily="18" charset="0"/>
                          <a:cs typeface="Arial" panose="020B0604020202020204" pitchFamily="34" charset="0"/>
                        </a:rPr>
                        <m:t>𝐴𝑠𝑐h𝑢𝑟</m:t>
                      </m:r>
                      <m:r>
                        <a:rPr lang="en-GB" sz="3200" b="0" i="1" smtClean="0">
                          <a:latin typeface="Cambria Math" panose="02040503050406030204" pitchFamily="18" charset="0"/>
                          <a:cs typeface="Arial" panose="020B0604020202020204" pitchFamily="34" charset="0"/>
                        </a:rPr>
                        <m:t> </m:t>
                      </m:r>
                      <m:r>
                        <a:rPr lang="en-GB" sz="3200" b="0" i="1" smtClean="0">
                          <a:latin typeface="Cambria Math" panose="02040503050406030204" pitchFamily="18" charset="0"/>
                          <a:cs typeface="Arial" panose="020B0604020202020204" pitchFamily="34" charset="0"/>
                        </a:rPr>
                        <m:t>𝐹𝑢𝑖𝑛𝑛𝑖𝑚h</m:t>
                      </m:r>
                    </m:oMath>
                  </m:oMathPara>
                </a14:m>
                <a:endParaRPr lang="en-GB" sz="3200" b="0" dirty="0">
                  <a:latin typeface="Arial" panose="020B0604020202020204" pitchFamily="34" charset="0"/>
                  <a:cs typeface="Arial" panose="020B0604020202020204" pitchFamily="34" charset="0"/>
                </a:endParaRPr>
              </a:p>
              <a:p>
                <a:pPr>
                  <a:spcAft>
                    <a:spcPts val="1200"/>
                  </a:spcAft>
                </a:pPr>
                <a14:m>
                  <m:oMathPara xmlns:m="http://schemas.openxmlformats.org/officeDocument/2006/math">
                    <m:oMathParaPr>
                      <m:jc m:val="centerGroup"/>
                    </m:oMathParaPr>
                    <m:oMath xmlns:m="http://schemas.openxmlformats.org/officeDocument/2006/math">
                      <m:sSub>
                        <m:sSubPr>
                          <m:ctrlPr>
                            <a:rPr lang="en-GB" sz="3200" b="0" i="1" smtClean="0">
                              <a:latin typeface="Cambria Math" panose="02040503050406030204" pitchFamily="18" charset="0"/>
                              <a:cs typeface="Arial" panose="020B0604020202020204" pitchFamily="34" charset="0"/>
                            </a:rPr>
                          </m:ctrlPr>
                        </m:sSubPr>
                        <m:e>
                          <m:r>
                            <a:rPr lang="en-GB" sz="3200" b="0" i="1" smtClean="0">
                              <a:latin typeface="Cambria Math" panose="02040503050406030204" pitchFamily="18" charset="0"/>
                              <a:cs typeface="Arial" panose="020B0604020202020204" pitchFamily="34" charset="0"/>
                            </a:rPr>
                            <m:t>𝐸</m:t>
                          </m:r>
                        </m:e>
                        <m:sub>
                          <m:r>
                            <a:rPr lang="en-GB" sz="3200" b="0" i="1" smtClean="0">
                              <a:latin typeface="Cambria Math" panose="02040503050406030204" pitchFamily="18" charset="0"/>
                              <a:cs typeface="Arial" panose="020B0604020202020204" pitchFamily="34" charset="0"/>
                            </a:rPr>
                            <m:t>𝑖</m:t>
                          </m:r>
                        </m:sub>
                      </m:sSub>
                      <m:r>
                        <a:rPr lang="en-GB" sz="3200" b="0" i="1" smtClean="0">
                          <a:latin typeface="Cambria Math" panose="02040503050406030204" pitchFamily="18" charset="0"/>
                          <a:cs typeface="Arial" panose="020B0604020202020204" pitchFamily="34" charset="0"/>
                        </a:rPr>
                        <m:t>=</m:t>
                      </m:r>
                      <m:r>
                        <a:rPr lang="en-GB" sz="3200" b="0" i="1" smtClean="0">
                          <a:latin typeface="Cambria Math" panose="02040503050406030204" pitchFamily="18" charset="0"/>
                          <a:cs typeface="Arial" panose="020B0604020202020204" pitchFamily="34" charset="0"/>
                        </a:rPr>
                        <m:t>𝐼𝑜𝑛𝑐h𝑢𝑟</m:t>
                      </m:r>
                      <m:r>
                        <a:rPr lang="en-GB" sz="3200" b="0" i="1" smtClean="0">
                          <a:latin typeface="Cambria Math" panose="02040503050406030204" pitchFamily="18" charset="0"/>
                          <a:cs typeface="Arial" panose="020B0604020202020204" pitchFamily="34" charset="0"/>
                        </a:rPr>
                        <m:t> </m:t>
                      </m:r>
                      <m:r>
                        <a:rPr lang="en-GB" sz="3200" b="0" i="1" smtClean="0">
                          <a:latin typeface="Cambria Math" panose="02040503050406030204" pitchFamily="18" charset="0"/>
                          <a:cs typeface="Arial" panose="020B0604020202020204" pitchFamily="34" charset="0"/>
                        </a:rPr>
                        <m:t>𝐹𝑢𝑖𝑛𝑛𝑖𝑚h</m:t>
                      </m:r>
                    </m:oMath>
                  </m:oMathPara>
                </a14:m>
                <a:endParaRPr lang="en-GB" sz="3200" dirty="0">
                  <a:latin typeface="Arial" panose="020B0604020202020204" pitchFamily="34" charset="0"/>
                  <a:cs typeface="Arial" panose="020B0604020202020204" pitchFamily="34" charset="0"/>
                </a:endParaRPr>
              </a:p>
            </p:txBody>
          </p:sp>
        </mc:Choice>
        <mc:Fallback xmlns="">
          <p:sp>
            <p:nvSpPr>
              <p:cNvPr id="3" name="TextBox 2">
                <a:extLst>
                  <a:ext uri="{FF2B5EF4-FFF2-40B4-BE49-F238E27FC236}">
                    <a16:creationId xmlns:a16="http://schemas.microsoft.com/office/drawing/2014/main" id="{5F07EFCB-A10A-0BB5-AAF7-7A763532C902}"/>
                  </a:ext>
                </a:extLst>
              </p:cNvPr>
              <p:cNvSpPr txBox="1">
                <a:spLocks noRot="1" noChangeAspect="1" noMove="1" noResize="1" noEditPoints="1" noAdjustHandles="1" noChangeArrowheads="1" noChangeShapeType="1" noTextEdit="1"/>
              </p:cNvSpPr>
              <p:nvPr/>
            </p:nvSpPr>
            <p:spPr>
              <a:xfrm>
                <a:off x="957944" y="4460402"/>
                <a:ext cx="7053942" cy="1384995"/>
              </a:xfrm>
              <a:prstGeom prst="rect">
                <a:avLst/>
              </a:prstGeom>
              <a:blipFill>
                <a:blip r:embed="rId3"/>
                <a:stretch>
                  <a:fillRect/>
                </a:stretch>
              </a:blipFill>
            </p:spPr>
            <p:txBody>
              <a:bodyPr/>
              <a:lstStyle/>
              <a:p>
                <a:r>
                  <a:rPr lang="en-IE">
                    <a:noFill/>
                  </a:rPr>
                  <a:t> </a:t>
                </a:r>
              </a:p>
            </p:txBody>
          </p:sp>
        </mc:Fallback>
      </mc:AlternateContent>
      <p:sp>
        <p:nvSpPr>
          <p:cNvPr id="5" name="Title 4">
            <a:extLst>
              <a:ext uri="{FF2B5EF4-FFF2-40B4-BE49-F238E27FC236}">
                <a16:creationId xmlns:a16="http://schemas.microsoft.com/office/drawing/2014/main" id="{6C7545A2-F658-B6CA-246C-BEFE4AA01FFE}"/>
              </a:ext>
            </a:extLst>
          </p:cNvPr>
          <p:cNvSpPr>
            <a:spLocks noGrp="1"/>
          </p:cNvSpPr>
          <p:nvPr>
            <p:ph type="title"/>
          </p:nvPr>
        </p:nvSpPr>
        <p:spPr>
          <a:xfrm>
            <a:off x="241300" y="155246"/>
            <a:ext cx="8724900" cy="1089529"/>
          </a:xfrm>
        </p:spPr>
        <p:txBody>
          <a:bodyPr/>
          <a:lstStyle/>
          <a:p>
            <a:r>
              <a:rPr lang="ga-IE" dirty="0"/>
              <a:t>An féidir leat fuinneamh a úsáid in ionad cumhachta?</a:t>
            </a:r>
            <a:endParaRPr lang="en-GB" dirty="0"/>
          </a:p>
        </p:txBody>
      </p:sp>
      <p:sp>
        <p:nvSpPr>
          <p:cNvPr id="4" name="TextBox 3">
            <a:extLst>
              <a:ext uri="{FF2B5EF4-FFF2-40B4-BE49-F238E27FC236}">
                <a16:creationId xmlns:a16="http://schemas.microsoft.com/office/drawing/2014/main" id="{232A6EC9-8DF2-9C23-6563-88055A414F58}"/>
              </a:ext>
            </a:extLst>
          </p:cNvPr>
          <p:cNvSpPr txBox="1"/>
          <p:nvPr/>
        </p:nvSpPr>
        <p:spPr>
          <a:xfrm>
            <a:off x="1219018" y="1348217"/>
            <a:ext cx="1343638" cy="523220"/>
          </a:xfrm>
          <a:prstGeom prst="rect">
            <a:avLst/>
          </a:prstGeom>
          <a:noFill/>
        </p:spPr>
        <p:txBody>
          <a:bodyPr wrap="none" rtlCol="0">
            <a:spAutoFit/>
          </a:bodyPr>
          <a:lstStyle/>
          <a:p>
            <a:pPr algn="l">
              <a:spcAft>
                <a:spcPts val="1200"/>
              </a:spcAft>
            </a:pPr>
            <a:r>
              <a:rPr lang="en-GB" sz="2800" dirty="0">
                <a:solidFill>
                  <a:srgbClr val="FF0000"/>
                </a:solidFill>
                <a:latin typeface="Arial" panose="020B0604020202020204" pitchFamily="34" charset="0"/>
                <a:cs typeface="Arial" panose="020B0604020202020204" pitchFamily="34" charset="0"/>
              </a:rPr>
              <a:t>Is féidir</a:t>
            </a:r>
          </a:p>
        </p:txBody>
      </p:sp>
    </p:spTree>
    <p:extLst>
      <p:ext uri="{BB962C8B-B14F-4D97-AF65-F5344CB8AC3E}">
        <p14:creationId xmlns:p14="http://schemas.microsoft.com/office/powerpoint/2010/main" val="5320697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4582"/>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4583"/>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582" grpId="0" animBg="1"/>
      <p:bldP spid="24583" grpId="0"/>
      <p:bldP spid="3" grpId="0"/>
      <p:bldP spid="4" grpId="0"/>
    </p:bldLst>
  </p:timing>
</p:sld>
</file>

<file path=ppt/slides/slide1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38EAE8F-C821-B3BB-5DAC-B73AF5DFC719}"/>
              </a:ext>
            </a:extLst>
          </p:cNvPr>
          <p:cNvSpPr>
            <a:spLocks noGrp="1"/>
          </p:cNvSpPr>
          <p:nvPr>
            <p:ph type="title"/>
          </p:nvPr>
        </p:nvSpPr>
        <p:spPr>
          <a:xfrm>
            <a:off x="241299" y="155246"/>
            <a:ext cx="8815613" cy="535531"/>
          </a:xfrm>
        </p:spPr>
        <p:txBody>
          <a:bodyPr/>
          <a:lstStyle/>
          <a:p>
            <a:r>
              <a:rPr lang="ga-IE" sz="3200" dirty="0"/>
              <a:t>Tabhair samplaí de fheabhsú éifeachtúlachta</a:t>
            </a:r>
            <a:endParaRPr lang="en-GB" dirty="0"/>
          </a:p>
        </p:txBody>
      </p:sp>
      <p:sp>
        <p:nvSpPr>
          <p:cNvPr id="4" name="TextBox 3">
            <a:extLst>
              <a:ext uri="{FF2B5EF4-FFF2-40B4-BE49-F238E27FC236}">
                <a16:creationId xmlns:a16="http://schemas.microsoft.com/office/drawing/2014/main" id="{6087A12A-ED68-247D-B220-6CEAACDBB6D4}"/>
              </a:ext>
            </a:extLst>
          </p:cNvPr>
          <p:cNvSpPr txBox="1"/>
          <p:nvPr/>
        </p:nvSpPr>
        <p:spPr>
          <a:xfrm>
            <a:off x="2701681" y="1085247"/>
            <a:ext cx="6201013" cy="5293757"/>
          </a:xfrm>
          <a:prstGeom prst="rect">
            <a:avLst/>
          </a:prstGeom>
          <a:noFill/>
        </p:spPr>
        <p:txBody>
          <a:bodyPr wrap="square" rtlCol="0">
            <a:spAutoFit/>
          </a:bodyPr>
          <a:lstStyle/>
          <a:p>
            <a:r>
              <a:rPr lang="en-GB" sz="2800" dirty="0" err="1"/>
              <a:t>Teasch</a:t>
            </a:r>
            <a:r>
              <a:rPr lang="ga-IE" sz="2800" dirty="0"/>
              <a:t>aidéil a ídíonn níos lú cumhachta le haghaidh aschuir áirithe</a:t>
            </a:r>
          </a:p>
          <a:p>
            <a:br>
              <a:rPr lang="ga-IE" sz="1000" dirty="0"/>
            </a:br>
            <a:r>
              <a:rPr lang="ga-IE" sz="2800" dirty="0"/>
              <a:t>Soilse agus mótair a ídíonn níos lú cumhachta le haghaidh aschuir úsáidigh áirithe</a:t>
            </a:r>
          </a:p>
          <a:p>
            <a:br>
              <a:rPr lang="ga-IE" sz="1000" dirty="0"/>
            </a:br>
            <a:r>
              <a:rPr lang="ga-IE" sz="2800" dirty="0"/>
              <a:t>Gléasanna stórála fuinnimh (e.g. cadhnraí) a ídíonn níos lú cumhachta le haghaidh aschuir áirithe</a:t>
            </a:r>
          </a:p>
          <a:p>
            <a:br>
              <a:rPr lang="ga-IE" sz="1000" dirty="0"/>
            </a:br>
            <a:r>
              <a:rPr lang="ga-IE" sz="2800" dirty="0"/>
              <a:t>Citeal a úsáideann níos lú cumhachta chun an méid céanna uisce a théamh.</a:t>
            </a:r>
          </a:p>
        </p:txBody>
      </p:sp>
      <p:grpSp>
        <p:nvGrpSpPr>
          <p:cNvPr id="46" name="Group 45">
            <a:extLst>
              <a:ext uri="{FF2B5EF4-FFF2-40B4-BE49-F238E27FC236}">
                <a16:creationId xmlns:a16="http://schemas.microsoft.com/office/drawing/2014/main" id="{88CBE3A8-7D57-5A24-6118-C5A2D911FD2A}"/>
              </a:ext>
            </a:extLst>
          </p:cNvPr>
          <p:cNvGrpSpPr/>
          <p:nvPr/>
        </p:nvGrpSpPr>
        <p:grpSpPr>
          <a:xfrm>
            <a:off x="241301" y="1208473"/>
            <a:ext cx="2331596" cy="643361"/>
            <a:chOff x="547994" y="1181497"/>
            <a:chExt cx="4241769" cy="1020554"/>
          </a:xfrm>
        </p:grpSpPr>
        <p:grpSp>
          <p:nvGrpSpPr>
            <p:cNvPr id="2" name="Group 1">
              <a:extLst>
                <a:ext uri="{FF2B5EF4-FFF2-40B4-BE49-F238E27FC236}">
                  <a16:creationId xmlns:a16="http://schemas.microsoft.com/office/drawing/2014/main" id="{FFFBEBDD-DE8F-0EA1-3155-FDC4A45DD850}"/>
                </a:ext>
              </a:extLst>
            </p:cNvPr>
            <p:cNvGrpSpPr/>
            <p:nvPr/>
          </p:nvGrpSpPr>
          <p:grpSpPr>
            <a:xfrm>
              <a:off x="2938218" y="1372063"/>
              <a:ext cx="1851545" cy="703417"/>
              <a:chOff x="2317781" y="2636683"/>
              <a:chExt cx="4589977" cy="1743770"/>
            </a:xfrm>
          </p:grpSpPr>
          <p:grpSp>
            <p:nvGrpSpPr>
              <p:cNvPr id="5" name="Group 4">
                <a:extLst>
                  <a:ext uri="{FF2B5EF4-FFF2-40B4-BE49-F238E27FC236}">
                    <a16:creationId xmlns:a16="http://schemas.microsoft.com/office/drawing/2014/main" id="{81C6675D-F49E-54E3-D0B6-46CF82D51CC5}"/>
                  </a:ext>
                </a:extLst>
              </p:cNvPr>
              <p:cNvGrpSpPr/>
              <p:nvPr/>
            </p:nvGrpSpPr>
            <p:grpSpPr>
              <a:xfrm>
                <a:off x="4325424" y="2636683"/>
                <a:ext cx="2582334" cy="816800"/>
                <a:chOff x="3200399" y="2673583"/>
                <a:chExt cx="2582334" cy="816800"/>
              </a:xfrm>
            </p:grpSpPr>
            <p:sp>
              <p:nvSpPr>
                <p:cNvPr id="18" name="Freeform: Shape 17">
                  <a:extLst>
                    <a:ext uri="{FF2B5EF4-FFF2-40B4-BE49-F238E27FC236}">
                      <a16:creationId xmlns:a16="http://schemas.microsoft.com/office/drawing/2014/main" id="{F2BB477C-08B3-CF3D-5B10-B0AA452A6C63}"/>
                    </a:ext>
                  </a:extLst>
                </p:cNvPr>
                <p:cNvSpPr/>
                <p:nvPr/>
              </p:nvSpPr>
              <p:spPr>
                <a:xfrm>
                  <a:off x="3200399" y="2673583"/>
                  <a:ext cx="2582334" cy="816800"/>
                </a:xfrm>
                <a:custGeom>
                  <a:avLst/>
                  <a:gdLst>
                    <a:gd name="connsiteX0" fmla="*/ 0 w 2582334"/>
                    <a:gd name="connsiteY0" fmla="*/ 0 h 816800"/>
                    <a:gd name="connsiteX1" fmla="*/ 2173934 w 2582334"/>
                    <a:gd name="connsiteY1" fmla="*/ 0 h 816800"/>
                    <a:gd name="connsiteX2" fmla="*/ 2582334 w 2582334"/>
                    <a:gd name="connsiteY2" fmla="*/ 408400 h 816800"/>
                    <a:gd name="connsiteX3" fmla="*/ 2582333 w 2582334"/>
                    <a:gd name="connsiteY3" fmla="*/ 408400 h 816800"/>
                    <a:gd name="connsiteX4" fmla="*/ 2173933 w 2582334"/>
                    <a:gd name="connsiteY4" fmla="*/ 816800 h 816800"/>
                    <a:gd name="connsiteX5" fmla="*/ 0 w 2582334"/>
                    <a:gd name="connsiteY5" fmla="*/ 816799 h 816800"/>
                    <a:gd name="connsiteX6" fmla="*/ 0 w 2582334"/>
                    <a:gd name="connsiteY6" fmla="*/ 722608 h 816800"/>
                    <a:gd name="connsiteX7" fmla="*/ 2183458 w 2582334"/>
                    <a:gd name="connsiteY7" fmla="*/ 722609 h 816800"/>
                    <a:gd name="connsiteX8" fmla="*/ 2497667 w 2582334"/>
                    <a:gd name="connsiteY8" fmla="*/ 408400 h 816800"/>
                    <a:gd name="connsiteX9" fmla="*/ 2497668 w 2582334"/>
                    <a:gd name="connsiteY9" fmla="*/ 408400 h 816800"/>
                    <a:gd name="connsiteX10" fmla="*/ 2183459 w 2582334"/>
                    <a:gd name="connsiteY10" fmla="*/ 94191 h 816800"/>
                    <a:gd name="connsiteX11" fmla="*/ 0 w 2582334"/>
                    <a:gd name="connsiteY11" fmla="*/ 94191 h 816800"/>
                    <a:gd name="connsiteX12" fmla="*/ 0 w 2582334"/>
                    <a:gd name="connsiteY12" fmla="*/ 0 h 81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582334" h="816800">
                      <a:moveTo>
                        <a:pt x="0" y="0"/>
                      </a:moveTo>
                      <a:lnTo>
                        <a:pt x="2173934" y="0"/>
                      </a:lnTo>
                      <a:cubicBezTo>
                        <a:pt x="2399487" y="0"/>
                        <a:pt x="2582334" y="182847"/>
                        <a:pt x="2582334" y="408400"/>
                      </a:cubicBezTo>
                      <a:lnTo>
                        <a:pt x="2582333" y="408400"/>
                      </a:lnTo>
                      <a:cubicBezTo>
                        <a:pt x="2582333" y="633953"/>
                        <a:pt x="2399486" y="816800"/>
                        <a:pt x="2173933" y="816800"/>
                      </a:cubicBezTo>
                      <a:lnTo>
                        <a:pt x="0" y="816799"/>
                      </a:lnTo>
                      <a:lnTo>
                        <a:pt x="0" y="722608"/>
                      </a:lnTo>
                      <a:lnTo>
                        <a:pt x="2183458" y="722609"/>
                      </a:lnTo>
                      <a:cubicBezTo>
                        <a:pt x="2356991" y="722609"/>
                        <a:pt x="2497667" y="581933"/>
                        <a:pt x="2497667" y="408400"/>
                      </a:cubicBezTo>
                      <a:lnTo>
                        <a:pt x="2497668" y="408400"/>
                      </a:lnTo>
                      <a:cubicBezTo>
                        <a:pt x="2497668" y="234867"/>
                        <a:pt x="2356992" y="94191"/>
                        <a:pt x="2183459" y="94191"/>
                      </a:cubicBezTo>
                      <a:lnTo>
                        <a:pt x="0" y="94191"/>
                      </a:lnTo>
                      <a:lnTo>
                        <a:pt x="0" y="0"/>
                      </a:lnTo>
                      <a:close/>
                    </a:path>
                  </a:pathLst>
                </a:custGeom>
                <a:solidFill>
                  <a:schemeClr val="tx1">
                    <a:lumMod val="75000"/>
                    <a:lumOff val="2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19" name="Freeform: Shape 18">
                  <a:extLst>
                    <a:ext uri="{FF2B5EF4-FFF2-40B4-BE49-F238E27FC236}">
                      <a16:creationId xmlns:a16="http://schemas.microsoft.com/office/drawing/2014/main" id="{01BCE37B-26C4-5059-57C3-A86136195E07}"/>
                    </a:ext>
                  </a:extLst>
                </p:cNvPr>
                <p:cNvSpPr/>
                <p:nvPr/>
              </p:nvSpPr>
              <p:spPr>
                <a:xfrm>
                  <a:off x="3200400" y="2932758"/>
                  <a:ext cx="2321453" cy="298450"/>
                </a:xfrm>
                <a:custGeom>
                  <a:avLst/>
                  <a:gdLst>
                    <a:gd name="connsiteX0" fmla="*/ 0 w 2321453"/>
                    <a:gd name="connsiteY0" fmla="*/ 0 h 298450"/>
                    <a:gd name="connsiteX1" fmla="*/ 2172228 w 2321453"/>
                    <a:gd name="connsiteY1" fmla="*/ 0 h 298450"/>
                    <a:gd name="connsiteX2" fmla="*/ 2321453 w 2321453"/>
                    <a:gd name="connsiteY2" fmla="*/ 149225 h 298450"/>
                    <a:gd name="connsiteX3" fmla="*/ 2321452 w 2321453"/>
                    <a:gd name="connsiteY3" fmla="*/ 149225 h 298450"/>
                    <a:gd name="connsiteX4" fmla="*/ 2172227 w 2321453"/>
                    <a:gd name="connsiteY4" fmla="*/ 298450 h 298450"/>
                    <a:gd name="connsiteX5" fmla="*/ 0 w 2321453"/>
                    <a:gd name="connsiteY5" fmla="*/ 298449 h 298450"/>
                    <a:gd name="connsiteX6" fmla="*/ 0 w 2321453"/>
                    <a:gd name="connsiteY6" fmla="*/ 204258 h 298450"/>
                    <a:gd name="connsiteX7" fmla="*/ 2143649 w 2321453"/>
                    <a:gd name="connsiteY7" fmla="*/ 204259 h 298450"/>
                    <a:gd name="connsiteX8" fmla="*/ 2198683 w 2321453"/>
                    <a:gd name="connsiteY8" fmla="*/ 149225 h 298450"/>
                    <a:gd name="connsiteX9" fmla="*/ 2198684 w 2321453"/>
                    <a:gd name="connsiteY9" fmla="*/ 149225 h 298450"/>
                    <a:gd name="connsiteX10" fmla="*/ 2143650 w 2321453"/>
                    <a:gd name="connsiteY10" fmla="*/ 94191 h 298450"/>
                    <a:gd name="connsiteX11" fmla="*/ 0 w 2321453"/>
                    <a:gd name="connsiteY11" fmla="*/ 94191 h 298450"/>
                    <a:gd name="connsiteX12" fmla="*/ 0 w 2321453"/>
                    <a:gd name="connsiteY12" fmla="*/ 0 h 298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321453" h="298450">
                      <a:moveTo>
                        <a:pt x="0" y="0"/>
                      </a:moveTo>
                      <a:lnTo>
                        <a:pt x="2172228" y="0"/>
                      </a:lnTo>
                      <a:cubicBezTo>
                        <a:pt x="2254643" y="0"/>
                        <a:pt x="2321453" y="66810"/>
                        <a:pt x="2321453" y="149225"/>
                      </a:cubicBezTo>
                      <a:lnTo>
                        <a:pt x="2321452" y="149225"/>
                      </a:lnTo>
                      <a:cubicBezTo>
                        <a:pt x="2321452" y="231640"/>
                        <a:pt x="2254642" y="298450"/>
                        <a:pt x="2172227" y="298450"/>
                      </a:cubicBezTo>
                      <a:lnTo>
                        <a:pt x="0" y="298449"/>
                      </a:lnTo>
                      <a:lnTo>
                        <a:pt x="0" y="204258"/>
                      </a:lnTo>
                      <a:lnTo>
                        <a:pt x="2143649" y="204259"/>
                      </a:lnTo>
                      <a:cubicBezTo>
                        <a:pt x="2174043" y="204259"/>
                        <a:pt x="2198683" y="179619"/>
                        <a:pt x="2198683" y="149225"/>
                      </a:cubicBezTo>
                      <a:lnTo>
                        <a:pt x="2198684" y="149225"/>
                      </a:lnTo>
                      <a:cubicBezTo>
                        <a:pt x="2198684" y="118831"/>
                        <a:pt x="2174044" y="94191"/>
                        <a:pt x="2143650" y="94191"/>
                      </a:cubicBezTo>
                      <a:lnTo>
                        <a:pt x="0" y="94191"/>
                      </a:lnTo>
                      <a:lnTo>
                        <a:pt x="0" y="0"/>
                      </a:lnTo>
                      <a:close/>
                    </a:path>
                  </a:pathLst>
                </a:custGeom>
                <a:solidFill>
                  <a:schemeClr val="tx1">
                    <a:lumMod val="75000"/>
                    <a:lumOff val="2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grpSp>
          <p:grpSp>
            <p:nvGrpSpPr>
              <p:cNvPr id="6" name="Group 5">
                <a:extLst>
                  <a:ext uri="{FF2B5EF4-FFF2-40B4-BE49-F238E27FC236}">
                    <a16:creationId xmlns:a16="http://schemas.microsoft.com/office/drawing/2014/main" id="{FD087B55-C6C0-00CC-E50C-3D53B6C5D6C9}"/>
                  </a:ext>
                </a:extLst>
              </p:cNvPr>
              <p:cNvGrpSpPr/>
              <p:nvPr/>
            </p:nvGrpSpPr>
            <p:grpSpPr>
              <a:xfrm>
                <a:off x="4325424" y="3563653"/>
                <a:ext cx="2582334" cy="816800"/>
                <a:chOff x="3200399" y="2673583"/>
                <a:chExt cx="2582334" cy="816800"/>
              </a:xfrm>
            </p:grpSpPr>
            <p:sp>
              <p:nvSpPr>
                <p:cNvPr id="16" name="Freeform: Shape 15">
                  <a:extLst>
                    <a:ext uri="{FF2B5EF4-FFF2-40B4-BE49-F238E27FC236}">
                      <a16:creationId xmlns:a16="http://schemas.microsoft.com/office/drawing/2014/main" id="{9EB995D5-5CC0-8A26-C6F2-EFA2F1AC226D}"/>
                    </a:ext>
                  </a:extLst>
                </p:cNvPr>
                <p:cNvSpPr/>
                <p:nvPr/>
              </p:nvSpPr>
              <p:spPr>
                <a:xfrm>
                  <a:off x="3200399" y="2673583"/>
                  <a:ext cx="2582334" cy="816800"/>
                </a:xfrm>
                <a:custGeom>
                  <a:avLst/>
                  <a:gdLst>
                    <a:gd name="connsiteX0" fmla="*/ 0 w 2582334"/>
                    <a:gd name="connsiteY0" fmla="*/ 0 h 816800"/>
                    <a:gd name="connsiteX1" fmla="*/ 2173934 w 2582334"/>
                    <a:gd name="connsiteY1" fmla="*/ 0 h 816800"/>
                    <a:gd name="connsiteX2" fmla="*/ 2582334 w 2582334"/>
                    <a:gd name="connsiteY2" fmla="*/ 408400 h 816800"/>
                    <a:gd name="connsiteX3" fmla="*/ 2582333 w 2582334"/>
                    <a:gd name="connsiteY3" fmla="*/ 408400 h 816800"/>
                    <a:gd name="connsiteX4" fmla="*/ 2173933 w 2582334"/>
                    <a:gd name="connsiteY4" fmla="*/ 816800 h 816800"/>
                    <a:gd name="connsiteX5" fmla="*/ 0 w 2582334"/>
                    <a:gd name="connsiteY5" fmla="*/ 816799 h 816800"/>
                    <a:gd name="connsiteX6" fmla="*/ 0 w 2582334"/>
                    <a:gd name="connsiteY6" fmla="*/ 722608 h 816800"/>
                    <a:gd name="connsiteX7" fmla="*/ 2183458 w 2582334"/>
                    <a:gd name="connsiteY7" fmla="*/ 722609 h 816800"/>
                    <a:gd name="connsiteX8" fmla="*/ 2497667 w 2582334"/>
                    <a:gd name="connsiteY8" fmla="*/ 408400 h 816800"/>
                    <a:gd name="connsiteX9" fmla="*/ 2497668 w 2582334"/>
                    <a:gd name="connsiteY9" fmla="*/ 408400 h 816800"/>
                    <a:gd name="connsiteX10" fmla="*/ 2183459 w 2582334"/>
                    <a:gd name="connsiteY10" fmla="*/ 94191 h 816800"/>
                    <a:gd name="connsiteX11" fmla="*/ 0 w 2582334"/>
                    <a:gd name="connsiteY11" fmla="*/ 94191 h 816800"/>
                    <a:gd name="connsiteX12" fmla="*/ 0 w 2582334"/>
                    <a:gd name="connsiteY12" fmla="*/ 0 h 81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582334" h="816800">
                      <a:moveTo>
                        <a:pt x="0" y="0"/>
                      </a:moveTo>
                      <a:lnTo>
                        <a:pt x="2173934" y="0"/>
                      </a:lnTo>
                      <a:cubicBezTo>
                        <a:pt x="2399487" y="0"/>
                        <a:pt x="2582334" y="182847"/>
                        <a:pt x="2582334" y="408400"/>
                      </a:cubicBezTo>
                      <a:lnTo>
                        <a:pt x="2582333" y="408400"/>
                      </a:lnTo>
                      <a:cubicBezTo>
                        <a:pt x="2582333" y="633953"/>
                        <a:pt x="2399486" y="816800"/>
                        <a:pt x="2173933" y="816800"/>
                      </a:cubicBezTo>
                      <a:lnTo>
                        <a:pt x="0" y="816799"/>
                      </a:lnTo>
                      <a:lnTo>
                        <a:pt x="0" y="722608"/>
                      </a:lnTo>
                      <a:lnTo>
                        <a:pt x="2183458" y="722609"/>
                      </a:lnTo>
                      <a:cubicBezTo>
                        <a:pt x="2356991" y="722609"/>
                        <a:pt x="2497667" y="581933"/>
                        <a:pt x="2497667" y="408400"/>
                      </a:cubicBezTo>
                      <a:lnTo>
                        <a:pt x="2497668" y="408400"/>
                      </a:lnTo>
                      <a:cubicBezTo>
                        <a:pt x="2497668" y="234867"/>
                        <a:pt x="2356992" y="94191"/>
                        <a:pt x="2183459" y="94191"/>
                      </a:cubicBezTo>
                      <a:lnTo>
                        <a:pt x="0" y="94191"/>
                      </a:lnTo>
                      <a:lnTo>
                        <a:pt x="0" y="0"/>
                      </a:lnTo>
                      <a:close/>
                    </a:path>
                  </a:pathLst>
                </a:custGeom>
                <a:solidFill>
                  <a:schemeClr val="tx1">
                    <a:lumMod val="75000"/>
                    <a:lumOff val="2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17" name="Freeform: Shape 16">
                  <a:extLst>
                    <a:ext uri="{FF2B5EF4-FFF2-40B4-BE49-F238E27FC236}">
                      <a16:creationId xmlns:a16="http://schemas.microsoft.com/office/drawing/2014/main" id="{705ACE95-E13A-2E21-4370-D17D3EB240CC}"/>
                    </a:ext>
                  </a:extLst>
                </p:cNvPr>
                <p:cNvSpPr/>
                <p:nvPr/>
              </p:nvSpPr>
              <p:spPr>
                <a:xfrm>
                  <a:off x="3200400" y="2932758"/>
                  <a:ext cx="2321453" cy="298450"/>
                </a:xfrm>
                <a:custGeom>
                  <a:avLst/>
                  <a:gdLst>
                    <a:gd name="connsiteX0" fmla="*/ 0 w 2321453"/>
                    <a:gd name="connsiteY0" fmla="*/ 0 h 298450"/>
                    <a:gd name="connsiteX1" fmla="*/ 2172228 w 2321453"/>
                    <a:gd name="connsiteY1" fmla="*/ 0 h 298450"/>
                    <a:gd name="connsiteX2" fmla="*/ 2321453 w 2321453"/>
                    <a:gd name="connsiteY2" fmla="*/ 149225 h 298450"/>
                    <a:gd name="connsiteX3" fmla="*/ 2321452 w 2321453"/>
                    <a:gd name="connsiteY3" fmla="*/ 149225 h 298450"/>
                    <a:gd name="connsiteX4" fmla="*/ 2172227 w 2321453"/>
                    <a:gd name="connsiteY4" fmla="*/ 298450 h 298450"/>
                    <a:gd name="connsiteX5" fmla="*/ 0 w 2321453"/>
                    <a:gd name="connsiteY5" fmla="*/ 298449 h 298450"/>
                    <a:gd name="connsiteX6" fmla="*/ 0 w 2321453"/>
                    <a:gd name="connsiteY6" fmla="*/ 204258 h 298450"/>
                    <a:gd name="connsiteX7" fmla="*/ 2143649 w 2321453"/>
                    <a:gd name="connsiteY7" fmla="*/ 204259 h 298450"/>
                    <a:gd name="connsiteX8" fmla="*/ 2198683 w 2321453"/>
                    <a:gd name="connsiteY8" fmla="*/ 149225 h 298450"/>
                    <a:gd name="connsiteX9" fmla="*/ 2198684 w 2321453"/>
                    <a:gd name="connsiteY9" fmla="*/ 149225 h 298450"/>
                    <a:gd name="connsiteX10" fmla="*/ 2143650 w 2321453"/>
                    <a:gd name="connsiteY10" fmla="*/ 94191 h 298450"/>
                    <a:gd name="connsiteX11" fmla="*/ 0 w 2321453"/>
                    <a:gd name="connsiteY11" fmla="*/ 94191 h 298450"/>
                    <a:gd name="connsiteX12" fmla="*/ 0 w 2321453"/>
                    <a:gd name="connsiteY12" fmla="*/ 0 h 298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321453" h="298450">
                      <a:moveTo>
                        <a:pt x="0" y="0"/>
                      </a:moveTo>
                      <a:lnTo>
                        <a:pt x="2172228" y="0"/>
                      </a:lnTo>
                      <a:cubicBezTo>
                        <a:pt x="2254643" y="0"/>
                        <a:pt x="2321453" y="66810"/>
                        <a:pt x="2321453" y="149225"/>
                      </a:cubicBezTo>
                      <a:lnTo>
                        <a:pt x="2321452" y="149225"/>
                      </a:lnTo>
                      <a:cubicBezTo>
                        <a:pt x="2321452" y="231640"/>
                        <a:pt x="2254642" y="298450"/>
                        <a:pt x="2172227" y="298450"/>
                      </a:cubicBezTo>
                      <a:lnTo>
                        <a:pt x="0" y="298449"/>
                      </a:lnTo>
                      <a:lnTo>
                        <a:pt x="0" y="204258"/>
                      </a:lnTo>
                      <a:lnTo>
                        <a:pt x="2143649" y="204259"/>
                      </a:lnTo>
                      <a:cubicBezTo>
                        <a:pt x="2174043" y="204259"/>
                        <a:pt x="2198683" y="179619"/>
                        <a:pt x="2198683" y="149225"/>
                      </a:cubicBezTo>
                      <a:lnTo>
                        <a:pt x="2198684" y="149225"/>
                      </a:lnTo>
                      <a:cubicBezTo>
                        <a:pt x="2198684" y="118831"/>
                        <a:pt x="2174044" y="94191"/>
                        <a:pt x="2143650" y="94191"/>
                      </a:cubicBezTo>
                      <a:lnTo>
                        <a:pt x="0" y="94191"/>
                      </a:lnTo>
                      <a:lnTo>
                        <a:pt x="0" y="0"/>
                      </a:lnTo>
                      <a:close/>
                    </a:path>
                  </a:pathLst>
                </a:custGeom>
                <a:solidFill>
                  <a:schemeClr val="tx1">
                    <a:lumMod val="75000"/>
                    <a:lumOff val="2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grpSp>
          <p:grpSp>
            <p:nvGrpSpPr>
              <p:cNvPr id="7" name="Group 6">
                <a:extLst>
                  <a:ext uri="{FF2B5EF4-FFF2-40B4-BE49-F238E27FC236}">
                    <a16:creationId xmlns:a16="http://schemas.microsoft.com/office/drawing/2014/main" id="{B2C6C997-3AFC-376B-41B7-D33B093875A7}"/>
                  </a:ext>
                </a:extLst>
              </p:cNvPr>
              <p:cNvGrpSpPr/>
              <p:nvPr/>
            </p:nvGrpSpPr>
            <p:grpSpPr>
              <a:xfrm flipH="1">
                <a:off x="3034258" y="3100764"/>
                <a:ext cx="2582334" cy="816800"/>
                <a:chOff x="3200399" y="2673583"/>
                <a:chExt cx="2582334" cy="816800"/>
              </a:xfrm>
            </p:grpSpPr>
            <p:sp>
              <p:nvSpPr>
                <p:cNvPr id="14" name="Freeform: Shape 13">
                  <a:extLst>
                    <a:ext uri="{FF2B5EF4-FFF2-40B4-BE49-F238E27FC236}">
                      <a16:creationId xmlns:a16="http://schemas.microsoft.com/office/drawing/2014/main" id="{1A8D87BB-942D-02C8-5B50-2D61A4E904F8}"/>
                    </a:ext>
                  </a:extLst>
                </p:cNvPr>
                <p:cNvSpPr/>
                <p:nvPr/>
              </p:nvSpPr>
              <p:spPr>
                <a:xfrm>
                  <a:off x="3200399" y="2673583"/>
                  <a:ext cx="2582334" cy="816800"/>
                </a:xfrm>
                <a:custGeom>
                  <a:avLst/>
                  <a:gdLst>
                    <a:gd name="connsiteX0" fmla="*/ 0 w 2582334"/>
                    <a:gd name="connsiteY0" fmla="*/ 0 h 816800"/>
                    <a:gd name="connsiteX1" fmla="*/ 2173934 w 2582334"/>
                    <a:gd name="connsiteY1" fmla="*/ 0 h 816800"/>
                    <a:gd name="connsiteX2" fmla="*/ 2582334 w 2582334"/>
                    <a:gd name="connsiteY2" fmla="*/ 408400 h 816800"/>
                    <a:gd name="connsiteX3" fmla="*/ 2582333 w 2582334"/>
                    <a:gd name="connsiteY3" fmla="*/ 408400 h 816800"/>
                    <a:gd name="connsiteX4" fmla="*/ 2173933 w 2582334"/>
                    <a:gd name="connsiteY4" fmla="*/ 816800 h 816800"/>
                    <a:gd name="connsiteX5" fmla="*/ 0 w 2582334"/>
                    <a:gd name="connsiteY5" fmla="*/ 816799 h 816800"/>
                    <a:gd name="connsiteX6" fmla="*/ 0 w 2582334"/>
                    <a:gd name="connsiteY6" fmla="*/ 722608 h 816800"/>
                    <a:gd name="connsiteX7" fmla="*/ 2183458 w 2582334"/>
                    <a:gd name="connsiteY7" fmla="*/ 722609 h 816800"/>
                    <a:gd name="connsiteX8" fmla="*/ 2497667 w 2582334"/>
                    <a:gd name="connsiteY8" fmla="*/ 408400 h 816800"/>
                    <a:gd name="connsiteX9" fmla="*/ 2497668 w 2582334"/>
                    <a:gd name="connsiteY9" fmla="*/ 408400 h 816800"/>
                    <a:gd name="connsiteX10" fmla="*/ 2183459 w 2582334"/>
                    <a:gd name="connsiteY10" fmla="*/ 94191 h 816800"/>
                    <a:gd name="connsiteX11" fmla="*/ 0 w 2582334"/>
                    <a:gd name="connsiteY11" fmla="*/ 94191 h 816800"/>
                    <a:gd name="connsiteX12" fmla="*/ 0 w 2582334"/>
                    <a:gd name="connsiteY12" fmla="*/ 0 h 81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582334" h="816800">
                      <a:moveTo>
                        <a:pt x="0" y="0"/>
                      </a:moveTo>
                      <a:lnTo>
                        <a:pt x="2173934" y="0"/>
                      </a:lnTo>
                      <a:cubicBezTo>
                        <a:pt x="2399487" y="0"/>
                        <a:pt x="2582334" y="182847"/>
                        <a:pt x="2582334" y="408400"/>
                      </a:cubicBezTo>
                      <a:lnTo>
                        <a:pt x="2582333" y="408400"/>
                      </a:lnTo>
                      <a:cubicBezTo>
                        <a:pt x="2582333" y="633953"/>
                        <a:pt x="2399486" y="816800"/>
                        <a:pt x="2173933" y="816800"/>
                      </a:cubicBezTo>
                      <a:lnTo>
                        <a:pt x="0" y="816799"/>
                      </a:lnTo>
                      <a:lnTo>
                        <a:pt x="0" y="722608"/>
                      </a:lnTo>
                      <a:lnTo>
                        <a:pt x="2183458" y="722609"/>
                      </a:lnTo>
                      <a:cubicBezTo>
                        <a:pt x="2356991" y="722609"/>
                        <a:pt x="2497667" y="581933"/>
                        <a:pt x="2497667" y="408400"/>
                      </a:cubicBezTo>
                      <a:lnTo>
                        <a:pt x="2497668" y="408400"/>
                      </a:lnTo>
                      <a:cubicBezTo>
                        <a:pt x="2497668" y="234867"/>
                        <a:pt x="2356992" y="94191"/>
                        <a:pt x="2183459" y="94191"/>
                      </a:cubicBezTo>
                      <a:lnTo>
                        <a:pt x="0" y="94191"/>
                      </a:lnTo>
                      <a:lnTo>
                        <a:pt x="0" y="0"/>
                      </a:lnTo>
                      <a:close/>
                    </a:path>
                  </a:pathLst>
                </a:custGeom>
                <a:solidFill>
                  <a:schemeClr val="tx1">
                    <a:lumMod val="75000"/>
                    <a:lumOff val="2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15" name="Freeform: Shape 14">
                  <a:extLst>
                    <a:ext uri="{FF2B5EF4-FFF2-40B4-BE49-F238E27FC236}">
                      <a16:creationId xmlns:a16="http://schemas.microsoft.com/office/drawing/2014/main" id="{8133098D-B5AE-42CA-2842-9B064F7C1FCA}"/>
                    </a:ext>
                  </a:extLst>
                </p:cNvPr>
                <p:cNvSpPr/>
                <p:nvPr/>
              </p:nvSpPr>
              <p:spPr>
                <a:xfrm>
                  <a:off x="3200400" y="2932758"/>
                  <a:ext cx="2321453" cy="298450"/>
                </a:xfrm>
                <a:custGeom>
                  <a:avLst/>
                  <a:gdLst>
                    <a:gd name="connsiteX0" fmla="*/ 0 w 2321453"/>
                    <a:gd name="connsiteY0" fmla="*/ 0 h 298450"/>
                    <a:gd name="connsiteX1" fmla="*/ 2172228 w 2321453"/>
                    <a:gd name="connsiteY1" fmla="*/ 0 h 298450"/>
                    <a:gd name="connsiteX2" fmla="*/ 2321453 w 2321453"/>
                    <a:gd name="connsiteY2" fmla="*/ 149225 h 298450"/>
                    <a:gd name="connsiteX3" fmla="*/ 2321452 w 2321453"/>
                    <a:gd name="connsiteY3" fmla="*/ 149225 h 298450"/>
                    <a:gd name="connsiteX4" fmla="*/ 2172227 w 2321453"/>
                    <a:gd name="connsiteY4" fmla="*/ 298450 h 298450"/>
                    <a:gd name="connsiteX5" fmla="*/ 0 w 2321453"/>
                    <a:gd name="connsiteY5" fmla="*/ 298449 h 298450"/>
                    <a:gd name="connsiteX6" fmla="*/ 0 w 2321453"/>
                    <a:gd name="connsiteY6" fmla="*/ 204258 h 298450"/>
                    <a:gd name="connsiteX7" fmla="*/ 2143649 w 2321453"/>
                    <a:gd name="connsiteY7" fmla="*/ 204259 h 298450"/>
                    <a:gd name="connsiteX8" fmla="*/ 2198683 w 2321453"/>
                    <a:gd name="connsiteY8" fmla="*/ 149225 h 298450"/>
                    <a:gd name="connsiteX9" fmla="*/ 2198684 w 2321453"/>
                    <a:gd name="connsiteY9" fmla="*/ 149225 h 298450"/>
                    <a:gd name="connsiteX10" fmla="*/ 2143650 w 2321453"/>
                    <a:gd name="connsiteY10" fmla="*/ 94191 h 298450"/>
                    <a:gd name="connsiteX11" fmla="*/ 0 w 2321453"/>
                    <a:gd name="connsiteY11" fmla="*/ 94191 h 298450"/>
                    <a:gd name="connsiteX12" fmla="*/ 0 w 2321453"/>
                    <a:gd name="connsiteY12" fmla="*/ 0 h 298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321453" h="298450">
                      <a:moveTo>
                        <a:pt x="0" y="0"/>
                      </a:moveTo>
                      <a:lnTo>
                        <a:pt x="2172228" y="0"/>
                      </a:lnTo>
                      <a:cubicBezTo>
                        <a:pt x="2254643" y="0"/>
                        <a:pt x="2321453" y="66810"/>
                        <a:pt x="2321453" y="149225"/>
                      </a:cubicBezTo>
                      <a:lnTo>
                        <a:pt x="2321452" y="149225"/>
                      </a:lnTo>
                      <a:cubicBezTo>
                        <a:pt x="2321452" y="231640"/>
                        <a:pt x="2254642" y="298450"/>
                        <a:pt x="2172227" y="298450"/>
                      </a:cubicBezTo>
                      <a:lnTo>
                        <a:pt x="0" y="298449"/>
                      </a:lnTo>
                      <a:lnTo>
                        <a:pt x="0" y="204258"/>
                      </a:lnTo>
                      <a:lnTo>
                        <a:pt x="2143649" y="204259"/>
                      </a:lnTo>
                      <a:cubicBezTo>
                        <a:pt x="2174043" y="204259"/>
                        <a:pt x="2198683" y="179619"/>
                        <a:pt x="2198683" y="149225"/>
                      </a:cubicBezTo>
                      <a:lnTo>
                        <a:pt x="2198684" y="149225"/>
                      </a:lnTo>
                      <a:cubicBezTo>
                        <a:pt x="2198684" y="118831"/>
                        <a:pt x="2174044" y="94191"/>
                        <a:pt x="2143650" y="94191"/>
                      </a:cubicBezTo>
                      <a:lnTo>
                        <a:pt x="0" y="94191"/>
                      </a:lnTo>
                      <a:lnTo>
                        <a:pt x="0" y="0"/>
                      </a:lnTo>
                      <a:close/>
                    </a:path>
                  </a:pathLst>
                </a:custGeom>
                <a:solidFill>
                  <a:schemeClr val="tx1">
                    <a:lumMod val="75000"/>
                    <a:lumOff val="2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grpSp>
          <p:grpSp>
            <p:nvGrpSpPr>
              <p:cNvPr id="8" name="Group 7">
                <a:extLst>
                  <a:ext uri="{FF2B5EF4-FFF2-40B4-BE49-F238E27FC236}">
                    <a16:creationId xmlns:a16="http://schemas.microsoft.com/office/drawing/2014/main" id="{2E236675-EF90-DF53-F391-4AFBA73CC729}"/>
                  </a:ext>
                </a:extLst>
              </p:cNvPr>
              <p:cNvGrpSpPr/>
              <p:nvPr/>
            </p:nvGrpSpPr>
            <p:grpSpPr>
              <a:xfrm>
                <a:off x="2386557" y="4025098"/>
                <a:ext cx="2007643" cy="353366"/>
                <a:chOff x="4325424" y="4753302"/>
                <a:chExt cx="2007643" cy="353366"/>
              </a:xfrm>
            </p:grpSpPr>
            <p:sp>
              <p:nvSpPr>
                <p:cNvPr id="12" name="Freeform: Shape 11">
                  <a:extLst>
                    <a:ext uri="{FF2B5EF4-FFF2-40B4-BE49-F238E27FC236}">
                      <a16:creationId xmlns:a16="http://schemas.microsoft.com/office/drawing/2014/main" id="{D458FD49-8058-9016-6658-3B87443824E0}"/>
                    </a:ext>
                  </a:extLst>
                </p:cNvPr>
                <p:cNvSpPr/>
                <p:nvPr/>
              </p:nvSpPr>
              <p:spPr>
                <a:xfrm>
                  <a:off x="4325424" y="4753302"/>
                  <a:ext cx="2007643" cy="94191"/>
                </a:xfrm>
                <a:custGeom>
                  <a:avLst/>
                  <a:gdLst>
                    <a:gd name="connsiteX0" fmla="*/ 0 w 2007643"/>
                    <a:gd name="connsiteY0" fmla="*/ 0 h 94191"/>
                    <a:gd name="connsiteX1" fmla="*/ 2007643 w 2007643"/>
                    <a:gd name="connsiteY1" fmla="*/ 0 h 94191"/>
                    <a:gd name="connsiteX2" fmla="*/ 2007643 w 2007643"/>
                    <a:gd name="connsiteY2" fmla="*/ 94191 h 94191"/>
                    <a:gd name="connsiteX3" fmla="*/ 0 w 2007643"/>
                    <a:gd name="connsiteY3" fmla="*/ 94191 h 94191"/>
                    <a:gd name="connsiteX4" fmla="*/ 0 w 2007643"/>
                    <a:gd name="connsiteY4" fmla="*/ 0 h 9419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07643" h="94191">
                      <a:moveTo>
                        <a:pt x="0" y="0"/>
                      </a:moveTo>
                      <a:lnTo>
                        <a:pt x="2007643" y="0"/>
                      </a:lnTo>
                      <a:lnTo>
                        <a:pt x="2007643" y="94191"/>
                      </a:lnTo>
                      <a:lnTo>
                        <a:pt x="0" y="94191"/>
                      </a:lnTo>
                      <a:lnTo>
                        <a:pt x="0" y="0"/>
                      </a:lnTo>
                      <a:close/>
                    </a:path>
                  </a:pathLst>
                </a:custGeom>
                <a:solidFill>
                  <a:schemeClr val="tx1">
                    <a:lumMod val="75000"/>
                    <a:lumOff val="2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13" name="Freeform: Shape 12">
                  <a:extLst>
                    <a:ext uri="{FF2B5EF4-FFF2-40B4-BE49-F238E27FC236}">
                      <a16:creationId xmlns:a16="http://schemas.microsoft.com/office/drawing/2014/main" id="{4866CA29-F683-43FA-AF95-8418ED8EB72A}"/>
                    </a:ext>
                  </a:extLst>
                </p:cNvPr>
                <p:cNvSpPr/>
                <p:nvPr/>
              </p:nvSpPr>
              <p:spPr>
                <a:xfrm>
                  <a:off x="4325425" y="5012477"/>
                  <a:ext cx="2007642" cy="94191"/>
                </a:xfrm>
                <a:custGeom>
                  <a:avLst/>
                  <a:gdLst>
                    <a:gd name="connsiteX0" fmla="*/ 0 w 2007642"/>
                    <a:gd name="connsiteY0" fmla="*/ 0 h 94191"/>
                    <a:gd name="connsiteX1" fmla="*/ 2007642 w 2007642"/>
                    <a:gd name="connsiteY1" fmla="*/ 0 h 94191"/>
                    <a:gd name="connsiteX2" fmla="*/ 2007642 w 2007642"/>
                    <a:gd name="connsiteY2" fmla="*/ 94191 h 94191"/>
                    <a:gd name="connsiteX3" fmla="*/ 0 w 2007642"/>
                    <a:gd name="connsiteY3" fmla="*/ 94191 h 94191"/>
                    <a:gd name="connsiteX4" fmla="*/ 0 w 2007642"/>
                    <a:gd name="connsiteY4" fmla="*/ 0 h 9419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07642" h="94191">
                      <a:moveTo>
                        <a:pt x="0" y="0"/>
                      </a:moveTo>
                      <a:lnTo>
                        <a:pt x="2007642" y="0"/>
                      </a:lnTo>
                      <a:lnTo>
                        <a:pt x="2007642" y="94191"/>
                      </a:lnTo>
                      <a:lnTo>
                        <a:pt x="0" y="94191"/>
                      </a:lnTo>
                      <a:lnTo>
                        <a:pt x="0" y="0"/>
                      </a:lnTo>
                      <a:close/>
                    </a:path>
                  </a:pathLst>
                </a:custGeom>
                <a:solidFill>
                  <a:schemeClr val="tx1">
                    <a:lumMod val="75000"/>
                    <a:lumOff val="2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grpSp>
          <p:grpSp>
            <p:nvGrpSpPr>
              <p:cNvPr id="9" name="Group 8">
                <a:extLst>
                  <a:ext uri="{FF2B5EF4-FFF2-40B4-BE49-F238E27FC236}">
                    <a16:creationId xmlns:a16="http://schemas.microsoft.com/office/drawing/2014/main" id="{65894240-A664-E4D1-00E1-C51168C71619}"/>
                  </a:ext>
                </a:extLst>
              </p:cNvPr>
              <p:cNvGrpSpPr/>
              <p:nvPr/>
            </p:nvGrpSpPr>
            <p:grpSpPr>
              <a:xfrm>
                <a:off x="2317781" y="2637228"/>
                <a:ext cx="2007643" cy="353366"/>
                <a:chOff x="4325424" y="4753302"/>
                <a:chExt cx="2007643" cy="353366"/>
              </a:xfrm>
            </p:grpSpPr>
            <p:sp>
              <p:nvSpPr>
                <p:cNvPr id="10" name="Freeform: Shape 9">
                  <a:extLst>
                    <a:ext uri="{FF2B5EF4-FFF2-40B4-BE49-F238E27FC236}">
                      <a16:creationId xmlns:a16="http://schemas.microsoft.com/office/drawing/2014/main" id="{B32303C9-188F-9656-6F2B-6A281A44837F}"/>
                    </a:ext>
                  </a:extLst>
                </p:cNvPr>
                <p:cNvSpPr/>
                <p:nvPr/>
              </p:nvSpPr>
              <p:spPr>
                <a:xfrm>
                  <a:off x="4325424" y="4753302"/>
                  <a:ext cx="2007643" cy="94191"/>
                </a:xfrm>
                <a:custGeom>
                  <a:avLst/>
                  <a:gdLst>
                    <a:gd name="connsiteX0" fmla="*/ 0 w 2007643"/>
                    <a:gd name="connsiteY0" fmla="*/ 0 h 94191"/>
                    <a:gd name="connsiteX1" fmla="*/ 2007643 w 2007643"/>
                    <a:gd name="connsiteY1" fmla="*/ 0 h 94191"/>
                    <a:gd name="connsiteX2" fmla="*/ 2007643 w 2007643"/>
                    <a:gd name="connsiteY2" fmla="*/ 94191 h 94191"/>
                    <a:gd name="connsiteX3" fmla="*/ 0 w 2007643"/>
                    <a:gd name="connsiteY3" fmla="*/ 94191 h 94191"/>
                    <a:gd name="connsiteX4" fmla="*/ 0 w 2007643"/>
                    <a:gd name="connsiteY4" fmla="*/ 0 h 9419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07643" h="94191">
                      <a:moveTo>
                        <a:pt x="0" y="0"/>
                      </a:moveTo>
                      <a:lnTo>
                        <a:pt x="2007643" y="0"/>
                      </a:lnTo>
                      <a:lnTo>
                        <a:pt x="2007643" y="94191"/>
                      </a:lnTo>
                      <a:lnTo>
                        <a:pt x="0" y="94191"/>
                      </a:lnTo>
                      <a:lnTo>
                        <a:pt x="0" y="0"/>
                      </a:lnTo>
                      <a:close/>
                    </a:path>
                  </a:pathLst>
                </a:custGeom>
                <a:solidFill>
                  <a:schemeClr val="tx1">
                    <a:lumMod val="75000"/>
                    <a:lumOff val="2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11" name="Freeform: Shape 10">
                  <a:extLst>
                    <a:ext uri="{FF2B5EF4-FFF2-40B4-BE49-F238E27FC236}">
                      <a16:creationId xmlns:a16="http://schemas.microsoft.com/office/drawing/2014/main" id="{27B92DC3-2BBA-FFEC-8C17-DF4083551AC4}"/>
                    </a:ext>
                  </a:extLst>
                </p:cNvPr>
                <p:cNvSpPr/>
                <p:nvPr/>
              </p:nvSpPr>
              <p:spPr>
                <a:xfrm>
                  <a:off x="4325425" y="5012477"/>
                  <a:ext cx="2007642" cy="94191"/>
                </a:xfrm>
                <a:custGeom>
                  <a:avLst/>
                  <a:gdLst>
                    <a:gd name="connsiteX0" fmla="*/ 0 w 2007642"/>
                    <a:gd name="connsiteY0" fmla="*/ 0 h 94191"/>
                    <a:gd name="connsiteX1" fmla="*/ 2007642 w 2007642"/>
                    <a:gd name="connsiteY1" fmla="*/ 0 h 94191"/>
                    <a:gd name="connsiteX2" fmla="*/ 2007642 w 2007642"/>
                    <a:gd name="connsiteY2" fmla="*/ 94191 h 94191"/>
                    <a:gd name="connsiteX3" fmla="*/ 0 w 2007642"/>
                    <a:gd name="connsiteY3" fmla="*/ 94191 h 94191"/>
                    <a:gd name="connsiteX4" fmla="*/ 0 w 2007642"/>
                    <a:gd name="connsiteY4" fmla="*/ 0 h 9419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07642" h="94191">
                      <a:moveTo>
                        <a:pt x="0" y="0"/>
                      </a:moveTo>
                      <a:lnTo>
                        <a:pt x="2007642" y="0"/>
                      </a:lnTo>
                      <a:lnTo>
                        <a:pt x="2007642" y="94191"/>
                      </a:lnTo>
                      <a:lnTo>
                        <a:pt x="0" y="94191"/>
                      </a:lnTo>
                      <a:lnTo>
                        <a:pt x="0" y="0"/>
                      </a:lnTo>
                      <a:close/>
                    </a:path>
                  </a:pathLst>
                </a:custGeom>
                <a:solidFill>
                  <a:schemeClr val="tx1">
                    <a:lumMod val="75000"/>
                    <a:lumOff val="2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grpSp>
        </p:grpSp>
        <p:grpSp>
          <p:nvGrpSpPr>
            <p:cNvPr id="20" name="Group 19">
              <a:extLst>
                <a:ext uri="{FF2B5EF4-FFF2-40B4-BE49-F238E27FC236}">
                  <a16:creationId xmlns:a16="http://schemas.microsoft.com/office/drawing/2014/main" id="{126529E9-DBF9-A8B9-4FED-6E964971DFB1}"/>
                </a:ext>
              </a:extLst>
            </p:cNvPr>
            <p:cNvGrpSpPr/>
            <p:nvPr/>
          </p:nvGrpSpPr>
          <p:grpSpPr>
            <a:xfrm flipH="1">
              <a:off x="547994" y="1372063"/>
              <a:ext cx="1851545" cy="703417"/>
              <a:chOff x="2317781" y="2636683"/>
              <a:chExt cx="4589977" cy="1743770"/>
            </a:xfrm>
          </p:grpSpPr>
          <p:grpSp>
            <p:nvGrpSpPr>
              <p:cNvPr id="21" name="Group 20">
                <a:extLst>
                  <a:ext uri="{FF2B5EF4-FFF2-40B4-BE49-F238E27FC236}">
                    <a16:creationId xmlns:a16="http://schemas.microsoft.com/office/drawing/2014/main" id="{9F1FFFF6-E324-33B1-CF6F-A643376218F1}"/>
                  </a:ext>
                </a:extLst>
              </p:cNvPr>
              <p:cNvGrpSpPr/>
              <p:nvPr/>
            </p:nvGrpSpPr>
            <p:grpSpPr>
              <a:xfrm>
                <a:off x="4325424" y="2636683"/>
                <a:ext cx="2582334" cy="816800"/>
                <a:chOff x="3200399" y="2673583"/>
                <a:chExt cx="2582334" cy="816800"/>
              </a:xfrm>
            </p:grpSpPr>
            <p:sp>
              <p:nvSpPr>
                <p:cNvPr id="34" name="Freeform: Shape 33">
                  <a:extLst>
                    <a:ext uri="{FF2B5EF4-FFF2-40B4-BE49-F238E27FC236}">
                      <a16:creationId xmlns:a16="http://schemas.microsoft.com/office/drawing/2014/main" id="{13163108-79C9-468F-E543-18C33CEBF6CE}"/>
                    </a:ext>
                  </a:extLst>
                </p:cNvPr>
                <p:cNvSpPr/>
                <p:nvPr/>
              </p:nvSpPr>
              <p:spPr>
                <a:xfrm>
                  <a:off x="3200399" y="2673583"/>
                  <a:ext cx="2582334" cy="816800"/>
                </a:xfrm>
                <a:custGeom>
                  <a:avLst/>
                  <a:gdLst>
                    <a:gd name="connsiteX0" fmla="*/ 0 w 2582334"/>
                    <a:gd name="connsiteY0" fmla="*/ 0 h 816800"/>
                    <a:gd name="connsiteX1" fmla="*/ 2173934 w 2582334"/>
                    <a:gd name="connsiteY1" fmla="*/ 0 h 816800"/>
                    <a:gd name="connsiteX2" fmla="*/ 2582334 w 2582334"/>
                    <a:gd name="connsiteY2" fmla="*/ 408400 h 816800"/>
                    <a:gd name="connsiteX3" fmla="*/ 2582333 w 2582334"/>
                    <a:gd name="connsiteY3" fmla="*/ 408400 h 816800"/>
                    <a:gd name="connsiteX4" fmla="*/ 2173933 w 2582334"/>
                    <a:gd name="connsiteY4" fmla="*/ 816800 h 816800"/>
                    <a:gd name="connsiteX5" fmla="*/ 0 w 2582334"/>
                    <a:gd name="connsiteY5" fmla="*/ 816799 h 816800"/>
                    <a:gd name="connsiteX6" fmla="*/ 0 w 2582334"/>
                    <a:gd name="connsiteY6" fmla="*/ 722608 h 816800"/>
                    <a:gd name="connsiteX7" fmla="*/ 2183458 w 2582334"/>
                    <a:gd name="connsiteY7" fmla="*/ 722609 h 816800"/>
                    <a:gd name="connsiteX8" fmla="*/ 2497667 w 2582334"/>
                    <a:gd name="connsiteY8" fmla="*/ 408400 h 816800"/>
                    <a:gd name="connsiteX9" fmla="*/ 2497668 w 2582334"/>
                    <a:gd name="connsiteY9" fmla="*/ 408400 h 816800"/>
                    <a:gd name="connsiteX10" fmla="*/ 2183459 w 2582334"/>
                    <a:gd name="connsiteY10" fmla="*/ 94191 h 816800"/>
                    <a:gd name="connsiteX11" fmla="*/ 0 w 2582334"/>
                    <a:gd name="connsiteY11" fmla="*/ 94191 h 816800"/>
                    <a:gd name="connsiteX12" fmla="*/ 0 w 2582334"/>
                    <a:gd name="connsiteY12" fmla="*/ 0 h 81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582334" h="816800">
                      <a:moveTo>
                        <a:pt x="0" y="0"/>
                      </a:moveTo>
                      <a:lnTo>
                        <a:pt x="2173934" y="0"/>
                      </a:lnTo>
                      <a:cubicBezTo>
                        <a:pt x="2399487" y="0"/>
                        <a:pt x="2582334" y="182847"/>
                        <a:pt x="2582334" y="408400"/>
                      </a:cubicBezTo>
                      <a:lnTo>
                        <a:pt x="2582333" y="408400"/>
                      </a:lnTo>
                      <a:cubicBezTo>
                        <a:pt x="2582333" y="633953"/>
                        <a:pt x="2399486" y="816800"/>
                        <a:pt x="2173933" y="816800"/>
                      </a:cubicBezTo>
                      <a:lnTo>
                        <a:pt x="0" y="816799"/>
                      </a:lnTo>
                      <a:lnTo>
                        <a:pt x="0" y="722608"/>
                      </a:lnTo>
                      <a:lnTo>
                        <a:pt x="2183458" y="722609"/>
                      </a:lnTo>
                      <a:cubicBezTo>
                        <a:pt x="2356991" y="722609"/>
                        <a:pt x="2497667" y="581933"/>
                        <a:pt x="2497667" y="408400"/>
                      </a:cubicBezTo>
                      <a:lnTo>
                        <a:pt x="2497668" y="408400"/>
                      </a:lnTo>
                      <a:cubicBezTo>
                        <a:pt x="2497668" y="234867"/>
                        <a:pt x="2356992" y="94191"/>
                        <a:pt x="2183459" y="94191"/>
                      </a:cubicBezTo>
                      <a:lnTo>
                        <a:pt x="0" y="94191"/>
                      </a:lnTo>
                      <a:lnTo>
                        <a:pt x="0" y="0"/>
                      </a:lnTo>
                      <a:close/>
                    </a:path>
                  </a:pathLst>
                </a:custGeom>
                <a:solidFill>
                  <a:schemeClr val="tx1">
                    <a:lumMod val="75000"/>
                    <a:lumOff val="2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35" name="Freeform: Shape 34">
                  <a:extLst>
                    <a:ext uri="{FF2B5EF4-FFF2-40B4-BE49-F238E27FC236}">
                      <a16:creationId xmlns:a16="http://schemas.microsoft.com/office/drawing/2014/main" id="{2132067E-90C9-8B4F-7B8C-172C59FE2F6A}"/>
                    </a:ext>
                  </a:extLst>
                </p:cNvPr>
                <p:cNvSpPr/>
                <p:nvPr/>
              </p:nvSpPr>
              <p:spPr>
                <a:xfrm>
                  <a:off x="3200400" y="2932758"/>
                  <a:ext cx="2321453" cy="298450"/>
                </a:xfrm>
                <a:custGeom>
                  <a:avLst/>
                  <a:gdLst>
                    <a:gd name="connsiteX0" fmla="*/ 0 w 2321453"/>
                    <a:gd name="connsiteY0" fmla="*/ 0 h 298450"/>
                    <a:gd name="connsiteX1" fmla="*/ 2172228 w 2321453"/>
                    <a:gd name="connsiteY1" fmla="*/ 0 h 298450"/>
                    <a:gd name="connsiteX2" fmla="*/ 2321453 w 2321453"/>
                    <a:gd name="connsiteY2" fmla="*/ 149225 h 298450"/>
                    <a:gd name="connsiteX3" fmla="*/ 2321452 w 2321453"/>
                    <a:gd name="connsiteY3" fmla="*/ 149225 h 298450"/>
                    <a:gd name="connsiteX4" fmla="*/ 2172227 w 2321453"/>
                    <a:gd name="connsiteY4" fmla="*/ 298450 h 298450"/>
                    <a:gd name="connsiteX5" fmla="*/ 0 w 2321453"/>
                    <a:gd name="connsiteY5" fmla="*/ 298449 h 298450"/>
                    <a:gd name="connsiteX6" fmla="*/ 0 w 2321453"/>
                    <a:gd name="connsiteY6" fmla="*/ 204258 h 298450"/>
                    <a:gd name="connsiteX7" fmla="*/ 2143649 w 2321453"/>
                    <a:gd name="connsiteY7" fmla="*/ 204259 h 298450"/>
                    <a:gd name="connsiteX8" fmla="*/ 2198683 w 2321453"/>
                    <a:gd name="connsiteY8" fmla="*/ 149225 h 298450"/>
                    <a:gd name="connsiteX9" fmla="*/ 2198684 w 2321453"/>
                    <a:gd name="connsiteY9" fmla="*/ 149225 h 298450"/>
                    <a:gd name="connsiteX10" fmla="*/ 2143650 w 2321453"/>
                    <a:gd name="connsiteY10" fmla="*/ 94191 h 298450"/>
                    <a:gd name="connsiteX11" fmla="*/ 0 w 2321453"/>
                    <a:gd name="connsiteY11" fmla="*/ 94191 h 298450"/>
                    <a:gd name="connsiteX12" fmla="*/ 0 w 2321453"/>
                    <a:gd name="connsiteY12" fmla="*/ 0 h 298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321453" h="298450">
                      <a:moveTo>
                        <a:pt x="0" y="0"/>
                      </a:moveTo>
                      <a:lnTo>
                        <a:pt x="2172228" y="0"/>
                      </a:lnTo>
                      <a:cubicBezTo>
                        <a:pt x="2254643" y="0"/>
                        <a:pt x="2321453" y="66810"/>
                        <a:pt x="2321453" y="149225"/>
                      </a:cubicBezTo>
                      <a:lnTo>
                        <a:pt x="2321452" y="149225"/>
                      </a:lnTo>
                      <a:cubicBezTo>
                        <a:pt x="2321452" y="231640"/>
                        <a:pt x="2254642" y="298450"/>
                        <a:pt x="2172227" y="298450"/>
                      </a:cubicBezTo>
                      <a:lnTo>
                        <a:pt x="0" y="298449"/>
                      </a:lnTo>
                      <a:lnTo>
                        <a:pt x="0" y="204258"/>
                      </a:lnTo>
                      <a:lnTo>
                        <a:pt x="2143649" y="204259"/>
                      </a:lnTo>
                      <a:cubicBezTo>
                        <a:pt x="2174043" y="204259"/>
                        <a:pt x="2198683" y="179619"/>
                        <a:pt x="2198683" y="149225"/>
                      </a:cubicBezTo>
                      <a:lnTo>
                        <a:pt x="2198684" y="149225"/>
                      </a:lnTo>
                      <a:cubicBezTo>
                        <a:pt x="2198684" y="118831"/>
                        <a:pt x="2174044" y="94191"/>
                        <a:pt x="2143650" y="94191"/>
                      </a:cubicBezTo>
                      <a:lnTo>
                        <a:pt x="0" y="94191"/>
                      </a:lnTo>
                      <a:lnTo>
                        <a:pt x="0" y="0"/>
                      </a:lnTo>
                      <a:close/>
                    </a:path>
                  </a:pathLst>
                </a:custGeom>
                <a:solidFill>
                  <a:schemeClr val="tx1">
                    <a:lumMod val="75000"/>
                    <a:lumOff val="2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grpSp>
          <p:grpSp>
            <p:nvGrpSpPr>
              <p:cNvPr id="22" name="Group 21">
                <a:extLst>
                  <a:ext uri="{FF2B5EF4-FFF2-40B4-BE49-F238E27FC236}">
                    <a16:creationId xmlns:a16="http://schemas.microsoft.com/office/drawing/2014/main" id="{8FB13993-B11C-B65C-7CB6-12ED0AC3A12E}"/>
                  </a:ext>
                </a:extLst>
              </p:cNvPr>
              <p:cNvGrpSpPr/>
              <p:nvPr/>
            </p:nvGrpSpPr>
            <p:grpSpPr>
              <a:xfrm>
                <a:off x="4325424" y="3563653"/>
                <a:ext cx="2582334" cy="816800"/>
                <a:chOff x="3200399" y="2673583"/>
                <a:chExt cx="2582334" cy="816800"/>
              </a:xfrm>
            </p:grpSpPr>
            <p:sp>
              <p:nvSpPr>
                <p:cNvPr id="32" name="Freeform: Shape 31">
                  <a:extLst>
                    <a:ext uri="{FF2B5EF4-FFF2-40B4-BE49-F238E27FC236}">
                      <a16:creationId xmlns:a16="http://schemas.microsoft.com/office/drawing/2014/main" id="{22C375BF-E714-EC90-7A12-FD9E37FB422D}"/>
                    </a:ext>
                  </a:extLst>
                </p:cNvPr>
                <p:cNvSpPr/>
                <p:nvPr/>
              </p:nvSpPr>
              <p:spPr>
                <a:xfrm>
                  <a:off x="3200399" y="2673583"/>
                  <a:ext cx="2582334" cy="816800"/>
                </a:xfrm>
                <a:custGeom>
                  <a:avLst/>
                  <a:gdLst>
                    <a:gd name="connsiteX0" fmla="*/ 0 w 2582334"/>
                    <a:gd name="connsiteY0" fmla="*/ 0 h 816800"/>
                    <a:gd name="connsiteX1" fmla="*/ 2173934 w 2582334"/>
                    <a:gd name="connsiteY1" fmla="*/ 0 h 816800"/>
                    <a:gd name="connsiteX2" fmla="*/ 2582334 w 2582334"/>
                    <a:gd name="connsiteY2" fmla="*/ 408400 h 816800"/>
                    <a:gd name="connsiteX3" fmla="*/ 2582333 w 2582334"/>
                    <a:gd name="connsiteY3" fmla="*/ 408400 h 816800"/>
                    <a:gd name="connsiteX4" fmla="*/ 2173933 w 2582334"/>
                    <a:gd name="connsiteY4" fmla="*/ 816800 h 816800"/>
                    <a:gd name="connsiteX5" fmla="*/ 0 w 2582334"/>
                    <a:gd name="connsiteY5" fmla="*/ 816799 h 816800"/>
                    <a:gd name="connsiteX6" fmla="*/ 0 w 2582334"/>
                    <a:gd name="connsiteY6" fmla="*/ 722608 h 816800"/>
                    <a:gd name="connsiteX7" fmla="*/ 2183458 w 2582334"/>
                    <a:gd name="connsiteY7" fmla="*/ 722609 h 816800"/>
                    <a:gd name="connsiteX8" fmla="*/ 2497667 w 2582334"/>
                    <a:gd name="connsiteY8" fmla="*/ 408400 h 816800"/>
                    <a:gd name="connsiteX9" fmla="*/ 2497668 w 2582334"/>
                    <a:gd name="connsiteY9" fmla="*/ 408400 h 816800"/>
                    <a:gd name="connsiteX10" fmla="*/ 2183459 w 2582334"/>
                    <a:gd name="connsiteY10" fmla="*/ 94191 h 816800"/>
                    <a:gd name="connsiteX11" fmla="*/ 0 w 2582334"/>
                    <a:gd name="connsiteY11" fmla="*/ 94191 h 816800"/>
                    <a:gd name="connsiteX12" fmla="*/ 0 w 2582334"/>
                    <a:gd name="connsiteY12" fmla="*/ 0 h 81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582334" h="816800">
                      <a:moveTo>
                        <a:pt x="0" y="0"/>
                      </a:moveTo>
                      <a:lnTo>
                        <a:pt x="2173934" y="0"/>
                      </a:lnTo>
                      <a:cubicBezTo>
                        <a:pt x="2399487" y="0"/>
                        <a:pt x="2582334" y="182847"/>
                        <a:pt x="2582334" y="408400"/>
                      </a:cubicBezTo>
                      <a:lnTo>
                        <a:pt x="2582333" y="408400"/>
                      </a:lnTo>
                      <a:cubicBezTo>
                        <a:pt x="2582333" y="633953"/>
                        <a:pt x="2399486" y="816800"/>
                        <a:pt x="2173933" y="816800"/>
                      </a:cubicBezTo>
                      <a:lnTo>
                        <a:pt x="0" y="816799"/>
                      </a:lnTo>
                      <a:lnTo>
                        <a:pt x="0" y="722608"/>
                      </a:lnTo>
                      <a:lnTo>
                        <a:pt x="2183458" y="722609"/>
                      </a:lnTo>
                      <a:cubicBezTo>
                        <a:pt x="2356991" y="722609"/>
                        <a:pt x="2497667" y="581933"/>
                        <a:pt x="2497667" y="408400"/>
                      </a:cubicBezTo>
                      <a:lnTo>
                        <a:pt x="2497668" y="408400"/>
                      </a:lnTo>
                      <a:cubicBezTo>
                        <a:pt x="2497668" y="234867"/>
                        <a:pt x="2356992" y="94191"/>
                        <a:pt x="2183459" y="94191"/>
                      </a:cubicBezTo>
                      <a:lnTo>
                        <a:pt x="0" y="94191"/>
                      </a:lnTo>
                      <a:lnTo>
                        <a:pt x="0" y="0"/>
                      </a:lnTo>
                      <a:close/>
                    </a:path>
                  </a:pathLst>
                </a:custGeom>
                <a:solidFill>
                  <a:schemeClr val="tx1">
                    <a:lumMod val="75000"/>
                    <a:lumOff val="2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33" name="Freeform: Shape 32">
                  <a:extLst>
                    <a:ext uri="{FF2B5EF4-FFF2-40B4-BE49-F238E27FC236}">
                      <a16:creationId xmlns:a16="http://schemas.microsoft.com/office/drawing/2014/main" id="{FAEE38D5-E2F7-5F01-A280-AB7D0C2E37B3}"/>
                    </a:ext>
                  </a:extLst>
                </p:cNvPr>
                <p:cNvSpPr/>
                <p:nvPr/>
              </p:nvSpPr>
              <p:spPr>
                <a:xfrm>
                  <a:off x="3200399" y="2928821"/>
                  <a:ext cx="2321454" cy="298449"/>
                </a:xfrm>
                <a:custGeom>
                  <a:avLst/>
                  <a:gdLst>
                    <a:gd name="connsiteX0" fmla="*/ 0 w 2321453"/>
                    <a:gd name="connsiteY0" fmla="*/ 0 h 298450"/>
                    <a:gd name="connsiteX1" fmla="*/ 2172228 w 2321453"/>
                    <a:gd name="connsiteY1" fmla="*/ 0 h 298450"/>
                    <a:gd name="connsiteX2" fmla="*/ 2321453 w 2321453"/>
                    <a:gd name="connsiteY2" fmla="*/ 149225 h 298450"/>
                    <a:gd name="connsiteX3" fmla="*/ 2321452 w 2321453"/>
                    <a:gd name="connsiteY3" fmla="*/ 149225 h 298450"/>
                    <a:gd name="connsiteX4" fmla="*/ 2172227 w 2321453"/>
                    <a:gd name="connsiteY4" fmla="*/ 298450 h 298450"/>
                    <a:gd name="connsiteX5" fmla="*/ 0 w 2321453"/>
                    <a:gd name="connsiteY5" fmla="*/ 298449 h 298450"/>
                    <a:gd name="connsiteX6" fmla="*/ 0 w 2321453"/>
                    <a:gd name="connsiteY6" fmla="*/ 204258 h 298450"/>
                    <a:gd name="connsiteX7" fmla="*/ 2143649 w 2321453"/>
                    <a:gd name="connsiteY7" fmla="*/ 204259 h 298450"/>
                    <a:gd name="connsiteX8" fmla="*/ 2198683 w 2321453"/>
                    <a:gd name="connsiteY8" fmla="*/ 149225 h 298450"/>
                    <a:gd name="connsiteX9" fmla="*/ 2198684 w 2321453"/>
                    <a:gd name="connsiteY9" fmla="*/ 149225 h 298450"/>
                    <a:gd name="connsiteX10" fmla="*/ 2143650 w 2321453"/>
                    <a:gd name="connsiteY10" fmla="*/ 94191 h 298450"/>
                    <a:gd name="connsiteX11" fmla="*/ 0 w 2321453"/>
                    <a:gd name="connsiteY11" fmla="*/ 94191 h 298450"/>
                    <a:gd name="connsiteX12" fmla="*/ 0 w 2321453"/>
                    <a:gd name="connsiteY12" fmla="*/ 0 h 298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321453" h="298450">
                      <a:moveTo>
                        <a:pt x="0" y="0"/>
                      </a:moveTo>
                      <a:lnTo>
                        <a:pt x="2172228" y="0"/>
                      </a:lnTo>
                      <a:cubicBezTo>
                        <a:pt x="2254643" y="0"/>
                        <a:pt x="2321453" y="66810"/>
                        <a:pt x="2321453" y="149225"/>
                      </a:cubicBezTo>
                      <a:lnTo>
                        <a:pt x="2321452" y="149225"/>
                      </a:lnTo>
                      <a:cubicBezTo>
                        <a:pt x="2321452" y="231640"/>
                        <a:pt x="2254642" y="298450"/>
                        <a:pt x="2172227" y="298450"/>
                      </a:cubicBezTo>
                      <a:lnTo>
                        <a:pt x="0" y="298449"/>
                      </a:lnTo>
                      <a:lnTo>
                        <a:pt x="0" y="204258"/>
                      </a:lnTo>
                      <a:lnTo>
                        <a:pt x="2143649" y="204259"/>
                      </a:lnTo>
                      <a:cubicBezTo>
                        <a:pt x="2174043" y="204259"/>
                        <a:pt x="2198683" y="179619"/>
                        <a:pt x="2198683" y="149225"/>
                      </a:cubicBezTo>
                      <a:lnTo>
                        <a:pt x="2198684" y="149225"/>
                      </a:lnTo>
                      <a:cubicBezTo>
                        <a:pt x="2198684" y="118831"/>
                        <a:pt x="2174044" y="94191"/>
                        <a:pt x="2143650" y="94191"/>
                      </a:cubicBezTo>
                      <a:lnTo>
                        <a:pt x="0" y="94191"/>
                      </a:lnTo>
                      <a:lnTo>
                        <a:pt x="0" y="0"/>
                      </a:lnTo>
                      <a:close/>
                    </a:path>
                  </a:pathLst>
                </a:custGeom>
                <a:solidFill>
                  <a:schemeClr val="tx1">
                    <a:lumMod val="75000"/>
                    <a:lumOff val="2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grpSp>
          <p:grpSp>
            <p:nvGrpSpPr>
              <p:cNvPr id="23" name="Group 22">
                <a:extLst>
                  <a:ext uri="{FF2B5EF4-FFF2-40B4-BE49-F238E27FC236}">
                    <a16:creationId xmlns:a16="http://schemas.microsoft.com/office/drawing/2014/main" id="{F42F7BC4-5F8C-03E6-CB15-3C0D791C6746}"/>
                  </a:ext>
                </a:extLst>
              </p:cNvPr>
              <p:cNvGrpSpPr/>
              <p:nvPr/>
            </p:nvGrpSpPr>
            <p:grpSpPr>
              <a:xfrm flipH="1">
                <a:off x="3034258" y="3100764"/>
                <a:ext cx="2582334" cy="816800"/>
                <a:chOff x="3200399" y="2673583"/>
                <a:chExt cx="2582334" cy="816800"/>
              </a:xfrm>
            </p:grpSpPr>
            <p:sp>
              <p:nvSpPr>
                <p:cNvPr id="30" name="Freeform: Shape 29">
                  <a:extLst>
                    <a:ext uri="{FF2B5EF4-FFF2-40B4-BE49-F238E27FC236}">
                      <a16:creationId xmlns:a16="http://schemas.microsoft.com/office/drawing/2014/main" id="{32E6BB6B-0A11-75EF-EFE1-98AA0E0E6B20}"/>
                    </a:ext>
                  </a:extLst>
                </p:cNvPr>
                <p:cNvSpPr/>
                <p:nvPr/>
              </p:nvSpPr>
              <p:spPr>
                <a:xfrm>
                  <a:off x="3200399" y="2673583"/>
                  <a:ext cx="2582334" cy="816800"/>
                </a:xfrm>
                <a:custGeom>
                  <a:avLst/>
                  <a:gdLst>
                    <a:gd name="connsiteX0" fmla="*/ 0 w 2582334"/>
                    <a:gd name="connsiteY0" fmla="*/ 0 h 816800"/>
                    <a:gd name="connsiteX1" fmla="*/ 2173934 w 2582334"/>
                    <a:gd name="connsiteY1" fmla="*/ 0 h 816800"/>
                    <a:gd name="connsiteX2" fmla="*/ 2582334 w 2582334"/>
                    <a:gd name="connsiteY2" fmla="*/ 408400 h 816800"/>
                    <a:gd name="connsiteX3" fmla="*/ 2582333 w 2582334"/>
                    <a:gd name="connsiteY3" fmla="*/ 408400 h 816800"/>
                    <a:gd name="connsiteX4" fmla="*/ 2173933 w 2582334"/>
                    <a:gd name="connsiteY4" fmla="*/ 816800 h 816800"/>
                    <a:gd name="connsiteX5" fmla="*/ 0 w 2582334"/>
                    <a:gd name="connsiteY5" fmla="*/ 816799 h 816800"/>
                    <a:gd name="connsiteX6" fmla="*/ 0 w 2582334"/>
                    <a:gd name="connsiteY6" fmla="*/ 722608 h 816800"/>
                    <a:gd name="connsiteX7" fmla="*/ 2183458 w 2582334"/>
                    <a:gd name="connsiteY7" fmla="*/ 722609 h 816800"/>
                    <a:gd name="connsiteX8" fmla="*/ 2497667 w 2582334"/>
                    <a:gd name="connsiteY8" fmla="*/ 408400 h 816800"/>
                    <a:gd name="connsiteX9" fmla="*/ 2497668 w 2582334"/>
                    <a:gd name="connsiteY9" fmla="*/ 408400 h 816800"/>
                    <a:gd name="connsiteX10" fmla="*/ 2183459 w 2582334"/>
                    <a:gd name="connsiteY10" fmla="*/ 94191 h 816800"/>
                    <a:gd name="connsiteX11" fmla="*/ 0 w 2582334"/>
                    <a:gd name="connsiteY11" fmla="*/ 94191 h 816800"/>
                    <a:gd name="connsiteX12" fmla="*/ 0 w 2582334"/>
                    <a:gd name="connsiteY12" fmla="*/ 0 h 81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582334" h="816800">
                      <a:moveTo>
                        <a:pt x="0" y="0"/>
                      </a:moveTo>
                      <a:lnTo>
                        <a:pt x="2173934" y="0"/>
                      </a:lnTo>
                      <a:cubicBezTo>
                        <a:pt x="2399487" y="0"/>
                        <a:pt x="2582334" y="182847"/>
                        <a:pt x="2582334" y="408400"/>
                      </a:cubicBezTo>
                      <a:lnTo>
                        <a:pt x="2582333" y="408400"/>
                      </a:lnTo>
                      <a:cubicBezTo>
                        <a:pt x="2582333" y="633953"/>
                        <a:pt x="2399486" y="816800"/>
                        <a:pt x="2173933" y="816800"/>
                      </a:cubicBezTo>
                      <a:lnTo>
                        <a:pt x="0" y="816799"/>
                      </a:lnTo>
                      <a:lnTo>
                        <a:pt x="0" y="722608"/>
                      </a:lnTo>
                      <a:lnTo>
                        <a:pt x="2183458" y="722609"/>
                      </a:lnTo>
                      <a:cubicBezTo>
                        <a:pt x="2356991" y="722609"/>
                        <a:pt x="2497667" y="581933"/>
                        <a:pt x="2497667" y="408400"/>
                      </a:cubicBezTo>
                      <a:lnTo>
                        <a:pt x="2497668" y="408400"/>
                      </a:lnTo>
                      <a:cubicBezTo>
                        <a:pt x="2497668" y="234867"/>
                        <a:pt x="2356992" y="94191"/>
                        <a:pt x="2183459" y="94191"/>
                      </a:cubicBezTo>
                      <a:lnTo>
                        <a:pt x="0" y="94191"/>
                      </a:lnTo>
                      <a:lnTo>
                        <a:pt x="0" y="0"/>
                      </a:lnTo>
                      <a:close/>
                    </a:path>
                  </a:pathLst>
                </a:custGeom>
                <a:solidFill>
                  <a:schemeClr val="tx1">
                    <a:lumMod val="75000"/>
                    <a:lumOff val="2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31" name="Freeform: Shape 30">
                  <a:extLst>
                    <a:ext uri="{FF2B5EF4-FFF2-40B4-BE49-F238E27FC236}">
                      <a16:creationId xmlns:a16="http://schemas.microsoft.com/office/drawing/2014/main" id="{FA2EA975-DC1C-708B-4AFC-3F28A4FA253D}"/>
                    </a:ext>
                  </a:extLst>
                </p:cNvPr>
                <p:cNvSpPr/>
                <p:nvPr/>
              </p:nvSpPr>
              <p:spPr>
                <a:xfrm>
                  <a:off x="3200400" y="2932758"/>
                  <a:ext cx="2321453" cy="298450"/>
                </a:xfrm>
                <a:custGeom>
                  <a:avLst/>
                  <a:gdLst>
                    <a:gd name="connsiteX0" fmla="*/ 0 w 2321453"/>
                    <a:gd name="connsiteY0" fmla="*/ 0 h 298450"/>
                    <a:gd name="connsiteX1" fmla="*/ 2172228 w 2321453"/>
                    <a:gd name="connsiteY1" fmla="*/ 0 h 298450"/>
                    <a:gd name="connsiteX2" fmla="*/ 2321453 w 2321453"/>
                    <a:gd name="connsiteY2" fmla="*/ 149225 h 298450"/>
                    <a:gd name="connsiteX3" fmla="*/ 2321452 w 2321453"/>
                    <a:gd name="connsiteY3" fmla="*/ 149225 h 298450"/>
                    <a:gd name="connsiteX4" fmla="*/ 2172227 w 2321453"/>
                    <a:gd name="connsiteY4" fmla="*/ 298450 h 298450"/>
                    <a:gd name="connsiteX5" fmla="*/ 0 w 2321453"/>
                    <a:gd name="connsiteY5" fmla="*/ 298449 h 298450"/>
                    <a:gd name="connsiteX6" fmla="*/ 0 w 2321453"/>
                    <a:gd name="connsiteY6" fmla="*/ 204258 h 298450"/>
                    <a:gd name="connsiteX7" fmla="*/ 2143649 w 2321453"/>
                    <a:gd name="connsiteY7" fmla="*/ 204259 h 298450"/>
                    <a:gd name="connsiteX8" fmla="*/ 2198683 w 2321453"/>
                    <a:gd name="connsiteY8" fmla="*/ 149225 h 298450"/>
                    <a:gd name="connsiteX9" fmla="*/ 2198684 w 2321453"/>
                    <a:gd name="connsiteY9" fmla="*/ 149225 h 298450"/>
                    <a:gd name="connsiteX10" fmla="*/ 2143650 w 2321453"/>
                    <a:gd name="connsiteY10" fmla="*/ 94191 h 298450"/>
                    <a:gd name="connsiteX11" fmla="*/ 0 w 2321453"/>
                    <a:gd name="connsiteY11" fmla="*/ 94191 h 298450"/>
                    <a:gd name="connsiteX12" fmla="*/ 0 w 2321453"/>
                    <a:gd name="connsiteY12" fmla="*/ 0 h 298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321453" h="298450">
                      <a:moveTo>
                        <a:pt x="0" y="0"/>
                      </a:moveTo>
                      <a:lnTo>
                        <a:pt x="2172228" y="0"/>
                      </a:lnTo>
                      <a:cubicBezTo>
                        <a:pt x="2254643" y="0"/>
                        <a:pt x="2321453" y="66810"/>
                        <a:pt x="2321453" y="149225"/>
                      </a:cubicBezTo>
                      <a:lnTo>
                        <a:pt x="2321452" y="149225"/>
                      </a:lnTo>
                      <a:cubicBezTo>
                        <a:pt x="2321452" y="231640"/>
                        <a:pt x="2254642" y="298450"/>
                        <a:pt x="2172227" y="298450"/>
                      </a:cubicBezTo>
                      <a:lnTo>
                        <a:pt x="0" y="298449"/>
                      </a:lnTo>
                      <a:lnTo>
                        <a:pt x="0" y="204258"/>
                      </a:lnTo>
                      <a:lnTo>
                        <a:pt x="2143649" y="204259"/>
                      </a:lnTo>
                      <a:cubicBezTo>
                        <a:pt x="2174043" y="204259"/>
                        <a:pt x="2198683" y="179619"/>
                        <a:pt x="2198683" y="149225"/>
                      </a:cubicBezTo>
                      <a:lnTo>
                        <a:pt x="2198684" y="149225"/>
                      </a:lnTo>
                      <a:cubicBezTo>
                        <a:pt x="2198684" y="118831"/>
                        <a:pt x="2174044" y="94191"/>
                        <a:pt x="2143650" y="94191"/>
                      </a:cubicBezTo>
                      <a:lnTo>
                        <a:pt x="0" y="94191"/>
                      </a:lnTo>
                      <a:lnTo>
                        <a:pt x="0" y="0"/>
                      </a:lnTo>
                      <a:close/>
                    </a:path>
                  </a:pathLst>
                </a:custGeom>
                <a:solidFill>
                  <a:schemeClr val="tx1">
                    <a:lumMod val="75000"/>
                    <a:lumOff val="2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grpSp>
          <p:grpSp>
            <p:nvGrpSpPr>
              <p:cNvPr id="24" name="Group 23">
                <a:extLst>
                  <a:ext uri="{FF2B5EF4-FFF2-40B4-BE49-F238E27FC236}">
                    <a16:creationId xmlns:a16="http://schemas.microsoft.com/office/drawing/2014/main" id="{B2A52363-1E13-CE74-2118-93F4AF6359A1}"/>
                  </a:ext>
                </a:extLst>
              </p:cNvPr>
              <p:cNvGrpSpPr/>
              <p:nvPr/>
            </p:nvGrpSpPr>
            <p:grpSpPr>
              <a:xfrm>
                <a:off x="2386557" y="4025098"/>
                <a:ext cx="2007643" cy="353366"/>
                <a:chOff x="4325424" y="4753302"/>
                <a:chExt cx="2007643" cy="353366"/>
              </a:xfrm>
            </p:grpSpPr>
            <p:sp>
              <p:nvSpPr>
                <p:cNvPr id="28" name="Freeform: Shape 27">
                  <a:extLst>
                    <a:ext uri="{FF2B5EF4-FFF2-40B4-BE49-F238E27FC236}">
                      <a16:creationId xmlns:a16="http://schemas.microsoft.com/office/drawing/2014/main" id="{018366A8-D377-EB02-0BC7-5CD86593DCD7}"/>
                    </a:ext>
                  </a:extLst>
                </p:cNvPr>
                <p:cNvSpPr/>
                <p:nvPr/>
              </p:nvSpPr>
              <p:spPr>
                <a:xfrm>
                  <a:off x="4325424" y="4753302"/>
                  <a:ext cx="2007643" cy="94191"/>
                </a:xfrm>
                <a:custGeom>
                  <a:avLst/>
                  <a:gdLst>
                    <a:gd name="connsiteX0" fmla="*/ 0 w 2007643"/>
                    <a:gd name="connsiteY0" fmla="*/ 0 h 94191"/>
                    <a:gd name="connsiteX1" fmla="*/ 2007643 w 2007643"/>
                    <a:gd name="connsiteY1" fmla="*/ 0 h 94191"/>
                    <a:gd name="connsiteX2" fmla="*/ 2007643 w 2007643"/>
                    <a:gd name="connsiteY2" fmla="*/ 94191 h 94191"/>
                    <a:gd name="connsiteX3" fmla="*/ 0 w 2007643"/>
                    <a:gd name="connsiteY3" fmla="*/ 94191 h 94191"/>
                    <a:gd name="connsiteX4" fmla="*/ 0 w 2007643"/>
                    <a:gd name="connsiteY4" fmla="*/ 0 h 9419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07643" h="94191">
                      <a:moveTo>
                        <a:pt x="0" y="0"/>
                      </a:moveTo>
                      <a:lnTo>
                        <a:pt x="2007643" y="0"/>
                      </a:lnTo>
                      <a:lnTo>
                        <a:pt x="2007643" y="94191"/>
                      </a:lnTo>
                      <a:lnTo>
                        <a:pt x="0" y="94191"/>
                      </a:lnTo>
                      <a:lnTo>
                        <a:pt x="0" y="0"/>
                      </a:lnTo>
                      <a:close/>
                    </a:path>
                  </a:pathLst>
                </a:custGeom>
                <a:solidFill>
                  <a:schemeClr val="tx1">
                    <a:lumMod val="75000"/>
                    <a:lumOff val="2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29" name="Freeform: Shape 28">
                  <a:extLst>
                    <a:ext uri="{FF2B5EF4-FFF2-40B4-BE49-F238E27FC236}">
                      <a16:creationId xmlns:a16="http://schemas.microsoft.com/office/drawing/2014/main" id="{D3E0500A-1985-7F7E-BC9B-338299156021}"/>
                    </a:ext>
                  </a:extLst>
                </p:cNvPr>
                <p:cNvSpPr/>
                <p:nvPr/>
              </p:nvSpPr>
              <p:spPr>
                <a:xfrm>
                  <a:off x="4325425" y="5012477"/>
                  <a:ext cx="2007642" cy="94191"/>
                </a:xfrm>
                <a:custGeom>
                  <a:avLst/>
                  <a:gdLst>
                    <a:gd name="connsiteX0" fmla="*/ 0 w 2007642"/>
                    <a:gd name="connsiteY0" fmla="*/ 0 h 94191"/>
                    <a:gd name="connsiteX1" fmla="*/ 2007642 w 2007642"/>
                    <a:gd name="connsiteY1" fmla="*/ 0 h 94191"/>
                    <a:gd name="connsiteX2" fmla="*/ 2007642 w 2007642"/>
                    <a:gd name="connsiteY2" fmla="*/ 94191 h 94191"/>
                    <a:gd name="connsiteX3" fmla="*/ 0 w 2007642"/>
                    <a:gd name="connsiteY3" fmla="*/ 94191 h 94191"/>
                    <a:gd name="connsiteX4" fmla="*/ 0 w 2007642"/>
                    <a:gd name="connsiteY4" fmla="*/ 0 h 9419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07642" h="94191">
                      <a:moveTo>
                        <a:pt x="0" y="0"/>
                      </a:moveTo>
                      <a:lnTo>
                        <a:pt x="2007642" y="0"/>
                      </a:lnTo>
                      <a:lnTo>
                        <a:pt x="2007642" y="94191"/>
                      </a:lnTo>
                      <a:lnTo>
                        <a:pt x="0" y="94191"/>
                      </a:lnTo>
                      <a:lnTo>
                        <a:pt x="0" y="0"/>
                      </a:lnTo>
                      <a:close/>
                    </a:path>
                  </a:pathLst>
                </a:custGeom>
                <a:solidFill>
                  <a:schemeClr val="tx1">
                    <a:lumMod val="75000"/>
                    <a:lumOff val="2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grpSp>
          <p:grpSp>
            <p:nvGrpSpPr>
              <p:cNvPr id="25" name="Group 24">
                <a:extLst>
                  <a:ext uri="{FF2B5EF4-FFF2-40B4-BE49-F238E27FC236}">
                    <a16:creationId xmlns:a16="http://schemas.microsoft.com/office/drawing/2014/main" id="{2450C580-E130-6B56-95C7-F2DC74A107B3}"/>
                  </a:ext>
                </a:extLst>
              </p:cNvPr>
              <p:cNvGrpSpPr/>
              <p:nvPr/>
            </p:nvGrpSpPr>
            <p:grpSpPr>
              <a:xfrm>
                <a:off x="2317781" y="2637228"/>
                <a:ext cx="2007643" cy="353366"/>
                <a:chOff x="4325424" y="4753302"/>
                <a:chExt cx="2007643" cy="353366"/>
              </a:xfrm>
            </p:grpSpPr>
            <p:sp>
              <p:nvSpPr>
                <p:cNvPr id="26" name="Freeform: Shape 25">
                  <a:extLst>
                    <a:ext uri="{FF2B5EF4-FFF2-40B4-BE49-F238E27FC236}">
                      <a16:creationId xmlns:a16="http://schemas.microsoft.com/office/drawing/2014/main" id="{8E0CA86F-1CA7-C30E-B16A-B7B900A5505D}"/>
                    </a:ext>
                  </a:extLst>
                </p:cNvPr>
                <p:cNvSpPr/>
                <p:nvPr/>
              </p:nvSpPr>
              <p:spPr>
                <a:xfrm>
                  <a:off x="4325424" y="4753302"/>
                  <a:ext cx="2007643" cy="94191"/>
                </a:xfrm>
                <a:custGeom>
                  <a:avLst/>
                  <a:gdLst>
                    <a:gd name="connsiteX0" fmla="*/ 0 w 2007643"/>
                    <a:gd name="connsiteY0" fmla="*/ 0 h 94191"/>
                    <a:gd name="connsiteX1" fmla="*/ 2007643 w 2007643"/>
                    <a:gd name="connsiteY1" fmla="*/ 0 h 94191"/>
                    <a:gd name="connsiteX2" fmla="*/ 2007643 w 2007643"/>
                    <a:gd name="connsiteY2" fmla="*/ 94191 h 94191"/>
                    <a:gd name="connsiteX3" fmla="*/ 0 w 2007643"/>
                    <a:gd name="connsiteY3" fmla="*/ 94191 h 94191"/>
                    <a:gd name="connsiteX4" fmla="*/ 0 w 2007643"/>
                    <a:gd name="connsiteY4" fmla="*/ 0 h 9419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07643" h="94191">
                      <a:moveTo>
                        <a:pt x="0" y="0"/>
                      </a:moveTo>
                      <a:lnTo>
                        <a:pt x="2007643" y="0"/>
                      </a:lnTo>
                      <a:lnTo>
                        <a:pt x="2007643" y="94191"/>
                      </a:lnTo>
                      <a:lnTo>
                        <a:pt x="0" y="94191"/>
                      </a:lnTo>
                      <a:lnTo>
                        <a:pt x="0" y="0"/>
                      </a:lnTo>
                      <a:close/>
                    </a:path>
                  </a:pathLst>
                </a:custGeom>
                <a:solidFill>
                  <a:schemeClr val="tx1">
                    <a:lumMod val="75000"/>
                    <a:lumOff val="2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27" name="Freeform: Shape 26">
                  <a:extLst>
                    <a:ext uri="{FF2B5EF4-FFF2-40B4-BE49-F238E27FC236}">
                      <a16:creationId xmlns:a16="http://schemas.microsoft.com/office/drawing/2014/main" id="{F7573C7C-D706-8C1E-6A29-9DDF38D72E9E}"/>
                    </a:ext>
                  </a:extLst>
                </p:cNvPr>
                <p:cNvSpPr/>
                <p:nvPr/>
              </p:nvSpPr>
              <p:spPr>
                <a:xfrm>
                  <a:off x="4325425" y="5012477"/>
                  <a:ext cx="2007642" cy="94191"/>
                </a:xfrm>
                <a:custGeom>
                  <a:avLst/>
                  <a:gdLst>
                    <a:gd name="connsiteX0" fmla="*/ 0 w 2007642"/>
                    <a:gd name="connsiteY0" fmla="*/ 0 h 94191"/>
                    <a:gd name="connsiteX1" fmla="*/ 2007642 w 2007642"/>
                    <a:gd name="connsiteY1" fmla="*/ 0 h 94191"/>
                    <a:gd name="connsiteX2" fmla="*/ 2007642 w 2007642"/>
                    <a:gd name="connsiteY2" fmla="*/ 94191 h 94191"/>
                    <a:gd name="connsiteX3" fmla="*/ 0 w 2007642"/>
                    <a:gd name="connsiteY3" fmla="*/ 94191 h 94191"/>
                    <a:gd name="connsiteX4" fmla="*/ 0 w 2007642"/>
                    <a:gd name="connsiteY4" fmla="*/ 0 h 9419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07642" h="94191">
                      <a:moveTo>
                        <a:pt x="0" y="0"/>
                      </a:moveTo>
                      <a:lnTo>
                        <a:pt x="2007642" y="0"/>
                      </a:lnTo>
                      <a:lnTo>
                        <a:pt x="2007642" y="94191"/>
                      </a:lnTo>
                      <a:lnTo>
                        <a:pt x="0" y="94191"/>
                      </a:lnTo>
                      <a:lnTo>
                        <a:pt x="0" y="0"/>
                      </a:lnTo>
                      <a:close/>
                    </a:path>
                  </a:pathLst>
                </a:custGeom>
                <a:solidFill>
                  <a:schemeClr val="tx1">
                    <a:lumMod val="75000"/>
                    <a:lumOff val="2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grpSp>
        </p:grpSp>
        <p:sp>
          <p:nvSpPr>
            <p:cNvPr id="36" name="Oval 35">
              <a:extLst>
                <a:ext uri="{FF2B5EF4-FFF2-40B4-BE49-F238E27FC236}">
                  <a16:creationId xmlns:a16="http://schemas.microsoft.com/office/drawing/2014/main" id="{AAB41350-6997-7866-C352-386EBA5374D4}"/>
                </a:ext>
              </a:extLst>
            </p:cNvPr>
            <p:cNvSpPr/>
            <p:nvPr/>
          </p:nvSpPr>
          <p:spPr>
            <a:xfrm>
              <a:off x="2347061" y="1181497"/>
              <a:ext cx="653792" cy="653792"/>
            </a:xfrm>
            <a:prstGeom prst="ellipse">
              <a:avLst/>
            </a:prstGeom>
            <a:solidFill>
              <a:schemeClr val="bg1">
                <a:lumMod val="8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7" name="Isosceles Triangle 36">
              <a:extLst>
                <a:ext uri="{FF2B5EF4-FFF2-40B4-BE49-F238E27FC236}">
                  <a16:creationId xmlns:a16="http://schemas.microsoft.com/office/drawing/2014/main" id="{43F6BBC8-2F94-4169-5F45-6DB016FF63D6}"/>
                </a:ext>
              </a:extLst>
            </p:cNvPr>
            <p:cNvSpPr/>
            <p:nvPr/>
          </p:nvSpPr>
          <p:spPr>
            <a:xfrm rot="5400000">
              <a:off x="2371796" y="1850540"/>
              <a:ext cx="350918" cy="346768"/>
            </a:xfrm>
            <a:prstGeom prst="triangle">
              <a:avLst/>
            </a:prstGeom>
            <a:solidFill>
              <a:schemeClr val="bg1">
                <a:lumMod val="8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8" name="Isosceles Triangle 37">
              <a:extLst>
                <a:ext uri="{FF2B5EF4-FFF2-40B4-BE49-F238E27FC236}">
                  <a16:creationId xmlns:a16="http://schemas.microsoft.com/office/drawing/2014/main" id="{E8B728B6-1847-3919-28C0-C2AC7C4C095D}"/>
                </a:ext>
              </a:extLst>
            </p:cNvPr>
            <p:cNvSpPr/>
            <p:nvPr/>
          </p:nvSpPr>
          <p:spPr>
            <a:xfrm rot="16200000" flipH="1">
              <a:off x="2652764" y="1853208"/>
              <a:ext cx="350918" cy="346768"/>
            </a:xfrm>
            <a:prstGeom prst="triangle">
              <a:avLst/>
            </a:prstGeom>
            <a:solidFill>
              <a:schemeClr val="bg1">
                <a:lumMod val="8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39" name="Straight Arrow Connector 38">
              <a:extLst>
                <a:ext uri="{FF2B5EF4-FFF2-40B4-BE49-F238E27FC236}">
                  <a16:creationId xmlns:a16="http://schemas.microsoft.com/office/drawing/2014/main" id="{A0F5851C-C507-AFE1-71A7-4A04F421E077}"/>
                </a:ext>
              </a:extLst>
            </p:cNvPr>
            <p:cNvCxnSpPr/>
            <p:nvPr/>
          </p:nvCxnSpPr>
          <p:spPr>
            <a:xfrm>
              <a:off x="3607684" y="1206500"/>
              <a:ext cx="608619" cy="0"/>
            </a:xfrm>
            <a:prstGeom prst="straightConnector1">
              <a:avLst/>
            </a:prstGeom>
            <a:ln w="38100" cap="flat" cmpd="sng" algn="ctr">
              <a:solidFill>
                <a:schemeClr val="accent2"/>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cxnSp>
          <p:nvCxnSpPr>
            <p:cNvPr id="40" name="Straight Arrow Connector 39">
              <a:extLst>
                <a:ext uri="{FF2B5EF4-FFF2-40B4-BE49-F238E27FC236}">
                  <a16:creationId xmlns:a16="http://schemas.microsoft.com/office/drawing/2014/main" id="{05E364DB-5E01-09F2-F7C8-C1D2494C99CD}"/>
                </a:ext>
              </a:extLst>
            </p:cNvPr>
            <p:cNvCxnSpPr/>
            <p:nvPr/>
          </p:nvCxnSpPr>
          <p:spPr>
            <a:xfrm>
              <a:off x="1085810" y="1206500"/>
              <a:ext cx="608619" cy="0"/>
            </a:xfrm>
            <a:prstGeom prst="straightConnector1">
              <a:avLst/>
            </a:prstGeom>
            <a:ln w="38100" cap="flat" cmpd="sng" algn="ctr">
              <a:solidFill>
                <a:schemeClr val="accent2"/>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cxnSp>
          <p:nvCxnSpPr>
            <p:cNvPr id="42" name="Straight Arrow Connector 41">
              <a:extLst>
                <a:ext uri="{FF2B5EF4-FFF2-40B4-BE49-F238E27FC236}">
                  <a16:creationId xmlns:a16="http://schemas.microsoft.com/office/drawing/2014/main" id="{56969E78-7CCC-8596-EC54-B534C85B386C}"/>
                </a:ext>
              </a:extLst>
            </p:cNvPr>
            <p:cNvCxnSpPr>
              <a:cxnSpLocks/>
            </p:cNvCxnSpPr>
            <p:nvPr/>
          </p:nvCxnSpPr>
          <p:spPr>
            <a:xfrm flipH="1">
              <a:off x="3644750" y="2186683"/>
              <a:ext cx="608619" cy="0"/>
            </a:xfrm>
            <a:prstGeom prst="straightConnector1">
              <a:avLst/>
            </a:prstGeom>
            <a:ln w="38100" cap="flat" cmpd="sng" algn="ctr">
              <a:solidFill>
                <a:schemeClr val="accent2"/>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cxnSp>
          <p:nvCxnSpPr>
            <p:cNvPr id="43" name="Straight Arrow Connector 42">
              <a:extLst>
                <a:ext uri="{FF2B5EF4-FFF2-40B4-BE49-F238E27FC236}">
                  <a16:creationId xmlns:a16="http://schemas.microsoft.com/office/drawing/2014/main" id="{8D6EF49D-8EDC-B5A7-0F4C-25C6D7496401}"/>
                </a:ext>
              </a:extLst>
            </p:cNvPr>
            <p:cNvCxnSpPr>
              <a:cxnSpLocks/>
            </p:cNvCxnSpPr>
            <p:nvPr/>
          </p:nvCxnSpPr>
          <p:spPr>
            <a:xfrm flipH="1">
              <a:off x="928441" y="2155485"/>
              <a:ext cx="608619" cy="0"/>
            </a:xfrm>
            <a:prstGeom prst="straightConnector1">
              <a:avLst/>
            </a:prstGeom>
            <a:ln w="38100" cap="flat" cmpd="sng" algn="ctr">
              <a:solidFill>
                <a:schemeClr val="accent2"/>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cxnSp>
          <p:nvCxnSpPr>
            <p:cNvPr id="45" name="Straight Arrow Connector 44">
              <a:extLst>
                <a:ext uri="{FF2B5EF4-FFF2-40B4-BE49-F238E27FC236}">
                  <a16:creationId xmlns:a16="http://schemas.microsoft.com/office/drawing/2014/main" id="{8C989B15-48AF-205D-02B0-0229B21EBE89}"/>
                </a:ext>
              </a:extLst>
            </p:cNvPr>
            <p:cNvCxnSpPr>
              <a:cxnSpLocks/>
            </p:cNvCxnSpPr>
            <p:nvPr/>
          </p:nvCxnSpPr>
          <p:spPr>
            <a:xfrm>
              <a:off x="2501900" y="1410279"/>
              <a:ext cx="367006" cy="12700"/>
            </a:xfrm>
            <a:prstGeom prst="straightConnector1">
              <a:avLst/>
            </a:prstGeom>
            <a:ln w="38100" cap="flat" cmpd="sng" algn="ctr">
              <a:solidFill>
                <a:schemeClr val="accent2"/>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grpSp>
      <p:grpSp>
        <p:nvGrpSpPr>
          <p:cNvPr id="64" name="Group 63">
            <a:extLst>
              <a:ext uri="{FF2B5EF4-FFF2-40B4-BE49-F238E27FC236}">
                <a16:creationId xmlns:a16="http://schemas.microsoft.com/office/drawing/2014/main" id="{B0683B4A-3FCD-42FA-DAA9-C31A9939B70D}"/>
              </a:ext>
            </a:extLst>
          </p:cNvPr>
          <p:cNvGrpSpPr/>
          <p:nvPr/>
        </p:nvGrpSpPr>
        <p:grpSpPr>
          <a:xfrm>
            <a:off x="1005494" y="2310481"/>
            <a:ext cx="924699" cy="1000904"/>
            <a:chOff x="831587" y="2021696"/>
            <a:chExt cx="924699" cy="1000904"/>
          </a:xfrm>
        </p:grpSpPr>
        <p:sp>
          <p:nvSpPr>
            <p:cNvPr id="47" name="Freeform: Shape 46">
              <a:extLst>
                <a:ext uri="{FF2B5EF4-FFF2-40B4-BE49-F238E27FC236}">
                  <a16:creationId xmlns:a16="http://schemas.microsoft.com/office/drawing/2014/main" id="{944E6EFC-C777-A5F2-6388-8956D989FDD2}"/>
                </a:ext>
              </a:extLst>
            </p:cNvPr>
            <p:cNvSpPr/>
            <p:nvPr/>
          </p:nvSpPr>
          <p:spPr>
            <a:xfrm>
              <a:off x="997635" y="2222329"/>
              <a:ext cx="565887" cy="800271"/>
            </a:xfrm>
            <a:custGeom>
              <a:avLst/>
              <a:gdLst>
                <a:gd name="csX0" fmla="*/ 152400 w 558800"/>
                <a:gd name="csY0" fmla="*/ 660400 h 800100"/>
                <a:gd name="csX1" fmla="*/ 152400 w 558800"/>
                <a:gd name="csY1" fmla="*/ 520700 h 800100"/>
                <a:gd name="csX2" fmla="*/ 12700 w 558800"/>
                <a:gd name="csY2" fmla="*/ 381000 h 800100"/>
                <a:gd name="csX3" fmla="*/ 0 w 558800"/>
                <a:gd name="csY3" fmla="*/ 101600 h 800100"/>
                <a:gd name="csX4" fmla="*/ 292100 w 558800"/>
                <a:gd name="csY4" fmla="*/ 0 h 800100"/>
                <a:gd name="csX5" fmla="*/ 558800 w 558800"/>
                <a:gd name="csY5" fmla="*/ 127000 h 800100"/>
                <a:gd name="csX6" fmla="*/ 533400 w 558800"/>
                <a:gd name="csY6" fmla="*/ 444500 h 800100"/>
                <a:gd name="csX7" fmla="*/ 406400 w 558800"/>
                <a:gd name="csY7" fmla="*/ 508000 h 800100"/>
                <a:gd name="csX8" fmla="*/ 393700 w 558800"/>
                <a:gd name="csY8" fmla="*/ 685800 h 800100"/>
                <a:gd name="csX9" fmla="*/ 279400 w 558800"/>
                <a:gd name="csY9" fmla="*/ 800100 h 800100"/>
                <a:gd name="csX10" fmla="*/ 152400 w 558800"/>
                <a:gd name="csY10" fmla="*/ 660400 h 800100"/>
                <a:gd name="csX0" fmla="*/ 152400 w 558800"/>
                <a:gd name="csY0" fmla="*/ 660825 h 800525"/>
                <a:gd name="csX1" fmla="*/ 152400 w 558800"/>
                <a:gd name="csY1" fmla="*/ 521125 h 800525"/>
                <a:gd name="csX2" fmla="*/ 12700 w 558800"/>
                <a:gd name="csY2" fmla="*/ 381425 h 800525"/>
                <a:gd name="csX3" fmla="*/ 0 w 558800"/>
                <a:gd name="csY3" fmla="*/ 102025 h 800525"/>
                <a:gd name="csX4" fmla="*/ 292100 w 558800"/>
                <a:gd name="csY4" fmla="*/ 425 h 800525"/>
                <a:gd name="csX5" fmla="*/ 558800 w 558800"/>
                <a:gd name="csY5" fmla="*/ 127425 h 800525"/>
                <a:gd name="csX6" fmla="*/ 533400 w 558800"/>
                <a:gd name="csY6" fmla="*/ 444925 h 800525"/>
                <a:gd name="csX7" fmla="*/ 406400 w 558800"/>
                <a:gd name="csY7" fmla="*/ 508425 h 800525"/>
                <a:gd name="csX8" fmla="*/ 393700 w 558800"/>
                <a:gd name="csY8" fmla="*/ 686225 h 800525"/>
                <a:gd name="csX9" fmla="*/ 279400 w 558800"/>
                <a:gd name="csY9" fmla="*/ 800525 h 800525"/>
                <a:gd name="csX10" fmla="*/ 152400 w 558800"/>
                <a:gd name="csY10" fmla="*/ 660825 h 800525"/>
                <a:gd name="csX0" fmla="*/ 152400 w 573894"/>
                <a:gd name="csY0" fmla="*/ 660825 h 800525"/>
                <a:gd name="csX1" fmla="*/ 152400 w 573894"/>
                <a:gd name="csY1" fmla="*/ 521125 h 800525"/>
                <a:gd name="csX2" fmla="*/ 12700 w 573894"/>
                <a:gd name="csY2" fmla="*/ 381425 h 800525"/>
                <a:gd name="csX3" fmla="*/ 0 w 573894"/>
                <a:gd name="csY3" fmla="*/ 102025 h 800525"/>
                <a:gd name="csX4" fmla="*/ 292100 w 573894"/>
                <a:gd name="csY4" fmla="*/ 425 h 800525"/>
                <a:gd name="csX5" fmla="*/ 558800 w 573894"/>
                <a:gd name="csY5" fmla="*/ 127425 h 800525"/>
                <a:gd name="csX6" fmla="*/ 533400 w 573894"/>
                <a:gd name="csY6" fmla="*/ 444925 h 800525"/>
                <a:gd name="csX7" fmla="*/ 406400 w 573894"/>
                <a:gd name="csY7" fmla="*/ 508425 h 800525"/>
                <a:gd name="csX8" fmla="*/ 393700 w 573894"/>
                <a:gd name="csY8" fmla="*/ 686225 h 800525"/>
                <a:gd name="csX9" fmla="*/ 279400 w 573894"/>
                <a:gd name="csY9" fmla="*/ 800525 h 800525"/>
                <a:gd name="csX10" fmla="*/ 152400 w 573894"/>
                <a:gd name="csY10" fmla="*/ 660825 h 800525"/>
                <a:gd name="csX0" fmla="*/ 152400 w 584621"/>
                <a:gd name="csY0" fmla="*/ 660825 h 800525"/>
                <a:gd name="csX1" fmla="*/ 152400 w 584621"/>
                <a:gd name="csY1" fmla="*/ 521125 h 800525"/>
                <a:gd name="csX2" fmla="*/ 12700 w 584621"/>
                <a:gd name="csY2" fmla="*/ 381425 h 800525"/>
                <a:gd name="csX3" fmla="*/ 0 w 584621"/>
                <a:gd name="csY3" fmla="*/ 102025 h 800525"/>
                <a:gd name="csX4" fmla="*/ 292100 w 584621"/>
                <a:gd name="csY4" fmla="*/ 425 h 800525"/>
                <a:gd name="csX5" fmla="*/ 558800 w 584621"/>
                <a:gd name="csY5" fmla="*/ 127425 h 800525"/>
                <a:gd name="csX6" fmla="*/ 533400 w 584621"/>
                <a:gd name="csY6" fmla="*/ 444925 h 800525"/>
                <a:gd name="csX7" fmla="*/ 406400 w 584621"/>
                <a:gd name="csY7" fmla="*/ 508425 h 800525"/>
                <a:gd name="csX8" fmla="*/ 393700 w 584621"/>
                <a:gd name="csY8" fmla="*/ 686225 h 800525"/>
                <a:gd name="csX9" fmla="*/ 279400 w 584621"/>
                <a:gd name="csY9" fmla="*/ 800525 h 800525"/>
                <a:gd name="csX10" fmla="*/ 152400 w 584621"/>
                <a:gd name="csY10" fmla="*/ 660825 h 800525"/>
                <a:gd name="csX0" fmla="*/ 156697 w 588918"/>
                <a:gd name="csY0" fmla="*/ 660825 h 800525"/>
                <a:gd name="csX1" fmla="*/ 156697 w 588918"/>
                <a:gd name="csY1" fmla="*/ 521125 h 800525"/>
                <a:gd name="csX2" fmla="*/ 16997 w 588918"/>
                <a:gd name="csY2" fmla="*/ 381425 h 800525"/>
                <a:gd name="csX3" fmla="*/ 4297 w 588918"/>
                <a:gd name="csY3" fmla="*/ 102025 h 800525"/>
                <a:gd name="csX4" fmla="*/ 296397 w 588918"/>
                <a:gd name="csY4" fmla="*/ 425 h 800525"/>
                <a:gd name="csX5" fmla="*/ 563097 w 588918"/>
                <a:gd name="csY5" fmla="*/ 127425 h 800525"/>
                <a:gd name="csX6" fmla="*/ 537697 w 588918"/>
                <a:gd name="csY6" fmla="*/ 444925 h 800525"/>
                <a:gd name="csX7" fmla="*/ 410697 w 588918"/>
                <a:gd name="csY7" fmla="*/ 508425 h 800525"/>
                <a:gd name="csX8" fmla="*/ 397997 w 588918"/>
                <a:gd name="csY8" fmla="*/ 686225 h 800525"/>
                <a:gd name="csX9" fmla="*/ 283697 w 588918"/>
                <a:gd name="csY9" fmla="*/ 800525 h 800525"/>
                <a:gd name="csX10" fmla="*/ 156697 w 588918"/>
                <a:gd name="csY10" fmla="*/ 660825 h 800525"/>
                <a:gd name="csX0" fmla="*/ 179177 w 611398"/>
                <a:gd name="csY0" fmla="*/ 660973 h 800673"/>
                <a:gd name="csX1" fmla="*/ 179177 w 611398"/>
                <a:gd name="csY1" fmla="*/ 521273 h 800673"/>
                <a:gd name="csX2" fmla="*/ 39477 w 611398"/>
                <a:gd name="csY2" fmla="*/ 381573 h 800673"/>
                <a:gd name="csX3" fmla="*/ 26777 w 611398"/>
                <a:gd name="csY3" fmla="*/ 102173 h 800673"/>
                <a:gd name="csX4" fmla="*/ 318877 w 611398"/>
                <a:gd name="csY4" fmla="*/ 573 h 800673"/>
                <a:gd name="csX5" fmla="*/ 585577 w 611398"/>
                <a:gd name="csY5" fmla="*/ 127573 h 800673"/>
                <a:gd name="csX6" fmla="*/ 560177 w 611398"/>
                <a:gd name="csY6" fmla="*/ 445073 h 800673"/>
                <a:gd name="csX7" fmla="*/ 433177 w 611398"/>
                <a:gd name="csY7" fmla="*/ 508573 h 800673"/>
                <a:gd name="csX8" fmla="*/ 420477 w 611398"/>
                <a:gd name="csY8" fmla="*/ 686373 h 800673"/>
                <a:gd name="csX9" fmla="*/ 306177 w 611398"/>
                <a:gd name="csY9" fmla="*/ 800673 h 800673"/>
                <a:gd name="csX10" fmla="*/ 179177 w 611398"/>
                <a:gd name="csY10" fmla="*/ 660973 h 800673"/>
                <a:gd name="csX0" fmla="*/ 179177 w 611398"/>
                <a:gd name="csY0" fmla="*/ 660973 h 800673"/>
                <a:gd name="csX1" fmla="*/ 179177 w 611398"/>
                <a:gd name="csY1" fmla="*/ 521273 h 800673"/>
                <a:gd name="csX2" fmla="*/ 39477 w 611398"/>
                <a:gd name="csY2" fmla="*/ 381573 h 800673"/>
                <a:gd name="csX3" fmla="*/ 26777 w 611398"/>
                <a:gd name="csY3" fmla="*/ 102173 h 800673"/>
                <a:gd name="csX4" fmla="*/ 318877 w 611398"/>
                <a:gd name="csY4" fmla="*/ 573 h 800673"/>
                <a:gd name="csX5" fmla="*/ 585577 w 611398"/>
                <a:gd name="csY5" fmla="*/ 127573 h 800673"/>
                <a:gd name="csX6" fmla="*/ 560177 w 611398"/>
                <a:gd name="csY6" fmla="*/ 445073 h 800673"/>
                <a:gd name="csX7" fmla="*/ 433177 w 611398"/>
                <a:gd name="csY7" fmla="*/ 508573 h 800673"/>
                <a:gd name="csX8" fmla="*/ 420477 w 611398"/>
                <a:gd name="csY8" fmla="*/ 686373 h 800673"/>
                <a:gd name="csX9" fmla="*/ 306177 w 611398"/>
                <a:gd name="csY9" fmla="*/ 800673 h 800673"/>
                <a:gd name="csX10" fmla="*/ 179177 w 611398"/>
                <a:gd name="csY10" fmla="*/ 660973 h 800673"/>
                <a:gd name="csX0" fmla="*/ 168476 w 600697"/>
                <a:gd name="csY0" fmla="*/ 660648 h 800348"/>
                <a:gd name="csX1" fmla="*/ 168476 w 600697"/>
                <a:gd name="csY1" fmla="*/ 520948 h 800348"/>
                <a:gd name="csX2" fmla="*/ 28776 w 600697"/>
                <a:gd name="csY2" fmla="*/ 381248 h 800348"/>
                <a:gd name="csX3" fmla="*/ 28776 w 600697"/>
                <a:gd name="csY3" fmla="*/ 101848 h 800348"/>
                <a:gd name="csX4" fmla="*/ 308176 w 600697"/>
                <a:gd name="csY4" fmla="*/ 248 h 800348"/>
                <a:gd name="csX5" fmla="*/ 574876 w 600697"/>
                <a:gd name="csY5" fmla="*/ 127248 h 800348"/>
                <a:gd name="csX6" fmla="*/ 549476 w 600697"/>
                <a:gd name="csY6" fmla="*/ 444748 h 800348"/>
                <a:gd name="csX7" fmla="*/ 422476 w 600697"/>
                <a:gd name="csY7" fmla="*/ 508248 h 800348"/>
                <a:gd name="csX8" fmla="*/ 409776 w 600697"/>
                <a:gd name="csY8" fmla="*/ 686048 h 800348"/>
                <a:gd name="csX9" fmla="*/ 295476 w 600697"/>
                <a:gd name="csY9" fmla="*/ 800348 h 800348"/>
                <a:gd name="csX10" fmla="*/ 168476 w 600697"/>
                <a:gd name="csY10" fmla="*/ 660648 h 800348"/>
                <a:gd name="csX0" fmla="*/ 168476 w 594697"/>
                <a:gd name="csY0" fmla="*/ 660648 h 800348"/>
                <a:gd name="csX1" fmla="*/ 168476 w 594697"/>
                <a:gd name="csY1" fmla="*/ 520948 h 800348"/>
                <a:gd name="csX2" fmla="*/ 28776 w 594697"/>
                <a:gd name="csY2" fmla="*/ 381248 h 800348"/>
                <a:gd name="csX3" fmla="*/ 28776 w 594697"/>
                <a:gd name="csY3" fmla="*/ 101848 h 800348"/>
                <a:gd name="csX4" fmla="*/ 308176 w 594697"/>
                <a:gd name="csY4" fmla="*/ 248 h 800348"/>
                <a:gd name="csX5" fmla="*/ 574876 w 594697"/>
                <a:gd name="csY5" fmla="*/ 127248 h 800348"/>
                <a:gd name="csX6" fmla="*/ 536776 w 594697"/>
                <a:gd name="csY6" fmla="*/ 447923 h 800348"/>
                <a:gd name="csX7" fmla="*/ 422476 w 594697"/>
                <a:gd name="csY7" fmla="*/ 508248 h 800348"/>
                <a:gd name="csX8" fmla="*/ 409776 w 594697"/>
                <a:gd name="csY8" fmla="*/ 686048 h 800348"/>
                <a:gd name="csX9" fmla="*/ 295476 w 594697"/>
                <a:gd name="csY9" fmla="*/ 800348 h 800348"/>
                <a:gd name="csX10" fmla="*/ 168476 w 594697"/>
                <a:gd name="csY10" fmla="*/ 660648 h 800348"/>
                <a:gd name="csX0" fmla="*/ 168476 w 575314"/>
                <a:gd name="csY0" fmla="*/ 660593 h 800293"/>
                <a:gd name="csX1" fmla="*/ 168476 w 575314"/>
                <a:gd name="csY1" fmla="*/ 520893 h 800293"/>
                <a:gd name="csX2" fmla="*/ 28776 w 575314"/>
                <a:gd name="csY2" fmla="*/ 381193 h 800293"/>
                <a:gd name="csX3" fmla="*/ 28776 w 575314"/>
                <a:gd name="csY3" fmla="*/ 101793 h 800293"/>
                <a:gd name="csX4" fmla="*/ 308176 w 575314"/>
                <a:gd name="csY4" fmla="*/ 193 h 800293"/>
                <a:gd name="csX5" fmla="*/ 559001 w 575314"/>
                <a:gd name="csY5" fmla="*/ 124018 h 800293"/>
                <a:gd name="csX6" fmla="*/ 536776 w 575314"/>
                <a:gd name="csY6" fmla="*/ 447868 h 800293"/>
                <a:gd name="csX7" fmla="*/ 422476 w 575314"/>
                <a:gd name="csY7" fmla="*/ 508193 h 800293"/>
                <a:gd name="csX8" fmla="*/ 409776 w 575314"/>
                <a:gd name="csY8" fmla="*/ 685993 h 800293"/>
                <a:gd name="csX9" fmla="*/ 295476 w 575314"/>
                <a:gd name="csY9" fmla="*/ 800293 h 800293"/>
                <a:gd name="csX10" fmla="*/ 168476 w 575314"/>
                <a:gd name="csY10" fmla="*/ 660593 h 800293"/>
                <a:gd name="csX0" fmla="*/ 155546 w 562384"/>
                <a:gd name="csY0" fmla="*/ 660644 h 800344"/>
                <a:gd name="csX1" fmla="*/ 155546 w 562384"/>
                <a:gd name="csY1" fmla="*/ 520944 h 800344"/>
                <a:gd name="csX2" fmla="*/ 47596 w 562384"/>
                <a:gd name="csY2" fmla="*/ 400294 h 800344"/>
                <a:gd name="csX3" fmla="*/ 15846 w 562384"/>
                <a:gd name="csY3" fmla="*/ 101844 h 800344"/>
                <a:gd name="csX4" fmla="*/ 295246 w 562384"/>
                <a:gd name="csY4" fmla="*/ 244 h 800344"/>
                <a:gd name="csX5" fmla="*/ 546071 w 562384"/>
                <a:gd name="csY5" fmla="*/ 124069 h 800344"/>
                <a:gd name="csX6" fmla="*/ 523846 w 562384"/>
                <a:gd name="csY6" fmla="*/ 447919 h 800344"/>
                <a:gd name="csX7" fmla="*/ 409546 w 562384"/>
                <a:gd name="csY7" fmla="*/ 508244 h 800344"/>
                <a:gd name="csX8" fmla="*/ 396846 w 562384"/>
                <a:gd name="csY8" fmla="*/ 686044 h 800344"/>
                <a:gd name="csX9" fmla="*/ 282546 w 562384"/>
                <a:gd name="csY9" fmla="*/ 800344 h 800344"/>
                <a:gd name="csX10" fmla="*/ 155546 w 562384"/>
                <a:gd name="csY10" fmla="*/ 660644 h 800344"/>
                <a:gd name="csX0" fmla="*/ 137792 w 544630"/>
                <a:gd name="csY0" fmla="*/ 660571 h 800271"/>
                <a:gd name="csX1" fmla="*/ 137792 w 544630"/>
                <a:gd name="csY1" fmla="*/ 520871 h 800271"/>
                <a:gd name="csX2" fmla="*/ 29842 w 544630"/>
                <a:gd name="csY2" fmla="*/ 400221 h 800271"/>
                <a:gd name="csX3" fmla="*/ 20317 w 544630"/>
                <a:gd name="csY3" fmla="*/ 104946 h 800271"/>
                <a:gd name="csX4" fmla="*/ 277492 w 544630"/>
                <a:gd name="csY4" fmla="*/ 171 h 800271"/>
                <a:gd name="csX5" fmla="*/ 528317 w 544630"/>
                <a:gd name="csY5" fmla="*/ 123996 h 800271"/>
                <a:gd name="csX6" fmla="*/ 506092 w 544630"/>
                <a:gd name="csY6" fmla="*/ 447846 h 800271"/>
                <a:gd name="csX7" fmla="*/ 391792 w 544630"/>
                <a:gd name="csY7" fmla="*/ 508171 h 800271"/>
                <a:gd name="csX8" fmla="*/ 379092 w 544630"/>
                <a:gd name="csY8" fmla="*/ 685971 h 800271"/>
                <a:gd name="csX9" fmla="*/ 264792 w 544630"/>
                <a:gd name="csY9" fmla="*/ 800271 h 800271"/>
                <a:gd name="csX10" fmla="*/ 137792 w 544630"/>
                <a:gd name="csY10" fmla="*/ 660571 h 800271"/>
                <a:gd name="csX0" fmla="*/ 148034 w 554872"/>
                <a:gd name="csY0" fmla="*/ 660571 h 800271"/>
                <a:gd name="csX1" fmla="*/ 148034 w 554872"/>
                <a:gd name="csY1" fmla="*/ 520871 h 800271"/>
                <a:gd name="csX2" fmla="*/ 17859 w 554872"/>
                <a:gd name="csY2" fmla="*/ 400221 h 800271"/>
                <a:gd name="csX3" fmla="*/ 30559 w 554872"/>
                <a:gd name="csY3" fmla="*/ 104946 h 800271"/>
                <a:gd name="csX4" fmla="*/ 287734 w 554872"/>
                <a:gd name="csY4" fmla="*/ 171 h 800271"/>
                <a:gd name="csX5" fmla="*/ 538559 w 554872"/>
                <a:gd name="csY5" fmla="*/ 123996 h 800271"/>
                <a:gd name="csX6" fmla="*/ 516334 w 554872"/>
                <a:gd name="csY6" fmla="*/ 447846 h 800271"/>
                <a:gd name="csX7" fmla="*/ 402034 w 554872"/>
                <a:gd name="csY7" fmla="*/ 508171 h 800271"/>
                <a:gd name="csX8" fmla="*/ 389334 w 554872"/>
                <a:gd name="csY8" fmla="*/ 685971 h 800271"/>
                <a:gd name="csX9" fmla="*/ 275034 w 554872"/>
                <a:gd name="csY9" fmla="*/ 800271 h 800271"/>
                <a:gd name="csX10" fmla="*/ 148034 w 554872"/>
                <a:gd name="csY10" fmla="*/ 660571 h 800271"/>
                <a:gd name="csX0" fmla="*/ 158064 w 564902"/>
                <a:gd name="csY0" fmla="*/ 660571 h 800271"/>
                <a:gd name="csX1" fmla="*/ 158064 w 564902"/>
                <a:gd name="csY1" fmla="*/ 520871 h 800271"/>
                <a:gd name="csX2" fmla="*/ 27889 w 564902"/>
                <a:gd name="csY2" fmla="*/ 400221 h 800271"/>
                <a:gd name="csX3" fmla="*/ 24714 w 564902"/>
                <a:gd name="csY3" fmla="*/ 104946 h 800271"/>
                <a:gd name="csX4" fmla="*/ 297764 w 564902"/>
                <a:gd name="csY4" fmla="*/ 171 h 800271"/>
                <a:gd name="csX5" fmla="*/ 548589 w 564902"/>
                <a:gd name="csY5" fmla="*/ 123996 h 800271"/>
                <a:gd name="csX6" fmla="*/ 526364 w 564902"/>
                <a:gd name="csY6" fmla="*/ 447846 h 800271"/>
                <a:gd name="csX7" fmla="*/ 412064 w 564902"/>
                <a:gd name="csY7" fmla="*/ 508171 h 800271"/>
                <a:gd name="csX8" fmla="*/ 399364 w 564902"/>
                <a:gd name="csY8" fmla="*/ 685971 h 800271"/>
                <a:gd name="csX9" fmla="*/ 285064 w 564902"/>
                <a:gd name="csY9" fmla="*/ 800271 h 800271"/>
                <a:gd name="csX10" fmla="*/ 158064 w 564902"/>
                <a:gd name="csY10" fmla="*/ 660571 h 800271"/>
                <a:gd name="csX0" fmla="*/ 158064 w 573304"/>
                <a:gd name="csY0" fmla="*/ 660571 h 800271"/>
                <a:gd name="csX1" fmla="*/ 158064 w 573304"/>
                <a:gd name="csY1" fmla="*/ 520871 h 800271"/>
                <a:gd name="csX2" fmla="*/ 27889 w 573304"/>
                <a:gd name="csY2" fmla="*/ 400221 h 800271"/>
                <a:gd name="csX3" fmla="*/ 24714 w 573304"/>
                <a:gd name="csY3" fmla="*/ 104946 h 800271"/>
                <a:gd name="csX4" fmla="*/ 297764 w 573304"/>
                <a:gd name="csY4" fmla="*/ 171 h 800271"/>
                <a:gd name="csX5" fmla="*/ 548589 w 573304"/>
                <a:gd name="csY5" fmla="*/ 123996 h 800271"/>
                <a:gd name="csX6" fmla="*/ 548589 w 573304"/>
                <a:gd name="csY6" fmla="*/ 435146 h 800271"/>
                <a:gd name="csX7" fmla="*/ 412064 w 573304"/>
                <a:gd name="csY7" fmla="*/ 508171 h 800271"/>
                <a:gd name="csX8" fmla="*/ 399364 w 573304"/>
                <a:gd name="csY8" fmla="*/ 685971 h 800271"/>
                <a:gd name="csX9" fmla="*/ 285064 w 573304"/>
                <a:gd name="csY9" fmla="*/ 800271 h 800271"/>
                <a:gd name="csX10" fmla="*/ 158064 w 573304"/>
                <a:gd name="csY10" fmla="*/ 660571 h 800271"/>
                <a:gd name="csX0" fmla="*/ 158064 w 565887"/>
                <a:gd name="csY0" fmla="*/ 660571 h 800271"/>
                <a:gd name="csX1" fmla="*/ 158064 w 565887"/>
                <a:gd name="csY1" fmla="*/ 520871 h 800271"/>
                <a:gd name="csX2" fmla="*/ 27889 w 565887"/>
                <a:gd name="csY2" fmla="*/ 400221 h 800271"/>
                <a:gd name="csX3" fmla="*/ 24714 w 565887"/>
                <a:gd name="csY3" fmla="*/ 104946 h 800271"/>
                <a:gd name="csX4" fmla="*/ 297764 w 565887"/>
                <a:gd name="csY4" fmla="*/ 171 h 800271"/>
                <a:gd name="csX5" fmla="*/ 548589 w 565887"/>
                <a:gd name="csY5" fmla="*/ 123996 h 800271"/>
                <a:gd name="csX6" fmla="*/ 529539 w 565887"/>
                <a:gd name="csY6" fmla="*/ 435146 h 800271"/>
                <a:gd name="csX7" fmla="*/ 412064 w 565887"/>
                <a:gd name="csY7" fmla="*/ 508171 h 800271"/>
                <a:gd name="csX8" fmla="*/ 399364 w 565887"/>
                <a:gd name="csY8" fmla="*/ 685971 h 800271"/>
                <a:gd name="csX9" fmla="*/ 285064 w 565887"/>
                <a:gd name="csY9" fmla="*/ 800271 h 800271"/>
                <a:gd name="csX10" fmla="*/ 158064 w 565887"/>
                <a:gd name="csY10" fmla="*/ 660571 h 800271"/>
                <a:gd name="csX0" fmla="*/ 158064 w 565887"/>
                <a:gd name="csY0" fmla="*/ 660571 h 800271"/>
                <a:gd name="csX1" fmla="*/ 158064 w 565887"/>
                <a:gd name="csY1" fmla="*/ 520871 h 800271"/>
                <a:gd name="csX2" fmla="*/ 27889 w 565887"/>
                <a:gd name="csY2" fmla="*/ 400221 h 800271"/>
                <a:gd name="csX3" fmla="*/ 24714 w 565887"/>
                <a:gd name="csY3" fmla="*/ 104946 h 800271"/>
                <a:gd name="csX4" fmla="*/ 297764 w 565887"/>
                <a:gd name="csY4" fmla="*/ 171 h 800271"/>
                <a:gd name="csX5" fmla="*/ 548589 w 565887"/>
                <a:gd name="csY5" fmla="*/ 123996 h 800271"/>
                <a:gd name="csX6" fmla="*/ 529539 w 565887"/>
                <a:gd name="csY6" fmla="*/ 435146 h 800271"/>
                <a:gd name="csX7" fmla="*/ 412064 w 565887"/>
                <a:gd name="csY7" fmla="*/ 508171 h 800271"/>
                <a:gd name="csX8" fmla="*/ 399364 w 565887"/>
                <a:gd name="csY8" fmla="*/ 685971 h 800271"/>
                <a:gd name="csX9" fmla="*/ 285064 w 565887"/>
                <a:gd name="csY9" fmla="*/ 800271 h 800271"/>
                <a:gd name="csX10" fmla="*/ 158064 w 565887"/>
                <a:gd name="csY10" fmla="*/ 660571 h 800271"/>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Lst>
              <a:rect l="l" t="t" r="r" b="b"/>
              <a:pathLst>
                <a:path w="565887" h="800271">
                  <a:moveTo>
                    <a:pt x="158064" y="660571"/>
                  </a:moveTo>
                  <a:lnTo>
                    <a:pt x="158064" y="520871"/>
                  </a:lnTo>
                  <a:cubicBezTo>
                    <a:pt x="111497" y="474304"/>
                    <a:pt x="50114" y="469542"/>
                    <a:pt x="27889" y="400221"/>
                  </a:cubicBezTo>
                  <a:cubicBezTo>
                    <a:pt x="5664" y="330900"/>
                    <a:pt x="-20265" y="171621"/>
                    <a:pt x="24714" y="104946"/>
                  </a:cubicBezTo>
                  <a:cubicBezTo>
                    <a:pt x="69693" y="38271"/>
                    <a:pt x="210452" y="-3004"/>
                    <a:pt x="297764" y="171"/>
                  </a:cubicBezTo>
                  <a:cubicBezTo>
                    <a:pt x="385076" y="3346"/>
                    <a:pt x="509960" y="51500"/>
                    <a:pt x="548589" y="123996"/>
                  </a:cubicBezTo>
                  <a:cubicBezTo>
                    <a:pt x="587218" y="196492"/>
                    <a:pt x="552293" y="393342"/>
                    <a:pt x="529539" y="435146"/>
                  </a:cubicBezTo>
                  <a:cubicBezTo>
                    <a:pt x="497053" y="494830"/>
                    <a:pt x="454397" y="487004"/>
                    <a:pt x="412064" y="508171"/>
                  </a:cubicBezTo>
                  <a:lnTo>
                    <a:pt x="399364" y="685971"/>
                  </a:lnTo>
                  <a:cubicBezTo>
                    <a:pt x="361264" y="724071"/>
                    <a:pt x="323164" y="800271"/>
                    <a:pt x="285064" y="800271"/>
                  </a:cubicBezTo>
                  <a:cubicBezTo>
                    <a:pt x="222131" y="800271"/>
                    <a:pt x="200397" y="707138"/>
                    <a:pt x="158064" y="660571"/>
                  </a:cubicBezTo>
                  <a:close/>
                </a:path>
              </a:pathLst>
            </a:custGeom>
            <a:solidFill>
              <a:schemeClr val="bg1"/>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49" name="Straight Connector 48">
              <a:extLst>
                <a:ext uri="{FF2B5EF4-FFF2-40B4-BE49-F238E27FC236}">
                  <a16:creationId xmlns:a16="http://schemas.microsoft.com/office/drawing/2014/main" id="{A2BE6E88-A8AF-4E00-668B-58BF4803761F}"/>
                </a:ext>
              </a:extLst>
            </p:cNvPr>
            <p:cNvCxnSpPr/>
            <p:nvPr/>
          </p:nvCxnSpPr>
          <p:spPr>
            <a:xfrm>
              <a:off x="847738" y="2221926"/>
              <a:ext cx="128785" cy="89474"/>
            </a:xfrm>
            <a:prstGeom prst="line">
              <a:avLst/>
            </a:prstGeom>
            <a:ln w="28575">
              <a:solidFill>
                <a:schemeClr val="tx1"/>
              </a:solidFill>
              <a:tailEnd type="none" w="med" len="lg"/>
            </a:ln>
          </p:spPr>
          <p:style>
            <a:lnRef idx="2">
              <a:schemeClr val="accent1"/>
            </a:lnRef>
            <a:fillRef idx="0">
              <a:schemeClr val="accent1"/>
            </a:fillRef>
            <a:effectRef idx="1">
              <a:schemeClr val="accent1"/>
            </a:effectRef>
            <a:fontRef idx="minor">
              <a:schemeClr val="tx1"/>
            </a:fontRef>
          </p:style>
        </p:cxnSp>
        <p:cxnSp>
          <p:nvCxnSpPr>
            <p:cNvPr id="50" name="Straight Connector 49">
              <a:extLst>
                <a:ext uri="{FF2B5EF4-FFF2-40B4-BE49-F238E27FC236}">
                  <a16:creationId xmlns:a16="http://schemas.microsoft.com/office/drawing/2014/main" id="{D87F3F05-728F-500F-E79E-A4F18E5770C3}"/>
                </a:ext>
              </a:extLst>
            </p:cNvPr>
            <p:cNvCxnSpPr>
              <a:cxnSpLocks/>
            </p:cNvCxnSpPr>
            <p:nvPr/>
          </p:nvCxnSpPr>
          <p:spPr>
            <a:xfrm flipV="1">
              <a:off x="1627501" y="2221926"/>
              <a:ext cx="128785" cy="89474"/>
            </a:xfrm>
            <a:prstGeom prst="line">
              <a:avLst/>
            </a:prstGeom>
            <a:ln w="28575">
              <a:solidFill>
                <a:schemeClr val="tx1"/>
              </a:solidFill>
              <a:tailEnd type="none" w="med" len="lg"/>
            </a:ln>
          </p:spPr>
          <p:style>
            <a:lnRef idx="2">
              <a:schemeClr val="accent1"/>
            </a:lnRef>
            <a:fillRef idx="0">
              <a:schemeClr val="accent1"/>
            </a:fillRef>
            <a:effectRef idx="1">
              <a:schemeClr val="accent1"/>
            </a:effectRef>
            <a:fontRef idx="minor">
              <a:schemeClr val="tx1"/>
            </a:fontRef>
          </p:style>
        </p:cxnSp>
        <p:cxnSp>
          <p:nvCxnSpPr>
            <p:cNvPr id="52" name="Straight Connector 51">
              <a:extLst>
                <a:ext uri="{FF2B5EF4-FFF2-40B4-BE49-F238E27FC236}">
                  <a16:creationId xmlns:a16="http://schemas.microsoft.com/office/drawing/2014/main" id="{DA2E1FBE-F24C-19C2-886B-B260188314B1}"/>
                </a:ext>
              </a:extLst>
            </p:cNvPr>
            <p:cNvCxnSpPr>
              <a:cxnSpLocks/>
            </p:cNvCxnSpPr>
            <p:nvPr/>
          </p:nvCxnSpPr>
          <p:spPr>
            <a:xfrm flipV="1">
              <a:off x="1288665" y="2021696"/>
              <a:ext cx="0" cy="150339"/>
            </a:xfrm>
            <a:prstGeom prst="line">
              <a:avLst/>
            </a:prstGeom>
            <a:ln w="28575">
              <a:solidFill>
                <a:schemeClr val="tx1"/>
              </a:solidFill>
              <a:tailEnd type="none" w="med" len="lg"/>
            </a:ln>
          </p:spPr>
          <p:style>
            <a:lnRef idx="2">
              <a:schemeClr val="accent1"/>
            </a:lnRef>
            <a:fillRef idx="0">
              <a:schemeClr val="accent1"/>
            </a:fillRef>
            <a:effectRef idx="1">
              <a:schemeClr val="accent1"/>
            </a:effectRef>
            <a:fontRef idx="minor">
              <a:schemeClr val="tx1"/>
            </a:fontRef>
          </p:style>
        </p:cxnSp>
        <p:cxnSp>
          <p:nvCxnSpPr>
            <p:cNvPr id="54" name="Straight Connector 53">
              <a:extLst>
                <a:ext uri="{FF2B5EF4-FFF2-40B4-BE49-F238E27FC236}">
                  <a16:creationId xmlns:a16="http://schemas.microsoft.com/office/drawing/2014/main" id="{3B5ED631-E875-327F-AB39-2ED8B95C88A1}"/>
                </a:ext>
              </a:extLst>
            </p:cNvPr>
            <p:cNvCxnSpPr>
              <a:cxnSpLocks/>
            </p:cNvCxnSpPr>
            <p:nvPr/>
          </p:nvCxnSpPr>
          <p:spPr>
            <a:xfrm flipH="1" flipV="1">
              <a:off x="1629233" y="2622262"/>
              <a:ext cx="127053" cy="75169"/>
            </a:xfrm>
            <a:prstGeom prst="line">
              <a:avLst/>
            </a:prstGeom>
            <a:ln w="28575">
              <a:solidFill>
                <a:schemeClr val="tx1"/>
              </a:solidFill>
              <a:tailEnd type="none" w="med" len="lg"/>
            </a:ln>
          </p:spPr>
          <p:style>
            <a:lnRef idx="2">
              <a:schemeClr val="accent1"/>
            </a:lnRef>
            <a:fillRef idx="0">
              <a:schemeClr val="accent1"/>
            </a:fillRef>
            <a:effectRef idx="1">
              <a:schemeClr val="accent1"/>
            </a:effectRef>
            <a:fontRef idx="minor">
              <a:schemeClr val="tx1"/>
            </a:fontRef>
          </p:style>
        </p:cxnSp>
        <p:cxnSp>
          <p:nvCxnSpPr>
            <p:cNvPr id="56" name="Straight Connector 55">
              <a:extLst>
                <a:ext uri="{FF2B5EF4-FFF2-40B4-BE49-F238E27FC236}">
                  <a16:creationId xmlns:a16="http://schemas.microsoft.com/office/drawing/2014/main" id="{DCEA6C36-8876-C7B0-82BD-470463687F23}"/>
                </a:ext>
              </a:extLst>
            </p:cNvPr>
            <p:cNvCxnSpPr>
              <a:cxnSpLocks/>
            </p:cNvCxnSpPr>
            <p:nvPr/>
          </p:nvCxnSpPr>
          <p:spPr>
            <a:xfrm flipH="1">
              <a:off x="831587" y="2648459"/>
              <a:ext cx="144936" cy="65108"/>
            </a:xfrm>
            <a:prstGeom prst="line">
              <a:avLst/>
            </a:prstGeom>
            <a:ln w="28575">
              <a:solidFill>
                <a:schemeClr val="tx1"/>
              </a:solidFill>
              <a:tailEnd type="none" w="med" len="lg"/>
            </a:ln>
          </p:spPr>
          <p:style>
            <a:lnRef idx="2">
              <a:schemeClr val="accent1"/>
            </a:lnRef>
            <a:fillRef idx="0">
              <a:schemeClr val="accent1"/>
            </a:fillRef>
            <a:effectRef idx="1">
              <a:schemeClr val="accent1"/>
            </a:effectRef>
            <a:fontRef idx="minor">
              <a:schemeClr val="tx1"/>
            </a:fontRef>
          </p:style>
        </p:cxnSp>
        <p:sp>
          <p:nvSpPr>
            <p:cNvPr id="58" name="Freeform: Shape 57">
              <a:extLst>
                <a:ext uri="{FF2B5EF4-FFF2-40B4-BE49-F238E27FC236}">
                  <a16:creationId xmlns:a16="http://schemas.microsoft.com/office/drawing/2014/main" id="{927B54EC-AD40-C25D-81C0-6980FF234213}"/>
                </a:ext>
              </a:extLst>
            </p:cNvPr>
            <p:cNvSpPr/>
            <p:nvPr/>
          </p:nvSpPr>
          <p:spPr>
            <a:xfrm>
              <a:off x="1193800" y="2740025"/>
              <a:ext cx="171450" cy="22225"/>
            </a:xfrm>
            <a:custGeom>
              <a:avLst/>
              <a:gdLst>
                <a:gd name="csX0" fmla="*/ 0 w 171450"/>
                <a:gd name="csY0" fmla="*/ 6350 h 22225"/>
                <a:gd name="csX1" fmla="*/ 82550 w 171450"/>
                <a:gd name="csY1" fmla="*/ 22225 h 22225"/>
                <a:gd name="csX2" fmla="*/ 171450 w 171450"/>
                <a:gd name="csY2" fmla="*/ 0 h 22225"/>
              </a:gdLst>
              <a:ahLst/>
              <a:cxnLst>
                <a:cxn ang="0">
                  <a:pos x="csX0" y="csY0"/>
                </a:cxn>
                <a:cxn ang="0">
                  <a:pos x="csX1" y="csY1"/>
                </a:cxn>
                <a:cxn ang="0">
                  <a:pos x="csX2" y="csY2"/>
                </a:cxn>
              </a:cxnLst>
              <a:rect l="l" t="t" r="r" b="b"/>
              <a:pathLst>
                <a:path w="171450" h="22225">
                  <a:moveTo>
                    <a:pt x="0" y="6350"/>
                  </a:moveTo>
                  <a:lnTo>
                    <a:pt x="82550" y="22225"/>
                  </a:lnTo>
                  <a:lnTo>
                    <a:pt x="171450" y="0"/>
                  </a:lnTo>
                </a:path>
              </a:pathLst>
            </a:custGeom>
            <a:no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9" name="Freeform: Shape 58">
              <a:extLst>
                <a:ext uri="{FF2B5EF4-FFF2-40B4-BE49-F238E27FC236}">
                  <a16:creationId xmlns:a16="http://schemas.microsoft.com/office/drawing/2014/main" id="{55EDF7C5-227D-13CF-C3F2-1259E5EEC13C}"/>
                </a:ext>
              </a:extLst>
            </p:cNvPr>
            <p:cNvSpPr/>
            <p:nvPr/>
          </p:nvSpPr>
          <p:spPr>
            <a:xfrm>
              <a:off x="1193800" y="2886074"/>
              <a:ext cx="171450" cy="22225"/>
            </a:xfrm>
            <a:custGeom>
              <a:avLst/>
              <a:gdLst>
                <a:gd name="csX0" fmla="*/ 0 w 171450"/>
                <a:gd name="csY0" fmla="*/ 6350 h 22225"/>
                <a:gd name="csX1" fmla="*/ 82550 w 171450"/>
                <a:gd name="csY1" fmla="*/ 22225 h 22225"/>
                <a:gd name="csX2" fmla="*/ 171450 w 171450"/>
                <a:gd name="csY2" fmla="*/ 0 h 22225"/>
              </a:gdLst>
              <a:ahLst/>
              <a:cxnLst>
                <a:cxn ang="0">
                  <a:pos x="csX0" y="csY0"/>
                </a:cxn>
                <a:cxn ang="0">
                  <a:pos x="csX1" y="csY1"/>
                </a:cxn>
                <a:cxn ang="0">
                  <a:pos x="csX2" y="csY2"/>
                </a:cxn>
              </a:cxnLst>
              <a:rect l="l" t="t" r="r" b="b"/>
              <a:pathLst>
                <a:path w="171450" h="22225">
                  <a:moveTo>
                    <a:pt x="0" y="6350"/>
                  </a:moveTo>
                  <a:lnTo>
                    <a:pt x="82550" y="22225"/>
                  </a:lnTo>
                  <a:lnTo>
                    <a:pt x="171450" y="0"/>
                  </a:lnTo>
                </a:path>
              </a:pathLst>
            </a:custGeom>
            <a:no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0" name="Freeform: Shape 59">
              <a:extLst>
                <a:ext uri="{FF2B5EF4-FFF2-40B4-BE49-F238E27FC236}">
                  <a16:creationId xmlns:a16="http://schemas.microsoft.com/office/drawing/2014/main" id="{277FFC09-A720-9828-E1F6-2DB5FA37B667}"/>
                </a:ext>
              </a:extLst>
            </p:cNvPr>
            <p:cNvSpPr/>
            <p:nvPr/>
          </p:nvSpPr>
          <p:spPr>
            <a:xfrm>
              <a:off x="1193800" y="2808288"/>
              <a:ext cx="171450" cy="22225"/>
            </a:xfrm>
            <a:custGeom>
              <a:avLst/>
              <a:gdLst>
                <a:gd name="csX0" fmla="*/ 0 w 171450"/>
                <a:gd name="csY0" fmla="*/ 6350 h 22225"/>
                <a:gd name="csX1" fmla="*/ 82550 w 171450"/>
                <a:gd name="csY1" fmla="*/ 22225 h 22225"/>
                <a:gd name="csX2" fmla="*/ 171450 w 171450"/>
                <a:gd name="csY2" fmla="*/ 0 h 22225"/>
              </a:gdLst>
              <a:ahLst/>
              <a:cxnLst>
                <a:cxn ang="0">
                  <a:pos x="csX0" y="csY0"/>
                </a:cxn>
                <a:cxn ang="0">
                  <a:pos x="csX1" y="csY1"/>
                </a:cxn>
                <a:cxn ang="0">
                  <a:pos x="csX2" y="csY2"/>
                </a:cxn>
              </a:cxnLst>
              <a:rect l="l" t="t" r="r" b="b"/>
              <a:pathLst>
                <a:path w="171450" h="22225">
                  <a:moveTo>
                    <a:pt x="0" y="6350"/>
                  </a:moveTo>
                  <a:lnTo>
                    <a:pt x="82550" y="22225"/>
                  </a:lnTo>
                  <a:lnTo>
                    <a:pt x="171450" y="0"/>
                  </a:lnTo>
                </a:path>
              </a:pathLst>
            </a:custGeom>
            <a:no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63" name="Group 62">
            <a:extLst>
              <a:ext uri="{FF2B5EF4-FFF2-40B4-BE49-F238E27FC236}">
                <a16:creationId xmlns:a16="http://schemas.microsoft.com/office/drawing/2014/main" id="{1C2BD400-1A37-737F-9CBA-7BE083E4670C}"/>
              </a:ext>
            </a:extLst>
          </p:cNvPr>
          <p:cNvGrpSpPr/>
          <p:nvPr/>
        </p:nvGrpSpPr>
        <p:grpSpPr>
          <a:xfrm>
            <a:off x="986547" y="4050980"/>
            <a:ext cx="1133900" cy="362410"/>
            <a:chOff x="731561" y="4047067"/>
            <a:chExt cx="1562906" cy="499526"/>
          </a:xfrm>
        </p:grpSpPr>
        <p:sp>
          <p:nvSpPr>
            <p:cNvPr id="62" name="Rectangle: Rounded Corners 61">
              <a:extLst>
                <a:ext uri="{FF2B5EF4-FFF2-40B4-BE49-F238E27FC236}">
                  <a16:creationId xmlns:a16="http://schemas.microsoft.com/office/drawing/2014/main" id="{16EEA3CA-9384-FA8C-C21C-09C1DD3105A7}"/>
                </a:ext>
              </a:extLst>
            </p:cNvPr>
            <p:cNvSpPr/>
            <p:nvPr/>
          </p:nvSpPr>
          <p:spPr>
            <a:xfrm>
              <a:off x="2022564" y="4165600"/>
              <a:ext cx="271903" cy="270920"/>
            </a:xfrm>
            <a:prstGeom prst="roundRect">
              <a:avLst/>
            </a:prstGeom>
            <a:solidFill>
              <a:schemeClr val="bg1"/>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1" name="Rectangle: Rounded Corners 60">
              <a:extLst>
                <a:ext uri="{FF2B5EF4-FFF2-40B4-BE49-F238E27FC236}">
                  <a16:creationId xmlns:a16="http://schemas.microsoft.com/office/drawing/2014/main" id="{B8269F7E-7BF8-F49E-574E-D926DFC70713}"/>
                </a:ext>
              </a:extLst>
            </p:cNvPr>
            <p:cNvSpPr/>
            <p:nvPr/>
          </p:nvSpPr>
          <p:spPr>
            <a:xfrm>
              <a:off x="731561" y="4047067"/>
              <a:ext cx="1452839" cy="499526"/>
            </a:xfrm>
            <a:prstGeom prst="roundRect">
              <a:avLst/>
            </a:prstGeom>
            <a:solidFill>
              <a:schemeClr val="bg1"/>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65" name="Group 64">
            <a:extLst>
              <a:ext uri="{FF2B5EF4-FFF2-40B4-BE49-F238E27FC236}">
                <a16:creationId xmlns:a16="http://schemas.microsoft.com/office/drawing/2014/main" id="{9A699526-8381-4A2C-3D7B-5A02F0CCD10A}"/>
              </a:ext>
            </a:extLst>
          </p:cNvPr>
          <p:cNvGrpSpPr/>
          <p:nvPr/>
        </p:nvGrpSpPr>
        <p:grpSpPr>
          <a:xfrm>
            <a:off x="1024219" y="5091537"/>
            <a:ext cx="1136496" cy="1158288"/>
            <a:chOff x="964504" y="1528175"/>
            <a:chExt cx="1169829" cy="1374990"/>
          </a:xfrm>
        </p:grpSpPr>
        <p:sp>
          <p:nvSpPr>
            <p:cNvPr id="66" name="Freeform: Shape 65">
              <a:extLst>
                <a:ext uri="{FF2B5EF4-FFF2-40B4-BE49-F238E27FC236}">
                  <a16:creationId xmlns:a16="http://schemas.microsoft.com/office/drawing/2014/main" id="{55E8B2EE-0E61-9730-559C-1776E3296969}"/>
                </a:ext>
              </a:extLst>
            </p:cNvPr>
            <p:cNvSpPr/>
            <p:nvPr/>
          </p:nvSpPr>
          <p:spPr>
            <a:xfrm>
              <a:off x="964505" y="1528175"/>
              <a:ext cx="1169828" cy="1327759"/>
            </a:xfrm>
            <a:custGeom>
              <a:avLst/>
              <a:gdLst>
                <a:gd name="csX0" fmla="*/ 100208 w 789140"/>
                <a:gd name="csY0" fmla="*/ 1327759 h 1327759"/>
                <a:gd name="csX1" fmla="*/ 726510 w 789140"/>
                <a:gd name="csY1" fmla="*/ 1302707 h 1327759"/>
                <a:gd name="csX2" fmla="*/ 789140 w 789140"/>
                <a:gd name="csY2" fmla="*/ 663880 h 1327759"/>
                <a:gd name="csX3" fmla="*/ 688932 w 789140"/>
                <a:gd name="csY3" fmla="*/ 0 h 1327759"/>
                <a:gd name="csX4" fmla="*/ 25052 w 789140"/>
                <a:gd name="csY4" fmla="*/ 12526 h 1327759"/>
                <a:gd name="csX5" fmla="*/ 100208 w 789140"/>
                <a:gd name="csY5" fmla="*/ 200417 h 1327759"/>
                <a:gd name="csX6" fmla="*/ 0 w 789140"/>
                <a:gd name="csY6" fmla="*/ 851770 h 1327759"/>
                <a:gd name="csX7" fmla="*/ 100208 w 789140"/>
                <a:gd name="csY7" fmla="*/ 1327759 h 1327759"/>
                <a:gd name="csX0" fmla="*/ 100208 w 789140"/>
                <a:gd name="csY0" fmla="*/ 1327759 h 1327759"/>
                <a:gd name="csX1" fmla="*/ 726510 w 789140"/>
                <a:gd name="csY1" fmla="*/ 1302707 h 1327759"/>
                <a:gd name="csX2" fmla="*/ 789140 w 789140"/>
                <a:gd name="csY2" fmla="*/ 663880 h 1327759"/>
                <a:gd name="csX3" fmla="*/ 663880 w 789140"/>
                <a:gd name="csY3" fmla="*/ 350729 h 1327759"/>
                <a:gd name="csX4" fmla="*/ 688932 w 789140"/>
                <a:gd name="csY4" fmla="*/ 0 h 1327759"/>
                <a:gd name="csX5" fmla="*/ 25052 w 789140"/>
                <a:gd name="csY5" fmla="*/ 12526 h 1327759"/>
                <a:gd name="csX6" fmla="*/ 100208 w 789140"/>
                <a:gd name="csY6" fmla="*/ 200417 h 1327759"/>
                <a:gd name="csX7" fmla="*/ 0 w 789140"/>
                <a:gd name="csY7" fmla="*/ 851770 h 1327759"/>
                <a:gd name="csX8" fmla="*/ 100208 w 789140"/>
                <a:gd name="csY8" fmla="*/ 1327759 h 1327759"/>
                <a:gd name="csX0" fmla="*/ 100208 w 1127343"/>
                <a:gd name="csY0" fmla="*/ 1327759 h 1327759"/>
                <a:gd name="csX1" fmla="*/ 726510 w 1127343"/>
                <a:gd name="csY1" fmla="*/ 1302707 h 1327759"/>
                <a:gd name="csX2" fmla="*/ 1127343 w 1127343"/>
                <a:gd name="csY2" fmla="*/ 463463 h 1327759"/>
                <a:gd name="csX3" fmla="*/ 663880 w 1127343"/>
                <a:gd name="csY3" fmla="*/ 350729 h 1327759"/>
                <a:gd name="csX4" fmla="*/ 688932 w 1127343"/>
                <a:gd name="csY4" fmla="*/ 0 h 1327759"/>
                <a:gd name="csX5" fmla="*/ 25052 w 1127343"/>
                <a:gd name="csY5" fmla="*/ 12526 h 1327759"/>
                <a:gd name="csX6" fmla="*/ 100208 w 1127343"/>
                <a:gd name="csY6" fmla="*/ 200417 h 1327759"/>
                <a:gd name="csX7" fmla="*/ 0 w 1127343"/>
                <a:gd name="csY7" fmla="*/ 851770 h 1327759"/>
                <a:gd name="csX8" fmla="*/ 100208 w 1127343"/>
                <a:gd name="csY8" fmla="*/ 1327759 h 1327759"/>
                <a:gd name="csX0" fmla="*/ 100208 w 1127343"/>
                <a:gd name="csY0" fmla="*/ 1327759 h 1327759"/>
                <a:gd name="csX1" fmla="*/ 726510 w 1127343"/>
                <a:gd name="csY1" fmla="*/ 1302707 h 1327759"/>
                <a:gd name="csX2" fmla="*/ 1127343 w 1127343"/>
                <a:gd name="csY2" fmla="*/ 463463 h 1327759"/>
                <a:gd name="csX3" fmla="*/ 739036 w 1127343"/>
                <a:gd name="csY3" fmla="*/ 263047 h 1327759"/>
                <a:gd name="csX4" fmla="*/ 688932 w 1127343"/>
                <a:gd name="csY4" fmla="*/ 0 h 1327759"/>
                <a:gd name="csX5" fmla="*/ 25052 w 1127343"/>
                <a:gd name="csY5" fmla="*/ 12526 h 1327759"/>
                <a:gd name="csX6" fmla="*/ 100208 w 1127343"/>
                <a:gd name="csY6" fmla="*/ 200417 h 1327759"/>
                <a:gd name="csX7" fmla="*/ 0 w 1127343"/>
                <a:gd name="csY7" fmla="*/ 851770 h 1327759"/>
                <a:gd name="csX8" fmla="*/ 100208 w 1127343"/>
                <a:gd name="csY8" fmla="*/ 1327759 h 1327759"/>
                <a:gd name="csX0" fmla="*/ 100208 w 1152395"/>
                <a:gd name="csY0" fmla="*/ 1327759 h 1327759"/>
                <a:gd name="csX1" fmla="*/ 726510 w 1152395"/>
                <a:gd name="csY1" fmla="*/ 1302707 h 1327759"/>
                <a:gd name="csX2" fmla="*/ 1152395 w 1152395"/>
                <a:gd name="csY2" fmla="*/ 325677 h 1327759"/>
                <a:gd name="csX3" fmla="*/ 739036 w 1152395"/>
                <a:gd name="csY3" fmla="*/ 263047 h 1327759"/>
                <a:gd name="csX4" fmla="*/ 688932 w 1152395"/>
                <a:gd name="csY4" fmla="*/ 0 h 1327759"/>
                <a:gd name="csX5" fmla="*/ 25052 w 1152395"/>
                <a:gd name="csY5" fmla="*/ 12526 h 1327759"/>
                <a:gd name="csX6" fmla="*/ 100208 w 1152395"/>
                <a:gd name="csY6" fmla="*/ 200417 h 1327759"/>
                <a:gd name="csX7" fmla="*/ 0 w 1152395"/>
                <a:gd name="csY7" fmla="*/ 851770 h 1327759"/>
                <a:gd name="csX8" fmla="*/ 100208 w 1152395"/>
                <a:gd name="csY8" fmla="*/ 1327759 h 1327759"/>
                <a:gd name="csX0" fmla="*/ 100208 w 1152395"/>
                <a:gd name="csY0" fmla="*/ 1327759 h 1327759"/>
                <a:gd name="csX1" fmla="*/ 726510 w 1152395"/>
                <a:gd name="csY1" fmla="*/ 1302707 h 1327759"/>
                <a:gd name="csX2" fmla="*/ 1152395 w 1152395"/>
                <a:gd name="csY2" fmla="*/ 325677 h 1327759"/>
                <a:gd name="csX3" fmla="*/ 739036 w 1152395"/>
                <a:gd name="csY3" fmla="*/ 263047 h 1327759"/>
                <a:gd name="csX4" fmla="*/ 688932 w 1152395"/>
                <a:gd name="csY4" fmla="*/ 0 h 1327759"/>
                <a:gd name="csX5" fmla="*/ 25052 w 1152395"/>
                <a:gd name="csY5" fmla="*/ 12526 h 1327759"/>
                <a:gd name="csX6" fmla="*/ 100208 w 1152395"/>
                <a:gd name="csY6" fmla="*/ 200417 h 1327759"/>
                <a:gd name="csX7" fmla="*/ 0 w 1152395"/>
                <a:gd name="csY7" fmla="*/ 851770 h 1327759"/>
                <a:gd name="csX8" fmla="*/ 100208 w 1152395"/>
                <a:gd name="csY8" fmla="*/ 1327759 h 1327759"/>
                <a:gd name="csX0" fmla="*/ 100208 w 1153772"/>
                <a:gd name="csY0" fmla="*/ 1327759 h 1327759"/>
                <a:gd name="csX1" fmla="*/ 726510 w 1153772"/>
                <a:gd name="csY1" fmla="*/ 1302707 h 1327759"/>
                <a:gd name="csX2" fmla="*/ 726510 w 1153772"/>
                <a:gd name="csY2" fmla="*/ 1039661 h 1327759"/>
                <a:gd name="csX3" fmla="*/ 1152395 w 1153772"/>
                <a:gd name="csY3" fmla="*/ 325677 h 1327759"/>
                <a:gd name="csX4" fmla="*/ 739036 w 1153772"/>
                <a:gd name="csY4" fmla="*/ 263047 h 1327759"/>
                <a:gd name="csX5" fmla="*/ 688932 w 1153772"/>
                <a:gd name="csY5" fmla="*/ 0 h 1327759"/>
                <a:gd name="csX6" fmla="*/ 25052 w 1153772"/>
                <a:gd name="csY6" fmla="*/ 12526 h 1327759"/>
                <a:gd name="csX7" fmla="*/ 100208 w 1153772"/>
                <a:gd name="csY7" fmla="*/ 200417 h 1327759"/>
                <a:gd name="csX8" fmla="*/ 0 w 1153772"/>
                <a:gd name="csY8" fmla="*/ 851770 h 1327759"/>
                <a:gd name="csX9" fmla="*/ 100208 w 1153772"/>
                <a:gd name="csY9" fmla="*/ 1327759 h 1327759"/>
                <a:gd name="csX0" fmla="*/ 100208 w 1169828"/>
                <a:gd name="csY0" fmla="*/ 1327759 h 1327759"/>
                <a:gd name="csX1" fmla="*/ 726510 w 1169828"/>
                <a:gd name="csY1" fmla="*/ 1302707 h 1327759"/>
                <a:gd name="csX2" fmla="*/ 726510 w 1169828"/>
                <a:gd name="csY2" fmla="*/ 1039661 h 1327759"/>
                <a:gd name="csX3" fmla="*/ 1064711 w 1169828"/>
                <a:gd name="csY3" fmla="*/ 713984 h 1327759"/>
                <a:gd name="csX4" fmla="*/ 1152395 w 1169828"/>
                <a:gd name="csY4" fmla="*/ 325677 h 1327759"/>
                <a:gd name="csX5" fmla="*/ 739036 w 1169828"/>
                <a:gd name="csY5" fmla="*/ 263047 h 1327759"/>
                <a:gd name="csX6" fmla="*/ 688932 w 1169828"/>
                <a:gd name="csY6" fmla="*/ 0 h 1327759"/>
                <a:gd name="csX7" fmla="*/ 25052 w 1169828"/>
                <a:gd name="csY7" fmla="*/ 12526 h 1327759"/>
                <a:gd name="csX8" fmla="*/ 100208 w 1169828"/>
                <a:gd name="csY8" fmla="*/ 200417 h 1327759"/>
                <a:gd name="csX9" fmla="*/ 0 w 1169828"/>
                <a:gd name="csY9" fmla="*/ 851770 h 1327759"/>
                <a:gd name="csX10" fmla="*/ 100208 w 1169828"/>
                <a:gd name="csY10" fmla="*/ 1327759 h 1327759"/>
                <a:gd name="csX0" fmla="*/ 100208 w 1169828"/>
                <a:gd name="csY0" fmla="*/ 1327759 h 1327759"/>
                <a:gd name="csX1" fmla="*/ 726510 w 1169828"/>
                <a:gd name="csY1" fmla="*/ 1302707 h 1327759"/>
                <a:gd name="csX2" fmla="*/ 726510 w 1169828"/>
                <a:gd name="csY2" fmla="*/ 1039661 h 1327759"/>
                <a:gd name="csX3" fmla="*/ 1064711 w 1169828"/>
                <a:gd name="csY3" fmla="*/ 713984 h 1327759"/>
                <a:gd name="csX4" fmla="*/ 1152395 w 1169828"/>
                <a:gd name="csY4" fmla="*/ 325677 h 1327759"/>
                <a:gd name="csX5" fmla="*/ 739036 w 1169828"/>
                <a:gd name="csY5" fmla="*/ 263047 h 1327759"/>
                <a:gd name="csX6" fmla="*/ 688932 w 1169828"/>
                <a:gd name="csY6" fmla="*/ 0 h 1327759"/>
                <a:gd name="csX7" fmla="*/ 25052 w 1169828"/>
                <a:gd name="csY7" fmla="*/ 12526 h 1327759"/>
                <a:gd name="csX8" fmla="*/ 100208 w 1169828"/>
                <a:gd name="csY8" fmla="*/ 200417 h 1327759"/>
                <a:gd name="csX9" fmla="*/ 0 w 1169828"/>
                <a:gd name="csY9" fmla="*/ 851770 h 1327759"/>
                <a:gd name="csX10" fmla="*/ 100208 w 1169828"/>
                <a:gd name="csY10" fmla="*/ 1327759 h 1327759"/>
                <a:gd name="csX0" fmla="*/ 100208 w 1169828"/>
                <a:gd name="csY0" fmla="*/ 1327759 h 1327759"/>
                <a:gd name="csX1" fmla="*/ 726510 w 1169828"/>
                <a:gd name="csY1" fmla="*/ 1302707 h 1327759"/>
                <a:gd name="csX2" fmla="*/ 726510 w 1169828"/>
                <a:gd name="csY2" fmla="*/ 1039661 h 1327759"/>
                <a:gd name="csX3" fmla="*/ 1064711 w 1169828"/>
                <a:gd name="csY3" fmla="*/ 713984 h 1327759"/>
                <a:gd name="csX4" fmla="*/ 1152395 w 1169828"/>
                <a:gd name="csY4" fmla="*/ 325677 h 1327759"/>
                <a:gd name="csX5" fmla="*/ 739036 w 1169828"/>
                <a:gd name="csY5" fmla="*/ 263047 h 1327759"/>
                <a:gd name="csX6" fmla="*/ 688932 w 1169828"/>
                <a:gd name="csY6" fmla="*/ 0 h 1327759"/>
                <a:gd name="csX7" fmla="*/ 25052 w 1169828"/>
                <a:gd name="csY7" fmla="*/ 12526 h 1327759"/>
                <a:gd name="csX8" fmla="*/ 100208 w 1169828"/>
                <a:gd name="csY8" fmla="*/ 200417 h 1327759"/>
                <a:gd name="csX9" fmla="*/ 0 w 1169828"/>
                <a:gd name="csY9" fmla="*/ 851770 h 1327759"/>
                <a:gd name="csX10" fmla="*/ 100208 w 1169828"/>
                <a:gd name="csY10" fmla="*/ 1327759 h 1327759"/>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Lst>
              <a:rect l="l" t="t" r="r" b="b"/>
              <a:pathLst>
                <a:path w="1169828" h="1327759">
                  <a:moveTo>
                    <a:pt x="100208" y="1327759"/>
                  </a:moveTo>
                  <a:lnTo>
                    <a:pt x="726510" y="1302707"/>
                  </a:lnTo>
                  <a:cubicBezTo>
                    <a:pt x="769105" y="1157556"/>
                    <a:pt x="725379" y="1204615"/>
                    <a:pt x="726510" y="1039661"/>
                  </a:cubicBezTo>
                  <a:cubicBezTo>
                    <a:pt x="778701" y="926927"/>
                    <a:pt x="993730" y="832981"/>
                    <a:pt x="1064711" y="713984"/>
                  </a:cubicBezTo>
                  <a:cubicBezTo>
                    <a:pt x="1135692" y="594987"/>
                    <a:pt x="1202499" y="386219"/>
                    <a:pt x="1152395" y="325677"/>
                  </a:cubicBezTo>
                  <a:cubicBezTo>
                    <a:pt x="1131518" y="221293"/>
                    <a:pt x="759913" y="367431"/>
                    <a:pt x="739036" y="263047"/>
                  </a:cubicBezTo>
                  <a:lnTo>
                    <a:pt x="688932" y="0"/>
                  </a:lnTo>
                  <a:lnTo>
                    <a:pt x="25052" y="12526"/>
                  </a:lnTo>
                  <a:lnTo>
                    <a:pt x="100208" y="200417"/>
                  </a:lnTo>
                  <a:lnTo>
                    <a:pt x="0" y="851770"/>
                  </a:lnTo>
                  <a:lnTo>
                    <a:pt x="100208" y="1327759"/>
                  </a:lnTo>
                  <a:close/>
                </a:path>
              </a:pathLst>
            </a:custGeom>
            <a:solidFill>
              <a:schemeClr val="bg1"/>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7" name="Rectangle 66">
              <a:extLst>
                <a:ext uri="{FF2B5EF4-FFF2-40B4-BE49-F238E27FC236}">
                  <a16:creationId xmlns:a16="http://schemas.microsoft.com/office/drawing/2014/main" id="{B2C7BFBF-E509-1281-240B-AB7BF2264875}"/>
                </a:ext>
              </a:extLst>
            </p:cNvPr>
            <p:cNvSpPr/>
            <p:nvPr/>
          </p:nvSpPr>
          <p:spPr>
            <a:xfrm>
              <a:off x="964504" y="2743200"/>
              <a:ext cx="789140" cy="159965"/>
            </a:xfrm>
            <a:prstGeom prst="rect">
              <a:avLst/>
            </a:prstGeom>
            <a:solidFill>
              <a:schemeClr val="bg1"/>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8" name="Freeform: Shape 67">
              <a:extLst>
                <a:ext uri="{FF2B5EF4-FFF2-40B4-BE49-F238E27FC236}">
                  <a16:creationId xmlns:a16="http://schemas.microsoft.com/office/drawing/2014/main" id="{C5AD6C44-EEEB-D4CD-FB88-21E35DCD1AAA}"/>
                </a:ext>
              </a:extLst>
            </p:cNvPr>
            <p:cNvSpPr/>
            <p:nvPr/>
          </p:nvSpPr>
          <p:spPr>
            <a:xfrm>
              <a:off x="1720850" y="1934633"/>
              <a:ext cx="273050" cy="381000"/>
            </a:xfrm>
            <a:custGeom>
              <a:avLst/>
              <a:gdLst>
                <a:gd name="csX0" fmla="*/ 0 w 273050"/>
                <a:gd name="csY0" fmla="*/ 71967 h 381000"/>
                <a:gd name="csX1" fmla="*/ 143933 w 273050"/>
                <a:gd name="csY1" fmla="*/ 0 h 381000"/>
                <a:gd name="csX2" fmla="*/ 273050 w 273050"/>
                <a:gd name="csY2" fmla="*/ 4234 h 381000"/>
                <a:gd name="csX3" fmla="*/ 254000 w 273050"/>
                <a:gd name="csY3" fmla="*/ 150284 h 381000"/>
                <a:gd name="csX4" fmla="*/ 99483 w 273050"/>
                <a:gd name="csY4" fmla="*/ 317500 h 381000"/>
                <a:gd name="csX5" fmla="*/ 0 w 273050"/>
                <a:gd name="csY5" fmla="*/ 381000 h 381000"/>
                <a:gd name="csX6" fmla="*/ 0 w 273050"/>
                <a:gd name="csY6" fmla="*/ 71967 h 381000"/>
              </a:gdLst>
              <a:ahLst/>
              <a:cxnLst>
                <a:cxn ang="0">
                  <a:pos x="csX0" y="csY0"/>
                </a:cxn>
                <a:cxn ang="0">
                  <a:pos x="csX1" y="csY1"/>
                </a:cxn>
                <a:cxn ang="0">
                  <a:pos x="csX2" y="csY2"/>
                </a:cxn>
                <a:cxn ang="0">
                  <a:pos x="csX3" y="csY3"/>
                </a:cxn>
                <a:cxn ang="0">
                  <a:pos x="csX4" y="csY4"/>
                </a:cxn>
                <a:cxn ang="0">
                  <a:pos x="csX5" y="csY5"/>
                </a:cxn>
                <a:cxn ang="0">
                  <a:pos x="csX6" y="csY6"/>
                </a:cxn>
              </a:cxnLst>
              <a:rect l="l" t="t" r="r" b="b"/>
              <a:pathLst>
                <a:path w="273050" h="381000">
                  <a:moveTo>
                    <a:pt x="0" y="71967"/>
                  </a:moveTo>
                  <a:lnTo>
                    <a:pt x="143933" y="0"/>
                  </a:lnTo>
                  <a:lnTo>
                    <a:pt x="273050" y="4234"/>
                  </a:lnTo>
                  <a:lnTo>
                    <a:pt x="254000" y="150284"/>
                  </a:lnTo>
                  <a:lnTo>
                    <a:pt x="99483" y="317500"/>
                  </a:lnTo>
                  <a:lnTo>
                    <a:pt x="0" y="381000"/>
                  </a:lnTo>
                  <a:lnTo>
                    <a:pt x="0" y="71967"/>
                  </a:lnTo>
                  <a:close/>
                </a:path>
              </a:pathLst>
            </a:custGeom>
            <a:solidFill>
              <a:schemeClr val="bg1"/>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spTree>
    <p:extLst>
      <p:ext uri="{BB962C8B-B14F-4D97-AF65-F5344CB8AC3E}">
        <p14:creationId xmlns:p14="http://schemas.microsoft.com/office/powerpoint/2010/main" val="25153771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6"/>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64"/>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63"/>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6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98411DB-E569-6940-C7FD-19DCFEBF8AD2}"/>
              </a:ext>
            </a:extLst>
          </p:cNvPr>
          <p:cNvSpPr>
            <a:spLocks noGrp="1"/>
          </p:cNvSpPr>
          <p:nvPr>
            <p:ph type="title"/>
          </p:nvPr>
        </p:nvSpPr>
        <p:spPr/>
        <p:txBody>
          <a:bodyPr>
            <a:normAutofit fontScale="90000"/>
          </a:bodyPr>
          <a:lstStyle/>
          <a:p>
            <a:r>
              <a:rPr lang="en-GB" dirty="0" err="1"/>
              <a:t>Cleachtadh</a:t>
            </a:r>
            <a:endParaRPr lang="en-GB" dirty="0"/>
          </a:p>
        </p:txBody>
      </p:sp>
      <p:sp>
        <p:nvSpPr>
          <p:cNvPr id="6" name="Text Placeholder 5">
            <a:extLst>
              <a:ext uri="{FF2B5EF4-FFF2-40B4-BE49-F238E27FC236}">
                <a16:creationId xmlns:a16="http://schemas.microsoft.com/office/drawing/2014/main" id="{BE215B2C-AC0B-7E48-B67A-708552858FEB}"/>
              </a:ext>
            </a:extLst>
          </p:cNvPr>
          <p:cNvSpPr>
            <a:spLocks noGrp="1"/>
          </p:cNvSpPr>
          <p:nvPr>
            <p:ph type="body" sz="quarter" idx="10"/>
          </p:nvPr>
        </p:nvSpPr>
        <p:spPr>
          <a:xfrm>
            <a:off x="122292" y="461664"/>
            <a:ext cx="8899415" cy="1383969"/>
          </a:xfrm>
        </p:spPr>
        <p:txBody>
          <a:bodyPr/>
          <a:lstStyle/>
          <a:p>
            <a:r>
              <a:rPr lang="ga-IE" dirty="0"/>
              <a:t>Tógann sé 6 nóiméad ar chiteal 2 kW 1.8 kg d'uisce a thabhairt ó 18°C ​​go 100°C, ríomh an éifeachtúlacht.</a:t>
            </a:r>
          </a:p>
          <a:p>
            <a:endParaRPr lang="en-GB" dirty="0"/>
          </a:p>
        </p:txBody>
      </p:sp>
      <p:sp>
        <p:nvSpPr>
          <p:cNvPr id="7" name="TextBox 6">
            <a:extLst>
              <a:ext uri="{FF2B5EF4-FFF2-40B4-BE49-F238E27FC236}">
                <a16:creationId xmlns:a16="http://schemas.microsoft.com/office/drawing/2014/main" id="{6200C70F-DA98-0BCC-92C3-63043FB6A026}"/>
              </a:ext>
            </a:extLst>
          </p:cNvPr>
          <p:cNvSpPr txBox="1"/>
          <p:nvPr/>
        </p:nvSpPr>
        <p:spPr>
          <a:xfrm>
            <a:off x="7830276" y="6396336"/>
            <a:ext cx="845103" cy="369332"/>
          </a:xfrm>
          <a:prstGeom prst="rect">
            <a:avLst/>
          </a:prstGeom>
          <a:noFill/>
        </p:spPr>
        <p:txBody>
          <a:bodyPr wrap="none" rtlCol="0">
            <a:spAutoFit/>
          </a:bodyPr>
          <a:lstStyle/>
          <a:p>
            <a:pPr algn="l">
              <a:spcAft>
                <a:spcPts val="1200"/>
              </a:spcAft>
            </a:pPr>
            <a:r>
              <a:rPr lang="en-GB">
                <a:latin typeface="Arial" panose="020B0604020202020204" pitchFamily="34" charset="0"/>
                <a:cs typeface="Arial" panose="020B0604020202020204" pitchFamily="34" charset="0"/>
              </a:rPr>
              <a:t>= 86%</a:t>
            </a:r>
          </a:p>
        </p:txBody>
      </p:sp>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90C2489C-9FB9-6E72-1904-4247503786F0}"/>
                  </a:ext>
                </a:extLst>
              </p:cNvPr>
              <p:cNvSpPr txBox="1"/>
              <p:nvPr/>
            </p:nvSpPr>
            <p:spPr>
              <a:xfrm>
                <a:off x="1850571" y="4458559"/>
                <a:ext cx="7384580" cy="772840"/>
              </a:xfrm>
              <a:prstGeom prst="rect">
                <a:avLst/>
              </a:prstGeom>
              <a:noFill/>
            </p:spPr>
            <p:txBody>
              <a:bodyPr wrap="square" rtlCol="0">
                <a:spAutoFit/>
              </a:bodyPr>
              <a:lstStyle/>
              <a:p>
                <a:pPr algn="l">
                  <a:spcAft>
                    <a:spcPts val="1200"/>
                  </a:spcAft>
                </a:pPr>
                <a14:m>
                  <m:oMathPara xmlns:m="http://schemas.openxmlformats.org/officeDocument/2006/math">
                    <m:oMathParaPr>
                      <m:jc m:val="centerGroup"/>
                    </m:oMathParaPr>
                    <m:oMath xmlns:m="http://schemas.openxmlformats.org/officeDocument/2006/math">
                      <m:r>
                        <a:rPr lang="en-GB" i="1" dirty="0" smtClean="0">
                          <a:latin typeface="Cambria Math" panose="02040503050406030204" pitchFamily="18" charset="0"/>
                          <a:cs typeface="Arial" panose="020B0604020202020204" pitchFamily="34" charset="0"/>
                        </a:rPr>
                        <m:t>%</m:t>
                      </m:r>
                      <m:r>
                        <a:rPr lang="en-GB" b="0" i="1" dirty="0" smtClean="0">
                          <a:latin typeface="Cambria Math" panose="02040503050406030204" pitchFamily="18" charset="0"/>
                          <a:cs typeface="Arial" panose="020B0604020202020204" pitchFamily="34" charset="0"/>
                        </a:rPr>
                        <m:t>é</m:t>
                      </m:r>
                      <m:r>
                        <a:rPr lang="en-GB" b="0" i="1" dirty="0" smtClean="0">
                          <a:latin typeface="Cambria Math" panose="02040503050406030204" pitchFamily="18" charset="0"/>
                          <a:cs typeface="Arial" panose="020B0604020202020204" pitchFamily="34" charset="0"/>
                        </a:rPr>
                        <m:t>𝑖𝑓𝑒𝑎𝑐h𝑡</m:t>
                      </m:r>
                      <m:r>
                        <a:rPr lang="en-GB" b="0" i="1" dirty="0" smtClean="0">
                          <a:latin typeface="Cambria Math" panose="02040503050406030204" pitchFamily="18" charset="0"/>
                          <a:cs typeface="Arial" panose="020B0604020202020204" pitchFamily="34" charset="0"/>
                        </a:rPr>
                        <m:t>ú</m:t>
                      </m:r>
                      <m:r>
                        <a:rPr lang="en-GB" b="0" i="1" dirty="0" smtClean="0">
                          <a:latin typeface="Cambria Math" panose="02040503050406030204" pitchFamily="18" charset="0"/>
                          <a:cs typeface="Arial" panose="020B0604020202020204" pitchFamily="34" charset="0"/>
                        </a:rPr>
                        <m:t>𝑙𝑎𝑐h𝑡</m:t>
                      </m:r>
                      <m:r>
                        <a:rPr lang="en-GB" i="1" dirty="0" smtClean="0">
                          <a:latin typeface="Cambria Math" panose="02040503050406030204" pitchFamily="18" charset="0"/>
                          <a:cs typeface="Arial" panose="020B0604020202020204" pitchFamily="34" charset="0"/>
                        </a:rPr>
                        <m:t> =</m:t>
                      </m:r>
                      <m:f>
                        <m:fPr>
                          <m:ctrlPr>
                            <a:rPr lang="en-GB" b="0" i="1" dirty="0" smtClean="0">
                              <a:latin typeface="Cambria Math" panose="02040503050406030204" pitchFamily="18" charset="0"/>
                              <a:cs typeface="Arial" panose="020B0604020202020204" pitchFamily="34" charset="0"/>
                            </a:rPr>
                          </m:ctrlPr>
                        </m:fPr>
                        <m:num>
                          <m:r>
                            <m:rPr>
                              <m:sty m:val="p"/>
                            </m:rPr>
                            <a:rPr lang="en-GB" b="0" i="0" dirty="0" smtClean="0">
                              <a:latin typeface="Cambria Math" panose="02040503050406030204" pitchFamily="18" charset="0"/>
                              <a:cs typeface="Arial" panose="020B0604020202020204" pitchFamily="34" charset="0"/>
                            </a:rPr>
                            <m:t>fuinneamh</m:t>
                          </m:r>
                          <m:r>
                            <a:rPr lang="en-GB" b="0" i="0" dirty="0" smtClean="0">
                              <a:latin typeface="Cambria Math" panose="02040503050406030204" pitchFamily="18" charset="0"/>
                              <a:cs typeface="Arial" panose="020B0604020202020204" pitchFamily="34" charset="0"/>
                            </a:rPr>
                            <m:t> </m:t>
                          </m:r>
                          <m:r>
                            <m:rPr>
                              <m:sty m:val="p"/>
                            </m:rPr>
                            <a:rPr lang="en-GB" b="0" i="0" dirty="0" smtClean="0">
                              <a:latin typeface="Cambria Math" panose="02040503050406030204" pitchFamily="18" charset="0"/>
                              <a:cs typeface="Arial" panose="020B0604020202020204" pitchFamily="34" charset="0"/>
                            </a:rPr>
                            <m:t>faighte</m:t>
                          </m:r>
                          <m:r>
                            <a:rPr lang="en-GB" b="0" i="0" dirty="0" smtClean="0">
                              <a:latin typeface="Cambria Math" panose="02040503050406030204" pitchFamily="18" charset="0"/>
                              <a:cs typeface="Arial" panose="020B0604020202020204" pitchFamily="34" charset="0"/>
                            </a:rPr>
                            <m:t> </m:t>
                          </m:r>
                          <m:r>
                            <m:rPr>
                              <m:sty m:val="p"/>
                            </m:rPr>
                            <a:rPr lang="en-GB" b="0" i="0" dirty="0" smtClean="0">
                              <a:latin typeface="Cambria Math" panose="02040503050406030204" pitchFamily="18" charset="0"/>
                              <a:cs typeface="Arial" panose="020B0604020202020204" pitchFamily="34" charset="0"/>
                            </a:rPr>
                            <m:t>ag</m:t>
                          </m:r>
                          <m:r>
                            <a:rPr lang="en-GB" b="0" i="0" dirty="0" smtClean="0">
                              <a:latin typeface="Cambria Math" panose="02040503050406030204" pitchFamily="18" charset="0"/>
                              <a:cs typeface="Arial" panose="020B0604020202020204" pitchFamily="34" charset="0"/>
                            </a:rPr>
                            <m:t> </m:t>
                          </m:r>
                          <m:r>
                            <m:rPr>
                              <m:sty m:val="p"/>
                            </m:rPr>
                            <a:rPr lang="en-GB" b="0" i="0" dirty="0" smtClean="0">
                              <a:latin typeface="Cambria Math" panose="02040503050406030204" pitchFamily="18" charset="0"/>
                              <a:cs typeface="Arial" panose="020B0604020202020204" pitchFamily="34" charset="0"/>
                            </a:rPr>
                            <m:t>an</m:t>
                          </m:r>
                          <m:r>
                            <a:rPr lang="en-GB" b="0" i="0" dirty="0" smtClean="0">
                              <a:latin typeface="Cambria Math" panose="02040503050406030204" pitchFamily="18" charset="0"/>
                              <a:cs typeface="Arial" panose="020B0604020202020204" pitchFamily="34" charset="0"/>
                            </a:rPr>
                            <m:t> </m:t>
                          </m:r>
                          <m:r>
                            <m:rPr>
                              <m:sty m:val="p"/>
                            </m:rPr>
                            <a:rPr lang="en-GB" b="0" i="0" dirty="0" smtClean="0">
                              <a:latin typeface="Cambria Math" panose="02040503050406030204" pitchFamily="18" charset="0"/>
                              <a:cs typeface="Arial" panose="020B0604020202020204" pitchFamily="34" charset="0"/>
                            </a:rPr>
                            <m:t>uisce</m:t>
                          </m:r>
                        </m:num>
                        <m:den>
                          <m:r>
                            <m:rPr>
                              <m:sty m:val="p"/>
                            </m:rPr>
                            <a:rPr lang="en-GB" b="0" i="0" dirty="0" smtClean="0">
                              <a:latin typeface="Cambria Math" panose="02040503050406030204" pitchFamily="18" charset="0"/>
                              <a:cs typeface="Arial" panose="020B0604020202020204" pitchFamily="34" charset="0"/>
                            </a:rPr>
                            <m:t>ionchar</m:t>
                          </m:r>
                          <m:r>
                            <a:rPr lang="en-GB" b="0" i="0" dirty="0" smtClean="0">
                              <a:latin typeface="Cambria Math" panose="02040503050406030204" pitchFamily="18" charset="0"/>
                              <a:cs typeface="Arial" panose="020B0604020202020204" pitchFamily="34" charset="0"/>
                            </a:rPr>
                            <m:t> </m:t>
                          </m:r>
                          <m:r>
                            <m:rPr>
                              <m:sty m:val="p"/>
                            </m:rPr>
                            <a:rPr lang="en-GB" b="0" i="0" dirty="0" smtClean="0">
                              <a:latin typeface="Cambria Math" panose="02040503050406030204" pitchFamily="18" charset="0"/>
                              <a:cs typeface="Arial" panose="020B0604020202020204" pitchFamily="34" charset="0"/>
                            </a:rPr>
                            <m:t>fuinnimh</m:t>
                          </m:r>
                        </m:den>
                      </m:f>
                      <m:r>
                        <a:rPr lang="en-GB" b="0" i="1" dirty="0" smtClean="0">
                          <a:latin typeface="Cambria Math" panose="02040503050406030204" pitchFamily="18" charset="0"/>
                          <a:cs typeface="Arial" panose="020B0604020202020204" pitchFamily="34" charset="0"/>
                        </a:rPr>
                        <m:t>×100</m:t>
                      </m:r>
                    </m:oMath>
                  </m:oMathPara>
                </a14:m>
                <a:endParaRPr lang="en-GB" dirty="0">
                  <a:latin typeface="Arial" panose="020B0604020202020204" pitchFamily="34" charset="0"/>
                  <a:cs typeface="Arial" panose="020B0604020202020204" pitchFamily="34" charset="0"/>
                </a:endParaRPr>
              </a:p>
            </p:txBody>
          </p:sp>
        </mc:Choice>
        <mc:Fallback xmlns="">
          <p:sp>
            <p:nvSpPr>
              <p:cNvPr id="8" name="TextBox 7">
                <a:extLst>
                  <a:ext uri="{FF2B5EF4-FFF2-40B4-BE49-F238E27FC236}">
                    <a16:creationId xmlns:a16="http://schemas.microsoft.com/office/drawing/2014/main" id="{90C2489C-9FB9-6E72-1904-4247503786F0}"/>
                  </a:ext>
                </a:extLst>
              </p:cNvPr>
              <p:cNvSpPr txBox="1">
                <a:spLocks noRot="1" noChangeAspect="1" noMove="1" noResize="1" noEditPoints="1" noAdjustHandles="1" noChangeArrowheads="1" noChangeShapeType="1" noTextEdit="1"/>
              </p:cNvSpPr>
              <p:nvPr/>
            </p:nvSpPr>
            <p:spPr>
              <a:xfrm>
                <a:off x="1850571" y="4458559"/>
                <a:ext cx="7384580" cy="772840"/>
              </a:xfrm>
              <a:prstGeom prst="rect">
                <a:avLst/>
              </a:prstGeom>
              <a:blipFill>
                <a:blip r:embed="rId2"/>
                <a:stretch>
                  <a:fillRect/>
                </a:stretch>
              </a:blipFill>
            </p:spPr>
            <p:txBody>
              <a:bodyPr/>
              <a:lstStyle/>
              <a:p>
                <a:r>
                  <a:rPr lang="en-IE">
                    <a:noFill/>
                  </a:rPr>
                  <a:t> </a:t>
                </a:r>
              </a:p>
            </p:txBody>
          </p:sp>
        </mc:Fallback>
      </mc:AlternateContent>
      <mc:AlternateContent xmlns:mc="http://schemas.openxmlformats.org/markup-compatibility/2006" xmlns:a14="http://schemas.microsoft.com/office/drawing/2010/main">
        <mc:Choice Requires="a14">
          <p:sp>
            <p:nvSpPr>
              <p:cNvPr id="10" name="TextBox 9">
                <a:extLst>
                  <a:ext uri="{FF2B5EF4-FFF2-40B4-BE49-F238E27FC236}">
                    <a16:creationId xmlns:a16="http://schemas.microsoft.com/office/drawing/2014/main" id="{10994591-70FD-A95C-E7D3-2FDA6C3FDDDA}"/>
                  </a:ext>
                </a:extLst>
              </p:cNvPr>
              <p:cNvSpPr txBox="1"/>
              <p:nvPr/>
            </p:nvSpPr>
            <p:spPr>
              <a:xfrm>
                <a:off x="6300592" y="5573354"/>
                <a:ext cx="2721115" cy="822982"/>
              </a:xfrm>
              <a:prstGeom prst="rect">
                <a:avLst/>
              </a:prstGeom>
              <a:noFill/>
            </p:spPr>
            <p:txBody>
              <a:bodyPr wrap="square" rtlCol="0">
                <a:spAutoFit/>
              </a:bodyPr>
              <a:lstStyle/>
              <a:p>
                <a:pPr algn="l">
                  <a:spcAft>
                    <a:spcPts val="1200"/>
                  </a:spcAft>
                </a:pPr>
                <a14:m>
                  <m:oMathPara xmlns:m="http://schemas.openxmlformats.org/officeDocument/2006/math">
                    <m:oMathParaPr>
                      <m:jc m:val="centerGroup"/>
                    </m:oMathParaPr>
                    <m:oMath xmlns:m="http://schemas.openxmlformats.org/officeDocument/2006/math">
                      <m:r>
                        <a:rPr lang="en-GB" i="1" dirty="0" smtClean="0">
                          <a:latin typeface="Cambria Math" panose="02040503050406030204" pitchFamily="18" charset="0"/>
                          <a:cs typeface="Arial" panose="020B0604020202020204" pitchFamily="34" charset="0"/>
                        </a:rPr>
                        <m:t>=</m:t>
                      </m:r>
                      <m:f>
                        <m:fPr>
                          <m:ctrlPr>
                            <a:rPr lang="en-GB" b="0" i="1" dirty="0" smtClean="0">
                              <a:latin typeface="Cambria Math" panose="02040503050406030204" pitchFamily="18" charset="0"/>
                              <a:cs typeface="Arial" panose="020B0604020202020204" pitchFamily="34" charset="0"/>
                            </a:rPr>
                          </m:ctrlPr>
                        </m:fPr>
                        <m:num>
                          <m:r>
                            <a:rPr lang="en-GB" b="0" i="0" dirty="0" smtClean="0">
                              <a:latin typeface="Cambria Math" panose="02040503050406030204" pitchFamily="18" charset="0"/>
                              <a:cs typeface="Arial" panose="020B0604020202020204" pitchFamily="34" charset="0"/>
                            </a:rPr>
                            <m:t>1.8</m:t>
                          </m:r>
                          <m:r>
                            <a:rPr lang="en-GB" b="0" i="1" dirty="0" smtClean="0">
                              <a:latin typeface="Cambria Math" panose="02040503050406030204" pitchFamily="18" charset="0"/>
                              <a:cs typeface="Arial" panose="020B0604020202020204" pitchFamily="34" charset="0"/>
                            </a:rPr>
                            <m:t>(82)(4184)</m:t>
                          </m:r>
                        </m:num>
                        <m:den>
                          <m:r>
                            <a:rPr lang="en-GB" b="0" i="0" dirty="0" smtClean="0">
                              <a:latin typeface="Cambria Math" panose="02040503050406030204" pitchFamily="18" charset="0"/>
                              <a:cs typeface="Arial" panose="020B0604020202020204" pitchFamily="34" charset="0"/>
                            </a:rPr>
                            <m:t>2000(6)(60)</m:t>
                          </m:r>
                        </m:den>
                      </m:f>
                      <m:r>
                        <a:rPr lang="en-GB" b="0" i="1" dirty="0" smtClean="0">
                          <a:latin typeface="Cambria Math" panose="02040503050406030204" pitchFamily="18" charset="0"/>
                          <a:cs typeface="Arial" panose="020B0604020202020204" pitchFamily="34" charset="0"/>
                        </a:rPr>
                        <m:t>×100</m:t>
                      </m:r>
                    </m:oMath>
                  </m:oMathPara>
                </a14:m>
                <a:endParaRPr lang="en-GB">
                  <a:latin typeface="Arial" panose="020B0604020202020204" pitchFamily="34" charset="0"/>
                  <a:cs typeface="Arial" panose="020B0604020202020204" pitchFamily="34" charset="0"/>
                </a:endParaRPr>
              </a:p>
            </p:txBody>
          </p:sp>
        </mc:Choice>
        <mc:Fallback xmlns="">
          <p:sp>
            <p:nvSpPr>
              <p:cNvPr id="10" name="TextBox 9">
                <a:extLst>
                  <a:ext uri="{FF2B5EF4-FFF2-40B4-BE49-F238E27FC236}">
                    <a16:creationId xmlns:a16="http://schemas.microsoft.com/office/drawing/2014/main" id="{10994591-70FD-A95C-E7D3-2FDA6C3FDDDA}"/>
                  </a:ext>
                </a:extLst>
              </p:cNvPr>
              <p:cNvSpPr txBox="1">
                <a:spLocks noRot="1" noChangeAspect="1" noMove="1" noResize="1" noEditPoints="1" noAdjustHandles="1" noChangeArrowheads="1" noChangeShapeType="1" noTextEdit="1"/>
              </p:cNvSpPr>
              <p:nvPr/>
            </p:nvSpPr>
            <p:spPr>
              <a:xfrm>
                <a:off x="6300592" y="5573354"/>
                <a:ext cx="2721115" cy="822982"/>
              </a:xfrm>
              <a:prstGeom prst="rect">
                <a:avLst/>
              </a:prstGeom>
              <a:blipFill>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 name="TextBox 1">
                <a:extLst>
                  <a:ext uri="{FF2B5EF4-FFF2-40B4-BE49-F238E27FC236}">
                    <a16:creationId xmlns:a16="http://schemas.microsoft.com/office/drawing/2014/main" id="{42BFC597-4E96-F0B4-52E5-A665C668825E}"/>
                  </a:ext>
                </a:extLst>
              </p:cNvPr>
              <p:cNvSpPr txBox="1"/>
              <p:nvPr/>
            </p:nvSpPr>
            <p:spPr>
              <a:xfrm>
                <a:off x="445861" y="1284646"/>
                <a:ext cx="7680960" cy="615553"/>
              </a:xfrm>
              <a:prstGeom prst="rect">
                <a:avLst/>
              </a:prstGeom>
              <a:noFill/>
            </p:spPr>
            <p:txBody>
              <a:bodyPr wrap="square" rtlCol="0">
                <a:spAutoFit/>
              </a:bodyPr>
              <a:lstStyle/>
              <a:p>
                <a:pPr>
                  <a:spcAft>
                    <a:spcPts val="1200"/>
                  </a:spcAft>
                </a:pPr>
                <a14:m>
                  <m:oMathPara xmlns:m="http://schemas.openxmlformats.org/officeDocument/2006/math">
                    <m:oMathParaPr>
                      <m:jc m:val="centerGroup"/>
                    </m:oMathParaPr>
                    <m:oMath xmlns:m="http://schemas.openxmlformats.org/officeDocument/2006/math">
                      <m:r>
                        <a:rPr lang="en-GB" sz="2400" i="1" smtClean="0">
                          <a:latin typeface="Cambria Math" panose="02040503050406030204" pitchFamily="18" charset="0"/>
                          <a:cs typeface="Arial" panose="020B0604020202020204" pitchFamily="34" charset="0"/>
                        </a:rPr>
                        <m:t>𝑆𝑎𝑖𝑛𝑡𝑜𝑖𝑙𝑙𝑒𝑎𝑑h</m:t>
                      </m:r>
                      <m:r>
                        <a:rPr lang="en-GB" sz="2400" b="0" i="1" smtClean="0">
                          <a:latin typeface="Cambria Math" panose="02040503050406030204" pitchFamily="18" charset="0"/>
                          <a:cs typeface="Arial" panose="020B0604020202020204" pitchFamily="34" charset="0"/>
                        </a:rPr>
                        <m:t> </m:t>
                      </m:r>
                      <m:r>
                        <a:rPr lang="en-GB" sz="2400" i="1">
                          <a:latin typeface="Cambria Math" panose="02040503050406030204" pitchFamily="18" charset="0"/>
                          <a:cs typeface="Arial" panose="020B0604020202020204" pitchFamily="34" charset="0"/>
                        </a:rPr>
                        <m:t>𝑡𝑒𝑎𝑠𝑎</m:t>
                      </m:r>
                      <m:r>
                        <a:rPr lang="en-GB" sz="2400" b="0" i="1" smtClean="0">
                          <a:latin typeface="Cambria Math" panose="02040503050406030204" pitchFamily="18" charset="0"/>
                          <a:cs typeface="Arial" panose="020B0604020202020204" pitchFamily="34" charset="0"/>
                        </a:rPr>
                        <m:t> </m:t>
                      </m:r>
                      <m:r>
                        <a:rPr lang="en-GB" sz="2400" i="1">
                          <a:latin typeface="Cambria Math" panose="02040503050406030204" pitchFamily="18" charset="0"/>
                          <a:cs typeface="Arial" panose="020B0604020202020204" pitchFamily="34" charset="0"/>
                        </a:rPr>
                        <m:t>𝑎𝑛</m:t>
                      </m:r>
                      <m:r>
                        <a:rPr lang="en-GB" sz="2400" b="0" i="1" smtClean="0">
                          <a:latin typeface="Cambria Math" panose="02040503050406030204" pitchFamily="18" charset="0"/>
                          <a:cs typeface="Arial" panose="020B0604020202020204" pitchFamily="34" charset="0"/>
                        </a:rPr>
                        <m:t> </m:t>
                      </m:r>
                      <m:r>
                        <a:rPr lang="en-GB" sz="2400" i="1">
                          <a:latin typeface="Cambria Math" panose="02040503050406030204" pitchFamily="18" charset="0"/>
                          <a:cs typeface="Arial" panose="020B0604020202020204" pitchFamily="34" charset="0"/>
                        </a:rPr>
                        <m:t>𝑢𝑖𝑠𝑐𝑒</m:t>
                      </m:r>
                      <m:r>
                        <a:rPr lang="en-GB" sz="2400" b="0" i="1" smtClean="0">
                          <a:latin typeface="Cambria Math" panose="02040503050406030204" pitchFamily="18" charset="0"/>
                          <a:cs typeface="Arial" panose="020B0604020202020204" pitchFamily="34" charset="0"/>
                        </a:rPr>
                        <m:t> </m:t>
                      </m:r>
                      <m:sSub>
                        <m:sSubPr>
                          <m:ctrlPr>
                            <a:rPr lang="en-GB" sz="2400" b="0" i="1" smtClean="0">
                              <a:latin typeface="Cambria Math" panose="02040503050406030204" pitchFamily="18" charset="0"/>
                              <a:cs typeface="Arial" panose="020B0604020202020204" pitchFamily="34" charset="0"/>
                            </a:rPr>
                          </m:ctrlPr>
                        </m:sSubPr>
                        <m:e>
                          <m:r>
                            <a:rPr lang="en-GB" sz="2400" b="0" i="1" smtClean="0">
                              <a:latin typeface="Cambria Math" panose="02040503050406030204" pitchFamily="18" charset="0"/>
                              <a:cs typeface="Arial" panose="020B0604020202020204" pitchFamily="34" charset="0"/>
                            </a:rPr>
                            <m:t>𝑐</m:t>
                          </m:r>
                        </m:e>
                        <m:sub>
                          <m:r>
                            <a:rPr lang="en-GB" sz="2400" b="0" i="1" smtClean="0">
                              <a:latin typeface="Cambria Math" panose="02040503050406030204" pitchFamily="18" charset="0"/>
                              <a:cs typeface="Arial" panose="020B0604020202020204" pitchFamily="34" charset="0"/>
                            </a:rPr>
                            <m:t>𝑤</m:t>
                          </m:r>
                        </m:sub>
                      </m:sSub>
                      <m:r>
                        <a:rPr lang="en-GB" sz="2400" b="0" i="1" smtClean="0">
                          <a:latin typeface="Cambria Math" panose="02040503050406030204" pitchFamily="18" charset="0"/>
                          <a:cs typeface="Arial" panose="020B0604020202020204" pitchFamily="34" charset="0"/>
                        </a:rPr>
                        <m:t>=4180 </m:t>
                      </m:r>
                      <m:r>
                        <m:rPr>
                          <m:sty m:val="p"/>
                        </m:rPr>
                        <a:rPr lang="en-GB" sz="2400" b="0" i="0" smtClean="0">
                          <a:latin typeface="Cambria Math" panose="02040503050406030204" pitchFamily="18" charset="0"/>
                          <a:cs typeface="Arial" panose="020B0604020202020204" pitchFamily="34" charset="0"/>
                        </a:rPr>
                        <m:t>J</m:t>
                      </m:r>
                      <m:r>
                        <a:rPr lang="en-GB" sz="2400" b="0" i="0" smtClean="0">
                          <a:latin typeface="Cambria Math" panose="02040503050406030204" pitchFamily="18" charset="0"/>
                          <a:cs typeface="Arial" panose="020B0604020202020204" pitchFamily="34" charset="0"/>
                        </a:rPr>
                        <m:t> </m:t>
                      </m:r>
                      <m:sSup>
                        <m:sSupPr>
                          <m:ctrlPr>
                            <a:rPr lang="en-GB" sz="2400" b="0" i="1" smtClean="0">
                              <a:latin typeface="Cambria Math" panose="02040503050406030204" pitchFamily="18" charset="0"/>
                              <a:cs typeface="Arial" panose="020B0604020202020204" pitchFamily="34" charset="0"/>
                            </a:rPr>
                          </m:ctrlPr>
                        </m:sSupPr>
                        <m:e>
                          <m:r>
                            <m:rPr>
                              <m:sty m:val="p"/>
                            </m:rPr>
                            <a:rPr lang="en-GB" sz="2400" b="0" i="0" smtClean="0">
                              <a:latin typeface="Cambria Math" panose="02040503050406030204" pitchFamily="18" charset="0"/>
                              <a:cs typeface="Arial" panose="020B0604020202020204" pitchFamily="34" charset="0"/>
                            </a:rPr>
                            <m:t>kg</m:t>
                          </m:r>
                        </m:e>
                        <m:sup>
                          <m:r>
                            <a:rPr lang="en-GB" sz="2400" b="0" i="1" smtClean="0">
                              <a:latin typeface="Cambria Math" panose="02040503050406030204" pitchFamily="18" charset="0"/>
                              <a:cs typeface="Arial" panose="020B0604020202020204" pitchFamily="34" charset="0"/>
                            </a:rPr>
                            <m:t>−1</m:t>
                          </m:r>
                        </m:sup>
                      </m:sSup>
                      <m:r>
                        <a:rPr lang="en-GB" sz="2400" b="0" i="1" smtClean="0">
                          <a:latin typeface="Cambria Math" panose="02040503050406030204" pitchFamily="18" charset="0"/>
                          <a:cs typeface="Arial" panose="020B0604020202020204" pitchFamily="34" charset="0"/>
                        </a:rPr>
                        <m:t> </m:t>
                      </m:r>
                      <m:sSup>
                        <m:sSupPr>
                          <m:ctrlPr>
                            <a:rPr lang="en-GB" sz="2400" b="0" i="1" smtClean="0">
                              <a:latin typeface="Cambria Math" panose="02040503050406030204" pitchFamily="18" charset="0"/>
                              <a:cs typeface="Arial" panose="020B0604020202020204" pitchFamily="34" charset="0"/>
                            </a:rPr>
                          </m:ctrlPr>
                        </m:sSupPr>
                        <m:e>
                          <m:r>
                            <m:rPr>
                              <m:sty m:val="p"/>
                            </m:rPr>
                            <a:rPr lang="en-GB" sz="2400" b="0" i="0" smtClean="0">
                              <a:latin typeface="Cambria Math" panose="02040503050406030204" pitchFamily="18" charset="0"/>
                              <a:cs typeface="Arial" panose="020B0604020202020204" pitchFamily="34" charset="0"/>
                            </a:rPr>
                            <m:t>K</m:t>
                          </m:r>
                        </m:e>
                        <m:sup>
                          <m:r>
                            <a:rPr lang="en-GB" sz="2400" b="0" i="0" smtClean="0">
                              <a:latin typeface="Cambria Math" panose="02040503050406030204" pitchFamily="18" charset="0"/>
                              <a:cs typeface="Arial" panose="020B0604020202020204" pitchFamily="34" charset="0"/>
                            </a:rPr>
                            <m:t>−1</m:t>
                          </m:r>
                        </m:sup>
                      </m:sSup>
                      <m:r>
                        <a:rPr lang="en-GB" sz="2400" b="0" i="1" smtClean="0">
                          <a:latin typeface="Cambria Math" panose="02040503050406030204" pitchFamily="18" charset="0"/>
                          <a:cs typeface="Arial" panose="020B0604020202020204" pitchFamily="34" charset="0"/>
                        </a:rPr>
                        <m:t>  </m:t>
                      </m:r>
                    </m:oMath>
                  </m:oMathPara>
                </a14:m>
                <a:endParaRPr lang="en-GB" sz="2400" dirty="0">
                  <a:latin typeface="Arial" panose="020B0604020202020204" pitchFamily="34" charset="0"/>
                  <a:cs typeface="Arial" panose="020B0604020202020204" pitchFamily="34" charset="0"/>
                </a:endParaRPr>
              </a:p>
            </p:txBody>
          </p:sp>
        </mc:Choice>
        <mc:Fallback xmlns="">
          <p:sp>
            <p:nvSpPr>
              <p:cNvPr id="2" name="TextBox 1">
                <a:extLst>
                  <a:ext uri="{FF2B5EF4-FFF2-40B4-BE49-F238E27FC236}">
                    <a16:creationId xmlns:a16="http://schemas.microsoft.com/office/drawing/2014/main" id="{42BFC597-4E96-F0B4-52E5-A665C668825E}"/>
                  </a:ext>
                </a:extLst>
              </p:cNvPr>
              <p:cNvSpPr txBox="1">
                <a:spLocks noRot="1" noChangeAspect="1" noMove="1" noResize="1" noEditPoints="1" noAdjustHandles="1" noChangeArrowheads="1" noChangeShapeType="1" noTextEdit="1"/>
              </p:cNvSpPr>
              <p:nvPr/>
            </p:nvSpPr>
            <p:spPr>
              <a:xfrm>
                <a:off x="445861" y="1284646"/>
                <a:ext cx="7680960" cy="615553"/>
              </a:xfrm>
              <a:prstGeom prst="rect">
                <a:avLst/>
              </a:prstGeom>
              <a:blipFill>
                <a:blip r:embed="rId4"/>
                <a:stretch>
                  <a:fillRect/>
                </a:stretch>
              </a:blipFill>
            </p:spPr>
            <p:txBody>
              <a:bodyPr/>
              <a:lstStyle/>
              <a:p>
                <a:r>
                  <a:rPr lang="en-IE">
                    <a:noFill/>
                  </a:rPr>
                  <a:t> </a:t>
                </a:r>
              </a:p>
            </p:txBody>
          </p:sp>
        </mc:Fallback>
      </mc:AlternateContent>
    </p:spTree>
    <p:extLst>
      <p:ext uri="{BB962C8B-B14F-4D97-AF65-F5344CB8AC3E}">
        <p14:creationId xmlns:p14="http://schemas.microsoft.com/office/powerpoint/2010/main" val="31316123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0"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4" name="Text Box 5">
                <a:extLst>
                  <a:ext uri="{FF2B5EF4-FFF2-40B4-BE49-F238E27FC236}">
                    <a16:creationId xmlns:a16="http://schemas.microsoft.com/office/drawing/2014/main" id="{4840F4BC-F388-1A62-83E2-048A88AC48E8}"/>
                  </a:ext>
                </a:extLst>
              </p:cNvPr>
              <p:cNvSpPr txBox="1">
                <a:spLocks noChangeArrowheads="1"/>
              </p:cNvSpPr>
              <p:nvPr/>
            </p:nvSpPr>
            <p:spPr bwMode="auto">
              <a:xfrm>
                <a:off x="667845" y="908778"/>
                <a:ext cx="7401735" cy="1815882"/>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marL="514350" indent="-514350" eaLnBrk="1" hangingPunct="1">
                  <a:spcBef>
                    <a:spcPct val="50000"/>
                  </a:spcBef>
                  <a:buAutoNum type="alphaLcParenR"/>
                </a:pPr>
                <a:r>
                  <a:rPr lang="en-US" altLang="en-US" sz="3200" dirty="0" err="1"/>
                  <a:t>Dearbhnialas</a:t>
                </a:r>
                <a:r>
                  <a:rPr lang="en-US" altLang="en-US" sz="3200" dirty="0"/>
                  <a:t> = 0 K. </a:t>
                </a:r>
              </a:p>
              <a:p>
                <a:pPr marL="514350" indent="-514350" eaLnBrk="1" hangingPunct="1">
                  <a:spcBef>
                    <a:spcPct val="50000"/>
                  </a:spcBef>
                  <a:buAutoNum type="alphaLcParenR"/>
                </a:pPr>
                <a:r>
                  <a:rPr lang="fr-FR" altLang="en-US" sz="3200" dirty="0"/>
                  <a:t>An t-</a:t>
                </a:r>
                <a:r>
                  <a:rPr lang="fr-FR" altLang="en-US" sz="3200" dirty="0" err="1"/>
                  <a:t>aonad</a:t>
                </a:r>
                <a:r>
                  <a:rPr lang="fr-FR" altLang="en-US" sz="3200" dirty="0"/>
                  <a:t> </a:t>
                </a:r>
                <a:r>
                  <a:rPr lang="fr-FR" altLang="en-US" sz="3200" dirty="0" err="1"/>
                  <a:t>céanna</a:t>
                </a:r>
                <a:r>
                  <a:rPr lang="fr-FR" altLang="en-US" sz="3200" dirty="0"/>
                  <a:t> a </a:t>
                </a:r>
                <a:r>
                  <a:rPr lang="fr-FR" altLang="en-US" sz="3200" dirty="0" err="1"/>
                  <a:t>mhéadú</a:t>
                </a:r>
                <a:r>
                  <a:rPr lang="fr-FR" altLang="en-US" sz="3200" dirty="0"/>
                  <a:t> le Celsius</a:t>
                </a:r>
                <a:r>
                  <a:rPr lang="en-US" altLang="en-US" sz="3200" dirty="0"/>
                  <a:t>. (</a:t>
                </a:r>
                <a14:m>
                  <m:oMath xmlns:m="http://schemas.openxmlformats.org/officeDocument/2006/math">
                    <m:r>
                      <m:rPr>
                        <m:sty m:val="p"/>
                      </m:rPr>
                      <a:rPr lang="en-GB" altLang="en-US" sz="3200" b="0" i="0" smtClean="0">
                        <a:latin typeface="Cambria Math" panose="02040503050406030204" pitchFamily="18" charset="0"/>
                      </a:rPr>
                      <m:t>Δ</m:t>
                    </m:r>
                    <m:r>
                      <a:rPr lang="en-GB" altLang="en-US" sz="3200" b="0" i="1" smtClean="0">
                        <a:latin typeface="Cambria Math" panose="02040503050406030204" pitchFamily="18" charset="0"/>
                      </a:rPr>
                      <m:t>𝜃</m:t>
                    </m:r>
                  </m:oMath>
                </a14:m>
                <a:r>
                  <a:rPr lang="en-GB" altLang="en-US" sz="3200" dirty="0"/>
                  <a:t> mar an </a:t>
                </a:r>
                <a:r>
                  <a:rPr lang="en-GB" altLang="en-US" sz="3200" dirty="0" err="1"/>
                  <a:t>gcéanna</a:t>
                </a:r>
                <a:r>
                  <a:rPr lang="en-GB" altLang="en-US" sz="3200" dirty="0"/>
                  <a:t>)</a:t>
                </a:r>
              </a:p>
            </p:txBody>
          </p:sp>
        </mc:Choice>
        <mc:Fallback xmlns="">
          <p:sp>
            <p:nvSpPr>
              <p:cNvPr id="4" name="Text Box 5">
                <a:extLst>
                  <a:ext uri="{FF2B5EF4-FFF2-40B4-BE49-F238E27FC236}">
                    <a16:creationId xmlns:a16="http://schemas.microsoft.com/office/drawing/2014/main" id="{4840F4BC-F388-1A62-83E2-048A88AC48E8}"/>
                  </a:ext>
                </a:extLst>
              </p:cNvPr>
              <p:cNvSpPr txBox="1">
                <a:spLocks noRot="1" noChangeAspect="1" noMove="1" noResize="1" noEditPoints="1" noAdjustHandles="1" noChangeArrowheads="1" noChangeShapeType="1" noTextEdit="1"/>
              </p:cNvSpPr>
              <p:nvPr/>
            </p:nvSpPr>
            <p:spPr bwMode="auto">
              <a:xfrm>
                <a:off x="667845" y="908778"/>
                <a:ext cx="7401735" cy="1815882"/>
              </a:xfrm>
              <a:prstGeom prst="rect">
                <a:avLst/>
              </a:prstGeom>
              <a:blipFill>
                <a:blip r:embed="rId2"/>
                <a:stretch>
                  <a:fillRect l="-1895" t="-4362" b="-10067"/>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IE">
                    <a:noFill/>
                  </a:rPr>
                  <a:t> </a:t>
                </a:r>
              </a:p>
            </p:txBody>
          </p:sp>
        </mc:Fallback>
      </mc:AlternateContent>
      <p:grpSp>
        <p:nvGrpSpPr>
          <p:cNvPr id="8" name="Group 7">
            <a:extLst>
              <a:ext uri="{FF2B5EF4-FFF2-40B4-BE49-F238E27FC236}">
                <a16:creationId xmlns:a16="http://schemas.microsoft.com/office/drawing/2014/main" id="{82BF3622-10BD-72C5-26CE-E89ED0D2B703}"/>
              </a:ext>
            </a:extLst>
          </p:cNvPr>
          <p:cNvGrpSpPr/>
          <p:nvPr/>
        </p:nvGrpSpPr>
        <p:grpSpPr>
          <a:xfrm>
            <a:off x="7309001" y="2429077"/>
            <a:ext cx="1758791" cy="4428923"/>
            <a:chOff x="7092280" y="1465194"/>
            <a:chExt cx="1758791" cy="4428923"/>
          </a:xfrm>
        </p:grpSpPr>
        <p:pic>
          <p:nvPicPr>
            <p:cNvPr id="9" name="Picture 8">
              <a:extLst>
                <a:ext uri="{FF2B5EF4-FFF2-40B4-BE49-F238E27FC236}">
                  <a16:creationId xmlns:a16="http://schemas.microsoft.com/office/drawing/2014/main" id="{1EC754B6-FDCE-A1CD-F5A0-E6482C068F0D}"/>
                </a:ext>
              </a:extLst>
            </p:cNvPr>
            <p:cNvPicPr>
              <a:picLocks noChangeAspect="1"/>
            </p:cNvPicPr>
            <p:nvPr/>
          </p:nvPicPr>
          <p:blipFill>
            <a:blip r:embed="rId3"/>
            <a:stretch>
              <a:fillRect/>
            </a:stretch>
          </p:blipFill>
          <p:spPr>
            <a:xfrm>
              <a:off x="7215791" y="1465194"/>
              <a:ext cx="1387472" cy="3927612"/>
            </a:xfrm>
            <a:prstGeom prst="rect">
              <a:avLst/>
            </a:prstGeom>
          </p:spPr>
        </p:pic>
        <p:pic>
          <p:nvPicPr>
            <p:cNvPr id="10" name="Picture 9">
              <a:extLst>
                <a:ext uri="{FF2B5EF4-FFF2-40B4-BE49-F238E27FC236}">
                  <a16:creationId xmlns:a16="http://schemas.microsoft.com/office/drawing/2014/main" id="{3B9EFFAE-A31E-574B-91F0-2A9AD02CE239}"/>
                </a:ext>
              </a:extLst>
            </p:cNvPr>
            <p:cNvPicPr>
              <a:picLocks noChangeAspect="1"/>
            </p:cNvPicPr>
            <p:nvPr/>
          </p:nvPicPr>
          <p:blipFill>
            <a:blip r:embed="rId4"/>
            <a:stretch>
              <a:fillRect/>
            </a:stretch>
          </p:blipFill>
          <p:spPr>
            <a:xfrm>
              <a:off x="7092280" y="5318430"/>
              <a:ext cx="1758791" cy="575687"/>
            </a:xfrm>
            <a:prstGeom prst="rect">
              <a:avLst/>
            </a:prstGeom>
          </p:spPr>
        </p:pic>
      </p:grpSp>
      <p:cxnSp>
        <p:nvCxnSpPr>
          <p:cNvPr id="13" name="Straight Arrow Connector 12">
            <a:extLst>
              <a:ext uri="{FF2B5EF4-FFF2-40B4-BE49-F238E27FC236}">
                <a16:creationId xmlns:a16="http://schemas.microsoft.com/office/drawing/2014/main" id="{05F07C96-FC6A-1A8D-FC8C-CE85310F8928}"/>
              </a:ext>
            </a:extLst>
          </p:cNvPr>
          <p:cNvCxnSpPr>
            <a:cxnSpLocks/>
          </p:cNvCxnSpPr>
          <p:nvPr/>
        </p:nvCxnSpPr>
        <p:spPr>
          <a:xfrm flipV="1">
            <a:off x="6217836" y="5204377"/>
            <a:ext cx="1437582" cy="954504"/>
          </a:xfrm>
          <a:prstGeom prst="straightConnector1">
            <a:avLst/>
          </a:prstGeom>
          <a:ln>
            <a:solidFill>
              <a:schemeClr val="tx1"/>
            </a:solidFill>
            <a:tailEnd type="triangle"/>
          </a:ln>
        </p:spPr>
        <p:style>
          <a:lnRef idx="3">
            <a:schemeClr val="accent1"/>
          </a:lnRef>
          <a:fillRef idx="0">
            <a:schemeClr val="accent1"/>
          </a:fillRef>
          <a:effectRef idx="2">
            <a:schemeClr val="accent1"/>
          </a:effectRef>
          <a:fontRef idx="minor">
            <a:schemeClr val="tx1"/>
          </a:fontRef>
        </p:style>
      </p:cxnSp>
      <p:cxnSp>
        <p:nvCxnSpPr>
          <p:cNvPr id="15" name="Straight Arrow Connector 14">
            <a:extLst>
              <a:ext uri="{FF2B5EF4-FFF2-40B4-BE49-F238E27FC236}">
                <a16:creationId xmlns:a16="http://schemas.microsoft.com/office/drawing/2014/main" id="{FD208BB5-C64A-AED6-1C52-E805EA70EDE2}"/>
              </a:ext>
            </a:extLst>
          </p:cNvPr>
          <p:cNvCxnSpPr>
            <a:cxnSpLocks/>
          </p:cNvCxnSpPr>
          <p:nvPr/>
        </p:nvCxnSpPr>
        <p:spPr>
          <a:xfrm>
            <a:off x="6217836" y="4244959"/>
            <a:ext cx="1378500" cy="37569"/>
          </a:xfrm>
          <a:prstGeom prst="straightConnector1">
            <a:avLst/>
          </a:prstGeom>
          <a:ln>
            <a:solidFill>
              <a:schemeClr val="tx1"/>
            </a:solidFill>
            <a:tailEnd type="triangle"/>
          </a:ln>
        </p:spPr>
        <p:style>
          <a:lnRef idx="3">
            <a:schemeClr val="accent1"/>
          </a:lnRef>
          <a:fillRef idx="0">
            <a:schemeClr val="accent1"/>
          </a:fillRef>
          <a:effectRef idx="2">
            <a:schemeClr val="accent1"/>
          </a:effectRef>
          <a:fontRef idx="minor">
            <a:schemeClr val="tx1"/>
          </a:fontRef>
        </p:style>
      </p:cxnSp>
      <p:sp>
        <p:nvSpPr>
          <p:cNvPr id="5" name="Title 4">
            <a:extLst>
              <a:ext uri="{FF2B5EF4-FFF2-40B4-BE49-F238E27FC236}">
                <a16:creationId xmlns:a16="http://schemas.microsoft.com/office/drawing/2014/main" id="{E4254D3E-E81D-B935-EC0F-C723BB78688C}"/>
              </a:ext>
            </a:extLst>
          </p:cNvPr>
          <p:cNvSpPr>
            <a:spLocks noGrp="1"/>
          </p:cNvSpPr>
          <p:nvPr>
            <p:ph type="title"/>
          </p:nvPr>
        </p:nvSpPr>
        <p:spPr>
          <a:xfrm>
            <a:off x="241300" y="155246"/>
            <a:ext cx="8724900" cy="590931"/>
          </a:xfrm>
        </p:spPr>
        <p:txBody>
          <a:bodyPr/>
          <a:lstStyle/>
          <a:p>
            <a:r>
              <a:rPr lang="en-GB" altLang="en-US" dirty="0"/>
              <a:t>Cad air a </a:t>
            </a:r>
            <a:r>
              <a:rPr lang="en-GB" altLang="en-US" dirty="0" err="1"/>
              <a:t>bhfuil</a:t>
            </a:r>
            <a:r>
              <a:rPr lang="en-GB" altLang="en-US" dirty="0"/>
              <a:t> </a:t>
            </a:r>
            <a:r>
              <a:rPr lang="en-GB" altLang="en-US" dirty="0" err="1"/>
              <a:t>scála</a:t>
            </a:r>
            <a:r>
              <a:rPr lang="en-GB" altLang="en-US" dirty="0"/>
              <a:t> kelvin </a:t>
            </a:r>
            <a:r>
              <a:rPr lang="en-GB" altLang="en-US" dirty="0" err="1"/>
              <a:t>bunaithe</a:t>
            </a:r>
            <a:r>
              <a:rPr lang="en-GB" altLang="en-US" dirty="0"/>
              <a:t>?</a:t>
            </a:r>
          </a:p>
        </p:txBody>
      </p:sp>
      <p:sp>
        <p:nvSpPr>
          <p:cNvPr id="3" name="TextBox 2">
            <a:extLst>
              <a:ext uri="{FF2B5EF4-FFF2-40B4-BE49-F238E27FC236}">
                <a16:creationId xmlns:a16="http://schemas.microsoft.com/office/drawing/2014/main" id="{10D86607-0DD6-4C2F-27DA-1D3D27A2143E}"/>
              </a:ext>
            </a:extLst>
          </p:cNvPr>
          <p:cNvSpPr txBox="1"/>
          <p:nvPr/>
        </p:nvSpPr>
        <p:spPr>
          <a:xfrm>
            <a:off x="3145570" y="3297570"/>
            <a:ext cx="3129416" cy="584775"/>
          </a:xfrm>
          <a:prstGeom prst="rect">
            <a:avLst/>
          </a:prstGeom>
          <a:noFill/>
        </p:spPr>
        <p:txBody>
          <a:bodyPr wrap="square" rtlCol="0">
            <a:spAutoFit/>
          </a:bodyPr>
          <a:lstStyle/>
          <a:p>
            <a:r>
              <a:rPr lang="en-GB" sz="3200">
                <a:solidFill>
                  <a:schemeClr val="tx1"/>
                </a:solidFill>
              </a:rPr>
              <a:t>274.15 K = 1</a:t>
            </a:r>
            <a:r>
              <a:rPr lang="en-IE" sz="3200" b="0" i="0" u="none" strike="noStrike">
                <a:solidFill>
                  <a:srgbClr val="001D35"/>
                </a:solidFill>
                <a:effectLst/>
              </a:rPr>
              <a:t>℃</a:t>
            </a:r>
            <a:endParaRPr lang="en-GB" sz="3200">
              <a:solidFill>
                <a:schemeClr val="tx1"/>
              </a:solidFill>
            </a:endParaRPr>
          </a:p>
        </p:txBody>
      </p:sp>
      <p:cxnSp>
        <p:nvCxnSpPr>
          <p:cNvPr id="7" name="Straight Arrow Connector 6">
            <a:extLst>
              <a:ext uri="{FF2B5EF4-FFF2-40B4-BE49-F238E27FC236}">
                <a16:creationId xmlns:a16="http://schemas.microsoft.com/office/drawing/2014/main" id="{90821AB0-E996-342D-C1CF-4C08EB1E0CB1}"/>
              </a:ext>
            </a:extLst>
          </p:cNvPr>
          <p:cNvCxnSpPr>
            <a:cxnSpLocks/>
          </p:cNvCxnSpPr>
          <p:nvPr/>
        </p:nvCxnSpPr>
        <p:spPr>
          <a:xfrm>
            <a:off x="6217836" y="3646509"/>
            <a:ext cx="1488337" cy="512588"/>
          </a:xfrm>
          <a:prstGeom prst="straightConnector1">
            <a:avLst/>
          </a:prstGeom>
          <a:ln>
            <a:solidFill>
              <a:schemeClr val="tx1"/>
            </a:solidFill>
            <a:tailEnd type="triangle"/>
          </a:ln>
        </p:spPr>
        <p:style>
          <a:lnRef idx="3">
            <a:schemeClr val="accent1"/>
          </a:lnRef>
          <a:fillRef idx="0">
            <a:schemeClr val="accent1"/>
          </a:fillRef>
          <a:effectRef idx="2">
            <a:schemeClr val="accent1"/>
          </a:effectRef>
          <a:fontRef idx="minor">
            <a:schemeClr val="tx1"/>
          </a:fontRef>
        </p:style>
      </p:cxnSp>
      <p:sp>
        <p:nvSpPr>
          <p:cNvPr id="2" name="TextBox 1">
            <a:extLst>
              <a:ext uri="{FF2B5EF4-FFF2-40B4-BE49-F238E27FC236}">
                <a16:creationId xmlns:a16="http://schemas.microsoft.com/office/drawing/2014/main" id="{D5CBAB5F-CF1B-E59A-BE07-270E553F2B4A}"/>
              </a:ext>
            </a:extLst>
          </p:cNvPr>
          <p:cNvSpPr txBox="1"/>
          <p:nvPr/>
        </p:nvSpPr>
        <p:spPr>
          <a:xfrm>
            <a:off x="3134140" y="4020524"/>
            <a:ext cx="3028392" cy="584775"/>
          </a:xfrm>
          <a:prstGeom prst="rect">
            <a:avLst/>
          </a:prstGeom>
          <a:noFill/>
        </p:spPr>
        <p:txBody>
          <a:bodyPr wrap="square" rtlCol="0">
            <a:spAutoFit/>
          </a:bodyPr>
          <a:lstStyle/>
          <a:p>
            <a:r>
              <a:rPr lang="en-GB" sz="3200">
                <a:solidFill>
                  <a:schemeClr val="tx1"/>
                </a:solidFill>
              </a:rPr>
              <a:t>273.15 K = 0</a:t>
            </a:r>
            <a:r>
              <a:rPr lang="en-IE" sz="3200" b="0" i="0" u="none" strike="noStrike">
                <a:solidFill>
                  <a:srgbClr val="001D35"/>
                </a:solidFill>
                <a:effectLst/>
              </a:rPr>
              <a:t>℃</a:t>
            </a:r>
            <a:endParaRPr lang="en-GB" sz="3200">
              <a:solidFill>
                <a:schemeClr val="tx1"/>
              </a:solidFill>
            </a:endParaRPr>
          </a:p>
        </p:txBody>
      </p:sp>
      <p:sp>
        <p:nvSpPr>
          <p:cNvPr id="6" name="TextBox 5">
            <a:extLst>
              <a:ext uri="{FF2B5EF4-FFF2-40B4-BE49-F238E27FC236}">
                <a16:creationId xmlns:a16="http://schemas.microsoft.com/office/drawing/2014/main" id="{4E9F2BB8-B43C-E170-81E2-63D220C69A05}"/>
              </a:ext>
            </a:extLst>
          </p:cNvPr>
          <p:cNvSpPr txBox="1"/>
          <p:nvPr/>
        </p:nvSpPr>
        <p:spPr>
          <a:xfrm>
            <a:off x="3057803" y="5866493"/>
            <a:ext cx="3217183" cy="584775"/>
          </a:xfrm>
          <a:prstGeom prst="rect">
            <a:avLst/>
          </a:prstGeom>
          <a:noFill/>
        </p:spPr>
        <p:txBody>
          <a:bodyPr wrap="square" rtlCol="0">
            <a:spAutoFit/>
          </a:bodyPr>
          <a:lstStyle/>
          <a:p>
            <a:r>
              <a:rPr lang="en-GB" sz="3200">
                <a:solidFill>
                  <a:schemeClr val="tx1"/>
                </a:solidFill>
              </a:rPr>
              <a:t>0 K = </a:t>
            </a:r>
            <a:r>
              <a:rPr lang="en-GB" sz="3200"/>
              <a:t>-273.15</a:t>
            </a:r>
            <a:r>
              <a:rPr lang="en-IE" sz="3200" b="0" i="0" u="none" strike="noStrike">
                <a:solidFill>
                  <a:srgbClr val="001D35"/>
                </a:solidFill>
                <a:effectLst/>
              </a:rPr>
              <a:t>℃</a:t>
            </a:r>
            <a:endParaRPr lang="en-GB" sz="3200">
              <a:solidFill>
                <a:schemeClr val="tx1"/>
              </a:solidFill>
            </a:endParaRPr>
          </a:p>
        </p:txBody>
      </p:sp>
      <p:sp>
        <p:nvSpPr>
          <p:cNvPr id="16" name="Left Brace 15">
            <a:extLst>
              <a:ext uri="{FF2B5EF4-FFF2-40B4-BE49-F238E27FC236}">
                <a16:creationId xmlns:a16="http://schemas.microsoft.com/office/drawing/2014/main" id="{2277733B-350A-769B-5797-F3C246056282}"/>
              </a:ext>
            </a:extLst>
          </p:cNvPr>
          <p:cNvSpPr/>
          <p:nvPr/>
        </p:nvSpPr>
        <p:spPr>
          <a:xfrm>
            <a:off x="2976867" y="3297570"/>
            <a:ext cx="217191" cy="1333897"/>
          </a:xfrm>
          <a:prstGeom prst="leftBrace">
            <a:avLst>
              <a:gd name="adj1" fmla="val 62129"/>
              <a:gd name="adj2" fmla="val 50000"/>
            </a:avLst>
          </a:prstGeom>
          <a:ln w="28575">
            <a:solidFill>
              <a:schemeClr val="tx1"/>
            </a:solidFill>
            <a:tailEnd type="none" w="med" len="lg"/>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GB"/>
          </a:p>
        </p:txBody>
      </p:sp>
      <mc:AlternateContent xmlns:mc="http://schemas.openxmlformats.org/markup-compatibility/2006" xmlns:a14="http://schemas.microsoft.com/office/drawing/2010/main">
        <mc:Choice Requires="a14">
          <p:sp>
            <p:nvSpPr>
              <p:cNvPr id="20" name="TextBox 19">
                <a:extLst>
                  <a:ext uri="{FF2B5EF4-FFF2-40B4-BE49-F238E27FC236}">
                    <a16:creationId xmlns:a16="http://schemas.microsoft.com/office/drawing/2014/main" id="{C39599D3-3257-4930-3B70-D117AA56A880}"/>
                  </a:ext>
                </a:extLst>
              </p:cNvPr>
              <p:cNvSpPr txBox="1"/>
              <p:nvPr/>
            </p:nvSpPr>
            <p:spPr>
              <a:xfrm>
                <a:off x="354763" y="3688642"/>
                <a:ext cx="2521081" cy="523220"/>
              </a:xfrm>
              <a:prstGeom prst="rect">
                <a:avLst/>
              </a:prstGeom>
              <a:noFill/>
            </p:spPr>
            <p:txBody>
              <a:bodyPr wrap="square">
                <a:spAutoFit/>
              </a:bodyPr>
              <a:lstStyle/>
              <a:p>
                <a14:m>
                  <m:oMath xmlns:m="http://schemas.openxmlformats.org/officeDocument/2006/math">
                    <m:r>
                      <m:rPr>
                        <m:sty m:val="p"/>
                      </m:rPr>
                      <a:rPr lang="en-GB" altLang="en-US" sz="2800" b="0" i="0" smtClean="0">
                        <a:latin typeface="Cambria Math" panose="02040503050406030204" pitchFamily="18" charset="0"/>
                      </a:rPr>
                      <m:t>Δ</m:t>
                    </m:r>
                    <m:r>
                      <a:rPr lang="en-GB" altLang="en-US" sz="2800" b="0" i="1" smtClean="0">
                        <a:latin typeface="Cambria Math" panose="02040503050406030204" pitchFamily="18" charset="0"/>
                      </a:rPr>
                      <m:t>𝜃</m:t>
                    </m:r>
                  </m:oMath>
                </a14:m>
                <a:r>
                  <a:rPr lang="en-GB" altLang="en-US" sz="2800"/>
                  <a:t> = 1 K = 1</a:t>
                </a:r>
                <a:r>
                  <a:rPr lang="en-IE" sz="2800">
                    <a:solidFill>
                      <a:srgbClr val="001D35"/>
                    </a:solidFill>
                  </a:rPr>
                  <a:t>℃</a:t>
                </a:r>
                <a:endParaRPr lang="en-GB" altLang="en-US" sz="2800"/>
              </a:p>
            </p:txBody>
          </p:sp>
        </mc:Choice>
        <mc:Fallback xmlns="">
          <p:sp>
            <p:nvSpPr>
              <p:cNvPr id="20" name="TextBox 19">
                <a:extLst>
                  <a:ext uri="{FF2B5EF4-FFF2-40B4-BE49-F238E27FC236}">
                    <a16:creationId xmlns:a16="http://schemas.microsoft.com/office/drawing/2014/main" id="{C39599D3-3257-4930-3B70-D117AA56A880}"/>
                  </a:ext>
                </a:extLst>
              </p:cNvPr>
              <p:cNvSpPr txBox="1">
                <a:spLocks noRot="1" noChangeAspect="1" noMove="1" noResize="1" noEditPoints="1" noAdjustHandles="1" noChangeArrowheads="1" noChangeShapeType="1" noTextEdit="1"/>
              </p:cNvSpPr>
              <p:nvPr/>
            </p:nvSpPr>
            <p:spPr>
              <a:xfrm>
                <a:off x="354763" y="3688642"/>
                <a:ext cx="2521081" cy="523220"/>
              </a:xfrm>
              <a:prstGeom prst="rect">
                <a:avLst/>
              </a:prstGeom>
              <a:blipFill>
                <a:blip r:embed="rId5"/>
                <a:stretch>
                  <a:fillRect t="-11628" r="-2415" b="-31395"/>
                </a:stretch>
              </a:blipFill>
            </p:spPr>
            <p:txBody>
              <a:bodyPr/>
              <a:lstStyle/>
              <a:p>
                <a:r>
                  <a:rPr lang="en-US">
                    <a:noFill/>
                  </a:rPr>
                  <a:t> </a:t>
                </a:r>
              </a:p>
            </p:txBody>
          </p:sp>
        </mc:Fallback>
      </mc:AlternateContent>
    </p:spTree>
    <p:extLst>
      <p:ext uri="{BB962C8B-B14F-4D97-AF65-F5344CB8AC3E}">
        <p14:creationId xmlns:p14="http://schemas.microsoft.com/office/powerpoint/2010/main" val="9617445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1"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5"/>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7"/>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6"/>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6"/>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4" grpId="1"/>
      <p:bldP spid="3" grpId="0"/>
      <p:bldP spid="2" grpId="0"/>
      <p:bldP spid="6" grpId="0"/>
      <p:bldP spid="16" grpId="0" animBg="1"/>
      <p:bldP spid="20" grpId="0"/>
    </p:bldLst>
  </p:timing>
</p:sld>
</file>

<file path=ppt/slides/slide17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07DA95D-7FF1-F9D4-8A19-1169372761E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E243CCF-FC6B-2A71-474A-92EAFC953C5A}"/>
              </a:ext>
            </a:extLst>
          </p:cNvPr>
          <p:cNvSpPr>
            <a:spLocks noGrp="1"/>
          </p:cNvSpPr>
          <p:nvPr>
            <p:ph type="title"/>
          </p:nvPr>
        </p:nvSpPr>
        <p:spPr>
          <a:xfrm>
            <a:off x="266700" y="165879"/>
            <a:ext cx="8674100" cy="590931"/>
          </a:xfrm>
        </p:spPr>
        <p:txBody>
          <a:bodyPr/>
          <a:lstStyle/>
          <a:p>
            <a:r>
              <a:rPr lang="en-GB" dirty="0" err="1"/>
              <a:t>Achoimre</a:t>
            </a:r>
            <a:r>
              <a:rPr lang="en-GB" dirty="0"/>
              <a:t> </a:t>
            </a:r>
            <a:r>
              <a:rPr lang="en-GB" dirty="0" err="1"/>
              <a:t>athbhreithnithe</a:t>
            </a:r>
            <a:endParaRPr lang="en-GB" dirty="0"/>
          </a:p>
        </p:txBody>
      </p:sp>
      <mc:AlternateContent xmlns:mc="http://schemas.openxmlformats.org/markup-compatibility/2006" xmlns:a14="http://schemas.microsoft.com/office/drawing/2010/main">
        <mc:Choice Requires="a14">
          <p:sp>
            <p:nvSpPr>
              <p:cNvPr id="3" name="TextBox 2">
                <a:extLst>
                  <a:ext uri="{FF2B5EF4-FFF2-40B4-BE49-F238E27FC236}">
                    <a16:creationId xmlns:a16="http://schemas.microsoft.com/office/drawing/2014/main" id="{AAF6C446-4DDC-0BEE-5FAD-7F88394DB22D}"/>
                  </a:ext>
                </a:extLst>
              </p:cNvPr>
              <p:cNvSpPr txBox="1"/>
              <p:nvPr/>
            </p:nvSpPr>
            <p:spPr>
              <a:xfrm>
                <a:off x="266700" y="1143759"/>
                <a:ext cx="8674100" cy="4570482"/>
              </a:xfrm>
              <a:prstGeom prst="rect">
                <a:avLst/>
              </a:prstGeom>
              <a:noFill/>
            </p:spPr>
            <p:txBody>
              <a:bodyPr wrap="square" rtlCol="0">
                <a:spAutoFit/>
              </a:bodyPr>
              <a:lstStyle/>
              <a:p>
                <a:pPr>
                  <a:spcAft>
                    <a:spcPts val="1200"/>
                  </a:spcAft>
                </a:pPr>
                <a:r>
                  <a:rPr lang="en-GB" sz="2400" b="1" dirty="0" err="1">
                    <a:latin typeface="Arial" panose="020B0604020202020204" pitchFamily="34" charset="0"/>
                    <a:cs typeface="Arial" panose="020B0604020202020204" pitchFamily="34" charset="0"/>
                  </a:rPr>
                  <a:t>Príomhsainmhínithe</a:t>
                </a:r>
                <a:r>
                  <a:rPr lang="en-GB" sz="2400" b="1" dirty="0">
                    <a:latin typeface="Arial" panose="020B0604020202020204" pitchFamily="34" charset="0"/>
                    <a:cs typeface="Arial" panose="020B0604020202020204" pitchFamily="34" charset="0"/>
                  </a:rPr>
                  <a:t>: </a:t>
                </a:r>
                <a:r>
                  <a:rPr lang="en-GB" sz="2400" dirty="0">
                    <a:latin typeface="Arial" panose="020B0604020202020204" pitchFamily="34" charset="0"/>
                    <a:cs typeface="Arial" panose="020B0604020202020204" pitchFamily="34" charset="0"/>
                  </a:rPr>
                  <a:t>Teas, </a:t>
                </a:r>
                <a:r>
                  <a:rPr lang="en-GB" sz="2400" dirty="0" err="1">
                    <a:latin typeface="Arial" panose="020B0604020202020204" pitchFamily="34" charset="0"/>
                    <a:cs typeface="Arial" panose="020B0604020202020204" pitchFamily="34" charset="0"/>
                  </a:rPr>
                  <a:t>Teocht</a:t>
                </a:r>
                <a:r>
                  <a:rPr lang="en-GB" sz="2400" dirty="0">
                    <a:latin typeface="Arial" panose="020B0604020202020204" pitchFamily="34" charset="0"/>
                    <a:cs typeface="Arial" panose="020B0604020202020204" pitchFamily="34" charset="0"/>
                  </a:rPr>
                  <a:t>, </a:t>
                </a:r>
                <a:r>
                  <a:rPr lang="en-IE" sz="2400" dirty="0" err="1">
                    <a:latin typeface="Arial" panose="020B0604020202020204" pitchFamily="34" charset="0"/>
                    <a:cs typeface="Arial" panose="020B0604020202020204" pitchFamily="34" charset="0"/>
                  </a:rPr>
                  <a:t>Dearbhnialas</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Ceilvin</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Airíonna</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teirmiméadracha</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Teirmeachúpla</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Teirmeastar</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Toilleadh</a:t>
                </a:r>
                <a:r>
                  <a:rPr lang="en-GB" sz="2400" dirty="0">
                    <a:latin typeface="Arial" panose="020B0604020202020204" pitchFamily="34" charset="0"/>
                    <a:cs typeface="Arial" panose="020B0604020202020204" pitchFamily="34" charset="0"/>
                  </a:rPr>
                  <a:t> Teasa, </a:t>
                </a:r>
                <a:r>
                  <a:rPr lang="en-GB" sz="2400" dirty="0" err="1">
                    <a:latin typeface="Arial" panose="020B0604020202020204" pitchFamily="34" charset="0"/>
                    <a:cs typeface="Arial" panose="020B0604020202020204" pitchFamily="34" charset="0"/>
                  </a:rPr>
                  <a:t>Toilleadh</a:t>
                </a:r>
                <a:r>
                  <a:rPr lang="en-GB" sz="2400" dirty="0">
                    <a:latin typeface="Arial" panose="020B0604020202020204" pitchFamily="34" charset="0"/>
                    <a:cs typeface="Arial" panose="020B0604020202020204" pitchFamily="34" charset="0"/>
                  </a:rPr>
                  <a:t> Teasa </a:t>
                </a:r>
                <a:r>
                  <a:rPr lang="en-GB" sz="2400" dirty="0" err="1">
                    <a:latin typeface="Arial" panose="020B0604020202020204" pitchFamily="34" charset="0"/>
                    <a:cs typeface="Arial" panose="020B0604020202020204" pitchFamily="34" charset="0"/>
                  </a:rPr>
                  <a:t>Sonrach</a:t>
                </a:r>
                <a:r>
                  <a:rPr lang="en-GB" sz="2400" dirty="0">
                    <a:latin typeface="Arial" panose="020B0604020202020204" pitchFamily="34" charset="0"/>
                    <a:cs typeface="Arial" panose="020B0604020202020204" pitchFamily="34" charset="0"/>
                  </a:rPr>
                  <a:t>, Teas </a:t>
                </a:r>
                <a:r>
                  <a:rPr lang="en-GB" sz="2400" dirty="0" err="1">
                    <a:latin typeface="Arial" panose="020B0604020202020204" pitchFamily="34" charset="0"/>
                    <a:cs typeface="Arial" panose="020B0604020202020204" pitchFamily="34" charset="0"/>
                  </a:rPr>
                  <a:t>Folaigh</a:t>
                </a:r>
                <a:r>
                  <a:rPr lang="en-GB" sz="2400" dirty="0">
                    <a:latin typeface="Arial" panose="020B0604020202020204" pitchFamily="34" charset="0"/>
                    <a:cs typeface="Arial" panose="020B0604020202020204" pitchFamily="34" charset="0"/>
                  </a:rPr>
                  <a:t>, Teas </a:t>
                </a:r>
                <a:r>
                  <a:rPr lang="en-GB" sz="2400" dirty="0" err="1">
                    <a:latin typeface="Arial" panose="020B0604020202020204" pitchFamily="34" charset="0"/>
                    <a:cs typeface="Arial" panose="020B0604020202020204" pitchFamily="34" charset="0"/>
                  </a:rPr>
                  <a:t>Folaigh</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Sonrach</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Éifeachtúlacht</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Luach</a:t>
                </a:r>
                <a:r>
                  <a:rPr lang="en-GB" sz="2400" dirty="0">
                    <a:latin typeface="Arial" panose="020B0604020202020204" pitchFamily="34" charset="0"/>
                    <a:cs typeface="Arial" panose="020B0604020202020204" pitchFamily="34" charset="0"/>
                  </a:rPr>
                  <a:t> U, </a:t>
                </a:r>
                <a:r>
                  <a:rPr lang="en-GB" sz="2400" dirty="0" err="1">
                    <a:latin typeface="Arial" panose="020B0604020202020204" pitchFamily="34" charset="0"/>
                    <a:cs typeface="Arial" panose="020B0604020202020204" pitchFamily="34" charset="0"/>
                  </a:rPr>
                  <a:t>seoltacht</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comhiompar</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radaíocht</a:t>
                </a:r>
                <a:r>
                  <a:rPr lang="en-GB" sz="2400" dirty="0">
                    <a:latin typeface="Arial" panose="020B0604020202020204" pitchFamily="34" charset="0"/>
                    <a:cs typeface="Arial" panose="020B0604020202020204" pitchFamily="34" charset="0"/>
                  </a:rPr>
                  <a:t>. </a:t>
                </a:r>
              </a:p>
              <a:p>
                <a:pPr algn="l">
                  <a:spcAft>
                    <a:spcPts val="1200"/>
                  </a:spcAft>
                </a:pPr>
                <a:r>
                  <a:rPr lang="en-GB" sz="2400" b="1" dirty="0" err="1">
                    <a:latin typeface="Arial" panose="020B0604020202020204" pitchFamily="34" charset="0"/>
                    <a:cs typeface="Arial" panose="020B0604020202020204" pitchFamily="34" charset="0"/>
                  </a:rPr>
                  <a:t>Fadhbanna</a:t>
                </a:r>
                <a:r>
                  <a:rPr lang="en-GB" sz="2400" b="1" dirty="0">
                    <a:latin typeface="Arial" panose="020B0604020202020204" pitchFamily="34" charset="0"/>
                    <a:cs typeface="Arial" panose="020B0604020202020204" pitchFamily="34" charset="0"/>
                  </a:rPr>
                  <a:t> a </a:t>
                </a:r>
                <a:r>
                  <a:rPr lang="en-GB" sz="2400" b="1" dirty="0" err="1">
                    <a:latin typeface="Arial" panose="020B0604020202020204" pitchFamily="34" charset="0"/>
                    <a:cs typeface="Arial" panose="020B0604020202020204" pitchFamily="34" charset="0"/>
                  </a:rPr>
                  <a:t>réiteach</a:t>
                </a:r>
                <a:r>
                  <a:rPr lang="en-GB" sz="2400" b="1" dirty="0">
                    <a:latin typeface="Arial" panose="020B0604020202020204" pitchFamily="34" charset="0"/>
                    <a:cs typeface="Arial" panose="020B0604020202020204" pitchFamily="34" charset="0"/>
                  </a:rPr>
                  <a:t> </a:t>
                </a:r>
                <a:r>
                  <a:rPr lang="en-GB" sz="2400" dirty="0">
                    <a:latin typeface="Arial" panose="020B0604020202020204" pitchFamily="34" charset="0"/>
                    <a:cs typeface="Arial" panose="020B0604020202020204" pitchFamily="34" charset="0"/>
                  </a:rPr>
                  <a:t>ag </a:t>
                </a:r>
                <a:r>
                  <a:rPr lang="en-GB" sz="2400" dirty="0" err="1">
                    <a:latin typeface="Arial" panose="020B0604020202020204" pitchFamily="34" charset="0"/>
                    <a:cs typeface="Arial" panose="020B0604020202020204" pitchFamily="34" charset="0"/>
                  </a:rPr>
                  <a:t>baint</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úsáide</a:t>
                </a:r>
                <a:r>
                  <a:rPr lang="en-GB" sz="2400" dirty="0">
                    <a:latin typeface="Arial" panose="020B0604020202020204" pitchFamily="34" charset="0"/>
                    <a:cs typeface="Arial" panose="020B0604020202020204" pitchFamily="34" charset="0"/>
                  </a:rPr>
                  <a:t> as </a:t>
                </a:r>
                <a14:m>
                  <m:oMath xmlns:m="http://schemas.openxmlformats.org/officeDocument/2006/math">
                    <m:r>
                      <a:rPr lang="en-GB" sz="2000" b="0" i="1" smtClean="0">
                        <a:latin typeface="Cambria Math" panose="02040503050406030204" pitchFamily="18" charset="0"/>
                        <a:cs typeface="Arial" panose="020B0604020202020204" pitchFamily="34" charset="0"/>
                      </a:rPr>
                      <m:t>𝑄</m:t>
                    </m:r>
                    <m:r>
                      <a:rPr lang="en-GB" sz="2000" b="0" i="1" smtClean="0">
                        <a:latin typeface="Cambria Math" panose="02040503050406030204" pitchFamily="18" charset="0"/>
                        <a:cs typeface="Arial" panose="020B0604020202020204" pitchFamily="34" charset="0"/>
                      </a:rPr>
                      <m:t>=</m:t>
                    </m:r>
                    <m:r>
                      <a:rPr lang="en-GB" sz="2000" b="0" i="1" smtClean="0">
                        <a:latin typeface="Cambria Math" panose="02040503050406030204" pitchFamily="18" charset="0"/>
                        <a:cs typeface="Arial" panose="020B0604020202020204" pitchFamily="34" charset="0"/>
                      </a:rPr>
                      <m:t>𝐶</m:t>
                    </m:r>
                    <m:r>
                      <m:rPr>
                        <m:sty m:val="p"/>
                      </m:rPr>
                      <a:rPr lang="en-GB" sz="2000" b="0" i="0" smtClean="0">
                        <a:latin typeface="Cambria Math" panose="02040503050406030204" pitchFamily="18" charset="0"/>
                        <a:cs typeface="Arial" panose="020B0604020202020204" pitchFamily="34" charset="0"/>
                      </a:rPr>
                      <m:t>Δ</m:t>
                    </m:r>
                    <m:r>
                      <a:rPr lang="en-GB" sz="2000" b="0" i="1" smtClean="0">
                        <a:latin typeface="Cambria Math" panose="02040503050406030204" pitchFamily="18" charset="0"/>
                        <a:cs typeface="Arial" panose="020B0604020202020204" pitchFamily="34" charset="0"/>
                      </a:rPr>
                      <m:t>𝜃</m:t>
                    </m:r>
                    <m:r>
                      <a:rPr lang="en-GB" sz="2000" b="0" i="1" smtClean="0">
                        <a:latin typeface="Cambria Math" panose="02040503050406030204" pitchFamily="18" charset="0"/>
                        <a:cs typeface="Arial" panose="020B0604020202020204" pitchFamily="34" charset="0"/>
                      </a:rPr>
                      <m:t>,  </m:t>
                    </m:r>
                    <m:r>
                      <a:rPr lang="en-GB" sz="2000" i="1">
                        <a:latin typeface="Cambria Math" panose="02040503050406030204" pitchFamily="18" charset="0"/>
                        <a:cs typeface="Arial" panose="020B0604020202020204" pitchFamily="34" charset="0"/>
                      </a:rPr>
                      <m:t>𝑄</m:t>
                    </m:r>
                    <m:r>
                      <a:rPr lang="en-GB" sz="2000" i="1">
                        <a:latin typeface="Cambria Math" panose="02040503050406030204" pitchFamily="18" charset="0"/>
                        <a:cs typeface="Arial" panose="020B0604020202020204" pitchFamily="34" charset="0"/>
                      </a:rPr>
                      <m:t>=</m:t>
                    </m:r>
                    <m:r>
                      <a:rPr lang="en-GB" sz="2000" i="1">
                        <a:latin typeface="Cambria Math" panose="02040503050406030204" pitchFamily="18" charset="0"/>
                        <a:cs typeface="Arial" panose="020B0604020202020204" pitchFamily="34" charset="0"/>
                      </a:rPr>
                      <m:t>𝑚𝑐</m:t>
                    </m:r>
                    <m:r>
                      <m:rPr>
                        <m:sty m:val="p"/>
                      </m:rPr>
                      <a:rPr lang="en-GB" sz="2000">
                        <a:latin typeface="Cambria Math" panose="02040503050406030204" pitchFamily="18" charset="0"/>
                        <a:cs typeface="Arial" panose="020B0604020202020204" pitchFamily="34" charset="0"/>
                      </a:rPr>
                      <m:t>Δ</m:t>
                    </m:r>
                    <m:r>
                      <a:rPr lang="en-GB" sz="2000" i="1">
                        <a:latin typeface="Cambria Math" panose="02040503050406030204" pitchFamily="18" charset="0"/>
                        <a:cs typeface="Arial" panose="020B0604020202020204" pitchFamily="34" charset="0"/>
                      </a:rPr>
                      <m:t>𝜃</m:t>
                    </m:r>
                    <m:r>
                      <a:rPr lang="en-GB" sz="2000" i="1">
                        <a:latin typeface="Cambria Math" panose="02040503050406030204" pitchFamily="18" charset="0"/>
                        <a:cs typeface="Arial" panose="020B0604020202020204" pitchFamily="34" charset="0"/>
                      </a:rPr>
                      <m:t>,  </m:t>
                    </m:r>
                    <m:r>
                      <a:rPr lang="en-GB" sz="2000" i="1">
                        <a:latin typeface="Cambria Math" panose="02040503050406030204" pitchFamily="18" charset="0"/>
                        <a:cs typeface="Arial" panose="020B0604020202020204" pitchFamily="34" charset="0"/>
                      </a:rPr>
                      <m:t>𝑄</m:t>
                    </m:r>
                    <m:r>
                      <a:rPr lang="en-GB" sz="2000" i="1">
                        <a:latin typeface="Cambria Math" panose="02040503050406030204" pitchFamily="18" charset="0"/>
                        <a:cs typeface="Arial" panose="020B0604020202020204" pitchFamily="34" charset="0"/>
                      </a:rPr>
                      <m:t>=</m:t>
                    </m:r>
                    <m:r>
                      <a:rPr lang="en-GB" sz="2000" b="0" i="1" smtClean="0">
                        <a:latin typeface="Cambria Math" panose="02040503050406030204" pitchFamily="18" charset="0"/>
                        <a:cs typeface="Arial" panose="020B0604020202020204" pitchFamily="34" charset="0"/>
                      </a:rPr>
                      <m:t>𝐿</m:t>
                    </m:r>
                    <m:r>
                      <a:rPr lang="en-GB" sz="2000" i="1">
                        <a:latin typeface="Cambria Math" panose="02040503050406030204" pitchFamily="18" charset="0"/>
                        <a:cs typeface="Arial" panose="020B0604020202020204" pitchFamily="34" charset="0"/>
                      </a:rPr>
                      <m:t>,</m:t>
                    </m:r>
                    <m:r>
                      <a:rPr lang="en-GB" sz="2000" b="0" i="1" smtClean="0">
                        <a:latin typeface="Cambria Math" panose="02040503050406030204" pitchFamily="18" charset="0"/>
                        <a:cs typeface="Arial" panose="020B0604020202020204" pitchFamily="34" charset="0"/>
                      </a:rPr>
                      <m:t>  </m:t>
                    </m:r>
                    <m:r>
                      <a:rPr lang="en-GB" sz="2000" i="1">
                        <a:latin typeface="Cambria Math" panose="02040503050406030204" pitchFamily="18" charset="0"/>
                        <a:cs typeface="Arial" panose="020B0604020202020204" pitchFamily="34" charset="0"/>
                      </a:rPr>
                      <m:t>𝑄</m:t>
                    </m:r>
                    <m:r>
                      <a:rPr lang="en-GB" sz="2000" i="1">
                        <a:latin typeface="Cambria Math" panose="02040503050406030204" pitchFamily="18" charset="0"/>
                        <a:cs typeface="Arial" panose="020B0604020202020204" pitchFamily="34" charset="0"/>
                      </a:rPr>
                      <m:t>=</m:t>
                    </m:r>
                    <m:r>
                      <a:rPr lang="en-GB" sz="2000" i="1">
                        <a:latin typeface="Cambria Math" panose="02040503050406030204" pitchFamily="18" charset="0"/>
                        <a:cs typeface="Arial" panose="020B0604020202020204" pitchFamily="34" charset="0"/>
                      </a:rPr>
                      <m:t>𝑚𝑙</m:t>
                    </m:r>
                    <m:r>
                      <a:rPr lang="en-GB" sz="2000" i="1">
                        <a:latin typeface="Cambria Math" panose="02040503050406030204" pitchFamily="18" charset="0"/>
                        <a:cs typeface="Arial" panose="020B0604020202020204" pitchFamily="34" charset="0"/>
                      </a:rPr>
                      <m:t>,  </m:t>
                    </m:r>
                    <m:r>
                      <a:rPr lang="en-GB" sz="2000" b="0" i="1" smtClean="0">
                        <a:latin typeface="Cambria Math" panose="02040503050406030204" pitchFamily="18" charset="0"/>
                        <a:cs typeface="Arial" panose="020B0604020202020204" pitchFamily="34" charset="0"/>
                      </a:rPr>
                      <m:t>𝐸𝑓𝑓</m:t>
                    </m:r>
                    <m:r>
                      <a:rPr lang="en-GB" sz="2000" b="0" i="1" smtClean="0">
                        <a:latin typeface="Cambria Math" panose="02040503050406030204" pitchFamily="18" charset="0"/>
                        <a:cs typeface="Arial" panose="020B0604020202020204" pitchFamily="34" charset="0"/>
                      </a:rPr>
                      <m:t>=</m:t>
                    </m:r>
                    <m:f>
                      <m:fPr>
                        <m:ctrlPr>
                          <a:rPr lang="en-GB" sz="2000" b="0" i="1" smtClean="0">
                            <a:latin typeface="Cambria Math" panose="02040503050406030204" pitchFamily="18" charset="0"/>
                            <a:cs typeface="Arial" panose="020B0604020202020204" pitchFamily="34" charset="0"/>
                          </a:rPr>
                        </m:ctrlPr>
                      </m:fPr>
                      <m:num>
                        <m:sSub>
                          <m:sSubPr>
                            <m:ctrlPr>
                              <a:rPr lang="en-GB" sz="2000" b="0" i="1" smtClean="0">
                                <a:latin typeface="Cambria Math" panose="02040503050406030204" pitchFamily="18" charset="0"/>
                                <a:cs typeface="Arial" panose="020B0604020202020204" pitchFamily="34" charset="0"/>
                              </a:rPr>
                            </m:ctrlPr>
                          </m:sSubPr>
                          <m:e>
                            <m:r>
                              <a:rPr lang="en-GB" sz="2000" b="0" i="1" smtClean="0">
                                <a:latin typeface="Cambria Math" panose="02040503050406030204" pitchFamily="18" charset="0"/>
                                <a:cs typeface="Arial" panose="020B0604020202020204" pitchFamily="34" charset="0"/>
                              </a:rPr>
                              <m:t>𝑃</m:t>
                            </m:r>
                          </m:e>
                          <m:sub>
                            <m:r>
                              <a:rPr lang="en-GB" sz="2000" b="0" i="1" smtClean="0">
                                <a:latin typeface="Cambria Math" panose="02040503050406030204" pitchFamily="18" charset="0"/>
                                <a:cs typeface="Arial" panose="020B0604020202020204" pitchFamily="34" charset="0"/>
                              </a:rPr>
                              <m:t>𝑜</m:t>
                            </m:r>
                          </m:sub>
                        </m:sSub>
                      </m:num>
                      <m:den>
                        <m:sSub>
                          <m:sSubPr>
                            <m:ctrlPr>
                              <a:rPr lang="en-GB" sz="2000" b="0" i="1" smtClean="0">
                                <a:latin typeface="Cambria Math" panose="02040503050406030204" pitchFamily="18" charset="0"/>
                                <a:cs typeface="Arial" panose="020B0604020202020204" pitchFamily="34" charset="0"/>
                              </a:rPr>
                            </m:ctrlPr>
                          </m:sSubPr>
                          <m:e>
                            <m:r>
                              <a:rPr lang="en-GB" sz="2000" b="0" i="1" smtClean="0">
                                <a:latin typeface="Cambria Math" panose="02040503050406030204" pitchFamily="18" charset="0"/>
                                <a:cs typeface="Arial" panose="020B0604020202020204" pitchFamily="34" charset="0"/>
                              </a:rPr>
                              <m:t>𝑃</m:t>
                            </m:r>
                          </m:e>
                          <m:sub>
                            <m:r>
                              <a:rPr lang="en-GB" sz="2000" b="0" i="1" smtClean="0">
                                <a:latin typeface="Cambria Math" panose="02040503050406030204" pitchFamily="18" charset="0"/>
                                <a:cs typeface="Arial" panose="020B0604020202020204" pitchFamily="34" charset="0"/>
                              </a:rPr>
                              <m:t>𝑖</m:t>
                            </m:r>
                          </m:sub>
                        </m:sSub>
                      </m:den>
                    </m:f>
                    <m:r>
                      <a:rPr lang="en-GB" sz="2000" b="0" i="1" smtClean="0">
                        <a:latin typeface="Cambria Math" panose="02040503050406030204" pitchFamily="18" charset="0"/>
                        <a:cs typeface="Arial" panose="020B0604020202020204" pitchFamily="34" charset="0"/>
                      </a:rPr>
                      <m:t>×100</m:t>
                    </m:r>
                  </m:oMath>
                </a14:m>
                <a:r>
                  <a:rPr lang="en-GB" sz="2000" dirty="0">
                    <a:latin typeface="Arial" panose="020B0604020202020204" pitchFamily="34" charset="0"/>
                    <a:cs typeface="Arial" panose="020B0604020202020204" pitchFamily="34" charset="0"/>
                  </a:rPr>
                  <a:t>, </a:t>
                </a:r>
                <a14:m>
                  <m:oMath xmlns:m="http://schemas.openxmlformats.org/officeDocument/2006/math">
                    <m:f>
                      <m:fPr>
                        <m:ctrlPr>
                          <a:rPr lang="en-GB" sz="2000" i="1">
                            <a:latin typeface="Cambria Math" panose="02040503050406030204" pitchFamily="18" charset="0"/>
                            <a:cs typeface="Arial" panose="020B0604020202020204" pitchFamily="34" charset="0"/>
                          </a:rPr>
                        </m:ctrlPr>
                      </m:fPr>
                      <m:num>
                        <m:r>
                          <m:rPr>
                            <m:sty m:val="p"/>
                          </m:rPr>
                          <a:rPr lang="en-GB" sz="2000">
                            <a:latin typeface="Cambria Math" panose="02040503050406030204" pitchFamily="18" charset="0"/>
                            <a:cs typeface="Arial" panose="020B0604020202020204" pitchFamily="34" charset="0"/>
                          </a:rPr>
                          <m:t>Δ</m:t>
                        </m:r>
                        <m:r>
                          <a:rPr lang="en-GB" sz="2000" i="1">
                            <a:latin typeface="Cambria Math" panose="02040503050406030204" pitchFamily="18" charset="0"/>
                            <a:cs typeface="Arial" panose="020B0604020202020204" pitchFamily="34" charset="0"/>
                          </a:rPr>
                          <m:t>𝐸</m:t>
                        </m:r>
                      </m:num>
                      <m:den>
                        <m:r>
                          <m:rPr>
                            <m:sty m:val="p"/>
                          </m:rPr>
                          <a:rPr lang="en-GB" sz="2000">
                            <a:latin typeface="Cambria Math" panose="02040503050406030204" pitchFamily="18" charset="0"/>
                            <a:cs typeface="Arial" panose="020B0604020202020204" pitchFamily="34" charset="0"/>
                          </a:rPr>
                          <m:t>Δ</m:t>
                        </m:r>
                        <m:r>
                          <a:rPr lang="en-GB" sz="2000" i="1">
                            <a:latin typeface="Cambria Math" panose="02040503050406030204" pitchFamily="18" charset="0"/>
                            <a:cs typeface="Arial" panose="020B0604020202020204" pitchFamily="34" charset="0"/>
                          </a:rPr>
                          <m:t>𝑡</m:t>
                        </m:r>
                      </m:den>
                    </m:f>
                    <m:r>
                      <a:rPr lang="en-GB" sz="2000" i="1">
                        <a:latin typeface="Cambria Math" panose="02040503050406030204" pitchFamily="18" charset="0"/>
                        <a:cs typeface="Arial" panose="020B0604020202020204" pitchFamily="34" charset="0"/>
                      </a:rPr>
                      <m:t>=</m:t>
                    </m:r>
                    <m:r>
                      <a:rPr lang="en-GB" sz="2000" i="1">
                        <a:latin typeface="Cambria Math" panose="02040503050406030204" pitchFamily="18" charset="0"/>
                        <a:cs typeface="Arial" panose="020B0604020202020204" pitchFamily="34" charset="0"/>
                      </a:rPr>
                      <m:t>𝐴𝑈</m:t>
                    </m:r>
                    <m:r>
                      <m:rPr>
                        <m:sty m:val="p"/>
                      </m:rPr>
                      <a:rPr lang="en-GB" sz="2000">
                        <a:latin typeface="Cambria Math" panose="02040503050406030204" pitchFamily="18" charset="0"/>
                        <a:cs typeface="Arial" panose="020B0604020202020204" pitchFamily="34" charset="0"/>
                      </a:rPr>
                      <m:t>Δ</m:t>
                    </m:r>
                    <m:r>
                      <a:rPr lang="en-GB" sz="2000" i="1">
                        <a:latin typeface="Cambria Math" panose="02040503050406030204" pitchFamily="18" charset="0"/>
                        <a:cs typeface="Arial" panose="020B0604020202020204" pitchFamily="34" charset="0"/>
                      </a:rPr>
                      <m:t>𝜃</m:t>
                    </m:r>
                    <m:r>
                      <a:rPr lang="en-GB" sz="2000" b="0" i="0" smtClean="0">
                        <a:latin typeface="Cambria Math" panose="02040503050406030204" pitchFamily="18" charset="0"/>
                        <a:cs typeface="Arial" panose="020B0604020202020204" pitchFamily="34" charset="0"/>
                      </a:rPr>
                      <m:t>,</m:t>
                    </m:r>
                  </m:oMath>
                </a14:m>
                <a:r>
                  <a:rPr lang="en-GB" sz="2000" dirty="0">
                    <a:latin typeface="Arial" panose="020B0604020202020204" pitchFamily="34" charset="0"/>
                    <a:cs typeface="Arial" panose="020B0604020202020204" pitchFamily="34" charset="0"/>
                  </a:rPr>
                  <a:t>   </a:t>
                </a:r>
                <a:r>
                  <a:rPr lang="el-GR" sz="2000" dirty="0">
                    <a:latin typeface="Arial" panose="020B0604020202020204" pitchFamily="34" charset="0"/>
                    <a:cs typeface="Arial" panose="020B0604020202020204" pitchFamily="34" charset="0"/>
                  </a:rPr>
                  <a:t>θ (℃) = </a:t>
                </a:r>
                <a:r>
                  <a:rPr lang="en-GB" sz="2000" dirty="0">
                    <a:latin typeface="Arial" panose="020B0604020202020204" pitchFamily="34" charset="0"/>
                    <a:cs typeface="Arial" panose="020B0604020202020204" pitchFamily="34" charset="0"/>
                  </a:rPr>
                  <a:t>T (K) - 273.15</a:t>
                </a:r>
              </a:p>
              <a:p>
                <a:pPr>
                  <a:spcAft>
                    <a:spcPts val="1200"/>
                  </a:spcAft>
                </a:pPr>
                <a:r>
                  <a:rPr lang="en-GB" sz="2400" b="1" dirty="0" err="1">
                    <a:latin typeface="Arial" panose="020B0604020202020204" pitchFamily="34" charset="0"/>
                    <a:cs typeface="Arial" panose="020B0604020202020204" pitchFamily="34" charset="0"/>
                  </a:rPr>
                  <a:t>Déan</a:t>
                </a:r>
                <a:r>
                  <a:rPr lang="en-GB" sz="2400" b="1" dirty="0">
                    <a:latin typeface="Arial" panose="020B0604020202020204" pitchFamily="34" charset="0"/>
                    <a:cs typeface="Arial" panose="020B0604020202020204" pitchFamily="34" charset="0"/>
                  </a:rPr>
                  <a:t> cur </a:t>
                </a:r>
                <a:r>
                  <a:rPr lang="en-GB" sz="2400" b="1" dirty="0" err="1">
                    <a:latin typeface="Arial" panose="020B0604020202020204" pitchFamily="34" charset="0"/>
                    <a:cs typeface="Arial" panose="020B0604020202020204" pitchFamily="34" charset="0"/>
                  </a:rPr>
                  <a:t>síos</a:t>
                </a:r>
                <a:r>
                  <a:rPr lang="en-GB" sz="2400" b="1" dirty="0">
                    <a:latin typeface="Arial" panose="020B0604020202020204" pitchFamily="34" charset="0"/>
                    <a:cs typeface="Arial" panose="020B0604020202020204" pitchFamily="34" charset="0"/>
                  </a:rPr>
                  <a:t> </a:t>
                </a:r>
                <a:r>
                  <a:rPr lang="en-GB" sz="2400" dirty="0">
                    <a:latin typeface="Arial" panose="020B0604020202020204" pitchFamily="34" charset="0"/>
                    <a:cs typeface="Arial" panose="020B0604020202020204" pitchFamily="34" charset="0"/>
                  </a:rPr>
                  <a:t>agus </a:t>
                </a:r>
                <a:r>
                  <a:rPr lang="en-GB" sz="2400" dirty="0" err="1">
                    <a:latin typeface="Arial" panose="020B0604020202020204" pitchFamily="34" charset="0"/>
                    <a:cs typeface="Arial" panose="020B0604020202020204" pitchFamily="34" charset="0"/>
                  </a:rPr>
                  <a:t>míniú</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ar</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chaidéal</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teasa</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leá</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galú</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solad</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leacht</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gás</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seoltacht</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comhiompar</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radaíocht</a:t>
                </a:r>
                <a:r>
                  <a:rPr lang="en-GB" sz="2400" dirty="0">
                    <a:latin typeface="Arial" panose="020B0604020202020204" pitchFamily="34" charset="0"/>
                    <a:cs typeface="Arial" panose="020B0604020202020204" pitchFamily="34" charset="0"/>
                  </a:rPr>
                  <a:t> ag </a:t>
                </a:r>
                <a:r>
                  <a:rPr lang="en-GB" sz="2400" dirty="0" err="1">
                    <a:latin typeface="Arial" panose="020B0604020202020204" pitchFamily="34" charset="0"/>
                    <a:cs typeface="Arial" panose="020B0604020202020204" pitchFamily="34" charset="0"/>
                  </a:rPr>
                  <a:t>baint</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úsáide</a:t>
                </a:r>
                <a:r>
                  <a:rPr lang="en-GB" sz="2400" dirty="0">
                    <a:latin typeface="Arial" panose="020B0604020202020204" pitchFamily="34" charset="0"/>
                    <a:cs typeface="Arial" panose="020B0604020202020204" pitchFamily="34" charset="0"/>
                  </a:rPr>
                  <a:t> as </a:t>
                </a:r>
                <a:r>
                  <a:rPr lang="en-GB" sz="2400" dirty="0" err="1">
                    <a:latin typeface="Arial" panose="020B0604020202020204" pitchFamily="34" charset="0"/>
                    <a:cs typeface="Arial" panose="020B0604020202020204" pitchFamily="34" charset="0"/>
                  </a:rPr>
                  <a:t>samhail</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cáithníní</a:t>
                </a:r>
                <a:r>
                  <a:rPr lang="en-GB" sz="2400" dirty="0">
                    <a:latin typeface="Arial" panose="020B0604020202020204" pitchFamily="34" charset="0"/>
                    <a:cs typeface="Arial" panose="020B0604020202020204" pitchFamily="34" charset="0"/>
                  </a:rPr>
                  <a:t> agus </a:t>
                </a:r>
                <a:r>
                  <a:rPr lang="en-GB" sz="2400" dirty="0" err="1">
                    <a:latin typeface="Arial" panose="020B0604020202020204" pitchFamily="34" charset="0"/>
                    <a:cs typeface="Arial" panose="020B0604020202020204" pitchFamily="34" charset="0"/>
                  </a:rPr>
                  <a:t>samhlacha</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matamaiticiúla</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nuair</a:t>
                </a:r>
                <a:r>
                  <a:rPr lang="en-GB" sz="2400" dirty="0">
                    <a:latin typeface="Arial" panose="020B0604020202020204" pitchFamily="34" charset="0"/>
                    <a:cs typeface="Arial" panose="020B0604020202020204" pitchFamily="34" charset="0"/>
                  </a:rPr>
                  <a:t> is </a:t>
                </a:r>
                <a:r>
                  <a:rPr lang="en-GB" sz="2400" dirty="0" err="1">
                    <a:latin typeface="Arial" panose="020B0604020202020204" pitchFamily="34" charset="0"/>
                    <a:cs typeface="Arial" panose="020B0604020202020204" pitchFamily="34" charset="0"/>
                  </a:rPr>
                  <a:t>iomchuí</a:t>
                </a:r>
                <a:r>
                  <a:rPr lang="en-GB" sz="2400" dirty="0">
                    <a:latin typeface="Arial" panose="020B0604020202020204" pitchFamily="34" charset="0"/>
                    <a:cs typeface="Arial" panose="020B0604020202020204" pitchFamily="34" charset="0"/>
                  </a:rPr>
                  <a:t>.</a:t>
                </a:r>
              </a:p>
            </p:txBody>
          </p:sp>
        </mc:Choice>
        <mc:Fallback xmlns="">
          <p:sp>
            <p:nvSpPr>
              <p:cNvPr id="3" name="TextBox 2">
                <a:extLst>
                  <a:ext uri="{FF2B5EF4-FFF2-40B4-BE49-F238E27FC236}">
                    <a16:creationId xmlns:a16="http://schemas.microsoft.com/office/drawing/2014/main" id="{70657E4F-A826-CE61-5F4D-0E7A1833E636}"/>
                  </a:ext>
                </a:extLst>
              </p:cNvPr>
              <p:cNvSpPr txBox="1">
                <a:spLocks noRot="1" noChangeAspect="1" noMove="1" noResize="1" noEditPoints="1" noAdjustHandles="1" noChangeArrowheads="1" noChangeShapeType="1" noTextEdit="1"/>
              </p:cNvSpPr>
              <p:nvPr/>
            </p:nvSpPr>
            <p:spPr>
              <a:xfrm>
                <a:off x="266700" y="1143759"/>
                <a:ext cx="8674100" cy="4570482"/>
              </a:xfrm>
              <a:prstGeom prst="rect">
                <a:avLst/>
              </a:prstGeom>
              <a:blipFill>
                <a:blip r:embed="rId2"/>
                <a:stretch>
                  <a:fillRect l="-1124" t="-935" b="-2270"/>
                </a:stretch>
              </a:blipFill>
            </p:spPr>
            <p:txBody>
              <a:bodyPr/>
              <a:lstStyle/>
              <a:p>
                <a:r>
                  <a:rPr lang="en-IE">
                    <a:noFill/>
                  </a:rPr>
                  <a:t> </a:t>
                </a:r>
              </a:p>
            </p:txBody>
          </p:sp>
        </mc:Fallback>
      </mc:AlternateContent>
    </p:spTree>
    <p:extLst>
      <p:ext uri="{BB962C8B-B14F-4D97-AF65-F5344CB8AC3E}">
        <p14:creationId xmlns:p14="http://schemas.microsoft.com/office/powerpoint/2010/main" val="1387061220"/>
      </p:ext>
    </p:extLst>
  </p:cSld>
  <p:clrMapOvr>
    <a:masterClrMapping/>
  </p:clrMapOvr>
</p:sld>
</file>

<file path=ppt/slides/slide17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56891AA-4353-4286-0D6C-751C8568B46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B013C66-4CFC-749F-C0B8-7BA15BE94D0F}"/>
              </a:ext>
            </a:extLst>
          </p:cNvPr>
          <p:cNvSpPr>
            <a:spLocks noGrp="1"/>
          </p:cNvSpPr>
          <p:nvPr>
            <p:ph type="title"/>
          </p:nvPr>
        </p:nvSpPr>
        <p:spPr>
          <a:xfrm>
            <a:off x="266700" y="165879"/>
            <a:ext cx="8674100" cy="590931"/>
          </a:xfrm>
        </p:spPr>
        <p:txBody>
          <a:bodyPr/>
          <a:lstStyle/>
          <a:p>
            <a:r>
              <a:rPr lang="en-GB" dirty="0" err="1"/>
              <a:t>Achoimre</a:t>
            </a:r>
            <a:r>
              <a:rPr lang="en-GB" dirty="0"/>
              <a:t> </a:t>
            </a:r>
            <a:r>
              <a:rPr lang="en-GB" dirty="0" err="1"/>
              <a:t>athbhreithnithe</a:t>
            </a:r>
            <a:endParaRPr lang="en-GB" dirty="0"/>
          </a:p>
        </p:txBody>
      </p:sp>
      <p:sp>
        <p:nvSpPr>
          <p:cNvPr id="3" name="TextBox 2">
            <a:extLst>
              <a:ext uri="{FF2B5EF4-FFF2-40B4-BE49-F238E27FC236}">
                <a16:creationId xmlns:a16="http://schemas.microsoft.com/office/drawing/2014/main" id="{42F26C87-7AC5-47CB-5E1F-63F21AE4BBF9}"/>
              </a:ext>
            </a:extLst>
          </p:cNvPr>
          <p:cNvSpPr txBox="1"/>
          <p:nvPr/>
        </p:nvSpPr>
        <p:spPr>
          <a:xfrm>
            <a:off x="266700" y="1113997"/>
            <a:ext cx="8674100" cy="2462213"/>
          </a:xfrm>
          <a:prstGeom prst="rect">
            <a:avLst/>
          </a:prstGeom>
          <a:noFill/>
        </p:spPr>
        <p:txBody>
          <a:bodyPr wrap="square" rtlCol="0">
            <a:spAutoFit/>
          </a:bodyPr>
          <a:lstStyle/>
          <a:p>
            <a:pPr>
              <a:spcAft>
                <a:spcPts val="1200"/>
              </a:spcAft>
            </a:pPr>
            <a:r>
              <a:rPr lang="en-GB" sz="2400" b="1" dirty="0" err="1">
                <a:latin typeface="Arial" panose="020B0604020202020204" pitchFamily="34" charset="0"/>
                <a:cs typeface="Arial" panose="020B0604020202020204" pitchFamily="34" charset="0"/>
              </a:rPr>
              <a:t>Turgnamhach</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Déan</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comparáid</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idir</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ábhair</a:t>
            </a:r>
            <a:r>
              <a:rPr lang="en-GB" sz="2400" dirty="0">
                <a:latin typeface="Arial" panose="020B0604020202020204" pitchFamily="34" charset="0"/>
                <a:cs typeface="Arial" panose="020B0604020202020204" pitchFamily="34" charset="0"/>
              </a:rPr>
              <a:t> na </a:t>
            </a:r>
            <a:r>
              <a:rPr lang="en-GB" sz="2400" dirty="0" err="1">
                <a:latin typeface="Arial" panose="020B0604020202020204" pitchFamily="34" charset="0"/>
                <a:cs typeface="Arial" panose="020B0604020202020204" pitchFamily="34" charset="0"/>
              </a:rPr>
              <a:t>dteirmiméadar</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sonraí</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príomhúla</a:t>
            </a:r>
            <a:r>
              <a:rPr lang="en-GB" sz="2400" dirty="0">
                <a:latin typeface="Arial" panose="020B0604020202020204" pitchFamily="34" charset="0"/>
                <a:cs typeface="Arial" panose="020B0604020202020204" pitchFamily="34" charset="0"/>
              </a:rPr>
              <a:t> agus </a:t>
            </a:r>
            <a:r>
              <a:rPr lang="en-GB" sz="2400" dirty="0" err="1">
                <a:latin typeface="Arial" panose="020B0604020202020204" pitchFamily="34" charset="0"/>
                <a:cs typeface="Arial" panose="020B0604020202020204" pitchFamily="34" charset="0"/>
              </a:rPr>
              <a:t>tánaisteacha</a:t>
            </a:r>
            <a:r>
              <a:rPr lang="en-GB" sz="2400" dirty="0">
                <a:latin typeface="Arial" panose="020B0604020202020204" pitchFamily="34" charset="0"/>
                <a:cs typeface="Arial" panose="020B0604020202020204" pitchFamily="34" charset="0"/>
              </a:rPr>
              <a:t>). Faigh </a:t>
            </a:r>
            <a:r>
              <a:rPr lang="en-GB" sz="2400" dirty="0" err="1">
                <a:latin typeface="Arial" panose="020B0604020202020204" pitchFamily="34" charset="0"/>
                <a:cs typeface="Arial" panose="020B0604020202020204" pitchFamily="34" charset="0"/>
              </a:rPr>
              <a:t>amach</a:t>
            </a:r>
            <a:r>
              <a:rPr lang="en-GB" sz="2400" dirty="0">
                <a:latin typeface="Arial" panose="020B0604020202020204" pitchFamily="34" charset="0"/>
                <a:cs typeface="Arial" panose="020B0604020202020204" pitchFamily="34" charset="0"/>
              </a:rPr>
              <a:t> 𝑐 agus 𝑙 ag </a:t>
            </a:r>
            <a:r>
              <a:rPr lang="en-GB" sz="2400" dirty="0" err="1">
                <a:latin typeface="Arial" panose="020B0604020202020204" pitchFamily="34" charset="0"/>
                <a:cs typeface="Arial" panose="020B0604020202020204" pitchFamily="34" charset="0"/>
              </a:rPr>
              <a:t>baint</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úsáide</a:t>
            </a:r>
            <a:r>
              <a:rPr lang="en-GB" sz="2400" dirty="0">
                <a:latin typeface="Arial" panose="020B0604020202020204" pitchFamily="34" charset="0"/>
                <a:cs typeface="Arial" panose="020B0604020202020204" pitchFamily="34" charset="0"/>
              </a:rPr>
              <a:t> as </a:t>
            </a:r>
            <a:r>
              <a:rPr lang="en-GB" sz="2400" dirty="0" err="1">
                <a:latin typeface="Arial" panose="020B0604020202020204" pitchFamily="34" charset="0"/>
                <a:cs typeface="Arial" panose="020B0604020202020204" pitchFamily="34" charset="0"/>
              </a:rPr>
              <a:t>sonraí</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príomhúla</a:t>
            </a:r>
            <a:r>
              <a:rPr lang="en-GB" sz="2400" dirty="0">
                <a:latin typeface="Arial" panose="020B0604020202020204" pitchFamily="34" charset="0"/>
                <a:cs typeface="Arial" panose="020B0604020202020204" pitchFamily="34" charset="0"/>
              </a:rPr>
              <a:t> agus </a:t>
            </a:r>
            <a:r>
              <a:rPr lang="en-GB" sz="2400" dirty="0" err="1">
                <a:latin typeface="Arial" panose="020B0604020202020204" pitchFamily="34" charset="0"/>
                <a:cs typeface="Arial" panose="020B0604020202020204" pitchFamily="34" charset="0"/>
              </a:rPr>
              <a:t>tánaisteacha</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Fíoraigh</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samhlacha</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teasa</a:t>
            </a:r>
            <a:r>
              <a:rPr lang="en-GB" sz="2400" dirty="0">
                <a:latin typeface="Arial" panose="020B0604020202020204" pitchFamily="34" charset="0"/>
                <a:cs typeface="Arial" panose="020B0604020202020204" pitchFamily="34" charset="0"/>
              </a:rPr>
              <a:t> le </a:t>
            </a:r>
            <a:r>
              <a:rPr lang="en-GB" sz="2400" dirty="0" err="1">
                <a:latin typeface="Arial" panose="020B0604020202020204" pitchFamily="34" charset="0"/>
                <a:cs typeface="Arial" panose="020B0604020202020204" pitchFamily="34" charset="0"/>
              </a:rPr>
              <a:t>sonraí</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tánaisteacha</a:t>
            </a:r>
            <a:r>
              <a:rPr lang="en-GB" sz="2400" dirty="0">
                <a:latin typeface="Arial" panose="020B0604020202020204" pitchFamily="34" charset="0"/>
                <a:cs typeface="Arial" panose="020B0604020202020204" pitchFamily="34" charset="0"/>
              </a:rPr>
              <a:t>.</a:t>
            </a:r>
          </a:p>
          <a:p>
            <a:pPr>
              <a:spcAft>
                <a:spcPts val="1200"/>
              </a:spcAft>
            </a:pPr>
            <a:r>
              <a:rPr lang="en-GB" sz="2400" b="1" dirty="0" err="1">
                <a:latin typeface="Arial" panose="020B0604020202020204" pitchFamily="34" charset="0"/>
                <a:cs typeface="Arial" panose="020B0604020202020204" pitchFamily="34" charset="0"/>
              </a:rPr>
              <a:t>Imscrúdaigh</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insliú</a:t>
            </a:r>
            <a:r>
              <a:rPr lang="en-GB" sz="2400" dirty="0">
                <a:latin typeface="Arial" panose="020B0604020202020204" pitchFamily="34" charset="0"/>
                <a:cs typeface="Arial" panose="020B0604020202020204" pitchFamily="34" charset="0"/>
              </a:rPr>
              <a:t> i </a:t>
            </a:r>
            <a:r>
              <a:rPr lang="en-GB" sz="2400" dirty="0" err="1">
                <a:latin typeface="Arial" panose="020B0604020202020204" pitchFamily="34" charset="0"/>
                <a:cs typeface="Arial" panose="020B0604020202020204" pitchFamily="34" charset="0"/>
              </a:rPr>
              <a:t>gcomparáid</a:t>
            </a:r>
            <a:r>
              <a:rPr lang="en-GB" sz="2400" dirty="0">
                <a:latin typeface="Arial" panose="020B0604020202020204" pitchFamily="34" charset="0"/>
                <a:cs typeface="Arial" panose="020B0604020202020204" pitchFamily="34" charset="0"/>
              </a:rPr>
              <a:t> le </a:t>
            </a:r>
            <a:r>
              <a:rPr lang="en-GB" sz="2400" dirty="0" err="1">
                <a:latin typeface="Arial" panose="020B0604020202020204" pitchFamily="34" charset="0"/>
                <a:cs typeface="Arial" panose="020B0604020202020204" pitchFamily="34" charset="0"/>
              </a:rPr>
              <a:t>ídiú</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fuinnimh</a:t>
            </a:r>
            <a:r>
              <a:rPr lang="en-GB" sz="2400" dirty="0">
                <a:latin typeface="Arial" panose="020B0604020202020204" pitchFamily="34" charset="0"/>
                <a:cs typeface="Arial" panose="020B0604020202020204" pitchFamily="34" charset="0"/>
              </a:rPr>
              <a:t> ag </a:t>
            </a:r>
            <a:r>
              <a:rPr lang="en-GB" sz="2400" dirty="0" err="1">
                <a:latin typeface="Arial" panose="020B0604020202020204" pitchFamily="34" charset="0"/>
                <a:cs typeface="Arial" panose="020B0604020202020204" pitchFamily="34" charset="0"/>
              </a:rPr>
              <a:t>baint</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úsáide</a:t>
            </a:r>
            <a:r>
              <a:rPr lang="en-GB" sz="2400" dirty="0">
                <a:latin typeface="Arial" panose="020B0604020202020204" pitchFamily="34" charset="0"/>
                <a:cs typeface="Arial" panose="020B0604020202020204" pitchFamily="34" charset="0"/>
              </a:rPr>
              <a:t> as </a:t>
            </a:r>
            <a:r>
              <a:rPr lang="en-GB" sz="2400" dirty="0" err="1">
                <a:latin typeface="Arial" panose="020B0604020202020204" pitchFamily="34" charset="0"/>
                <a:cs typeface="Arial" panose="020B0604020202020204" pitchFamily="34" charset="0"/>
              </a:rPr>
              <a:t>foinsí</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tánaisteacha</a:t>
            </a:r>
            <a:r>
              <a:rPr lang="en-GB" sz="2400" dirty="0">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417908635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9" name="Text Box 6">
            <a:extLst>
              <a:ext uri="{FF2B5EF4-FFF2-40B4-BE49-F238E27FC236}">
                <a16:creationId xmlns:a16="http://schemas.microsoft.com/office/drawing/2014/main" id="{6209904E-A2FA-038A-35B3-2EE4293312DD}"/>
              </a:ext>
            </a:extLst>
          </p:cNvPr>
          <p:cNvSpPr txBox="1">
            <a:spLocks noChangeArrowheads="1"/>
          </p:cNvSpPr>
          <p:nvPr/>
        </p:nvSpPr>
        <p:spPr bwMode="auto">
          <a:xfrm>
            <a:off x="251520" y="1459665"/>
            <a:ext cx="4957579"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3200" i="1"/>
              <a:t> </a:t>
            </a:r>
            <a:r>
              <a:rPr lang="en-US" altLang="en-US" sz="3200" i="1">
                <a:latin typeface="+mn-lt"/>
              </a:rPr>
              <a:t>θ </a:t>
            </a:r>
            <a:r>
              <a:rPr lang="en-US" altLang="en-US" sz="3200">
                <a:latin typeface="+mn-lt"/>
              </a:rPr>
              <a:t>(</a:t>
            </a:r>
            <a:r>
              <a:rPr lang="en-IE" sz="3200">
                <a:solidFill>
                  <a:srgbClr val="001D35"/>
                </a:solidFill>
                <a:latin typeface="+mn-lt"/>
              </a:rPr>
              <a:t>℃</a:t>
            </a:r>
            <a:r>
              <a:rPr lang="en-US" altLang="en-US" sz="3200">
                <a:latin typeface="+mn-lt"/>
              </a:rPr>
              <a:t>) = </a:t>
            </a:r>
            <a:r>
              <a:rPr lang="en-US" altLang="en-US" sz="3200" i="1">
                <a:latin typeface="+mn-lt"/>
              </a:rPr>
              <a:t>T</a:t>
            </a:r>
            <a:r>
              <a:rPr lang="en-US" altLang="en-US" sz="3200">
                <a:latin typeface="+mn-lt"/>
              </a:rPr>
              <a:t> (K) </a:t>
            </a:r>
            <a:r>
              <a:rPr lang="en-US" altLang="en-US" sz="3200">
                <a:latin typeface="+mn-lt"/>
                <a:sym typeface="Symbol" panose="05050102010706020507" pitchFamily="18" charset="2"/>
              </a:rPr>
              <a:t>-</a:t>
            </a:r>
            <a:r>
              <a:rPr lang="en-US" altLang="en-US" sz="3200">
                <a:latin typeface="+mn-lt"/>
              </a:rPr>
              <a:t> 273.15</a:t>
            </a:r>
            <a:endParaRPr lang="en-GB" altLang="en-US" sz="3200">
              <a:latin typeface="+mn-lt"/>
            </a:endParaRPr>
          </a:p>
        </p:txBody>
      </p:sp>
      <mc:AlternateContent xmlns:mc="http://schemas.openxmlformats.org/markup-compatibility/2006" xmlns:a14="http://schemas.microsoft.com/office/drawing/2010/main">
        <mc:Choice Requires="a14">
          <p:sp>
            <p:nvSpPr>
              <p:cNvPr id="2" name="TextBox 1">
                <a:extLst>
                  <a:ext uri="{FF2B5EF4-FFF2-40B4-BE49-F238E27FC236}">
                    <a16:creationId xmlns:a16="http://schemas.microsoft.com/office/drawing/2014/main" id="{4AEFE854-E037-732B-DD2D-6D7928190292}"/>
                  </a:ext>
                </a:extLst>
              </p:cNvPr>
              <p:cNvSpPr txBox="1"/>
              <p:nvPr/>
            </p:nvSpPr>
            <p:spPr>
              <a:xfrm>
                <a:off x="270661" y="2405021"/>
                <a:ext cx="4927887" cy="1077218"/>
              </a:xfrm>
              <a:prstGeom prst="rect">
                <a:avLst/>
              </a:prstGeom>
              <a:noFill/>
            </p:spPr>
            <p:txBody>
              <a:bodyPr wrap="none" rtlCol="0">
                <a:spAutoFit/>
              </a:bodyPr>
              <a:lstStyle/>
              <a:p>
                <a:pPr algn="ctr"/>
                <a14:m>
                  <m:oMathPara xmlns:m="http://schemas.openxmlformats.org/officeDocument/2006/math">
                    <m:oMathParaPr>
                      <m:jc m:val="left"/>
                    </m:oMathParaPr>
                    <m:oMath xmlns:m="http://schemas.openxmlformats.org/officeDocument/2006/math">
                      <m:r>
                        <a:rPr lang="en-GB" sz="3200" b="0" i="1" smtClean="0">
                          <a:solidFill>
                            <a:schemeClr val="tx1"/>
                          </a:solidFill>
                          <a:latin typeface="Cambria Math" panose="02040503050406030204" pitchFamily="18" charset="0"/>
                        </a:rPr>
                        <m:t>𝐶</m:t>
                      </m:r>
                      <m:r>
                        <a:rPr lang="en-GB" sz="3200" b="0" i="1" smtClean="0">
                          <a:solidFill>
                            <a:schemeClr val="tx1"/>
                          </a:solidFill>
                          <a:latin typeface="Cambria Math" panose="02040503050406030204" pitchFamily="18" charset="0"/>
                        </a:rPr>
                        <m:t>→</m:t>
                      </m:r>
                      <m:r>
                        <a:rPr lang="en-GB" sz="3200" b="0" i="1" smtClean="0">
                          <a:solidFill>
                            <a:schemeClr val="tx1"/>
                          </a:solidFill>
                          <a:latin typeface="Cambria Math" panose="02040503050406030204" pitchFamily="18" charset="0"/>
                        </a:rPr>
                        <m:t>𝐾</m:t>
                      </m:r>
                      <m:r>
                        <a:rPr lang="en-GB" sz="3200" b="0" i="1" smtClean="0">
                          <a:solidFill>
                            <a:schemeClr val="tx1"/>
                          </a:solidFill>
                          <a:latin typeface="Cambria Math" panose="02040503050406030204" pitchFamily="18" charset="0"/>
                        </a:rPr>
                        <m:t>…</m:t>
                      </m:r>
                      <m:r>
                        <a:rPr lang="en-IE" sz="3200" b="0" i="1" smtClean="0">
                          <a:solidFill>
                            <a:schemeClr val="tx1"/>
                          </a:solidFill>
                          <a:latin typeface="Cambria Math" panose="02040503050406030204" pitchFamily="18" charset="0"/>
                        </a:rPr>
                        <m:t>𝑠𝑢𝑖𝑚𝑖𝑔h</m:t>
                      </m:r>
                      <m:r>
                        <a:rPr lang="en-GB" sz="3200" b="0" i="1" smtClean="0">
                          <a:solidFill>
                            <a:schemeClr val="tx1"/>
                          </a:solidFill>
                          <a:latin typeface="Cambria Math" panose="02040503050406030204" pitchFamily="18" charset="0"/>
                        </a:rPr>
                        <m:t> 273.15</m:t>
                      </m:r>
                    </m:oMath>
                  </m:oMathPara>
                </a14:m>
                <a:endParaRPr lang="en-GB" sz="3200" b="0" dirty="0">
                  <a:solidFill>
                    <a:schemeClr val="tx1"/>
                  </a:solidFill>
                </a:endParaRPr>
              </a:p>
              <a:p>
                <a:pPr algn="ctr"/>
                <a14:m>
                  <m:oMathPara xmlns:m="http://schemas.openxmlformats.org/officeDocument/2006/math">
                    <m:oMathParaPr>
                      <m:jc m:val="left"/>
                    </m:oMathParaPr>
                    <m:oMath xmlns:m="http://schemas.openxmlformats.org/officeDocument/2006/math">
                      <m:r>
                        <a:rPr lang="en-GB" sz="3200" b="0" i="1" smtClean="0">
                          <a:solidFill>
                            <a:schemeClr val="tx1"/>
                          </a:solidFill>
                          <a:latin typeface="Cambria Math" panose="02040503050406030204" pitchFamily="18" charset="0"/>
                        </a:rPr>
                        <m:t>𝐾</m:t>
                      </m:r>
                      <m:r>
                        <a:rPr lang="en-GB" sz="3200" b="0" i="1" smtClean="0">
                          <a:solidFill>
                            <a:schemeClr val="tx1"/>
                          </a:solidFill>
                          <a:latin typeface="Cambria Math" panose="02040503050406030204" pitchFamily="18" charset="0"/>
                        </a:rPr>
                        <m:t>→</m:t>
                      </m:r>
                      <m:r>
                        <a:rPr lang="en-GB" sz="3200" b="0" i="1" smtClean="0">
                          <a:solidFill>
                            <a:schemeClr val="tx1"/>
                          </a:solidFill>
                          <a:latin typeface="Cambria Math" panose="02040503050406030204" pitchFamily="18" charset="0"/>
                        </a:rPr>
                        <m:t>𝐶</m:t>
                      </m:r>
                      <m:r>
                        <a:rPr lang="en-GB" sz="3200" b="0" i="1" smtClean="0">
                          <a:solidFill>
                            <a:schemeClr val="tx1"/>
                          </a:solidFill>
                          <a:latin typeface="Cambria Math" panose="02040503050406030204" pitchFamily="18" charset="0"/>
                        </a:rPr>
                        <m:t> …</m:t>
                      </m:r>
                      <m:r>
                        <a:rPr lang="en-IE" sz="3200" b="0" i="1" smtClean="0">
                          <a:solidFill>
                            <a:schemeClr val="tx1"/>
                          </a:solidFill>
                          <a:latin typeface="Cambria Math" panose="02040503050406030204" pitchFamily="18" charset="0"/>
                        </a:rPr>
                        <m:t>𝑑𝑒𝑎𝑙𝑎𝑖𝑔h</m:t>
                      </m:r>
                      <m:r>
                        <a:rPr lang="en-GB" sz="3200" b="0" i="1" smtClean="0">
                          <a:solidFill>
                            <a:schemeClr val="tx1"/>
                          </a:solidFill>
                          <a:latin typeface="Cambria Math" panose="02040503050406030204" pitchFamily="18" charset="0"/>
                        </a:rPr>
                        <m:t> 273.15</m:t>
                      </m:r>
                    </m:oMath>
                  </m:oMathPara>
                </a14:m>
                <a:endParaRPr lang="en-GB" sz="3200" dirty="0">
                  <a:solidFill>
                    <a:schemeClr val="tx1"/>
                  </a:solidFill>
                </a:endParaRPr>
              </a:p>
            </p:txBody>
          </p:sp>
        </mc:Choice>
        <mc:Fallback xmlns="">
          <p:sp>
            <p:nvSpPr>
              <p:cNvPr id="2" name="TextBox 1">
                <a:extLst>
                  <a:ext uri="{FF2B5EF4-FFF2-40B4-BE49-F238E27FC236}">
                    <a16:creationId xmlns:a16="http://schemas.microsoft.com/office/drawing/2014/main" id="{4AEFE854-E037-732B-DD2D-6D7928190292}"/>
                  </a:ext>
                </a:extLst>
              </p:cNvPr>
              <p:cNvSpPr txBox="1">
                <a:spLocks noRot="1" noChangeAspect="1" noMove="1" noResize="1" noEditPoints="1" noAdjustHandles="1" noChangeArrowheads="1" noChangeShapeType="1" noTextEdit="1"/>
              </p:cNvSpPr>
              <p:nvPr/>
            </p:nvSpPr>
            <p:spPr>
              <a:xfrm>
                <a:off x="270661" y="2405021"/>
                <a:ext cx="4927887" cy="1077218"/>
              </a:xfrm>
              <a:prstGeom prst="rect">
                <a:avLst/>
              </a:prstGeom>
              <a:blipFill>
                <a:blip r:embed="rId2"/>
                <a:stretch>
                  <a:fillRect/>
                </a:stretch>
              </a:blipFill>
            </p:spPr>
            <p:txBody>
              <a:bodyPr/>
              <a:lstStyle/>
              <a:p>
                <a:r>
                  <a:rPr lang="en-IE">
                    <a:noFill/>
                  </a:rPr>
                  <a:t> </a:t>
                </a:r>
              </a:p>
            </p:txBody>
          </p:sp>
        </mc:Fallback>
      </mc:AlternateContent>
      <p:sp>
        <p:nvSpPr>
          <p:cNvPr id="3" name="TextBox 2">
            <a:extLst>
              <a:ext uri="{FF2B5EF4-FFF2-40B4-BE49-F238E27FC236}">
                <a16:creationId xmlns:a16="http://schemas.microsoft.com/office/drawing/2014/main" id="{9C908578-23A9-880D-2DB4-9542B54B19EC}"/>
              </a:ext>
            </a:extLst>
          </p:cNvPr>
          <p:cNvSpPr txBox="1"/>
          <p:nvPr/>
        </p:nvSpPr>
        <p:spPr>
          <a:xfrm>
            <a:off x="5548816" y="1517635"/>
            <a:ext cx="3417384" cy="523220"/>
          </a:xfrm>
          <a:prstGeom prst="rect">
            <a:avLst/>
          </a:prstGeom>
          <a:solidFill>
            <a:srgbClr val="FFC000"/>
          </a:solidFill>
        </p:spPr>
        <p:txBody>
          <a:bodyPr wrap="square" rtlCol="0">
            <a:spAutoFit/>
          </a:bodyPr>
          <a:lstStyle/>
          <a:p>
            <a:pPr algn="l"/>
            <a:r>
              <a:rPr lang="en-GB" sz="2800" dirty="0" err="1"/>
              <a:t>Tábla</a:t>
            </a:r>
            <a:r>
              <a:rPr lang="en-GB" sz="2800" dirty="0"/>
              <a:t> </a:t>
            </a:r>
            <a:r>
              <a:rPr lang="en-GB" sz="2800" dirty="0" err="1"/>
              <a:t>foirmle</a:t>
            </a:r>
            <a:r>
              <a:rPr lang="en-GB" sz="2800" dirty="0"/>
              <a:t> L58</a:t>
            </a:r>
          </a:p>
        </p:txBody>
      </p:sp>
      <p:grpSp>
        <p:nvGrpSpPr>
          <p:cNvPr id="4" name="Group 3">
            <a:extLst>
              <a:ext uri="{FF2B5EF4-FFF2-40B4-BE49-F238E27FC236}">
                <a16:creationId xmlns:a16="http://schemas.microsoft.com/office/drawing/2014/main" id="{900C2E37-6FC8-BA9C-DEED-A8E8CE57BCEF}"/>
              </a:ext>
            </a:extLst>
          </p:cNvPr>
          <p:cNvGrpSpPr/>
          <p:nvPr/>
        </p:nvGrpSpPr>
        <p:grpSpPr>
          <a:xfrm>
            <a:off x="5777410" y="2515221"/>
            <a:ext cx="1758791" cy="4428923"/>
            <a:chOff x="7092280" y="1465194"/>
            <a:chExt cx="1758791" cy="4428923"/>
          </a:xfrm>
        </p:grpSpPr>
        <p:pic>
          <p:nvPicPr>
            <p:cNvPr id="5" name="Picture 4">
              <a:extLst>
                <a:ext uri="{FF2B5EF4-FFF2-40B4-BE49-F238E27FC236}">
                  <a16:creationId xmlns:a16="http://schemas.microsoft.com/office/drawing/2014/main" id="{420EEE85-EFF2-4230-5275-82A302BF97A6}"/>
                </a:ext>
              </a:extLst>
            </p:cNvPr>
            <p:cNvPicPr>
              <a:picLocks noChangeAspect="1"/>
            </p:cNvPicPr>
            <p:nvPr/>
          </p:nvPicPr>
          <p:blipFill>
            <a:blip r:embed="rId3"/>
            <a:stretch>
              <a:fillRect/>
            </a:stretch>
          </p:blipFill>
          <p:spPr>
            <a:xfrm>
              <a:off x="7215791" y="1465194"/>
              <a:ext cx="1387472" cy="3927612"/>
            </a:xfrm>
            <a:prstGeom prst="rect">
              <a:avLst/>
            </a:prstGeom>
          </p:spPr>
        </p:pic>
        <p:pic>
          <p:nvPicPr>
            <p:cNvPr id="6" name="Picture 5">
              <a:extLst>
                <a:ext uri="{FF2B5EF4-FFF2-40B4-BE49-F238E27FC236}">
                  <a16:creationId xmlns:a16="http://schemas.microsoft.com/office/drawing/2014/main" id="{8C954F43-D877-4765-199C-E1FD1097B8B1}"/>
                </a:ext>
              </a:extLst>
            </p:cNvPr>
            <p:cNvPicPr>
              <a:picLocks noChangeAspect="1"/>
            </p:cNvPicPr>
            <p:nvPr/>
          </p:nvPicPr>
          <p:blipFill>
            <a:blip r:embed="rId4"/>
            <a:stretch>
              <a:fillRect/>
            </a:stretch>
          </p:blipFill>
          <p:spPr>
            <a:xfrm>
              <a:off x="7092280" y="5318430"/>
              <a:ext cx="1758791" cy="575687"/>
            </a:xfrm>
            <a:prstGeom prst="rect">
              <a:avLst/>
            </a:prstGeom>
          </p:spPr>
        </p:pic>
      </p:grpSp>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DA88EE7C-EC13-82ED-5EB6-1163485C4B07}"/>
                  </a:ext>
                </a:extLst>
              </p:cNvPr>
              <p:cNvSpPr txBox="1"/>
              <p:nvPr/>
            </p:nvSpPr>
            <p:spPr>
              <a:xfrm>
                <a:off x="3692531" y="4833561"/>
                <a:ext cx="2544286" cy="646331"/>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GB" sz="3600" i="1" smtClean="0">
                          <a:solidFill>
                            <a:schemeClr val="tx1"/>
                          </a:solidFill>
                          <a:latin typeface="Cambria Math" panose="02040503050406030204" pitchFamily="18" charset="0"/>
                        </a:rPr>
                        <m:t>−273.15 ℃</m:t>
                      </m:r>
                    </m:oMath>
                  </m:oMathPara>
                </a14:m>
                <a:endParaRPr lang="en-GB" sz="3600">
                  <a:solidFill>
                    <a:schemeClr val="tx1"/>
                  </a:solidFill>
                </a:endParaRPr>
              </a:p>
            </p:txBody>
          </p:sp>
        </mc:Choice>
        <mc:Fallback xmlns="">
          <p:sp>
            <p:nvSpPr>
              <p:cNvPr id="7" name="TextBox 6">
                <a:extLst>
                  <a:ext uri="{FF2B5EF4-FFF2-40B4-BE49-F238E27FC236}">
                    <a16:creationId xmlns:a16="http://schemas.microsoft.com/office/drawing/2014/main" id="{DA88EE7C-EC13-82ED-5EB6-1163485C4B07}"/>
                  </a:ext>
                </a:extLst>
              </p:cNvPr>
              <p:cNvSpPr txBox="1">
                <a:spLocks noRot="1" noChangeAspect="1" noMove="1" noResize="1" noEditPoints="1" noAdjustHandles="1" noChangeArrowheads="1" noChangeShapeType="1" noTextEdit="1"/>
              </p:cNvSpPr>
              <p:nvPr/>
            </p:nvSpPr>
            <p:spPr>
              <a:xfrm>
                <a:off x="3692531" y="4833561"/>
                <a:ext cx="2544286" cy="646331"/>
              </a:xfrm>
              <a:prstGeom prst="rect">
                <a:avLst/>
              </a:prstGeom>
              <a:blipFill>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 name="TextBox 8">
                <a:extLst>
                  <a:ext uri="{FF2B5EF4-FFF2-40B4-BE49-F238E27FC236}">
                    <a16:creationId xmlns:a16="http://schemas.microsoft.com/office/drawing/2014/main" id="{F14DAF33-F7A8-F345-DB34-433981B83045}"/>
                  </a:ext>
                </a:extLst>
              </p:cNvPr>
              <p:cNvSpPr txBox="1"/>
              <p:nvPr/>
            </p:nvSpPr>
            <p:spPr>
              <a:xfrm>
                <a:off x="5128670" y="3761717"/>
                <a:ext cx="1085554" cy="646331"/>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GB" sz="3600" b="0" i="1" smtClean="0">
                          <a:solidFill>
                            <a:schemeClr val="tx1"/>
                          </a:solidFill>
                          <a:latin typeface="Cambria Math" panose="02040503050406030204" pitchFamily="18" charset="0"/>
                        </a:rPr>
                        <m:t>0 </m:t>
                      </m:r>
                      <m:r>
                        <a:rPr lang="en-GB" sz="3600" i="1">
                          <a:solidFill>
                            <a:schemeClr val="tx1"/>
                          </a:solidFill>
                          <a:latin typeface="Cambria Math" panose="02040503050406030204" pitchFamily="18" charset="0"/>
                        </a:rPr>
                        <m:t>℃</m:t>
                      </m:r>
                    </m:oMath>
                  </m:oMathPara>
                </a14:m>
                <a:endParaRPr lang="en-GB" sz="3600">
                  <a:solidFill>
                    <a:schemeClr val="tx1"/>
                  </a:solidFill>
                </a:endParaRPr>
              </a:p>
            </p:txBody>
          </p:sp>
        </mc:Choice>
        <mc:Fallback xmlns="">
          <p:sp>
            <p:nvSpPr>
              <p:cNvPr id="9" name="TextBox 8">
                <a:extLst>
                  <a:ext uri="{FF2B5EF4-FFF2-40B4-BE49-F238E27FC236}">
                    <a16:creationId xmlns:a16="http://schemas.microsoft.com/office/drawing/2014/main" id="{F14DAF33-F7A8-F345-DB34-433981B83045}"/>
                  </a:ext>
                </a:extLst>
              </p:cNvPr>
              <p:cNvSpPr txBox="1">
                <a:spLocks noRot="1" noChangeAspect="1" noMove="1" noResize="1" noEditPoints="1" noAdjustHandles="1" noChangeArrowheads="1" noChangeShapeType="1" noTextEdit="1"/>
              </p:cNvSpPr>
              <p:nvPr/>
            </p:nvSpPr>
            <p:spPr>
              <a:xfrm>
                <a:off x="5128670" y="3761717"/>
                <a:ext cx="1085554" cy="646331"/>
              </a:xfrm>
              <a:prstGeom prst="rect">
                <a:avLst/>
              </a:prstGeom>
              <a:blipFill>
                <a:blip r:embed="rId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 name="TextBox 10">
                <a:extLst>
                  <a:ext uri="{FF2B5EF4-FFF2-40B4-BE49-F238E27FC236}">
                    <a16:creationId xmlns:a16="http://schemas.microsoft.com/office/drawing/2014/main" id="{C59050DF-1784-2031-D021-1900D2DAD202}"/>
                  </a:ext>
                </a:extLst>
              </p:cNvPr>
              <p:cNvSpPr txBox="1"/>
              <p:nvPr/>
            </p:nvSpPr>
            <p:spPr>
              <a:xfrm>
                <a:off x="7469099" y="4848779"/>
                <a:ext cx="958917" cy="646331"/>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GB" sz="3600" b="0" i="1" smtClean="0">
                          <a:solidFill>
                            <a:schemeClr val="tx1"/>
                          </a:solidFill>
                          <a:latin typeface="Cambria Math" panose="02040503050406030204" pitchFamily="18" charset="0"/>
                        </a:rPr>
                        <m:t>0 </m:t>
                      </m:r>
                      <m:r>
                        <m:rPr>
                          <m:sty m:val="p"/>
                        </m:rPr>
                        <a:rPr lang="en-GB" sz="3600" b="0" i="0" smtClean="0">
                          <a:solidFill>
                            <a:schemeClr val="tx1"/>
                          </a:solidFill>
                          <a:latin typeface="Cambria Math" panose="02040503050406030204" pitchFamily="18" charset="0"/>
                        </a:rPr>
                        <m:t>K</m:t>
                      </m:r>
                    </m:oMath>
                  </m:oMathPara>
                </a14:m>
                <a:endParaRPr lang="en-GB" sz="3600">
                  <a:solidFill>
                    <a:schemeClr val="tx1"/>
                  </a:solidFill>
                </a:endParaRPr>
              </a:p>
            </p:txBody>
          </p:sp>
        </mc:Choice>
        <mc:Fallback xmlns="">
          <p:sp>
            <p:nvSpPr>
              <p:cNvPr id="11" name="TextBox 10">
                <a:extLst>
                  <a:ext uri="{FF2B5EF4-FFF2-40B4-BE49-F238E27FC236}">
                    <a16:creationId xmlns:a16="http://schemas.microsoft.com/office/drawing/2014/main" id="{C59050DF-1784-2031-D021-1900D2DAD202}"/>
                  </a:ext>
                </a:extLst>
              </p:cNvPr>
              <p:cNvSpPr txBox="1">
                <a:spLocks noRot="1" noChangeAspect="1" noMove="1" noResize="1" noEditPoints="1" noAdjustHandles="1" noChangeArrowheads="1" noChangeShapeType="1" noTextEdit="1"/>
              </p:cNvSpPr>
              <p:nvPr/>
            </p:nvSpPr>
            <p:spPr>
              <a:xfrm>
                <a:off x="7469099" y="4848779"/>
                <a:ext cx="958917" cy="646331"/>
              </a:xfrm>
              <a:prstGeom prst="rect">
                <a:avLst/>
              </a:prstGeom>
              <a:blipFill>
                <a:blip r:embed="rId7"/>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3" name="TextBox 12">
                <a:extLst>
                  <a:ext uri="{FF2B5EF4-FFF2-40B4-BE49-F238E27FC236}">
                    <a16:creationId xmlns:a16="http://schemas.microsoft.com/office/drawing/2014/main" id="{28683462-7B6B-4EAF-268F-D6C5A1C94CE7}"/>
                  </a:ext>
                </a:extLst>
              </p:cNvPr>
              <p:cNvSpPr txBox="1"/>
              <p:nvPr/>
            </p:nvSpPr>
            <p:spPr>
              <a:xfrm>
                <a:off x="6906729" y="3717032"/>
                <a:ext cx="2073003" cy="646331"/>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GB" sz="3600" b="0" i="1" smtClean="0">
                          <a:solidFill>
                            <a:schemeClr val="tx1"/>
                          </a:solidFill>
                          <a:latin typeface="Cambria Math" panose="02040503050406030204" pitchFamily="18" charset="0"/>
                        </a:rPr>
                        <m:t>273.15 </m:t>
                      </m:r>
                      <m:r>
                        <m:rPr>
                          <m:sty m:val="p"/>
                        </m:rPr>
                        <a:rPr lang="en-GB" sz="3600" b="0" i="0" smtClean="0">
                          <a:solidFill>
                            <a:schemeClr val="tx1"/>
                          </a:solidFill>
                          <a:latin typeface="Cambria Math" panose="02040503050406030204" pitchFamily="18" charset="0"/>
                        </a:rPr>
                        <m:t>K</m:t>
                      </m:r>
                    </m:oMath>
                  </m:oMathPara>
                </a14:m>
                <a:endParaRPr lang="en-GB" sz="3600">
                  <a:solidFill>
                    <a:schemeClr val="tx1"/>
                  </a:solidFill>
                </a:endParaRPr>
              </a:p>
            </p:txBody>
          </p:sp>
        </mc:Choice>
        <mc:Fallback xmlns="">
          <p:sp>
            <p:nvSpPr>
              <p:cNvPr id="13" name="TextBox 12">
                <a:extLst>
                  <a:ext uri="{FF2B5EF4-FFF2-40B4-BE49-F238E27FC236}">
                    <a16:creationId xmlns:a16="http://schemas.microsoft.com/office/drawing/2014/main" id="{28683462-7B6B-4EAF-268F-D6C5A1C94CE7}"/>
                  </a:ext>
                </a:extLst>
              </p:cNvPr>
              <p:cNvSpPr txBox="1">
                <a:spLocks noRot="1" noChangeAspect="1" noMove="1" noResize="1" noEditPoints="1" noAdjustHandles="1" noChangeArrowheads="1" noChangeShapeType="1" noTextEdit="1"/>
              </p:cNvSpPr>
              <p:nvPr/>
            </p:nvSpPr>
            <p:spPr>
              <a:xfrm>
                <a:off x="6906729" y="3717032"/>
                <a:ext cx="2073003" cy="646331"/>
              </a:xfrm>
              <a:prstGeom prst="rect">
                <a:avLst/>
              </a:prstGeom>
              <a:blipFill>
                <a:blip r:embed="rId8"/>
                <a:stretch>
                  <a:fillRect/>
                </a:stretch>
              </a:blipFill>
            </p:spPr>
            <p:txBody>
              <a:bodyPr/>
              <a:lstStyle/>
              <a:p>
                <a:r>
                  <a:rPr lang="en-US">
                    <a:noFill/>
                  </a:rPr>
                  <a:t> </a:t>
                </a:r>
              </a:p>
            </p:txBody>
          </p:sp>
        </mc:Fallback>
      </mc:AlternateContent>
      <p:sp>
        <p:nvSpPr>
          <p:cNvPr id="10" name="Text Box 4">
            <a:extLst>
              <a:ext uri="{FF2B5EF4-FFF2-40B4-BE49-F238E27FC236}">
                <a16:creationId xmlns:a16="http://schemas.microsoft.com/office/drawing/2014/main" id="{15F5FCA3-78F7-6AF7-73C3-7516570793AE}"/>
              </a:ext>
            </a:extLst>
          </p:cNvPr>
          <p:cNvSpPr txBox="1">
            <a:spLocks noGrp="1" noChangeArrowheads="1"/>
          </p:cNvSpPr>
          <p:nvPr>
            <p:ph type="title"/>
          </p:nvPr>
        </p:nvSpPr>
        <p:spPr bwMode="auto">
          <a:xfrm>
            <a:off x="241300" y="155575"/>
            <a:ext cx="8724900" cy="5355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spcBef>
                <a:spcPct val="20000"/>
              </a:spcBef>
            </a:pPr>
            <a:r>
              <a:rPr lang="en-US" altLang="en-US" sz="3200" dirty="0"/>
              <a:t>Cad é an goal </a:t>
            </a:r>
            <a:r>
              <a:rPr lang="en-US" altLang="en-US" sz="3200" dirty="0" err="1"/>
              <a:t>idir</a:t>
            </a:r>
            <a:r>
              <a:rPr lang="en-US" altLang="en-US" sz="3200" dirty="0"/>
              <a:t> Celsius agus </a:t>
            </a:r>
            <a:r>
              <a:rPr lang="en-US" altLang="en-US" sz="3200" dirty="0" err="1"/>
              <a:t>Ceilvin</a:t>
            </a:r>
            <a:r>
              <a:rPr lang="en-US" altLang="en-US" sz="3200" dirty="0"/>
              <a:t>? </a:t>
            </a:r>
            <a:endParaRPr lang="en-GB" altLang="en-US" sz="32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1" nodeType="clickEffect">
                                  <p:stCondLst>
                                    <p:cond delay="0"/>
                                  </p:stCondLst>
                                  <p:childTnLst>
                                    <p:set>
                                      <p:cBhvr>
                                        <p:cTn id="6" dur="1" fill="hold">
                                          <p:stCondLst>
                                            <p:cond delay="0"/>
                                          </p:stCondLst>
                                        </p:cTn>
                                        <p:tgtEl>
                                          <p:spTgt spid="614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7"/>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9"/>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9" grpId="0"/>
      <p:bldP spid="6149" grpId="1"/>
      <p:bldP spid="2" grpId="0"/>
      <p:bldP spid="3" grpId="0" animBg="1"/>
      <p:bldP spid="7" grpId="0"/>
      <p:bldP spid="9" grpId="0"/>
      <p:bldP spid="11" grpId="0"/>
      <p:bldP spid="13"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31B1B52-C225-024E-F0C8-0A0A9C06EBB8}"/>
            </a:ext>
          </a:extLst>
        </p:cNvPr>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695FB3DB-9881-7497-2686-0604329ECE92}"/>
                  </a:ext>
                </a:extLst>
              </p:cNvPr>
              <p:cNvSpPr txBox="1"/>
              <p:nvPr/>
            </p:nvSpPr>
            <p:spPr>
              <a:xfrm>
                <a:off x="513567" y="5263788"/>
                <a:ext cx="6370493" cy="1077218"/>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p>
                        <m:sSupPr>
                          <m:ctrlPr>
                            <a:rPr lang="en-GB" sz="3200" b="0" i="1" smtClean="0">
                              <a:latin typeface="Cambria Math" panose="02040503050406030204" pitchFamily="18" charset="0"/>
                            </a:rPr>
                          </m:ctrlPr>
                        </m:sSupPr>
                        <m:e>
                          <m:r>
                            <a:rPr lang="en-GB" sz="3200" b="0" i="1" smtClean="0">
                              <a:latin typeface="Cambria Math" panose="02040503050406030204" pitchFamily="18" charset="0"/>
                            </a:rPr>
                            <m:t>𝜃</m:t>
                          </m:r>
                        </m:e>
                        <m:sup>
                          <m:r>
                            <a:rPr lang="en-GB" sz="3200" b="0" i="1" smtClean="0">
                              <a:latin typeface="Cambria Math" panose="02040503050406030204" pitchFamily="18" charset="0"/>
                            </a:rPr>
                            <m:t>𝑜</m:t>
                          </m:r>
                        </m:sup>
                      </m:sSup>
                      <m:r>
                        <a:rPr lang="en-GB" sz="3200" b="0" i="1" smtClean="0">
                          <a:latin typeface="Cambria Math" panose="02040503050406030204" pitchFamily="18" charset="0"/>
                        </a:rPr>
                        <m:t>𝐶</m:t>
                      </m:r>
                      <m:r>
                        <a:rPr lang="en-GB" sz="3200" b="0" i="1" smtClean="0">
                          <a:latin typeface="Cambria Math" panose="02040503050406030204" pitchFamily="18" charset="0"/>
                        </a:rPr>
                        <m:t>=100−273.15=</m:t>
                      </m:r>
                      <m:sSup>
                        <m:sSupPr>
                          <m:ctrlPr>
                            <a:rPr lang="en-GB" sz="3200" i="1">
                              <a:latin typeface="Cambria Math" panose="02040503050406030204" pitchFamily="18" charset="0"/>
                            </a:rPr>
                          </m:ctrlPr>
                        </m:sSupPr>
                        <m:e>
                          <m:r>
                            <a:rPr lang="en-GB" sz="3200" i="1">
                              <a:latin typeface="Cambria Math" panose="02040503050406030204" pitchFamily="18" charset="0"/>
                            </a:rPr>
                            <m:t>−</m:t>
                          </m:r>
                          <m:r>
                            <a:rPr lang="en-GB" sz="3200" b="0" i="1" smtClean="0">
                              <a:latin typeface="Cambria Math" panose="02040503050406030204" pitchFamily="18" charset="0"/>
                            </a:rPr>
                            <m:t>173</m:t>
                          </m:r>
                          <m:r>
                            <a:rPr lang="en-GB" sz="3200" i="1">
                              <a:latin typeface="Cambria Math" panose="02040503050406030204" pitchFamily="18" charset="0"/>
                            </a:rPr>
                            <m:t>.</m:t>
                          </m:r>
                          <m:r>
                            <a:rPr lang="en-GB" sz="3200" b="0" i="1" smtClean="0">
                              <a:latin typeface="Cambria Math" panose="02040503050406030204" pitchFamily="18" charset="0"/>
                            </a:rPr>
                            <m:t>15</m:t>
                          </m:r>
                        </m:e>
                        <m:sup>
                          <m:r>
                            <a:rPr lang="en-GB" sz="3200" i="1">
                              <a:latin typeface="Cambria Math" panose="02040503050406030204" pitchFamily="18" charset="0"/>
                            </a:rPr>
                            <m:t>𝑜</m:t>
                          </m:r>
                        </m:sup>
                      </m:sSup>
                      <m:r>
                        <m:rPr>
                          <m:sty m:val="p"/>
                        </m:rPr>
                        <a:rPr lang="en-GB" sz="3200" smtClean="0">
                          <a:latin typeface="Cambria Math" panose="02040503050406030204" pitchFamily="18" charset="0"/>
                        </a:rPr>
                        <m:t>C</m:t>
                      </m:r>
                    </m:oMath>
                  </m:oMathPara>
                </a14:m>
                <a:endParaRPr lang="en-GB" sz="3200"/>
              </a:p>
              <a:p>
                <a:endParaRPr lang="en-GB" sz="3200"/>
              </a:p>
            </p:txBody>
          </p:sp>
        </mc:Choice>
        <mc:Fallback xmlns="">
          <p:sp>
            <p:nvSpPr>
              <p:cNvPr id="8" name="TextBox 7">
                <a:extLst>
                  <a:ext uri="{FF2B5EF4-FFF2-40B4-BE49-F238E27FC236}">
                    <a16:creationId xmlns:a16="http://schemas.microsoft.com/office/drawing/2014/main" id="{695FB3DB-9881-7497-2686-0604329ECE92}"/>
                  </a:ext>
                </a:extLst>
              </p:cNvPr>
              <p:cNvSpPr txBox="1">
                <a:spLocks noRot="1" noChangeAspect="1" noMove="1" noResize="1" noEditPoints="1" noAdjustHandles="1" noChangeArrowheads="1" noChangeShapeType="1" noTextEdit="1"/>
              </p:cNvSpPr>
              <p:nvPr/>
            </p:nvSpPr>
            <p:spPr>
              <a:xfrm>
                <a:off x="513567" y="5263788"/>
                <a:ext cx="6370493" cy="1077218"/>
              </a:xfrm>
              <a:prstGeom prst="rect">
                <a:avLst/>
              </a:prstGeom>
              <a:blipFill>
                <a:blip r:embed="rId2"/>
                <a:stretch>
                  <a:fillRect/>
                </a:stretch>
              </a:blipFill>
            </p:spPr>
            <p:txBody>
              <a:bodyPr/>
              <a:lstStyle/>
              <a:p>
                <a:r>
                  <a:rPr lang="en-US">
                    <a:noFill/>
                  </a:rPr>
                  <a:t> </a:t>
                </a:r>
              </a:p>
            </p:txBody>
          </p:sp>
        </mc:Fallback>
      </mc:AlternateContent>
      <p:sp>
        <p:nvSpPr>
          <p:cNvPr id="9" name="Title 8">
            <a:extLst>
              <a:ext uri="{FF2B5EF4-FFF2-40B4-BE49-F238E27FC236}">
                <a16:creationId xmlns:a16="http://schemas.microsoft.com/office/drawing/2014/main" id="{5E10F3AF-3FA9-0E81-75CB-7A98B551DBE0}"/>
              </a:ext>
            </a:extLst>
          </p:cNvPr>
          <p:cNvSpPr>
            <a:spLocks noGrp="1"/>
          </p:cNvSpPr>
          <p:nvPr>
            <p:ph type="title"/>
          </p:nvPr>
        </p:nvSpPr>
        <p:spPr/>
        <p:txBody>
          <a:bodyPr>
            <a:normAutofit/>
          </a:bodyPr>
          <a:lstStyle/>
          <a:p>
            <a:r>
              <a:rPr lang="en-GB" dirty="0" err="1"/>
              <a:t>Sampla</a:t>
            </a:r>
            <a:r>
              <a:rPr lang="en-GB" dirty="0"/>
              <a:t> 1: </a:t>
            </a:r>
            <a:r>
              <a:rPr lang="en-GB" dirty="0" err="1"/>
              <a:t>Tiontuithe</a:t>
            </a:r>
            <a:r>
              <a:rPr lang="en-GB" dirty="0"/>
              <a:t> </a:t>
            </a:r>
            <a:r>
              <a:rPr lang="en-GB" dirty="0" err="1"/>
              <a:t>Teochta</a:t>
            </a:r>
            <a:endParaRPr lang="en-GB" dirty="0"/>
          </a:p>
        </p:txBody>
      </p:sp>
      <p:sp>
        <p:nvSpPr>
          <p:cNvPr id="2" name="Text Placeholder 1">
            <a:extLst>
              <a:ext uri="{FF2B5EF4-FFF2-40B4-BE49-F238E27FC236}">
                <a16:creationId xmlns:a16="http://schemas.microsoft.com/office/drawing/2014/main" id="{86E1429A-50EC-04B7-53F3-D07157B69198}"/>
              </a:ext>
            </a:extLst>
          </p:cNvPr>
          <p:cNvSpPr>
            <a:spLocks noGrp="1"/>
          </p:cNvSpPr>
          <p:nvPr>
            <p:ph type="body" sz="quarter" idx="10"/>
          </p:nvPr>
        </p:nvSpPr>
        <p:spPr>
          <a:xfrm>
            <a:off x="122292" y="461664"/>
            <a:ext cx="8899415" cy="535531"/>
          </a:xfrm>
        </p:spPr>
        <p:txBody>
          <a:bodyPr/>
          <a:lstStyle/>
          <a:p>
            <a:r>
              <a:rPr lang="en-GB" sz="3200" dirty="0" err="1"/>
              <a:t>Tiontaigh</a:t>
            </a:r>
            <a:r>
              <a:rPr lang="en-GB" sz="3200" dirty="0"/>
              <a:t> 100 K go </a:t>
            </a:r>
            <a:r>
              <a:rPr lang="en-GB" sz="3200" dirty="0" err="1"/>
              <a:t>céimeanna</a:t>
            </a:r>
            <a:r>
              <a:rPr lang="en-GB" sz="3200" dirty="0"/>
              <a:t> Celsius </a:t>
            </a:r>
          </a:p>
        </p:txBody>
      </p:sp>
      <p:sp>
        <p:nvSpPr>
          <p:cNvPr id="15" name="TextBox 14">
            <a:extLst>
              <a:ext uri="{FF2B5EF4-FFF2-40B4-BE49-F238E27FC236}">
                <a16:creationId xmlns:a16="http://schemas.microsoft.com/office/drawing/2014/main" id="{64DD6020-850D-AB79-D206-600133145359}"/>
              </a:ext>
            </a:extLst>
          </p:cNvPr>
          <p:cNvSpPr txBox="1"/>
          <p:nvPr/>
        </p:nvSpPr>
        <p:spPr>
          <a:xfrm>
            <a:off x="5548816" y="1155089"/>
            <a:ext cx="3417384" cy="523220"/>
          </a:xfrm>
          <a:prstGeom prst="rect">
            <a:avLst/>
          </a:prstGeom>
          <a:solidFill>
            <a:srgbClr val="FFC000"/>
          </a:solidFill>
        </p:spPr>
        <p:txBody>
          <a:bodyPr wrap="square" rtlCol="0">
            <a:spAutoFit/>
          </a:bodyPr>
          <a:lstStyle/>
          <a:p>
            <a:r>
              <a:rPr lang="en-GB" sz="2800" dirty="0" err="1"/>
              <a:t>Tábla</a:t>
            </a:r>
            <a:r>
              <a:rPr lang="en-GB" sz="2800" dirty="0"/>
              <a:t> </a:t>
            </a:r>
            <a:r>
              <a:rPr lang="en-GB" sz="2800" dirty="0" err="1"/>
              <a:t>foirmle</a:t>
            </a:r>
            <a:r>
              <a:rPr lang="en-GB" sz="2800" dirty="0"/>
              <a:t> L58</a:t>
            </a:r>
          </a:p>
        </p:txBody>
      </p:sp>
      <p:sp>
        <p:nvSpPr>
          <p:cNvPr id="4" name="TextBox 3">
            <a:extLst>
              <a:ext uri="{FF2B5EF4-FFF2-40B4-BE49-F238E27FC236}">
                <a16:creationId xmlns:a16="http://schemas.microsoft.com/office/drawing/2014/main" id="{1C58CF05-DA1C-C4BA-B534-4D6E408C7DB1}"/>
              </a:ext>
            </a:extLst>
          </p:cNvPr>
          <p:cNvSpPr txBox="1"/>
          <p:nvPr/>
        </p:nvSpPr>
        <p:spPr>
          <a:xfrm>
            <a:off x="486247" y="2637291"/>
            <a:ext cx="518091" cy="646331"/>
          </a:xfrm>
          <a:prstGeom prst="rect">
            <a:avLst/>
          </a:prstGeom>
          <a:noFill/>
        </p:spPr>
        <p:txBody>
          <a:bodyPr wrap="none" rtlCol="0">
            <a:spAutoFit/>
          </a:bodyPr>
          <a:lstStyle/>
          <a:p>
            <a:pPr algn="l">
              <a:spcAft>
                <a:spcPts val="1200"/>
              </a:spcAft>
            </a:pPr>
            <a:r>
              <a:rPr lang="en-GB" sz="3600" b="1">
                <a:latin typeface="Arial" panose="020B0604020202020204" pitchFamily="34" charset="0"/>
                <a:cs typeface="Arial" panose="020B0604020202020204" pitchFamily="34" charset="0"/>
              </a:rPr>
              <a:t>K</a:t>
            </a:r>
          </a:p>
        </p:txBody>
      </p:sp>
      <p:sp>
        <p:nvSpPr>
          <p:cNvPr id="6" name="TextBox 5">
            <a:extLst>
              <a:ext uri="{FF2B5EF4-FFF2-40B4-BE49-F238E27FC236}">
                <a16:creationId xmlns:a16="http://schemas.microsoft.com/office/drawing/2014/main" id="{4E71A5EB-E057-AEBB-1F1C-79B71F2EA534}"/>
              </a:ext>
            </a:extLst>
          </p:cNvPr>
          <p:cNvSpPr txBox="1"/>
          <p:nvPr/>
        </p:nvSpPr>
        <p:spPr>
          <a:xfrm>
            <a:off x="413980" y="3544954"/>
            <a:ext cx="705642" cy="646331"/>
          </a:xfrm>
          <a:prstGeom prst="rect">
            <a:avLst/>
          </a:prstGeom>
          <a:noFill/>
        </p:spPr>
        <p:txBody>
          <a:bodyPr wrap="none" rtlCol="0">
            <a:spAutoFit/>
          </a:bodyPr>
          <a:lstStyle/>
          <a:p>
            <a:pPr>
              <a:spcAft>
                <a:spcPts val="1200"/>
              </a:spcAft>
            </a:pPr>
            <a:r>
              <a:rPr lang="en-US" altLang="en-US" sz="3600" b="1" baseline="30000"/>
              <a:t>o​</a:t>
            </a:r>
            <a:r>
              <a:rPr lang="en-US" altLang="en-US" sz="3600" b="1"/>
              <a:t>C</a:t>
            </a:r>
            <a:endParaRPr lang="en-GB" sz="3600" b="1">
              <a:latin typeface="Arial" panose="020B0604020202020204" pitchFamily="34" charset="0"/>
              <a:cs typeface="Arial" panose="020B0604020202020204" pitchFamily="34" charset="0"/>
            </a:endParaRPr>
          </a:p>
        </p:txBody>
      </p:sp>
      <p:cxnSp>
        <p:nvCxnSpPr>
          <p:cNvPr id="11" name="Straight Connector 10">
            <a:extLst>
              <a:ext uri="{FF2B5EF4-FFF2-40B4-BE49-F238E27FC236}">
                <a16:creationId xmlns:a16="http://schemas.microsoft.com/office/drawing/2014/main" id="{E8BB80AD-0626-A4F3-8DD7-C7221E9ADCD1}"/>
              </a:ext>
            </a:extLst>
          </p:cNvPr>
          <p:cNvCxnSpPr/>
          <p:nvPr/>
        </p:nvCxnSpPr>
        <p:spPr>
          <a:xfrm>
            <a:off x="567868" y="3334122"/>
            <a:ext cx="7077206" cy="0"/>
          </a:xfrm>
          <a:prstGeom prst="line">
            <a:avLst/>
          </a:prstGeom>
          <a:ln w="57150">
            <a:solidFill>
              <a:schemeClr val="tx1"/>
            </a:solidFill>
            <a:tailEnd type="none" w="med" len="lg"/>
          </a:ln>
        </p:spPr>
        <p:style>
          <a:lnRef idx="2">
            <a:schemeClr val="accent1"/>
          </a:lnRef>
          <a:fillRef idx="0">
            <a:schemeClr val="accent1"/>
          </a:fillRef>
          <a:effectRef idx="1">
            <a:schemeClr val="accent1"/>
          </a:effectRef>
          <a:fontRef idx="minor">
            <a:schemeClr val="tx1"/>
          </a:fontRef>
        </p:style>
      </p:cxnSp>
      <p:sp>
        <p:nvSpPr>
          <p:cNvPr id="12" name="TextBox 11">
            <a:extLst>
              <a:ext uri="{FF2B5EF4-FFF2-40B4-BE49-F238E27FC236}">
                <a16:creationId xmlns:a16="http://schemas.microsoft.com/office/drawing/2014/main" id="{2162E999-AF5B-6675-CBA8-48389CC8AE0B}"/>
              </a:ext>
            </a:extLst>
          </p:cNvPr>
          <p:cNvSpPr txBox="1"/>
          <p:nvPr/>
        </p:nvSpPr>
        <p:spPr>
          <a:xfrm>
            <a:off x="1682684" y="2648597"/>
            <a:ext cx="385042" cy="523220"/>
          </a:xfrm>
          <a:prstGeom prst="rect">
            <a:avLst/>
          </a:prstGeom>
          <a:noFill/>
        </p:spPr>
        <p:txBody>
          <a:bodyPr wrap="none" rtlCol="0">
            <a:spAutoFit/>
          </a:bodyPr>
          <a:lstStyle/>
          <a:p>
            <a:pPr algn="l">
              <a:spcAft>
                <a:spcPts val="1200"/>
              </a:spcAft>
            </a:pPr>
            <a:r>
              <a:rPr lang="en-GB" sz="2800">
                <a:latin typeface="Arial" panose="020B0604020202020204" pitchFamily="34" charset="0"/>
                <a:cs typeface="Arial" panose="020B0604020202020204" pitchFamily="34" charset="0"/>
              </a:rPr>
              <a:t>0</a:t>
            </a:r>
          </a:p>
        </p:txBody>
      </p:sp>
      <p:cxnSp>
        <p:nvCxnSpPr>
          <p:cNvPr id="17" name="Straight Connector 16">
            <a:extLst>
              <a:ext uri="{FF2B5EF4-FFF2-40B4-BE49-F238E27FC236}">
                <a16:creationId xmlns:a16="http://schemas.microsoft.com/office/drawing/2014/main" id="{E48E4795-5F4B-8DB4-7D70-C4874C1FD6EE}"/>
              </a:ext>
            </a:extLst>
          </p:cNvPr>
          <p:cNvCxnSpPr>
            <a:cxnSpLocks/>
            <a:stCxn id="12" idx="2"/>
          </p:cNvCxnSpPr>
          <p:nvPr/>
        </p:nvCxnSpPr>
        <p:spPr>
          <a:xfrm>
            <a:off x="1875205" y="3171817"/>
            <a:ext cx="0" cy="315490"/>
          </a:xfrm>
          <a:prstGeom prst="line">
            <a:avLst/>
          </a:prstGeom>
          <a:ln w="28575">
            <a:solidFill>
              <a:schemeClr val="tx1"/>
            </a:solidFill>
            <a:tailEnd type="none" w="med" len="lg"/>
          </a:ln>
        </p:spPr>
        <p:style>
          <a:lnRef idx="2">
            <a:schemeClr val="accent1"/>
          </a:lnRef>
          <a:fillRef idx="0">
            <a:schemeClr val="accent1"/>
          </a:fillRef>
          <a:effectRef idx="1">
            <a:schemeClr val="accent1"/>
          </a:effectRef>
          <a:fontRef idx="minor">
            <a:schemeClr val="tx1"/>
          </a:fontRef>
        </p:style>
      </p:cxnSp>
      <p:sp>
        <p:nvSpPr>
          <p:cNvPr id="20" name="TextBox 19">
            <a:extLst>
              <a:ext uri="{FF2B5EF4-FFF2-40B4-BE49-F238E27FC236}">
                <a16:creationId xmlns:a16="http://schemas.microsoft.com/office/drawing/2014/main" id="{D85FF07D-9650-B71E-ACA6-D49F6B14477C}"/>
              </a:ext>
            </a:extLst>
          </p:cNvPr>
          <p:cNvSpPr txBox="1"/>
          <p:nvPr/>
        </p:nvSpPr>
        <p:spPr>
          <a:xfrm>
            <a:off x="1145270" y="3569241"/>
            <a:ext cx="1406154" cy="523220"/>
          </a:xfrm>
          <a:prstGeom prst="rect">
            <a:avLst/>
          </a:prstGeom>
          <a:noFill/>
        </p:spPr>
        <p:txBody>
          <a:bodyPr wrap="none" rtlCol="0">
            <a:spAutoFit/>
          </a:bodyPr>
          <a:lstStyle/>
          <a:p>
            <a:pPr algn="l">
              <a:spcAft>
                <a:spcPts val="1200"/>
              </a:spcAft>
            </a:pPr>
            <a:r>
              <a:rPr lang="en-GB" sz="2800">
                <a:latin typeface="Arial" panose="020B0604020202020204" pitchFamily="34" charset="0"/>
                <a:cs typeface="Arial" panose="020B0604020202020204" pitchFamily="34" charset="0"/>
              </a:rPr>
              <a:t>-273.15</a:t>
            </a:r>
          </a:p>
        </p:txBody>
      </p:sp>
      <p:sp>
        <p:nvSpPr>
          <p:cNvPr id="21" name="TextBox 20">
            <a:extLst>
              <a:ext uri="{FF2B5EF4-FFF2-40B4-BE49-F238E27FC236}">
                <a16:creationId xmlns:a16="http://schemas.microsoft.com/office/drawing/2014/main" id="{5C316D6F-80BA-CD42-EB57-D084BD0FEE17}"/>
              </a:ext>
            </a:extLst>
          </p:cNvPr>
          <p:cNvSpPr txBox="1"/>
          <p:nvPr/>
        </p:nvSpPr>
        <p:spPr>
          <a:xfrm>
            <a:off x="5152673" y="2666852"/>
            <a:ext cx="1285929" cy="523220"/>
          </a:xfrm>
          <a:prstGeom prst="rect">
            <a:avLst/>
          </a:prstGeom>
          <a:noFill/>
        </p:spPr>
        <p:txBody>
          <a:bodyPr wrap="none" rtlCol="0">
            <a:spAutoFit/>
          </a:bodyPr>
          <a:lstStyle/>
          <a:p>
            <a:pPr algn="l">
              <a:spcAft>
                <a:spcPts val="1200"/>
              </a:spcAft>
            </a:pPr>
            <a:r>
              <a:rPr lang="en-GB" sz="2800">
                <a:latin typeface="Arial" panose="020B0604020202020204" pitchFamily="34" charset="0"/>
                <a:cs typeface="Arial" panose="020B0604020202020204" pitchFamily="34" charset="0"/>
              </a:rPr>
              <a:t>273.15</a:t>
            </a:r>
          </a:p>
        </p:txBody>
      </p:sp>
      <p:cxnSp>
        <p:nvCxnSpPr>
          <p:cNvPr id="22" name="Straight Connector 21">
            <a:extLst>
              <a:ext uri="{FF2B5EF4-FFF2-40B4-BE49-F238E27FC236}">
                <a16:creationId xmlns:a16="http://schemas.microsoft.com/office/drawing/2014/main" id="{F30DA9F0-4E40-12BE-646F-303453E1F81A}"/>
              </a:ext>
            </a:extLst>
          </p:cNvPr>
          <p:cNvCxnSpPr>
            <a:cxnSpLocks/>
            <a:stCxn id="21" idx="2"/>
            <a:endCxn id="23" idx="0"/>
          </p:cNvCxnSpPr>
          <p:nvPr/>
        </p:nvCxnSpPr>
        <p:spPr>
          <a:xfrm flipH="1">
            <a:off x="5795637" y="3190072"/>
            <a:ext cx="1" cy="379169"/>
          </a:xfrm>
          <a:prstGeom prst="line">
            <a:avLst/>
          </a:prstGeom>
          <a:ln w="28575">
            <a:solidFill>
              <a:schemeClr val="tx1"/>
            </a:solidFill>
            <a:tailEnd type="none" w="med" len="lg"/>
          </a:ln>
        </p:spPr>
        <p:style>
          <a:lnRef idx="2">
            <a:schemeClr val="accent1"/>
          </a:lnRef>
          <a:fillRef idx="0">
            <a:schemeClr val="accent1"/>
          </a:fillRef>
          <a:effectRef idx="1">
            <a:schemeClr val="accent1"/>
          </a:effectRef>
          <a:fontRef idx="minor">
            <a:schemeClr val="tx1"/>
          </a:fontRef>
        </p:style>
      </p:cxnSp>
      <p:sp>
        <p:nvSpPr>
          <p:cNvPr id="23" name="TextBox 22">
            <a:extLst>
              <a:ext uri="{FF2B5EF4-FFF2-40B4-BE49-F238E27FC236}">
                <a16:creationId xmlns:a16="http://schemas.microsoft.com/office/drawing/2014/main" id="{CAC54F03-AD7B-1FEF-6854-90130EF81A10}"/>
              </a:ext>
            </a:extLst>
          </p:cNvPr>
          <p:cNvSpPr txBox="1"/>
          <p:nvPr/>
        </p:nvSpPr>
        <p:spPr>
          <a:xfrm>
            <a:off x="5603116" y="3569241"/>
            <a:ext cx="385042" cy="523220"/>
          </a:xfrm>
          <a:prstGeom prst="rect">
            <a:avLst/>
          </a:prstGeom>
          <a:noFill/>
        </p:spPr>
        <p:txBody>
          <a:bodyPr wrap="none" rtlCol="0">
            <a:spAutoFit/>
          </a:bodyPr>
          <a:lstStyle/>
          <a:p>
            <a:pPr algn="l">
              <a:spcAft>
                <a:spcPts val="1200"/>
              </a:spcAft>
            </a:pPr>
            <a:r>
              <a:rPr lang="en-GB" sz="2800">
                <a:latin typeface="Arial" panose="020B0604020202020204" pitchFamily="34" charset="0"/>
                <a:cs typeface="Arial" panose="020B0604020202020204" pitchFamily="34" charset="0"/>
              </a:rPr>
              <a:t>0</a:t>
            </a:r>
          </a:p>
        </p:txBody>
      </p:sp>
      <p:cxnSp>
        <p:nvCxnSpPr>
          <p:cNvPr id="28" name="Straight Connector 27">
            <a:extLst>
              <a:ext uri="{FF2B5EF4-FFF2-40B4-BE49-F238E27FC236}">
                <a16:creationId xmlns:a16="http://schemas.microsoft.com/office/drawing/2014/main" id="{8BC0E782-2E60-6388-A87D-B2CD0A93FD8B}"/>
              </a:ext>
            </a:extLst>
          </p:cNvPr>
          <p:cNvCxnSpPr/>
          <p:nvPr/>
        </p:nvCxnSpPr>
        <p:spPr>
          <a:xfrm flipH="1">
            <a:off x="3165967" y="3211755"/>
            <a:ext cx="269296" cy="297235"/>
          </a:xfrm>
          <a:prstGeom prst="line">
            <a:avLst/>
          </a:prstGeom>
          <a:ln w="28575">
            <a:solidFill>
              <a:srgbClr val="FF0000"/>
            </a:solidFill>
            <a:tailEnd type="none" w="med" len="lg"/>
          </a:ln>
        </p:spPr>
        <p:style>
          <a:lnRef idx="2">
            <a:schemeClr val="accent1"/>
          </a:lnRef>
          <a:fillRef idx="0">
            <a:schemeClr val="accent1"/>
          </a:fillRef>
          <a:effectRef idx="1">
            <a:schemeClr val="accent1"/>
          </a:effectRef>
          <a:fontRef idx="minor">
            <a:schemeClr val="tx1"/>
          </a:fontRef>
        </p:style>
      </p:cxnSp>
      <p:cxnSp>
        <p:nvCxnSpPr>
          <p:cNvPr id="29" name="Straight Connector 28">
            <a:extLst>
              <a:ext uri="{FF2B5EF4-FFF2-40B4-BE49-F238E27FC236}">
                <a16:creationId xmlns:a16="http://schemas.microsoft.com/office/drawing/2014/main" id="{E9524FE2-6728-58AA-E187-06B352AC5C78}"/>
              </a:ext>
            </a:extLst>
          </p:cNvPr>
          <p:cNvCxnSpPr>
            <a:cxnSpLocks/>
          </p:cNvCxnSpPr>
          <p:nvPr/>
        </p:nvCxnSpPr>
        <p:spPr>
          <a:xfrm>
            <a:off x="3204355" y="3193500"/>
            <a:ext cx="257767" cy="294866"/>
          </a:xfrm>
          <a:prstGeom prst="line">
            <a:avLst/>
          </a:prstGeom>
          <a:ln w="28575">
            <a:solidFill>
              <a:srgbClr val="FF0000"/>
            </a:solidFill>
            <a:tailEnd type="none" w="med" len="lg"/>
          </a:ln>
        </p:spPr>
        <p:style>
          <a:lnRef idx="2">
            <a:schemeClr val="accent1"/>
          </a:lnRef>
          <a:fillRef idx="0">
            <a:schemeClr val="accent1"/>
          </a:fillRef>
          <a:effectRef idx="1">
            <a:schemeClr val="accent1"/>
          </a:effectRef>
          <a:fontRef idx="minor">
            <a:schemeClr val="tx1"/>
          </a:fontRef>
        </p:style>
      </p:cxnSp>
      <p:sp>
        <p:nvSpPr>
          <p:cNvPr id="32" name="TextBox 31">
            <a:extLst>
              <a:ext uri="{FF2B5EF4-FFF2-40B4-BE49-F238E27FC236}">
                <a16:creationId xmlns:a16="http://schemas.microsoft.com/office/drawing/2014/main" id="{CE899733-F86E-7709-0E09-3957932A5860}"/>
              </a:ext>
            </a:extLst>
          </p:cNvPr>
          <p:cNvSpPr txBox="1"/>
          <p:nvPr/>
        </p:nvSpPr>
        <p:spPr>
          <a:xfrm>
            <a:off x="2877180" y="2651329"/>
            <a:ext cx="1124026" cy="523220"/>
          </a:xfrm>
          <a:prstGeom prst="rect">
            <a:avLst/>
          </a:prstGeom>
          <a:noFill/>
          <a:ln>
            <a:noFill/>
          </a:ln>
        </p:spPr>
        <p:txBody>
          <a:bodyPr wrap="none" rtlCol="0">
            <a:spAutoFit/>
          </a:bodyPr>
          <a:lstStyle/>
          <a:p>
            <a:pPr algn="l">
              <a:spcAft>
                <a:spcPts val="1200"/>
              </a:spcAft>
            </a:pPr>
            <a:r>
              <a:rPr lang="en-GB" sz="2800">
                <a:solidFill>
                  <a:srgbClr val="FF0000"/>
                </a:solidFill>
                <a:latin typeface="Arial" panose="020B0604020202020204" pitchFamily="34" charset="0"/>
                <a:cs typeface="Arial" panose="020B0604020202020204" pitchFamily="34" charset="0"/>
              </a:rPr>
              <a:t>100 K</a:t>
            </a:r>
          </a:p>
        </p:txBody>
      </p:sp>
      <p:sp>
        <p:nvSpPr>
          <p:cNvPr id="33" name="TextBox 32">
            <a:extLst>
              <a:ext uri="{FF2B5EF4-FFF2-40B4-BE49-F238E27FC236}">
                <a16:creationId xmlns:a16="http://schemas.microsoft.com/office/drawing/2014/main" id="{4DBEF66B-6297-A8D4-576A-316AF22163DE}"/>
              </a:ext>
            </a:extLst>
          </p:cNvPr>
          <p:cNvSpPr txBox="1"/>
          <p:nvPr/>
        </p:nvSpPr>
        <p:spPr>
          <a:xfrm>
            <a:off x="2906928" y="4152208"/>
            <a:ext cx="4012637" cy="523220"/>
          </a:xfrm>
          <a:prstGeom prst="rect">
            <a:avLst/>
          </a:prstGeom>
          <a:noFill/>
        </p:spPr>
        <p:txBody>
          <a:bodyPr wrap="none" rtlCol="0">
            <a:spAutoFit/>
          </a:bodyPr>
          <a:lstStyle/>
          <a:p>
            <a:pPr>
              <a:spcAft>
                <a:spcPts val="1200"/>
              </a:spcAft>
            </a:pPr>
            <a:r>
              <a:rPr lang="en-GB" sz="2800" dirty="0" err="1">
                <a:latin typeface="Arial" panose="020B0604020202020204" pitchFamily="34" charset="0"/>
                <a:cs typeface="Arial" panose="020B0604020202020204" pitchFamily="34" charset="0"/>
              </a:rPr>
              <a:t>Freagra</a:t>
            </a:r>
            <a:r>
              <a:rPr lang="en-GB" sz="2800" dirty="0">
                <a:latin typeface="Arial" panose="020B0604020202020204" pitchFamily="34" charset="0"/>
                <a:cs typeface="Arial" panose="020B0604020202020204" pitchFamily="34" charset="0"/>
              </a:rPr>
              <a:t> </a:t>
            </a:r>
            <a:r>
              <a:rPr lang="en-GB" sz="2800" dirty="0" err="1">
                <a:latin typeface="Arial" panose="020B0604020202020204" pitchFamily="34" charset="0"/>
                <a:cs typeface="Arial" panose="020B0604020202020204" pitchFamily="34" charset="0"/>
              </a:rPr>
              <a:t>timpeall</a:t>
            </a:r>
            <a:r>
              <a:rPr lang="en-GB" sz="2800" dirty="0">
                <a:latin typeface="Arial" panose="020B0604020202020204" pitchFamily="34" charset="0"/>
                <a:cs typeface="Arial" panose="020B0604020202020204" pitchFamily="34" charset="0"/>
              </a:rPr>
              <a:t> –170</a:t>
            </a:r>
            <a:r>
              <a:rPr lang="en-IE" sz="2800" dirty="0">
                <a:solidFill>
                  <a:srgbClr val="001D35"/>
                </a:solidFill>
                <a:latin typeface="Google Sans"/>
              </a:rPr>
              <a:t>℃</a:t>
            </a:r>
            <a:endParaRPr lang="en-GB" sz="2800" dirty="0">
              <a:latin typeface="Arial" panose="020B0604020202020204" pitchFamily="34" charset="0"/>
              <a:cs typeface="Arial" panose="020B0604020202020204" pitchFamily="34" charset="0"/>
            </a:endParaRPr>
          </a:p>
        </p:txBody>
      </p:sp>
      <p:sp>
        <p:nvSpPr>
          <p:cNvPr id="34" name="TextBox 33">
            <a:extLst>
              <a:ext uri="{FF2B5EF4-FFF2-40B4-BE49-F238E27FC236}">
                <a16:creationId xmlns:a16="http://schemas.microsoft.com/office/drawing/2014/main" id="{C17E69C4-105B-B71E-DE65-370B9490815C}"/>
              </a:ext>
            </a:extLst>
          </p:cNvPr>
          <p:cNvSpPr txBox="1"/>
          <p:nvPr/>
        </p:nvSpPr>
        <p:spPr>
          <a:xfrm>
            <a:off x="260972" y="2009118"/>
            <a:ext cx="6764993" cy="523220"/>
          </a:xfrm>
          <a:prstGeom prst="rect">
            <a:avLst/>
          </a:prstGeom>
          <a:noFill/>
        </p:spPr>
        <p:txBody>
          <a:bodyPr wrap="none" rtlCol="0">
            <a:spAutoFit/>
          </a:bodyPr>
          <a:lstStyle/>
          <a:p>
            <a:pPr>
              <a:spcAft>
                <a:spcPts val="1200"/>
              </a:spcAft>
            </a:pPr>
            <a:r>
              <a:rPr lang="en-GB" sz="2800" dirty="0" err="1">
                <a:latin typeface="Arial" panose="020B0604020202020204" pitchFamily="34" charset="0"/>
                <a:cs typeface="Arial" panose="020B0604020202020204" pitchFamily="34" charset="0"/>
              </a:rPr>
              <a:t>Cuidíonn</a:t>
            </a:r>
            <a:r>
              <a:rPr lang="en-GB" sz="2800" dirty="0">
                <a:latin typeface="Arial" panose="020B0604020202020204" pitchFamily="34" charset="0"/>
                <a:cs typeface="Arial" panose="020B0604020202020204" pitchFamily="34" charset="0"/>
              </a:rPr>
              <a:t> </a:t>
            </a:r>
            <a:r>
              <a:rPr lang="en-GB" sz="2800" dirty="0" err="1">
                <a:latin typeface="Arial" panose="020B0604020202020204" pitchFamily="34" charset="0"/>
                <a:cs typeface="Arial" panose="020B0604020202020204" pitchFamily="34" charset="0"/>
              </a:rPr>
              <a:t>samhail</a:t>
            </a:r>
            <a:r>
              <a:rPr lang="en-GB" sz="2800" dirty="0">
                <a:latin typeface="Arial" panose="020B0604020202020204" pitchFamily="34" charset="0"/>
                <a:cs typeface="Arial" panose="020B0604020202020204" pitchFamily="34" charset="0"/>
              </a:rPr>
              <a:t> le </a:t>
            </a:r>
            <a:r>
              <a:rPr lang="en-GB" sz="2800" dirty="0" err="1">
                <a:latin typeface="Arial" panose="020B0604020202020204" pitchFamily="34" charset="0"/>
                <a:cs typeface="Arial" panose="020B0604020202020204" pitchFamily="34" charset="0"/>
              </a:rPr>
              <a:t>botúin</a:t>
            </a:r>
            <a:r>
              <a:rPr lang="en-GB" sz="2800" dirty="0">
                <a:latin typeface="Arial" panose="020B0604020202020204" pitchFamily="34" charset="0"/>
                <a:cs typeface="Arial" panose="020B0604020202020204" pitchFamily="34" charset="0"/>
              </a:rPr>
              <a:t> a </a:t>
            </a:r>
            <a:r>
              <a:rPr lang="en-GB" sz="2800" dirty="0" err="1">
                <a:latin typeface="Arial" panose="020B0604020202020204" pitchFamily="34" charset="0"/>
                <a:cs typeface="Arial" panose="020B0604020202020204" pitchFamily="34" charset="0"/>
              </a:rPr>
              <a:t>sheachaint</a:t>
            </a:r>
            <a:r>
              <a:rPr lang="en-GB" sz="2800" dirty="0">
                <a:latin typeface="Arial" panose="020B0604020202020204" pitchFamily="34" charset="0"/>
                <a:cs typeface="Arial" panose="020B0604020202020204" pitchFamily="34" charset="0"/>
              </a:rPr>
              <a:t>:</a:t>
            </a:r>
          </a:p>
        </p:txBody>
      </p:sp>
      <p:cxnSp>
        <p:nvCxnSpPr>
          <p:cNvPr id="36" name="Straight Arrow Connector 35">
            <a:extLst>
              <a:ext uri="{FF2B5EF4-FFF2-40B4-BE49-F238E27FC236}">
                <a16:creationId xmlns:a16="http://schemas.microsoft.com/office/drawing/2014/main" id="{1A848ACB-EA8E-BC25-7E5D-859A785A347A}"/>
              </a:ext>
            </a:extLst>
          </p:cNvPr>
          <p:cNvCxnSpPr>
            <a:cxnSpLocks/>
          </p:cNvCxnSpPr>
          <p:nvPr/>
        </p:nvCxnSpPr>
        <p:spPr>
          <a:xfrm flipH="1" flipV="1">
            <a:off x="3462122" y="3807912"/>
            <a:ext cx="200851" cy="383373"/>
          </a:xfrm>
          <a:prstGeom prst="straightConnector1">
            <a:avLst/>
          </a:prstGeom>
          <a:ln w="28575">
            <a:solidFill>
              <a:schemeClr val="tx1"/>
            </a:solidFill>
            <a:tailEnd type="triangle"/>
          </a:ln>
        </p:spPr>
        <p:style>
          <a:lnRef idx="2">
            <a:schemeClr val="accent1"/>
          </a:lnRef>
          <a:fillRef idx="0">
            <a:schemeClr val="accent1"/>
          </a:fillRef>
          <a:effectRef idx="1">
            <a:schemeClr val="accent1"/>
          </a:effectRef>
          <a:fontRef idx="minor">
            <a:schemeClr val="tx1"/>
          </a:fontRef>
        </p:style>
      </p:cxnSp>
      <p:sp>
        <p:nvSpPr>
          <p:cNvPr id="3" name="Text Box 6">
            <a:extLst>
              <a:ext uri="{FF2B5EF4-FFF2-40B4-BE49-F238E27FC236}">
                <a16:creationId xmlns:a16="http://schemas.microsoft.com/office/drawing/2014/main" id="{E4759C04-B507-761D-E343-AB2B3FF0C328}"/>
              </a:ext>
            </a:extLst>
          </p:cNvPr>
          <p:cNvSpPr txBox="1">
            <a:spLocks noChangeArrowheads="1"/>
          </p:cNvSpPr>
          <p:nvPr/>
        </p:nvSpPr>
        <p:spPr bwMode="auto">
          <a:xfrm>
            <a:off x="195094" y="1025073"/>
            <a:ext cx="4957579"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3200" i="1"/>
              <a:t> </a:t>
            </a:r>
            <a:r>
              <a:rPr lang="en-US" altLang="en-US" sz="3200" i="1">
                <a:latin typeface="+mn-lt"/>
              </a:rPr>
              <a:t>θ </a:t>
            </a:r>
            <a:r>
              <a:rPr lang="en-US" altLang="en-US" sz="3200">
                <a:latin typeface="+mn-lt"/>
              </a:rPr>
              <a:t>(</a:t>
            </a:r>
            <a:r>
              <a:rPr lang="en-IE" sz="3200">
                <a:solidFill>
                  <a:srgbClr val="001D35"/>
                </a:solidFill>
                <a:latin typeface="+mn-lt"/>
              </a:rPr>
              <a:t>℃</a:t>
            </a:r>
            <a:r>
              <a:rPr lang="en-US" altLang="en-US" sz="3200">
                <a:latin typeface="+mn-lt"/>
              </a:rPr>
              <a:t>) = </a:t>
            </a:r>
            <a:r>
              <a:rPr lang="en-US" altLang="en-US" sz="3200" i="1">
                <a:latin typeface="+mn-lt"/>
              </a:rPr>
              <a:t>T</a:t>
            </a:r>
            <a:r>
              <a:rPr lang="en-US" altLang="en-US" sz="3200">
                <a:latin typeface="+mn-lt"/>
              </a:rPr>
              <a:t> (K) </a:t>
            </a:r>
            <a:r>
              <a:rPr lang="en-US" altLang="en-US" sz="3200">
                <a:latin typeface="+mn-lt"/>
                <a:sym typeface="Symbol" panose="05050102010706020507" pitchFamily="18" charset="2"/>
              </a:rPr>
              <a:t>-</a:t>
            </a:r>
            <a:r>
              <a:rPr lang="en-US" altLang="en-US" sz="3200">
                <a:latin typeface="+mn-lt"/>
              </a:rPr>
              <a:t> 273.15</a:t>
            </a:r>
            <a:endParaRPr lang="en-GB" altLang="en-US" sz="3200">
              <a:latin typeface="+mn-lt"/>
            </a:endParaRPr>
          </a:p>
        </p:txBody>
      </p:sp>
    </p:spTree>
    <p:extLst>
      <p:ext uri="{BB962C8B-B14F-4D97-AF65-F5344CB8AC3E}">
        <p14:creationId xmlns:p14="http://schemas.microsoft.com/office/powerpoint/2010/main" val="5575869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1"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4"/>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childTnLst>
                                </p:cTn>
                              </p:par>
                            </p:childTnLst>
                          </p:cTn>
                        </p:par>
                        <p:par>
                          <p:cTn id="17" fill="hold">
                            <p:stCondLst>
                              <p:cond delay="0"/>
                            </p:stCondLst>
                            <p:childTnLst>
                              <p:par>
                                <p:cTn id="18" presetID="1" presetClass="entr" presetSubtype="0" fill="hold" grpId="0" nodeType="afterEffect">
                                  <p:stCondLst>
                                    <p:cond delay="250"/>
                                  </p:stCondLst>
                                  <p:childTnLst>
                                    <p:set>
                                      <p:cBhvr>
                                        <p:cTn id="19" dur="1" fill="hold">
                                          <p:stCondLst>
                                            <p:cond delay="0"/>
                                          </p:stCondLst>
                                        </p:cTn>
                                        <p:tgtEl>
                                          <p:spTgt spid="6"/>
                                        </p:tgtEl>
                                        <p:attrNameLst>
                                          <p:attrName>style.visibility</p:attrName>
                                        </p:attrNameLst>
                                      </p:cBhvr>
                                      <p:to>
                                        <p:strVal val="visible"/>
                                      </p:to>
                                    </p:set>
                                  </p:childTnLst>
                                </p:cTn>
                              </p:par>
                            </p:childTnLst>
                          </p:cTn>
                        </p:par>
                        <p:par>
                          <p:cTn id="20" fill="hold">
                            <p:stCondLst>
                              <p:cond delay="250"/>
                            </p:stCondLst>
                            <p:childTnLst>
                              <p:par>
                                <p:cTn id="21" presetID="22" presetClass="entr" presetSubtype="8" fill="hold" nodeType="after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wipe(left)">
                                      <p:cBhvr>
                                        <p:cTn id="23" dur="500"/>
                                        <p:tgtEl>
                                          <p:spTgt spid="11"/>
                                        </p:tgtEl>
                                      </p:cBhvr>
                                    </p:animEffect>
                                  </p:childTnLst>
                                </p:cTn>
                              </p:par>
                            </p:childTnLst>
                          </p:cTn>
                        </p:par>
                        <p:par>
                          <p:cTn id="24" fill="hold">
                            <p:stCondLst>
                              <p:cond delay="750"/>
                            </p:stCondLst>
                            <p:childTnLst>
                              <p:par>
                                <p:cTn id="25" presetID="1" presetClass="entr" presetSubtype="0" fill="hold" grpId="0" nodeType="afterEffect">
                                  <p:stCondLst>
                                    <p:cond delay="0"/>
                                  </p:stCondLst>
                                  <p:childTnLst>
                                    <p:set>
                                      <p:cBhvr>
                                        <p:cTn id="26" dur="1" fill="hold">
                                          <p:stCondLst>
                                            <p:cond delay="9"/>
                                          </p:stCondLst>
                                        </p:cTn>
                                        <p:tgtEl>
                                          <p:spTgt spid="12"/>
                                        </p:tgtEl>
                                        <p:attrNameLst>
                                          <p:attrName>style.visibility</p:attrName>
                                        </p:attrNameLst>
                                      </p:cBhvr>
                                      <p:to>
                                        <p:strVal val="visible"/>
                                      </p:to>
                                    </p:set>
                                  </p:childTnLst>
                                </p:cTn>
                              </p:par>
                            </p:childTnLst>
                          </p:cTn>
                        </p:par>
                        <p:par>
                          <p:cTn id="27" fill="hold">
                            <p:stCondLst>
                              <p:cond delay="760"/>
                            </p:stCondLst>
                            <p:childTnLst>
                              <p:par>
                                <p:cTn id="28" presetID="1" presetClass="entr" presetSubtype="0" fill="hold" nodeType="afterEffect">
                                  <p:stCondLst>
                                    <p:cond delay="0"/>
                                  </p:stCondLst>
                                  <p:childTnLst>
                                    <p:set>
                                      <p:cBhvr>
                                        <p:cTn id="29" dur="1" fill="hold">
                                          <p:stCondLst>
                                            <p:cond delay="9"/>
                                          </p:stCondLst>
                                        </p:cTn>
                                        <p:tgtEl>
                                          <p:spTgt spid="17"/>
                                        </p:tgtEl>
                                        <p:attrNameLst>
                                          <p:attrName>style.visibility</p:attrName>
                                        </p:attrNameLst>
                                      </p:cBhvr>
                                      <p:to>
                                        <p:strVal val="visible"/>
                                      </p:to>
                                    </p:set>
                                  </p:childTnLst>
                                </p:cTn>
                              </p:par>
                            </p:childTnLst>
                          </p:cTn>
                        </p:par>
                        <p:par>
                          <p:cTn id="30" fill="hold">
                            <p:stCondLst>
                              <p:cond delay="770"/>
                            </p:stCondLst>
                            <p:childTnLst>
                              <p:par>
                                <p:cTn id="31" presetID="1" presetClass="entr" presetSubtype="0" fill="hold" grpId="0" nodeType="afterEffect">
                                  <p:stCondLst>
                                    <p:cond delay="0"/>
                                  </p:stCondLst>
                                  <p:childTnLst>
                                    <p:set>
                                      <p:cBhvr>
                                        <p:cTn id="32" dur="1" fill="hold">
                                          <p:stCondLst>
                                            <p:cond delay="9"/>
                                          </p:stCondLst>
                                        </p:cTn>
                                        <p:tgtEl>
                                          <p:spTgt spid="20"/>
                                        </p:tgtEl>
                                        <p:attrNameLst>
                                          <p:attrName>style.visibility</p:attrName>
                                        </p:attrNameLst>
                                      </p:cBhvr>
                                      <p:to>
                                        <p:strVal val="visible"/>
                                      </p:to>
                                    </p:set>
                                  </p:childTnLst>
                                </p:cTn>
                              </p:par>
                            </p:childTnLst>
                          </p:cTn>
                        </p:par>
                        <p:par>
                          <p:cTn id="33" fill="hold">
                            <p:stCondLst>
                              <p:cond delay="780"/>
                            </p:stCondLst>
                            <p:childTnLst>
                              <p:par>
                                <p:cTn id="34" presetID="1" presetClass="entr" presetSubtype="0" fill="hold" grpId="0" nodeType="afterEffect">
                                  <p:stCondLst>
                                    <p:cond delay="0"/>
                                  </p:stCondLst>
                                  <p:childTnLst>
                                    <p:set>
                                      <p:cBhvr>
                                        <p:cTn id="35" dur="1" fill="hold">
                                          <p:stCondLst>
                                            <p:cond delay="0"/>
                                          </p:stCondLst>
                                        </p:cTn>
                                        <p:tgtEl>
                                          <p:spTgt spid="21"/>
                                        </p:tgtEl>
                                        <p:attrNameLst>
                                          <p:attrName>style.visibility</p:attrName>
                                        </p:attrNameLst>
                                      </p:cBhvr>
                                      <p:to>
                                        <p:strVal val="visible"/>
                                      </p:to>
                                    </p:set>
                                  </p:childTnLst>
                                </p:cTn>
                              </p:par>
                              <p:par>
                                <p:cTn id="36" presetID="1" presetClass="entr" presetSubtype="0" fill="hold" nodeType="withEffect">
                                  <p:stCondLst>
                                    <p:cond delay="0"/>
                                  </p:stCondLst>
                                  <p:childTnLst>
                                    <p:set>
                                      <p:cBhvr>
                                        <p:cTn id="37" dur="1" fill="hold">
                                          <p:stCondLst>
                                            <p:cond delay="0"/>
                                          </p:stCondLst>
                                        </p:cTn>
                                        <p:tgtEl>
                                          <p:spTgt spid="22"/>
                                        </p:tgtEl>
                                        <p:attrNameLst>
                                          <p:attrName>style.visibility</p:attrName>
                                        </p:attrNameLst>
                                      </p:cBhvr>
                                      <p:to>
                                        <p:strVal val="visible"/>
                                      </p:to>
                                    </p:set>
                                  </p:childTnLst>
                                </p:cTn>
                              </p:par>
                              <p:par>
                                <p:cTn id="38" presetID="1" presetClass="entr" presetSubtype="0" fill="hold" grpId="0" nodeType="withEffect">
                                  <p:stCondLst>
                                    <p:cond delay="0"/>
                                  </p:stCondLst>
                                  <p:childTnLst>
                                    <p:set>
                                      <p:cBhvr>
                                        <p:cTn id="39" dur="1" fill="hold">
                                          <p:stCondLst>
                                            <p:cond delay="0"/>
                                          </p:stCondLst>
                                        </p:cTn>
                                        <p:tgtEl>
                                          <p:spTgt spid="23"/>
                                        </p:tgtEl>
                                        <p:attrNameLst>
                                          <p:attrName>style.visibility</p:attrName>
                                        </p:attrNameLst>
                                      </p:cBhvr>
                                      <p:to>
                                        <p:strVal val="visible"/>
                                      </p:to>
                                    </p:set>
                                  </p:childTnLst>
                                </p:cTn>
                              </p:par>
                            </p:childTnLst>
                          </p:cTn>
                        </p:par>
                      </p:childTnLst>
                    </p:cTn>
                  </p:par>
                  <p:par>
                    <p:cTn id="40" fill="hold">
                      <p:stCondLst>
                        <p:cond delay="indefinite"/>
                      </p:stCondLst>
                      <p:childTnLst>
                        <p:par>
                          <p:cTn id="41" fill="hold">
                            <p:stCondLst>
                              <p:cond delay="0"/>
                            </p:stCondLst>
                            <p:childTnLst>
                              <p:par>
                                <p:cTn id="42" presetID="22" presetClass="entr" presetSubtype="8" fill="hold" nodeType="clickEffect">
                                  <p:stCondLst>
                                    <p:cond delay="0"/>
                                  </p:stCondLst>
                                  <p:childTnLst>
                                    <p:set>
                                      <p:cBhvr>
                                        <p:cTn id="43" dur="1" fill="hold">
                                          <p:stCondLst>
                                            <p:cond delay="0"/>
                                          </p:stCondLst>
                                        </p:cTn>
                                        <p:tgtEl>
                                          <p:spTgt spid="28"/>
                                        </p:tgtEl>
                                        <p:attrNameLst>
                                          <p:attrName>style.visibility</p:attrName>
                                        </p:attrNameLst>
                                      </p:cBhvr>
                                      <p:to>
                                        <p:strVal val="visible"/>
                                      </p:to>
                                    </p:set>
                                    <p:animEffect transition="in" filter="wipe(left)">
                                      <p:cBhvr>
                                        <p:cTn id="44" dur="500"/>
                                        <p:tgtEl>
                                          <p:spTgt spid="28"/>
                                        </p:tgtEl>
                                      </p:cBhvr>
                                    </p:animEffect>
                                  </p:childTnLst>
                                </p:cTn>
                              </p:par>
                              <p:par>
                                <p:cTn id="45" presetID="22" presetClass="entr" presetSubtype="8" fill="hold" nodeType="withEffect">
                                  <p:stCondLst>
                                    <p:cond delay="0"/>
                                  </p:stCondLst>
                                  <p:childTnLst>
                                    <p:set>
                                      <p:cBhvr>
                                        <p:cTn id="46" dur="1" fill="hold">
                                          <p:stCondLst>
                                            <p:cond delay="0"/>
                                          </p:stCondLst>
                                        </p:cTn>
                                        <p:tgtEl>
                                          <p:spTgt spid="29"/>
                                        </p:tgtEl>
                                        <p:attrNameLst>
                                          <p:attrName>style.visibility</p:attrName>
                                        </p:attrNameLst>
                                      </p:cBhvr>
                                      <p:to>
                                        <p:strVal val="visible"/>
                                      </p:to>
                                    </p:set>
                                    <p:animEffect transition="in" filter="wipe(left)">
                                      <p:cBhvr>
                                        <p:cTn id="47" dur="500"/>
                                        <p:tgtEl>
                                          <p:spTgt spid="29"/>
                                        </p:tgtEl>
                                      </p:cBhvr>
                                    </p:animEffect>
                                  </p:childTnLst>
                                </p:cTn>
                              </p:par>
                            </p:childTnLst>
                          </p:cTn>
                        </p:par>
                        <p:par>
                          <p:cTn id="48" fill="hold">
                            <p:stCondLst>
                              <p:cond delay="500"/>
                            </p:stCondLst>
                            <p:childTnLst>
                              <p:par>
                                <p:cTn id="49" presetID="1" presetClass="entr" presetSubtype="0" fill="hold" grpId="0" nodeType="afterEffect">
                                  <p:stCondLst>
                                    <p:cond delay="0"/>
                                  </p:stCondLst>
                                  <p:childTnLst>
                                    <p:set>
                                      <p:cBhvr>
                                        <p:cTn id="50" dur="1" fill="hold">
                                          <p:stCondLst>
                                            <p:cond delay="0"/>
                                          </p:stCondLst>
                                        </p:cTn>
                                        <p:tgtEl>
                                          <p:spTgt spid="32"/>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36"/>
                                        </p:tgtEl>
                                        <p:attrNameLst>
                                          <p:attrName>style.visibility</p:attrName>
                                        </p:attrNameLst>
                                      </p:cBhvr>
                                      <p:to>
                                        <p:strVal val="visible"/>
                                      </p:to>
                                    </p:set>
                                  </p:childTnLst>
                                </p:cTn>
                              </p:par>
                            </p:childTnLst>
                          </p:cTn>
                        </p:par>
                        <p:par>
                          <p:cTn id="55" fill="hold">
                            <p:stCondLst>
                              <p:cond delay="0"/>
                            </p:stCondLst>
                            <p:childTnLst>
                              <p:par>
                                <p:cTn id="56" presetID="1" presetClass="entr" presetSubtype="0" fill="hold" grpId="0" nodeType="afterEffect">
                                  <p:stCondLst>
                                    <p:cond delay="0"/>
                                  </p:stCondLst>
                                  <p:childTnLst>
                                    <p:set>
                                      <p:cBhvr>
                                        <p:cTn id="57" dur="1" fill="hold">
                                          <p:stCondLst>
                                            <p:cond delay="0"/>
                                          </p:stCondLst>
                                        </p:cTn>
                                        <p:tgtEl>
                                          <p:spTgt spid="33"/>
                                        </p:tgtEl>
                                        <p:attrNameLst>
                                          <p:attrName>style.visibility</p:attrName>
                                        </p:attrNameLst>
                                      </p:cBhvr>
                                      <p:to>
                                        <p:strVal val="visible"/>
                                      </p:to>
                                    </p:set>
                                  </p:childTnLst>
                                </p:cTn>
                              </p:par>
                            </p:childTnLst>
                          </p:cTn>
                        </p:par>
                      </p:childTnLst>
                    </p:cTn>
                  </p:par>
                  <p:par>
                    <p:cTn id="58" fill="hold">
                      <p:stCondLst>
                        <p:cond delay="indefinite"/>
                      </p:stCondLst>
                      <p:childTnLst>
                        <p:par>
                          <p:cTn id="59" fill="hold">
                            <p:stCondLst>
                              <p:cond delay="0"/>
                            </p:stCondLst>
                            <p:childTnLst>
                              <p:par>
                                <p:cTn id="60" presetID="22" presetClass="entr" presetSubtype="8" fill="hold" grpId="0" nodeType="clickEffect">
                                  <p:stCondLst>
                                    <p:cond delay="0"/>
                                  </p:stCondLst>
                                  <p:childTnLst>
                                    <p:set>
                                      <p:cBhvr>
                                        <p:cTn id="61" dur="1" fill="hold">
                                          <p:stCondLst>
                                            <p:cond delay="0"/>
                                          </p:stCondLst>
                                        </p:cTn>
                                        <p:tgtEl>
                                          <p:spTgt spid="8"/>
                                        </p:tgtEl>
                                        <p:attrNameLst>
                                          <p:attrName>style.visibility</p:attrName>
                                        </p:attrNameLst>
                                      </p:cBhvr>
                                      <p:to>
                                        <p:strVal val="visible"/>
                                      </p:to>
                                    </p:set>
                                    <p:animEffect transition="in" filter="wipe(left)">
                                      <p:cBhvr>
                                        <p:cTn id="6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5" grpId="0" animBg="1"/>
      <p:bldP spid="4" grpId="0"/>
      <p:bldP spid="6" grpId="0"/>
      <p:bldP spid="12" grpId="0"/>
      <p:bldP spid="20" grpId="0"/>
      <p:bldP spid="21" grpId="0"/>
      <p:bldP spid="23" grpId="0"/>
      <p:bldP spid="32" grpId="0"/>
      <p:bldP spid="33" grpId="0"/>
      <p:bldP spid="34" grpId="0"/>
      <p:bldP spid="3" grpId="0"/>
      <p:bldP spid="3" grpId="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E8E95A-246C-EED2-AB3C-DCB198D6858D}"/>
              </a:ext>
            </a:extLst>
          </p:cNvPr>
          <p:cNvSpPr>
            <a:spLocks noGrp="1"/>
          </p:cNvSpPr>
          <p:nvPr>
            <p:ph type="title"/>
          </p:nvPr>
        </p:nvSpPr>
        <p:spPr>
          <a:xfrm>
            <a:off x="241300" y="155246"/>
            <a:ext cx="8724900" cy="590931"/>
          </a:xfrm>
        </p:spPr>
        <p:txBody>
          <a:bodyPr/>
          <a:lstStyle/>
          <a:p>
            <a:r>
              <a:rPr lang="en-GB" dirty="0" err="1"/>
              <a:t>Sonraíocht</a:t>
            </a:r>
            <a:r>
              <a:rPr lang="en-GB" dirty="0"/>
              <a:t> </a:t>
            </a:r>
            <a:r>
              <a:rPr lang="en-GB" dirty="0" err="1"/>
              <a:t>san</a:t>
            </a:r>
            <a:r>
              <a:rPr lang="en-GB" dirty="0"/>
              <a:t> </a:t>
            </a:r>
            <a:r>
              <a:rPr lang="en-GB" dirty="0" err="1"/>
              <a:t>Fhisic</a:t>
            </a:r>
            <a:r>
              <a:rPr lang="en-GB" dirty="0"/>
              <a:t> 2.1</a:t>
            </a:r>
          </a:p>
        </p:txBody>
      </p:sp>
      <p:sp>
        <p:nvSpPr>
          <p:cNvPr id="7" name="TextBox 6">
            <a:extLst>
              <a:ext uri="{FF2B5EF4-FFF2-40B4-BE49-F238E27FC236}">
                <a16:creationId xmlns:a16="http://schemas.microsoft.com/office/drawing/2014/main" id="{A284F9FB-9114-0314-A4A0-028E6B18E501}"/>
              </a:ext>
            </a:extLst>
          </p:cNvPr>
          <p:cNvSpPr txBox="1"/>
          <p:nvPr/>
        </p:nvSpPr>
        <p:spPr>
          <a:xfrm>
            <a:off x="436940" y="4409853"/>
            <a:ext cx="8333620" cy="1969770"/>
          </a:xfrm>
          <a:prstGeom prst="rect">
            <a:avLst/>
          </a:prstGeom>
          <a:solidFill>
            <a:srgbClr val="F0F0F0"/>
          </a:solidFill>
        </p:spPr>
        <p:txBody>
          <a:bodyPr wrap="square" rtlCol="0">
            <a:spAutoFit/>
          </a:bodyPr>
          <a:lstStyle/>
          <a:p>
            <a:pPr>
              <a:spcAft>
                <a:spcPts val="1200"/>
              </a:spcAft>
            </a:pPr>
            <a:r>
              <a:rPr lang="en-GB" sz="2800" b="1" u="sng" dirty="0">
                <a:solidFill>
                  <a:srgbClr val="FF0000"/>
                </a:solidFill>
                <a:latin typeface="Arial" panose="020B0604020202020204" pitchFamily="34" charset="0"/>
                <a:cs typeface="Arial" panose="020B0604020202020204" pitchFamily="34" charset="0"/>
              </a:rPr>
              <a:t>Ba </a:t>
            </a:r>
            <a:r>
              <a:rPr lang="en-GB" sz="2800" b="1" u="sng" dirty="0" err="1">
                <a:solidFill>
                  <a:srgbClr val="FF0000"/>
                </a:solidFill>
                <a:latin typeface="Arial" panose="020B0604020202020204" pitchFamily="34" charset="0"/>
                <a:cs typeface="Arial" panose="020B0604020202020204" pitchFamily="34" charset="0"/>
              </a:rPr>
              <a:t>cheart</a:t>
            </a:r>
            <a:r>
              <a:rPr lang="en-GB" sz="2800" b="1" u="sng" dirty="0">
                <a:solidFill>
                  <a:srgbClr val="FF0000"/>
                </a:solidFill>
                <a:latin typeface="Arial" panose="020B0604020202020204" pitchFamily="34" charset="0"/>
                <a:cs typeface="Arial" panose="020B0604020202020204" pitchFamily="34" charset="0"/>
              </a:rPr>
              <a:t> go </a:t>
            </a:r>
            <a:r>
              <a:rPr lang="en-GB" sz="2800" b="1" u="sng" dirty="0" err="1">
                <a:solidFill>
                  <a:srgbClr val="FF0000"/>
                </a:solidFill>
                <a:latin typeface="Arial" panose="020B0604020202020204" pitchFamily="34" charset="0"/>
                <a:cs typeface="Arial" panose="020B0604020202020204" pitchFamily="34" charset="0"/>
              </a:rPr>
              <a:t>mbeadh</a:t>
            </a:r>
            <a:r>
              <a:rPr lang="en-GB" sz="2800" b="1" u="sng" dirty="0">
                <a:solidFill>
                  <a:srgbClr val="FF0000"/>
                </a:solidFill>
                <a:latin typeface="Arial" panose="020B0604020202020204" pitchFamily="34" charset="0"/>
                <a:cs typeface="Arial" panose="020B0604020202020204" pitchFamily="34" charset="0"/>
              </a:rPr>
              <a:t> </a:t>
            </a:r>
            <a:r>
              <a:rPr lang="en-GB" sz="2800" b="1" u="sng" dirty="0" err="1">
                <a:solidFill>
                  <a:srgbClr val="FF0000"/>
                </a:solidFill>
                <a:latin typeface="Arial" panose="020B0604020202020204" pitchFamily="34" charset="0"/>
                <a:cs typeface="Arial" panose="020B0604020202020204" pitchFamily="34" charset="0"/>
              </a:rPr>
              <a:t>sé</a:t>
            </a:r>
            <a:r>
              <a:rPr lang="en-GB" sz="2800" b="1" u="sng" dirty="0">
                <a:solidFill>
                  <a:srgbClr val="FF0000"/>
                </a:solidFill>
                <a:latin typeface="Arial" panose="020B0604020202020204" pitchFamily="34" charset="0"/>
                <a:cs typeface="Arial" panose="020B0604020202020204" pitchFamily="34" charset="0"/>
              </a:rPr>
              <a:t> </a:t>
            </a:r>
            <a:r>
              <a:rPr lang="en-GB" sz="2800" b="1" u="sng" dirty="0" err="1">
                <a:solidFill>
                  <a:srgbClr val="FF0000"/>
                </a:solidFill>
                <a:latin typeface="Arial" panose="020B0604020202020204" pitchFamily="34" charset="0"/>
                <a:cs typeface="Arial" panose="020B0604020202020204" pitchFamily="34" charset="0"/>
              </a:rPr>
              <a:t>ar</a:t>
            </a:r>
            <a:r>
              <a:rPr lang="en-GB" sz="2800" b="1" u="sng" dirty="0">
                <a:solidFill>
                  <a:srgbClr val="FF0000"/>
                </a:solidFill>
                <a:latin typeface="Arial" panose="020B0604020202020204" pitchFamily="34" charset="0"/>
                <a:cs typeface="Arial" panose="020B0604020202020204" pitchFamily="34" charset="0"/>
              </a:rPr>
              <a:t> </a:t>
            </a:r>
            <a:r>
              <a:rPr lang="en-GB" sz="2800" b="1" u="sng" dirty="0" err="1">
                <a:solidFill>
                  <a:srgbClr val="FF0000"/>
                </a:solidFill>
                <a:latin typeface="Arial" panose="020B0604020202020204" pitchFamily="34" charset="0"/>
                <a:cs typeface="Arial" panose="020B0604020202020204" pitchFamily="34" charset="0"/>
              </a:rPr>
              <a:t>chumas</a:t>
            </a:r>
            <a:r>
              <a:rPr lang="en-GB" sz="2800" b="1" u="sng" dirty="0">
                <a:solidFill>
                  <a:srgbClr val="FF0000"/>
                </a:solidFill>
                <a:latin typeface="Arial" panose="020B0604020202020204" pitchFamily="34" charset="0"/>
                <a:cs typeface="Arial" panose="020B0604020202020204" pitchFamily="34" charset="0"/>
              </a:rPr>
              <a:t> an </a:t>
            </a:r>
            <a:r>
              <a:rPr lang="en-GB" sz="2800" b="1" u="sng" dirty="0" err="1">
                <a:solidFill>
                  <a:srgbClr val="FF0000"/>
                </a:solidFill>
                <a:latin typeface="Arial" panose="020B0604020202020204" pitchFamily="34" charset="0"/>
                <a:cs typeface="Arial" panose="020B0604020202020204" pitchFamily="34" charset="0"/>
              </a:rPr>
              <a:t>scoláire</a:t>
            </a:r>
            <a:endParaRPr lang="en-GB" sz="2800" b="1" dirty="0">
              <a:solidFill>
                <a:srgbClr val="FF0000"/>
              </a:solidFill>
              <a:latin typeface="Arial" panose="020B0604020202020204" pitchFamily="34" charset="0"/>
              <a:cs typeface="Arial" panose="020B0604020202020204" pitchFamily="34" charset="0"/>
            </a:endParaRPr>
          </a:p>
          <a:p>
            <a:pPr>
              <a:spcAft>
                <a:spcPts val="1200"/>
              </a:spcAft>
            </a:pPr>
            <a:r>
              <a:rPr lang="en-GB" sz="2800" b="1" dirty="0">
                <a:solidFill>
                  <a:srgbClr val="FF0000"/>
                </a:solidFill>
                <a:latin typeface="Arial" panose="020B0604020202020204" pitchFamily="34" charset="0"/>
                <a:cs typeface="Arial" panose="020B0604020202020204" pitchFamily="34" charset="0"/>
              </a:rPr>
              <a:t>1. </a:t>
            </a:r>
            <a:r>
              <a:rPr lang="en-GB" sz="2800" dirty="0" err="1">
                <a:latin typeface="Arial" panose="020B0604020202020204" pitchFamily="34" charset="0"/>
                <a:cs typeface="Arial" panose="020B0604020202020204" pitchFamily="34" charset="0"/>
              </a:rPr>
              <a:t>anailísiú</a:t>
            </a:r>
            <a:r>
              <a:rPr lang="en-GB" sz="2800" dirty="0">
                <a:latin typeface="Arial" panose="020B0604020202020204" pitchFamily="34" charset="0"/>
                <a:cs typeface="Arial" panose="020B0604020202020204" pitchFamily="34" charset="0"/>
              </a:rPr>
              <a:t> a dhéanamh </a:t>
            </a:r>
            <a:r>
              <a:rPr lang="en-GB" sz="2800" dirty="0" err="1">
                <a:latin typeface="Arial" panose="020B0604020202020204" pitchFamily="34" charset="0"/>
                <a:cs typeface="Arial" panose="020B0604020202020204" pitchFamily="34" charset="0"/>
              </a:rPr>
              <a:t>ar</a:t>
            </a:r>
            <a:r>
              <a:rPr lang="en-GB" sz="2800" dirty="0">
                <a:latin typeface="Arial" panose="020B0604020202020204" pitchFamily="34" charset="0"/>
                <a:cs typeface="Arial" panose="020B0604020202020204" pitchFamily="34" charset="0"/>
              </a:rPr>
              <a:t> </a:t>
            </a:r>
            <a:r>
              <a:rPr lang="en-GB" sz="2800" dirty="0" err="1">
                <a:latin typeface="Arial" panose="020B0604020202020204" pitchFamily="34" charset="0"/>
                <a:cs typeface="Arial" panose="020B0604020202020204" pitchFamily="34" charset="0"/>
              </a:rPr>
              <a:t>oiriúnacht</a:t>
            </a:r>
            <a:r>
              <a:rPr lang="en-GB" sz="2800" dirty="0">
                <a:latin typeface="Arial" panose="020B0604020202020204" pitchFamily="34" charset="0"/>
                <a:cs typeface="Arial" panose="020B0604020202020204" pitchFamily="34" charset="0"/>
              </a:rPr>
              <a:t> na n-</a:t>
            </a:r>
            <a:r>
              <a:rPr lang="en-GB" sz="2800" dirty="0" err="1">
                <a:latin typeface="Arial" panose="020B0604020202020204" pitchFamily="34" charset="0"/>
                <a:cs typeface="Arial" panose="020B0604020202020204" pitchFamily="34" charset="0"/>
              </a:rPr>
              <a:t>ábhar</a:t>
            </a:r>
            <a:r>
              <a:rPr lang="en-GB" sz="2800" dirty="0">
                <a:latin typeface="Arial" panose="020B0604020202020204" pitchFamily="34" charset="0"/>
                <a:cs typeface="Arial" panose="020B0604020202020204" pitchFamily="34" charset="0"/>
              </a:rPr>
              <a:t> le </a:t>
            </a:r>
            <a:r>
              <a:rPr lang="en-GB" sz="2800" dirty="0" err="1">
                <a:latin typeface="Arial" panose="020B0604020202020204" pitchFamily="34" charset="0"/>
                <a:cs typeface="Arial" panose="020B0604020202020204" pitchFamily="34" charset="0"/>
              </a:rPr>
              <a:t>húsáid</a:t>
            </a:r>
            <a:r>
              <a:rPr lang="en-GB" sz="2800" dirty="0">
                <a:latin typeface="Arial" panose="020B0604020202020204" pitchFamily="34" charset="0"/>
                <a:cs typeface="Arial" panose="020B0604020202020204" pitchFamily="34" charset="0"/>
              </a:rPr>
              <a:t> mar </a:t>
            </a:r>
            <a:r>
              <a:rPr lang="en-GB" sz="2800" dirty="0" err="1">
                <a:latin typeface="Arial" panose="020B0604020202020204" pitchFamily="34" charset="0"/>
                <a:cs typeface="Arial" panose="020B0604020202020204" pitchFamily="34" charset="0"/>
              </a:rPr>
              <a:t>theirmiméadair</a:t>
            </a:r>
            <a:r>
              <a:rPr lang="en-GB" sz="2800" dirty="0">
                <a:latin typeface="Arial" panose="020B0604020202020204" pitchFamily="34" charset="0"/>
                <a:cs typeface="Arial" panose="020B0604020202020204" pitchFamily="34" charset="0"/>
              </a:rPr>
              <a:t> ach </a:t>
            </a:r>
            <a:r>
              <a:rPr lang="en-GB" sz="2800" dirty="0" err="1">
                <a:latin typeface="Arial" panose="020B0604020202020204" pitchFamily="34" charset="0"/>
                <a:cs typeface="Arial" panose="020B0604020202020204" pitchFamily="34" charset="0"/>
              </a:rPr>
              <a:t>sonraí</a:t>
            </a:r>
            <a:r>
              <a:rPr lang="en-GB" sz="2800" dirty="0">
                <a:latin typeface="Arial" panose="020B0604020202020204" pitchFamily="34" charset="0"/>
                <a:cs typeface="Arial" panose="020B0604020202020204" pitchFamily="34" charset="0"/>
              </a:rPr>
              <a:t> </a:t>
            </a:r>
            <a:r>
              <a:rPr lang="en-GB" sz="2800" dirty="0" err="1">
                <a:latin typeface="Arial" panose="020B0604020202020204" pitchFamily="34" charset="0"/>
                <a:cs typeface="Arial" panose="020B0604020202020204" pitchFamily="34" charset="0"/>
              </a:rPr>
              <a:t>príomhúla</a:t>
            </a:r>
            <a:r>
              <a:rPr lang="en-GB" sz="2800" dirty="0">
                <a:latin typeface="Arial" panose="020B0604020202020204" pitchFamily="34" charset="0"/>
                <a:cs typeface="Arial" panose="020B0604020202020204" pitchFamily="34" charset="0"/>
              </a:rPr>
              <a:t> agus </a:t>
            </a:r>
            <a:r>
              <a:rPr lang="en-GB" sz="2800" dirty="0" err="1">
                <a:latin typeface="Arial" panose="020B0604020202020204" pitchFamily="34" charset="0"/>
                <a:cs typeface="Arial" panose="020B0604020202020204" pitchFamily="34" charset="0"/>
              </a:rPr>
              <a:t>tánaisteacha</a:t>
            </a:r>
            <a:r>
              <a:rPr lang="en-GB" sz="2800" dirty="0">
                <a:latin typeface="Arial" panose="020B0604020202020204" pitchFamily="34" charset="0"/>
                <a:cs typeface="Arial" panose="020B0604020202020204" pitchFamily="34" charset="0"/>
              </a:rPr>
              <a:t> a </a:t>
            </a:r>
            <a:r>
              <a:rPr lang="en-GB" sz="2800" dirty="0" err="1">
                <a:latin typeface="Arial" panose="020B0604020202020204" pitchFamily="34" charset="0"/>
                <a:cs typeface="Arial" panose="020B0604020202020204" pitchFamily="34" charset="0"/>
              </a:rPr>
              <a:t>úsáid</a:t>
            </a:r>
            <a:endParaRPr lang="en-GB" sz="2800" dirty="0">
              <a:latin typeface="Arial" panose="020B0604020202020204" pitchFamily="34" charset="0"/>
              <a:cs typeface="Arial" panose="020B0604020202020204" pitchFamily="34" charset="0"/>
            </a:endParaRPr>
          </a:p>
        </p:txBody>
      </p:sp>
      <p:sp>
        <p:nvSpPr>
          <p:cNvPr id="5" name="TextBox 4">
            <a:extLst>
              <a:ext uri="{FF2B5EF4-FFF2-40B4-BE49-F238E27FC236}">
                <a16:creationId xmlns:a16="http://schemas.microsoft.com/office/drawing/2014/main" id="{6A7D29DA-EDB9-382D-8769-EC821AFE87D3}"/>
              </a:ext>
            </a:extLst>
          </p:cNvPr>
          <p:cNvSpPr txBox="1"/>
          <p:nvPr/>
        </p:nvSpPr>
        <p:spPr>
          <a:xfrm>
            <a:off x="324498" y="1202210"/>
            <a:ext cx="8441631" cy="2862322"/>
          </a:xfrm>
          <a:prstGeom prst="rect">
            <a:avLst/>
          </a:prstGeom>
          <a:noFill/>
        </p:spPr>
        <p:txBody>
          <a:bodyPr wrap="square" rtlCol="0">
            <a:spAutoFit/>
          </a:bodyPr>
          <a:lstStyle/>
          <a:p>
            <a:pPr algn="l">
              <a:spcAft>
                <a:spcPts val="1200"/>
              </a:spcAft>
            </a:pPr>
            <a:r>
              <a:rPr lang="en-GB" sz="2800" b="1" u="sng" dirty="0" err="1">
                <a:solidFill>
                  <a:srgbClr val="FF0000"/>
                </a:solidFill>
                <a:latin typeface="Arial" panose="020B0604020202020204" pitchFamily="34" charset="0"/>
                <a:cs typeface="Arial" panose="020B0604020202020204" pitchFamily="34" charset="0"/>
              </a:rPr>
              <a:t>Foghlaimíonn</a:t>
            </a:r>
            <a:r>
              <a:rPr lang="en-GB" sz="2800" b="1" u="sng" dirty="0">
                <a:solidFill>
                  <a:srgbClr val="FF0000"/>
                </a:solidFill>
                <a:latin typeface="Arial" panose="020B0604020202020204" pitchFamily="34" charset="0"/>
                <a:cs typeface="Arial" panose="020B0604020202020204" pitchFamily="34" charset="0"/>
              </a:rPr>
              <a:t> </a:t>
            </a:r>
            <a:r>
              <a:rPr lang="en-GB" sz="2800" b="1" u="sng" dirty="0" err="1">
                <a:solidFill>
                  <a:srgbClr val="FF0000"/>
                </a:solidFill>
                <a:latin typeface="Arial" panose="020B0604020202020204" pitchFamily="34" charset="0"/>
                <a:cs typeface="Arial" panose="020B0604020202020204" pitchFamily="34" charset="0"/>
              </a:rPr>
              <a:t>daltaí</a:t>
            </a:r>
            <a:r>
              <a:rPr lang="en-GB" sz="2800" b="1" u="sng" dirty="0">
                <a:solidFill>
                  <a:srgbClr val="FF0000"/>
                </a:solidFill>
                <a:latin typeface="Arial" panose="020B0604020202020204" pitchFamily="34" charset="0"/>
                <a:cs typeface="Arial" panose="020B0604020202020204" pitchFamily="34" charset="0"/>
              </a:rPr>
              <a:t> </a:t>
            </a:r>
            <a:r>
              <a:rPr lang="en-GB" sz="2800" b="1" u="sng" dirty="0" err="1">
                <a:solidFill>
                  <a:srgbClr val="FF0000"/>
                </a:solidFill>
                <a:latin typeface="Arial" panose="020B0604020202020204" pitchFamily="34" charset="0"/>
                <a:cs typeface="Arial" panose="020B0604020202020204" pitchFamily="34" charset="0"/>
              </a:rPr>
              <a:t>faoi</a:t>
            </a:r>
            <a:r>
              <a:rPr lang="en-GB" sz="2800" b="1" u="sng" dirty="0">
                <a:solidFill>
                  <a:srgbClr val="FF0000"/>
                </a:solidFill>
                <a:latin typeface="Arial" panose="020B0604020202020204" pitchFamily="34" charset="0"/>
                <a:cs typeface="Arial" panose="020B0604020202020204" pitchFamily="34" charset="0"/>
              </a:rPr>
              <a:t>:</a:t>
            </a:r>
          </a:p>
          <a:p>
            <a:pPr marL="457200" indent="-457200" algn="l">
              <a:spcAft>
                <a:spcPts val="1200"/>
              </a:spcAft>
              <a:buFont typeface="Arial" panose="020B0604020202020204" pitchFamily="34" charset="0"/>
              <a:buChar char="•"/>
            </a:pPr>
            <a:r>
              <a:rPr lang="en-GB" sz="2800" dirty="0" err="1">
                <a:latin typeface="Arial" panose="020B0604020202020204" pitchFamily="34" charset="0"/>
                <a:cs typeface="Arial" panose="020B0604020202020204" pitchFamily="34" charset="0"/>
              </a:rPr>
              <a:t>sainmhíniú</a:t>
            </a:r>
            <a:r>
              <a:rPr lang="en-GB" sz="2800" dirty="0">
                <a:latin typeface="Arial" panose="020B0604020202020204" pitchFamily="34" charset="0"/>
                <a:cs typeface="Arial" panose="020B0604020202020204" pitchFamily="34" charset="0"/>
              </a:rPr>
              <a:t> </a:t>
            </a:r>
            <a:r>
              <a:rPr lang="en-GB" sz="2800" dirty="0" err="1">
                <a:latin typeface="Arial" panose="020B0604020202020204" pitchFamily="34" charset="0"/>
                <a:cs typeface="Arial" panose="020B0604020202020204" pitchFamily="34" charset="0"/>
              </a:rPr>
              <a:t>ar</a:t>
            </a:r>
            <a:r>
              <a:rPr lang="en-GB" sz="2800" dirty="0">
                <a:latin typeface="Arial" panose="020B0604020202020204" pitchFamily="34" charset="0"/>
                <a:cs typeface="Arial" panose="020B0604020202020204" pitchFamily="34" charset="0"/>
              </a:rPr>
              <a:t> </a:t>
            </a:r>
            <a:r>
              <a:rPr lang="en-GB" sz="2800" dirty="0" err="1">
                <a:latin typeface="Arial" panose="020B0604020202020204" pitchFamily="34" charset="0"/>
                <a:cs typeface="Arial" panose="020B0604020202020204" pitchFamily="34" charset="0"/>
              </a:rPr>
              <a:t>theocht</a:t>
            </a:r>
            <a:endParaRPr lang="en-GB" sz="2800" dirty="0">
              <a:latin typeface="Arial" panose="020B0604020202020204" pitchFamily="34" charset="0"/>
              <a:cs typeface="Arial" panose="020B0604020202020204" pitchFamily="34" charset="0"/>
            </a:endParaRPr>
          </a:p>
          <a:p>
            <a:pPr marL="457200" indent="-457200">
              <a:spcAft>
                <a:spcPts val="1200"/>
              </a:spcAft>
              <a:buFont typeface="Arial" panose="020B0604020202020204" pitchFamily="34" charset="0"/>
              <a:buChar char="•"/>
            </a:pPr>
            <a:r>
              <a:rPr lang="en-GB" sz="2800" dirty="0" err="1"/>
              <a:t>airíonna</a:t>
            </a:r>
            <a:r>
              <a:rPr lang="en-GB" sz="2800" dirty="0"/>
              <a:t> </a:t>
            </a:r>
            <a:r>
              <a:rPr lang="en-GB" sz="2800" dirty="0" err="1"/>
              <a:t>teirmiméadracha</a:t>
            </a:r>
            <a:r>
              <a:rPr lang="en-GB" sz="2800" dirty="0"/>
              <a:t> </a:t>
            </a:r>
            <a:r>
              <a:rPr lang="en-GB" sz="2800" dirty="0" err="1"/>
              <a:t>ábhar</a:t>
            </a:r>
            <a:endParaRPr lang="en-GB" sz="2800" dirty="0"/>
          </a:p>
          <a:p>
            <a:pPr marL="457200" indent="-457200">
              <a:spcAft>
                <a:spcPts val="1200"/>
              </a:spcAft>
              <a:buFont typeface="Arial" panose="020B0604020202020204" pitchFamily="34" charset="0"/>
              <a:buChar char="•"/>
            </a:pPr>
            <a:r>
              <a:rPr lang="en-GB" sz="2800" dirty="0" err="1"/>
              <a:t>teirmiméadar</a:t>
            </a:r>
            <a:r>
              <a:rPr lang="en-GB" sz="2800" dirty="0"/>
              <a:t> mar </a:t>
            </a:r>
            <a:r>
              <a:rPr lang="en-GB" sz="2800" dirty="0" err="1"/>
              <a:t>ghléas</a:t>
            </a:r>
            <a:r>
              <a:rPr lang="en-GB" sz="2800" dirty="0"/>
              <a:t> </a:t>
            </a:r>
          </a:p>
          <a:p>
            <a:pPr marL="457200" indent="-457200">
              <a:spcAft>
                <a:spcPts val="1200"/>
              </a:spcAft>
              <a:buFont typeface="Arial" panose="020B0604020202020204" pitchFamily="34" charset="0"/>
              <a:buChar char="•"/>
            </a:pPr>
            <a:r>
              <a:rPr lang="en-GB" sz="2800" dirty="0"/>
              <a:t> </a:t>
            </a:r>
            <a:r>
              <a:rPr lang="en-GB" sz="2800" dirty="0" err="1"/>
              <a:t>scálaí</a:t>
            </a:r>
            <a:r>
              <a:rPr lang="en-GB" sz="2800" dirty="0"/>
              <a:t> </a:t>
            </a:r>
            <a:r>
              <a:rPr lang="en-GB" sz="2800" dirty="0" err="1"/>
              <a:t>teochta</a:t>
            </a:r>
            <a:r>
              <a:rPr lang="en-GB" sz="2800" dirty="0"/>
              <a:t> Kelvin agus Celsius</a:t>
            </a:r>
          </a:p>
        </p:txBody>
      </p:sp>
      <p:sp>
        <p:nvSpPr>
          <p:cNvPr id="9" name="TextBox 8">
            <a:extLst>
              <a:ext uri="{FF2B5EF4-FFF2-40B4-BE49-F238E27FC236}">
                <a16:creationId xmlns:a16="http://schemas.microsoft.com/office/drawing/2014/main" id="{4EA95476-45D7-8340-2D09-6E713A84A93E}"/>
              </a:ext>
            </a:extLst>
          </p:cNvPr>
          <p:cNvSpPr txBox="1"/>
          <p:nvPr/>
        </p:nvSpPr>
        <p:spPr>
          <a:xfrm>
            <a:off x="351819" y="740818"/>
            <a:ext cx="8386990" cy="461665"/>
          </a:xfrm>
          <a:prstGeom prst="rect">
            <a:avLst/>
          </a:prstGeom>
          <a:noFill/>
        </p:spPr>
        <p:txBody>
          <a:bodyPr wrap="square">
            <a:spAutoFit/>
          </a:bodyPr>
          <a:lstStyle/>
          <a:p>
            <a:r>
              <a:rPr lang="en-GB" sz="2400" dirty="0">
                <a:solidFill>
                  <a:srgbClr val="FF0000"/>
                </a:solidFill>
              </a:rPr>
              <a:t>2.1. </a:t>
            </a:r>
            <a:r>
              <a:rPr lang="pt-BR" sz="2400" dirty="0">
                <a:solidFill>
                  <a:srgbClr val="FF0000"/>
                </a:solidFill>
              </a:rPr>
              <a:t>Aistriú an fhuinnimh teasa agus athrú teochta</a:t>
            </a:r>
            <a:endParaRPr lang="en-GB" sz="2400" dirty="0">
              <a:solidFill>
                <a:srgbClr val="FF0000"/>
              </a:solidFill>
            </a:endParaRPr>
          </a:p>
        </p:txBody>
      </p:sp>
      <p:sp>
        <p:nvSpPr>
          <p:cNvPr id="10" name="TextBox 9">
            <a:extLst>
              <a:ext uri="{FF2B5EF4-FFF2-40B4-BE49-F238E27FC236}">
                <a16:creationId xmlns:a16="http://schemas.microsoft.com/office/drawing/2014/main" id="{AB9CC7AB-C5CC-A1D2-4F02-63EF07610329}"/>
              </a:ext>
            </a:extLst>
          </p:cNvPr>
          <p:cNvSpPr txBox="1"/>
          <p:nvPr/>
        </p:nvSpPr>
        <p:spPr>
          <a:xfrm rot="16200000">
            <a:off x="6476983" y="3167390"/>
            <a:ext cx="4805675" cy="523220"/>
          </a:xfrm>
          <a:prstGeom prst="rect">
            <a:avLst/>
          </a:prstGeom>
          <a:noFill/>
        </p:spPr>
        <p:txBody>
          <a:bodyPr wrap="none" rtlCol="0">
            <a:spAutoFit/>
          </a:bodyPr>
          <a:lstStyle/>
          <a:p>
            <a:pPr algn="l">
              <a:spcAft>
                <a:spcPts val="1200"/>
              </a:spcAft>
            </a:pPr>
            <a:r>
              <a:rPr lang="en-GB" sz="2800" b="1" dirty="0" err="1">
                <a:latin typeface="Arial" panose="020B0604020202020204" pitchFamily="34" charset="0"/>
                <a:cs typeface="Arial" panose="020B0604020202020204" pitchFamily="34" charset="0"/>
              </a:rPr>
              <a:t>Teocht</a:t>
            </a:r>
            <a:r>
              <a:rPr lang="en-GB" sz="2800" b="1" dirty="0">
                <a:latin typeface="Arial" panose="020B0604020202020204" pitchFamily="34" charset="0"/>
                <a:cs typeface="Arial" panose="020B0604020202020204" pitchFamily="34" charset="0"/>
              </a:rPr>
              <a:t> agus </a:t>
            </a:r>
            <a:r>
              <a:rPr lang="en-GB" sz="2800" b="1" dirty="0" err="1">
                <a:latin typeface="Arial" panose="020B0604020202020204" pitchFamily="34" charset="0"/>
                <a:cs typeface="Arial" panose="020B0604020202020204" pitchFamily="34" charset="0"/>
              </a:rPr>
              <a:t>Teirmiméadair</a:t>
            </a:r>
            <a:endParaRPr lang="en-GB" sz="28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8314125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8801ED3-5088-6F9F-2410-06A088E97622}"/>
            </a:ext>
          </a:extLst>
        </p:cNvPr>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B6DA26A8-1560-C31D-36C9-5E2A91E6CCE9}"/>
                  </a:ext>
                </a:extLst>
              </p:cNvPr>
              <p:cNvSpPr txBox="1"/>
              <p:nvPr/>
            </p:nvSpPr>
            <p:spPr>
              <a:xfrm>
                <a:off x="561156" y="5418773"/>
                <a:ext cx="6370493" cy="64492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m:rPr>
                          <m:nor/>
                        </m:rPr>
                        <a:rPr lang="en-US" altLang="en-US" sz="3200" i="1" dirty="0"/>
                        <m:t>T</m:t>
                      </m:r>
                      <m:r>
                        <m:rPr>
                          <m:nor/>
                        </m:rPr>
                        <a:rPr lang="en-US" altLang="en-US" sz="3200" dirty="0"/>
                        <m:t> (</m:t>
                      </m:r>
                      <m:r>
                        <m:rPr>
                          <m:nor/>
                        </m:rPr>
                        <a:rPr lang="en-US" altLang="en-US" sz="3200" dirty="0"/>
                        <m:t>K</m:t>
                      </m:r>
                      <m:r>
                        <m:rPr>
                          <m:nor/>
                        </m:rPr>
                        <a:rPr lang="en-US" altLang="en-US" sz="3200" dirty="0"/>
                        <m:t>)</m:t>
                      </m:r>
                      <m:r>
                        <a:rPr lang="en-GB" sz="3200" b="0" i="1" smtClean="0">
                          <a:latin typeface="Cambria Math" panose="02040503050406030204" pitchFamily="18" charset="0"/>
                        </a:rPr>
                        <m:t>=56+273.15=329.15</m:t>
                      </m:r>
                      <m:r>
                        <a:rPr lang="en-GB" sz="3200" b="0" i="1" smtClean="0">
                          <a:latin typeface="Cambria Math" panose="02040503050406030204" pitchFamily="18" charset="0"/>
                        </a:rPr>
                        <m:t>𝐾</m:t>
                      </m:r>
                    </m:oMath>
                  </m:oMathPara>
                </a14:m>
                <a:endParaRPr lang="en-GB" sz="3200"/>
              </a:p>
            </p:txBody>
          </p:sp>
        </mc:Choice>
        <mc:Fallback xmlns="">
          <p:sp>
            <p:nvSpPr>
              <p:cNvPr id="8" name="TextBox 7">
                <a:extLst>
                  <a:ext uri="{FF2B5EF4-FFF2-40B4-BE49-F238E27FC236}">
                    <a16:creationId xmlns:a16="http://schemas.microsoft.com/office/drawing/2014/main" id="{B6DA26A8-1560-C31D-36C9-5E2A91E6CCE9}"/>
                  </a:ext>
                </a:extLst>
              </p:cNvPr>
              <p:cNvSpPr txBox="1">
                <a:spLocks noRot="1" noChangeAspect="1" noMove="1" noResize="1" noEditPoints="1" noAdjustHandles="1" noChangeArrowheads="1" noChangeShapeType="1" noTextEdit="1"/>
              </p:cNvSpPr>
              <p:nvPr/>
            </p:nvSpPr>
            <p:spPr>
              <a:xfrm>
                <a:off x="561156" y="5418773"/>
                <a:ext cx="6370493" cy="644920"/>
              </a:xfrm>
              <a:prstGeom prst="rect">
                <a:avLst/>
              </a:prstGeom>
              <a:blipFill>
                <a:blip r:embed="rId2"/>
                <a:stretch>
                  <a:fillRect/>
                </a:stretch>
              </a:blipFill>
            </p:spPr>
            <p:txBody>
              <a:bodyPr/>
              <a:lstStyle/>
              <a:p>
                <a:r>
                  <a:rPr lang="en-US">
                    <a:noFill/>
                  </a:rPr>
                  <a:t> </a:t>
                </a:r>
              </a:p>
            </p:txBody>
          </p:sp>
        </mc:Fallback>
      </mc:AlternateContent>
      <p:sp>
        <p:nvSpPr>
          <p:cNvPr id="9" name="Title 8">
            <a:extLst>
              <a:ext uri="{FF2B5EF4-FFF2-40B4-BE49-F238E27FC236}">
                <a16:creationId xmlns:a16="http://schemas.microsoft.com/office/drawing/2014/main" id="{094B569D-5370-CB73-1E2C-0C4D246903C9}"/>
              </a:ext>
            </a:extLst>
          </p:cNvPr>
          <p:cNvSpPr>
            <a:spLocks noGrp="1"/>
          </p:cNvSpPr>
          <p:nvPr>
            <p:ph type="title"/>
          </p:nvPr>
        </p:nvSpPr>
        <p:spPr/>
        <p:txBody>
          <a:bodyPr/>
          <a:lstStyle/>
          <a:p>
            <a:r>
              <a:rPr lang="en-GB" dirty="0" err="1"/>
              <a:t>Sampla</a:t>
            </a:r>
            <a:r>
              <a:rPr lang="en-GB" dirty="0"/>
              <a:t> 2: </a:t>
            </a:r>
            <a:r>
              <a:rPr lang="en-GB" dirty="0" err="1"/>
              <a:t>Tiontuithe</a:t>
            </a:r>
            <a:r>
              <a:rPr lang="en-GB" dirty="0"/>
              <a:t> </a:t>
            </a:r>
            <a:r>
              <a:rPr lang="en-GB" dirty="0" err="1"/>
              <a:t>Teochta</a:t>
            </a:r>
            <a:endParaRPr lang="en-GB" dirty="0"/>
          </a:p>
        </p:txBody>
      </p:sp>
      <p:sp>
        <p:nvSpPr>
          <p:cNvPr id="2" name="Text Placeholder 1">
            <a:extLst>
              <a:ext uri="{FF2B5EF4-FFF2-40B4-BE49-F238E27FC236}">
                <a16:creationId xmlns:a16="http://schemas.microsoft.com/office/drawing/2014/main" id="{3A33642C-D962-46A3-B728-02272E163A6C}"/>
              </a:ext>
            </a:extLst>
          </p:cNvPr>
          <p:cNvSpPr>
            <a:spLocks noGrp="1"/>
          </p:cNvSpPr>
          <p:nvPr>
            <p:ph type="body" sz="quarter" idx="10"/>
          </p:nvPr>
        </p:nvSpPr>
        <p:spPr>
          <a:xfrm>
            <a:off x="122292" y="461664"/>
            <a:ext cx="8899415" cy="535531"/>
          </a:xfrm>
        </p:spPr>
        <p:txBody>
          <a:bodyPr/>
          <a:lstStyle/>
          <a:p>
            <a:r>
              <a:rPr lang="en-GB" sz="3200" dirty="0" err="1"/>
              <a:t>Tiontaigh</a:t>
            </a:r>
            <a:r>
              <a:rPr lang="en-GB" sz="3200" dirty="0"/>
              <a:t> 56℃ go </a:t>
            </a:r>
            <a:r>
              <a:rPr lang="en-GB" sz="3200" dirty="0" err="1"/>
              <a:t>Ceilvin</a:t>
            </a:r>
            <a:endParaRPr lang="en-GB" sz="3200" dirty="0"/>
          </a:p>
        </p:txBody>
      </p:sp>
      <p:sp>
        <p:nvSpPr>
          <p:cNvPr id="15" name="TextBox 14">
            <a:extLst>
              <a:ext uri="{FF2B5EF4-FFF2-40B4-BE49-F238E27FC236}">
                <a16:creationId xmlns:a16="http://schemas.microsoft.com/office/drawing/2014/main" id="{E7E91FC1-7F3E-5A0D-386C-D1426FCF5BB0}"/>
              </a:ext>
            </a:extLst>
          </p:cNvPr>
          <p:cNvSpPr txBox="1"/>
          <p:nvPr/>
        </p:nvSpPr>
        <p:spPr>
          <a:xfrm>
            <a:off x="5250516" y="4005303"/>
            <a:ext cx="3417384" cy="523220"/>
          </a:xfrm>
          <a:prstGeom prst="rect">
            <a:avLst/>
          </a:prstGeom>
          <a:solidFill>
            <a:srgbClr val="FFC000"/>
          </a:solidFill>
        </p:spPr>
        <p:txBody>
          <a:bodyPr wrap="square" rtlCol="0">
            <a:spAutoFit/>
          </a:bodyPr>
          <a:lstStyle/>
          <a:p>
            <a:pPr algn="l"/>
            <a:r>
              <a:rPr lang="en-GB" sz="2800" dirty="0" err="1"/>
              <a:t>Tábla</a:t>
            </a:r>
            <a:r>
              <a:rPr lang="en-GB" sz="2800" dirty="0"/>
              <a:t> </a:t>
            </a:r>
            <a:r>
              <a:rPr lang="en-GB" sz="2800" dirty="0" err="1"/>
              <a:t>foirmle</a:t>
            </a:r>
            <a:r>
              <a:rPr lang="en-GB" sz="2800" dirty="0"/>
              <a:t> L58</a:t>
            </a:r>
          </a:p>
        </p:txBody>
      </p:sp>
      <p:sp>
        <p:nvSpPr>
          <p:cNvPr id="4" name="TextBox 3">
            <a:extLst>
              <a:ext uri="{FF2B5EF4-FFF2-40B4-BE49-F238E27FC236}">
                <a16:creationId xmlns:a16="http://schemas.microsoft.com/office/drawing/2014/main" id="{5E1AAD5A-FA2C-0FE3-F2DD-18CD0FB9B97D}"/>
              </a:ext>
            </a:extLst>
          </p:cNvPr>
          <p:cNvSpPr txBox="1"/>
          <p:nvPr/>
        </p:nvSpPr>
        <p:spPr>
          <a:xfrm>
            <a:off x="561156" y="2007248"/>
            <a:ext cx="518091" cy="646331"/>
          </a:xfrm>
          <a:prstGeom prst="rect">
            <a:avLst/>
          </a:prstGeom>
          <a:noFill/>
        </p:spPr>
        <p:txBody>
          <a:bodyPr wrap="none" rtlCol="0">
            <a:spAutoFit/>
          </a:bodyPr>
          <a:lstStyle/>
          <a:p>
            <a:pPr algn="l">
              <a:spcAft>
                <a:spcPts val="1200"/>
              </a:spcAft>
            </a:pPr>
            <a:r>
              <a:rPr lang="en-GB" sz="3600" b="1">
                <a:latin typeface="Arial" panose="020B0604020202020204" pitchFamily="34" charset="0"/>
                <a:cs typeface="Arial" panose="020B0604020202020204" pitchFamily="34" charset="0"/>
              </a:rPr>
              <a:t>K</a:t>
            </a:r>
          </a:p>
        </p:txBody>
      </p:sp>
      <p:sp>
        <p:nvSpPr>
          <p:cNvPr id="6" name="TextBox 5">
            <a:extLst>
              <a:ext uri="{FF2B5EF4-FFF2-40B4-BE49-F238E27FC236}">
                <a16:creationId xmlns:a16="http://schemas.microsoft.com/office/drawing/2014/main" id="{2EFE567B-2DDF-85E7-D29C-E1DC03B96206}"/>
              </a:ext>
            </a:extLst>
          </p:cNvPr>
          <p:cNvSpPr txBox="1"/>
          <p:nvPr/>
        </p:nvSpPr>
        <p:spPr>
          <a:xfrm>
            <a:off x="488889" y="2914911"/>
            <a:ext cx="705642" cy="646331"/>
          </a:xfrm>
          <a:prstGeom prst="rect">
            <a:avLst/>
          </a:prstGeom>
          <a:noFill/>
        </p:spPr>
        <p:txBody>
          <a:bodyPr wrap="none" rtlCol="0">
            <a:spAutoFit/>
          </a:bodyPr>
          <a:lstStyle/>
          <a:p>
            <a:pPr>
              <a:spcAft>
                <a:spcPts val="1200"/>
              </a:spcAft>
            </a:pPr>
            <a:r>
              <a:rPr lang="en-US" altLang="en-US" sz="3600" b="1" baseline="30000"/>
              <a:t>o​</a:t>
            </a:r>
            <a:r>
              <a:rPr lang="en-US" altLang="en-US" sz="3600" b="1"/>
              <a:t>C</a:t>
            </a:r>
            <a:endParaRPr lang="en-GB" sz="3600" b="1">
              <a:latin typeface="Arial" panose="020B0604020202020204" pitchFamily="34" charset="0"/>
              <a:cs typeface="Arial" panose="020B0604020202020204" pitchFamily="34" charset="0"/>
            </a:endParaRPr>
          </a:p>
        </p:txBody>
      </p:sp>
      <p:cxnSp>
        <p:nvCxnSpPr>
          <p:cNvPr id="11" name="Straight Connector 10">
            <a:extLst>
              <a:ext uri="{FF2B5EF4-FFF2-40B4-BE49-F238E27FC236}">
                <a16:creationId xmlns:a16="http://schemas.microsoft.com/office/drawing/2014/main" id="{34F78971-12F7-24DF-56FF-5FF20DA5F627}"/>
              </a:ext>
            </a:extLst>
          </p:cNvPr>
          <p:cNvCxnSpPr/>
          <p:nvPr/>
        </p:nvCxnSpPr>
        <p:spPr>
          <a:xfrm>
            <a:off x="642777" y="2704079"/>
            <a:ext cx="7077206" cy="0"/>
          </a:xfrm>
          <a:prstGeom prst="line">
            <a:avLst/>
          </a:prstGeom>
          <a:ln w="57150">
            <a:solidFill>
              <a:schemeClr val="tx1"/>
            </a:solidFill>
            <a:tailEnd type="none" w="med" len="lg"/>
          </a:ln>
        </p:spPr>
        <p:style>
          <a:lnRef idx="2">
            <a:schemeClr val="accent1"/>
          </a:lnRef>
          <a:fillRef idx="0">
            <a:schemeClr val="accent1"/>
          </a:fillRef>
          <a:effectRef idx="1">
            <a:schemeClr val="accent1"/>
          </a:effectRef>
          <a:fontRef idx="minor">
            <a:schemeClr val="tx1"/>
          </a:fontRef>
        </p:style>
      </p:cxnSp>
      <p:sp>
        <p:nvSpPr>
          <p:cNvPr id="12" name="TextBox 11">
            <a:extLst>
              <a:ext uri="{FF2B5EF4-FFF2-40B4-BE49-F238E27FC236}">
                <a16:creationId xmlns:a16="http://schemas.microsoft.com/office/drawing/2014/main" id="{2204B3F9-6ECE-FD32-275E-391337DAF636}"/>
              </a:ext>
            </a:extLst>
          </p:cNvPr>
          <p:cNvSpPr txBox="1"/>
          <p:nvPr/>
        </p:nvSpPr>
        <p:spPr>
          <a:xfrm>
            <a:off x="1757593" y="2018554"/>
            <a:ext cx="385042" cy="523220"/>
          </a:xfrm>
          <a:prstGeom prst="rect">
            <a:avLst/>
          </a:prstGeom>
          <a:noFill/>
        </p:spPr>
        <p:txBody>
          <a:bodyPr wrap="none" rtlCol="0">
            <a:spAutoFit/>
          </a:bodyPr>
          <a:lstStyle/>
          <a:p>
            <a:pPr algn="l">
              <a:spcAft>
                <a:spcPts val="1200"/>
              </a:spcAft>
            </a:pPr>
            <a:r>
              <a:rPr lang="en-GB" sz="2800">
                <a:latin typeface="Arial" panose="020B0604020202020204" pitchFamily="34" charset="0"/>
                <a:cs typeface="Arial" panose="020B0604020202020204" pitchFamily="34" charset="0"/>
              </a:rPr>
              <a:t>0</a:t>
            </a:r>
          </a:p>
        </p:txBody>
      </p:sp>
      <p:cxnSp>
        <p:nvCxnSpPr>
          <p:cNvPr id="17" name="Straight Connector 16">
            <a:extLst>
              <a:ext uri="{FF2B5EF4-FFF2-40B4-BE49-F238E27FC236}">
                <a16:creationId xmlns:a16="http://schemas.microsoft.com/office/drawing/2014/main" id="{FF8B50BF-925C-59C2-E027-B657F76338BD}"/>
              </a:ext>
            </a:extLst>
          </p:cNvPr>
          <p:cNvCxnSpPr>
            <a:cxnSpLocks/>
            <a:stCxn id="12" idx="2"/>
          </p:cNvCxnSpPr>
          <p:nvPr/>
        </p:nvCxnSpPr>
        <p:spPr>
          <a:xfrm>
            <a:off x="1950114" y="2541774"/>
            <a:ext cx="0" cy="315490"/>
          </a:xfrm>
          <a:prstGeom prst="line">
            <a:avLst/>
          </a:prstGeom>
          <a:ln w="28575">
            <a:solidFill>
              <a:schemeClr val="tx1"/>
            </a:solidFill>
            <a:tailEnd type="none" w="med" len="lg"/>
          </a:ln>
        </p:spPr>
        <p:style>
          <a:lnRef idx="2">
            <a:schemeClr val="accent1"/>
          </a:lnRef>
          <a:fillRef idx="0">
            <a:schemeClr val="accent1"/>
          </a:fillRef>
          <a:effectRef idx="1">
            <a:schemeClr val="accent1"/>
          </a:effectRef>
          <a:fontRef idx="minor">
            <a:schemeClr val="tx1"/>
          </a:fontRef>
        </p:style>
      </p:cxnSp>
      <p:sp>
        <p:nvSpPr>
          <p:cNvPr id="20" name="TextBox 19">
            <a:extLst>
              <a:ext uri="{FF2B5EF4-FFF2-40B4-BE49-F238E27FC236}">
                <a16:creationId xmlns:a16="http://schemas.microsoft.com/office/drawing/2014/main" id="{FA892702-C98D-5BBF-FC3F-E5163C7300EC}"/>
              </a:ext>
            </a:extLst>
          </p:cNvPr>
          <p:cNvSpPr txBox="1"/>
          <p:nvPr/>
        </p:nvSpPr>
        <p:spPr>
          <a:xfrm>
            <a:off x="1220179" y="2939198"/>
            <a:ext cx="1406154" cy="523220"/>
          </a:xfrm>
          <a:prstGeom prst="rect">
            <a:avLst/>
          </a:prstGeom>
          <a:noFill/>
        </p:spPr>
        <p:txBody>
          <a:bodyPr wrap="none" rtlCol="0">
            <a:spAutoFit/>
          </a:bodyPr>
          <a:lstStyle/>
          <a:p>
            <a:pPr algn="l">
              <a:spcAft>
                <a:spcPts val="1200"/>
              </a:spcAft>
            </a:pPr>
            <a:r>
              <a:rPr lang="en-GB" sz="2800">
                <a:latin typeface="Arial" panose="020B0604020202020204" pitchFamily="34" charset="0"/>
                <a:cs typeface="Arial" panose="020B0604020202020204" pitchFamily="34" charset="0"/>
              </a:rPr>
              <a:t>-273.15</a:t>
            </a:r>
          </a:p>
        </p:txBody>
      </p:sp>
      <p:sp>
        <p:nvSpPr>
          <p:cNvPr id="21" name="TextBox 20">
            <a:extLst>
              <a:ext uri="{FF2B5EF4-FFF2-40B4-BE49-F238E27FC236}">
                <a16:creationId xmlns:a16="http://schemas.microsoft.com/office/drawing/2014/main" id="{03B1531E-4956-2D24-6EE5-91DF411B8AFC}"/>
              </a:ext>
            </a:extLst>
          </p:cNvPr>
          <p:cNvSpPr txBox="1"/>
          <p:nvPr/>
        </p:nvSpPr>
        <p:spPr>
          <a:xfrm>
            <a:off x="5227582" y="2036809"/>
            <a:ext cx="1285929" cy="523220"/>
          </a:xfrm>
          <a:prstGeom prst="rect">
            <a:avLst/>
          </a:prstGeom>
          <a:noFill/>
        </p:spPr>
        <p:txBody>
          <a:bodyPr wrap="none" rtlCol="0">
            <a:spAutoFit/>
          </a:bodyPr>
          <a:lstStyle/>
          <a:p>
            <a:pPr algn="l">
              <a:spcAft>
                <a:spcPts val="1200"/>
              </a:spcAft>
            </a:pPr>
            <a:r>
              <a:rPr lang="en-GB" sz="2800">
                <a:latin typeface="Arial" panose="020B0604020202020204" pitchFamily="34" charset="0"/>
                <a:cs typeface="Arial" panose="020B0604020202020204" pitchFamily="34" charset="0"/>
              </a:rPr>
              <a:t>273.15</a:t>
            </a:r>
          </a:p>
        </p:txBody>
      </p:sp>
      <p:cxnSp>
        <p:nvCxnSpPr>
          <p:cNvPr id="22" name="Straight Connector 21">
            <a:extLst>
              <a:ext uri="{FF2B5EF4-FFF2-40B4-BE49-F238E27FC236}">
                <a16:creationId xmlns:a16="http://schemas.microsoft.com/office/drawing/2014/main" id="{392BF989-4687-633A-B665-2E23A1747C77}"/>
              </a:ext>
            </a:extLst>
          </p:cNvPr>
          <p:cNvCxnSpPr>
            <a:cxnSpLocks/>
            <a:stCxn id="21" idx="2"/>
            <a:endCxn id="23" idx="0"/>
          </p:cNvCxnSpPr>
          <p:nvPr/>
        </p:nvCxnSpPr>
        <p:spPr>
          <a:xfrm flipH="1">
            <a:off x="5870546" y="2560029"/>
            <a:ext cx="1" cy="379169"/>
          </a:xfrm>
          <a:prstGeom prst="line">
            <a:avLst/>
          </a:prstGeom>
          <a:ln w="28575">
            <a:solidFill>
              <a:schemeClr val="tx1"/>
            </a:solidFill>
            <a:tailEnd type="none" w="med" len="lg"/>
          </a:ln>
        </p:spPr>
        <p:style>
          <a:lnRef idx="2">
            <a:schemeClr val="accent1"/>
          </a:lnRef>
          <a:fillRef idx="0">
            <a:schemeClr val="accent1"/>
          </a:fillRef>
          <a:effectRef idx="1">
            <a:schemeClr val="accent1"/>
          </a:effectRef>
          <a:fontRef idx="minor">
            <a:schemeClr val="tx1"/>
          </a:fontRef>
        </p:style>
      </p:cxnSp>
      <p:sp>
        <p:nvSpPr>
          <p:cNvPr id="23" name="TextBox 22">
            <a:extLst>
              <a:ext uri="{FF2B5EF4-FFF2-40B4-BE49-F238E27FC236}">
                <a16:creationId xmlns:a16="http://schemas.microsoft.com/office/drawing/2014/main" id="{69044A72-E38D-EF76-0601-B914E0A4946A}"/>
              </a:ext>
            </a:extLst>
          </p:cNvPr>
          <p:cNvSpPr txBox="1"/>
          <p:nvPr/>
        </p:nvSpPr>
        <p:spPr>
          <a:xfrm>
            <a:off x="5678025" y="2939198"/>
            <a:ext cx="385042" cy="523220"/>
          </a:xfrm>
          <a:prstGeom prst="rect">
            <a:avLst/>
          </a:prstGeom>
          <a:noFill/>
        </p:spPr>
        <p:txBody>
          <a:bodyPr wrap="none" rtlCol="0">
            <a:spAutoFit/>
          </a:bodyPr>
          <a:lstStyle/>
          <a:p>
            <a:pPr algn="l">
              <a:spcAft>
                <a:spcPts val="1200"/>
              </a:spcAft>
            </a:pPr>
            <a:r>
              <a:rPr lang="en-GB" sz="2800">
                <a:latin typeface="Arial" panose="020B0604020202020204" pitchFamily="34" charset="0"/>
                <a:cs typeface="Arial" panose="020B0604020202020204" pitchFamily="34" charset="0"/>
              </a:rPr>
              <a:t>0</a:t>
            </a:r>
          </a:p>
        </p:txBody>
      </p:sp>
      <p:cxnSp>
        <p:nvCxnSpPr>
          <p:cNvPr id="28" name="Straight Connector 27">
            <a:extLst>
              <a:ext uri="{FF2B5EF4-FFF2-40B4-BE49-F238E27FC236}">
                <a16:creationId xmlns:a16="http://schemas.microsoft.com/office/drawing/2014/main" id="{05BE20EC-5D3A-4B14-3494-4993092A1FE9}"/>
              </a:ext>
            </a:extLst>
          </p:cNvPr>
          <p:cNvCxnSpPr/>
          <p:nvPr/>
        </p:nvCxnSpPr>
        <p:spPr>
          <a:xfrm flipH="1">
            <a:off x="6812468" y="2557516"/>
            <a:ext cx="269296" cy="297235"/>
          </a:xfrm>
          <a:prstGeom prst="line">
            <a:avLst/>
          </a:prstGeom>
          <a:ln w="28575">
            <a:solidFill>
              <a:srgbClr val="FF0000"/>
            </a:solidFill>
            <a:tailEnd type="none" w="med" len="lg"/>
          </a:ln>
        </p:spPr>
        <p:style>
          <a:lnRef idx="2">
            <a:schemeClr val="accent1"/>
          </a:lnRef>
          <a:fillRef idx="0">
            <a:schemeClr val="accent1"/>
          </a:fillRef>
          <a:effectRef idx="1">
            <a:schemeClr val="accent1"/>
          </a:effectRef>
          <a:fontRef idx="minor">
            <a:schemeClr val="tx1"/>
          </a:fontRef>
        </p:style>
      </p:cxnSp>
      <p:cxnSp>
        <p:nvCxnSpPr>
          <p:cNvPr id="29" name="Straight Connector 28">
            <a:extLst>
              <a:ext uri="{FF2B5EF4-FFF2-40B4-BE49-F238E27FC236}">
                <a16:creationId xmlns:a16="http://schemas.microsoft.com/office/drawing/2014/main" id="{0808C68F-4719-C061-4D54-3E28CFBCE221}"/>
              </a:ext>
            </a:extLst>
          </p:cNvPr>
          <p:cNvCxnSpPr>
            <a:cxnSpLocks/>
          </p:cNvCxnSpPr>
          <p:nvPr/>
        </p:nvCxnSpPr>
        <p:spPr>
          <a:xfrm>
            <a:off x="6850856" y="2539261"/>
            <a:ext cx="257767" cy="294866"/>
          </a:xfrm>
          <a:prstGeom prst="line">
            <a:avLst/>
          </a:prstGeom>
          <a:ln w="28575">
            <a:solidFill>
              <a:srgbClr val="FF0000"/>
            </a:solidFill>
            <a:tailEnd type="none" w="med" len="lg"/>
          </a:ln>
        </p:spPr>
        <p:style>
          <a:lnRef idx="2">
            <a:schemeClr val="accent1"/>
          </a:lnRef>
          <a:fillRef idx="0">
            <a:schemeClr val="accent1"/>
          </a:fillRef>
          <a:effectRef idx="1">
            <a:schemeClr val="accent1"/>
          </a:effectRef>
          <a:fontRef idx="minor">
            <a:schemeClr val="tx1"/>
          </a:fontRef>
        </p:style>
      </p:cxnSp>
      <p:sp>
        <p:nvSpPr>
          <p:cNvPr id="32" name="TextBox 31">
            <a:extLst>
              <a:ext uri="{FF2B5EF4-FFF2-40B4-BE49-F238E27FC236}">
                <a16:creationId xmlns:a16="http://schemas.microsoft.com/office/drawing/2014/main" id="{2E09F678-7ABB-38B3-25D6-66CB89BE6F0E}"/>
              </a:ext>
            </a:extLst>
          </p:cNvPr>
          <p:cNvSpPr txBox="1"/>
          <p:nvPr/>
        </p:nvSpPr>
        <p:spPr>
          <a:xfrm>
            <a:off x="6687592" y="2914911"/>
            <a:ext cx="1032388" cy="523220"/>
          </a:xfrm>
          <a:prstGeom prst="rect">
            <a:avLst/>
          </a:prstGeom>
          <a:noFill/>
          <a:ln>
            <a:noFill/>
          </a:ln>
        </p:spPr>
        <p:txBody>
          <a:bodyPr wrap="square" rtlCol="0">
            <a:spAutoFit/>
          </a:bodyPr>
          <a:lstStyle/>
          <a:p>
            <a:pPr>
              <a:spcAft>
                <a:spcPts val="1200"/>
              </a:spcAft>
            </a:pPr>
            <a:r>
              <a:rPr lang="en-GB" sz="2800">
                <a:solidFill>
                  <a:srgbClr val="FF0000"/>
                </a:solidFill>
              </a:rPr>
              <a:t>56℃</a:t>
            </a:r>
            <a:endParaRPr lang="en-GB" sz="2800">
              <a:solidFill>
                <a:srgbClr val="FF0000"/>
              </a:solidFill>
              <a:latin typeface="Arial" panose="020B0604020202020204" pitchFamily="34" charset="0"/>
              <a:cs typeface="Arial" panose="020B0604020202020204" pitchFamily="34" charset="0"/>
            </a:endParaRPr>
          </a:p>
        </p:txBody>
      </p:sp>
      <p:sp>
        <p:nvSpPr>
          <p:cNvPr id="33" name="TextBox 32">
            <a:extLst>
              <a:ext uri="{FF2B5EF4-FFF2-40B4-BE49-F238E27FC236}">
                <a16:creationId xmlns:a16="http://schemas.microsoft.com/office/drawing/2014/main" id="{764C829F-A1F3-DDC5-3766-3249858BCF96}"/>
              </a:ext>
            </a:extLst>
          </p:cNvPr>
          <p:cNvSpPr txBox="1"/>
          <p:nvPr/>
        </p:nvSpPr>
        <p:spPr>
          <a:xfrm>
            <a:off x="6618447" y="732003"/>
            <a:ext cx="2630489" cy="1384995"/>
          </a:xfrm>
          <a:prstGeom prst="rect">
            <a:avLst/>
          </a:prstGeom>
          <a:noFill/>
        </p:spPr>
        <p:txBody>
          <a:bodyPr wrap="square" rtlCol="0">
            <a:spAutoFit/>
          </a:bodyPr>
          <a:lstStyle/>
          <a:p>
            <a:pPr>
              <a:spcAft>
                <a:spcPts val="1200"/>
              </a:spcAft>
            </a:pPr>
            <a:r>
              <a:rPr lang="en-GB" sz="2800" dirty="0" err="1">
                <a:latin typeface="Arial" panose="020B0604020202020204" pitchFamily="34" charset="0"/>
                <a:cs typeface="Arial" panose="020B0604020202020204" pitchFamily="34" charset="0"/>
              </a:rPr>
              <a:t>Caithfidh</a:t>
            </a:r>
            <a:r>
              <a:rPr lang="en-GB" sz="2800" dirty="0">
                <a:latin typeface="Arial" panose="020B0604020202020204" pitchFamily="34" charset="0"/>
                <a:cs typeface="Arial" panose="020B0604020202020204" pitchFamily="34" charset="0"/>
              </a:rPr>
              <a:t> </a:t>
            </a:r>
            <a:r>
              <a:rPr lang="en-GB" sz="2800" dirty="0" err="1">
                <a:latin typeface="Arial" panose="020B0604020202020204" pitchFamily="34" charset="0"/>
                <a:cs typeface="Arial" panose="020B0604020202020204" pitchFamily="34" charset="0"/>
              </a:rPr>
              <a:t>sé</a:t>
            </a:r>
            <a:r>
              <a:rPr lang="en-GB" sz="2800" dirty="0">
                <a:latin typeface="Arial" panose="020B0604020202020204" pitchFamily="34" charset="0"/>
                <a:cs typeface="Arial" panose="020B0604020202020204" pitchFamily="34" charset="0"/>
              </a:rPr>
              <a:t> a bheith </a:t>
            </a:r>
            <a:r>
              <a:rPr lang="en-GB" sz="2800" dirty="0" err="1">
                <a:latin typeface="Arial" panose="020B0604020202020204" pitchFamily="34" charset="0"/>
                <a:cs typeface="Arial" panose="020B0604020202020204" pitchFamily="34" charset="0"/>
              </a:rPr>
              <a:t>níos</a:t>
            </a:r>
            <a:r>
              <a:rPr lang="en-GB" sz="2800" dirty="0">
                <a:latin typeface="Arial" panose="020B0604020202020204" pitchFamily="34" charset="0"/>
                <a:cs typeface="Arial" panose="020B0604020202020204" pitchFamily="34" charset="0"/>
              </a:rPr>
              <a:t> </a:t>
            </a:r>
            <a:r>
              <a:rPr lang="en-GB" sz="2800" dirty="0" err="1">
                <a:latin typeface="Arial" panose="020B0604020202020204" pitchFamily="34" charset="0"/>
                <a:cs typeface="Arial" panose="020B0604020202020204" pitchFamily="34" charset="0"/>
              </a:rPr>
              <a:t>mó</a:t>
            </a:r>
            <a:r>
              <a:rPr lang="en-GB" sz="2800" dirty="0">
                <a:latin typeface="Arial" panose="020B0604020202020204" pitchFamily="34" charset="0"/>
                <a:cs typeface="Arial" panose="020B0604020202020204" pitchFamily="34" charset="0"/>
              </a:rPr>
              <a:t> </a:t>
            </a:r>
            <a:r>
              <a:rPr lang="en-GB" sz="2800" dirty="0" err="1">
                <a:latin typeface="Arial" panose="020B0604020202020204" pitchFamily="34" charset="0"/>
                <a:cs typeface="Arial" panose="020B0604020202020204" pitchFamily="34" charset="0"/>
              </a:rPr>
              <a:t>ná</a:t>
            </a:r>
            <a:r>
              <a:rPr lang="en-GB" sz="2800" dirty="0">
                <a:latin typeface="Arial" panose="020B0604020202020204" pitchFamily="34" charset="0"/>
                <a:cs typeface="Arial" panose="020B0604020202020204" pitchFamily="34" charset="0"/>
              </a:rPr>
              <a:t>  273 K</a:t>
            </a:r>
          </a:p>
        </p:txBody>
      </p:sp>
      <p:sp>
        <p:nvSpPr>
          <p:cNvPr id="34" name="TextBox 33">
            <a:extLst>
              <a:ext uri="{FF2B5EF4-FFF2-40B4-BE49-F238E27FC236}">
                <a16:creationId xmlns:a16="http://schemas.microsoft.com/office/drawing/2014/main" id="{664B29DF-D9F2-B139-F5EF-B52314D014E7}"/>
              </a:ext>
            </a:extLst>
          </p:cNvPr>
          <p:cNvSpPr txBox="1"/>
          <p:nvPr/>
        </p:nvSpPr>
        <p:spPr>
          <a:xfrm>
            <a:off x="335881" y="1379075"/>
            <a:ext cx="1503938" cy="523220"/>
          </a:xfrm>
          <a:prstGeom prst="rect">
            <a:avLst/>
          </a:prstGeom>
          <a:noFill/>
        </p:spPr>
        <p:txBody>
          <a:bodyPr wrap="none" rtlCol="0">
            <a:spAutoFit/>
          </a:bodyPr>
          <a:lstStyle/>
          <a:p>
            <a:pPr algn="l">
              <a:spcAft>
                <a:spcPts val="1200"/>
              </a:spcAft>
            </a:pPr>
            <a:r>
              <a:rPr lang="en-GB" sz="2800" dirty="0" err="1">
                <a:latin typeface="Arial" panose="020B0604020202020204" pitchFamily="34" charset="0"/>
                <a:cs typeface="Arial" panose="020B0604020202020204" pitchFamily="34" charset="0"/>
              </a:rPr>
              <a:t>Samhal</a:t>
            </a:r>
            <a:r>
              <a:rPr lang="en-GB" sz="2800" dirty="0">
                <a:latin typeface="Arial" panose="020B0604020202020204" pitchFamily="34" charset="0"/>
                <a:cs typeface="Arial" panose="020B0604020202020204" pitchFamily="34" charset="0"/>
              </a:rPr>
              <a:t>:</a:t>
            </a:r>
          </a:p>
        </p:txBody>
      </p:sp>
      <p:cxnSp>
        <p:nvCxnSpPr>
          <p:cNvPr id="36" name="Straight Arrow Connector 35">
            <a:extLst>
              <a:ext uri="{FF2B5EF4-FFF2-40B4-BE49-F238E27FC236}">
                <a16:creationId xmlns:a16="http://schemas.microsoft.com/office/drawing/2014/main" id="{B5A2494F-ACA3-5A6E-D6A9-60A5D4ABA61C}"/>
              </a:ext>
            </a:extLst>
          </p:cNvPr>
          <p:cNvCxnSpPr>
            <a:cxnSpLocks/>
          </p:cNvCxnSpPr>
          <p:nvPr/>
        </p:nvCxnSpPr>
        <p:spPr>
          <a:xfrm flipH="1">
            <a:off x="7032684" y="1989626"/>
            <a:ext cx="75939" cy="347495"/>
          </a:xfrm>
          <a:prstGeom prst="straightConnector1">
            <a:avLst/>
          </a:prstGeom>
          <a:ln w="28575">
            <a:solidFill>
              <a:schemeClr val="tx1"/>
            </a:solidFill>
            <a:tailEnd type="triangle"/>
          </a:ln>
        </p:spPr>
        <p:style>
          <a:lnRef idx="2">
            <a:schemeClr val="accent1"/>
          </a:lnRef>
          <a:fillRef idx="0">
            <a:schemeClr val="accent1"/>
          </a:fillRef>
          <a:effectRef idx="1">
            <a:schemeClr val="accent1"/>
          </a:effectRef>
          <a:fontRef idx="minor">
            <a:schemeClr val="tx1"/>
          </a:fontRef>
        </p:style>
      </p:cxnSp>
      <p:sp>
        <p:nvSpPr>
          <p:cNvPr id="5" name="Text Box 6">
            <a:extLst>
              <a:ext uri="{FF2B5EF4-FFF2-40B4-BE49-F238E27FC236}">
                <a16:creationId xmlns:a16="http://schemas.microsoft.com/office/drawing/2014/main" id="{A660D5FB-9B04-F6A0-806D-8161D8A6308C}"/>
              </a:ext>
            </a:extLst>
          </p:cNvPr>
          <p:cNvSpPr txBox="1">
            <a:spLocks noChangeArrowheads="1"/>
          </p:cNvSpPr>
          <p:nvPr/>
        </p:nvSpPr>
        <p:spPr bwMode="auto">
          <a:xfrm>
            <a:off x="995598" y="4006125"/>
            <a:ext cx="4957579"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2800" i="1"/>
              <a:t> </a:t>
            </a:r>
            <a:r>
              <a:rPr lang="en-US" altLang="en-US" sz="2800" i="1">
                <a:latin typeface="+mn-lt"/>
              </a:rPr>
              <a:t>θ </a:t>
            </a:r>
            <a:r>
              <a:rPr lang="en-US" altLang="en-US" sz="2800">
                <a:latin typeface="+mn-lt"/>
              </a:rPr>
              <a:t>(</a:t>
            </a:r>
            <a:r>
              <a:rPr lang="en-IE" sz="2800">
                <a:solidFill>
                  <a:srgbClr val="001D35"/>
                </a:solidFill>
                <a:latin typeface="+mn-lt"/>
              </a:rPr>
              <a:t>℃</a:t>
            </a:r>
            <a:r>
              <a:rPr lang="en-US" altLang="en-US" sz="2800">
                <a:latin typeface="+mn-lt"/>
              </a:rPr>
              <a:t>) = </a:t>
            </a:r>
            <a:r>
              <a:rPr lang="en-US" altLang="en-US" sz="2800" i="1">
                <a:latin typeface="+mn-lt"/>
              </a:rPr>
              <a:t>T</a:t>
            </a:r>
            <a:r>
              <a:rPr lang="en-US" altLang="en-US" sz="2800">
                <a:latin typeface="+mn-lt"/>
              </a:rPr>
              <a:t> (K) </a:t>
            </a:r>
            <a:r>
              <a:rPr lang="en-US" altLang="en-US" sz="2800">
                <a:latin typeface="+mn-lt"/>
                <a:sym typeface="Symbol" panose="05050102010706020507" pitchFamily="18" charset="2"/>
              </a:rPr>
              <a:t>-</a:t>
            </a:r>
            <a:r>
              <a:rPr lang="en-US" altLang="en-US" sz="2800">
                <a:latin typeface="+mn-lt"/>
              </a:rPr>
              <a:t> 273.15</a:t>
            </a:r>
            <a:endParaRPr lang="en-GB" altLang="en-US" sz="2800">
              <a:latin typeface="+mn-lt"/>
            </a:endParaRPr>
          </a:p>
        </p:txBody>
      </p:sp>
      <p:sp>
        <p:nvSpPr>
          <p:cNvPr id="7" name="Text Box 6">
            <a:extLst>
              <a:ext uri="{FF2B5EF4-FFF2-40B4-BE49-F238E27FC236}">
                <a16:creationId xmlns:a16="http://schemas.microsoft.com/office/drawing/2014/main" id="{235F9AED-5BAF-C896-CD94-3029A9031365}"/>
              </a:ext>
            </a:extLst>
          </p:cNvPr>
          <p:cNvSpPr txBox="1">
            <a:spLocks noChangeArrowheads="1"/>
          </p:cNvSpPr>
          <p:nvPr/>
        </p:nvSpPr>
        <p:spPr bwMode="auto">
          <a:xfrm>
            <a:off x="642777" y="4561960"/>
            <a:ext cx="4957579"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2800" b="1"/>
              <a:t> ⇒</a:t>
            </a:r>
            <a:r>
              <a:rPr lang="en-US" altLang="en-US" sz="2800" b="1" i="1"/>
              <a:t>T</a:t>
            </a:r>
            <a:r>
              <a:rPr lang="en-US" altLang="en-US" sz="2800" b="1"/>
              <a:t> (K) </a:t>
            </a:r>
            <a:r>
              <a:rPr lang="en-US" altLang="en-US" sz="2800" b="1">
                <a:latin typeface="+mn-lt"/>
              </a:rPr>
              <a:t>= </a:t>
            </a:r>
            <a:r>
              <a:rPr lang="en-US" altLang="en-US" sz="2800" b="1"/>
              <a:t> </a:t>
            </a:r>
            <a:r>
              <a:rPr lang="en-US" altLang="en-US" sz="2800" b="1" i="1"/>
              <a:t>θ </a:t>
            </a:r>
            <a:r>
              <a:rPr lang="en-US" altLang="en-US" sz="2800" b="1"/>
              <a:t>(</a:t>
            </a:r>
            <a:r>
              <a:rPr lang="en-IE" sz="2800" b="1">
                <a:solidFill>
                  <a:srgbClr val="001D35"/>
                </a:solidFill>
              </a:rPr>
              <a:t>℃</a:t>
            </a:r>
            <a:r>
              <a:rPr lang="en-US" altLang="en-US" sz="2800" b="1"/>
              <a:t>) + </a:t>
            </a:r>
            <a:r>
              <a:rPr lang="en-US" altLang="en-US" sz="2800" b="1">
                <a:latin typeface="+mn-lt"/>
              </a:rPr>
              <a:t>273.15</a:t>
            </a:r>
            <a:endParaRPr lang="en-GB" altLang="en-US" sz="2800" b="1">
              <a:latin typeface="+mn-lt"/>
            </a:endParaRPr>
          </a:p>
        </p:txBody>
      </p:sp>
    </p:spTree>
    <p:extLst>
      <p:ext uri="{BB962C8B-B14F-4D97-AF65-F5344CB8AC3E}">
        <p14:creationId xmlns:p14="http://schemas.microsoft.com/office/powerpoint/2010/main" val="14458787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2"/>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7"/>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0"/>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1"/>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2"/>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3"/>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28"/>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29"/>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32"/>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33"/>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34"/>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36"/>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1" nodeType="clickEffect">
                                  <p:stCondLst>
                                    <p:cond delay="0"/>
                                  </p:stCondLst>
                                  <p:childTnLst>
                                    <p:set>
                                      <p:cBhvr>
                                        <p:cTn id="38" dur="1" fill="hold">
                                          <p:stCondLst>
                                            <p:cond delay="0"/>
                                          </p:stCondLst>
                                        </p:cTn>
                                        <p:tgtEl>
                                          <p:spTgt spid="5"/>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15"/>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1" nodeType="clickEffect">
                                  <p:stCondLst>
                                    <p:cond delay="0"/>
                                  </p:stCondLst>
                                  <p:childTnLst>
                                    <p:set>
                                      <p:cBhvr>
                                        <p:cTn id="44" dur="1" fill="hold">
                                          <p:stCondLst>
                                            <p:cond delay="0"/>
                                          </p:stCondLst>
                                        </p:cTn>
                                        <p:tgtEl>
                                          <p:spTgt spid="7"/>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5" grpId="0" animBg="1"/>
      <p:bldP spid="4" grpId="0"/>
      <p:bldP spid="6" grpId="0"/>
      <p:bldP spid="12" grpId="0"/>
      <p:bldP spid="20" grpId="0"/>
      <p:bldP spid="21" grpId="0"/>
      <p:bldP spid="23" grpId="0"/>
      <p:bldP spid="32" grpId="0"/>
      <p:bldP spid="33" grpId="0"/>
      <p:bldP spid="34" grpId="0"/>
      <p:bldP spid="5" grpId="0"/>
      <p:bldP spid="5" grpId="1"/>
      <p:bldP spid="7" grpId="0"/>
      <p:bldP spid="7" grpId="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1D783AD-A5A9-728A-2D32-FDF88498C7C0}"/>
            </a:ext>
          </a:extLst>
        </p:cNvPr>
        <p:cNvGrpSpPr/>
        <p:nvPr/>
      </p:nvGrpSpPr>
      <p:grpSpPr>
        <a:xfrm>
          <a:off x="0" y="0"/>
          <a:ext cx="0" cy="0"/>
          <a:chOff x="0" y="0"/>
          <a:chExt cx="0" cy="0"/>
        </a:xfrm>
      </p:grpSpPr>
      <p:sp>
        <p:nvSpPr>
          <p:cNvPr id="9" name="Title 8">
            <a:extLst>
              <a:ext uri="{FF2B5EF4-FFF2-40B4-BE49-F238E27FC236}">
                <a16:creationId xmlns:a16="http://schemas.microsoft.com/office/drawing/2014/main" id="{2F2B7DA2-F54F-912B-8E1D-B06A73E2CAFB}"/>
              </a:ext>
            </a:extLst>
          </p:cNvPr>
          <p:cNvSpPr>
            <a:spLocks noGrp="1"/>
          </p:cNvSpPr>
          <p:nvPr>
            <p:ph type="title"/>
          </p:nvPr>
        </p:nvSpPr>
        <p:spPr/>
        <p:txBody>
          <a:bodyPr>
            <a:normAutofit fontScale="90000"/>
          </a:bodyPr>
          <a:lstStyle/>
          <a:p>
            <a:r>
              <a:rPr lang="en-GB" dirty="0" err="1"/>
              <a:t>Cleachtadh</a:t>
            </a:r>
            <a:r>
              <a:rPr lang="en-GB" dirty="0"/>
              <a:t> </a:t>
            </a:r>
            <a:r>
              <a:rPr lang="en-GB" dirty="0" err="1"/>
              <a:t>Tiontuithe</a:t>
            </a:r>
            <a:r>
              <a:rPr lang="en-GB" dirty="0"/>
              <a:t> </a:t>
            </a:r>
            <a:r>
              <a:rPr lang="en-GB" dirty="0" err="1"/>
              <a:t>Teochta</a:t>
            </a:r>
            <a:endParaRPr lang="en-GB" dirty="0"/>
          </a:p>
        </p:txBody>
      </p:sp>
      <p:sp>
        <p:nvSpPr>
          <p:cNvPr id="2" name="Text Placeholder 1">
            <a:extLst>
              <a:ext uri="{FF2B5EF4-FFF2-40B4-BE49-F238E27FC236}">
                <a16:creationId xmlns:a16="http://schemas.microsoft.com/office/drawing/2014/main" id="{1B4B3F8D-3F44-BEBF-F966-B080C91947BE}"/>
              </a:ext>
            </a:extLst>
          </p:cNvPr>
          <p:cNvSpPr>
            <a:spLocks noGrp="1"/>
          </p:cNvSpPr>
          <p:nvPr>
            <p:ph type="body" sz="quarter" idx="10"/>
          </p:nvPr>
        </p:nvSpPr>
        <p:spPr>
          <a:xfrm>
            <a:off x="122292" y="461664"/>
            <a:ext cx="8899415" cy="1106970"/>
          </a:xfrm>
        </p:spPr>
        <p:txBody>
          <a:bodyPr/>
          <a:lstStyle/>
          <a:p>
            <a:pPr marL="571500" indent="-571500">
              <a:buFont typeface="Arial" panose="020B0604020202020204" pitchFamily="34" charset="0"/>
              <a:buAutoNum type="romanLcParenBoth"/>
            </a:pPr>
            <a:r>
              <a:rPr lang="ga-IE" dirty="0"/>
              <a:t>Tiontaigh</a:t>
            </a:r>
            <a:r>
              <a:rPr lang="en-GB" sz="3200" dirty="0"/>
              <a:t> 700℃ to kelvin</a:t>
            </a:r>
          </a:p>
          <a:p>
            <a:pPr marL="571500" indent="-571500">
              <a:buFont typeface="Arial" panose="020B0604020202020204" pitchFamily="34" charset="0"/>
              <a:buAutoNum type="romanLcParenBoth"/>
            </a:pPr>
            <a:r>
              <a:rPr lang="ga-IE" dirty="0"/>
              <a:t>Tiontaigh</a:t>
            </a:r>
            <a:r>
              <a:rPr lang="en-GB" sz="3200" dirty="0"/>
              <a:t> 700 K to ℃</a:t>
            </a:r>
          </a:p>
        </p:txBody>
      </p:sp>
      <p:sp>
        <p:nvSpPr>
          <p:cNvPr id="5" name="TextBox 4">
            <a:extLst>
              <a:ext uri="{FF2B5EF4-FFF2-40B4-BE49-F238E27FC236}">
                <a16:creationId xmlns:a16="http://schemas.microsoft.com/office/drawing/2014/main" id="{28364F35-D891-D8FB-5001-32E188E0F88B}"/>
              </a:ext>
            </a:extLst>
          </p:cNvPr>
          <p:cNvSpPr txBox="1"/>
          <p:nvPr/>
        </p:nvSpPr>
        <p:spPr>
          <a:xfrm>
            <a:off x="6473290" y="5856051"/>
            <a:ext cx="2670710" cy="800219"/>
          </a:xfrm>
          <a:prstGeom prst="rect">
            <a:avLst/>
          </a:prstGeom>
          <a:noFill/>
        </p:spPr>
        <p:txBody>
          <a:bodyPr wrap="square" rtlCol="0">
            <a:spAutoFit/>
          </a:bodyPr>
          <a:lstStyle/>
          <a:p>
            <a:pPr marL="571500" indent="-571500">
              <a:spcAft>
                <a:spcPts val="1200"/>
              </a:spcAft>
              <a:buAutoNum type="romanLcParenBoth"/>
            </a:pPr>
            <a:r>
              <a:rPr lang="en-GB">
                <a:cs typeface="Arial" panose="020B0604020202020204" pitchFamily="34" charset="0"/>
              </a:rPr>
              <a:t>700℃ = 973.15 K</a:t>
            </a:r>
          </a:p>
          <a:p>
            <a:pPr marL="571500" indent="-571500">
              <a:spcAft>
                <a:spcPts val="1200"/>
              </a:spcAft>
              <a:buAutoNum type="romanLcParenBoth"/>
            </a:pPr>
            <a:r>
              <a:rPr lang="en-GB">
                <a:cs typeface="Arial" panose="020B0604020202020204" pitchFamily="34" charset="0"/>
              </a:rPr>
              <a:t>700 K = 426.85</a:t>
            </a:r>
            <a:r>
              <a:rPr lang="en-GB"/>
              <a:t>℃</a:t>
            </a:r>
            <a:endParaRPr lang="en-GB">
              <a:cs typeface="Arial" panose="020B0604020202020204" pitchFamily="34" charset="0"/>
            </a:endParaRPr>
          </a:p>
        </p:txBody>
      </p:sp>
    </p:spTree>
    <p:extLst>
      <p:ext uri="{BB962C8B-B14F-4D97-AF65-F5344CB8AC3E}">
        <p14:creationId xmlns:p14="http://schemas.microsoft.com/office/powerpoint/2010/main" val="14438990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80" name="Text Box 7">
            <a:extLst>
              <a:ext uri="{FF2B5EF4-FFF2-40B4-BE49-F238E27FC236}">
                <a16:creationId xmlns:a16="http://schemas.microsoft.com/office/drawing/2014/main" id="{1DCD73EA-9FB5-B41D-F0EB-9C60F87408E7}"/>
              </a:ext>
            </a:extLst>
          </p:cNvPr>
          <p:cNvSpPr txBox="1">
            <a:spLocks noChangeArrowheads="1"/>
          </p:cNvSpPr>
          <p:nvPr/>
        </p:nvSpPr>
        <p:spPr bwMode="auto">
          <a:xfrm>
            <a:off x="755576" y="1876425"/>
            <a:ext cx="7632848" cy="1308050"/>
          </a:xfrm>
          <a:prstGeom prst="rect">
            <a:avLst/>
          </a:prstGeom>
          <a:solidFill>
            <a:srgbClr val="FFFF99"/>
          </a:solidFill>
          <a:ln>
            <a:noFill/>
          </a:ln>
        </p:spPr>
        <p:txBody>
          <a:bodyPr wrap="square">
            <a:spAutoFit/>
          </a:bodyP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spcBef>
                <a:spcPts val="1800"/>
              </a:spcBef>
            </a:pPr>
            <a:r>
              <a:rPr lang="pt-BR" altLang="en-US" sz="3200" dirty="0"/>
              <a:t>Is foirm fuinnimh é teas</a:t>
            </a:r>
            <a:r>
              <a:rPr lang="en-US" altLang="en-US" sz="3200" dirty="0"/>
              <a:t>. </a:t>
            </a:r>
            <a:r>
              <a:rPr lang="en-US" altLang="en-US" sz="2000" dirty="0"/>
              <a:t>HL 2016</a:t>
            </a:r>
            <a:endParaRPr lang="en-US" altLang="en-US" sz="3200" dirty="0"/>
          </a:p>
          <a:p>
            <a:pPr eaLnBrk="1" hangingPunct="1">
              <a:spcBef>
                <a:spcPts val="1800"/>
              </a:spcBef>
            </a:pPr>
            <a:r>
              <a:rPr lang="en-GB" altLang="en-US" sz="3200" dirty="0"/>
              <a:t>Is </a:t>
            </a:r>
            <a:r>
              <a:rPr lang="en-GB" altLang="en-US" sz="3200" dirty="0" err="1"/>
              <a:t>tomhas</a:t>
            </a:r>
            <a:r>
              <a:rPr lang="en-GB" altLang="en-US" sz="3200" dirty="0"/>
              <a:t> </a:t>
            </a:r>
            <a:r>
              <a:rPr lang="en-GB" altLang="en-US" sz="3200" dirty="0" err="1"/>
              <a:t>ar</a:t>
            </a:r>
            <a:r>
              <a:rPr lang="en-GB" altLang="en-US" sz="3200" dirty="0"/>
              <a:t> </a:t>
            </a:r>
            <a:r>
              <a:rPr lang="en-GB" altLang="en-US" sz="3200" dirty="0" err="1"/>
              <a:t>theas</a:t>
            </a:r>
            <a:r>
              <a:rPr lang="en-GB" altLang="en-US" sz="3200" dirty="0"/>
              <a:t> í an </a:t>
            </a:r>
            <a:r>
              <a:rPr lang="en-GB" altLang="en-US" sz="3200" dirty="0" err="1"/>
              <a:t>teocht</a:t>
            </a:r>
            <a:r>
              <a:rPr lang="en-GB" altLang="en-US" sz="3200" dirty="0"/>
              <a:t>.</a:t>
            </a:r>
            <a:r>
              <a:rPr lang="en-GB" altLang="en-US" sz="2400" dirty="0"/>
              <a:t>	</a:t>
            </a:r>
            <a:r>
              <a:rPr lang="en-GB" sz="2000" dirty="0"/>
              <a:t>HL 2016</a:t>
            </a:r>
          </a:p>
        </p:txBody>
      </p:sp>
      <p:sp>
        <p:nvSpPr>
          <p:cNvPr id="3" name="Title 2">
            <a:extLst>
              <a:ext uri="{FF2B5EF4-FFF2-40B4-BE49-F238E27FC236}">
                <a16:creationId xmlns:a16="http://schemas.microsoft.com/office/drawing/2014/main" id="{2FA397F4-0944-C5E2-34BC-22108DBEC079}"/>
              </a:ext>
            </a:extLst>
          </p:cNvPr>
          <p:cNvSpPr>
            <a:spLocks noGrp="1"/>
          </p:cNvSpPr>
          <p:nvPr>
            <p:ph type="title"/>
          </p:nvPr>
        </p:nvSpPr>
        <p:spPr>
          <a:xfrm>
            <a:off x="228600" y="190500"/>
            <a:ext cx="8686800" cy="1360712"/>
          </a:xfrm>
        </p:spPr>
        <p:txBody>
          <a:bodyPr/>
          <a:lstStyle/>
          <a:p>
            <a:r>
              <a:rPr lang="pt-BR" altLang="en-US" dirty="0"/>
              <a:t>Cad é an difríocht idir teas agus teocht?</a:t>
            </a:r>
            <a:endParaRPr lang="en-GB"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1" nodeType="clickEffect">
                                  <p:stCondLst>
                                    <p:cond delay="0"/>
                                  </p:stCondLst>
                                  <p:childTnLst>
                                    <p:set>
                                      <p:cBhvr>
                                        <p:cTn id="6" dur="1" fill="hold">
                                          <p:stCondLst>
                                            <p:cond delay="0"/>
                                          </p:stCondLst>
                                        </p:cTn>
                                        <p:tgtEl>
                                          <p:spTgt spid="308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80" grpId="0" animBg="1"/>
      <p:bldP spid="3080" grpId="1"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E27E8787-F75B-B865-38E4-2F134602A5FA}"/>
              </a:ext>
            </a:extLst>
          </p:cNvPr>
          <p:cNvGrpSpPr/>
          <p:nvPr/>
        </p:nvGrpSpPr>
        <p:grpSpPr>
          <a:xfrm>
            <a:off x="6988904" y="395289"/>
            <a:ext cx="1758791" cy="4428923"/>
            <a:chOff x="7092280" y="1465194"/>
            <a:chExt cx="1758791" cy="4428923"/>
          </a:xfrm>
        </p:grpSpPr>
        <p:pic>
          <p:nvPicPr>
            <p:cNvPr id="3" name="Picture 2">
              <a:extLst>
                <a:ext uri="{FF2B5EF4-FFF2-40B4-BE49-F238E27FC236}">
                  <a16:creationId xmlns:a16="http://schemas.microsoft.com/office/drawing/2014/main" id="{9F68EF69-73ED-C210-2B4C-0159DA5097E7}"/>
                </a:ext>
              </a:extLst>
            </p:cNvPr>
            <p:cNvPicPr>
              <a:picLocks noChangeAspect="1"/>
            </p:cNvPicPr>
            <p:nvPr/>
          </p:nvPicPr>
          <p:blipFill>
            <a:blip r:embed="rId2"/>
            <a:stretch>
              <a:fillRect/>
            </a:stretch>
          </p:blipFill>
          <p:spPr>
            <a:xfrm>
              <a:off x="7215791" y="1465194"/>
              <a:ext cx="1387472" cy="3927612"/>
            </a:xfrm>
            <a:prstGeom prst="rect">
              <a:avLst/>
            </a:prstGeom>
          </p:spPr>
        </p:pic>
        <p:pic>
          <p:nvPicPr>
            <p:cNvPr id="4" name="Picture 3">
              <a:extLst>
                <a:ext uri="{FF2B5EF4-FFF2-40B4-BE49-F238E27FC236}">
                  <a16:creationId xmlns:a16="http://schemas.microsoft.com/office/drawing/2014/main" id="{77B1B118-90EC-3B9E-8579-159C100F00D2}"/>
                </a:ext>
              </a:extLst>
            </p:cNvPr>
            <p:cNvPicPr>
              <a:picLocks noChangeAspect="1"/>
            </p:cNvPicPr>
            <p:nvPr/>
          </p:nvPicPr>
          <p:blipFill>
            <a:blip r:embed="rId3"/>
            <a:stretch>
              <a:fillRect/>
            </a:stretch>
          </p:blipFill>
          <p:spPr>
            <a:xfrm>
              <a:off x="7092280" y="5318430"/>
              <a:ext cx="1758791" cy="575687"/>
            </a:xfrm>
            <a:prstGeom prst="rect">
              <a:avLst/>
            </a:prstGeom>
          </p:spPr>
        </p:pic>
      </p:grpSp>
      <p:sp>
        <p:nvSpPr>
          <p:cNvPr id="5" name="Title 4">
            <a:extLst>
              <a:ext uri="{FF2B5EF4-FFF2-40B4-BE49-F238E27FC236}">
                <a16:creationId xmlns:a16="http://schemas.microsoft.com/office/drawing/2014/main" id="{9E930A48-2C84-69B9-15D4-D749CDD65B9F}"/>
              </a:ext>
            </a:extLst>
          </p:cNvPr>
          <p:cNvSpPr>
            <a:spLocks noGrp="1"/>
          </p:cNvSpPr>
          <p:nvPr>
            <p:ph type="title"/>
          </p:nvPr>
        </p:nvSpPr>
        <p:spPr>
          <a:xfrm>
            <a:off x="628650" y="1779254"/>
            <a:ext cx="7886700" cy="884202"/>
          </a:xfrm>
        </p:spPr>
        <p:txBody>
          <a:bodyPr/>
          <a:lstStyle/>
          <a:p>
            <a:r>
              <a:rPr lang="en-US" altLang="en-US" dirty="0" err="1"/>
              <a:t>Teirmiméadair</a:t>
            </a:r>
            <a:endParaRPr lang="en-GB" altLang="en-US" dirty="0"/>
          </a:p>
        </p:txBody>
      </p:sp>
    </p:spTree>
    <p:extLst>
      <p:ext uri="{BB962C8B-B14F-4D97-AF65-F5344CB8AC3E}">
        <p14:creationId xmlns:p14="http://schemas.microsoft.com/office/powerpoint/2010/main" val="95894772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DB995FA1-5666-EE3F-3686-49EA6FA01E53}"/>
              </a:ext>
            </a:extLst>
          </p:cNvPr>
          <p:cNvSpPr txBox="1"/>
          <p:nvPr/>
        </p:nvSpPr>
        <p:spPr>
          <a:xfrm>
            <a:off x="1114490" y="4210528"/>
            <a:ext cx="3457510" cy="1384995"/>
          </a:xfrm>
          <a:prstGeom prst="rect">
            <a:avLst/>
          </a:prstGeom>
          <a:noFill/>
        </p:spPr>
        <p:txBody>
          <a:bodyPr wrap="square" rtlCol="0">
            <a:spAutoFit/>
          </a:bodyPr>
          <a:lstStyle/>
          <a:p>
            <a:r>
              <a:rPr lang="en-GB" sz="2800" dirty="0" err="1"/>
              <a:t>Meadaíonn</a:t>
            </a:r>
            <a:r>
              <a:rPr lang="en-GB" sz="2800" dirty="0"/>
              <a:t> </a:t>
            </a:r>
            <a:r>
              <a:rPr lang="en-GB" sz="2800" dirty="0" err="1"/>
              <a:t>leacht</a:t>
            </a:r>
            <a:r>
              <a:rPr lang="en-GB" sz="2800" dirty="0"/>
              <a:t> </a:t>
            </a:r>
            <a:r>
              <a:rPr lang="en-GB" sz="2800" dirty="0" err="1"/>
              <a:t>isteach</a:t>
            </a:r>
            <a:r>
              <a:rPr lang="en-GB" sz="2800" dirty="0"/>
              <a:t> </a:t>
            </a:r>
            <a:r>
              <a:rPr lang="en-GB" sz="2800" dirty="0" err="1"/>
              <a:t>sa</a:t>
            </a:r>
            <a:r>
              <a:rPr lang="en-GB" sz="2800" dirty="0"/>
              <a:t> </a:t>
            </a:r>
            <a:r>
              <a:rPr lang="en-GB" sz="2800" dirty="0" err="1"/>
              <a:t>fheadán</a:t>
            </a:r>
            <a:r>
              <a:rPr lang="en-GB" sz="2800" dirty="0"/>
              <a:t> </a:t>
            </a:r>
            <a:r>
              <a:rPr lang="en-GB" sz="2800" dirty="0" err="1"/>
              <a:t>ribeach</a:t>
            </a:r>
            <a:endParaRPr lang="en-GB" sz="2800" dirty="0"/>
          </a:p>
        </p:txBody>
      </p:sp>
      <p:sp>
        <p:nvSpPr>
          <p:cNvPr id="9" name="Title 8">
            <a:extLst>
              <a:ext uri="{FF2B5EF4-FFF2-40B4-BE49-F238E27FC236}">
                <a16:creationId xmlns:a16="http://schemas.microsoft.com/office/drawing/2014/main" id="{E4A2B120-66DB-39D0-0D6A-DA06982C5926}"/>
              </a:ext>
            </a:extLst>
          </p:cNvPr>
          <p:cNvSpPr>
            <a:spLocks noGrp="1"/>
          </p:cNvSpPr>
          <p:nvPr>
            <p:ph type="title"/>
          </p:nvPr>
        </p:nvSpPr>
        <p:spPr>
          <a:xfrm>
            <a:off x="241300" y="155575"/>
            <a:ext cx="8724900" cy="590931"/>
          </a:xfrm>
        </p:spPr>
        <p:txBody>
          <a:bodyPr/>
          <a:lstStyle/>
          <a:p>
            <a:r>
              <a:rPr lang="en-US" altLang="en-US" dirty="0" err="1"/>
              <a:t>Conas</a:t>
            </a:r>
            <a:r>
              <a:rPr lang="en-US" altLang="en-US" dirty="0"/>
              <a:t> a </a:t>
            </a:r>
            <a:r>
              <a:rPr lang="en-US" altLang="en-US" dirty="0" err="1"/>
              <a:t>thomhaiseann</a:t>
            </a:r>
            <a:r>
              <a:rPr lang="en-US" altLang="en-US" dirty="0"/>
              <a:t> tú </a:t>
            </a:r>
            <a:r>
              <a:rPr lang="en-US" altLang="en-US" dirty="0" err="1"/>
              <a:t>teocht</a:t>
            </a:r>
            <a:r>
              <a:rPr lang="en-US" altLang="en-US" dirty="0"/>
              <a:t>?</a:t>
            </a:r>
            <a:endParaRPr lang="en-GB" dirty="0"/>
          </a:p>
        </p:txBody>
      </p:sp>
      <p:sp>
        <p:nvSpPr>
          <p:cNvPr id="11" name="TextBox 10">
            <a:extLst>
              <a:ext uri="{FF2B5EF4-FFF2-40B4-BE49-F238E27FC236}">
                <a16:creationId xmlns:a16="http://schemas.microsoft.com/office/drawing/2014/main" id="{15821207-C837-53AF-3374-70A8CCD2905F}"/>
              </a:ext>
            </a:extLst>
          </p:cNvPr>
          <p:cNvSpPr txBox="1"/>
          <p:nvPr/>
        </p:nvSpPr>
        <p:spPr>
          <a:xfrm>
            <a:off x="563895" y="884117"/>
            <a:ext cx="6869429" cy="2215991"/>
          </a:xfrm>
          <a:prstGeom prst="rect">
            <a:avLst/>
          </a:prstGeom>
          <a:noFill/>
        </p:spPr>
        <p:txBody>
          <a:bodyPr wrap="square" rtlCol="0">
            <a:spAutoFit/>
          </a:bodyPr>
          <a:lstStyle/>
          <a:p>
            <a:pPr>
              <a:spcAft>
                <a:spcPts val="1200"/>
              </a:spcAft>
            </a:pPr>
            <a:r>
              <a:rPr lang="en-GB" sz="3200" dirty="0" err="1">
                <a:latin typeface="Arial" panose="020B0604020202020204" pitchFamily="34" charset="0"/>
                <a:cs typeface="Arial" panose="020B0604020202020204" pitchFamily="34" charset="0"/>
              </a:rPr>
              <a:t>Déanaimid</a:t>
            </a:r>
            <a:r>
              <a:rPr lang="en-GB" sz="3200" dirty="0">
                <a:latin typeface="Arial" panose="020B0604020202020204" pitchFamily="34" charset="0"/>
                <a:cs typeface="Arial" panose="020B0604020202020204" pitchFamily="34" charset="0"/>
              </a:rPr>
              <a:t> </a:t>
            </a:r>
            <a:r>
              <a:rPr lang="en-GB" sz="3200" dirty="0" err="1">
                <a:latin typeface="Arial" panose="020B0604020202020204" pitchFamily="34" charset="0"/>
                <a:cs typeface="Arial" panose="020B0604020202020204" pitchFamily="34" charset="0"/>
              </a:rPr>
              <a:t>teocht</a:t>
            </a:r>
            <a:r>
              <a:rPr lang="en-GB" sz="3200" dirty="0">
                <a:latin typeface="Arial" panose="020B0604020202020204" pitchFamily="34" charset="0"/>
                <a:cs typeface="Arial" panose="020B0604020202020204" pitchFamily="34" charset="0"/>
              </a:rPr>
              <a:t> a </a:t>
            </a:r>
            <a:r>
              <a:rPr lang="en-GB" sz="3200" dirty="0" err="1">
                <a:latin typeface="Arial" panose="020B0604020202020204" pitchFamily="34" charset="0"/>
                <a:cs typeface="Arial" panose="020B0604020202020204" pitchFamily="34" charset="0"/>
              </a:rPr>
              <a:t>thomhas</a:t>
            </a:r>
            <a:r>
              <a:rPr lang="en-GB" sz="3200" dirty="0">
                <a:latin typeface="Arial" panose="020B0604020202020204" pitchFamily="34" charset="0"/>
                <a:cs typeface="Arial" panose="020B0604020202020204" pitchFamily="34" charset="0"/>
              </a:rPr>
              <a:t> go </a:t>
            </a:r>
            <a:r>
              <a:rPr lang="en-GB" sz="3200" b="1" dirty="0" err="1">
                <a:latin typeface="Arial" panose="020B0604020202020204" pitchFamily="34" charset="0"/>
                <a:cs typeface="Arial" panose="020B0604020202020204" pitchFamily="34" charset="0"/>
              </a:rPr>
              <a:t>hindíreach</a:t>
            </a:r>
            <a:r>
              <a:rPr lang="en-GB" sz="3200" dirty="0">
                <a:latin typeface="Arial" panose="020B0604020202020204" pitchFamily="34" charset="0"/>
                <a:cs typeface="Arial" panose="020B0604020202020204" pitchFamily="34" charset="0"/>
              </a:rPr>
              <a:t> </a:t>
            </a:r>
            <a:r>
              <a:rPr lang="en-GB" sz="3200" dirty="0" err="1">
                <a:latin typeface="Arial" panose="020B0604020202020204" pitchFamily="34" charset="0"/>
                <a:cs typeface="Arial" panose="020B0604020202020204" pitchFamily="34" charset="0"/>
              </a:rPr>
              <a:t>trína</a:t>
            </a:r>
            <a:r>
              <a:rPr lang="en-GB" sz="3200" dirty="0">
                <a:latin typeface="Arial" panose="020B0604020202020204" pitchFamily="34" charset="0"/>
                <a:cs typeface="Arial" panose="020B0604020202020204" pitchFamily="34" charset="0"/>
              </a:rPr>
              <a:t> </a:t>
            </a:r>
            <a:r>
              <a:rPr lang="en-GB" sz="3200" dirty="0" err="1">
                <a:latin typeface="Arial" panose="020B0604020202020204" pitchFamily="34" charset="0"/>
                <a:cs typeface="Arial" panose="020B0604020202020204" pitchFamily="34" charset="0"/>
              </a:rPr>
              <a:t>héifeachtaí</a:t>
            </a:r>
            <a:r>
              <a:rPr lang="en-GB" sz="3200" dirty="0">
                <a:latin typeface="Arial" panose="020B0604020202020204" pitchFamily="34" charset="0"/>
                <a:cs typeface="Arial" panose="020B0604020202020204" pitchFamily="34" charset="0"/>
              </a:rPr>
              <a:t>. </a:t>
            </a:r>
          </a:p>
          <a:p>
            <a:pPr>
              <a:spcAft>
                <a:spcPts val="1200"/>
              </a:spcAft>
            </a:pPr>
            <a:r>
              <a:rPr lang="en-GB" sz="3200" dirty="0">
                <a:latin typeface="Arial" panose="020B0604020202020204" pitchFamily="34" charset="0"/>
                <a:cs typeface="Arial" panose="020B0604020202020204" pitchFamily="34" charset="0"/>
              </a:rPr>
              <a:t>Mar </a:t>
            </a:r>
            <a:r>
              <a:rPr lang="en-GB" sz="3200" dirty="0" err="1">
                <a:latin typeface="Arial" panose="020B0604020202020204" pitchFamily="34" charset="0"/>
                <a:cs typeface="Arial" panose="020B0604020202020204" pitchFamily="34" charset="0"/>
              </a:rPr>
              <a:t>shampla</a:t>
            </a:r>
            <a:r>
              <a:rPr lang="en-GB" sz="3200" dirty="0">
                <a:latin typeface="Arial" panose="020B0604020202020204" pitchFamily="34" charset="0"/>
                <a:cs typeface="Arial" panose="020B0604020202020204" pitchFamily="34" charset="0"/>
              </a:rPr>
              <a:t>, </a:t>
            </a:r>
            <a:r>
              <a:rPr lang="en-GB" sz="3200" dirty="0" err="1">
                <a:latin typeface="Arial" panose="020B0604020202020204" pitchFamily="34" charset="0"/>
                <a:cs typeface="Arial" panose="020B0604020202020204" pitchFamily="34" charset="0"/>
              </a:rPr>
              <a:t>leathnú</a:t>
            </a:r>
            <a:r>
              <a:rPr lang="en-GB" sz="3200" dirty="0">
                <a:latin typeface="Arial" panose="020B0604020202020204" pitchFamily="34" charset="0"/>
                <a:cs typeface="Arial" panose="020B0604020202020204" pitchFamily="34" charset="0"/>
              </a:rPr>
              <a:t> </a:t>
            </a:r>
            <a:r>
              <a:rPr lang="en-GB" sz="3200" dirty="0" err="1">
                <a:latin typeface="Arial" panose="020B0604020202020204" pitchFamily="34" charset="0"/>
                <a:cs typeface="Arial" panose="020B0604020202020204" pitchFamily="34" charset="0"/>
              </a:rPr>
              <a:t>nó</a:t>
            </a:r>
            <a:r>
              <a:rPr lang="en-GB" sz="3200" dirty="0">
                <a:latin typeface="Arial" panose="020B0604020202020204" pitchFamily="34" charset="0"/>
                <a:cs typeface="Arial" panose="020B0604020202020204" pitchFamily="34" charset="0"/>
              </a:rPr>
              <a:t> </a:t>
            </a:r>
            <a:r>
              <a:rPr lang="en-GB" sz="3200" dirty="0" err="1">
                <a:latin typeface="Arial" panose="020B0604020202020204" pitchFamily="34" charset="0"/>
                <a:cs typeface="Arial" panose="020B0604020202020204" pitchFamily="34" charset="0"/>
              </a:rPr>
              <a:t>crapadh</a:t>
            </a:r>
            <a:r>
              <a:rPr lang="en-GB" sz="3200" dirty="0">
                <a:latin typeface="Arial" panose="020B0604020202020204" pitchFamily="34" charset="0"/>
                <a:cs typeface="Arial" panose="020B0604020202020204" pitchFamily="34" charset="0"/>
              </a:rPr>
              <a:t> </a:t>
            </a:r>
            <a:r>
              <a:rPr lang="en-GB" sz="3200" dirty="0" err="1">
                <a:latin typeface="Arial" panose="020B0604020202020204" pitchFamily="34" charset="0"/>
                <a:cs typeface="Arial" panose="020B0604020202020204" pitchFamily="34" charset="0"/>
              </a:rPr>
              <a:t>leachta</a:t>
            </a:r>
            <a:r>
              <a:rPr lang="en-GB" sz="3200" dirty="0">
                <a:latin typeface="Arial" panose="020B0604020202020204" pitchFamily="34" charset="0"/>
                <a:cs typeface="Arial" panose="020B0604020202020204" pitchFamily="34" charset="0"/>
              </a:rPr>
              <a:t>.</a:t>
            </a:r>
          </a:p>
        </p:txBody>
      </p:sp>
      <p:grpSp>
        <p:nvGrpSpPr>
          <p:cNvPr id="2" name="Group 1">
            <a:extLst>
              <a:ext uri="{FF2B5EF4-FFF2-40B4-BE49-F238E27FC236}">
                <a16:creationId xmlns:a16="http://schemas.microsoft.com/office/drawing/2014/main" id="{EE87D21B-E25F-A2DA-6009-39EB95DA8B96}"/>
              </a:ext>
            </a:extLst>
          </p:cNvPr>
          <p:cNvGrpSpPr/>
          <p:nvPr/>
        </p:nvGrpSpPr>
        <p:grpSpPr>
          <a:xfrm>
            <a:off x="6232532" y="2809442"/>
            <a:ext cx="1272094" cy="3541247"/>
            <a:chOff x="5700315" y="1809462"/>
            <a:chExt cx="1272094" cy="3541247"/>
          </a:xfrm>
        </p:grpSpPr>
        <p:pic>
          <p:nvPicPr>
            <p:cNvPr id="8" name="Picture 7">
              <a:extLst>
                <a:ext uri="{FF2B5EF4-FFF2-40B4-BE49-F238E27FC236}">
                  <a16:creationId xmlns:a16="http://schemas.microsoft.com/office/drawing/2014/main" id="{98ABF4AB-9871-88B1-1144-41567378D4C3}"/>
                </a:ext>
              </a:extLst>
            </p:cNvPr>
            <p:cNvPicPr>
              <a:picLocks noChangeAspect="1"/>
            </p:cNvPicPr>
            <p:nvPr/>
          </p:nvPicPr>
          <p:blipFill>
            <a:blip r:embed="rId3"/>
            <a:stretch>
              <a:fillRect/>
            </a:stretch>
          </p:blipFill>
          <p:spPr>
            <a:xfrm>
              <a:off x="5700315" y="1809462"/>
              <a:ext cx="1247949" cy="3258005"/>
            </a:xfrm>
            <a:prstGeom prst="rect">
              <a:avLst/>
            </a:prstGeom>
          </p:spPr>
        </p:pic>
        <p:pic>
          <p:nvPicPr>
            <p:cNvPr id="10" name="Picture 9">
              <a:extLst>
                <a:ext uri="{FF2B5EF4-FFF2-40B4-BE49-F238E27FC236}">
                  <a16:creationId xmlns:a16="http://schemas.microsoft.com/office/drawing/2014/main" id="{C643F108-880F-8E58-EEE0-71F8BC48479D}"/>
                </a:ext>
              </a:extLst>
            </p:cNvPr>
            <p:cNvPicPr>
              <a:picLocks noChangeAspect="1"/>
            </p:cNvPicPr>
            <p:nvPr/>
          </p:nvPicPr>
          <p:blipFill>
            <a:blip r:embed="rId4"/>
            <a:stretch>
              <a:fillRect/>
            </a:stretch>
          </p:blipFill>
          <p:spPr>
            <a:xfrm>
              <a:off x="5710569" y="4937684"/>
              <a:ext cx="1261840" cy="413025"/>
            </a:xfrm>
            <a:prstGeom prst="rect">
              <a:avLst/>
            </a:prstGeom>
          </p:spPr>
        </p:pic>
      </p:grpSp>
      <p:cxnSp>
        <p:nvCxnSpPr>
          <p:cNvPr id="3" name="Straight Arrow Connector 2">
            <a:extLst>
              <a:ext uri="{FF2B5EF4-FFF2-40B4-BE49-F238E27FC236}">
                <a16:creationId xmlns:a16="http://schemas.microsoft.com/office/drawing/2014/main" id="{2B47B986-B586-F1EC-08AB-3170B912F2B4}"/>
              </a:ext>
            </a:extLst>
          </p:cNvPr>
          <p:cNvCxnSpPr>
            <a:cxnSpLocks/>
          </p:cNvCxnSpPr>
          <p:nvPr/>
        </p:nvCxnSpPr>
        <p:spPr>
          <a:xfrm flipV="1">
            <a:off x="4178300" y="4419600"/>
            <a:ext cx="2349500" cy="571500"/>
          </a:xfrm>
          <a:prstGeom prst="straightConnector1">
            <a:avLst/>
          </a:prstGeom>
          <a:ln w="28575">
            <a:solidFill>
              <a:schemeClr val="tx1"/>
            </a:solidFill>
            <a:tailEnd type="arrow" w="med" len="lg"/>
          </a:ln>
        </p:spPr>
        <p:style>
          <a:lnRef idx="2">
            <a:schemeClr val="accent1"/>
          </a:lnRef>
          <a:fillRef idx="0">
            <a:schemeClr val="accent1"/>
          </a:fillRef>
          <a:effectRef idx="1">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1"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F2A6F1D-63D0-B640-A491-BD4D509B2A2D}"/>
            </a:ext>
          </a:extLst>
        </p:cNvPr>
        <p:cNvGrpSpPr/>
        <p:nvPr/>
      </p:nvGrpSpPr>
      <p:grpSpPr>
        <a:xfrm>
          <a:off x="0" y="0"/>
          <a:ext cx="0" cy="0"/>
          <a:chOff x="0" y="0"/>
          <a:chExt cx="0" cy="0"/>
        </a:xfrm>
      </p:grpSpPr>
      <p:sp>
        <p:nvSpPr>
          <p:cNvPr id="7173" name="Text Box 5">
            <a:extLst>
              <a:ext uri="{FF2B5EF4-FFF2-40B4-BE49-F238E27FC236}">
                <a16:creationId xmlns:a16="http://schemas.microsoft.com/office/drawing/2014/main" id="{DA85EA95-8EDF-8F4E-C86C-58019D77F930}"/>
              </a:ext>
            </a:extLst>
          </p:cNvPr>
          <p:cNvSpPr txBox="1">
            <a:spLocks noChangeArrowheads="1"/>
          </p:cNvSpPr>
          <p:nvPr/>
        </p:nvSpPr>
        <p:spPr bwMode="auto">
          <a:xfrm>
            <a:off x="684213" y="1137285"/>
            <a:ext cx="7349444" cy="1077218"/>
          </a:xfrm>
          <a:prstGeom prst="rect">
            <a:avLst/>
          </a:prstGeom>
          <a:solidFill>
            <a:srgbClr val="FFFF99"/>
          </a:solidFill>
          <a:ln>
            <a:noFill/>
          </a:ln>
        </p:spPr>
        <p:txBody>
          <a:bodyPr wrap="square">
            <a:spAutoFit/>
          </a:bodyP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spcBef>
                <a:spcPct val="50000"/>
              </a:spcBef>
            </a:pPr>
            <a:r>
              <a:rPr lang="en-US" altLang="en-US" sz="3200" dirty="0"/>
              <a:t> </a:t>
            </a:r>
            <a:r>
              <a:rPr lang="en-US" altLang="en-US" sz="3200" dirty="0" err="1"/>
              <a:t>Airí</a:t>
            </a:r>
            <a:r>
              <a:rPr lang="en-US" altLang="en-US" sz="3200" dirty="0"/>
              <a:t> </a:t>
            </a:r>
            <a:r>
              <a:rPr lang="en-US" altLang="en-US" sz="3200" dirty="0" err="1"/>
              <a:t>fisiceach</a:t>
            </a:r>
            <a:r>
              <a:rPr lang="en-US" altLang="en-US" sz="3200" dirty="0"/>
              <a:t> </a:t>
            </a:r>
            <a:r>
              <a:rPr lang="en-US" altLang="en-US" sz="3200" dirty="0" err="1"/>
              <a:t>ar</a:t>
            </a:r>
            <a:r>
              <a:rPr lang="en-US" altLang="en-US" sz="3200" dirty="0"/>
              <a:t> </a:t>
            </a:r>
            <a:r>
              <a:rPr lang="en-US" altLang="en-US" sz="3200" dirty="0" err="1"/>
              <a:t>bith</a:t>
            </a:r>
            <a:r>
              <a:rPr lang="en-US" altLang="en-US" sz="3200" dirty="0"/>
              <a:t> </a:t>
            </a:r>
            <a:r>
              <a:rPr lang="en-US" altLang="en-US" sz="3200" dirty="0" err="1"/>
              <a:t>ar</a:t>
            </a:r>
            <a:r>
              <a:rPr lang="en-US" altLang="en-US" sz="3200" dirty="0"/>
              <a:t> a </a:t>
            </a:r>
            <a:r>
              <a:rPr lang="en-US" altLang="en-US" sz="3200" dirty="0" err="1"/>
              <a:t>dtagann</a:t>
            </a:r>
            <a:r>
              <a:rPr lang="en-US" altLang="en-US" sz="3200" dirty="0"/>
              <a:t> </a:t>
            </a:r>
            <a:r>
              <a:rPr lang="en-US" altLang="en-US" sz="3200" dirty="0" err="1"/>
              <a:t>athrú</a:t>
            </a:r>
            <a:r>
              <a:rPr lang="en-US" altLang="en-US" sz="3200" dirty="0"/>
              <a:t> </a:t>
            </a:r>
            <a:r>
              <a:rPr lang="en-US" altLang="en-US" sz="3200" dirty="0" err="1"/>
              <a:t>intomhaiste</a:t>
            </a:r>
            <a:r>
              <a:rPr lang="en-US" altLang="en-US" sz="3200" dirty="0"/>
              <a:t> i </a:t>
            </a:r>
            <a:r>
              <a:rPr lang="en-US" altLang="en-US" sz="3200" dirty="0" err="1"/>
              <a:t>leith</a:t>
            </a:r>
            <a:r>
              <a:rPr lang="en-US" altLang="en-US" sz="3200" dirty="0"/>
              <a:t> na </a:t>
            </a:r>
            <a:r>
              <a:rPr lang="en-US" altLang="en-US" sz="3200" dirty="0" err="1"/>
              <a:t>teochta</a:t>
            </a:r>
            <a:r>
              <a:rPr lang="en-US" altLang="en-US" sz="3200" dirty="0"/>
              <a:t>. </a:t>
            </a:r>
            <a:r>
              <a:rPr lang="en-US" altLang="en-US" sz="2000" dirty="0"/>
              <a:t>HL 2015</a:t>
            </a:r>
            <a:endParaRPr lang="en-GB" altLang="en-US" sz="3200" dirty="0"/>
          </a:p>
        </p:txBody>
      </p:sp>
      <p:sp>
        <p:nvSpPr>
          <p:cNvPr id="6" name="TextBox 5">
            <a:extLst>
              <a:ext uri="{FF2B5EF4-FFF2-40B4-BE49-F238E27FC236}">
                <a16:creationId xmlns:a16="http://schemas.microsoft.com/office/drawing/2014/main" id="{FD14B1C0-244F-108D-F3BF-3629353019FE}"/>
              </a:ext>
            </a:extLst>
          </p:cNvPr>
          <p:cNvSpPr txBox="1"/>
          <p:nvPr/>
        </p:nvSpPr>
        <p:spPr>
          <a:xfrm>
            <a:off x="3779912" y="4210528"/>
            <a:ext cx="2663974" cy="954107"/>
          </a:xfrm>
          <a:prstGeom prst="rect">
            <a:avLst/>
          </a:prstGeom>
          <a:noFill/>
        </p:spPr>
        <p:txBody>
          <a:bodyPr wrap="square" rtlCol="0">
            <a:spAutoFit/>
          </a:bodyPr>
          <a:lstStyle/>
          <a:p>
            <a:pPr algn="l"/>
            <a:r>
              <a:rPr lang="en-GB" sz="2800" b="1" dirty="0" err="1"/>
              <a:t>Sampla</a:t>
            </a:r>
            <a:r>
              <a:rPr lang="en-GB" sz="2800" b="1" dirty="0"/>
              <a:t>:</a:t>
            </a:r>
          </a:p>
          <a:p>
            <a:pPr algn="l"/>
            <a:r>
              <a:rPr lang="en-GB" sz="2800" dirty="0"/>
              <a:t>Fad an </a:t>
            </a:r>
            <a:r>
              <a:rPr lang="en-GB" sz="2800" dirty="0" err="1"/>
              <a:t>leacht</a:t>
            </a:r>
            <a:endParaRPr lang="en-GB" sz="2800" dirty="0"/>
          </a:p>
        </p:txBody>
      </p:sp>
      <p:sp>
        <p:nvSpPr>
          <p:cNvPr id="9" name="Title 8">
            <a:extLst>
              <a:ext uri="{FF2B5EF4-FFF2-40B4-BE49-F238E27FC236}">
                <a16:creationId xmlns:a16="http://schemas.microsoft.com/office/drawing/2014/main" id="{A1713BC8-E24E-46E8-3A73-78CF97FAACC9}"/>
              </a:ext>
            </a:extLst>
          </p:cNvPr>
          <p:cNvSpPr>
            <a:spLocks noGrp="1"/>
          </p:cNvSpPr>
          <p:nvPr>
            <p:ph type="title"/>
          </p:nvPr>
        </p:nvSpPr>
        <p:spPr>
          <a:xfrm>
            <a:off x="241300" y="155246"/>
            <a:ext cx="8724900" cy="590931"/>
          </a:xfrm>
        </p:spPr>
        <p:txBody>
          <a:bodyPr/>
          <a:lstStyle/>
          <a:p>
            <a:r>
              <a:rPr lang="en-US" altLang="en-US" dirty="0"/>
              <a:t>Cad is </a:t>
            </a:r>
            <a:r>
              <a:rPr lang="en-US" altLang="en-US" dirty="0" err="1"/>
              <a:t>Airí</a:t>
            </a:r>
            <a:r>
              <a:rPr lang="en-US" altLang="en-US" dirty="0"/>
              <a:t> </a:t>
            </a:r>
            <a:r>
              <a:rPr lang="en-US" altLang="en-US" dirty="0" err="1"/>
              <a:t>teirmiméadrach</a:t>
            </a:r>
            <a:r>
              <a:rPr lang="en-US" altLang="en-US" dirty="0"/>
              <a:t>?</a:t>
            </a:r>
            <a:endParaRPr lang="en-GB" dirty="0"/>
          </a:p>
        </p:txBody>
      </p:sp>
      <p:grpSp>
        <p:nvGrpSpPr>
          <p:cNvPr id="2" name="Group 1">
            <a:extLst>
              <a:ext uri="{FF2B5EF4-FFF2-40B4-BE49-F238E27FC236}">
                <a16:creationId xmlns:a16="http://schemas.microsoft.com/office/drawing/2014/main" id="{B2E0D6C7-100E-CE1C-AB76-B6E41B160813}"/>
              </a:ext>
            </a:extLst>
          </p:cNvPr>
          <p:cNvGrpSpPr/>
          <p:nvPr/>
        </p:nvGrpSpPr>
        <p:grpSpPr>
          <a:xfrm>
            <a:off x="7365255" y="2542426"/>
            <a:ext cx="1272094" cy="3541247"/>
            <a:chOff x="5700315" y="1809462"/>
            <a:chExt cx="1272094" cy="3541247"/>
          </a:xfrm>
        </p:grpSpPr>
        <p:pic>
          <p:nvPicPr>
            <p:cNvPr id="10" name="Picture 9">
              <a:extLst>
                <a:ext uri="{FF2B5EF4-FFF2-40B4-BE49-F238E27FC236}">
                  <a16:creationId xmlns:a16="http://schemas.microsoft.com/office/drawing/2014/main" id="{620FC1CF-4F68-1374-0B88-07365F6802BB}"/>
                </a:ext>
              </a:extLst>
            </p:cNvPr>
            <p:cNvPicPr>
              <a:picLocks noChangeAspect="1"/>
            </p:cNvPicPr>
            <p:nvPr/>
          </p:nvPicPr>
          <p:blipFill>
            <a:blip r:embed="rId3"/>
            <a:stretch>
              <a:fillRect/>
            </a:stretch>
          </p:blipFill>
          <p:spPr>
            <a:xfrm>
              <a:off x="5700315" y="1809462"/>
              <a:ext cx="1247949" cy="3258005"/>
            </a:xfrm>
            <a:prstGeom prst="rect">
              <a:avLst/>
            </a:prstGeom>
          </p:spPr>
        </p:pic>
        <p:pic>
          <p:nvPicPr>
            <p:cNvPr id="11" name="Picture 10">
              <a:extLst>
                <a:ext uri="{FF2B5EF4-FFF2-40B4-BE49-F238E27FC236}">
                  <a16:creationId xmlns:a16="http://schemas.microsoft.com/office/drawing/2014/main" id="{5BD9736B-E5CF-D8B0-F646-57FA8530D348}"/>
                </a:ext>
              </a:extLst>
            </p:cNvPr>
            <p:cNvPicPr>
              <a:picLocks noChangeAspect="1"/>
            </p:cNvPicPr>
            <p:nvPr/>
          </p:nvPicPr>
          <p:blipFill>
            <a:blip r:embed="rId4"/>
            <a:stretch>
              <a:fillRect/>
            </a:stretch>
          </p:blipFill>
          <p:spPr>
            <a:xfrm>
              <a:off x="5710569" y="4937684"/>
              <a:ext cx="1261840" cy="413025"/>
            </a:xfrm>
            <a:prstGeom prst="rect">
              <a:avLst/>
            </a:prstGeom>
          </p:spPr>
        </p:pic>
      </p:grpSp>
      <p:cxnSp>
        <p:nvCxnSpPr>
          <p:cNvPr id="3" name="Straight Arrow Connector 2">
            <a:extLst>
              <a:ext uri="{FF2B5EF4-FFF2-40B4-BE49-F238E27FC236}">
                <a16:creationId xmlns:a16="http://schemas.microsoft.com/office/drawing/2014/main" id="{0278B26E-228E-2F73-B4BC-40CC265CB9FF}"/>
              </a:ext>
            </a:extLst>
          </p:cNvPr>
          <p:cNvCxnSpPr>
            <a:cxnSpLocks/>
          </p:cNvCxnSpPr>
          <p:nvPr/>
        </p:nvCxnSpPr>
        <p:spPr>
          <a:xfrm flipV="1">
            <a:off x="6443886" y="4343400"/>
            <a:ext cx="1188814" cy="376354"/>
          </a:xfrm>
          <a:prstGeom prst="straightConnector1">
            <a:avLst/>
          </a:prstGeom>
          <a:ln w="28575">
            <a:solidFill>
              <a:schemeClr val="tx1"/>
            </a:solidFill>
            <a:tailEnd type="arrow" w="med" len="lg"/>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80030871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1" nodeType="clickEffect">
                                  <p:stCondLst>
                                    <p:cond delay="0"/>
                                  </p:stCondLst>
                                  <p:childTnLst>
                                    <p:set>
                                      <p:cBhvr>
                                        <p:cTn id="6" dur="1" fill="hold">
                                          <p:stCondLst>
                                            <p:cond delay="0"/>
                                          </p:stCondLst>
                                        </p:cTn>
                                        <p:tgtEl>
                                          <p:spTgt spid="7173"/>
                                        </p:tgtEl>
                                        <p:attrNameLst>
                                          <p:attrName>style.visibility</p:attrName>
                                        </p:attrNameLst>
                                      </p:cBhvr>
                                      <p:to>
                                        <p:strVal val="visible"/>
                                      </p:to>
                                    </p:set>
                                    <p:anim calcmode="lin" valueType="num">
                                      <p:cBhvr additive="base">
                                        <p:cTn id="7" dur="500" fill="hold"/>
                                        <p:tgtEl>
                                          <p:spTgt spid="7173"/>
                                        </p:tgtEl>
                                        <p:attrNameLst>
                                          <p:attrName>ppt_x</p:attrName>
                                        </p:attrNameLst>
                                      </p:cBhvr>
                                      <p:tavLst>
                                        <p:tav tm="0">
                                          <p:val>
                                            <p:strVal val="#ppt_x"/>
                                          </p:val>
                                        </p:tav>
                                        <p:tav tm="100000">
                                          <p:val>
                                            <p:strVal val="#ppt_x"/>
                                          </p:val>
                                        </p:tav>
                                      </p:tavLst>
                                    </p:anim>
                                    <p:anim calcmode="lin" valueType="num">
                                      <p:cBhvr additive="base">
                                        <p:cTn id="8" dur="500" fill="hold"/>
                                        <p:tgtEl>
                                          <p:spTgt spid="7173"/>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par>
                                <p:cTn id="13" presetID="1" presetClass="entr" presetSubtype="0" fill="hold" nodeType="withEffect">
                                  <p:stCondLst>
                                    <p:cond delay="0"/>
                                  </p:stCondLst>
                                  <p:childTnLst>
                                    <p:set>
                                      <p:cBhvr>
                                        <p:cTn id="14" dur="1" fill="hold">
                                          <p:stCondLst>
                                            <p:cond delay="0"/>
                                          </p:stCondLst>
                                        </p:cTn>
                                        <p:tgtEl>
                                          <p:spTgt spid="2"/>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3" grpId="0" animBg="1"/>
      <p:bldP spid="7173" grpId="1" animBg="1"/>
      <p:bldP spid="6"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6" name="Text Box 16">
            <a:extLst>
              <a:ext uri="{FF2B5EF4-FFF2-40B4-BE49-F238E27FC236}">
                <a16:creationId xmlns:a16="http://schemas.microsoft.com/office/drawing/2014/main" id="{771D7CE6-A71B-7C59-89F6-576733639FBB}"/>
              </a:ext>
            </a:extLst>
          </p:cNvPr>
          <p:cNvSpPr txBox="1">
            <a:spLocks noChangeArrowheads="1"/>
          </p:cNvSpPr>
          <p:nvPr/>
        </p:nvSpPr>
        <p:spPr bwMode="auto">
          <a:xfrm>
            <a:off x="363255" y="2534295"/>
            <a:ext cx="4208745" cy="3046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spcAft>
                <a:spcPts val="1800"/>
              </a:spcAft>
            </a:pPr>
            <a:r>
              <a:rPr lang="en-GB" altLang="en-US" sz="3200" dirty="0"/>
              <a:t>Tá </a:t>
            </a:r>
            <a:r>
              <a:rPr lang="en-GB" altLang="en-US" sz="3200" dirty="0" err="1"/>
              <a:t>feadán</a:t>
            </a:r>
            <a:r>
              <a:rPr lang="en-GB" altLang="en-US" sz="3200" dirty="0"/>
              <a:t> an-</a:t>
            </a:r>
            <a:r>
              <a:rPr lang="en-GB" altLang="en-US" sz="3200" dirty="0" err="1"/>
              <a:t>tanaí</a:t>
            </a:r>
            <a:r>
              <a:rPr lang="en-GB" altLang="en-US" sz="3200" dirty="0"/>
              <a:t> ag </a:t>
            </a:r>
            <a:r>
              <a:rPr lang="en-GB" altLang="en-US" sz="3200" dirty="0" err="1"/>
              <a:t>teirmiméadar</a:t>
            </a:r>
            <a:r>
              <a:rPr lang="en-GB" altLang="en-US" sz="3200" dirty="0"/>
              <a:t> </a:t>
            </a:r>
            <a:r>
              <a:rPr lang="en-GB" altLang="en-US" sz="3200" dirty="0" err="1"/>
              <a:t>leachta</a:t>
            </a:r>
            <a:r>
              <a:rPr lang="en-GB" altLang="en-US" sz="3200" dirty="0"/>
              <a:t> i </a:t>
            </a:r>
            <a:r>
              <a:rPr lang="en-GB" altLang="en-US" sz="3200" dirty="0" err="1"/>
              <a:t>ngloine</a:t>
            </a:r>
            <a:r>
              <a:rPr lang="en-GB" altLang="en-US" sz="3200" dirty="0"/>
              <a:t> </a:t>
            </a:r>
            <a:r>
              <a:rPr lang="en-GB" altLang="en-US" sz="3200" dirty="0" err="1"/>
              <a:t>inar</a:t>
            </a:r>
            <a:r>
              <a:rPr lang="en-GB" altLang="en-US" sz="3200" dirty="0"/>
              <a:t> féidir leis an </a:t>
            </a:r>
            <a:r>
              <a:rPr lang="en-GB" altLang="en-US" sz="3200" dirty="0" err="1"/>
              <a:t>leacht</a:t>
            </a:r>
            <a:r>
              <a:rPr lang="en-GB" altLang="en-US" sz="3200" dirty="0"/>
              <a:t> </a:t>
            </a:r>
            <a:r>
              <a:rPr lang="en-GB" altLang="en-US" sz="3200" dirty="0" err="1"/>
              <a:t>leathnú</a:t>
            </a:r>
            <a:r>
              <a:rPr lang="en-GB" altLang="en-US" sz="3200" dirty="0"/>
              <a:t>. </a:t>
            </a:r>
            <a:r>
              <a:rPr lang="en-GB" altLang="en-US" sz="3200" dirty="0" err="1"/>
              <a:t>Tugtar</a:t>
            </a:r>
            <a:r>
              <a:rPr lang="en-GB" altLang="en-US" sz="3200" dirty="0"/>
              <a:t> </a:t>
            </a:r>
            <a:r>
              <a:rPr lang="en-GB" altLang="en-US" sz="3200" dirty="0" err="1"/>
              <a:t>feadán</a:t>
            </a:r>
            <a:r>
              <a:rPr lang="en-GB" altLang="en-US" sz="3200" dirty="0"/>
              <a:t> </a:t>
            </a:r>
            <a:r>
              <a:rPr lang="en-GB" altLang="en-US" sz="3200" dirty="0" err="1"/>
              <a:t>ribeach</a:t>
            </a:r>
            <a:r>
              <a:rPr lang="en-GB" altLang="en-US" sz="3200" dirty="0"/>
              <a:t> air </a:t>
            </a:r>
            <a:r>
              <a:rPr lang="en-GB" altLang="en-US" sz="3200" dirty="0" err="1"/>
              <a:t>seo</a:t>
            </a:r>
            <a:r>
              <a:rPr lang="en-GB" altLang="en-US" sz="3200" dirty="0"/>
              <a:t>.</a:t>
            </a:r>
          </a:p>
        </p:txBody>
      </p:sp>
      <p:sp>
        <p:nvSpPr>
          <p:cNvPr id="2" name="TextBox 1">
            <a:extLst>
              <a:ext uri="{FF2B5EF4-FFF2-40B4-BE49-F238E27FC236}">
                <a16:creationId xmlns:a16="http://schemas.microsoft.com/office/drawing/2014/main" id="{FB375362-1AAD-2E95-9A23-E0AAAA7C532B}"/>
              </a:ext>
            </a:extLst>
          </p:cNvPr>
          <p:cNvSpPr txBox="1"/>
          <p:nvPr/>
        </p:nvSpPr>
        <p:spPr>
          <a:xfrm>
            <a:off x="6236803" y="3208230"/>
            <a:ext cx="2729397" cy="1815882"/>
          </a:xfrm>
          <a:prstGeom prst="rect">
            <a:avLst/>
          </a:prstGeom>
          <a:solidFill>
            <a:srgbClr val="FFFF66"/>
          </a:solidFill>
          <a:ln>
            <a:noFill/>
          </a:ln>
        </p:spPr>
        <p:txBody>
          <a:bodyPr wrap="square">
            <a:spAutoFit/>
          </a:bodyPr>
          <a:lstStyle>
            <a:defPPr>
              <a:defRPr lang="en-GB"/>
            </a:defPPr>
            <a:lvl1pPr eaLnBrk="1" hangingPunct="1">
              <a:defRPr sz="2400"/>
            </a:lvl1pPr>
            <a:lvl2pPr marL="742950" indent="-285750" eaLnBrk="0" hangingPunct="0"/>
            <a:lvl3pPr marL="1143000" indent="-228600" eaLnBrk="0" hangingPunct="0"/>
            <a:lvl4pPr marL="1600200" indent="-228600" eaLnBrk="0" hangingPunct="0"/>
            <a:lvl5pPr marL="2057400" indent="-228600" eaLnBrk="0" hangingPunct="0"/>
            <a:lvl6pPr marL="2514600" indent="-228600" eaLnBrk="0" fontAlgn="base" hangingPunct="0">
              <a:spcBef>
                <a:spcPct val="0"/>
              </a:spcBef>
              <a:spcAft>
                <a:spcPct val="0"/>
              </a:spcAft>
            </a:lvl6pPr>
            <a:lvl7pPr marL="2971800" indent="-228600" eaLnBrk="0" fontAlgn="base" hangingPunct="0">
              <a:spcBef>
                <a:spcPct val="0"/>
              </a:spcBef>
              <a:spcAft>
                <a:spcPct val="0"/>
              </a:spcAft>
            </a:lvl7pPr>
            <a:lvl8pPr marL="3429000" indent="-228600" eaLnBrk="0" fontAlgn="base" hangingPunct="0">
              <a:spcBef>
                <a:spcPct val="0"/>
              </a:spcBef>
              <a:spcAft>
                <a:spcPct val="0"/>
              </a:spcAft>
            </a:lvl8pPr>
            <a:lvl9pPr marL="3886200" indent="-228600" eaLnBrk="0" fontAlgn="base" hangingPunct="0">
              <a:spcBef>
                <a:spcPct val="0"/>
              </a:spcBef>
              <a:spcAft>
                <a:spcPct val="0"/>
              </a:spcAft>
            </a:lvl9pPr>
          </a:lstStyle>
          <a:p>
            <a:r>
              <a:rPr lang="en-GB" sz="2800" dirty="0" err="1"/>
              <a:t>airí</a:t>
            </a:r>
            <a:r>
              <a:rPr lang="en-GB" sz="2800" dirty="0"/>
              <a:t> </a:t>
            </a:r>
            <a:r>
              <a:rPr lang="en-GB" sz="2800" dirty="0" err="1"/>
              <a:t>teirmiméadrach</a:t>
            </a:r>
            <a:r>
              <a:rPr lang="en-GB" sz="2800" dirty="0"/>
              <a:t>  = fad </a:t>
            </a:r>
            <a:r>
              <a:rPr lang="en-GB" sz="2800" dirty="0" err="1"/>
              <a:t>colún</a:t>
            </a:r>
            <a:r>
              <a:rPr lang="en-GB" sz="2800" dirty="0"/>
              <a:t> an </a:t>
            </a:r>
            <a:r>
              <a:rPr lang="en-GB" sz="2800" dirty="0" err="1"/>
              <a:t>leacht</a:t>
            </a:r>
            <a:endParaRPr lang="en-GB" sz="2800" dirty="0"/>
          </a:p>
        </p:txBody>
      </p:sp>
      <p:grpSp>
        <p:nvGrpSpPr>
          <p:cNvPr id="6" name="Group 5">
            <a:extLst>
              <a:ext uri="{FF2B5EF4-FFF2-40B4-BE49-F238E27FC236}">
                <a16:creationId xmlns:a16="http://schemas.microsoft.com/office/drawing/2014/main" id="{8832AE60-0EA7-4563-93E9-47B30247590C}"/>
              </a:ext>
            </a:extLst>
          </p:cNvPr>
          <p:cNvGrpSpPr/>
          <p:nvPr/>
        </p:nvGrpSpPr>
        <p:grpSpPr>
          <a:xfrm>
            <a:off x="4775300" y="2196994"/>
            <a:ext cx="1272094" cy="3541247"/>
            <a:chOff x="5700315" y="1809462"/>
            <a:chExt cx="1272094" cy="3541247"/>
          </a:xfrm>
        </p:grpSpPr>
        <p:pic>
          <p:nvPicPr>
            <p:cNvPr id="4" name="Picture 3">
              <a:extLst>
                <a:ext uri="{FF2B5EF4-FFF2-40B4-BE49-F238E27FC236}">
                  <a16:creationId xmlns:a16="http://schemas.microsoft.com/office/drawing/2014/main" id="{077090D3-8465-1504-C89A-FE40E6ADE754}"/>
                </a:ext>
              </a:extLst>
            </p:cNvPr>
            <p:cNvPicPr>
              <a:picLocks noChangeAspect="1"/>
            </p:cNvPicPr>
            <p:nvPr/>
          </p:nvPicPr>
          <p:blipFill>
            <a:blip r:embed="rId2"/>
            <a:stretch>
              <a:fillRect/>
            </a:stretch>
          </p:blipFill>
          <p:spPr>
            <a:xfrm>
              <a:off x="5700315" y="1809462"/>
              <a:ext cx="1247949" cy="3258005"/>
            </a:xfrm>
            <a:prstGeom prst="rect">
              <a:avLst/>
            </a:prstGeom>
          </p:spPr>
        </p:pic>
        <p:pic>
          <p:nvPicPr>
            <p:cNvPr id="5" name="Picture 4">
              <a:extLst>
                <a:ext uri="{FF2B5EF4-FFF2-40B4-BE49-F238E27FC236}">
                  <a16:creationId xmlns:a16="http://schemas.microsoft.com/office/drawing/2014/main" id="{44F08CCE-290D-C91A-25C3-1A891C5F3778}"/>
                </a:ext>
              </a:extLst>
            </p:cNvPr>
            <p:cNvPicPr>
              <a:picLocks noChangeAspect="1"/>
            </p:cNvPicPr>
            <p:nvPr/>
          </p:nvPicPr>
          <p:blipFill>
            <a:blip r:embed="rId3"/>
            <a:stretch>
              <a:fillRect/>
            </a:stretch>
          </p:blipFill>
          <p:spPr>
            <a:xfrm>
              <a:off x="5710569" y="4937684"/>
              <a:ext cx="1261840" cy="413025"/>
            </a:xfrm>
            <a:prstGeom prst="rect">
              <a:avLst/>
            </a:prstGeom>
          </p:spPr>
        </p:pic>
      </p:grpSp>
      <p:cxnSp>
        <p:nvCxnSpPr>
          <p:cNvPr id="8" name="Straight Arrow Connector 7">
            <a:extLst>
              <a:ext uri="{FF2B5EF4-FFF2-40B4-BE49-F238E27FC236}">
                <a16:creationId xmlns:a16="http://schemas.microsoft.com/office/drawing/2014/main" id="{3AB9DE56-FC13-7117-3F18-07FAC5C9734D}"/>
              </a:ext>
            </a:extLst>
          </p:cNvPr>
          <p:cNvCxnSpPr>
            <a:cxnSpLocks/>
          </p:cNvCxnSpPr>
          <p:nvPr/>
        </p:nvCxnSpPr>
        <p:spPr>
          <a:xfrm flipH="1">
            <a:off x="5754554" y="3729107"/>
            <a:ext cx="658306" cy="288032"/>
          </a:xfrm>
          <a:prstGeom prst="straightConnector1">
            <a:avLst/>
          </a:prstGeom>
          <a:ln w="57150">
            <a:solidFill>
              <a:schemeClr val="tx1"/>
            </a:solidFill>
            <a:tailEnd type="triangle"/>
          </a:ln>
        </p:spPr>
        <p:style>
          <a:lnRef idx="3">
            <a:schemeClr val="accent1"/>
          </a:lnRef>
          <a:fillRef idx="0">
            <a:schemeClr val="accent1"/>
          </a:fillRef>
          <a:effectRef idx="2">
            <a:schemeClr val="accent1"/>
          </a:effectRef>
          <a:fontRef idx="minor">
            <a:schemeClr val="tx1"/>
          </a:fontRef>
        </p:style>
      </p:cxnSp>
      <p:sp>
        <p:nvSpPr>
          <p:cNvPr id="3" name="Text Box 16">
            <a:extLst>
              <a:ext uri="{FF2B5EF4-FFF2-40B4-BE49-F238E27FC236}">
                <a16:creationId xmlns:a16="http://schemas.microsoft.com/office/drawing/2014/main" id="{336975B9-9517-9A3E-F9F6-2439AE4DAB71}"/>
              </a:ext>
            </a:extLst>
          </p:cNvPr>
          <p:cNvSpPr txBox="1">
            <a:spLocks noChangeArrowheads="1"/>
          </p:cNvSpPr>
          <p:nvPr/>
        </p:nvSpPr>
        <p:spPr bwMode="auto">
          <a:xfrm>
            <a:off x="499176" y="1372461"/>
            <a:ext cx="689118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r>
              <a:rPr lang="en-GB" altLang="en-US" sz="3200" b="1" dirty="0"/>
              <a:t>Fad </a:t>
            </a:r>
            <a:r>
              <a:rPr lang="en-GB" altLang="en-US" sz="3200" b="1" dirty="0" err="1"/>
              <a:t>colún</a:t>
            </a:r>
            <a:r>
              <a:rPr lang="en-GB" altLang="en-US" sz="3200" b="1" dirty="0"/>
              <a:t> </a:t>
            </a:r>
            <a:r>
              <a:rPr lang="en-GB" altLang="en-US" sz="3200" b="1" dirty="0" err="1"/>
              <a:t>leachta</a:t>
            </a:r>
            <a:r>
              <a:rPr lang="en-GB" altLang="en-US" sz="3200" b="1" dirty="0"/>
              <a:t>.</a:t>
            </a:r>
          </a:p>
        </p:txBody>
      </p:sp>
      <p:sp>
        <p:nvSpPr>
          <p:cNvPr id="7" name="Title 6">
            <a:extLst>
              <a:ext uri="{FF2B5EF4-FFF2-40B4-BE49-F238E27FC236}">
                <a16:creationId xmlns:a16="http://schemas.microsoft.com/office/drawing/2014/main" id="{1297FB39-13A0-89FB-20B2-76805F556B11}"/>
              </a:ext>
            </a:extLst>
          </p:cNvPr>
          <p:cNvSpPr>
            <a:spLocks noGrp="1"/>
          </p:cNvSpPr>
          <p:nvPr>
            <p:ph type="title"/>
          </p:nvPr>
        </p:nvSpPr>
        <p:spPr>
          <a:xfrm>
            <a:off x="241300" y="155246"/>
            <a:ext cx="8724900" cy="1089529"/>
          </a:xfrm>
        </p:spPr>
        <p:txBody>
          <a:bodyPr/>
          <a:lstStyle/>
          <a:p>
            <a:pPr>
              <a:spcBef>
                <a:spcPct val="50000"/>
              </a:spcBef>
            </a:pPr>
            <a:r>
              <a:rPr lang="en-IE" altLang="en-US" dirty="0"/>
              <a:t>Cad é </a:t>
            </a:r>
            <a:r>
              <a:rPr lang="en-IE" altLang="en-US" dirty="0" err="1"/>
              <a:t>airí</a:t>
            </a:r>
            <a:r>
              <a:rPr lang="en-IE" altLang="en-US" dirty="0"/>
              <a:t> </a:t>
            </a:r>
            <a:r>
              <a:rPr lang="en-IE" altLang="en-US" dirty="0" err="1"/>
              <a:t>teirmiméadrach</a:t>
            </a:r>
            <a:r>
              <a:rPr lang="en-IE" altLang="en-US" dirty="0"/>
              <a:t> </a:t>
            </a:r>
            <a:r>
              <a:rPr lang="en-IE" altLang="en-US" dirty="0" err="1"/>
              <a:t>teirmiméadar</a:t>
            </a:r>
            <a:r>
              <a:rPr lang="en-IE" altLang="en-US" dirty="0"/>
              <a:t> </a:t>
            </a:r>
            <a:r>
              <a:rPr lang="en-IE" altLang="en-US" dirty="0" err="1"/>
              <a:t>leachta</a:t>
            </a:r>
            <a:r>
              <a:rPr lang="en-IE" altLang="en-US" dirty="0"/>
              <a:t>-i-</a:t>
            </a:r>
            <a:r>
              <a:rPr lang="en-IE" altLang="en-US" dirty="0" err="1"/>
              <a:t>ngloine</a:t>
            </a:r>
            <a:r>
              <a:rPr lang="en-IE" altLang="en-US" dirty="0"/>
              <a:t>?</a:t>
            </a:r>
            <a:endParaRPr lang="en-GB" alt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grpId="0" nodeType="afterEffect">
                                  <p:stCondLst>
                                    <p:cond delay="500"/>
                                  </p:stCondLst>
                                  <p:childTnLst>
                                    <p:set>
                                      <p:cBhvr>
                                        <p:cTn id="9" dur="1" fill="hold">
                                          <p:stCondLst>
                                            <p:cond delay="0"/>
                                          </p:stCondLst>
                                        </p:cTn>
                                        <p:tgtEl>
                                          <p:spTgt spid="2"/>
                                        </p:tgtEl>
                                        <p:attrNameLst>
                                          <p:attrName>style.visibility</p:attrName>
                                        </p:attrNameLst>
                                      </p:cBhvr>
                                      <p:to>
                                        <p:strVal val="visible"/>
                                      </p:to>
                                    </p:set>
                                  </p:childTnLst>
                                </p:cTn>
                              </p:par>
                            </p:childTnLst>
                          </p:cTn>
                        </p:par>
                        <p:par>
                          <p:cTn id="10" fill="hold">
                            <p:stCondLst>
                              <p:cond delay="500"/>
                            </p:stCondLst>
                            <p:childTnLst>
                              <p:par>
                                <p:cTn id="11" presetID="1" presetClass="entr" presetSubtype="0" fill="hold" nodeType="afterEffect">
                                  <p:stCondLst>
                                    <p:cond delay="500"/>
                                  </p:stCondLst>
                                  <p:childTnLst>
                                    <p:set>
                                      <p:cBhvr>
                                        <p:cTn id="12" dur="1" fill="hold">
                                          <p:stCondLst>
                                            <p:cond delay="0"/>
                                          </p:stCondLst>
                                        </p:cTn>
                                        <p:tgtEl>
                                          <p:spTgt spid="8"/>
                                        </p:tgtEl>
                                        <p:attrNameLst>
                                          <p:attrName>style.visibility</p:attrName>
                                        </p:attrNameLst>
                                      </p:cBhvr>
                                      <p:to>
                                        <p:strVal val="visible"/>
                                      </p:to>
                                    </p:set>
                                  </p:childTnLst>
                                </p:cTn>
                              </p:par>
                            </p:childTnLst>
                          </p:cTn>
                        </p:par>
                        <p:par>
                          <p:cTn id="13" fill="hold">
                            <p:stCondLst>
                              <p:cond delay="1000"/>
                            </p:stCondLst>
                            <p:childTnLst>
                              <p:par>
                                <p:cTn id="14" presetID="1" presetClass="entr" presetSubtype="0" fill="hold" nodeType="afterEffect">
                                  <p:stCondLst>
                                    <p:cond delay="500"/>
                                  </p:stCondLst>
                                  <p:childTnLst>
                                    <p:set>
                                      <p:cBhvr>
                                        <p:cTn id="15" dur="1" fill="hold">
                                          <p:stCondLst>
                                            <p:cond delay="0"/>
                                          </p:stCondLst>
                                        </p:cTn>
                                        <p:tgtEl>
                                          <p:spTgt spid="6"/>
                                        </p:tgtEl>
                                        <p:attrNameLst>
                                          <p:attrName>style.visibility</p:attrName>
                                        </p:attrNameLst>
                                      </p:cBhvr>
                                      <p:to>
                                        <p:strVal val="visible"/>
                                      </p:to>
                                    </p:set>
                                  </p:childTnLst>
                                </p:cTn>
                              </p:par>
                            </p:childTnLst>
                          </p:cTn>
                        </p:par>
                        <p:par>
                          <p:cTn id="16" fill="hold">
                            <p:stCondLst>
                              <p:cond delay="1500"/>
                            </p:stCondLst>
                            <p:childTnLst>
                              <p:par>
                                <p:cTn id="17" presetID="1" presetClass="entr" presetSubtype="0" fill="hold" grpId="0" nodeType="afterEffect">
                                  <p:stCondLst>
                                    <p:cond delay="500"/>
                                  </p:stCondLst>
                                  <p:childTnLst>
                                    <p:set>
                                      <p:cBhvr>
                                        <p:cTn id="18" dur="1" fill="hold">
                                          <p:stCondLst>
                                            <p:cond delay="0"/>
                                          </p:stCondLst>
                                        </p:cTn>
                                        <p:tgtEl>
                                          <p:spTgt spid="819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6" grpId="0"/>
      <p:bldP spid="2" grpId="0" animBg="1"/>
      <p:bldP spid="3"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16DE811-0994-61AD-058D-91151041E374}"/>
            </a:ext>
          </a:extLst>
        </p:cNvPr>
        <p:cNvGrpSpPr/>
        <p:nvPr/>
      </p:nvGrpSpPr>
      <p:grpSpPr>
        <a:xfrm>
          <a:off x="0" y="0"/>
          <a:ext cx="0" cy="0"/>
          <a:chOff x="0" y="0"/>
          <a:chExt cx="0" cy="0"/>
        </a:xfrm>
      </p:grpSpPr>
      <p:sp>
        <p:nvSpPr>
          <p:cNvPr id="10245" name="Text Box 6">
            <a:extLst>
              <a:ext uri="{FF2B5EF4-FFF2-40B4-BE49-F238E27FC236}">
                <a16:creationId xmlns:a16="http://schemas.microsoft.com/office/drawing/2014/main" id="{29514661-B8E8-740F-FE0E-111E6C406318}"/>
              </a:ext>
            </a:extLst>
          </p:cNvPr>
          <p:cNvSpPr txBox="1">
            <a:spLocks noChangeArrowheads="1"/>
          </p:cNvSpPr>
          <p:nvPr/>
        </p:nvSpPr>
        <p:spPr bwMode="auto">
          <a:xfrm>
            <a:off x="341238" y="937120"/>
            <a:ext cx="4794432" cy="35394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2800" dirty="0" err="1"/>
              <a:t>Teirmiméadar</a:t>
            </a:r>
            <a:r>
              <a:rPr lang="en-US" altLang="en-US" sz="2800" dirty="0"/>
              <a:t> a </a:t>
            </a:r>
            <a:r>
              <a:rPr lang="en-US" altLang="en-US" sz="2800" dirty="0" err="1"/>
              <a:t>bhfuil</a:t>
            </a:r>
            <a:r>
              <a:rPr lang="en-US" altLang="en-US" sz="2800" dirty="0"/>
              <a:t> a </a:t>
            </a:r>
            <a:r>
              <a:rPr lang="en-US" altLang="en-US" sz="2800" dirty="0" err="1"/>
              <a:t>braiteoir</a:t>
            </a:r>
            <a:r>
              <a:rPr lang="en-US" altLang="en-US" sz="2800" dirty="0"/>
              <a:t> </a:t>
            </a:r>
            <a:r>
              <a:rPr lang="en-US" altLang="en-US" sz="2800" dirty="0" err="1"/>
              <a:t>déanta</a:t>
            </a:r>
            <a:r>
              <a:rPr lang="en-US" altLang="en-US" sz="2800" dirty="0"/>
              <a:t> as </a:t>
            </a:r>
            <a:r>
              <a:rPr lang="en-US" altLang="en-US" sz="2800" dirty="0" err="1"/>
              <a:t>miotal</a:t>
            </a:r>
            <a:r>
              <a:rPr lang="en-US" altLang="en-US" sz="2800" dirty="0"/>
              <a:t> </a:t>
            </a:r>
            <a:r>
              <a:rPr lang="en-US" altLang="en-US" sz="2800" dirty="0" err="1"/>
              <a:t>tanaí</a:t>
            </a:r>
            <a:r>
              <a:rPr lang="en-US" altLang="en-US" sz="2800" dirty="0"/>
              <a:t>.</a:t>
            </a:r>
          </a:p>
          <a:p>
            <a:pPr eaLnBrk="1" hangingPunct="1"/>
            <a:r>
              <a:rPr lang="en-US" altLang="en-US" sz="2800" dirty="0"/>
              <a:t>Is </a:t>
            </a:r>
            <a:r>
              <a:rPr lang="en-US" altLang="en-US" sz="2800" dirty="0" err="1"/>
              <a:t>iad</a:t>
            </a:r>
            <a:r>
              <a:rPr lang="en-US" altLang="en-US" sz="2800" dirty="0"/>
              <a:t> na </a:t>
            </a:r>
            <a:r>
              <a:rPr lang="en-US" altLang="en-US" sz="2800" dirty="0" err="1"/>
              <a:t>miotail</a:t>
            </a:r>
            <a:r>
              <a:rPr lang="en-US" altLang="en-US" sz="2800" dirty="0"/>
              <a:t> is </a:t>
            </a:r>
            <a:r>
              <a:rPr lang="en-US" altLang="en-US" sz="2800" dirty="0" err="1"/>
              <a:t>coitianta</a:t>
            </a:r>
            <a:r>
              <a:rPr lang="en-US" altLang="en-US" sz="2800" dirty="0"/>
              <a:t> </a:t>
            </a:r>
            <a:r>
              <a:rPr lang="en-US" altLang="en-US" sz="2800" dirty="0" err="1"/>
              <a:t>ná</a:t>
            </a:r>
            <a:r>
              <a:rPr lang="en-US" altLang="en-US" sz="2800" dirty="0"/>
              <a:t> </a:t>
            </a:r>
          </a:p>
          <a:p>
            <a:pPr marL="457200" indent="-457200" eaLnBrk="1" hangingPunct="1">
              <a:buFont typeface="Arial" panose="020B0604020202020204" pitchFamily="34" charset="0"/>
              <a:buChar char="•"/>
            </a:pPr>
            <a:r>
              <a:rPr lang="en-US" altLang="en-US" sz="2800" dirty="0" err="1"/>
              <a:t>Platanam</a:t>
            </a:r>
            <a:endParaRPr lang="en-US" altLang="en-US" sz="2800" dirty="0"/>
          </a:p>
          <a:p>
            <a:pPr marL="457200" indent="-457200" eaLnBrk="1" hangingPunct="1">
              <a:buFont typeface="Arial" panose="020B0604020202020204" pitchFamily="34" charset="0"/>
              <a:buChar char="•"/>
            </a:pPr>
            <a:r>
              <a:rPr lang="en-US" altLang="en-US" sz="2800" dirty="0" err="1"/>
              <a:t>Copar</a:t>
            </a:r>
            <a:endParaRPr lang="en-US" altLang="en-US" sz="2800" dirty="0"/>
          </a:p>
          <a:p>
            <a:pPr marL="457200" indent="-457200" eaLnBrk="1" hangingPunct="1">
              <a:buFont typeface="Arial" panose="020B0604020202020204" pitchFamily="34" charset="0"/>
              <a:buChar char="•"/>
            </a:pPr>
            <a:r>
              <a:rPr lang="en-US" altLang="en-US" sz="2800" dirty="0" err="1"/>
              <a:t>Nicil</a:t>
            </a:r>
            <a:endParaRPr lang="en-US" altLang="en-US" sz="2800" dirty="0"/>
          </a:p>
        </p:txBody>
      </p:sp>
      <p:sp>
        <p:nvSpPr>
          <p:cNvPr id="21" name="Text Box 8">
            <a:extLst>
              <a:ext uri="{FF2B5EF4-FFF2-40B4-BE49-F238E27FC236}">
                <a16:creationId xmlns:a16="http://schemas.microsoft.com/office/drawing/2014/main" id="{FFA35D71-F76E-34DC-21A6-B9203AF693A8}"/>
              </a:ext>
            </a:extLst>
          </p:cNvPr>
          <p:cNvSpPr txBox="1">
            <a:spLocks noGrp="1" noChangeArrowheads="1"/>
          </p:cNvSpPr>
          <p:nvPr>
            <p:ph type="title"/>
          </p:nvPr>
        </p:nvSpPr>
        <p:spPr bwMode="auto">
          <a:xfrm>
            <a:off x="241300" y="155575"/>
            <a:ext cx="8724900" cy="5355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spcBef>
                <a:spcPct val="50000"/>
              </a:spcBef>
            </a:pPr>
            <a:r>
              <a:rPr lang="en-IE" altLang="en-US" sz="3200" b="1" dirty="0"/>
              <a:t>Cad is </a:t>
            </a:r>
            <a:r>
              <a:rPr lang="en-IE" altLang="en-US" sz="3200" b="1" dirty="0" err="1"/>
              <a:t>Teirmiméadar</a:t>
            </a:r>
            <a:r>
              <a:rPr lang="en-IE" altLang="en-US" sz="3200" b="1" dirty="0"/>
              <a:t> </a:t>
            </a:r>
            <a:r>
              <a:rPr lang="en-IE" altLang="en-US" sz="3200" b="1" dirty="0" err="1"/>
              <a:t>Friotaíochta</a:t>
            </a:r>
            <a:r>
              <a:rPr lang="en-IE" altLang="en-US" sz="3200" b="1" dirty="0"/>
              <a:t> </a:t>
            </a:r>
            <a:r>
              <a:rPr lang="en-IE" altLang="en-US" sz="3200" b="1" dirty="0" err="1"/>
              <a:t>ann</a:t>
            </a:r>
            <a:r>
              <a:rPr lang="en-IE" altLang="en-US" sz="3200" b="1" dirty="0"/>
              <a:t>?</a:t>
            </a:r>
            <a:endParaRPr lang="en-GB" altLang="en-US" sz="3200" b="1" dirty="0"/>
          </a:p>
        </p:txBody>
      </p:sp>
      <p:sp>
        <p:nvSpPr>
          <p:cNvPr id="5" name="TextBox 4">
            <a:extLst>
              <a:ext uri="{FF2B5EF4-FFF2-40B4-BE49-F238E27FC236}">
                <a16:creationId xmlns:a16="http://schemas.microsoft.com/office/drawing/2014/main" id="{B90B7CE3-86FB-3C4C-8728-4E4A52A52F02}"/>
              </a:ext>
            </a:extLst>
          </p:cNvPr>
          <p:cNvSpPr txBox="1"/>
          <p:nvPr/>
        </p:nvSpPr>
        <p:spPr>
          <a:xfrm>
            <a:off x="5523977" y="3226840"/>
            <a:ext cx="3582767" cy="954107"/>
          </a:xfrm>
          <a:prstGeom prst="rect">
            <a:avLst/>
          </a:prstGeom>
          <a:noFill/>
        </p:spPr>
        <p:txBody>
          <a:bodyPr wrap="square" rtlCol="0">
            <a:spAutoFit/>
          </a:bodyPr>
          <a:lstStyle/>
          <a:p>
            <a:pPr>
              <a:spcAft>
                <a:spcPts val="1200"/>
              </a:spcAft>
            </a:pPr>
            <a:r>
              <a:rPr lang="en-GB" sz="2800" dirty="0" err="1">
                <a:latin typeface="Arial" panose="020B0604020202020204" pitchFamily="34" charset="0"/>
                <a:cs typeface="Arial" panose="020B0604020202020204" pitchFamily="34" charset="0"/>
              </a:rPr>
              <a:t>Teirmiméadair</a:t>
            </a:r>
            <a:r>
              <a:rPr lang="en-GB" sz="2800" dirty="0">
                <a:latin typeface="Arial" panose="020B0604020202020204" pitchFamily="34" charset="0"/>
                <a:cs typeface="Arial" panose="020B0604020202020204" pitchFamily="34" charset="0"/>
              </a:rPr>
              <a:t> </a:t>
            </a:r>
            <a:r>
              <a:rPr lang="en-GB" sz="2800" dirty="0" err="1">
                <a:latin typeface="Arial" panose="020B0604020202020204" pitchFamily="34" charset="0"/>
                <a:cs typeface="Arial" panose="020B0604020202020204" pitchFamily="34" charset="0"/>
              </a:rPr>
              <a:t>friotaíochta</a:t>
            </a:r>
            <a:r>
              <a:rPr lang="en-GB" sz="2800" dirty="0">
                <a:latin typeface="Arial" panose="020B0604020202020204" pitchFamily="34" charset="0"/>
                <a:cs typeface="Arial" panose="020B0604020202020204" pitchFamily="34" charset="0"/>
              </a:rPr>
              <a:t> </a:t>
            </a:r>
            <a:r>
              <a:rPr lang="en-GB" sz="2800" dirty="0" err="1">
                <a:latin typeface="Arial" panose="020B0604020202020204" pitchFamily="34" charset="0"/>
                <a:cs typeface="Arial" panose="020B0604020202020204" pitchFamily="34" charset="0"/>
              </a:rPr>
              <a:t>platanam</a:t>
            </a:r>
            <a:endParaRPr lang="en-GB" sz="2800" dirty="0">
              <a:latin typeface="Arial" panose="020B0604020202020204" pitchFamily="34" charset="0"/>
              <a:cs typeface="Arial" panose="020B0604020202020204" pitchFamily="34" charset="0"/>
            </a:endParaRPr>
          </a:p>
        </p:txBody>
      </p:sp>
      <p:grpSp>
        <p:nvGrpSpPr>
          <p:cNvPr id="6" name="Group 5">
            <a:extLst>
              <a:ext uri="{FF2B5EF4-FFF2-40B4-BE49-F238E27FC236}">
                <a16:creationId xmlns:a16="http://schemas.microsoft.com/office/drawing/2014/main" id="{B1FAD9E2-A06E-8543-D7AA-C73B72A4C62E}"/>
              </a:ext>
            </a:extLst>
          </p:cNvPr>
          <p:cNvGrpSpPr/>
          <p:nvPr/>
        </p:nvGrpSpPr>
        <p:grpSpPr>
          <a:xfrm>
            <a:off x="4784942" y="1139868"/>
            <a:ext cx="4321803" cy="1964625"/>
            <a:chOff x="4995126" y="1491684"/>
            <a:chExt cx="3971074" cy="1694296"/>
          </a:xfrm>
        </p:grpSpPr>
        <p:pic>
          <p:nvPicPr>
            <p:cNvPr id="2050" name="Picture 2">
              <a:extLst>
                <a:ext uri="{FF2B5EF4-FFF2-40B4-BE49-F238E27FC236}">
                  <a16:creationId xmlns:a16="http://schemas.microsoft.com/office/drawing/2014/main" id="{F2C5289A-30F8-14CE-007E-66AA815B348F}"/>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6542" r="37560"/>
            <a:stretch>
              <a:fillRect/>
            </a:stretch>
          </p:blipFill>
          <p:spPr bwMode="auto">
            <a:xfrm rot="5400000">
              <a:off x="6153945" y="332865"/>
              <a:ext cx="1653435" cy="3971074"/>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hlinkClick r:id="rId3"/>
              <a:extLst>
                <a:ext uri="{FF2B5EF4-FFF2-40B4-BE49-F238E27FC236}">
                  <a16:creationId xmlns:a16="http://schemas.microsoft.com/office/drawing/2014/main" id="{05FB4E81-2052-08B4-5B09-13E925CB4CB7}"/>
                </a:ext>
              </a:extLst>
            </p:cNvPr>
            <p:cNvSpPr txBox="1"/>
            <p:nvPr/>
          </p:nvSpPr>
          <p:spPr>
            <a:xfrm>
              <a:off x="8469657" y="2908981"/>
              <a:ext cx="490840" cy="276999"/>
            </a:xfrm>
            <a:prstGeom prst="rect">
              <a:avLst/>
            </a:prstGeom>
            <a:noFill/>
          </p:spPr>
          <p:txBody>
            <a:bodyPr wrap="none" rtlCol="0">
              <a:spAutoFit/>
            </a:bodyPr>
            <a:lstStyle/>
            <a:p>
              <a:pPr algn="l">
                <a:spcAft>
                  <a:spcPts val="1200"/>
                </a:spcAft>
              </a:pPr>
              <a:r>
                <a:rPr lang="en-GB" sz="1200">
                  <a:solidFill>
                    <a:schemeClr val="bg1">
                      <a:lumMod val="50000"/>
                    </a:schemeClr>
                  </a:solidFill>
                  <a:latin typeface="Arial" panose="020B0604020202020204" pitchFamily="34" charset="0"/>
                  <a:cs typeface="Arial" panose="020B0604020202020204" pitchFamily="34" charset="0"/>
                </a:rPr>
                <a:t>CC0</a:t>
              </a:r>
            </a:p>
          </p:txBody>
        </p:sp>
      </p:grpSp>
      <p:sp>
        <p:nvSpPr>
          <p:cNvPr id="3" name="Rectangle 2">
            <a:extLst>
              <a:ext uri="{FF2B5EF4-FFF2-40B4-BE49-F238E27FC236}">
                <a16:creationId xmlns:a16="http://schemas.microsoft.com/office/drawing/2014/main" id="{508AEDDA-BC6B-AFF0-D144-6B0C9EE7A53C}"/>
              </a:ext>
            </a:extLst>
          </p:cNvPr>
          <p:cNvSpPr/>
          <p:nvPr/>
        </p:nvSpPr>
        <p:spPr>
          <a:xfrm>
            <a:off x="2587912" y="6110519"/>
            <a:ext cx="4727448" cy="338554"/>
          </a:xfrm>
          <a:prstGeom prst="rect">
            <a:avLst/>
          </a:prstGeom>
          <a:noFill/>
        </p:spPr>
        <p:txBody>
          <a:bodyPr wrap="none" lIns="91440" tIns="45720" rIns="91440" bIns="45720">
            <a:spAutoFit/>
          </a:bodyPr>
          <a:lstStyle/>
          <a:p>
            <a:pPr algn="ctr"/>
            <a:r>
              <a:rPr lang="en-US" sz="1600" dirty="0">
                <a:ln w="0"/>
                <a:effectLst>
                  <a:outerShdw blurRad="38100" dist="19050" dir="2700000" algn="tl" rotWithShape="0">
                    <a:schemeClr val="dk1">
                      <a:alpha val="40000"/>
                    </a:schemeClr>
                  </a:outerShdw>
                </a:effectLst>
              </a:rPr>
              <a:t>https://www.youtube.com/watch?v=blnnAEmVXp0</a:t>
            </a:r>
            <a:endParaRPr lang="en-US" sz="1600" b="0" cap="none" spc="0" dirty="0">
              <a:ln w="0"/>
              <a:solidFill>
                <a:schemeClr val="tx1"/>
              </a:solidFill>
              <a:effectLst>
                <a:outerShdw blurRad="38100" dist="19050" dir="2700000" algn="tl" rotWithShape="0">
                  <a:schemeClr val="dk1">
                    <a:alpha val="40000"/>
                  </a:schemeClr>
                </a:outerShdw>
              </a:effectLst>
            </a:endParaRPr>
          </a:p>
        </p:txBody>
      </p:sp>
    </p:spTree>
    <p:extLst>
      <p:ext uri="{BB962C8B-B14F-4D97-AF65-F5344CB8AC3E}">
        <p14:creationId xmlns:p14="http://schemas.microsoft.com/office/powerpoint/2010/main" val="34379477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24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5" grpId="0"/>
      <p:bldP spid="5"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DE095D-4D62-7BCF-8FF3-761D73975BE6}"/>
              </a:ext>
            </a:extLst>
          </p:cNvPr>
          <p:cNvSpPr>
            <a:spLocks noGrp="1"/>
          </p:cNvSpPr>
          <p:nvPr>
            <p:ph type="title"/>
          </p:nvPr>
        </p:nvSpPr>
        <p:spPr>
          <a:xfrm>
            <a:off x="109445" y="165879"/>
            <a:ext cx="8831355" cy="590931"/>
          </a:xfrm>
        </p:spPr>
        <p:txBody>
          <a:bodyPr/>
          <a:lstStyle/>
          <a:p>
            <a:r>
              <a:rPr lang="ga-IE" dirty="0"/>
              <a:t>Feistí </a:t>
            </a:r>
            <a:r>
              <a:rPr lang="en-IE" dirty="0" err="1"/>
              <a:t>mionsamhail</a:t>
            </a:r>
            <a:r>
              <a:rPr lang="en-IE" b="0" dirty="0"/>
              <a:t> </a:t>
            </a:r>
            <a:r>
              <a:rPr lang="ga-IE" dirty="0"/>
              <a:t> </a:t>
            </a:r>
            <a:r>
              <a:rPr lang="en-IE" dirty="0"/>
              <a:t>f</a:t>
            </a:r>
            <a:r>
              <a:rPr lang="ga-IE" dirty="0"/>
              <a:t>riotaíocht</a:t>
            </a:r>
            <a:r>
              <a:rPr lang="en-IE" dirty="0"/>
              <a:t> </a:t>
            </a:r>
            <a:endParaRPr lang="en-GB" dirty="0"/>
          </a:p>
        </p:txBody>
      </p:sp>
      <p:grpSp>
        <p:nvGrpSpPr>
          <p:cNvPr id="8" name="Group 7">
            <a:extLst>
              <a:ext uri="{FF2B5EF4-FFF2-40B4-BE49-F238E27FC236}">
                <a16:creationId xmlns:a16="http://schemas.microsoft.com/office/drawing/2014/main" id="{5B3616B8-8981-AAC8-C0F1-B9FEED1F0E74}"/>
              </a:ext>
            </a:extLst>
          </p:cNvPr>
          <p:cNvGrpSpPr/>
          <p:nvPr/>
        </p:nvGrpSpPr>
        <p:grpSpPr>
          <a:xfrm>
            <a:off x="1050362" y="1624648"/>
            <a:ext cx="595084" cy="1724408"/>
            <a:chOff x="902976" y="1293779"/>
            <a:chExt cx="595084" cy="1724408"/>
          </a:xfrm>
        </p:grpSpPr>
        <p:sp>
          <p:nvSpPr>
            <p:cNvPr id="6" name="Freeform: Shape 5">
              <a:extLst>
                <a:ext uri="{FF2B5EF4-FFF2-40B4-BE49-F238E27FC236}">
                  <a16:creationId xmlns:a16="http://schemas.microsoft.com/office/drawing/2014/main" id="{48F80A50-1F7B-E3BF-D27F-9668B51E23D3}"/>
                </a:ext>
              </a:extLst>
            </p:cNvPr>
            <p:cNvSpPr/>
            <p:nvPr/>
          </p:nvSpPr>
          <p:spPr>
            <a:xfrm>
              <a:off x="902976" y="1928689"/>
              <a:ext cx="214008" cy="1089498"/>
            </a:xfrm>
            <a:custGeom>
              <a:avLst/>
              <a:gdLst>
                <a:gd name="csX0" fmla="*/ 0 w 214008"/>
                <a:gd name="csY0" fmla="*/ 1089498 h 1089498"/>
                <a:gd name="csX1" fmla="*/ 194553 w 214008"/>
                <a:gd name="csY1" fmla="*/ 525294 h 1089498"/>
                <a:gd name="csX2" fmla="*/ 214008 w 214008"/>
                <a:gd name="csY2" fmla="*/ 0 h 1089498"/>
              </a:gdLst>
              <a:ahLst/>
              <a:cxnLst>
                <a:cxn ang="0">
                  <a:pos x="csX0" y="csY0"/>
                </a:cxn>
                <a:cxn ang="0">
                  <a:pos x="csX1" y="csY1"/>
                </a:cxn>
                <a:cxn ang="0">
                  <a:pos x="csX2" y="csY2"/>
                </a:cxn>
              </a:cxnLst>
              <a:rect l="l" t="t" r="r" b="b"/>
              <a:pathLst>
                <a:path w="214008" h="1089498">
                  <a:moveTo>
                    <a:pt x="0" y="1089498"/>
                  </a:moveTo>
                  <a:lnTo>
                    <a:pt x="194553" y="525294"/>
                  </a:lnTo>
                  <a:lnTo>
                    <a:pt x="214008" y="0"/>
                  </a:lnTo>
                </a:path>
              </a:pathLst>
            </a:custGeom>
            <a:no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Freeform: Shape 6">
              <a:extLst>
                <a:ext uri="{FF2B5EF4-FFF2-40B4-BE49-F238E27FC236}">
                  <a16:creationId xmlns:a16="http://schemas.microsoft.com/office/drawing/2014/main" id="{EE00A539-31F6-8862-01A3-4024A7B219D5}"/>
                </a:ext>
              </a:extLst>
            </p:cNvPr>
            <p:cNvSpPr/>
            <p:nvPr/>
          </p:nvSpPr>
          <p:spPr>
            <a:xfrm>
              <a:off x="1283435" y="1928689"/>
              <a:ext cx="65729" cy="1089498"/>
            </a:xfrm>
            <a:custGeom>
              <a:avLst/>
              <a:gdLst>
                <a:gd name="csX0" fmla="*/ 0 w 214008"/>
                <a:gd name="csY0" fmla="*/ 1089498 h 1089498"/>
                <a:gd name="csX1" fmla="*/ 194553 w 214008"/>
                <a:gd name="csY1" fmla="*/ 525294 h 1089498"/>
                <a:gd name="csX2" fmla="*/ 214008 w 214008"/>
                <a:gd name="csY2" fmla="*/ 0 h 1089498"/>
              </a:gdLst>
              <a:ahLst/>
              <a:cxnLst>
                <a:cxn ang="0">
                  <a:pos x="csX0" y="csY0"/>
                </a:cxn>
                <a:cxn ang="0">
                  <a:pos x="csX1" y="csY1"/>
                </a:cxn>
                <a:cxn ang="0">
                  <a:pos x="csX2" y="csY2"/>
                </a:cxn>
              </a:cxnLst>
              <a:rect l="l" t="t" r="r" b="b"/>
              <a:pathLst>
                <a:path w="214008" h="1089498">
                  <a:moveTo>
                    <a:pt x="0" y="1089498"/>
                  </a:moveTo>
                  <a:lnTo>
                    <a:pt x="194553" y="525294"/>
                  </a:lnTo>
                  <a:lnTo>
                    <a:pt x="214008" y="0"/>
                  </a:lnTo>
                </a:path>
              </a:pathLst>
            </a:custGeom>
            <a:no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5" name="Group 4">
              <a:extLst>
                <a:ext uri="{FF2B5EF4-FFF2-40B4-BE49-F238E27FC236}">
                  <a16:creationId xmlns:a16="http://schemas.microsoft.com/office/drawing/2014/main" id="{DC840A73-34C4-4FF7-4D9C-708F83915E4F}"/>
                </a:ext>
              </a:extLst>
            </p:cNvPr>
            <p:cNvGrpSpPr/>
            <p:nvPr/>
          </p:nvGrpSpPr>
          <p:grpSpPr>
            <a:xfrm>
              <a:off x="975198" y="1293779"/>
              <a:ext cx="522862" cy="787940"/>
              <a:chOff x="2628900" y="2286000"/>
              <a:chExt cx="994410" cy="1383030"/>
            </a:xfrm>
          </p:grpSpPr>
          <p:sp>
            <p:nvSpPr>
              <p:cNvPr id="3" name="Cube 2">
                <a:extLst>
                  <a:ext uri="{FF2B5EF4-FFF2-40B4-BE49-F238E27FC236}">
                    <a16:creationId xmlns:a16="http://schemas.microsoft.com/office/drawing/2014/main" id="{612F0D19-B357-7929-94B6-4520AE10E01F}"/>
                  </a:ext>
                </a:extLst>
              </p:cNvPr>
              <p:cNvSpPr/>
              <p:nvPr/>
            </p:nvSpPr>
            <p:spPr>
              <a:xfrm>
                <a:off x="2628900" y="2286000"/>
                <a:ext cx="994410" cy="1383030"/>
              </a:xfrm>
              <a:prstGeom prst="cube">
                <a:avLst>
                  <a:gd name="adj" fmla="val 6609"/>
                </a:avLst>
              </a:prstGeom>
              <a:solidFill>
                <a:schemeClr val="bg1"/>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Rectangle: Beveled 3">
                <a:extLst>
                  <a:ext uri="{FF2B5EF4-FFF2-40B4-BE49-F238E27FC236}">
                    <a16:creationId xmlns:a16="http://schemas.microsoft.com/office/drawing/2014/main" id="{5434FD2F-4718-CF5E-1E3D-89B92F452CB7}"/>
                  </a:ext>
                </a:extLst>
              </p:cNvPr>
              <p:cNvSpPr/>
              <p:nvPr/>
            </p:nvSpPr>
            <p:spPr>
              <a:xfrm>
                <a:off x="2640330" y="3154680"/>
                <a:ext cx="902970" cy="491490"/>
              </a:xfrm>
              <a:prstGeom prst="bevel">
                <a:avLst/>
              </a:prstGeom>
              <a:solidFill>
                <a:schemeClr val="accent3">
                  <a:lumMod val="60000"/>
                  <a:lumOff val="40000"/>
                </a:schemeClr>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grpSp>
      <p:sp>
        <p:nvSpPr>
          <p:cNvPr id="9" name="Rectangle 8">
            <a:extLst>
              <a:ext uri="{FF2B5EF4-FFF2-40B4-BE49-F238E27FC236}">
                <a16:creationId xmlns:a16="http://schemas.microsoft.com/office/drawing/2014/main" id="{1ADAC721-D2B0-F2B8-A7DF-71F858DED7D8}"/>
              </a:ext>
            </a:extLst>
          </p:cNvPr>
          <p:cNvSpPr/>
          <p:nvPr/>
        </p:nvSpPr>
        <p:spPr>
          <a:xfrm>
            <a:off x="2698082" y="939567"/>
            <a:ext cx="2464067" cy="1932371"/>
          </a:xfrm>
          <a:prstGeom prst="rect">
            <a:avLst/>
          </a:prstGeom>
          <a:solidFill>
            <a:schemeClr val="bg1"/>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Freeform: Shape 9">
            <a:extLst>
              <a:ext uri="{FF2B5EF4-FFF2-40B4-BE49-F238E27FC236}">
                <a16:creationId xmlns:a16="http://schemas.microsoft.com/office/drawing/2014/main" id="{2C97E3C2-AC2D-7F31-B6AB-12269F826EF1}"/>
              </a:ext>
            </a:extLst>
          </p:cNvPr>
          <p:cNvSpPr/>
          <p:nvPr/>
        </p:nvSpPr>
        <p:spPr>
          <a:xfrm>
            <a:off x="3073466" y="1215369"/>
            <a:ext cx="1713297" cy="1485498"/>
          </a:xfrm>
          <a:custGeom>
            <a:avLst/>
            <a:gdLst>
              <a:gd name="csX0" fmla="*/ 9626 w 1713297"/>
              <a:gd name="csY0" fmla="*/ 952901 h 952901"/>
              <a:gd name="csX1" fmla="*/ 0 w 1713297"/>
              <a:gd name="csY1" fmla="*/ 19250 h 952901"/>
              <a:gd name="csX2" fmla="*/ 173255 w 1713297"/>
              <a:gd name="csY2" fmla="*/ 19250 h 952901"/>
              <a:gd name="csX3" fmla="*/ 173255 w 1713297"/>
              <a:gd name="csY3" fmla="*/ 741145 h 952901"/>
              <a:gd name="csX4" fmla="*/ 308009 w 1713297"/>
              <a:gd name="csY4" fmla="*/ 741145 h 952901"/>
              <a:gd name="csX5" fmla="*/ 308009 w 1713297"/>
              <a:gd name="csY5" fmla="*/ 19250 h 952901"/>
              <a:gd name="csX6" fmla="*/ 481263 w 1713297"/>
              <a:gd name="csY6" fmla="*/ 19250 h 952901"/>
              <a:gd name="csX7" fmla="*/ 481263 w 1713297"/>
              <a:gd name="csY7" fmla="*/ 741145 h 952901"/>
              <a:gd name="csX8" fmla="*/ 606392 w 1713297"/>
              <a:gd name="csY8" fmla="*/ 741145 h 952901"/>
              <a:gd name="csX9" fmla="*/ 606392 w 1713297"/>
              <a:gd name="csY9" fmla="*/ 9625 h 952901"/>
              <a:gd name="csX10" fmla="*/ 770021 w 1713297"/>
              <a:gd name="csY10" fmla="*/ 9625 h 952901"/>
              <a:gd name="csX11" fmla="*/ 770021 w 1713297"/>
              <a:gd name="csY11" fmla="*/ 741145 h 952901"/>
              <a:gd name="csX12" fmla="*/ 933651 w 1713297"/>
              <a:gd name="csY12" fmla="*/ 741145 h 952901"/>
              <a:gd name="csX13" fmla="*/ 933651 w 1713297"/>
              <a:gd name="csY13" fmla="*/ 9625 h 952901"/>
              <a:gd name="csX14" fmla="*/ 1078030 w 1713297"/>
              <a:gd name="csY14" fmla="*/ 9625 h 952901"/>
              <a:gd name="csX15" fmla="*/ 1078030 w 1713297"/>
              <a:gd name="csY15" fmla="*/ 741145 h 952901"/>
              <a:gd name="csX16" fmla="*/ 1251285 w 1713297"/>
              <a:gd name="csY16" fmla="*/ 741145 h 952901"/>
              <a:gd name="csX17" fmla="*/ 1251285 w 1713297"/>
              <a:gd name="csY17" fmla="*/ 0 h 952901"/>
              <a:gd name="csX18" fmla="*/ 1434165 w 1713297"/>
              <a:gd name="csY18" fmla="*/ 0 h 952901"/>
              <a:gd name="csX19" fmla="*/ 1434165 w 1713297"/>
              <a:gd name="csY19" fmla="*/ 731520 h 952901"/>
              <a:gd name="csX20" fmla="*/ 1559293 w 1713297"/>
              <a:gd name="csY20" fmla="*/ 731520 h 952901"/>
              <a:gd name="csX21" fmla="*/ 1559293 w 1713297"/>
              <a:gd name="csY21" fmla="*/ 0 h 952901"/>
              <a:gd name="csX22" fmla="*/ 1713297 w 1713297"/>
              <a:gd name="csY22" fmla="*/ 0 h 952901"/>
              <a:gd name="csX23" fmla="*/ 1713297 w 1713297"/>
              <a:gd name="csY23" fmla="*/ 750770 h 952901"/>
              <a:gd name="csX0" fmla="*/ 9626 w 1713297"/>
              <a:gd name="csY0" fmla="*/ 952901 h 952901"/>
              <a:gd name="csX1" fmla="*/ 0 w 1713297"/>
              <a:gd name="csY1" fmla="*/ 19250 h 952901"/>
              <a:gd name="csX2" fmla="*/ 173255 w 1713297"/>
              <a:gd name="csY2" fmla="*/ 19250 h 952901"/>
              <a:gd name="csX3" fmla="*/ 173255 w 1713297"/>
              <a:gd name="csY3" fmla="*/ 741145 h 952901"/>
              <a:gd name="csX4" fmla="*/ 308009 w 1713297"/>
              <a:gd name="csY4" fmla="*/ 741145 h 952901"/>
              <a:gd name="csX5" fmla="*/ 308009 w 1713297"/>
              <a:gd name="csY5" fmla="*/ 19250 h 952901"/>
              <a:gd name="csX6" fmla="*/ 481263 w 1713297"/>
              <a:gd name="csY6" fmla="*/ 19250 h 952901"/>
              <a:gd name="csX7" fmla="*/ 481263 w 1713297"/>
              <a:gd name="csY7" fmla="*/ 741145 h 952901"/>
              <a:gd name="csX8" fmla="*/ 606392 w 1713297"/>
              <a:gd name="csY8" fmla="*/ 741145 h 952901"/>
              <a:gd name="csX9" fmla="*/ 606392 w 1713297"/>
              <a:gd name="csY9" fmla="*/ 9625 h 952901"/>
              <a:gd name="csX10" fmla="*/ 770021 w 1713297"/>
              <a:gd name="csY10" fmla="*/ 9625 h 952901"/>
              <a:gd name="csX11" fmla="*/ 770021 w 1713297"/>
              <a:gd name="csY11" fmla="*/ 741145 h 952901"/>
              <a:gd name="csX12" fmla="*/ 933651 w 1713297"/>
              <a:gd name="csY12" fmla="*/ 741145 h 952901"/>
              <a:gd name="csX13" fmla="*/ 933651 w 1713297"/>
              <a:gd name="csY13" fmla="*/ 9625 h 952901"/>
              <a:gd name="csX14" fmla="*/ 1078030 w 1713297"/>
              <a:gd name="csY14" fmla="*/ 9625 h 952901"/>
              <a:gd name="csX15" fmla="*/ 1078030 w 1713297"/>
              <a:gd name="csY15" fmla="*/ 741145 h 952901"/>
              <a:gd name="csX16" fmla="*/ 1251285 w 1713297"/>
              <a:gd name="csY16" fmla="*/ 741145 h 952901"/>
              <a:gd name="csX17" fmla="*/ 1251285 w 1713297"/>
              <a:gd name="csY17" fmla="*/ 0 h 952901"/>
              <a:gd name="csX18" fmla="*/ 1434165 w 1713297"/>
              <a:gd name="csY18" fmla="*/ 0 h 952901"/>
              <a:gd name="csX19" fmla="*/ 1434165 w 1713297"/>
              <a:gd name="csY19" fmla="*/ 731520 h 952901"/>
              <a:gd name="csX20" fmla="*/ 1559293 w 1713297"/>
              <a:gd name="csY20" fmla="*/ 731520 h 952901"/>
              <a:gd name="csX21" fmla="*/ 1559293 w 1713297"/>
              <a:gd name="csY21" fmla="*/ 0 h 952901"/>
              <a:gd name="csX22" fmla="*/ 1713297 w 1713297"/>
              <a:gd name="csY22" fmla="*/ 0 h 952901"/>
              <a:gd name="csX23" fmla="*/ 1713297 w 1713297"/>
              <a:gd name="csY23" fmla="*/ 875898 h 952901"/>
              <a:gd name="csX0" fmla="*/ 9626 w 1713297"/>
              <a:gd name="csY0" fmla="*/ 1460901 h 1460901"/>
              <a:gd name="csX1" fmla="*/ 0 w 1713297"/>
              <a:gd name="csY1" fmla="*/ 19250 h 1460901"/>
              <a:gd name="csX2" fmla="*/ 173255 w 1713297"/>
              <a:gd name="csY2" fmla="*/ 19250 h 1460901"/>
              <a:gd name="csX3" fmla="*/ 173255 w 1713297"/>
              <a:gd name="csY3" fmla="*/ 741145 h 1460901"/>
              <a:gd name="csX4" fmla="*/ 308009 w 1713297"/>
              <a:gd name="csY4" fmla="*/ 741145 h 1460901"/>
              <a:gd name="csX5" fmla="*/ 308009 w 1713297"/>
              <a:gd name="csY5" fmla="*/ 19250 h 1460901"/>
              <a:gd name="csX6" fmla="*/ 481263 w 1713297"/>
              <a:gd name="csY6" fmla="*/ 19250 h 1460901"/>
              <a:gd name="csX7" fmla="*/ 481263 w 1713297"/>
              <a:gd name="csY7" fmla="*/ 741145 h 1460901"/>
              <a:gd name="csX8" fmla="*/ 606392 w 1713297"/>
              <a:gd name="csY8" fmla="*/ 741145 h 1460901"/>
              <a:gd name="csX9" fmla="*/ 606392 w 1713297"/>
              <a:gd name="csY9" fmla="*/ 9625 h 1460901"/>
              <a:gd name="csX10" fmla="*/ 770021 w 1713297"/>
              <a:gd name="csY10" fmla="*/ 9625 h 1460901"/>
              <a:gd name="csX11" fmla="*/ 770021 w 1713297"/>
              <a:gd name="csY11" fmla="*/ 741145 h 1460901"/>
              <a:gd name="csX12" fmla="*/ 933651 w 1713297"/>
              <a:gd name="csY12" fmla="*/ 741145 h 1460901"/>
              <a:gd name="csX13" fmla="*/ 933651 w 1713297"/>
              <a:gd name="csY13" fmla="*/ 9625 h 1460901"/>
              <a:gd name="csX14" fmla="*/ 1078030 w 1713297"/>
              <a:gd name="csY14" fmla="*/ 9625 h 1460901"/>
              <a:gd name="csX15" fmla="*/ 1078030 w 1713297"/>
              <a:gd name="csY15" fmla="*/ 741145 h 1460901"/>
              <a:gd name="csX16" fmla="*/ 1251285 w 1713297"/>
              <a:gd name="csY16" fmla="*/ 741145 h 1460901"/>
              <a:gd name="csX17" fmla="*/ 1251285 w 1713297"/>
              <a:gd name="csY17" fmla="*/ 0 h 1460901"/>
              <a:gd name="csX18" fmla="*/ 1434165 w 1713297"/>
              <a:gd name="csY18" fmla="*/ 0 h 1460901"/>
              <a:gd name="csX19" fmla="*/ 1434165 w 1713297"/>
              <a:gd name="csY19" fmla="*/ 731520 h 1460901"/>
              <a:gd name="csX20" fmla="*/ 1559293 w 1713297"/>
              <a:gd name="csY20" fmla="*/ 731520 h 1460901"/>
              <a:gd name="csX21" fmla="*/ 1559293 w 1713297"/>
              <a:gd name="csY21" fmla="*/ 0 h 1460901"/>
              <a:gd name="csX22" fmla="*/ 1713297 w 1713297"/>
              <a:gd name="csY22" fmla="*/ 0 h 1460901"/>
              <a:gd name="csX23" fmla="*/ 1713297 w 1713297"/>
              <a:gd name="csY23" fmla="*/ 875898 h 1460901"/>
              <a:gd name="csX0" fmla="*/ 9626 w 1713297"/>
              <a:gd name="csY0" fmla="*/ 1460901 h 1485498"/>
              <a:gd name="csX1" fmla="*/ 0 w 1713297"/>
              <a:gd name="csY1" fmla="*/ 19250 h 1485498"/>
              <a:gd name="csX2" fmla="*/ 173255 w 1713297"/>
              <a:gd name="csY2" fmla="*/ 19250 h 1485498"/>
              <a:gd name="csX3" fmla="*/ 173255 w 1713297"/>
              <a:gd name="csY3" fmla="*/ 741145 h 1485498"/>
              <a:gd name="csX4" fmla="*/ 308009 w 1713297"/>
              <a:gd name="csY4" fmla="*/ 741145 h 1485498"/>
              <a:gd name="csX5" fmla="*/ 308009 w 1713297"/>
              <a:gd name="csY5" fmla="*/ 19250 h 1485498"/>
              <a:gd name="csX6" fmla="*/ 481263 w 1713297"/>
              <a:gd name="csY6" fmla="*/ 19250 h 1485498"/>
              <a:gd name="csX7" fmla="*/ 481263 w 1713297"/>
              <a:gd name="csY7" fmla="*/ 741145 h 1485498"/>
              <a:gd name="csX8" fmla="*/ 606392 w 1713297"/>
              <a:gd name="csY8" fmla="*/ 741145 h 1485498"/>
              <a:gd name="csX9" fmla="*/ 606392 w 1713297"/>
              <a:gd name="csY9" fmla="*/ 9625 h 1485498"/>
              <a:gd name="csX10" fmla="*/ 770021 w 1713297"/>
              <a:gd name="csY10" fmla="*/ 9625 h 1485498"/>
              <a:gd name="csX11" fmla="*/ 770021 w 1713297"/>
              <a:gd name="csY11" fmla="*/ 741145 h 1485498"/>
              <a:gd name="csX12" fmla="*/ 933651 w 1713297"/>
              <a:gd name="csY12" fmla="*/ 741145 h 1485498"/>
              <a:gd name="csX13" fmla="*/ 933651 w 1713297"/>
              <a:gd name="csY13" fmla="*/ 9625 h 1485498"/>
              <a:gd name="csX14" fmla="*/ 1078030 w 1713297"/>
              <a:gd name="csY14" fmla="*/ 9625 h 1485498"/>
              <a:gd name="csX15" fmla="*/ 1078030 w 1713297"/>
              <a:gd name="csY15" fmla="*/ 741145 h 1485498"/>
              <a:gd name="csX16" fmla="*/ 1251285 w 1713297"/>
              <a:gd name="csY16" fmla="*/ 741145 h 1485498"/>
              <a:gd name="csX17" fmla="*/ 1251285 w 1713297"/>
              <a:gd name="csY17" fmla="*/ 0 h 1485498"/>
              <a:gd name="csX18" fmla="*/ 1434165 w 1713297"/>
              <a:gd name="csY18" fmla="*/ 0 h 1485498"/>
              <a:gd name="csX19" fmla="*/ 1434165 w 1713297"/>
              <a:gd name="csY19" fmla="*/ 731520 h 1485498"/>
              <a:gd name="csX20" fmla="*/ 1559293 w 1713297"/>
              <a:gd name="csY20" fmla="*/ 731520 h 1485498"/>
              <a:gd name="csX21" fmla="*/ 1559293 w 1713297"/>
              <a:gd name="csY21" fmla="*/ 0 h 1485498"/>
              <a:gd name="csX22" fmla="*/ 1713297 w 1713297"/>
              <a:gd name="csY22" fmla="*/ 0 h 1485498"/>
              <a:gd name="csX23" fmla="*/ 1675197 w 1713297"/>
              <a:gd name="csY23" fmla="*/ 1485498 h 148549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 ang="0">
                <a:pos x="csX17" y="csY17"/>
              </a:cxn>
              <a:cxn ang="0">
                <a:pos x="csX18" y="csY18"/>
              </a:cxn>
              <a:cxn ang="0">
                <a:pos x="csX19" y="csY19"/>
              </a:cxn>
              <a:cxn ang="0">
                <a:pos x="csX20" y="csY20"/>
              </a:cxn>
              <a:cxn ang="0">
                <a:pos x="csX21" y="csY21"/>
              </a:cxn>
              <a:cxn ang="0">
                <a:pos x="csX22" y="csY22"/>
              </a:cxn>
              <a:cxn ang="0">
                <a:pos x="csX23" y="csY23"/>
              </a:cxn>
            </a:cxnLst>
            <a:rect l="l" t="t" r="r" b="b"/>
            <a:pathLst>
              <a:path w="1713297" h="1485498">
                <a:moveTo>
                  <a:pt x="9626" y="1460901"/>
                </a:moveTo>
                <a:cubicBezTo>
                  <a:pt x="6417" y="1149684"/>
                  <a:pt x="3209" y="330467"/>
                  <a:pt x="0" y="19250"/>
                </a:cubicBezTo>
                <a:lnTo>
                  <a:pt x="173255" y="19250"/>
                </a:lnTo>
                <a:lnTo>
                  <a:pt x="173255" y="741145"/>
                </a:lnTo>
                <a:lnTo>
                  <a:pt x="308009" y="741145"/>
                </a:lnTo>
                <a:lnTo>
                  <a:pt x="308009" y="19250"/>
                </a:lnTo>
                <a:lnTo>
                  <a:pt x="481263" y="19250"/>
                </a:lnTo>
                <a:lnTo>
                  <a:pt x="481263" y="741145"/>
                </a:lnTo>
                <a:lnTo>
                  <a:pt x="606392" y="741145"/>
                </a:lnTo>
                <a:lnTo>
                  <a:pt x="606392" y="9625"/>
                </a:lnTo>
                <a:lnTo>
                  <a:pt x="770021" y="9625"/>
                </a:lnTo>
                <a:lnTo>
                  <a:pt x="770021" y="741145"/>
                </a:lnTo>
                <a:lnTo>
                  <a:pt x="933651" y="741145"/>
                </a:lnTo>
                <a:lnTo>
                  <a:pt x="933651" y="9625"/>
                </a:lnTo>
                <a:lnTo>
                  <a:pt x="1078030" y="9625"/>
                </a:lnTo>
                <a:lnTo>
                  <a:pt x="1078030" y="741145"/>
                </a:lnTo>
                <a:lnTo>
                  <a:pt x="1251285" y="741145"/>
                </a:lnTo>
                <a:lnTo>
                  <a:pt x="1251285" y="0"/>
                </a:lnTo>
                <a:lnTo>
                  <a:pt x="1434165" y="0"/>
                </a:lnTo>
                <a:lnTo>
                  <a:pt x="1434165" y="731520"/>
                </a:lnTo>
                <a:lnTo>
                  <a:pt x="1559293" y="731520"/>
                </a:lnTo>
                <a:lnTo>
                  <a:pt x="1559293" y="0"/>
                </a:lnTo>
                <a:lnTo>
                  <a:pt x="1713297" y="0"/>
                </a:lnTo>
                <a:lnTo>
                  <a:pt x="1675197" y="1485498"/>
                </a:lnTo>
              </a:path>
            </a:pathLst>
          </a:custGeom>
          <a:noFill/>
          <a:ln w="28575">
            <a:solidFill>
              <a:schemeClr val="tx1">
                <a:lumMod val="50000"/>
                <a:lumOff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2" name="Straight Connector 11">
            <a:extLst>
              <a:ext uri="{FF2B5EF4-FFF2-40B4-BE49-F238E27FC236}">
                <a16:creationId xmlns:a16="http://schemas.microsoft.com/office/drawing/2014/main" id="{2980FC2F-A7C0-3612-CCB5-E9F48CCC092F}"/>
              </a:ext>
            </a:extLst>
          </p:cNvPr>
          <p:cNvCxnSpPr>
            <a:cxnSpLocks/>
          </p:cNvCxnSpPr>
          <p:nvPr/>
        </p:nvCxnSpPr>
        <p:spPr>
          <a:xfrm flipH="1">
            <a:off x="3068653" y="2440104"/>
            <a:ext cx="9626" cy="1511166"/>
          </a:xfrm>
          <a:prstGeom prst="line">
            <a:avLst/>
          </a:prstGeom>
          <a:ln w="76200">
            <a:solidFill>
              <a:schemeClr val="tx1"/>
            </a:solidFill>
            <a:tailEnd type="none" w="med" len="lg"/>
          </a:ln>
        </p:spPr>
        <p:style>
          <a:lnRef idx="2">
            <a:schemeClr val="accent1"/>
          </a:lnRef>
          <a:fillRef idx="0">
            <a:schemeClr val="accent1"/>
          </a:fillRef>
          <a:effectRef idx="1">
            <a:schemeClr val="accent1"/>
          </a:effectRef>
          <a:fontRef idx="minor">
            <a:schemeClr val="tx1"/>
          </a:fontRef>
        </p:style>
      </p:cxnSp>
      <p:cxnSp>
        <p:nvCxnSpPr>
          <p:cNvPr id="14" name="Straight Connector 13">
            <a:extLst>
              <a:ext uri="{FF2B5EF4-FFF2-40B4-BE49-F238E27FC236}">
                <a16:creationId xmlns:a16="http://schemas.microsoft.com/office/drawing/2014/main" id="{DFF7A49A-9B34-C9DB-04B2-5BC83C87830E}"/>
              </a:ext>
            </a:extLst>
          </p:cNvPr>
          <p:cNvCxnSpPr>
            <a:cxnSpLocks/>
          </p:cNvCxnSpPr>
          <p:nvPr/>
        </p:nvCxnSpPr>
        <p:spPr>
          <a:xfrm flipH="1">
            <a:off x="4743450" y="2440104"/>
            <a:ext cx="9626" cy="1511166"/>
          </a:xfrm>
          <a:prstGeom prst="line">
            <a:avLst/>
          </a:prstGeom>
          <a:ln w="76200">
            <a:solidFill>
              <a:schemeClr val="tx1"/>
            </a:solidFill>
            <a:tailEnd type="none" w="med" len="lg"/>
          </a:ln>
        </p:spPr>
        <p:style>
          <a:lnRef idx="2">
            <a:schemeClr val="accent1"/>
          </a:lnRef>
          <a:fillRef idx="0">
            <a:schemeClr val="accent1"/>
          </a:fillRef>
          <a:effectRef idx="1">
            <a:schemeClr val="accent1"/>
          </a:effectRef>
          <a:fontRef idx="minor">
            <a:schemeClr val="tx1"/>
          </a:fontRef>
        </p:style>
      </p:cxnSp>
      <p:sp>
        <p:nvSpPr>
          <p:cNvPr id="15" name="Oval 14">
            <a:extLst>
              <a:ext uri="{FF2B5EF4-FFF2-40B4-BE49-F238E27FC236}">
                <a16:creationId xmlns:a16="http://schemas.microsoft.com/office/drawing/2014/main" id="{66FBCD6C-FE5C-1ECB-CC48-6704071329F9}"/>
              </a:ext>
            </a:extLst>
          </p:cNvPr>
          <p:cNvSpPr/>
          <p:nvPr/>
        </p:nvSpPr>
        <p:spPr>
          <a:xfrm>
            <a:off x="3021865" y="2413630"/>
            <a:ext cx="134753" cy="140006"/>
          </a:xfrm>
          <a:prstGeom prst="ellipse">
            <a:avLst/>
          </a:prstGeom>
          <a:solidFill>
            <a:schemeClr val="tx1"/>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Oval 15">
            <a:extLst>
              <a:ext uri="{FF2B5EF4-FFF2-40B4-BE49-F238E27FC236}">
                <a16:creationId xmlns:a16="http://schemas.microsoft.com/office/drawing/2014/main" id="{EB5CC080-C69C-696C-36A6-A7923F7F6D45}"/>
              </a:ext>
            </a:extLst>
          </p:cNvPr>
          <p:cNvSpPr/>
          <p:nvPr/>
        </p:nvSpPr>
        <p:spPr>
          <a:xfrm>
            <a:off x="4672797" y="2423498"/>
            <a:ext cx="134753" cy="140006"/>
          </a:xfrm>
          <a:prstGeom prst="ellipse">
            <a:avLst/>
          </a:prstGeom>
          <a:solidFill>
            <a:schemeClr val="tx1"/>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8" name="Straight Connector 17">
            <a:extLst>
              <a:ext uri="{FF2B5EF4-FFF2-40B4-BE49-F238E27FC236}">
                <a16:creationId xmlns:a16="http://schemas.microsoft.com/office/drawing/2014/main" id="{D081B54C-96E3-9890-2848-4F9934143BD2}"/>
              </a:ext>
            </a:extLst>
          </p:cNvPr>
          <p:cNvCxnSpPr>
            <a:cxnSpLocks/>
          </p:cNvCxnSpPr>
          <p:nvPr/>
        </p:nvCxnSpPr>
        <p:spPr>
          <a:xfrm>
            <a:off x="1741699" y="2382976"/>
            <a:ext cx="914314" cy="642966"/>
          </a:xfrm>
          <a:prstGeom prst="line">
            <a:avLst/>
          </a:prstGeom>
          <a:ln w="28575">
            <a:solidFill>
              <a:schemeClr val="tx1"/>
            </a:solidFill>
            <a:tailEnd type="none" w="med" len="lg"/>
          </a:ln>
        </p:spPr>
        <p:style>
          <a:lnRef idx="2">
            <a:schemeClr val="accent1"/>
          </a:lnRef>
          <a:fillRef idx="0">
            <a:schemeClr val="accent1"/>
          </a:fillRef>
          <a:effectRef idx="1">
            <a:schemeClr val="accent1"/>
          </a:effectRef>
          <a:fontRef idx="minor">
            <a:schemeClr val="tx1"/>
          </a:fontRef>
        </p:style>
      </p:cxnSp>
      <p:cxnSp>
        <p:nvCxnSpPr>
          <p:cNvPr id="19" name="Straight Connector 18">
            <a:extLst>
              <a:ext uri="{FF2B5EF4-FFF2-40B4-BE49-F238E27FC236}">
                <a16:creationId xmlns:a16="http://schemas.microsoft.com/office/drawing/2014/main" id="{C5A10EE6-F5CE-0FBE-693D-E5293B44B069}"/>
              </a:ext>
            </a:extLst>
          </p:cNvPr>
          <p:cNvCxnSpPr>
            <a:cxnSpLocks/>
          </p:cNvCxnSpPr>
          <p:nvPr/>
        </p:nvCxnSpPr>
        <p:spPr>
          <a:xfrm flipV="1">
            <a:off x="1745266" y="1462787"/>
            <a:ext cx="895065" cy="666391"/>
          </a:xfrm>
          <a:prstGeom prst="line">
            <a:avLst/>
          </a:prstGeom>
          <a:ln w="28575">
            <a:solidFill>
              <a:schemeClr val="tx1"/>
            </a:solidFill>
            <a:tailEnd type="none" w="med" len="lg"/>
          </a:ln>
        </p:spPr>
        <p:style>
          <a:lnRef idx="2">
            <a:schemeClr val="accent1"/>
          </a:lnRef>
          <a:fillRef idx="0">
            <a:schemeClr val="accent1"/>
          </a:fillRef>
          <a:effectRef idx="1">
            <a:schemeClr val="accent1"/>
          </a:effectRef>
          <a:fontRef idx="minor">
            <a:schemeClr val="tx1"/>
          </a:fontRef>
        </p:style>
      </p:cxnSp>
      <p:sp>
        <p:nvSpPr>
          <p:cNvPr id="23" name="TextBox 22">
            <a:extLst>
              <a:ext uri="{FF2B5EF4-FFF2-40B4-BE49-F238E27FC236}">
                <a16:creationId xmlns:a16="http://schemas.microsoft.com/office/drawing/2014/main" id="{537AD7D8-340B-A202-B089-8C1F0944496F}"/>
              </a:ext>
            </a:extLst>
          </p:cNvPr>
          <p:cNvSpPr txBox="1"/>
          <p:nvPr/>
        </p:nvSpPr>
        <p:spPr>
          <a:xfrm>
            <a:off x="5852160" y="1624648"/>
            <a:ext cx="3079014" cy="1815882"/>
          </a:xfrm>
          <a:prstGeom prst="rect">
            <a:avLst/>
          </a:prstGeom>
          <a:noFill/>
        </p:spPr>
        <p:txBody>
          <a:bodyPr wrap="square" rtlCol="0">
            <a:spAutoFit/>
          </a:bodyPr>
          <a:lstStyle/>
          <a:p>
            <a:pPr algn="l">
              <a:spcAft>
                <a:spcPts val="1200"/>
              </a:spcAft>
            </a:pPr>
            <a:r>
              <a:rPr lang="en-GB" sz="2800" dirty="0" err="1">
                <a:latin typeface="Arial" panose="020B0604020202020204" pitchFamily="34" charset="0"/>
                <a:cs typeface="Arial" panose="020B0604020202020204" pitchFamily="34" charset="0"/>
              </a:rPr>
              <a:t>Scim</a:t>
            </a:r>
            <a:r>
              <a:rPr lang="en-GB" sz="2800" dirty="0">
                <a:latin typeface="Arial" panose="020B0604020202020204" pitchFamily="34" charset="0"/>
                <a:cs typeface="Arial" panose="020B0604020202020204" pitchFamily="34" charset="0"/>
              </a:rPr>
              <a:t> </a:t>
            </a:r>
            <a:r>
              <a:rPr lang="en-GB" sz="2800" dirty="0" err="1">
                <a:latin typeface="Arial" panose="020B0604020202020204" pitchFamily="34" charset="0"/>
                <a:cs typeface="Arial" panose="020B0604020202020204" pitchFamily="34" charset="0"/>
              </a:rPr>
              <a:t>tanaí</a:t>
            </a:r>
            <a:r>
              <a:rPr lang="en-GB" sz="2800" dirty="0">
                <a:latin typeface="Arial" panose="020B0604020202020204" pitchFamily="34" charset="0"/>
                <a:cs typeface="Arial" panose="020B0604020202020204" pitchFamily="34" charset="0"/>
              </a:rPr>
              <a:t> (</a:t>
            </a:r>
            <a:r>
              <a:rPr lang="en-GB" sz="2800" dirty="0" err="1">
                <a:latin typeface="Arial" panose="020B0604020202020204" pitchFamily="34" charset="0"/>
                <a:cs typeface="Arial" panose="020B0604020202020204" pitchFamily="34" charset="0"/>
              </a:rPr>
              <a:t>nanaiméadar</a:t>
            </a:r>
            <a:r>
              <a:rPr lang="en-GB" sz="2800" dirty="0">
                <a:latin typeface="Arial" panose="020B0604020202020204" pitchFamily="34" charset="0"/>
                <a:cs typeface="Arial" panose="020B0604020202020204" pitchFamily="34" charset="0"/>
              </a:rPr>
              <a:t>) </a:t>
            </a:r>
            <a:r>
              <a:rPr lang="en-GB" sz="2800" dirty="0" err="1">
                <a:latin typeface="Arial" panose="020B0604020202020204" pitchFamily="34" charset="0"/>
                <a:cs typeface="Arial" panose="020B0604020202020204" pitchFamily="34" charset="0"/>
              </a:rPr>
              <a:t>platanam</a:t>
            </a:r>
            <a:r>
              <a:rPr lang="en-GB" sz="2800" dirty="0">
                <a:latin typeface="Arial" panose="020B0604020202020204" pitchFamily="34" charset="0"/>
                <a:cs typeface="Arial" panose="020B0604020202020204" pitchFamily="34" charset="0"/>
              </a:rPr>
              <a:t>, </a:t>
            </a:r>
            <a:r>
              <a:rPr lang="en-GB" sz="2800" dirty="0" err="1">
                <a:latin typeface="Arial" panose="020B0604020202020204" pitchFamily="34" charset="0"/>
                <a:cs typeface="Arial" panose="020B0604020202020204" pitchFamily="34" charset="0"/>
              </a:rPr>
              <a:t>nicil</a:t>
            </a:r>
            <a:r>
              <a:rPr lang="en-GB" sz="2800" dirty="0">
                <a:latin typeface="Arial" panose="020B0604020202020204" pitchFamily="34" charset="0"/>
                <a:cs typeface="Arial" panose="020B0604020202020204" pitchFamily="34" charset="0"/>
              </a:rPr>
              <a:t> </a:t>
            </a:r>
            <a:r>
              <a:rPr lang="en-GB" sz="2800" dirty="0" err="1">
                <a:latin typeface="Arial" panose="020B0604020202020204" pitchFamily="34" charset="0"/>
                <a:cs typeface="Arial" panose="020B0604020202020204" pitchFamily="34" charset="0"/>
              </a:rPr>
              <a:t>nó</a:t>
            </a:r>
            <a:r>
              <a:rPr lang="en-GB" sz="2800" dirty="0">
                <a:latin typeface="Arial" panose="020B0604020202020204" pitchFamily="34" charset="0"/>
                <a:cs typeface="Arial" panose="020B0604020202020204" pitchFamily="34" charset="0"/>
              </a:rPr>
              <a:t> </a:t>
            </a:r>
            <a:r>
              <a:rPr lang="en-GB" sz="2800" dirty="0" err="1">
                <a:latin typeface="Arial" panose="020B0604020202020204" pitchFamily="34" charset="0"/>
                <a:cs typeface="Arial" panose="020B0604020202020204" pitchFamily="34" charset="0"/>
              </a:rPr>
              <a:t>copar</a:t>
            </a:r>
            <a:endParaRPr lang="en-GB" sz="2800" dirty="0">
              <a:latin typeface="Arial" panose="020B0604020202020204" pitchFamily="34" charset="0"/>
              <a:cs typeface="Arial" panose="020B0604020202020204" pitchFamily="34" charset="0"/>
            </a:endParaRPr>
          </a:p>
        </p:txBody>
      </p:sp>
      <p:cxnSp>
        <p:nvCxnSpPr>
          <p:cNvPr id="25" name="Straight Arrow Connector 24">
            <a:extLst>
              <a:ext uri="{FF2B5EF4-FFF2-40B4-BE49-F238E27FC236}">
                <a16:creationId xmlns:a16="http://schemas.microsoft.com/office/drawing/2014/main" id="{190D4194-1DB9-CA10-D136-5D7BD16E9735}"/>
              </a:ext>
            </a:extLst>
          </p:cNvPr>
          <p:cNvCxnSpPr/>
          <p:nvPr/>
        </p:nvCxnSpPr>
        <p:spPr>
          <a:xfrm flipH="1" flipV="1">
            <a:off x="4807550" y="1662331"/>
            <a:ext cx="1044610" cy="243421"/>
          </a:xfrm>
          <a:prstGeom prst="straightConnector1">
            <a:avLst/>
          </a:prstGeom>
          <a:ln w="28575">
            <a:solidFill>
              <a:schemeClr val="tx1"/>
            </a:solidFill>
            <a:tailEnd type="arrow" w="med" len="lg"/>
          </a:ln>
        </p:spPr>
        <p:style>
          <a:lnRef idx="2">
            <a:schemeClr val="accent1"/>
          </a:lnRef>
          <a:fillRef idx="0">
            <a:schemeClr val="accent1"/>
          </a:fillRef>
          <a:effectRef idx="1">
            <a:schemeClr val="accent1"/>
          </a:effectRef>
          <a:fontRef idx="minor">
            <a:schemeClr val="tx1"/>
          </a:fontRef>
        </p:style>
      </p:cxnSp>
      <p:sp>
        <p:nvSpPr>
          <p:cNvPr id="26" name="TextBox 25">
            <a:extLst>
              <a:ext uri="{FF2B5EF4-FFF2-40B4-BE49-F238E27FC236}">
                <a16:creationId xmlns:a16="http://schemas.microsoft.com/office/drawing/2014/main" id="{50A0D128-4ED3-D053-18B9-7E3944DC2BD8}"/>
              </a:ext>
            </a:extLst>
          </p:cNvPr>
          <p:cNvSpPr txBox="1"/>
          <p:nvPr/>
        </p:nvSpPr>
        <p:spPr>
          <a:xfrm>
            <a:off x="266700" y="4417896"/>
            <a:ext cx="8831355" cy="1107996"/>
          </a:xfrm>
          <a:prstGeom prst="rect">
            <a:avLst/>
          </a:prstGeom>
          <a:noFill/>
        </p:spPr>
        <p:txBody>
          <a:bodyPr wrap="square" rtlCol="0">
            <a:spAutoFit/>
          </a:bodyPr>
          <a:lstStyle/>
          <a:p>
            <a:pPr>
              <a:spcAft>
                <a:spcPts val="1200"/>
              </a:spcAft>
            </a:pPr>
            <a:r>
              <a:rPr lang="en-GB" sz="2800" b="1" dirty="0" err="1">
                <a:latin typeface="Arial" panose="020B0604020202020204" pitchFamily="34" charset="0"/>
                <a:cs typeface="Arial" panose="020B0604020202020204" pitchFamily="34" charset="0"/>
              </a:rPr>
              <a:t>Sampla</a:t>
            </a:r>
            <a:r>
              <a:rPr lang="en-GB" sz="2800" dirty="0">
                <a:latin typeface="Arial" panose="020B0604020202020204" pitchFamily="34" charset="0"/>
                <a:cs typeface="Arial" panose="020B0604020202020204" pitchFamily="34" charset="0"/>
              </a:rPr>
              <a:t>:</a:t>
            </a:r>
          </a:p>
          <a:p>
            <a:pPr>
              <a:spcAft>
                <a:spcPts val="1200"/>
              </a:spcAft>
            </a:pPr>
            <a:r>
              <a:rPr lang="en-GB" sz="2800" dirty="0">
                <a:latin typeface="Arial" panose="020B0604020202020204" pitchFamily="34" charset="0"/>
                <a:cs typeface="Arial" panose="020B0604020202020204" pitchFamily="34" charset="0"/>
              </a:rPr>
              <a:t>Pt100 le </a:t>
            </a:r>
            <a:r>
              <a:rPr lang="en-GB" sz="2800" dirty="0" err="1">
                <a:latin typeface="Arial" panose="020B0604020202020204" pitchFamily="34" charset="0"/>
                <a:cs typeface="Arial" panose="020B0604020202020204" pitchFamily="34" charset="0"/>
              </a:rPr>
              <a:t>friotaíocht</a:t>
            </a:r>
            <a:r>
              <a:rPr lang="en-GB" sz="2800" dirty="0">
                <a:latin typeface="Arial" panose="020B0604020202020204" pitchFamily="34" charset="0"/>
                <a:cs typeface="Arial" panose="020B0604020202020204" pitchFamily="34" charset="0"/>
              </a:rPr>
              <a:t> 100 </a:t>
            </a:r>
            <a:r>
              <a:rPr lang="en-US" altLang="en-US" sz="2800" dirty="0"/>
              <a:t>Ω</a:t>
            </a:r>
            <a:r>
              <a:rPr lang="en-GB" sz="2800" dirty="0">
                <a:latin typeface="Arial" panose="020B0604020202020204" pitchFamily="34" charset="0"/>
                <a:cs typeface="Arial" panose="020B0604020202020204" pitchFamily="34" charset="0"/>
              </a:rPr>
              <a:t> ag 0</a:t>
            </a:r>
            <a:r>
              <a:rPr lang="en-GB" sz="2800" dirty="0"/>
              <a:t>℃</a:t>
            </a:r>
            <a:r>
              <a:rPr lang="en-GB" sz="2800" dirty="0">
                <a:latin typeface="Arial" panose="020B0604020202020204" pitchFamily="34" charset="0"/>
                <a:cs typeface="Arial" panose="020B0604020202020204" pitchFamily="34" charset="0"/>
              </a:rPr>
              <a:t> agus 135 </a:t>
            </a:r>
            <a:r>
              <a:rPr lang="en-US" altLang="en-US" sz="2800" dirty="0"/>
              <a:t>Ω</a:t>
            </a:r>
            <a:r>
              <a:rPr lang="en-GB" sz="2800" dirty="0">
                <a:latin typeface="Arial" panose="020B0604020202020204" pitchFamily="34" charset="0"/>
                <a:cs typeface="Arial" panose="020B0604020202020204" pitchFamily="34" charset="0"/>
              </a:rPr>
              <a:t> ag 100</a:t>
            </a:r>
            <a:r>
              <a:rPr lang="en-GB" sz="2800" dirty="0"/>
              <a:t>℃</a:t>
            </a:r>
            <a:endParaRPr lang="en-GB" sz="2800" dirty="0">
              <a:latin typeface="Arial" panose="020B0604020202020204" pitchFamily="34" charset="0"/>
              <a:cs typeface="Arial" panose="020B0604020202020204" pitchFamily="34" charset="0"/>
            </a:endParaRPr>
          </a:p>
        </p:txBody>
      </p:sp>
      <p:sp>
        <p:nvSpPr>
          <p:cNvPr id="27" name="TextBox 26">
            <a:extLst>
              <a:ext uri="{FF2B5EF4-FFF2-40B4-BE49-F238E27FC236}">
                <a16:creationId xmlns:a16="http://schemas.microsoft.com/office/drawing/2014/main" id="{AF313F5C-F196-5CC9-11D7-077C7B7D5783}"/>
              </a:ext>
            </a:extLst>
          </p:cNvPr>
          <p:cNvSpPr txBox="1"/>
          <p:nvPr/>
        </p:nvSpPr>
        <p:spPr>
          <a:xfrm>
            <a:off x="921709" y="939567"/>
            <a:ext cx="1083951" cy="523220"/>
          </a:xfrm>
          <a:prstGeom prst="rect">
            <a:avLst/>
          </a:prstGeom>
          <a:noFill/>
        </p:spPr>
        <p:txBody>
          <a:bodyPr wrap="none" rtlCol="0">
            <a:spAutoFit/>
          </a:bodyPr>
          <a:lstStyle/>
          <a:p>
            <a:pPr algn="l">
              <a:spcAft>
                <a:spcPts val="1200"/>
              </a:spcAft>
            </a:pPr>
            <a:r>
              <a:rPr lang="en-GB" sz="2800">
                <a:latin typeface="Arial" panose="020B0604020202020204" pitchFamily="34" charset="0"/>
                <a:cs typeface="Arial" panose="020B0604020202020204" pitchFamily="34" charset="0"/>
              </a:rPr>
              <a:t>2 mm</a:t>
            </a:r>
          </a:p>
        </p:txBody>
      </p:sp>
      <p:cxnSp>
        <p:nvCxnSpPr>
          <p:cNvPr id="28" name="Straight Arrow Connector 27">
            <a:extLst>
              <a:ext uri="{FF2B5EF4-FFF2-40B4-BE49-F238E27FC236}">
                <a16:creationId xmlns:a16="http://schemas.microsoft.com/office/drawing/2014/main" id="{D835FDCC-86A7-D20C-87AC-5A7CDF0D5978}"/>
              </a:ext>
            </a:extLst>
          </p:cNvPr>
          <p:cNvCxnSpPr>
            <a:cxnSpLocks/>
          </p:cNvCxnSpPr>
          <p:nvPr/>
        </p:nvCxnSpPr>
        <p:spPr>
          <a:xfrm flipH="1">
            <a:off x="1685666" y="1478527"/>
            <a:ext cx="485173" cy="20718"/>
          </a:xfrm>
          <a:prstGeom prst="straightConnector1">
            <a:avLst/>
          </a:prstGeom>
          <a:ln w="28575">
            <a:solidFill>
              <a:schemeClr val="tx1"/>
            </a:solidFill>
            <a:tailEnd type="arrow" w="med" len="lg"/>
          </a:ln>
        </p:spPr>
        <p:style>
          <a:lnRef idx="2">
            <a:schemeClr val="accent1"/>
          </a:lnRef>
          <a:fillRef idx="0">
            <a:schemeClr val="accent1"/>
          </a:fillRef>
          <a:effectRef idx="1">
            <a:schemeClr val="accent1"/>
          </a:effectRef>
          <a:fontRef idx="minor">
            <a:schemeClr val="tx1"/>
          </a:fontRef>
        </p:style>
      </p:cxnSp>
      <p:cxnSp>
        <p:nvCxnSpPr>
          <p:cNvPr id="30" name="Straight Arrow Connector 29">
            <a:extLst>
              <a:ext uri="{FF2B5EF4-FFF2-40B4-BE49-F238E27FC236}">
                <a16:creationId xmlns:a16="http://schemas.microsoft.com/office/drawing/2014/main" id="{8156F75D-1C90-BD92-EA50-4A33F0C7E7EC}"/>
              </a:ext>
            </a:extLst>
          </p:cNvPr>
          <p:cNvCxnSpPr>
            <a:cxnSpLocks/>
          </p:cNvCxnSpPr>
          <p:nvPr/>
        </p:nvCxnSpPr>
        <p:spPr>
          <a:xfrm>
            <a:off x="672193" y="1458940"/>
            <a:ext cx="485173" cy="20718"/>
          </a:xfrm>
          <a:prstGeom prst="straightConnector1">
            <a:avLst/>
          </a:prstGeom>
          <a:ln w="28575">
            <a:solidFill>
              <a:schemeClr val="tx1"/>
            </a:solidFill>
            <a:tailEnd type="arrow" w="med" len="lg"/>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32306094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E78FAA9-96B9-8386-C9BA-F8EB0FA96A95}"/>
            </a:ext>
          </a:extLst>
        </p:cNvPr>
        <p:cNvGrpSpPr/>
        <p:nvPr/>
      </p:nvGrpSpPr>
      <p:grpSpPr>
        <a:xfrm>
          <a:off x="0" y="0"/>
          <a:ext cx="0" cy="0"/>
          <a:chOff x="0" y="0"/>
          <a:chExt cx="0" cy="0"/>
        </a:xfrm>
      </p:grpSpPr>
      <p:sp>
        <p:nvSpPr>
          <p:cNvPr id="10245" name="Text Box 6">
            <a:extLst>
              <a:ext uri="{FF2B5EF4-FFF2-40B4-BE49-F238E27FC236}">
                <a16:creationId xmlns:a16="http://schemas.microsoft.com/office/drawing/2014/main" id="{DDAF37C1-CFE3-8DE6-39FB-8870B3753BE0}"/>
              </a:ext>
            </a:extLst>
          </p:cNvPr>
          <p:cNvSpPr txBox="1">
            <a:spLocks noChangeArrowheads="1"/>
          </p:cNvSpPr>
          <p:nvPr/>
        </p:nvSpPr>
        <p:spPr bwMode="auto">
          <a:xfrm>
            <a:off x="292291" y="2569862"/>
            <a:ext cx="4965506"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2800" dirty="0" err="1"/>
              <a:t>Méadaíonn</a:t>
            </a:r>
            <a:r>
              <a:rPr lang="en-US" altLang="en-US" sz="2800" dirty="0"/>
              <a:t> </a:t>
            </a:r>
            <a:r>
              <a:rPr lang="en-US" altLang="en-US" sz="2800" dirty="0" err="1"/>
              <a:t>friotaíocht</a:t>
            </a:r>
            <a:r>
              <a:rPr lang="en-US" altLang="en-US" sz="2800" dirty="0"/>
              <a:t> </a:t>
            </a:r>
            <a:r>
              <a:rPr lang="en-US" altLang="en-US" sz="2800" dirty="0" err="1"/>
              <a:t>miotail</a:t>
            </a:r>
            <a:r>
              <a:rPr lang="en-US" altLang="en-US" sz="2800" dirty="0"/>
              <a:t> go </a:t>
            </a:r>
            <a:r>
              <a:rPr lang="en-US" altLang="en-US" sz="2800" dirty="0" err="1"/>
              <a:t>líneach</a:t>
            </a:r>
            <a:r>
              <a:rPr lang="en-US" altLang="en-US" sz="2800" dirty="0"/>
              <a:t> de </a:t>
            </a:r>
            <a:r>
              <a:rPr lang="en-US" altLang="en-US" sz="2800" dirty="0" err="1"/>
              <a:t>réir</a:t>
            </a:r>
            <a:r>
              <a:rPr lang="en-US" altLang="en-US" sz="2800" dirty="0"/>
              <a:t> </a:t>
            </a:r>
            <a:r>
              <a:rPr lang="en-US" altLang="en-US" sz="2800" dirty="0" err="1"/>
              <a:t>teochta</a:t>
            </a:r>
            <a:r>
              <a:rPr lang="en-US" altLang="en-US" sz="2800" dirty="0"/>
              <a:t>.</a:t>
            </a:r>
          </a:p>
        </p:txBody>
      </p:sp>
      <p:sp>
        <p:nvSpPr>
          <p:cNvPr id="2" name="Text Box 5">
            <a:extLst>
              <a:ext uri="{FF2B5EF4-FFF2-40B4-BE49-F238E27FC236}">
                <a16:creationId xmlns:a16="http://schemas.microsoft.com/office/drawing/2014/main" id="{82760667-2972-4B15-6188-ECF695C42EF5}"/>
              </a:ext>
            </a:extLst>
          </p:cNvPr>
          <p:cNvSpPr txBox="1">
            <a:spLocks noChangeArrowheads="1"/>
          </p:cNvSpPr>
          <p:nvPr/>
        </p:nvSpPr>
        <p:spPr bwMode="auto">
          <a:xfrm>
            <a:off x="302720" y="1391322"/>
            <a:ext cx="4269280" cy="954107"/>
          </a:xfrm>
          <a:prstGeom prst="rect">
            <a:avLst/>
          </a:prstGeom>
          <a:solidFill>
            <a:srgbClr val="FFFF66"/>
          </a:solidFill>
          <a:ln>
            <a:noFill/>
          </a:ln>
        </p:spPr>
        <p:txBody>
          <a:bodyPr wrap="square">
            <a:spAutoFit/>
          </a:bodyP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r>
              <a:rPr lang="en-GB" altLang="en-US" sz="2800" dirty="0" err="1"/>
              <a:t>Airí</a:t>
            </a:r>
            <a:r>
              <a:rPr lang="en-GB" altLang="en-US" sz="2800" dirty="0"/>
              <a:t> </a:t>
            </a:r>
            <a:r>
              <a:rPr lang="en-GB" altLang="en-US" sz="2800" dirty="0" err="1"/>
              <a:t>teirmiméadrach</a:t>
            </a:r>
            <a:r>
              <a:rPr lang="en-GB" altLang="en-US" sz="2800" dirty="0"/>
              <a:t> = </a:t>
            </a:r>
            <a:r>
              <a:rPr lang="en-GB" altLang="en-US" sz="2800" b="1" dirty="0" err="1"/>
              <a:t>Friotaíocht</a:t>
            </a:r>
            <a:endParaRPr lang="en-GB" altLang="en-US" sz="2800" b="1" dirty="0"/>
          </a:p>
        </p:txBody>
      </p:sp>
      <p:sp>
        <p:nvSpPr>
          <p:cNvPr id="21" name="Text Box 8">
            <a:extLst>
              <a:ext uri="{FF2B5EF4-FFF2-40B4-BE49-F238E27FC236}">
                <a16:creationId xmlns:a16="http://schemas.microsoft.com/office/drawing/2014/main" id="{DA75A02B-EF9F-33B0-E3D1-1E28A8622B17}"/>
              </a:ext>
            </a:extLst>
          </p:cNvPr>
          <p:cNvSpPr txBox="1">
            <a:spLocks noGrp="1" noChangeArrowheads="1"/>
          </p:cNvSpPr>
          <p:nvPr>
            <p:ph type="title"/>
          </p:nvPr>
        </p:nvSpPr>
        <p:spPr bwMode="auto">
          <a:xfrm>
            <a:off x="241300" y="155575"/>
            <a:ext cx="8724900" cy="9787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spcBef>
                <a:spcPct val="50000"/>
              </a:spcBef>
            </a:pPr>
            <a:r>
              <a:rPr lang="en-IE" altLang="en-US" sz="3200" b="1" dirty="0"/>
              <a:t>Cad é an t-</a:t>
            </a:r>
            <a:r>
              <a:rPr lang="en-IE" altLang="en-US" sz="3200" b="1" dirty="0" err="1"/>
              <a:t>airí</a:t>
            </a:r>
            <a:r>
              <a:rPr lang="en-IE" altLang="en-US" sz="3200" b="1" dirty="0"/>
              <a:t> </a:t>
            </a:r>
            <a:r>
              <a:rPr lang="en-IE" altLang="en-US" sz="3200" b="1" dirty="0" err="1"/>
              <a:t>teirmiméadrach</a:t>
            </a:r>
            <a:r>
              <a:rPr lang="en-IE" altLang="en-US" sz="3200" b="1" dirty="0"/>
              <a:t> do </a:t>
            </a:r>
            <a:r>
              <a:rPr lang="en-IE" altLang="en-US" sz="3200" b="1" dirty="0" err="1"/>
              <a:t>Teirmiméadar</a:t>
            </a:r>
            <a:r>
              <a:rPr lang="en-IE" altLang="en-US" sz="3200" b="1" dirty="0"/>
              <a:t> </a:t>
            </a:r>
            <a:r>
              <a:rPr lang="en-IE" altLang="en-US" sz="3200" b="1" dirty="0" err="1"/>
              <a:t>Friotaíochta</a:t>
            </a:r>
            <a:r>
              <a:rPr lang="en-IE" altLang="en-US" sz="3200" b="1" dirty="0"/>
              <a:t>?</a:t>
            </a:r>
            <a:endParaRPr lang="en-GB" altLang="en-US" sz="3200" b="1" dirty="0"/>
          </a:p>
        </p:txBody>
      </p:sp>
      <mc:AlternateContent xmlns:mc="http://schemas.openxmlformats.org/markup-compatibility/2006" xmlns:a14="http://schemas.microsoft.com/office/drawing/2010/main">
        <mc:Choice Requires="a14">
          <p:sp>
            <p:nvSpPr>
              <p:cNvPr id="3" name="Oval 2">
                <a:extLst>
                  <a:ext uri="{FF2B5EF4-FFF2-40B4-BE49-F238E27FC236}">
                    <a16:creationId xmlns:a16="http://schemas.microsoft.com/office/drawing/2014/main" id="{79DE9271-C5FC-A689-E9C6-36ED0550586A}"/>
                  </a:ext>
                </a:extLst>
              </p:cNvPr>
              <p:cNvSpPr/>
              <p:nvPr/>
            </p:nvSpPr>
            <p:spPr>
              <a:xfrm>
                <a:off x="6977190" y="2307176"/>
                <a:ext cx="936104" cy="936104"/>
              </a:xfrm>
              <a:prstGeom prst="ellipse">
                <a:avLst/>
              </a:prstGeom>
              <a:solidFill>
                <a:schemeClr val="bg1"/>
              </a:solidFill>
              <a:ln w="5715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
                    </m:oMathParaPr>
                    <m:oMath xmlns:m="http://schemas.openxmlformats.org/officeDocument/2006/math">
                      <m:r>
                        <a:rPr lang="en-GB" sz="4000" b="0" i="1" smtClean="0">
                          <a:solidFill>
                            <a:schemeClr val="tx1"/>
                          </a:solidFill>
                          <a:latin typeface="Cambria Math" panose="02040503050406030204" pitchFamily="18" charset="0"/>
                        </a:rPr>
                        <m:t> </m:t>
                      </m:r>
                      <m:r>
                        <m:rPr>
                          <m:sty m:val="p"/>
                        </m:rPr>
                        <a:rPr lang="en-GB" sz="4000" i="1" smtClean="0">
                          <a:solidFill>
                            <a:schemeClr val="tx1"/>
                          </a:solidFill>
                          <a:latin typeface="Cambria Math" panose="02040503050406030204" pitchFamily="18" charset="0"/>
                        </a:rPr>
                        <m:t>Ω</m:t>
                      </m:r>
                    </m:oMath>
                  </m:oMathPara>
                </a14:m>
                <a:endParaRPr lang="en-GB" sz="4000" b="0">
                  <a:solidFill>
                    <a:schemeClr val="tx1"/>
                  </a:solidFill>
                </a:endParaRPr>
              </a:p>
            </p:txBody>
          </p:sp>
        </mc:Choice>
        <mc:Fallback xmlns="">
          <p:sp>
            <p:nvSpPr>
              <p:cNvPr id="3" name="Oval 2">
                <a:extLst>
                  <a:ext uri="{FF2B5EF4-FFF2-40B4-BE49-F238E27FC236}">
                    <a16:creationId xmlns:a16="http://schemas.microsoft.com/office/drawing/2014/main" id="{79DE9271-C5FC-A689-E9C6-36ED0550586A}"/>
                  </a:ext>
                </a:extLst>
              </p:cNvPr>
              <p:cNvSpPr>
                <a:spLocks noRot="1" noChangeAspect="1" noMove="1" noResize="1" noEditPoints="1" noAdjustHandles="1" noChangeArrowheads="1" noChangeShapeType="1" noTextEdit="1"/>
              </p:cNvSpPr>
              <p:nvPr/>
            </p:nvSpPr>
            <p:spPr>
              <a:xfrm>
                <a:off x="6977190" y="2307176"/>
                <a:ext cx="936104" cy="936104"/>
              </a:xfrm>
              <a:prstGeom prst="ellipse">
                <a:avLst/>
              </a:prstGeom>
              <a:blipFill>
                <a:blip r:embed="rId2"/>
                <a:stretch>
                  <a:fillRect/>
                </a:stretch>
              </a:blipFill>
              <a:ln w="57150"/>
            </p:spPr>
            <p:txBody>
              <a:bodyPr/>
              <a:lstStyle/>
              <a:p>
                <a:r>
                  <a:rPr lang="en-US">
                    <a:noFill/>
                  </a:rPr>
                  <a:t> </a:t>
                </a:r>
              </a:p>
            </p:txBody>
          </p:sp>
        </mc:Fallback>
      </mc:AlternateContent>
      <p:cxnSp>
        <p:nvCxnSpPr>
          <p:cNvPr id="4" name="Straight Connector 3">
            <a:extLst>
              <a:ext uri="{FF2B5EF4-FFF2-40B4-BE49-F238E27FC236}">
                <a16:creationId xmlns:a16="http://schemas.microsoft.com/office/drawing/2014/main" id="{F26AFBED-243C-7EAD-BACD-CD9058DD4E72}"/>
              </a:ext>
            </a:extLst>
          </p:cNvPr>
          <p:cNvCxnSpPr>
            <a:cxnSpLocks/>
            <a:endCxn id="3" idx="2"/>
          </p:cNvCxnSpPr>
          <p:nvPr/>
        </p:nvCxnSpPr>
        <p:spPr>
          <a:xfrm flipV="1">
            <a:off x="6330533" y="2775228"/>
            <a:ext cx="646657" cy="5720"/>
          </a:xfrm>
          <a:prstGeom prst="line">
            <a:avLst/>
          </a:prstGeom>
          <a:ln w="57150"/>
        </p:spPr>
        <p:style>
          <a:lnRef idx="3">
            <a:schemeClr val="dk1"/>
          </a:lnRef>
          <a:fillRef idx="0">
            <a:schemeClr val="dk1"/>
          </a:fillRef>
          <a:effectRef idx="2">
            <a:schemeClr val="dk1"/>
          </a:effectRef>
          <a:fontRef idx="minor">
            <a:schemeClr val="tx1"/>
          </a:fontRef>
        </p:style>
      </p:cxnSp>
      <p:cxnSp>
        <p:nvCxnSpPr>
          <p:cNvPr id="5" name="Straight Connector 4">
            <a:extLst>
              <a:ext uri="{FF2B5EF4-FFF2-40B4-BE49-F238E27FC236}">
                <a16:creationId xmlns:a16="http://schemas.microsoft.com/office/drawing/2014/main" id="{E696DF68-96FF-DA8A-B5E3-5C27F5902029}"/>
              </a:ext>
            </a:extLst>
          </p:cNvPr>
          <p:cNvCxnSpPr>
            <a:cxnSpLocks/>
          </p:cNvCxnSpPr>
          <p:nvPr/>
        </p:nvCxnSpPr>
        <p:spPr>
          <a:xfrm flipV="1">
            <a:off x="6330533" y="2775228"/>
            <a:ext cx="0" cy="1905154"/>
          </a:xfrm>
          <a:prstGeom prst="line">
            <a:avLst/>
          </a:prstGeom>
          <a:ln w="57150"/>
        </p:spPr>
        <p:style>
          <a:lnRef idx="3">
            <a:schemeClr val="dk1"/>
          </a:lnRef>
          <a:fillRef idx="0">
            <a:schemeClr val="dk1"/>
          </a:fillRef>
          <a:effectRef idx="2">
            <a:schemeClr val="dk1"/>
          </a:effectRef>
          <a:fontRef idx="minor">
            <a:schemeClr val="tx1"/>
          </a:fontRef>
        </p:style>
      </p:cxnSp>
      <p:cxnSp>
        <p:nvCxnSpPr>
          <p:cNvPr id="6" name="Straight Connector 5">
            <a:extLst>
              <a:ext uri="{FF2B5EF4-FFF2-40B4-BE49-F238E27FC236}">
                <a16:creationId xmlns:a16="http://schemas.microsoft.com/office/drawing/2014/main" id="{E69F2B96-85A6-5D7F-AD86-A0211BD3F243}"/>
              </a:ext>
            </a:extLst>
          </p:cNvPr>
          <p:cNvCxnSpPr>
            <a:cxnSpLocks/>
            <a:endCxn id="3" idx="6"/>
          </p:cNvCxnSpPr>
          <p:nvPr/>
        </p:nvCxnSpPr>
        <p:spPr>
          <a:xfrm flipH="1">
            <a:off x="7913294" y="2775228"/>
            <a:ext cx="609076" cy="0"/>
          </a:xfrm>
          <a:prstGeom prst="line">
            <a:avLst/>
          </a:prstGeom>
          <a:ln w="57150"/>
        </p:spPr>
        <p:style>
          <a:lnRef idx="3">
            <a:schemeClr val="dk1"/>
          </a:lnRef>
          <a:fillRef idx="0">
            <a:schemeClr val="dk1"/>
          </a:fillRef>
          <a:effectRef idx="2">
            <a:schemeClr val="dk1"/>
          </a:effectRef>
          <a:fontRef idx="minor">
            <a:schemeClr val="tx1"/>
          </a:fontRef>
        </p:style>
      </p:cxnSp>
      <p:cxnSp>
        <p:nvCxnSpPr>
          <p:cNvPr id="7" name="Straight Connector 6">
            <a:extLst>
              <a:ext uri="{FF2B5EF4-FFF2-40B4-BE49-F238E27FC236}">
                <a16:creationId xmlns:a16="http://schemas.microsoft.com/office/drawing/2014/main" id="{EA20F075-A625-91D3-AAC9-CAF329640E1A}"/>
              </a:ext>
            </a:extLst>
          </p:cNvPr>
          <p:cNvCxnSpPr>
            <a:cxnSpLocks/>
          </p:cNvCxnSpPr>
          <p:nvPr/>
        </p:nvCxnSpPr>
        <p:spPr>
          <a:xfrm>
            <a:off x="8522370" y="2775228"/>
            <a:ext cx="37076" cy="1905154"/>
          </a:xfrm>
          <a:prstGeom prst="line">
            <a:avLst/>
          </a:prstGeom>
          <a:ln w="57150"/>
        </p:spPr>
        <p:style>
          <a:lnRef idx="3">
            <a:schemeClr val="dk1"/>
          </a:lnRef>
          <a:fillRef idx="0">
            <a:schemeClr val="dk1"/>
          </a:fillRef>
          <a:effectRef idx="2">
            <a:schemeClr val="dk1"/>
          </a:effectRef>
          <a:fontRef idx="minor">
            <a:schemeClr val="tx1"/>
          </a:fontRef>
        </p:style>
      </p:cxnSp>
      <p:cxnSp>
        <p:nvCxnSpPr>
          <p:cNvPr id="8" name="Straight Connector 7">
            <a:extLst>
              <a:ext uri="{FF2B5EF4-FFF2-40B4-BE49-F238E27FC236}">
                <a16:creationId xmlns:a16="http://schemas.microsoft.com/office/drawing/2014/main" id="{17EBDEAB-FDC3-B839-3F05-D285803920BD}"/>
              </a:ext>
            </a:extLst>
          </p:cNvPr>
          <p:cNvCxnSpPr>
            <a:cxnSpLocks/>
          </p:cNvCxnSpPr>
          <p:nvPr/>
        </p:nvCxnSpPr>
        <p:spPr>
          <a:xfrm flipH="1">
            <a:off x="8129066" y="4656686"/>
            <a:ext cx="393304" cy="0"/>
          </a:xfrm>
          <a:prstGeom prst="line">
            <a:avLst/>
          </a:prstGeom>
          <a:ln w="57150"/>
        </p:spPr>
        <p:style>
          <a:lnRef idx="3">
            <a:schemeClr val="dk1"/>
          </a:lnRef>
          <a:fillRef idx="0">
            <a:schemeClr val="dk1"/>
          </a:fillRef>
          <a:effectRef idx="2">
            <a:schemeClr val="dk1"/>
          </a:effectRef>
          <a:fontRef idx="minor">
            <a:schemeClr val="tx1"/>
          </a:fontRef>
        </p:style>
      </p:cxnSp>
      <p:cxnSp>
        <p:nvCxnSpPr>
          <p:cNvPr id="9" name="Straight Connector 8">
            <a:extLst>
              <a:ext uri="{FF2B5EF4-FFF2-40B4-BE49-F238E27FC236}">
                <a16:creationId xmlns:a16="http://schemas.microsoft.com/office/drawing/2014/main" id="{58CFBD1C-A9F4-0248-48F9-B6C73BF27292}"/>
              </a:ext>
            </a:extLst>
          </p:cNvPr>
          <p:cNvCxnSpPr>
            <a:cxnSpLocks/>
          </p:cNvCxnSpPr>
          <p:nvPr/>
        </p:nvCxnSpPr>
        <p:spPr>
          <a:xfrm flipH="1" flipV="1">
            <a:off x="6330533" y="4656685"/>
            <a:ext cx="430381" cy="1"/>
          </a:xfrm>
          <a:prstGeom prst="line">
            <a:avLst/>
          </a:prstGeom>
          <a:ln w="57150"/>
        </p:spPr>
        <p:style>
          <a:lnRef idx="3">
            <a:schemeClr val="dk1"/>
          </a:lnRef>
          <a:fillRef idx="0">
            <a:schemeClr val="dk1"/>
          </a:fillRef>
          <a:effectRef idx="2">
            <a:schemeClr val="dk1"/>
          </a:effectRef>
          <a:fontRef idx="minor">
            <a:schemeClr val="tx1"/>
          </a:fontRef>
        </p:style>
      </p:cxnSp>
      <p:sp>
        <p:nvSpPr>
          <p:cNvPr id="10" name="TextBox 9">
            <a:extLst>
              <a:ext uri="{FF2B5EF4-FFF2-40B4-BE49-F238E27FC236}">
                <a16:creationId xmlns:a16="http://schemas.microsoft.com/office/drawing/2014/main" id="{DBCE165E-E1CC-CDE5-861A-630DDC3333F4}"/>
              </a:ext>
            </a:extLst>
          </p:cNvPr>
          <p:cNvSpPr txBox="1"/>
          <p:nvPr/>
        </p:nvSpPr>
        <p:spPr>
          <a:xfrm>
            <a:off x="7825224" y="5498075"/>
            <a:ext cx="944746" cy="523220"/>
          </a:xfrm>
          <a:prstGeom prst="rect">
            <a:avLst/>
          </a:prstGeom>
          <a:noFill/>
        </p:spPr>
        <p:txBody>
          <a:bodyPr wrap="none" rtlCol="0">
            <a:spAutoFit/>
          </a:bodyPr>
          <a:lstStyle/>
          <a:p>
            <a:pPr algn="l"/>
            <a:r>
              <a:rPr lang="en-GB" sz="2800" dirty="0"/>
              <a:t>Teas</a:t>
            </a:r>
          </a:p>
        </p:txBody>
      </p:sp>
      <p:sp>
        <p:nvSpPr>
          <p:cNvPr id="11" name="Arrow: Up 10">
            <a:extLst>
              <a:ext uri="{FF2B5EF4-FFF2-40B4-BE49-F238E27FC236}">
                <a16:creationId xmlns:a16="http://schemas.microsoft.com/office/drawing/2014/main" id="{88FE7D07-81E4-D19A-11BD-963B25E8FB53}"/>
              </a:ext>
            </a:extLst>
          </p:cNvPr>
          <p:cNvSpPr/>
          <p:nvPr/>
        </p:nvSpPr>
        <p:spPr>
          <a:xfrm rot="20253704">
            <a:off x="7561684" y="4952316"/>
            <a:ext cx="552526" cy="494966"/>
          </a:xfrm>
          <a:prstGeom prst="upArrow">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TextBox 11">
            <a:extLst>
              <a:ext uri="{FF2B5EF4-FFF2-40B4-BE49-F238E27FC236}">
                <a16:creationId xmlns:a16="http://schemas.microsoft.com/office/drawing/2014/main" id="{2C577D71-37E5-9B39-03F4-8966E7B9D95F}"/>
              </a:ext>
            </a:extLst>
          </p:cNvPr>
          <p:cNvSpPr txBox="1"/>
          <p:nvPr/>
        </p:nvSpPr>
        <p:spPr>
          <a:xfrm>
            <a:off x="6588297" y="1718092"/>
            <a:ext cx="2339250" cy="523220"/>
          </a:xfrm>
          <a:prstGeom prst="rect">
            <a:avLst/>
          </a:prstGeom>
          <a:noFill/>
        </p:spPr>
        <p:txBody>
          <a:bodyPr wrap="square" rtlCol="0">
            <a:spAutoFit/>
          </a:bodyPr>
          <a:lstStyle/>
          <a:p>
            <a:pPr algn="l"/>
            <a:r>
              <a:rPr lang="en-GB" sz="2800"/>
              <a:t>Ohmmeter</a:t>
            </a:r>
          </a:p>
        </p:txBody>
      </p:sp>
      <p:sp>
        <p:nvSpPr>
          <p:cNvPr id="19" name="TextBox 18">
            <a:extLst>
              <a:ext uri="{FF2B5EF4-FFF2-40B4-BE49-F238E27FC236}">
                <a16:creationId xmlns:a16="http://schemas.microsoft.com/office/drawing/2014/main" id="{6259B8A4-4A3A-42E7-2179-62502FBFC559}"/>
              </a:ext>
            </a:extLst>
          </p:cNvPr>
          <p:cNvSpPr txBox="1"/>
          <p:nvPr/>
        </p:nvSpPr>
        <p:spPr>
          <a:xfrm>
            <a:off x="5257798" y="5244199"/>
            <a:ext cx="2169062" cy="1384995"/>
          </a:xfrm>
          <a:prstGeom prst="rect">
            <a:avLst/>
          </a:prstGeom>
          <a:noFill/>
        </p:spPr>
        <p:txBody>
          <a:bodyPr wrap="square" rtlCol="0">
            <a:spAutoFit/>
          </a:bodyPr>
          <a:lstStyle/>
          <a:p>
            <a:r>
              <a:rPr lang="en-GB" sz="2800" dirty="0"/>
              <a:t>Sreang </a:t>
            </a:r>
            <a:r>
              <a:rPr lang="en-GB" sz="2800" dirty="0" err="1"/>
              <a:t>miotal</a:t>
            </a:r>
            <a:r>
              <a:rPr lang="en-GB" sz="2800" dirty="0"/>
              <a:t> </a:t>
            </a:r>
            <a:r>
              <a:rPr lang="en-GB" sz="2800" dirty="0" err="1"/>
              <a:t>tanaí</a:t>
            </a:r>
            <a:r>
              <a:rPr lang="en-GB" sz="2800" dirty="0"/>
              <a:t> / </a:t>
            </a:r>
            <a:r>
              <a:rPr lang="en-GB" sz="2800" dirty="0" err="1"/>
              <a:t>scim</a:t>
            </a:r>
            <a:r>
              <a:rPr lang="en-GB" sz="2800" dirty="0"/>
              <a:t> </a:t>
            </a:r>
            <a:r>
              <a:rPr lang="en-GB" sz="2800" dirty="0" err="1"/>
              <a:t>miotal</a:t>
            </a:r>
            <a:endParaRPr lang="en-GB" sz="2800" dirty="0"/>
          </a:p>
        </p:txBody>
      </p:sp>
      <p:sp>
        <p:nvSpPr>
          <p:cNvPr id="23" name="Freeform: Shape 22">
            <a:extLst>
              <a:ext uri="{FF2B5EF4-FFF2-40B4-BE49-F238E27FC236}">
                <a16:creationId xmlns:a16="http://schemas.microsoft.com/office/drawing/2014/main" id="{2C80DA61-F68B-8269-82B1-1701DBCFE524}"/>
              </a:ext>
            </a:extLst>
          </p:cNvPr>
          <p:cNvSpPr/>
          <p:nvPr/>
        </p:nvSpPr>
        <p:spPr>
          <a:xfrm>
            <a:off x="6712876" y="4457484"/>
            <a:ext cx="1427967" cy="408123"/>
          </a:xfrm>
          <a:custGeom>
            <a:avLst/>
            <a:gdLst>
              <a:gd name="csX0" fmla="*/ 0 w 1427967"/>
              <a:gd name="csY0" fmla="*/ 425885 h 751562"/>
              <a:gd name="csX1" fmla="*/ 0 w 1427967"/>
              <a:gd name="csY1" fmla="*/ 50104 h 751562"/>
              <a:gd name="csX2" fmla="*/ 200416 w 1427967"/>
              <a:gd name="csY2" fmla="*/ 50104 h 751562"/>
              <a:gd name="csX3" fmla="*/ 200416 w 1427967"/>
              <a:gd name="csY3" fmla="*/ 751562 h 751562"/>
              <a:gd name="csX4" fmla="*/ 350729 w 1427967"/>
              <a:gd name="csY4" fmla="*/ 751562 h 751562"/>
              <a:gd name="csX5" fmla="*/ 350729 w 1427967"/>
              <a:gd name="csY5" fmla="*/ 25052 h 751562"/>
              <a:gd name="csX6" fmla="*/ 576197 w 1427967"/>
              <a:gd name="csY6" fmla="*/ 25052 h 751562"/>
              <a:gd name="csX7" fmla="*/ 576197 w 1427967"/>
              <a:gd name="csY7" fmla="*/ 739036 h 751562"/>
              <a:gd name="csX8" fmla="*/ 751561 w 1427967"/>
              <a:gd name="csY8" fmla="*/ 739036 h 751562"/>
              <a:gd name="csX9" fmla="*/ 751561 w 1427967"/>
              <a:gd name="csY9" fmla="*/ 37578 h 751562"/>
              <a:gd name="csX10" fmla="*/ 1014608 w 1427967"/>
              <a:gd name="csY10" fmla="*/ 37578 h 751562"/>
              <a:gd name="csX11" fmla="*/ 1014608 w 1427967"/>
              <a:gd name="csY11" fmla="*/ 739036 h 751562"/>
              <a:gd name="csX12" fmla="*/ 1240076 w 1427967"/>
              <a:gd name="csY12" fmla="*/ 739036 h 751562"/>
              <a:gd name="csX13" fmla="*/ 1240076 w 1427967"/>
              <a:gd name="csY13" fmla="*/ 0 h 751562"/>
              <a:gd name="csX14" fmla="*/ 1427967 w 1427967"/>
              <a:gd name="csY14" fmla="*/ 0 h 751562"/>
              <a:gd name="csX15" fmla="*/ 1427967 w 1427967"/>
              <a:gd name="csY15" fmla="*/ 450937 h 751562"/>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Lst>
            <a:rect l="l" t="t" r="r" b="b"/>
            <a:pathLst>
              <a:path w="1427967" h="751562">
                <a:moveTo>
                  <a:pt x="0" y="425885"/>
                </a:moveTo>
                <a:lnTo>
                  <a:pt x="0" y="50104"/>
                </a:lnTo>
                <a:lnTo>
                  <a:pt x="200416" y="50104"/>
                </a:lnTo>
                <a:lnTo>
                  <a:pt x="200416" y="751562"/>
                </a:lnTo>
                <a:lnTo>
                  <a:pt x="350729" y="751562"/>
                </a:lnTo>
                <a:lnTo>
                  <a:pt x="350729" y="25052"/>
                </a:lnTo>
                <a:lnTo>
                  <a:pt x="576197" y="25052"/>
                </a:lnTo>
                <a:lnTo>
                  <a:pt x="576197" y="739036"/>
                </a:lnTo>
                <a:lnTo>
                  <a:pt x="751561" y="739036"/>
                </a:lnTo>
                <a:lnTo>
                  <a:pt x="751561" y="37578"/>
                </a:lnTo>
                <a:lnTo>
                  <a:pt x="1014608" y="37578"/>
                </a:lnTo>
                <a:lnTo>
                  <a:pt x="1014608" y="739036"/>
                </a:lnTo>
                <a:lnTo>
                  <a:pt x="1240076" y="739036"/>
                </a:lnTo>
                <a:lnTo>
                  <a:pt x="1240076" y="0"/>
                </a:lnTo>
                <a:lnTo>
                  <a:pt x="1427967" y="0"/>
                </a:lnTo>
                <a:lnTo>
                  <a:pt x="1427967" y="450937"/>
                </a:lnTo>
              </a:path>
            </a:pathLst>
          </a:custGeom>
          <a:no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Text Box 6">
            <a:extLst>
              <a:ext uri="{FF2B5EF4-FFF2-40B4-BE49-F238E27FC236}">
                <a16:creationId xmlns:a16="http://schemas.microsoft.com/office/drawing/2014/main" id="{88031D87-8466-AB89-569D-04B9D334F063}"/>
              </a:ext>
            </a:extLst>
          </p:cNvPr>
          <p:cNvSpPr txBox="1">
            <a:spLocks noChangeArrowheads="1"/>
          </p:cNvSpPr>
          <p:nvPr/>
        </p:nvSpPr>
        <p:spPr bwMode="auto">
          <a:xfrm>
            <a:off x="303775" y="4265077"/>
            <a:ext cx="4794432" cy="22467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2800" dirty="0"/>
              <a:t>Tá an </a:t>
            </a:r>
            <a:r>
              <a:rPr lang="en-US" altLang="en-US" sz="2800" dirty="0" err="1"/>
              <a:t>raon</a:t>
            </a:r>
            <a:r>
              <a:rPr lang="en-US" altLang="en-US" sz="2800" dirty="0"/>
              <a:t> </a:t>
            </a:r>
            <a:r>
              <a:rPr lang="en-US" altLang="en-US" sz="2800" dirty="0" err="1"/>
              <a:t>teochta</a:t>
            </a:r>
            <a:r>
              <a:rPr lang="en-US" altLang="en-US" sz="2800" dirty="0"/>
              <a:t> is </a:t>
            </a:r>
            <a:r>
              <a:rPr lang="en-US" altLang="en-US" sz="2800" dirty="0" err="1"/>
              <a:t>mó</a:t>
            </a:r>
            <a:r>
              <a:rPr lang="en-US" altLang="en-US" sz="2800" dirty="0"/>
              <a:t> ag </a:t>
            </a:r>
            <a:r>
              <a:rPr lang="en-US" altLang="en-US" sz="2800" dirty="0" err="1"/>
              <a:t>platanam</a:t>
            </a:r>
            <a:r>
              <a:rPr lang="en-US" altLang="en-US" sz="2800" dirty="0"/>
              <a:t> agus is é an </a:t>
            </a:r>
            <a:r>
              <a:rPr lang="en-US" altLang="en-US" sz="2800" dirty="0" err="1"/>
              <a:t>ceann</a:t>
            </a:r>
            <a:r>
              <a:rPr lang="en-US" altLang="en-US" sz="2800" dirty="0"/>
              <a:t> is </a:t>
            </a:r>
            <a:r>
              <a:rPr lang="en-US" altLang="en-US" sz="2800" dirty="0" err="1"/>
              <a:t>cobhsaí</a:t>
            </a:r>
            <a:r>
              <a:rPr lang="en-US" altLang="en-US" sz="2800" dirty="0"/>
              <a:t> le </a:t>
            </a:r>
            <a:r>
              <a:rPr lang="en-US" altLang="en-US" sz="2800" dirty="0" err="1"/>
              <a:t>himeacht</a:t>
            </a:r>
            <a:r>
              <a:rPr lang="en-US" altLang="en-US" sz="2800" dirty="0"/>
              <a:t> ama. Is é an </a:t>
            </a:r>
            <a:r>
              <a:rPr lang="en-US" altLang="en-US" sz="2800" dirty="0" err="1"/>
              <a:t>ceann</a:t>
            </a:r>
            <a:r>
              <a:rPr lang="en-US" altLang="en-US" sz="2800" dirty="0"/>
              <a:t> is </a:t>
            </a:r>
            <a:r>
              <a:rPr lang="en-US" altLang="en-US" sz="2800" dirty="0" err="1"/>
              <a:t>costasaí</a:t>
            </a:r>
            <a:r>
              <a:rPr lang="en-US" altLang="en-US" sz="2800" dirty="0"/>
              <a:t> </a:t>
            </a:r>
            <a:r>
              <a:rPr lang="en-US" altLang="en-US" sz="2800" dirty="0" err="1"/>
              <a:t>freisin</a:t>
            </a:r>
            <a:r>
              <a:rPr lang="en-US" altLang="en-US" sz="2800" dirty="0"/>
              <a:t>.</a:t>
            </a:r>
          </a:p>
        </p:txBody>
      </p:sp>
      <p:cxnSp>
        <p:nvCxnSpPr>
          <p:cNvPr id="14" name="Straight Arrow Connector 13">
            <a:extLst>
              <a:ext uri="{FF2B5EF4-FFF2-40B4-BE49-F238E27FC236}">
                <a16:creationId xmlns:a16="http://schemas.microsoft.com/office/drawing/2014/main" id="{9317122A-4913-5CF5-3223-E0E7F02DE642}"/>
              </a:ext>
            </a:extLst>
          </p:cNvPr>
          <p:cNvCxnSpPr>
            <a:cxnSpLocks/>
          </p:cNvCxnSpPr>
          <p:nvPr/>
        </p:nvCxnSpPr>
        <p:spPr>
          <a:xfrm flipV="1">
            <a:off x="6330533" y="4971186"/>
            <a:ext cx="430381" cy="270773"/>
          </a:xfrm>
          <a:prstGeom prst="straightConnector1">
            <a:avLst/>
          </a:prstGeom>
          <a:ln w="28575">
            <a:solidFill>
              <a:schemeClr val="tx1"/>
            </a:solidFill>
            <a:tailEnd type="arrow" w="med" len="lg"/>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2402694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24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5"/>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6"/>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7"/>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8"/>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9"/>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0"/>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1"/>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2"/>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9"/>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23"/>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14"/>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5" grpId="0"/>
      <p:bldP spid="2" grpId="0" animBg="1"/>
      <p:bldP spid="3" grpId="0" animBg="1"/>
      <p:bldP spid="10" grpId="0"/>
      <p:bldP spid="11" grpId="0" animBg="1"/>
      <p:bldP spid="12" grpId="0"/>
      <p:bldP spid="19" grpId="0"/>
      <p:bldP spid="23" grpId="0" animBg="1"/>
      <p:bldP spid="13"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0E164B4-E7D0-D973-74E2-B8B1E37D9C1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D6CB5E2-AE10-2F99-E8F7-0C78D66081DF}"/>
              </a:ext>
            </a:extLst>
          </p:cNvPr>
          <p:cNvSpPr>
            <a:spLocks noGrp="1"/>
          </p:cNvSpPr>
          <p:nvPr>
            <p:ph type="title"/>
          </p:nvPr>
        </p:nvSpPr>
        <p:spPr>
          <a:xfrm>
            <a:off x="241300" y="155246"/>
            <a:ext cx="8724900" cy="590931"/>
          </a:xfrm>
        </p:spPr>
        <p:txBody>
          <a:bodyPr/>
          <a:lstStyle/>
          <a:p>
            <a:r>
              <a:rPr lang="en-GB" dirty="0" err="1"/>
              <a:t>Sonraíocht</a:t>
            </a:r>
            <a:r>
              <a:rPr lang="en-GB" dirty="0"/>
              <a:t> </a:t>
            </a:r>
            <a:r>
              <a:rPr lang="en-GB" dirty="0" err="1"/>
              <a:t>san</a:t>
            </a:r>
            <a:r>
              <a:rPr lang="en-GB" dirty="0"/>
              <a:t> </a:t>
            </a:r>
            <a:r>
              <a:rPr lang="en-GB" dirty="0" err="1"/>
              <a:t>Fhisic</a:t>
            </a:r>
            <a:r>
              <a:rPr lang="en-GB" dirty="0"/>
              <a:t> 2.1</a:t>
            </a:r>
          </a:p>
        </p:txBody>
      </p:sp>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AA8CA6A3-829F-D71D-F5B1-0586196914E3}"/>
                  </a:ext>
                </a:extLst>
              </p:cNvPr>
              <p:cNvSpPr txBox="1"/>
              <p:nvPr/>
            </p:nvSpPr>
            <p:spPr>
              <a:xfrm>
                <a:off x="324498" y="1595612"/>
                <a:ext cx="8441631" cy="3666773"/>
              </a:xfrm>
              <a:prstGeom prst="rect">
                <a:avLst/>
              </a:prstGeom>
              <a:noFill/>
            </p:spPr>
            <p:txBody>
              <a:bodyPr wrap="square" rtlCol="0">
                <a:spAutoFit/>
              </a:bodyPr>
              <a:lstStyle/>
              <a:p>
                <a:r>
                  <a:rPr lang="en-GB" sz="2800" b="1" u="sng" dirty="0" err="1">
                    <a:solidFill>
                      <a:srgbClr val="FF0000"/>
                    </a:solidFill>
                    <a:latin typeface="Arial" panose="020B0604020202020204" pitchFamily="34" charset="0"/>
                    <a:cs typeface="Arial" panose="020B0604020202020204" pitchFamily="34" charset="0"/>
                  </a:rPr>
                  <a:t>Foghlaimíonn</a:t>
                </a:r>
                <a:r>
                  <a:rPr lang="en-GB" sz="2800" b="1" u="sng" dirty="0">
                    <a:solidFill>
                      <a:srgbClr val="FF0000"/>
                    </a:solidFill>
                    <a:latin typeface="Arial" panose="020B0604020202020204" pitchFamily="34" charset="0"/>
                    <a:cs typeface="Arial" panose="020B0604020202020204" pitchFamily="34" charset="0"/>
                  </a:rPr>
                  <a:t> </a:t>
                </a:r>
                <a:r>
                  <a:rPr lang="en-GB" sz="2800" b="1" u="sng" dirty="0" err="1">
                    <a:solidFill>
                      <a:srgbClr val="FF0000"/>
                    </a:solidFill>
                    <a:latin typeface="Arial" panose="020B0604020202020204" pitchFamily="34" charset="0"/>
                    <a:cs typeface="Arial" panose="020B0604020202020204" pitchFamily="34" charset="0"/>
                  </a:rPr>
                  <a:t>daltaí</a:t>
                </a:r>
                <a:r>
                  <a:rPr lang="en-GB" sz="2800" b="1" u="sng" dirty="0">
                    <a:solidFill>
                      <a:srgbClr val="FF0000"/>
                    </a:solidFill>
                    <a:latin typeface="Arial" panose="020B0604020202020204" pitchFamily="34" charset="0"/>
                    <a:cs typeface="Arial" panose="020B0604020202020204" pitchFamily="34" charset="0"/>
                  </a:rPr>
                  <a:t> </a:t>
                </a:r>
                <a:r>
                  <a:rPr lang="en-GB" sz="2800" b="1" u="sng" dirty="0" err="1">
                    <a:solidFill>
                      <a:srgbClr val="FF0000"/>
                    </a:solidFill>
                    <a:latin typeface="Arial" panose="020B0604020202020204" pitchFamily="34" charset="0"/>
                    <a:cs typeface="Arial" panose="020B0604020202020204" pitchFamily="34" charset="0"/>
                  </a:rPr>
                  <a:t>faoi</a:t>
                </a:r>
                <a:r>
                  <a:rPr lang="en-GB" sz="2800" b="1" u="sng" dirty="0">
                    <a:solidFill>
                      <a:srgbClr val="FF0000"/>
                    </a:solidFill>
                    <a:latin typeface="Arial" panose="020B0604020202020204" pitchFamily="34" charset="0"/>
                    <a:cs typeface="Arial" panose="020B0604020202020204" pitchFamily="34" charset="0"/>
                  </a:rPr>
                  <a:t>:</a:t>
                </a:r>
              </a:p>
              <a:p>
                <a:pPr marL="457200" indent="-457200">
                  <a:buFont typeface="Arial" panose="020B0604020202020204" pitchFamily="34" charset="0"/>
                  <a:buChar char="•"/>
                </a:pPr>
                <a:r>
                  <a:rPr lang="en-GB" sz="2800" dirty="0" err="1"/>
                  <a:t>caidrimh</a:t>
                </a:r>
                <a:r>
                  <a:rPr lang="en-GB" sz="2800" dirty="0"/>
                  <a:t> </a:t>
                </a:r>
                <a:r>
                  <a:rPr lang="en-GB" sz="2800" dirty="0" err="1"/>
                  <a:t>idir</a:t>
                </a:r>
                <a:r>
                  <a:rPr lang="en-GB" sz="2800" dirty="0"/>
                  <a:t> an </a:t>
                </a:r>
                <a:r>
                  <a:rPr lang="en-GB" sz="2800" dirty="0" err="1"/>
                  <a:t>fuinneamh</a:t>
                </a:r>
                <a:r>
                  <a:rPr lang="en-GB" sz="2800" dirty="0"/>
                  <a:t> </a:t>
                </a:r>
                <a:r>
                  <a:rPr lang="en-GB" sz="2800" dirty="0" err="1"/>
                  <a:t>teasa</a:t>
                </a:r>
                <a:r>
                  <a:rPr lang="en-GB" sz="2800" dirty="0"/>
                  <a:t> agus </a:t>
                </a:r>
                <a:r>
                  <a:rPr lang="en-GB" sz="2800" dirty="0" err="1"/>
                  <a:t>athrú</a:t>
                </a:r>
                <a:r>
                  <a:rPr lang="en-GB" sz="2800" dirty="0"/>
                  <a:t> </a:t>
                </a:r>
              </a:p>
              <a:p>
                <a:r>
                  <a:rPr lang="en-GB" sz="2800" dirty="0" err="1"/>
                  <a:t>teochta</a:t>
                </a:r>
                <a:r>
                  <a:rPr lang="en-GB" sz="2800" dirty="0"/>
                  <a:t> </a:t>
                </a:r>
              </a:p>
              <a:p>
                <a:pPr marL="914400" lvl="1" indent="-457200">
                  <a:buFont typeface="Arial" panose="020B0604020202020204" pitchFamily="34" charset="0"/>
                  <a:buChar char="•"/>
                </a:pPr>
                <a:r>
                  <a:rPr lang="en-GB" sz="2800" dirty="0" err="1"/>
                  <a:t>toilleadh</a:t>
                </a:r>
                <a:r>
                  <a:rPr lang="en-GB" sz="2800" dirty="0"/>
                  <a:t> </a:t>
                </a:r>
                <a:r>
                  <a:rPr lang="en-GB" sz="2800" dirty="0" err="1"/>
                  <a:t>teasa</a:t>
                </a:r>
                <a:r>
                  <a:rPr lang="en-GB" sz="2800" dirty="0"/>
                  <a:t>: </a:t>
                </a:r>
                <a14:m>
                  <m:oMath xmlns:m="http://schemas.openxmlformats.org/officeDocument/2006/math">
                    <m:r>
                      <a:rPr lang="en-GB" sz="2800" b="0" i="1" smtClean="0">
                        <a:latin typeface="Cambria Math" panose="02040503050406030204" pitchFamily="18" charset="0"/>
                      </a:rPr>
                      <m:t>𝐶</m:t>
                    </m:r>
                    <m:r>
                      <a:rPr lang="en-GB" sz="2800" b="0" i="1" smtClean="0">
                        <a:latin typeface="Cambria Math" panose="02040503050406030204" pitchFamily="18" charset="0"/>
                      </a:rPr>
                      <m:t>=</m:t>
                    </m:r>
                    <m:f>
                      <m:fPr>
                        <m:ctrlPr>
                          <a:rPr lang="en-GB" sz="2800" b="0" i="1" smtClean="0">
                            <a:latin typeface="Cambria Math" panose="02040503050406030204" pitchFamily="18" charset="0"/>
                          </a:rPr>
                        </m:ctrlPr>
                      </m:fPr>
                      <m:num>
                        <m:r>
                          <a:rPr lang="en-GB" sz="2800" b="0" i="1" smtClean="0">
                            <a:latin typeface="Cambria Math" panose="02040503050406030204" pitchFamily="18" charset="0"/>
                          </a:rPr>
                          <m:t>𝑄</m:t>
                        </m:r>
                      </m:num>
                      <m:den>
                        <m:r>
                          <m:rPr>
                            <m:sty m:val="p"/>
                          </m:rPr>
                          <a:rPr lang="en-GB" sz="2800" b="0" i="0" smtClean="0">
                            <a:latin typeface="Cambria Math" panose="02040503050406030204" pitchFamily="18" charset="0"/>
                          </a:rPr>
                          <m:t>Δ</m:t>
                        </m:r>
                        <m:r>
                          <a:rPr lang="en-GB" sz="2800" b="0" i="1" smtClean="0">
                            <a:latin typeface="Cambria Math" panose="02040503050406030204" pitchFamily="18" charset="0"/>
                          </a:rPr>
                          <m:t>𝜃</m:t>
                        </m:r>
                      </m:den>
                    </m:f>
                  </m:oMath>
                </a14:m>
                <a:endParaRPr lang="en-GB" sz="2800" dirty="0"/>
              </a:p>
              <a:p>
                <a:pPr marL="914400" lvl="1" indent="-457200">
                  <a:buFont typeface="Arial" panose="020B0604020202020204" pitchFamily="34" charset="0"/>
                  <a:buChar char="•"/>
                </a:pPr>
                <a:r>
                  <a:rPr lang="en-GB" sz="2800" dirty="0" err="1"/>
                  <a:t>saintoilleadh</a:t>
                </a:r>
                <a:r>
                  <a:rPr lang="en-GB" sz="2800" dirty="0"/>
                  <a:t> </a:t>
                </a:r>
                <a:r>
                  <a:rPr lang="en-GB" sz="2800" dirty="0" err="1"/>
                  <a:t>teasa</a:t>
                </a:r>
                <a:r>
                  <a:rPr lang="en-GB" sz="2800" dirty="0"/>
                  <a:t>: </a:t>
                </a:r>
                <a14:m>
                  <m:oMath xmlns:m="http://schemas.openxmlformats.org/officeDocument/2006/math">
                    <m:r>
                      <a:rPr lang="en-GB" sz="2800" b="0" i="1" smtClean="0">
                        <a:latin typeface="Cambria Math" panose="02040503050406030204" pitchFamily="18" charset="0"/>
                      </a:rPr>
                      <m:t>𝑐</m:t>
                    </m:r>
                    <m:r>
                      <a:rPr lang="en-GB" sz="2800" b="0" i="1" smtClean="0">
                        <a:latin typeface="Cambria Math" panose="02040503050406030204" pitchFamily="18" charset="0"/>
                      </a:rPr>
                      <m:t>=</m:t>
                    </m:r>
                    <m:f>
                      <m:fPr>
                        <m:ctrlPr>
                          <a:rPr lang="en-GB" sz="2800" i="1">
                            <a:latin typeface="Cambria Math" panose="02040503050406030204" pitchFamily="18" charset="0"/>
                          </a:rPr>
                        </m:ctrlPr>
                      </m:fPr>
                      <m:num>
                        <m:r>
                          <a:rPr lang="en-GB" sz="2800" i="1">
                            <a:latin typeface="Cambria Math" panose="02040503050406030204" pitchFamily="18" charset="0"/>
                          </a:rPr>
                          <m:t>𝑄</m:t>
                        </m:r>
                      </m:num>
                      <m:den>
                        <m:r>
                          <m:rPr>
                            <m:sty m:val="p"/>
                          </m:rPr>
                          <a:rPr lang="en-GB" sz="2800" b="0" i="0" smtClean="0">
                            <a:latin typeface="Cambria Math" panose="02040503050406030204" pitchFamily="18" charset="0"/>
                          </a:rPr>
                          <m:t>m</m:t>
                        </m:r>
                        <m:r>
                          <m:rPr>
                            <m:sty m:val="p"/>
                          </m:rPr>
                          <a:rPr lang="en-GB" sz="2800">
                            <a:latin typeface="Cambria Math" panose="02040503050406030204" pitchFamily="18" charset="0"/>
                          </a:rPr>
                          <m:t>Δ</m:t>
                        </m:r>
                        <m:r>
                          <a:rPr lang="en-GB" sz="2800" i="1">
                            <a:latin typeface="Cambria Math" panose="02040503050406030204" pitchFamily="18" charset="0"/>
                          </a:rPr>
                          <m:t>𝜃</m:t>
                        </m:r>
                      </m:den>
                    </m:f>
                  </m:oMath>
                </a14:m>
                <a:endParaRPr lang="en-GB" sz="2800" dirty="0"/>
              </a:p>
              <a:p>
                <a:pPr marL="914400" lvl="1" indent="-457200">
                  <a:buFont typeface="Arial" panose="020B0604020202020204" pitchFamily="34" charset="0"/>
                  <a:buChar char="•"/>
                </a:pPr>
                <a:r>
                  <a:rPr lang="en-GB" sz="2800" dirty="0"/>
                  <a:t>teas </a:t>
                </a:r>
                <a:r>
                  <a:rPr lang="en-GB" sz="2800" dirty="0" err="1"/>
                  <a:t>folaigh</a:t>
                </a:r>
                <a:r>
                  <a:rPr lang="en-GB" sz="2800" dirty="0"/>
                  <a:t>: </a:t>
                </a:r>
                <a14:m>
                  <m:oMath xmlns:m="http://schemas.openxmlformats.org/officeDocument/2006/math">
                    <m:r>
                      <a:rPr lang="en-GB" sz="2800" b="0" i="1" smtClean="0">
                        <a:latin typeface="Cambria Math" panose="02040503050406030204" pitchFamily="18" charset="0"/>
                      </a:rPr>
                      <m:t>𝐿</m:t>
                    </m:r>
                    <m:r>
                      <a:rPr lang="en-GB" sz="2800" b="0" i="1" smtClean="0">
                        <a:latin typeface="Cambria Math" panose="02040503050406030204" pitchFamily="18" charset="0"/>
                      </a:rPr>
                      <m:t>=</m:t>
                    </m:r>
                    <m:r>
                      <a:rPr lang="en-GB" sz="2800" b="0" i="1" smtClean="0">
                        <a:latin typeface="Cambria Math" panose="02040503050406030204" pitchFamily="18" charset="0"/>
                      </a:rPr>
                      <m:t>𝑄</m:t>
                    </m:r>
                  </m:oMath>
                </a14:m>
                <a:endParaRPr lang="en-GB" sz="2800" dirty="0"/>
              </a:p>
              <a:p>
                <a:pPr marL="914400" lvl="1" indent="-457200">
                  <a:buFont typeface="Arial" panose="020B0604020202020204" pitchFamily="34" charset="0"/>
                  <a:buChar char="•"/>
                </a:pPr>
                <a:r>
                  <a:rPr lang="en-GB" sz="2800" b="1" dirty="0" err="1"/>
                  <a:t>sainteas</a:t>
                </a:r>
                <a:r>
                  <a:rPr lang="en-GB" sz="2800" b="1" dirty="0"/>
                  <a:t> </a:t>
                </a:r>
                <a:r>
                  <a:rPr lang="en-GB" sz="2800" b="1" dirty="0" err="1"/>
                  <a:t>folaigh</a:t>
                </a:r>
                <a:r>
                  <a:rPr lang="en-GB" sz="2800" b="1" dirty="0"/>
                  <a:t>: </a:t>
                </a:r>
                <a14:m>
                  <m:oMath xmlns:m="http://schemas.openxmlformats.org/officeDocument/2006/math">
                    <m:r>
                      <a:rPr lang="en-GB" sz="2800" b="1" i="1" smtClean="0">
                        <a:latin typeface="Cambria Math" panose="02040503050406030204" pitchFamily="18" charset="0"/>
                      </a:rPr>
                      <m:t>𝒍</m:t>
                    </m:r>
                    <m:r>
                      <a:rPr lang="en-GB" sz="2800" b="1" i="1" smtClean="0">
                        <a:latin typeface="Cambria Math" panose="02040503050406030204" pitchFamily="18" charset="0"/>
                      </a:rPr>
                      <m:t>=</m:t>
                    </m:r>
                    <m:f>
                      <m:fPr>
                        <m:ctrlPr>
                          <a:rPr lang="en-GB" sz="2800" b="1" i="1" smtClean="0">
                            <a:latin typeface="Cambria Math" panose="02040503050406030204" pitchFamily="18" charset="0"/>
                          </a:rPr>
                        </m:ctrlPr>
                      </m:fPr>
                      <m:num>
                        <m:r>
                          <a:rPr lang="en-GB" sz="2800" b="1" i="1" smtClean="0">
                            <a:latin typeface="Cambria Math" panose="02040503050406030204" pitchFamily="18" charset="0"/>
                          </a:rPr>
                          <m:t>𝑸</m:t>
                        </m:r>
                      </m:num>
                      <m:den>
                        <m:r>
                          <a:rPr lang="en-GB" sz="2800" b="1" i="1" smtClean="0">
                            <a:latin typeface="Cambria Math" panose="02040503050406030204" pitchFamily="18" charset="0"/>
                          </a:rPr>
                          <m:t>𝒎</m:t>
                        </m:r>
                      </m:den>
                    </m:f>
                  </m:oMath>
                </a14:m>
                <a:endParaRPr lang="en-GB" sz="2800" b="1" dirty="0"/>
              </a:p>
            </p:txBody>
          </p:sp>
        </mc:Choice>
        <mc:Fallback xmlns="">
          <p:sp>
            <p:nvSpPr>
              <p:cNvPr id="5" name="TextBox 4">
                <a:extLst>
                  <a:ext uri="{FF2B5EF4-FFF2-40B4-BE49-F238E27FC236}">
                    <a16:creationId xmlns:a16="http://schemas.microsoft.com/office/drawing/2014/main" id="{AA8CA6A3-829F-D71D-F5B1-0586196914E3}"/>
                  </a:ext>
                </a:extLst>
              </p:cNvPr>
              <p:cNvSpPr txBox="1">
                <a:spLocks noRot="1" noChangeAspect="1" noMove="1" noResize="1" noEditPoints="1" noAdjustHandles="1" noChangeArrowheads="1" noChangeShapeType="1" noTextEdit="1"/>
              </p:cNvSpPr>
              <p:nvPr/>
            </p:nvSpPr>
            <p:spPr>
              <a:xfrm>
                <a:off x="324498" y="1595612"/>
                <a:ext cx="8441631" cy="3666773"/>
              </a:xfrm>
              <a:prstGeom prst="rect">
                <a:avLst/>
              </a:prstGeom>
              <a:blipFill>
                <a:blip r:embed="rId2"/>
                <a:stretch>
                  <a:fillRect l="-1444" t="-1830" b="-998"/>
                </a:stretch>
              </a:blipFill>
            </p:spPr>
            <p:txBody>
              <a:bodyPr/>
              <a:lstStyle/>
              <a:p>
                <a:r>
                  <a:rPr lang="en-IE">
                    <a:noFill/>
                  </a:rPr>
                  <a:t> </a:t>
                </a:r>
              </a:p>
            </p:txBody>
          </p:sp>
        </mc:Fallback>
      </mc:AlternateContent>
      <p:sp>
        <p:nvSpPr>
          <p:cNvPr id="9" name="TextBox 8">
            <a:extLst>
              <a:ext uri="{FF2B5EF4-FFF2-40B4-BE49-F238E27FC236}">
                <a16:creationId xmlns:a16="http://schemas.microsoft.com/office/drawing/2014/main" id="{F1738522-DCD4-0722-1F2A-F14F18B3BB7D}"/>
              </a:ext>
            </a:extLst>
          </p:cNvPr>
          <p:cNvSpPr txBox="1"/>
          <p:nvPr/>
        </p:nvSpPr>
        <p:spPr>
          <a:xfrm>
            <a:off x="351819" y="740818"/>
            <a:ext cx="8386990" cy="461665"/>
          </a:xfrm>
          <a:prstGeom prst="rect">
            <a:avLst/>
          </a:prstGeom>
          <a:noFill/>
        </p:spPr>
        <p:txBody>
          <a:bodyPr wrap="square">
            <a:spAutoFit/>
          </a:bodyPr>
          <a:lstStyle/>
          <a:p>
            <a:r>
              <a:rPr lang="en-GB" sz="2400" dirty="0">
                <a:solidFill>
                  <a:srgbClr val="FF0000"/>
                </a:solidFill>
              </a:rPr>
              <a:t>2.1. </a:t>
            </a:r>
            <a:r>
              <a:rPr lang="pt-BR" sz="2400" dirty="0">
                <a:solidFill>
                  <a:srgbClr val="FF0000"/>
                </a:solidFill>
              </a:rPr>
              <a:t>Aistriú an fhuinnimh teasa agus athrú teochta</a:t>
            </a:r>
            <a:endParaRPr lang="en-GB" sz="2400" dirty="0">
              <a:solidFill>
                <a:srgbClr val="FF0000"/>
              </a:solidFill>
            </a:endParaRPr>
          </a:p>
        </p:txBody>
      </p:sp>
      <p:sp>
        <p:nvSpPr>
          <p:cNvPr id="4" name="TextBox 3">
            <a:extLst>
              <a:ext uri="{FF2B5EF4-FFF2-40B4-BE49-F238E27FC236}">
                <a16:creationId xmlns:a16="http://schemas.microsoft.com/office/drawing/2014/main" id="{3C5349DD-E348-731C-5B68-99159ADA148D}"/>
              </a:ext>
            </a:extLst>
          </p:cNvPr>
          <p:cNvSpPr txBox="1"/>
          <p:nvPr/>
        </p:nvSpPr>
        <p:spPr>
          <a:xfrm rot="16200000">
            <a:off x="7523880" y="3167389"/>
            <a:ext cx="2655471" cy="523220"/>
          </a:xfrm>
          <a:prstGeom prst="rect">
            <a:avLst/>
          </a:prstGeom>
          <a:noFill/>
        </p:spPr>
        <p:txBody>
          <a:bodyPr wrap="none" rtlCol="0">
            <a:spAutoFit/>
          </a:bodyPr>
          <a:lstStyle/>
          <a:p>
            <a:pPr algn="l">
              <a:spcAft>
                <a:spcPts val="1200"/>
              </a:spcAft>
            </a:pPr>
            <a:r>
              <a:rPr lang="en-GB" sz="2800" b="1" dirty="0" err="1">
                <a:latin typeface="Arial" panose="020B0604020202020204" pitchFamily="34" charset="0"/>
                <a:cs typeface="Arial" panose="020B0604020202020204" pitchFamily="34" charset="0"/>
              </a:rPr>
              <a:t>Samhail</a:t>
            </a:r>
            <a:r>
              <a:rPr lang="en-GB" sz="2800" b="1" dirty="0">
                <a:latin typeface="Arial" panose="020B0604020202020204" pitchFamily="34" charset="0"/>
                <a:cs typeface="Arial" panose="020B0604020202020204" pitchFamily="34" charset="0"/>
              </a:rPr>
              <a:t> Teasa</a:t>
            </a:r>
          </a:p>
        </p:txBody>
      </p:sp>
    </p:spTree>
    <p:extLst>
      <p:ext uri="{BB962C8B-B14F-4D97-AF65-F5344CB8AC3E}">
        <p14:creationId xmlns:p14="http://schemas.microsoft.com/office/powerpoint/2010/main" val="308317166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510FCA9-11A6-4AD6-4177-B7B76523FDD6}"/>
            </a:ext>
          </a:extLst>
        </p:cNvPr>
        <p:cNvGrpSpPr/>
        <p:nvPr/>
      </p:nvGrpSpPr>
      <p:grpSpPr>
        <a:xfrm>
          <a:off x="0" y="0"/>
          <a:ext cx="0" cy="0"/>
          <a:chOff x="0" y="0"/>
          <a:chExt cx="0" cy="0"/>
        </a:xfrm>
      </p:grpSpPr>
      <p:sp>
        <p:nvSpPr>
          <p:cNvPr id="9220" name="Text Box 5">
            <a:extLst>
              <a:ext uri="{FF2B5EF4-FFF2-40B4-BE49-F238E27FC236}">
                <a16:creationId xmlns:a16="http://schemas.microsoft.com/office/drawing/2014/main" id="{9F408991-1EA8-2D1B-E0B4-422D3881E4F9}"/>
              </a:ext>
            </a:extLst>
          </p:cNvPr>
          <p:cNvSpPr txBox="1">
            <a:spLocks noChangeArrowheads="1"/>
          </p:cNvSpPr>
          <p:nvPr/>
        </p:nvSpPr>
        <p:spPr bwMode="auto">
          <a:xfrm>
            <a:off x="432218" y="3310796"/>
            <a:ext cx="8343064" cy="24006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spcAft>
                <a:spcPts val="1200"/>
              </a:spcAft>
            </a:pPr>
            <a:r>
              <a:rPr lang="en-GB" altLang="en-US" sz="2800" dirty="0" err="1"/>
              <a:t>Leathsheoltóir</a:t>
            </a:r>
            <a:r>
              <a:rPr lang="en-GB" altLang="en-US" sz="2800" dirty="0"/>
              <a:t> </a:t>
            </a:r>
            <a:r>
              <a:rPr lang="en-GB" altLang="en-US" sz="2800" dirty="0" err="1"/>
              <a:t>ina</a:t>
            </a:r>
            <a:r>
              <a:rPr lang="en-GB" altLang="en-US" sz="2800" dirty="0"/>
              <a:t> </a:t>
            </a:r>
            <a:r>
              <a:rPr lang="en-GB" altLang="en-US" sz="2800" dirty="0" err="1"/>
              <a:t>laghdaíonn</a:t>
            </a:r>
            <a:r>
              <a:rPr lang="en-GB" altLang="en-US" sz="2800" dirty="0"/>
              <a:t> a </a:t>
            </a:r>
            <a:r>
              <a:rPr lang="en-GB" altLang="en-US" sz="2800" dirty="0" err="1"/>
              <a:t>fhriotaíocht</a:t>
            </a:r>
            <a:r>
              <a:rPr lang="en-GB" altLang="en-US" sz="2800" dirty="0"/>
              <a:t> </a:t>
            </a:r>
            <a:r>
              <a:rPr lang="en-GB" altLang="en-US" sz="2800" dirty="0" err="1"/>
              <a:t>leictreach</a:t>
            </a:r>
            <a:r>
              <a:rPr lang="en-GB" altLang="en-US" sz="2800" dirty="0"/>
              <a:t> go tapa </a:t>
            </a:r>
            <a:r>
              <a:rPr lang="en-GB" altLang="en-US" sz="2800" dirty="0" err="1"/>
              <a:t>nuair</a:t>
            </a:r>
            <a:r>
              <a:rPr lang="en-GB" altLang="en-US" sz="2800" dirty="0"/>
              <a:t> a </a:t>
            </a:r>
            <a:r>
              <a:rPr lang="en-GB" altLang="en-US" sz="2800" dirty="0" err="1"/>
              <a:t>dhéantar</a:t>
            </a:r>
            <a:r>
              <a:rPr lang="en-GB" altLang="en-US" sz="2800" dirty="0"/>
              <a:t> </a:t>
            </a:r>
            <a:r>
              <a:rPr lang="en-GB" altLang="en-US" sz="2800" dirty="0" err="1"/>
              <a:t>méadú</a:t>
            </a:r>
            <a:r>
              <a:rPr lang="en-GB" altLang="en-US" sz="2800" dirty="0"/>
              <a:t> </a:t>
            </a:r>
            <a:r>
              <a:rPr lang="en-GB" altLang="en-US" sz="2800" dirty="0" err="1"/>
              <a:t>beag</a:t>
            </a:r>
            <a:r>
              <a:rPr lang="en-GB" altLang="en-US" sz="2800" dirty="0"/>
              <a:t> </a:t>
            </a:r>
            <a:r>
              <a:rPr lang="en-GB" altLang="en-US" sz="2800" dirty="0" err="1"/>
              <a:t>ar</a:t>
            </a:r>
            <a:r>
              <a:rPr lang="en-GB" altLang="en-US" sz="2800" dirty="0"/>
              <a:t> an </a:t>
            </a:r>
            <a:r>
              <a:rPr lang="en-GB" altLang="en-US" sz="2800" dirty="0" err="1"/>
              <a:t>teocht</a:t>
            </a:r>
            <a:r>
              <a:rPr lang="en-GB" altLang="en-US" sz="2800" dirty="0"/>
              <a:t>, sin </a:t>
            </a:r>
            <a:r>
              <a:rPr lang="en-GB" altLang="en-US" sz="2800" dirty="0" err="1"/>
              <a:t>Teirmeastar</a:t>
            </a:r>
            <a:r>
              <a:rPr lang="en-GB" altLang="en-US" sz="2800" dirty="0"/>
              <a:t>. </a:t>
            </a:r>
          </a:p>
          <a:p>
            <a:pPr eaLnBrk="1" hangingPunct="1">
              <a:spcAft>
                <a:spcPts val="1200"/>
              </a:spcAft>
            </a:pPr>
            <a:r>
              <a:rPr lang="en-GB" altLang="en-US" sz="2800" dirty="0" err="1"/>
              <a:t>Úsáidtear</a:t>
            </a:r>
            <a:r>
              <a:rPr lang="en-GB" altLang="en-US" sz="2800" dirty="0"/>
              <a:t> i </a:t>
            </a:r>
            <a:r>
              <a:rPr lang="en-GB" altLang="en-US" sz="2800" dirty="0" err="1"/>
              <a:t>dteirmiméadair</a:t>
            </a:r>
            <a:r>
              <a:rPr lang="en-GB" altLang="en-US" sz="2800" dirty="0"/>
              <a:t> agus i </a:t>
            </a:r>
            <a:r>
              <a:rPr lang="en-GB" altLang="en-US" sz="2800" dirty="0" err="1"/>
              <a:t>dteirmeastait</a:t>
            </a:r>
            <a:r>
              <a:rPr lang="en-GB" altLang="en-US" sz="2800" dirty="0"/>
              <a:t> </a:t>
            </a:r>
            <a:r>
              <a:rPr lang="en-GB" altLang="en-US" sz="2800" dirty="0" err="1"/>
              <a:t>leictreonacha</a:t>
            </a:r>
            <a:r>
              <a:rPr lang="en-GB" altLang="en-US" sz="2800" dirty="0"/>
              <a:t>.</a:t>
            </a:r>
          </a:p>
        </p:txBody>
      </p:sp>
      <p:cxnSp>
        <p:nvCxnSpPr>
          <p:cNvPr id="26" name="Straight Connector 25">
            <a:extLst>
              <a:ext uri="{FF2B5EF4-FFF2-40B4-BE49-F238E27FC236}">
                <a16:creationId xmlns:a16="http://schemas.microsoft.com/office/drawing/2014/main" id="{824DFC08-591E-AA80-7E53-0F515511F5DC}"/>
              </a:ext>
            </a:extLst>
          </p:cNvPr>
          <p:cNvCxnSpPr>
            <a:cxnSpLocks/>
            <a:endCxn id="7" idx="3"/>
          </p:cNvCxnSpPr>
          <p:nvPr/>
        </p:nvCxnSpPr>
        <p:spPr>
          <a:xfrm flipH="1">
            <a:off x="6370533" y="1616021"/>
            <a:ext cx="393304" cy="0"/>
          </a:xfrm>
          <a:prstGeom prst="line">
            <a:avLst/>
          </a:prstGeom>
          <a:ln w="57150"/>
        </p:spPr>
        <p:style>
          <a:lnRef idx="3">
            <a:schemeClr val="dk1"/>
          </a:lnRef>
          <a:fillRef idx="0">
            <a:schemeClr val="dk1"/>
          </a:fillRef>
          <a:effectRef idx="2">
            <a:schemeClr val="dk1"/>
          </a:effectRef>
          <a:fontRef idx="minor">
            <a:schemeClr val="tx1"/>
          </a:fontRef>
        </p:style>
      </p:cxnSp>
      <p:cxnSp>
        <p:nvCxnSpPr>
          <p:cNvPr id="32" name="Straight Connector 31">
            <a:extLst>
              <a:ext uri="{FF2B5EF4-FFF2-40B4-BE49-F238E27FC236}">
                <a16:creationId xmlns:a16="http://schemas.microsoft.com/office/drawing/2014/main" id="{FDE9FED0-EC1A-9521-F51C-321CDE9BDE75}"/>
              </a:ext>
            </a:extLst>
          </p:cNvPr>
          <p:cNvCxnSpPr>
            <a:cxnSpLocks/>
            <a:stCxn id="7" idx="1"/>
          </p:cNvCxnSpPr>
          <p:nvPr/>
        </p:nvCxnSpPr>
        <p:spPr>
          <a:xfrm flipH="1" flipV="1">
            <a:off x="4572000" y="1616020"/>
            <a:ext cx="430381" cy="1"/>
          </a:xfrm>
          <a:prstGeom prst="line">
            <a:avLst/>
          </a:prstGeom>
          <a:ln w="57150"/>
        </p:spPr>
        <p:style>
          <a:lnRef idx="3">
            <a:schemeClr val="dk1"/>
          </a:lnRef>
          <a:fillRef idx="0">
            <a:schemeClr val="dk1"/>
          </a:fillRef>
          <a:effectRef idx="2">
            <a:schemeClr val="dk1"/>
          </a:effectRef>
          <a:fontRef idx="minor">
            <a:schemeClr val="tx1"/>
          </a:fontRef>
        </p:style>
      </p:cxnSp>
      <p:sp>
        <p:nvSpPr>
          <p:cNvPr id="7" name="Rectangle 6">
            <a:extLst>
              <a:ext uri="{FF2B5EF4-FFF2-40B4-BE49-F238E27FC236}">
                <a16:creationId xmlns:a16="http://schemas.microsoft.com/office/drawing/2014/main" id="{5E8F0197-30BD-0251-43F6-F3D9B67A3FA5}"/>
              </a:ext>
            </a:extLst>
          </p:cNvPr>
          <p:cNvSpPr/>
          <p:nvPr/>
        </p:nvSpPr>
        <p:spPr>
          <a:xfrm>
            <a:off x="5002381" y="1443018"/>
            <a:ext cx="1368152" cy="346006"/>
          </a:xfrm>
          <a:prstGeom prst="rect">
            <a:avLst/>
          </a:prstGeom>
          <a:ln w="57150"/>
        </p:spPr>
        <p:style>
          <a:lnRef idx="3">
            <a:schemeClr val="dk1"/>
          </a:lnRef>
          <a:fillRef idx="0">
            <a:schemeClr val="dk1"/>
          </a:fillRef>
          <a:effectRef idx="2">
            <a:schemeClr val="dk1"/>
          </a:effectRef>
          <a:fontRef idx="minor">
            <a:schemeClr val="tx1"/>
          </a:fontRef>
        </p:style>
        <p:txBody>
          <a:bodyPr rtlCol="0" anchor="ctr"/>
          <a:lstStyle/>
          <a:p>
            <a:pPr algn="ctr"/>
            <a:endParaRPr lang="en-GB"/>
          </a:p>
        </p:txBody>
      </p:sp>
      <p:cxnSp>
        <p:nvCxnSpPr>
          <p:cNvPr id="16" name="Straight Connector 15">
            <a:extLst>
              <a:ext uri="{FF2B5EF4-FFF2-40B4-BE49-F238E27FC236}">
                <a16:creationId xmlns:a16="http://schemas.microsoft.com/office/drawing/2014/main" id="{6748F487-F745-5B2E-E018-1246CA54BA83}"/>
              </a:ext>
            </a:extLst>
          </p:cNvPr>
          <p:cNvCxnSpPr>
            <a:cxnSpLocks/>
          </p:cNvCxnSpPr>
          <p:nvPr/>
        </p:nvCxnSpPr>
        <p:spPr>
          <a:xfrm flipH="1">
            <a:off x="5006000" y="1239705"/>
            <a:ext cx="952109" cy="723505"/>
          </a:xfrm>
          <a:prstGeom prst="line">
            <a:avLst/>
          </a:prstGeom>
          <a:ln w="57150"/>
        </p:spPr>
        <p:style>
          <a:lnRef idx="3">
            <a:schemeClr val="dk1"/>
          </a:lnRef>
          <a:fillRef idx="0">
            <a:schemeClr val="dk1"/>
          </a:fillRef>
          <a:effectRef idx="2">
            <a:schemeClr val="dk1"/>
          </a:effectRef>
          <a:fontRef idx="minor">
            <a:schemeClr val="tx1"/>
          </a:fontRef>
        </p:style>
      </p:cxnSp>
      <p:cxnSp>
        <p:nvCxnSpPr>
          <p:cNvPr id="21" name="Straight Connector 20">
            <a:extLst>
              <a:ext uri="{FF2B5EF4-FFF2-40B4-BE49-F238E27FC236}">
                <a16:creationId xmlns:a16="http://schemas.microsoft.com/office/drawing/2014/main" id="{1AB3DD2F-1C80-7960-F487-892673ACC078}"/>
              </a:ext>
            </a:extLst>
          </p:cNvPr>
          <p:cNvCxnSpPr>
            <a:cxnSpLocks/>
          </p:cNvCxnSpPr>
          <p:nvPr/>
        </p:nvCxnSpPr>
        <p:spPr>
          <a:xfrm flipH="1">
            <a:off x="5958109" y="1239705"/>
            <a:ext cx="393304" cy="0"/>
          </a:xfrm>
          <a:prstGeom prst="line">
            <a:avLst/>
          </a:prstGeom>
          <a:ln w="57150"/>
        </p:spPr>
        <p:style>
          <a:lnRef idx="3">
            <a:schemeClr val="dk1"/>
          </a:lnRef>
          <a:fillRef idx="0">
            <a:schemeClr val="dk1"/>
          </a:fillRef>
          <a:effectRef idx="2">
            <a:schemeClr val="dk1"/>
          </a:effectRef>
          <a:fontRef idx="minor">
            <a:schemeClr val="tx1"/>
          </a:fontRef>
        </p:style>
      </p:cxnSp>
      <p:sp>
        <p:nvSpPr>
          <p:cNvPr id="9" name="Text Box 8">
            <a:extLst>
              <a:ext uri="{FF2B5EF4-FFF2-40B4-BE49-F238E27FC236}">
                <a16:creationId xmlns:a16="http://schemas.microsoft.com/office/drawing/2014/main" id="{395E231C-D32E-02DD-E9BF-344ED80BF83C}"/>
              </a:ext>
            </a:extLst>
          </p:cNvPr>
          <p:cNvSpPr txBox="1">
            <a:spLocks noGrp="1" noChangeArrowheads="1"/>
          </p:cNvSpPr>
          <p:nvPr>
            <p:ph type="title"/>
          </p:nvPr>
        </p:nvSpPr>
        <p:spPr bwMode="auto">
          <a:xfrm>
            <a:off x="241300" y="155575"/>
            <a:ext cx="8724900" cy="5355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spcBef>
                <a:spcPct val="50000"/>
              </a:spcBef>
            </a:pPr>
            <a:r>
              <a:rPr lang="en-IE" altLang="en-US" sz="3200" b="1" dirty="0"/>
              <a:t>Cad is </a:t>
            </a:r>
            <a:r>
              <a:rPr lang="en-IE" altLang="en-US" sz="3200" b="1" dirty="0" err="1"/>
              <a:t>Teirmeastóir</a:t>
            </a:r>
            <a:r>
              <a:rPr lang="en-IE" altLang="en-US" sz="3200" b="1" dirty="0"/>
              <a:t> </a:t>
            </a:r>
            <a:r>
              <a:rPr lang="en-IE" altLang="en-US" sz="3200" b="1" dirty="0" err="1"/>
              <a:t>ann</a:t>
            </a:r>
            <a:r>
              <a:rPr lang="en-IE" altLang="en-US" sz="3200" b="1" dirty="0"/>
              <a:t>?</a:t>
            </a:r>
            <a:endParaRPr lang="en-GB" altLang="en-US" sz="3200" b="1" dirty="0"/>
          </a:p>
        </p:txBody>
      </p:sp>
      <p:grpSp>
        <p:nvGrpSpPr>
          <p:cNvPr id="17" name="Group 16">
            <a:extLst>
              <a:ext uri="{FF2B5EF4-FFF2-40B4-BE49-F238E27FC236}">
                <a16:creationId xmlns:a16="http://schemas.microsoft.com/office/drawing/2014/main" id="{37EB378A-3AA4-1A7F-E5A3-55024492E26B}"/>
              </a:ext>
            </a:extLst>
          </p:cNvPr>
          <p:cNvGrpSpPr/>
          <p:nvPr/>
        </p:nvGrpSpPr>
        <p:grpSpPr>
          <a:xfrm rot="9081343">
            <a:off x="1616589" y="912599"/>
            <a:ext cx="513628" cy="1612900"/>
            <a:chOff x="3292989" y="4875490"/>
            <a:chExt cx="513628" cy="1612900"/>
          </a:xfrm>
        </p:grpSpPr>
        <p:sp>
          <p:nvSpPr>
            <p:cNvPr id="12" name="Freeform: Shape 11">
              <a:extLst>
                <a:ext uri="{FF2B5EF4-FFF2-40B4-BE49-F238E27FC236}">
                  <a16:creationId xmlns:a16="http://schemas.microsoft.com/office/drawing/2014/main" id="{BDF50188-ED9F-CBD5-ED6F-BBB3D8F1AABD}"/>
                </a:ext>
              </a:extLst>
            </p:cNvPr>
            <p:cNvSpPr/>
            <p:nvPr/>
          </p:nvSpPr>
          <p:spPr>
            <a:xfrm>
              <a:off x="3440857" y="4875490"/>
              <a:ext cx="365760" cy="1303020"/>
            </a:xfrm>
            <a:custGeom>
              <a:avLst/>
              <a:gdLst>
                <a:gd name="connsiteX0" fmla="*/ 68580 w 205740"/>
                <a:gd name="connsiteY0" fmla="*/ 0 h 1280160"/>
                <a:gd name="connsiteX1" fmla="*/ 0 w 205740"/>
                <a:gd name="connsiteY1" fmla="*/ 1280160 h 1280160"/>
                <a:gd name="connsiteX2" fmla="*/ 148590 w 205740"/>
                <a:gd name="connsiteY2" fmla="*/ 1268730 h 1280160"/>
                <a:gd name="connsiteX3" fmla="*/ 205740 w 205740"/>
                <a:gd name="connsiteY3" fmla="*/ 57150 h 1280160"/>
                <a:gd name="connsiteX0" fmla="*/ 68580 w 365760"/>
                <a:gd name="connsiteY0" fmla="*/ 22860 h 1303020"/>
                <a:gd name="connsiteX1" fmla="*/ 0 w 365760"/>
                <a:gd name="connsiteY1" fmla="*/ 1303020 h 1303020"/>
                <a:gd name="connsiteX2" fmla="*/ 148590 w 365760"/>
                <a:gd name="connsiteY2" fmla="*/ 1291590 h 1303020"/>
                <a:gd name="connsiteX3" fmla="*/ 365760 w 365760"/>
                <a:gd name="connsiteY3" fmla="*/ 0 h 1303020"/>
              </a:gdLst>
              <a:ahLst/>
              <a:cxnLst>
                <a:cxn ang="0">
                  <a:pos x="connsiteX0" y="connsiteY0"/>
                </a:cxn>
                <a:cxn ang="0">
                  <a:pos x="connsiteX1" y="connsiteY1"/>
                </a:cxn>
                <a:cxn ang="0">
                  <a:pos x="connsiteX2" y="connsiteY2"/>
                </a:cxn>
                <a:cxn ang="0">
                  <a:pos x="connsiteX3" y="connsiteY3"/>
                </a:cxn>
              </a:cxnLst>
              <a:rect l="l" t="t" r="r" b="b"/>
              <a:pathLst>
                <a:path w="365760" h="1303020">
                  <a:moveTo>
                    <a:pt x="68580" y="22860"/>
                  </a:moveTo>
                  <a:lnTo>
                    <a:pt x="0" y="1303020"/>
                  </a:lnTo>
                  <a:lnTo>
                    <a:pt x="148590" y="1291590"/>
                  </a:lnTo>
                  <a:cubicBezTo>
                    <a:pt x="167640" y="887730"/>
                    <a:pt x="346710" y="403860"/>
                    <a:pt x="365760" y="0"/>
                  </a:cubicBezTo>
                </a:path>
              </a:pathLst>
            </a:custGeom>
            <a:no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Freeform: Shape 12">
              <a:extLst>
                <a:ext uri="{FF2B5EF4-FFF2-40B4-BE49-F238E27FC236}">
                  <a16:creationId xmlns:a16="http://schemas.microsoft.com/office/drawing/2014/main" id="{C8E3E108-F48B-B354-1929-ABC1EA5AD7CA}"/>
                </a:ext>
              </a:extLst>
            </p:cNvPr>
            <p:cNvSpPr/>
            <p:nvPr/>
          </p:nvSpPr>
          <p:spPr>
            <a:xfrm>
              <a:off x="3292989" y="5938480"/>
              <a:ext cx="427132" cy="549910"/>
            </a:xfrm>
            <a:custGeom>
              <a:avLst/>
              <a:gdLst>
                <a:gd name="connsiteX0" fmla="*/ 0 w 411480"/>
                <a:gd name="connsiteY0" fmla="*/ 0 h 525780"/>
                <a:gd name="connsiteX1" fmla="*/ 171450 w 411480"/>
                <a:gd name="connsiteY1" fmla="*/ 525780 h 525780"/>
                <a:gd name="connsiteX2" fmla="*/ 411480 w 411480"/>
                <a:gd name="connsiteY2" fmla="*/ 68580 h 525780"/>
                <a:gd name="connsiteX3" fmla="*/ 0 w 411480"/>
                <a:gd name="connsiteY3" fmla="*/ 0 h 525780"/>
                <a:gd name="connsiteX0" fmla="*/ 4336 w 415816"/>
                <a:gd name="connsiteY0" fmla="*/ 0 h 527123"/>
                <a:gd name="connsiteX1" fmla="*/ 175786 w 415816"/>
                <a:gd name="connsiteY1" fmla="*/ 525780 h 527123"/>
                <a:gd name="connsiteX2" fmla="*/ 415816 w 415816"/>
                <a:gd name="connsiteY2" fmla="*/ 68580 h 527123"/>
                <a:gd name="connsiteX3" fmla="*/ 4336 w 415816"/>
                <a:gd name="connsiteY3" fmla="*/ 0 h 527123"/>
                <a:gd name="connsiteX0" fmla="*/ 4336 w 415816"/>
                <a:gd name="connsiteY0" fmla="*/ 0 h 527123"/>
                <a:gd name="connsiteX1" fmla="*/ 175786 w 415816"/>
                <a:gd name="connsiteY1" fmla="*/ 525780 h 527123"/>
                <a:gd name="connsiteX2" fmla="*/ 415816 w 415816"/>
                <a:gd name="connsiteY2" fmla="*/ 68580 h 527123"/>
                <a:gd name="connsiteX3" fmla="*/ 4336 w 415816"/>
                <a:gd name="connsiteY3" fmla="*/ 0 h 527123"/>
                <a:gd name="connsiteX0" fmla="*/ 4336 w 415816"/>
                <a:gd name="connsiteY0" fmla="*/ 0 h 527123"/>
                <a:gd name="connsiteX1" fmla="*/ 175786 w 415816"/>
                <a:gd name="connsiteY1" fmla="*/ 525780 h 527123"/>
                <a:gd name="connsiteX2" fmla="*/ 415816 w 415816"/>
                <a:gd name="connsiteY2" fmla="*/ 68580 h 527123"/>
                <a:gd name="connsiteX3" fmla="*/ 4336 w 415816"/>
                <a:gd name="connsiteY3" fmla="*/ 0 h 527123"/>
                <a:gd name="connsiteX0" fmla="*/ 26412 w 437892"/>
                <a:gd name="connsiteY0" fmla="*/ 0 h 527123"/>
                <a:gd name="connsiteX1" fmla="*/ 197862 w 437892"/>
                <a:gd name="connsiteY1" fmla="*/ 525780 h 527123"/>
                <a:gd name="connsiteX2" fmla="*/ 437892 w 437892"/>
                <a:gd name="connsiteY2" fmla="*/ 68580 h 527123"/>
                <a:gd name="connsiteX3" fmla="*/ 26412 w 437892"/>
                <a:gd name="connsiteY3" fmla="*/ 0 h 527123"/>
                <a:gd name="connsiteX0" fmla="*/ 45287 w 456767"/>
                <a:gd name="connsiteY0" fmla="*/ 0 h 527123"/>
                <a:gd name="connsiteX1" fmla="*/ 216737 w 456767"/>
                <a:gd name="connsiteY1" fmla="*/ 525780 h 527123"/>
                <a:gd name="connsiteX2" fmla="*/ 456767 w 456767"/>
                <a:gd name="connsiteY2" fmla="*/ 68580 h 527123"/>
                <a:gd name="connsiteX3" fmla="*/ 45287 w 456767"/>
                <a:gd name="connsiteY3" fmla="*/ 0 h 527123"/>
                <a:gd name="connsiteX0" fmla="*/ 45287 w 506536"/>
                <a:gd name="connsiteY0" fmla="*/ 0 h 527123"/>
                <a:gd name="connsiteX1" fmla="*/ 216737 w 506536"/>
                <a:gd name="connsiteY1" fmla="*/ 525780 h 527123"/>
                <a:gd name="connsiteX2" fmla="*/ 456767 w 506536"/>
                <a:gd name="connsiteY2" fmla="*/ 68580 h 527123"/>
                <a:gd name="connsiteX3" fmla="*/ 45287 w 506536"/>
                <a:gd name="connsiteY3" fmla="*/ 0 h 527123"/>
                <a:gd name="connsiteX0" fmla="*/ 90718 w 460527"/>
                <a:gd name="connsiteY0" fmla="*/ 0 h 549910"/>
                <a:gd name="connsiteX1" fmla="*/ 170728 w 460527"/>
                <a:gd name="connsiteY1" fmla="*/ 548640 h 549910"/>
                <a:gd name="connsiteX2" fmla="*/ 410758 w 460527"/>
                <a:gd name="connsiteY2" fmla="*/ 91440 h 549910"/>
                <a:gd name="connsiteX3" fmla="*/ 90718 w 460527"/>
                <a:gd name="connsiteY3" fmla="*/ 0 h 549910"/>
                <a:gd name="connsiteX0" fmla="*/ 90718 w 427132"/>
                <a:gd name="connsiteY0" fmla="*/ 0 h 549910"/>
                <a:gd name="connsiteX1" fmla="*/ 170728 w 427132"/>
                <a:gd name="connsiteY1" fmla="*/ 548640 h 549910"/>
                <a:gd name="connsiteX2" fmla="*/ 365038 w 427132"/>
                <a:gd name="connsiteY2" fmla="*/ 57150 h 549910"/>
                <a:gd name="connsiteX3" fmla="*/ 90718 w 427132"/>
                <a:gd name="connsiteY3" fmla="*/ 0 h 549910"/>
              </a:gdLst>
              <a:ahLst/>
              <a:cxnLst>
                <a:cxn ang="0">
                  <a:pos x="connsiteX0" y="connsiteY0"/>
                </a:cxn>
                <a:cxn ang="0">
                  <a:pos x="connsiteX1" y="connsiteY1"/>
                </a:cxn>
                <a:cxn ang="0">
                  <a:pos x="connsiteX2" y="connsiteY2"/>
                </a:cxn>
                <a:cxn ang="0">
                  <a:pos x="connsiteX3" y="connsiteY3"/>
                </a:cxn>
              </a:cxnLst>
              <a:rect l="l" t="t" r="r" b="b"/>
              <a:pathLst>
                <a:path w="427132" h="549910">
                  <a:moveTo>
                    <a:pt x="90718" y="0"/>
                  </a:moveTo>
                  <a:cubicBezTo>
                    <a:pt x="44998" y="175260"/>
                    <a:pt x="-126452" y="575310"/>
                    <a:pt x="170728" y="548640"/>
                  </a:cubicBezTo>
                  <a:cubicBezTo>
                    <a:pt x="467908" y="521970"/>
                    <a:pt x="467908" y="232410"/>
                    <a:pt x="365038" y="57150"/>
                  </a:cubicBezTo>
                  <a:cubicBezTo>
                    <a:pt x="227878" y="91440"/>
                    <a:pt x="239308" y="102870"/>
                    <a:pt x="90718" y="0"/>
                  </a:cubicBezTo>
                  <a:close/>
                </a:path>
              </a:pathLst>
            </a:custGeom>
            <a:solidFill>
              <a:srgbClr val="00B050"/>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spTree>
    <p:extLst>
      <p:ext uri="{BB962C8B-B14F-4D97-AF65-F5344CB8AC3E}">
        <p14:creationId xmlns:p14="http://schemas.microsoft.com/office/powerpoint/2010/main" val="34115963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220"/>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6"/>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2"/>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6"/>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1"/>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20" grpId="0"/>
      <p:bldP spid="7"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20" name="Text Box 5">
            <a:extLst>
              <a:ext uri="{FF2B5EF4-FFF2-40B4-BE49-F238E27FC236}">
                <a16:creationId xmlns:a16="http://schemas.microsoft.com/office/drawing/2014/main" id="{D62774B6-6BC9-F976-5F5C-9DA364413BED}"/>
              </a:ext>
            </a:extLst>
          </p:cNvPr>
          <p:cNvSpPr txBox="1">
            <a:spLocks noChangeArrowheads="1"/>
          </p:cNvSpPr>
          <p:nvPr/>
        </p:nvSpPr>
        <p:spPr bwMode="auto">
          <a:xfrm>
            <a:off x="470736" y="2590378"/>
            <a:ext cx="5251794" cy="24006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en-US"/>
            </a:defPPr>
            <a:lvl1pPr>
              <a:spcAft>
                <a:spcPts val="1200"/>
              </a:spcAft>
              <a:defRPr sz="2800">
                <a:latin typeface="Arial" panose="020B0604020202020204" pitchFamily="34" charset="0"/>
                <a:ea typeface="ＭＳ Ｐゴシック" panose="020B0600070205080204" pitchFamily="34" charset="-128"/>
              </a:defRPr>
            </a:lvl1pPr>
            <a:lvl2pPr marL="742950" indent="-285750" eaLnBrk="0" hangingPunct="0">
              <a:defRPr>
                <a:latin typeface="Arial" panose="020B0604020202020204" pitchFamily="34" charset="0"/>
                <a:ea typeface="ＭＳ Ｐゴシック" panose="020B0600070205080204" pitchFamily="34" charset="-128"/>
              </a:defRPr>
            </a:lvl2pPr>
            <a:lvl3pPr marL="1143000" indent="-228600" eaLnBrk="0" hangingPunct="0">
              <a:defRPr>
                <a:latin typeface="Arial" panose="020B0604020202020204" pitchFamily="34" charset="0"/>
                <a:ea typeface="ＭＳ Ｐゴシック" panose="020B0600070205080204" pitchFamily="34" charset="-128"/>
              </a:defRPr>
            </a:lvl3pPr>
            <a:lvl4pPr marL="1600200" indent="-228600" eaLnBrk="0" hangingPunct="0">
              <a:defRPr>
                <a:latin typeface="Arial" panose="020B0604020202020204" pitchFamily="34" charset="0"/>
                <a:ea typeface="ＭＳ Ｐゴシック" panose="020B0600070205080204" pitchFamily="34" charset="-128"/>
              </a:defRPr>
            </a:lvl4pPr>
            <a:lvl5pPr marL="2057400" indent="-228600" eaLnBrk="0" hangingPunct="0">
              <a:defRPr>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latin typeface="Arial" panose="020B0604020202020204" pitchFamily="34" charset="0"/>
                <a:ea typeface="ＭＳ Ｐゴシック" panose="020B0600070205080204" pitchFamily="34" charset="-128"/>
              </a:defRPr>
            </a:lvl9pPr>
          </a:lstStyle>
          <a:p>
            <a:r>
              <a:rPr lang="en-GB" altLang="en-US" dirty="0"/>
              <a:t>Is féidir </a:t>
            </a:r>
            <a:r>
              <a:rPr lang="en-GB" altLang="en-US" dirty="0" err="1"/>
              <a:t>friotaíocht</a:t>
            </a:r>
            <a:r>
              <a:rPr lang="en-GB" altLang="en-US" dirty="0"/>
              <a:t> a </a:t>
            </a:r>
            <a:r>
              <a:rPr lang="en-GB" altLang="en-US" dirty="0" err="1"/>
              <a:t>thomhas</a:t>
            </a:r>
            <a:r>
              <a:rPr lang="en-GB" altLang="en-US" dirty="0"/>
              <a:t> le </a:t>
            </a:r>
            <a:r>
              <a:rPr lang="en-GB" altLang="en-US" dirty="0" err="1"/>
              <a:t>óm-mhéadar</a:t>
            </a:r>
            <a:endParaRPr lang="en-GB" altLang="en-US" dirty="0"/>
          </a:p>
          <a:p>
            <a:r>
              <a:rPr lang="en-GB" altLang="en-US" dirty="0"/>
              <a:t>De </a:t>
            </a:r>
            <a:r>
              <a:rPr lang="en-GB" altLang="en-US" dirty="0" err="1"/>
              <a:t>ghnáth</a:t>
            </a:r>
            <a:r>
              <a:rPr lang="en-GB" altLang="en-US" dirty="0"/>
              <a:t>, </a:t>
            </a:r>
            <a:r>
              <a:rPr lang="en-GB" altLang="en-US" dirty="0" err="1"/>
              <a:t>laghdaíonn</a:t>
            </a:r>
            <a:r>
              <a:rPr lang="en-GB" altLang="en-US" dirty="0"/>
              <a:t> </a:t>
            </a:r>
            <a:r>
              <a:rPr lang="en-GB" altLang="en-US" dirty="0" err="1"/>
              <a:t>friotaíocht</a:t>
            </a:r>
            <a:r>
              <a:rPr lang="en-GB" altLang="en-US" dirty="0"/>
              <a:t> </a:t>
            </a:r>
            <a:r>
              <a:rPr lang="en-GB" altLang="en-US" dirty="0" err="1"/>
              <a:t>teirmeastair</a:t>
            </a:r>
            <a:r>
              <a:rPr lang="en-GB" altLang="en-US" dirty="0"/>
              <a:t> de </a:t>
            </a:r>
            <a:r>
              <a:rPr lang="en-GB" altLang="en-US" dirty="0" err="1"/>
              <a:t>réir</a:t>
            </a:r>
            <a:r>
              <a:rPr lang="en-GB" altLang="en-US" dirty="0"/>
              <a:t> </a:t>
            </a:r>
            <a:r>
              <a:rPr lang="en-GB" altLang="en-US" dirty="0" err="1"/>
              <a:t>teochta</a:t>
            </a:r>
            <a:r>
              <a:rPr lang="en-GB" altLang="en-US" dirty="0"/>
              <a:t>.</a:t>
            </a:r>
          </a:p>
        </p:txBody>
      </p:sp>
      <mc:AlternateContent xmlns:mc="http://schemas.openxmlformats.org/markup-compatibility/2006" xmlns:a14="http://schemas.microsoft.com/office/drawing/2010/main">
        <mc:Choice Requires="a14">
          <p:sp>
            <p:nvSpPr>
              <p:cNvPr id="2" name="Oval 1">
                <a:extLst>
                  <a:ext uri="{FF2B5EF4-FFF2-40B4-BE49-F238E27FC236}">
                    <a16:creationId xmlns:a16="http://schemas.microsoft.com/office/drawing/2014/main" id="{B491154C-0786-3B40-6D91-F9EA93D728FE}"/>
                  </a:ext>
                </a:extLst>
              </p:cNvPr>
              <p:cNvSpPr/>
              <p:nvPr/>
            </p:nvSpPr>
            <p:spPr>
              <a:xfrm>
                <a:off x="7015843" y="3158946"/>
                <a:ext cx="936104" cy="936104"/>
              </a:xfrm>
              <a:prstGeom prst="ellipse">
                <a:avLst/>
              </a:prstGeom>
              <a:solidFill>
                <a:schemeClr val="bg1"/>
              </a:solidFill>
              <a:ln w="5715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
                    </m:oMathParaPr>
                    <m:oMath xmlns:m="http://schemas.openxmlformats.org/officeDocument/2006/math">
                      <m:r>
                        <a:rPr lang="en-GB" sz="4000" b="0" i="1" smtClean="0">
                          <a:solidFill>
                            <a:schemeClr val="tx1"/>
                          </a:solidFill>
                          <a:latin typeface="Cambria Math" panose="02040503050406030204" pitchFamily="18" charset="0"/>
                        </a:rPr>
                        <m:t> </m:t>
                      </m:r>
                      <m:r>
                        <m:rPr>
                          <m:sty m:val="p"/>
                        </m:rPr>
                        <a:rPr lang="en-GB" sz="4000" i="1" smtClean="0">
                          <a:solidFill>
                            <a:schemeClr val="tx1"/>
                          </a:solidFill>
                          <a:latin typeface="Cambria Math" panose="02040503050406030204" pitchFamily="18" charset="0"/>
                        </a:rPr>
                        <m:t>Ω</m:t>
                      </m:r>
                    </m:oMath>
                  </m:oMathPara>
                </a14:m>
                <a:endParaRPr lang="en-GB" sz="4000" b="0">
                  <a:solidFill>
                    <a:schemeClr val="tx1"/>
                  </a:solidFill>
                </a:endParaRPr>
              </a:p>
            </p:txBody>
          </p:sp>
        </mc:Choice>
        <mc:Fallback xmlns="">
          <p:sp>
            <p:nvSpPr>
              <p:cNvPr id="2" name="Oval 1">
                <a:extLst>
                  <a:ext uri="{FF2B5EF4-FFF2-40B4-BE49-F238E27FC236}">
                    <a16:creationId xmlns:a16="http://schemas.microsoft.com/office/drawing/2014/main" id="{B491154C-0786-3B40-6D91-F9EA93D728FE}"/>
                  </a:ext>
                </a:extLst>
              </p:cNvPr>
              <p:cNvSpPr>
                <a:spLocks noRot="1" noChangeAspect="1" noMove="1" noResize="1" noEditPoints="1" noAdjustHandles="1" noChangeArrowheads="1" noChangeShapeType="1" noTextEdit="1"/>
              </p:cNvSpPr>
              <p:nvPr/>
            </p:nvSpPr>
            <p:spPr>
              <a:xfrm>
                <a:off x="7015843" y="3158946"/>
                <a:ext cx="936104" cy="936104"/>
              </a:xfrm>
              <a:prstGeom prst="ellipse">
                <a:avLst/>
              </a:prstGeom>
              <a:blipFill>
                <a:blip r:embed="rId3"/>
                <a:stretch>
                  <a:fillRect/>
                </a:stretch>
              </a:blipFill>
              <a:ln w="57150"/>
            </p:spPr>
            <p:txBody>
              <a:bodyPr/>
              <a:lstStyle/>
              <a:p>
                <a:r>
                  <a:rPr lang="en-US">
                    <a:noFill/>
                  </a:rPr>
                  <a:t> </a:t>
                </a:r>
              </a:p>
            </p:txBody>
          </p:sp>
        </mc:Fallback>
      </mc:AlternateContent>
      <p:cxnSp>
        <p:nvCxnSpPr>
          <p:cNvPr id="4" name="Straight Connector 3">
            <a:extLst>
              <a:ext uri="{FF2B5EF4-FFF2-40B4-BE49-F238E27FC236}">
                <a16:creationId xmlns:a16="http://schemas.microsoft.com/office/drawing/2014/main" id="{63EB1BEE-52F7-42F0-D571-210373219645}"/>
              </a:ext>
            </a:extLst>
          </p:cNvPr>
          <p:cNvCxnSpPr>
            <a:cxnSpLocks/>
            <a:endCxn id="2" idx="2"/>
          </p:cNvCxnSpPr>
          <p:nvPr/>
        </p:nvCxnSpPr>
        <p:spPr>
          <a:xfrm flipV="1">
            <a:off x="6369186" y="3626998"/>
            <a:ext cx="646657" cy="5720"/>
          </a:xfrm>
          <a:prstGeom prst="line">
            <a:avLst/>
          </a:prstGeom>
          <a:ln w="57150"/>
        </p:spPr>
        <p:style>
          <a:lnRef idx="3">
            <a:schemeClr val="dk1"/>
          </a:lnRef>
          <a:fillRef idx="0">
            <a:schemeClr val="dk1"/>
          </a:fillRef>
          <a:effectRef idx="2">
            <a:schemeClr val="dk1"/>
          </a:effectRef>
          <a:fontRef idx="minor">
            <a:schemeClr val="tx1"/>
          </a:fontRef>
        </p:style>
      </p:cxnSp>
      <p:cxnSp>
        <p:nvCxnSpPr>
          <p:cNvPr id="6" name="Straight Connector 5">
            <a:extLst>
              <a:ext uri="{FF2B5EF4-FFF2-40B4-BE49-F238E27FC236}">
                <a16:creationId xmlns:a16="http://schemas.microsoft.com/office/drawing/2014/main" id="{2FCCA8BC-F3A0-7EF6-6DD1-9277F99CA73F}"/>
              </a:ext>
            </a:extLst>
          </p:cNvPr>
          <p:cNvCxnSpPr>
            <a:cxnSpLocks/>
          </p:cNvCxnSpPr>
          <p:nvPr/>
        </p:nvCxnSpPr>
        <p:spPr>
          <a:xfrm flipV="1">
            <a:off x="6369186" y="3626998"/>
            <a:ext cx="0" cy="1905154"/>
          </a:xfrm>
          <a:prstGeom prst="line">
            <a:avLst/>
          </a:prstGeom>
          <a:ln w="57150"/>
        </p:spPr>
        <p:style>
          <a:lnRef idx="3">
            <a:schemeClr val="dk1"/>
          </a:lnRef>
          <a:fillRef idx="0">
            <a:schemeClr val="dk1"/>
          </a:fillRef>
          <a:effectRef idx="2">
            <a:schemeClr val="dk1"/>
          </a:effectRef>
          <a:fontRef idx="minor">
            <a:schemeClr val="tx1"/>
          </a:fontRef>
        </p:style>
      </p:cxnSp>
      <p:cxnSp>
        <p:nvCxnSpPr>
          <p:cNvPr id="24" name="Straight Connector 23">
            <a:extLst>
              <a:ext uri="{FF2B5EF4-FFF2-40B4-BE49-F238E27FC236}">
                <a16:creationId xmlns:a16="http://schemas.microsoft.com/office/drawing/2014/main" id="{EED1E15B-1847-866C-E519-DA2F3DCC4803}"/>
              </a:ext>
            </a:extLst>
          </p:cNvPr>
          <p:cNvCxnSpPr>
            <a:cxnSpLocks/>
            <a:endCxn id="2" idx="6"/>
          </p:cNvCxnSpPr>
          <p:nvPr/>
        </p:nvCxnSpPr>
        <p:spPr>
          <a:xfrm flipH="1">
            <a:off x="7951947" y="3626998"/>
            <a:ext cx="609076" cy="0"/>
          </a:xfrm>
          <a:prstGeom prst="line">
            <a:avLst/>
          </a:prstGeom>
          <a:ln w="57150"/>
        </p:spPr>
        <p:style>
          <a:lnRef idx="3">
            <a:schemeClr val="dk1"/>
          </a:lnRef>
          <a:fillRef idx="0">
            <a:schemeClr val="dk1"/>
          </a:fillRef>
          <a:effectRef idx="2">
            <a:schemeClr val="dk1"/>
          </a:effectRef>
          <a:fontRef idx="minor">
            <a:schemeClr val="tx1"/>
          </a:fontRef>
        </p:style>
      </p:cxnSp>
      <p:cxnSp>
        <p:nvCxnSpPr>
          <p:cNvPr id="5" name="Straight Connector 4">
            <a:extLst>
              <a:ext uri="{FF2B5EF4-FFF2-40B4-BE49-F238E27FC236}">
                <a16:creationId xmlns:a16="http://schemas.microsoft.com/office/drawing/2014/main" id="{1BACBEA6-F5AA-5EA9-41FA-FC9E6F95DBFF}"/>
              </a:ext>
            </a:extLst>
          </p:cNvPr>
          <p:cNvCxnSpPr>
            <a:cxnSpLocks/>
          </p:cNvCxnSpPr>
          <p:nvPr/>
        </p:nvCxnSpPr>
        <p:spPr>
          <a:xfrm>
            <a:off x="8561023" y="3626998"/>
            <a:ext cx="37076" cy="1905154"/>
          </a:xfrm>
          <a:prstGeom prst="line">
            <a:avLst/>
          </a:prstGeom>
          <a:ln w="57150"/>
        </p:spPr>
        <p:style>
          <a:lnRef idx="3">
            <a:schemeClr val="dk1"/>
          </a:lnRef>
          <a:fillRef idx="0">
            <a:schemeClr val="dk1"/>
          </a:fillRef>
          <a:effectRef idx="2">
            <a:schemeClr val="dk1"/>
          </a:effectRef>
          <a:fontRef idx="minor">
            <a:schemeClr val="tx1"/>
          </a:fontRef>
        </p:style>
      </p:cxnSp>
      <p:cxnSp>
        <p:nvCxnSpPr>
          <p:cNvPr id="26" name="Straight Connector 25">
            <a:extLst>
              <a:ext uri="{FF2B5EF4-FFF2-40B4-BE49-F238E27FC236}">
                <a16:creationId xmlns:a16="http://schemas.microsoft.com/office/drawing/2014/main" id="{277B62AA-4FCF-9C84-B870-B6E4C57CBD5B}"/>
              </a:ext>
            </a:extLst>
          </p:cNvPr>
          <p:cNvCxnSpPr>
            <a:cxnSpLocks/>
            <a:endCxn id="7" idx="3"/>
          </p:cNvCxnSpPr>
          <p:nvPr/>
        </p:nvCxnSpPr>
        <p:spPr>
          <a:xfrm flipH="1">
            <a:off x="8167719" y="5508456"/>
            <a:ext cx="393304" cy="0"/>
          </a:xfrm>
          <a:prstGeom prst="line">
            <a:avLst/>
          </a:prstGeom>
          <a:ln w="57150"/>
        </p:spPr>
        <p:style>
          <a:lnRef idx="3">
            <a:schemeClr val="dk1"/>
          </a:lnRef>
          <a:fillRef idx="0">
            <a:schemeClr val="dk1"/>
          </a:fillRef>
          <a:effectRef idx="2">
            <a:schemeClr val="dk1"/>
          </a:effectRef>
          <a:fontRef idx="minor">
            <a:schemeClr val="tx1"/>
          </a:fontRef>
        </p:style>
      </p:cxnSp>
      <p:cxnSp>
        <p:nvCxnSpPr>
          <p:cNvPr id="32" name="Straight Connector 31">
            <a:extLst>
              <a:ext uri="{FF2B5EF4-FFF2-40B4-BE49-F238E27FC236}">
                <a16:creationId xmlns:a16="http://schemas.microsoft.com/office/drawing/2014/main" id="{6E31AF44-3314-5EE3-836D-02D2ACE56C41}"/>
              </a:ext>
            </a:extLst>
          </p:cNvPr>
          <p:cNvCxnSpPr>
            <a:cxnSpLocks/>
            <a:stCxn id="7" idx="1"/>
          </p:cNvCxnSpPr>
          <p:nvPr/>
        </p:nvCxnSpPr>
        <p:spPr>
          <a:xfrm flipH="1" flipV="1">
            <a:off x="6369186" y="5508455"/>
            <a:ext cx="430381" cy="1"/>
          </a:xfrm>
          <a:prstGeom prst="line">
            <a:avLst/>
          </a:prstGeom>
          <a:ln w="57150"/>
        </p:spPr>
        <p:style>
          <a:lnRef idx="3">
            <a:schemeClr val="dk1"/>
          </a:lnRef>
          <a:fillRef idx="0">
            <a:schemeClr val="dk1"/>
          </a:fillRef>
          <a:effectRef idx="2">
            <a:schemeClr val="dk1"/>
          </a:effectRef>
          <a:fontRef idx="minor">
            <a:schemeClr val="tx1"/>
          </a:fontRef>
        </p:style>
      </p:cxnSp>
      <p:sp>
        <p:nvSpPr>
          <p:cNvPr id="58" name="TextBox 57">
            <a:extLst>
              <a:ext uri="{FF2B5EF4-FFF2-40B4-BE49-F238E27FC236}">
                <a16:creationId xmlns:a16="http://schemas.microsoft.com/office/drawing/2014/main" id="{026A2B23-269D-7B27-AD3D-6A3F64F68AAD}"/>
              </a:ext>
            </a:extLst>
          </p:cNvPr>
          <p:cNvSpPr txBox="1"/>
          <p:nvPr/>
        </p:nvSpPr>
        <p:spPr>
          <a:xfrm>
            <a:off x="7125824" y="6226071"/>
            <a:ext cx="944746" cy="523220"/>
          </a:xfrm>
          <a:prstGeom prst="rect">
            <a:avLst/>
          </a:prstGeom>
          <a:noFill/>
        </p:spPr>
        <p:txBody>
          <a:bodyPr wrap="none" rtlCol="0">
            <a:spAutoFit/>
          </a:bodyPr>
          <a:lstStyle/>
          <a:p>
            <a:pPr algn="l"/>
            <a:r>
              <a:rPr lang="en-GB" sz="2800" dirty="0"/>
              <a:t>Teas</a:t>
            </a:r>
          </a:p>
        </p:txBody>
      </p:sp>
      <p:sp>
        <p:nvSpPr>
          <p:cNvPr id="59" name="Arrow: Up 58">
            <a:extLst>
              <a:ext uri="{FF2B5EF4-FFF2-40B4-BE49-F238E27FC236}">
                <a16:creationId xmlns:a16="http://schemas.microsoft.com/office/drawing/2014/main" id="{0BD89D24-A9C2-74CD-497A-783C47988B3E}"/>
              </a:ext>
            </a:extLst>
          </p:cNvPr>
          <p:cNvSpPr/>
          <p:nvPr/>
        </p:nvSpPr>
        <p:spPr>
          <a:xfrm>
            <a:off x="7301339" y="5777305"/>
            <a:ext cx="552526" cy="494966"/>
          </a:xfrm>
          <a:prstGeom prst="upArrow">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0" name="TextBox 59">
            <a:extLst>
              <a:ext uri="{FF2B5EF4-FFF2-40B4-BE49-F238E27FC236}">
                <a16:creationId xmlns:a16="http://schemas.microsoft.com/office/drawing/2014/main" id="{909120E2-C6F3-B605-818C-F4806C222DD0}"/>
              </a:ext>
            </a:extLst>
          </p:cNvPr>
          <p:cNvSpPr txBox="1"/>
          <p:nvPr/>
        </p:nvSpPr>
        <p:spPr>
          <a:xfrm>
            <a:off x="6269834" y="2534070"/>
            <a:ext cx="2339250" cy="523220"/>
          </a:xfrm>
          <a:prstGeom prst="rect">
            <a:avLst/>
          </a:prstGeom>
          <a:noFill/>
        </p:spPr>
        <p:txBody>
          <a:bodyPr wrap="square" rtlCol="0">
            <a:spAutoFit/>
          </a:bodyPr>
          <a:lstStyle/>
          <a:p>
            <a:pPr algn="l"/>
            <a:r>
              <a:rPr lang="en-GB" sz="2800" dirty="0" err="1"/>
              <a:t>Óm-mhéadar</a:t>
            </a:r>
            <a:endParaRPr lang="en-GB" sz="2800" dirty="0"/>
          </a:p>
        </p:txBody>
      </p:sp>
      <p:sp>
        <p:nvSpPr>
          <p:cNvPr id="62" name="Text Box 5">
            <a:extLst>
              <a:ext uri="{FF2B5EF4-FFF2-40B4-BE49-F238E27FC236}">
                <a16:creationId xmlns:a16="http://schemas.microsoft.com/office/drawing/2014/main" id="{9C143386-4DC1-8FFE-C5E0-F1D3E5D19C07}"/>
              </a:ext>
            </a:extLst>
          </p:cNvPr>
          <p:cNvSpPr txBox="1">
            <a:spLocks noChangeArrowheads="1"/>
          </p:cNvSpPr>
          <p:nvPr/>
        </p:nvSpPr>
        <p:spPr bwMode="auto">
          <a:xfrm>
            <a:off x="803280" y="1386528"/>
            <a:ext cx="6993295" cy="584775"/>
          </a:xfrm>
          <a:prstGeom prst="rect">
            <a:avLst/>
          </a:prstGeom>
          <a:solidFill>
            <a:srgbClr val="FFFF66"/>
          </a:solidFill>
          <a:ln>
            <a:noFill/>
          </a:ln>
        </p:spPr>
        <p:txBody>
          <a:bodyPr wrap="square">
            <a:spAutoFit/>
          </a:bodyPr>
          <a:lstStyle>
            <a:defPPr>
              <a:defRPr lang="en-GB"/>
            </a:defPPr>
            <a:lvl1pPr eaLnBrk="1" hangingPunct="1">
              <a:defRPr sz="2400"/>
            </a:lvl1pPr>
            <a:lvl2pPr marL="742950" indent="-285750" eaLnBrk="0" hangingPunct="0"/>
            <a:lvl3pPr marL="1143000" indent="-228600" eaLnBrk="0" hangingPunct="0"/>
            <a:lvl4pPr marL="1600200" indent="-228600" eaLnBrk="0" hangingPunct="0"/>
            <a:lvl5pPr marL="2057400" indent="-228600" eaLnBrk="0" hangingPunct="0"/>
            <a:lvl6pPr marL="2514600" indent="-228600" eaLnBrk="0" fontAlgn="base" hangingPunct="0">
              <a:spcBef>
                <a:spcPct val="0"/>
              </a:spcBef>
              <a:spcAft>
                <a:spcPct val="0"/>
              </a:spcAft>
            </a:lvl6pPr>
            <a:lvl7pPr marL="2971800" indent="-228600" eaLnBrk="0" fontAlgn="base" hangingPunct="0">
              <a:spcBef>
                <a:spcPct val="0"/>
              </a:spcBef>
              <a:spcAft>
                <a:spcPct val="0"/>
              </a:spcAft>
            </a:lvl7pPr>
            <a:lvl8pPr marL="3429000" indent="-228600" eaLnBrk="0" fontAlgn="base" hangingPunct="0">
              <a:spcBef>
                <a:spcPct val="0"/>
              </a:spcBef>
              <a:spcAft>
                <a:spcPct val="0"/>
              </a:spcAft>
            </a:lvl8pPr>
            <a:lvl9pPr marL="3886200" indent="-228600" eaLnBrk="0" fontAlgn="base" hangingPunct="0">
              <a:spcBef>
                <a:spcPct val="0"/>
              </a:spcBef>
              <a:spcAft>
                <a:spcPct val="0"/>
              </a:spcAft>
            </a:lvl9pPr>
          </a:lstStyle>
          <a:p>
            <a:r>
              <a:rPr lang="en-GB" altLang="en-US" sz="3200" dirty="0" err="1"/>
              <a:t>Airí</a:t>
            </a:r>
            <a:r>
              <a:rPr lang="en-GB" altLang="en-US" sz="3200" dirty="0"/>
              <a:t> </a:t>
            </a:r>
            <a:r>
              <a:rPr lang="en-GB" altLang="en-US" sz="3200" dirty="0" err="1"/>
              <a:t>teirmiméadrach</a:t>
            </a:r>
            <a:r>
              <a:rPr lang="en-GB" altLang="en-US" sz="3200" dirty="0"/>
              <a:t> = </a:t>
            </a:r>
            <a:r>
              <a:rPr lang="en-GB" altLang="en-US" sz="3200" b="1" dirty="0" err="1"/>
              <a:t>Friotaíocht</a:t>
            </a:r>
            <a:endParaRPr lang="en-GB" altLang="en-US" sz="3200" b="1" dirty="0"/>
          </a:p>
        </p:txBody>
      </p:sp>
      <p:sp>
        <p:nvSpPr>
          <p:cNvPr id="7" name="Rectangle 6">
            <a:extLst>
              <a:ext uri="{FF2B5EF4-FFF2-40B4-BE49-F238E27FC236}">
                <a16:creationId xmlns:a16="http://schemas.microsoft.com/office/drawing/2014/main" id="{934F8460-568C-5D1B-E508-47F76F8B3ECD}"/>
              </a:ext>
            </a:extLst>
          </p:cNvPr>
          <p:cNvSpPr/>
          <p:nvPr/>
        </p:nvSpPr>
        <p:spPr>
          <a:xfrm>
            <a:off x="6799567" y="5335453"/>
            <a:ext cx="1368152" cy="346006"/>
          </a:xfrm>
          <a:prstGeom prst="rect">
            <a:avLst/>
          </a:prstGeom>
          <a:ln w="57150"/>
        </p:spPr>
        <p:style>
          <a:lnRef idx="3">
            <a:schemeClr val="dk1"/>
          </a:lnRef>
          <a:fillRef idx="0">
            <a:schemeClr val="dk1"/>
          </a:fillRef>
          <a:effectRef idx="2">
            <a:schemeClr val="dk1"/>
          </a:effectRef>
          <a:fontRef idx="minor">
            <a:schemeClr val="tx1"/>
          </a:fontRef>
        </p:style>
        <p:txBody>
          <a:bodyPr rtlCol="0" anchor="ctr"/>
          <a:lstStyle/>
          <a:p>
            <a:pPr algn="ctr"/>
            <a:endParaRPr lang="en-GB"/>
          </a:p>
        </p:txBody>
      </p:sp>
      <p:cxnSp>
        <p:nvCxnSpPr>
          <p:cNvPr id="16" name="Straight Connector 15">
            <a:extLst>
              <a:ext uri="{FF2B5EF4-FFF2-40B4-BE49-F238E27FC236}">
                <a16:creationId xmlns:a16="http://schemas.microsoft.com/office/drawing/2014/main" id="{A600A65C-BD3D-3816-8288-3BB6FC53DA8F}"/>
              </a:ext>
            </a:extLst>
          </p:cNvPr>
          <p:cNvCxnSpPr>
            <a:cxnSpLocks/>
          </p:cNvCxnSpPr>
          <p:nvPr/>
        </p:nvCxnSpPr>
        <p:spPr>
          <a:xfrm flipH="1">
            <a:off x="6803186" y="5132140"/>
            <a:ext cx="952109" cy="723505"/>
          </a:xfrm>
          <a:prstGeom prst="line">
            <a:avLst/>
          </a:prstGeom>
          <a:ln w="57150"/>
        </p:spPr>
        <p:style>
          <a:lnRef idx="3">
            <a:schemeClr val="dk1"/>
          </a:lnRef>
          <a:fillRef idx="0">
            <a:schemeClr val="dk1"/>
          </a:fillRef>
          <a:effectRef idx="2">
            <a:schemeClr val="dk1"/>
          </a:effectRef>
          <a:fontRef idx="minor">
            <a:schemeClr val="tx1"/>
          </a:fontRef>
        </p:style>
      </p:cxnSp>
      <p:cxnSp>
        <p:nvCxnSpPr>
          <p:cNvPr id="21" name="Straight Connector 20">
            <a:extLst>
              <a:ext uri="{FF2B5EF4-FFF2-40B4-BE49-F238E27FC236}">
                <a16:creationId xmlns:a16="http://schemas.microsoft.com/office/drawing/2014/main" id="{9F4884A7-1398-54CF-D01C-2888992889DE}"/>
              </a:ext>
            </a:extLst>
          </p:cNvPr>
          <p:cNvCxnSpPr>
            <a:cxnSpLocks/>
          </p:cNvCxnSpPr>
          <p:nvPr/>
        </p:nvCxnSpPr>
        <p:spPr>
          <a:xfrm flipH="1">
            <a:off x="7755295" y="5132140"/>
            <a:ext cx="393304" cy="0"/>
          </a:xfrm>
          <a:prstGeom prst="line">
            <a:avLst/>
          </a:prstGeom>
          <a:ln w="57150"/>
        </p:spPr>
        <p:style>
          <a:lnRef idx="3">
            <a:schemeClr val="dk1"/>
          </a:lnRef>
          <a:fillRef idx="0">
            <a:schemeClr val="dk1"/>
          </a:fillRef>
          <a:effectRef idx="2">
            <a:schemeClr val="dk1"/>
          </a:effectRef>
          <a:fontRef idx="minor">
            <a:schemeClr val="tx1"/>
          </a:fontRef>
        </p:style>
      </p:cxnSp>
      <p:sp>
        <p:nvSpPr>
          <p:cNvPr id="9" name="Text Box 8">
            <a:extLst>
              <a:ext uri="{FF2B5EF4-FFF2-40B4-BE49-F238E27FC236}">
                <a16:creationId xmlns:a16="http://schemas.microsoft.com/office/drawing/2014/main" id="{08B66BD7-D451-A8A5-66E9-C66F96D67289}"/>
              </a:ext>
            </a:extLst>
          </p:cNvPr>
          <p:cNvSpPr txBox="1">
            <a:spLocks noGrp="1" noChangeArrowheads="1"/>
          </p:cNvSpPr>
          <p:nvPr>
            <p:ph type="title"/>
          </p:nvPr>
        </p:nvSpPr>
        <p:spPr bwMode="auto">
          <a:xfrm>
            <a:off x="241300" y="155575"/>
            <a:ext cx="8724900" cy="9787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spcBef>
                <a:spcPct val="50000"/>
              </a:spcBef>
            </a:pPr>
            <a:r>
              <a:rPr lang="en-IE" altLang="en-US" sz="3200" b="1" dirty="0"/>
              <a:t>Cad é an t-</a:t>
            </a:r>
            <a:r>
              <a:rPr lang="en-IE" altLang="en-US" sz="3200" b="1" dirty="0" err="1"/>
              <a:t>airí</a:t>
            </a:r>
            <a:r>
              <a:rPr lang="en-IE" altLang="en-US" sz="3200" b="1" dirty="0"/>
              <a:t> </a:t>
            </a:r>
            <a:r>
              <a:rPr lang="en-IE" altLang="en-US" sz="3200" b="1" dirty="0" err="1"/>
              <a:t>teirmiméadrach</a:t>
            </a:r>
            <a:r>
              <a:rPr lang="en-IE" altLang="en-US" sz="3200" b="1" dirty="0"/>
              <a:t> don </a:t>
            </a:r>
            <a:r>
              <a:rPr lang="en-IE" altLang="en-US" sz="3200" b="1" dirty="0" err="1"/>
              <a:t>Teirmeastair</a:t>
            </a:r>
            <a:r>
              <a:rPr lang="en-IE" altLang="en-US" sz="3200" b="1" dirty="0"/>
              <a:t>?</a:t>
            </a:r>
            <a:endParaRPr lang="en-GB" altLang="en-US" sz="3200" b="1" dirty="0"/>
          </a:p>
        </p:txBody>
      </p:sp>
      <p:grpSp>
        <p:nvGrpSpPr>
          <p:cNvPr id="17" name="Group 16">
            <a:extLst>
              <a:ext uri="{FF2B5EF4-FFF2-40B4-BE49-F238E27FC236}">
                <a16:creationId xmlns:a16="http://schemas.microsoft.com/office/drawing/2014/main" id="{F0FC786B-5C8F-80AF-D96F-753C9CBD87E1}"/>
              </a:ext>
            </a:extLst>
          </p:cNvPr>
          <p:cNvGrpSpPr/>
          <p:nvPr/>
        </p:nvGrpSpPr>
        <p:grpSpPr>
          <a:xfrm rot="15670419">
            <a:off x="2003512" y="5038663"/>
            <a:ext cx="513628" cy="1612900"/>
            <a:chOff x="3292989" y="4875490"/>
            <a:chExt cx="513628" cy="1612900"/>
          </a:xfrm>
        </p:grpSpPr>
        <p:sp>
          <p:nvSpPr>
            <p:cNvPr id="12" name="Freeform: Shape 11">
              <a:extLst>
                <a:ext uri="{FF2B5EF4-FFF2-40B4-BE49-F238E27FC236}">
                  <a16:creationId xmlns:a16="http://schemas.microsoft.com/office/drawing/2014/main" id="{1068F1D3-356A-F694-057B-F0B2921BC5E0}"/>
                </a:ext>
              </a:extLst>
            </p:cNvPr>
            <p:cNvSpPr/>
            <p:nvPr/>
          </p:nvSpPr>
          <p:spPr>
            <a:xfrm>
              <a:off x="3440857" y="4875490"/>
              <a:ext cx="365760" cy="1303020"/>
            </a:xfrm>
            <a:custGeom>
              <a:avLst/>
              <a:gdLst>
                <a:gd name="connsiteX0" fmla="*/ 68580 w 205740"/>
                <a:gd name="connsiteY0" fmla="*/ 0 h 1280160"/>
                <a:gd name="connsiteX1" fmla="*/ 0 w 205740"/>
                <a:gd name="connsiteY1" fmla="*/ 1280160 h 1280160"/>
                <a:gd name="connsiteX2" fmla="*/ 148590 w 205740"/>
                <a:gd name="connsiteY2" fmla="*/ 1268730 h 1280160"/>
                <a:gd name="connsiteX3" fmla="*/ 205740 w 205740"/>
                <a:gd name="connsiteY3" fmla="*/ 57150 h 1280160"/>
                <a:gd name="connsiteX0" fmla="*/ 68580 w 365760"/>
                <a:gd name="connsiteY0" fmla="*/ 22860 h 1303020"/>
                <a:gd name="connsiteX1" fmla="*/ 0 w 365760"/>
                <a:gd name="connsiteY1" fmla="*/ 1303020 h 1303020"/>
                <a:gd name="connsiteX2" fmla="*/ 148590 w 365760"/>
                <a:gd name="connsiteY2" fmla="*/ 1291590 h 1303020"/>
                <a:gd name="connsiteX3" fmla="*/ 365760 w 365760"/>
                <a:gd name="connsiteY3" fmla="*/ 0 h 1303020"/>
              </a:gdLst>
              <a:ahLst/>
              <a:cxnLst>
                <a:cxn ang="0">
                  <a:pos x="connsiteX0" y="connsiteY0"/>
                </a:cxn>
                <a:cxn ang="0">
                  <a:pos x="connsiteX1" y="connsiteY1"/>
                </a:cxn>
                <a:cxn ang="0">
                  <a:pos x="connsiteX2" y="connsiteY2"/>
                </a:cxn>
                <a:cxn ang="0">
                  <a:pos x="connsiteX3" y="connsiteY3"/>
                </a:cxn>
              </a:cxnLst>
              <a:rect l="l" t="t" r="r" b="b"/>
              <a:pathLst>
                <a:path w="365760" h="1303020">
                  <a:moveTo>
                    <a:pt x="68580" y="22860"/>
                  </a:moveTo>
                  <a:lnTo>
                    <a:pt x="0" y="1303020"/>
                  </a:lnTo>
                  <a:lnTo>
                    <a:pt x="148590" y="1291590"/>
                  </a:lnTo>
                  <a:cubicBezTo>
                    <a:pt x="167640" y="887730"/>
                    <a:pt x="346710" y="403860"/>
                    <a:pt x="365760" y="0"/>
                  </a:cubicBezTo>
                </a:path>
              </a:pathLst>
            </a:custGeom>
            <a:no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Freeform: Shape 12">
              <a:extLst>
                <a:ext uri="{FF2B5EF4-FFF2-40B4-BE49-F238E27FC236}">
                  <a16:creationId xmlns:a16="http://schemas.microsoft.com/office/drawing/2014/main" id="{E4944F53-D802-F5D0-04A3-5C9D2C38F8DC}"/>
                </a:ext>
              </a:extLst>
            </p:cNvPr>
            <p:cNvSpPr/>
            <p:nvPr/>
          </p:nvSpPr>
          <p:spPr>
            <a:xfrm>
              <a:off x="3292989" y="5938480"/>
              <a:ext cx="427132" cy="549910"/>
            </a:xfrm>
            <a:custGeom>
              <a:avLst/>
              <a:gdLst>
                <a:gd name="connsiteX0" fmla="*/ 0 w 411480"/>
                <a:gd name="connsiteY0" fmla="*/ 0 h 525780"/>
                <a:gd name="connsiteX1" fmla="*/ 171450 w 411480"/>
                <a:gd name="connsiteY1" fmla="*/ 525780 h 525780"/>
                <a:gd name="connsiteX2" fmla="*/ 411480 w 411480"/>
                <a:gd name="connsiteY2" fmla="*/ 68580 h 525780"/>
                <a:gd name="connsiteX3" fmla="*/ 0 w 411480"/>
                <a:gd name="connsiteY3" fmla="*/ 0 h 525780"/>
                <a:gd name="connsiteX0" fmla="*/ 4336 w 415816"/>
                <a:gd name="connsiteY0" fmla="*/ 0 h 527123"/>
                <a:gd name="connsiteX1" fmla="*/ 175786 w 415816"/>
                <a:gd name="connsiteY1" fmla="*/ 525780 h 527123"/>
                <a:gd name="connsiteX2" fmla="*/ 415816 w 415816"/>
                <a:gd name="connsiteY2" fmla="*/ 68580 h 527123"/>
                <a:gd name="connsiteX3" fmla="*/ 4336 w 415816"/>
                <a:gd name="connsiteY3" fmla="*/ 0 h 527123"/>
                <a:gd name="connsiteX0" fmla="*/ 4336 w 415816"/>
                <a:gd name="connsiteY0" fmla="*/ 0 h 527123"/>
                <a:gd name="connsiteX1" fmla="*/ 175786 w 415816"/>
                <a:gd name="connsiteY1" fmla="*/ 525780 h 527123"/>
                <a:gd name="connsiteX2" fmla="*/ 415816 w 415816"/>
                <a:gd name="connsiteY2" fmla="*/ 68580 h 527123"/>
                <a:gd name="connsiteX3" fmla="*/ 4336 w 415816"/>
                <a:gd name="connsiteY3" fmla="*/ 0 h 527123"/>
                <a:gd name="connsiteX0" fmla="*/ 4336 w 415816"/>
                <a:gd name="connsiteY0" fmla="*/ 0 h 527123"/>
                <a:gd name="connsiteX1" fmla="*/ 175786 w 415816"/>
                <a:gd name="connsiteY1" fmla="*/ 525780 h 527123"/>
                <a:gd name="connsiteX2" fmla="*/ 415816 w 415816"/>
                <a:gd name="connsiteY2" fmla="*/ 68580 h 527123"/>
                <a:gd name="connsiteX3" fmla="*/ 4336 w 415816"/>
                <a:gd name="connsiteY3" fmla="*/ 0 h 527123"/>
                <a:gd name="connsiteX0" fmla="*/ 26412 w 437892"/>
                <a:gd name="connsiteY0" fmla="*/ 0 h 527123"/>
                <a:gd name="connsiteX1" fmla="*/ 197862 w 437892"/>
                <a:gd name="connsiteY1" fmla="*/ 525780 h 527123"/>
                <a:gd name="connsiteX2" fmla="*/ 437892 w 437892"/>
                <a:gd name="connsiteY2" fmla="*/ 68580 h 527123"/>
                <a:gd name="connsiteX3" fmla="*/ 26412 w 437892"/>
                <a:gd name="connsiteY3" fmla="*/ 0 h 527123"/>
                <a:gd name="connsiteX0" fmla="*/ 45287 w 456767"/>
                <a:gd name="connsiteY0" fmla="*/ 0 h 527123"/>
                <a:gd name="connsiteX1" fmla="*/ 216737 w 456767"/>
                <a:gd name="connsiteY1" fmla="*/ 525780 h 527123"/>
                <a:gd name="connsiteX2" fmla="*/ 456767 w 456767"/>
                <a:gd name="connsiteY2" fmla="*/ 68580 h 527123"/>
                <a:gd name="connsiteX3" fmla="*/ 45287 w 456767"/>
                <a:gd name="connsiteY3" fmla="*/ 0 h 527123"/>
                <a:gd name="connsiteX0" fmla="*/ 45287 w 506536"/>
                <a:gd name="connsiteY0" fmla="*/ 0 h 527123"/>
                <a:gd name="connsiteX1" fmla="*/ 216737 w 506536"/>
                <a:gd name="connsiteY1" fmla="*/ 525780 h 527123"/>
                <a:gd name="connsiteX2" fmla="*/ 456767 w 506536"/>
                <a:gd name="connsiteY2" fmla="*/ 68580 h 527123"/>
                <a:gd name="connsiteX3" fmla="*/ 45287 w 506536"/>
                <a:gd name="connsiteY3" fmla="*/ 0 h 527123"/>
                <a:gd name="connsiteX0" fmla="*/ 90718 w 460527"/>
                <a:gd name="connsiteY0" fmla="*/ 0 h 549910"/>
                <a:gd name="connsiteX1" fmla="*/ 170728 w 460527"/>
                <a:gd name="connsiteY1" fmla="*/ 548640 h 549910"/>
                <a:gd name="connsiteX2" fmla="*/ 410758 w 460527"/>
                <a:gd name="connsiteY2" fmla="*/ 91440 h 549910"/>
                <a:gd name="connsiteX3" fmla="*/ 90718 w 460527"/>
                <a:gd name="connsiteY3" fmla="*/ 0 h 549910"/>
                <a:gd name="connsiteX0" fmla="*/ 90718 w 427132"/>
                <a:gd name="connsiteY0" fmla="*/ 0 h 549910"/>
                <a:gd name="connsiteX1" fmla="*/ 170728 w 427132"/>
                <a:gd name="connsiteY1" fmla="*/ 548640 h 549910"/>
                <a:gd name="connsiteX2" fmla="*/ 365038 w 427132"/>
                <a:gd name="connsiteY2" fmla="*/ 57150 h 549910"/>
                <a:gd name="connsiteX3" fmla="*/ 90718 w 427132"/>
                <a:gd name="connsiteY3" fmla="*/ 0 h 549910"/>
              </a:gdLst>
              <a:ahLst/>
              <a:cxnLst>
                <a:cxn ang="0">
                  <a:pos x="connsiteX0" y="connsiteY0"/>
                </a:cxn>
                <a:cxn ang="0">
                  <a:pos x="connsiteX1" y="connsiteY1"/>
                </a:cxn>
                <a:cxn ang="0">
                  <a:pos x="connsiteX2" y="connsiteY2"/>
                </a:cxn>
                <a:cxn ang="0">
                  <a:pos x="connsiteX3" y="connsiteY3"/>
                </a:cxn>
              </a:cxnLst>
              <a:rect l="l" t="t" r="r" b="b"/>
              <a:pathLst>
                <a:path w="427132" h="549910">
                  <a:moveTo>
                    <a:pt x="90718" y="0"/>
                  </a:moveTo>
                  <a:cubicBezTo>
                    <a:pt x="44998" y="175260"/>
                    <a:pt x="-126452" y="575310"/>
                    <a:pt x="170728" y="548640"/>
                  </a:cubicBezTo>
                  <a:cubicBezTo>
                    <a:pt x="467908" y="521970"/>
                    <a:pt x="467908" y="232410"/>
                    <a:pt x="365038" y="57150"/>
                  </a:cubicBezTo>
                  <a:cubicBezTo>
                    <a:pt x="227878" y="91440"/>
                    <a:pt x="239308" y="102870"/>
                    <a:pt x="90718" y="0"/>
                  </a:cubicBezTo>
                  <a:close/>
                </a:path>
              </a:pathLst>
            </a:custGeom>
            <a:solidFill>
              <a:srgbClr val="00B050"/>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4" name="TextBox 13">
            <a:extLst>
              <a:ext uri="{FF2B5EF4-FFF2-40B4-BE49-F238E27FC236}">
                <a16:creationId xmlns:a16="http://schemas.microsoft.com/office/drawing/2014/main" id="{20B433FC-A294-42DE-43EF-39EB003BFCA0}"/>
              </a:ext>
            </a:extLst>
          </p:cNvPr>
          <p:cNvSpPr txBox="1"/>
          <p:nvPr/>
        </p:nvSpPr>
        <p:spPr>
          <a:xfrm>
            <a:off x="3839409" y="5574118"/>
            <a:ext cx="2430425" cy="584775"/>
          </a:xfrm>
          <a:prstGeom prst="rect">
            <a:avLst/>
          </a:prstGeom>
          <a:solidFill>
            <a:srgbClr val="FFFFCC"/>
          </a:solidFill>
        </p:spPr>
        <p:txBody>
          <a:bodyPr wrap="square" rtlCol="0">
            <a:spAutoFit/>
          </a:bodyPr>
          <a:lstStyle/>
          <a:p>
            <a:r>
              <a:rPr lang="en-GB" sz="3200" dirty="0" err="1"/>
              <a:t>Teirmeastair</a:t>
            </a:r>
            <a:r>
              <a:rPr lang="en-GB" sz="3200" dirty="0"/>
              <a:t> </a:t>
            </a:r>
          </a:p>
        </p:txBody>
      </p:sp>
      <p:cxnSp>
        <p:nvCxnSpPr>
          <p:cNvPr id="3" name="Straight Arrow Connector 2">
            <a:extLst>
              <a:ext uri="{FF2B5EF4-FFF2-40B4-BE49-F238E27FC236}">
                <a16:creationId xmlns:a16="http://schemas.microsoft.com/office/drawing/2014/main" id="{CD51DAC2-BE4D-A0E8-4651-1E8DCECC03CB}"/>
              </a:ext>
            </a:extLst>
          </p:cNvPr>
          <p:cNvCxnSpPr>
            <a:cxnSpLocks/>
          </p:cNvCxnSpPr>
          <p:nvPr/>
        </p:nvCxnSpPr>
        <p:spPr>
          <a:xfrm flipV="1">
            <a:off x="6206970" y="5705154"/>
            <a:ext cx="483272" cy="72151"/>
          </a:xfrm>
          <a:prstGeom prst="straightConnector1">
            <a:avLst/>
          </a:prstGeom>
          <a:ln w="28575">
            <a:solidFill>
              <a:schemeClr val="tx1"/>
            </a:solidFill>
            <a:tailEnd type="arrow" w="med" len="lg"/>
          </a:ln>
        </p:spPr>
        <p:style>
          <a:lnRef idx="2">
            <a:schemeClr val="accent1"/>
          </a:lnRef>
          <a:fillRef idx="0">
            <a:schemeClr val="accent1"/>
          </a:fillRef>
          <a:effectRef idx="1">
            <a:schemeClr val="accent1"/>
          </a:effectRef>
          <a:fontRef idx="minor">
            <a:schemeClr val="tx1"/>
          </a:fontRef>
        </p:style>
      </p:cxnSp>
      <p:cxnSp>
        <p:nvCxnSpPr>
          <p:cNvPr id="10" name="Straight Arrow Connector 9">
            <a:extLst>
              <a:ext uri="{FF2B5EF4-FFF2-40B4-BE49-F238E27FC236}">
                <a16:creationId xmlns:a16="http://schemas.microsoft.com/office/drawing/2014/main" id="{67B759B4-5FEC-9B26-AB55-0396F892100B}"/>
              </a:ext>
            </a:extLst>
          </p:cNvPr>
          <p:cNvCxnSpPr>
            <a:cxnSpLocks/>
          </p:cNvCxnSpPr>
          <p:nvPr/>
        </p:nvCxnSpPr>
        <p:spPr>
          <a:xfrm flipH="1" flipV="1">
            <a:off x="3201731" y="5741229"/>
            <a:ext cx="597506" cy="114416"/>
          </a:xfrm>
          <a:prstGeom prst="straightConnector1">
            <a:avLst/>
          </a:prstGeom>
          <a:ln w="28575">
            <a:solidFill>
              <a:schemeClr val="tx1"/>
            </a:solidFill>
            <a:tailEnd type="arrow" w="med" len="lg"/>
          </a:ln>
        </p:spPr>
        <p:style>
          <a:lnRef idx="2">
            <a:schemeClr val="accent1"/>
          </a:lnRef>
          <a:fillRef idx="0">
            <a:schemeClr val="accent1"/>
          </a:fillRef>
          <a:effectRef idx="1">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22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4"/>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6"/>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4"/>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5"/>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6"/>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2"/>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58"/>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59"/>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60"/>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62"/>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7"/>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16"/>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21"/>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17"/>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14"/>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3"/>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20" grpId="0"/>
      <p:bldP spid="2" grpId="0" animBg="1"/>
      <p:bldP spid="58" grpId="0"/>
      <p:bldP spid="59" grpId="0" animBg="1"/>
      <p:bldP spid="60" grpId="0"/>
      <p:bldP spid="62" grpId="0" animBg="1"/>
      <p:bldP spid="7" grpId="0" animBg="1"/>
      <p:bldP spid="14"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reeform: Shape 4">
            <a:extLst>
              <a:ext uri="{FF2B5EF4-FFF2-40B4-BE49-F238E27FC236}">
                <a16:creationId xmlns:a16="http://schemas.microsoft.com/office/drawing/2014/main" id="{2013E468-91DC-8D23-FACB-8037E03D835C}"/>
              </a:ext>
            </a:extLst>
          </p:cNvPr>
          <p:cNvSpPr/>
          <p:nvPr/>
        </p:nvSpPr>
        <p:spPr>
          <a:xfrm>
            <a:off x="869159" y="4004373"/>
            <a:ext cx="2082241" cy="1906621"/>
          </a:xfrm>
          <a:custGeom>
            <a:avLst/>
            <a:gdLst>
              <a:gd name="connsiteX0" fmla="*/ 0 w 2509736"/>
              <a:gd name="connsiteY0" fmla="*/ 1926077 h 1926077"/>
              <a:gd name="connsiteX1" fmla="*/ 19455 w 2509736"/>
              <a:gd name="connsiteY1" fmla="*/ 272375 h 1926077"/>
              <a:gd name="connsiteX2" fmla="*/ 194553 w 2509736"/>
              <a:gd name="connsiteY2" fmla="*/ 38911 h 1926077"/>
              <a:gd name="connsiteX3" fmla="*/ 2023353 w 2509736"/>
              <a:gd name="connsiteY3" fmla="*/ 0 h 1926077"/>
              <a:gd name="connsiteX4" fmla="*/ 2451370 w 2509736"/>
              <a:gd name="connsiteY4" fmla="*/ 175098 h 1926077"/>
              <a:gd name="connsiteX5" fmla="*/ 2509736 w 2509736"/>
              <a:gd name="connsiteY5" fmla="*/ 1887166 h 1926077"/>
              <a:gd name="connsiteX0" fmla="*/ 0 w 2515352"/>
              <a:gd name="connsiteY0" fmla="*/ 1926077 h 1926077"/>
              <a:gd name="connsiteX1" fmla="*/ 19455 w 2515352"/>
              <a:gd name="connsiteY1" fmla="*/ 272375 h 1926077"/>
              <a:gd name="connsiteX2" fmla="*/ 194553 w 2515352"/>
              <a:gd name="connsiteY2" fmla="*/ 38911 h 1926077"/>
              <a:gd name="connsiteX3" fmla="*/ 2023353 w 2515352"/>
              <a:gd name="connsiteY3" fmla="*/ 0 h 1926077"/>
              <a:gd name="connsiteX4" fmla="*/ 2509736 w 2515352"/>
              <a:gd name="connsiteY4" fmla="*/ 252919 h 1926077"/>
              <a:gd name="connsiteX5" fmla="*/ 2509736 w 2515352"/>
              <a:gd name="connsiteY5" fmla="*/ 1887166 h 1926077"/>
              <a:gd name="connsiteX0" fmla="*/ 0 w 2515352"/>
              <a:gd name="connsiteY0" fmla="*/ 1906621 h 1906621"/>
              <a:gd name="connsiteX1" fmla="*/ 19455 w 2515352"/>
              <a:gd name="connsiteY1" fmla="*/ 252919 h 1906621"/>
              <a:gd name="connsiteX2" fmla="*/ 194553 w 2515352"/>
              <a:gd name="connsiteY2" fmla="*/ 19455 h 1906621"/>
              <a:gd name="connsiteX3" fmla="*/ 2237361 w 2515352"/>
              <a:gd name="connsiteY3" fmla="*/ 0 h 1906621"/>
              <a:gd name="connsiteX4" fmla="*/ 2509736 w 2515352"/>
              <a:gd name="connsiteY4" fmla="*/ 233463 h 1906621"/>
              <a:gd name="connsiteX5" fmla="*/ 2509736 w 2515352"/>
              <a:gd name="connsiteY5" fmla="*/ 1867710 h 19066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15352" h="1906621">
                <a:moveTo>
                  <a:pt x="0" y="1906621"/>
                </a:moveTo>
                <a:lnTo>
                  <a:pt x="19455" y="252919"/>
                </a:lnTo>
                <a:lnTo>
                  <a:pt x="194553" y="19455"/>
                </a:lnTo>
                <a:lnTo>
                  <a:pt x="2237361" y="0"/>
                </a:lnTo>
                <a:lnTo>
                  <a:pt x="2509736" y="233463"/>
                </a:lnTo>
                <a:cubicBezTo>
                  <a:pt x="2529191" y="804152"/>
                  <a:pt x="2490281" y="1297021"/>
                  <a:pt x="2509736" y="1867710"/>
                </a:cubicBezTo>
              </a:path>
            </a:pathLst>
          </a:custGeom>
          <a:noFill/>
          <a:ln w="57150">
            <a:solidFill>
              <a:srgbClr val="A6880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Freeform: Shape 5">
            <a:extLst>
              <a:ext uri="{FF2B5EF4-FFF2-40B4-BE49-F238E27FC236}">
                <a16:creationId xmlns:a16="http://schemas.microsoft.com/office/drawing/2014/main" id="{07922D7D-003D-F7CA-9B57-BEB47753D93C}"/>
              </a:ext>
            </a:extLst>
          </p:cNvPr>
          <p:cNvSpPr/>
          <p:nvPr/>
        </p:nvSpPr>
        <p:spPr>
          <a:xfrm>
            <a:off x="869158" y="4543811"/>
            <a:ext cx="2082241" cy="1347334"/>
          </a:xfrm>
          <a:custGeom>
            <a:avLst/>
            <a:gdLst>
              <a:gd name="connsiteX0" fmla="*/ 0 w 2393005"/>
              <a:gd name="connsiteY0" fmla="*/ 1595336 h 1595336"/>
              <a:gd name="connsiteX1" fmla="*/ 428017 w 2393005"/>
              <a:gd name="connsiteY1" fmla="*/ 136187 h 1595336"/>
              <a:gd name="connsiteX2" fmla="*/ 622570 w 2393005"/>
              <a:gd name="connsiteY2" fmla="*/ 0 h 1595336"/>
              <a:gd name="connsiteX3" fmla="*/ 1750979 w 2393005"/>
              <a:gd name="connsiteY3" fmla="*/ 0 h 1595336"/>
              <a:gd name="connsiteX4" fmla="*/ 1926077 w 2393005"/>
              <a:gd name="connsiteY4" fmla="*/ 97276 h 1595336"/>
              <a:gd name="connsiteX5" fmla="*/ 2393005 w 2393005"/>
              <a:gd name="connsiteY5" fmla="*/ 1536970 h 15953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93005" h="1595336">
                <a:moveTo>
                  <a:pt x="0" y="1595336"/>
                </a:moveTo>
                <a:lnTo>
                  <a:pt x="428017" y="136187"/>
                </a:lnTo>
                <a:lnTo>
                  <a:pt x="622570" y="0"/>
                </a:lnTo>
                <a:lnTo>
                  <a:pt x="1750979" y="0"/>
                </a:lnTo>
                <a:lnTo>
                  <a:pt x="1926077" y="97276"/>
                </a:lnTo>
                <a:lnTo>
                  <a:pt x="2393005" y="1536970"/>
                </a:lnTo>
              </a:path>
            </a:pathLst>
          </a:custGeom>
          <a:noFill/>
          <a:ln w="60325">
            <a:solidFill>
              <a:srgbClr val="00B0F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Oval 16">
            <a:extLst>
              <a:ext uri="{FF2B5EF4-FFF2-40B4-BE49-F238E27FC236}">
                <a16:creationId xmlns:a16="http://schemas.microsoft.com/office/drawing/2014/main" id="{6B4AD9AC-25AE-B266-47F6-8F1E12D9210D}"/>
              </a:ext>
            </a:extLst>
          </p:cNvPr>
          <p:cNvSpPr/>
          <p:nvPr/>
        </p:nvSpPr>
        <p:spPr>
          <a:xfrm>
            <a:off x="1730614" y="3687885"/>
            <a:ext cx="531644" cy="531644"/>
          </a:xfrm>
          <a:prstGeom prst="ellipse">
            <a:avLst/>
          </a:prstGeom>
          <a:solidFill>
            <a:schemeClr val="bg1"/>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TextBox 17">
            <a:extLst>
              <a:ext uri="{FF2B5EF4-FFF2-40B4-BE49-F238E27FC236}">
                <a16:creationId xmlns:a16="http://schemas.microsoft.com/office/drawing/2014/main" id="{B94648E2-DC32-F9F5-3D9B-8F978EF0F9AA}"/>
              </a:ext>
            </a:extLst>
          </p:cNvPr>
          <p:cNvSpPr txBox="1"/>
          <p:nvPr/>
        </p:nvSpPr>
        <p:spPr>
          <a:xfrm>
            <a:off x="1769555" y="3687885"/>
            <a:ext cx="418704" cy="523220"/>
          </a:xfrm>
          <a:prstGeom prst="rect">
            <a:avLst/>
          </a:prstGeom>
          <a:noFill/>
        </p:spPr>
        <p:txBody>
          <a:bodyPr wrap="none" rtlCol="0">
            <a:spAutoFit/>
          </a:bodyPr>
          <a:lstStyle/>
          <a:p>
            <a:pPr algn="l"/>
            <a:r>
              <a:rPr lang="en-GB" sz="2800"/>
              <a:t>V</a:t>
            </a:r>
          </a:p>
        </p:txBody>
      </p:sp>
      <p:sp>
        <p:nvSpPr>
          <p:cNvPr id="10245" name="Text Box 6">
            <a:extLst>
              <a:ext uri="{FF2B5EF4-FFF2-40B4-BE49-F238E27FC236}">
                <a16:creationId xmlns:a16="http://schemas.microsoft.com/office/drawing/2014/main" id="{BD66078C-D5A7-E03E-D904-AD89CDDB6480}"/>
              </a:ext>
            </a:extLst>
          </p:cNvPr>
          <p:cNvSpPr txBox="1">
            <a:spLocks noChangeArrowheads="1"/>
          </p:cNvSpPr>
          <p:nvPr/>
        </p:nvSpPr>
        <p:spPr bwMode="auto">
          <a:xfrm>
            <a:off x="241300" y="504928"/>
            <a:ext cx="8495827" cy="25545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3200" dirty="0" err="1"/>
              <a:t>Má</a:t>
            </a:r>
            <a:r>
              <a:rPr lang="en-US" altLang="en-US" sz="3200" dirty="0"/>
              <a:t> </a:t>
            </a:r>
            <a:r>
              <a:rPr lang="en-US" altLang="en-US" sz="3200" dirty="0" err="1"/>
              <a:t>cheanglaítear</a:t>
            </a:r>
            <a:r>
              <a:rPr lang="en-US" altLang="en-US" sz="3200" dirty="0"/>
              <a:t> </a:t>
            </a:r>
            <a:r>
              <a:rPr lang="en-US" altLang="en-US" sz="3200" dirty="0" err="1"/>
              <a:t>dhá</a:t>
            </a:r>
            <a:r>
              <a:rPr lang="en-US" altLang="en-US" sz="3200" dirty="0"/>
              <a:t> </a:t>
            </a:r>
            <a:r>
              <a:rPr lang="en-US" altLang="en-US" sz="3200" dirty="0" err="1"/>
              <a:t>mhiotal</a:t>
            </a:r>
            <a:endParaRPr lang="en-US" altLang="en-US" sz="3200" dirty="0"/>
          </a:p>
          <a:p>
            <a:pPr eaLnBrk="1" hangingPunct="1"/>
            <a:r>
              <a:rPr lang="en-US" altLang="en-US" sz="3200" dirty="0" err="1"/>
              <a:t>éagsúla</a:t>
            </a:r>
            <a:r>
              <a:rPr lang="en-US" altLang="en-US" sz="3200" dirty="0"/>
              <a:t> </a:t>
            </a:r>
            <a:r>
              <a:rPr lang="en-US" altLang="en-US" sz="3200" dirty="0" err="1"/>
              <a:t>chun</a:t>
            </a:r>
            <a:r>
              <a:rPr lang="en-US" altLang="en-US" sz="3200" dirty="0"/>
              <a:t> </a:t>
            </a:r>
            <a:r>
              <a:rPr lang="en-US" altLang="en-US" sz="3200" dirty="0" err="1"/>
              <a:t>ciorcad</a:t>
            </a:r>
            <a:r>
              <a:rPr lang="en-US" altLang="en-US" sz="3200" dirty="0"/>
              <a:t> </a:t>
            </a:r>
            <a:r>
              <a:rPr lang="en-US" altLang="en-US" sz="3200" dirty="0" err="1"/>
              <a:t>comhlán</a:t>
            </a:r>
            <a:r>
              <a:rPr lang="en-US" altLang="en-US" sz="3200" dirty="0"/>
              <a:t> a dhéanamh agus </a:t>
            </a:r>
            <a:r>
              <a:rPr lang="en-US" altLang="en-US" sz="3200" dirty="0" err="1"/>
              <a:t>má</a:t>
            </a:r>
            <a:r>
              <a:rPr lang="en-US" altLang="en-US" sz="3200" dirty="0"/>
              <a:t> </a:t>
            </a:r>
            <a:r>
              <a:rPr lang="en-US" altLang="en-US" sz="3200" dirty="0" err="1"/>
              <a:t>choinnítear</a:t>
            </a:r>
            <a:r>
              <a:rPr lang="en-US" altLang="en-US" sz="3200" dirty="0"/>
              <a:t> an </a:t>
            </a:r>
            <a:r>
              <a:rPr lang="en-US" altLang="en-US" sz="3200" dirty="0" err="1"/>
              <a:t>dá</a:t>
            </a:r>
            <a:endParaRPr lang="en-US" altLang="en-US" sz="3200" dirty="0"/>
          </a:p>
          <a:p>
            <a:pPr eaLnBrk="1" hangingPunct="1"/>
            <a:r>
              <a:rPr lang="en-US" altLang="en-US" sz="3200" dirty="0" err="1"/>
              <a:t>chumar</a:t>
            </a:r>
            <a:r>
              <a:rPr lang="en-US" altLang="en-US" sz="3200" dirty="0"/>
              <a:t> ag </a:t>
            </a:r>
            <a:r>
              <a:rPr lang="en-US" altLang="en-US" sz="3200" dirty="0" err="1"/>
              <a:t>teochtaí</a:t>
            </a:r>
            <a:r>
              <a:rPr lang="en-US" altLang="en-US" sz="3200" dirty="0"/>
              <a:t> </a:t>
            </a:r>
            <a:r>
              <a:rPr lang="en-US" altLang="en-US" sz="3200" dirty="0" err="1"/>
              <a:t>difriúla</a:t>
            </a:r>
            <a:r>
              <a:rPr lang="en-US" altLang="en-US" sz="3200" dirty="0"/>
              <a:t>, </a:t>
            </a:r>
            <a:r>
              <a:rPr lang="en-US" altLang="en-US" sz="3200" dirty="0" err="1"/>
              <a:t>éiríonn</a:t>
            </a:r>
            <a:r>
              <a:rPr lang="en-US" altLang="en-US" sz="3200" dirty="0"/>
              <a:t> </a:t>
            </a:r>
            <a:r>
              <a:rPr lang="en-US" altLang="en-US" sz="3200" dirty="0" err="1"/>
              <a:t>voltas</a:t>
            </a:r>
            <a:r>
              <a:rPr lang="en-US" altLang="en-US" sz="3200" dirty="0"/>
              <a:t> </a:t>
            </a:r>
            <a:r>
              <a:rPr lang="en-US" altLang="en-US" sz="3200" dirty="0" err="1"/>
              <a:t>beag</a:t>
            </a:r>
            <a:r>
              <a:rPr lang="en-US" altLang="en-US" sz="3200" dirty="0"/>
              <a:t> (</a:t>
            </a:r>
            <a:r>
              <a:rPr lang="en-US" altLang="en-US" sz="3200" dirty="0" err="1"/>
              <a:t>cúpla</a:t>
            </a:r>
            <a:r>
              <a:rPr lang="en-US" altLang="en-US" sz="3200" dirty="0"/>
              <a:t> </a:t>
            </a:r>
            <a:r>
              <a:rPr lang="en-US" altLang="en-US" sz="3200" dirty="0" err="1"/>
              <a:t>milleavolta</a:t>
            </a:r>
            <a:r>
              <a:rPr lang="en-US" altLang="en-US" sz="3200" dirty="0"/>
              <a:t>) </a:t>
            </a:r>
            <a:r>
              <a:rPr lang="en-US" altLang="en-US" sz="3200" dirty="0" err="1"/>
              <a:t>sa</a:t>
            </a:r>
            <a:r>
              <a:rPr lang="en-US" altLang="en-US" sz="3200" dirty="0"/>
              <a:t> </a:t>
            </a:r>
            <a:r>
              <a:rPr lang="en-US" altLang="en-US" sz="3200" dirty="0" err="1"/>
              <a:t>chiorcad</a:t>
            </a:r>
            <a:endParaRPr lang="en-US" altLang="en-US" sz="3200" dirty="0"/>
          </a:p>
        </p:txBody>
      </p:sp>
      <p:sp>
        <p:nvSpPr>
          <p:cNvPr id="24" name="TextBox 23">
            <a:extLst>
              <a:ext uri="{FF2B5EF4-FFF2-40B4-BE49-F238E27FC236}">
                <a16:creationId xmlns:a16="http://schemas.microsoft.com/office/drawing/2014/main" id="{07AC3EB2-A47F-F952-E52D-A3D7417AC4D4}"/>
              </a:ext>
            </a:extLst>
          </p:cNvPr>
          <p:cNvSpPr txBox="1"/>
          <p:nvPr/>
        </p:nvSpPr>
        <p:spPr>
          <a:xfrm>
            <a:off x="3263902" y="3346961"/>
            <a:ext cx="1617311" cy="1077218"/>
          </a:xfrm>
          <a:prstGeom prst="rect">
            <a:avLst/>
          </a:prstGeom>
          <a:noFill/>
        </p:spPr>
        <p:txBody>
          <a:bodyPr wrap="square" rtlCol="0">
            <a:spAutoFit/>
          </a:bodyPr>
          <a:lstStyle/>
          <a:p>
            <a:r>
              <a:rPr lang="en-GB" sz="3200"/>
              <a:t>Copper wire</a:t>
            </a:r>
          </a:p>
        </p:txBody>
      </p:sp>
      <p:sp>
        <p:nvSpPr>
          <p:cNvPr id="25" name="TextBox 24">
            <a:extLst>
              <a:ext uri="{FF2B5EF4-FFF2-40B4-BE49-F238E27FC236}">
                <a16:creationId xmlns:a16="http://schemas.microsoft.com/office/drawing/2014/main" id="{7F806C36-D94C-B3A0-C210-DFCF4C1C9662}"/>
              </a:ext>
            </a:extLst>
          </p:cNvPr>
          <p:cNvSpPr txBox="1"/>
          <p:nvPr/>
        </p:nvSpPr>
        <p:spPr>
          <a:xfrm>
            <a:off x="3263901" y="4543811"/>
            <a:ext cx="1400865" cy="1077218"/>
          </a:xfrm>
          <a:prstGeom prst="rect">
            <a:avLst/>
          </a:prstGeom>
          <a:noFill/>
        </p:spPr>
        <p:txBody>
          <a:bodyPr wrap="square" rtlCol="0">
            <a:spAutoFit/>
          </a:bodyPr>
          <a:lstStyle/>
          <a:p>
            <a:r>
              <a:rPr lang="en-GB" sz="3200" dirty="0"/>
              <a:t>Steel wire</a:t>
            </a:r>
          </a:p>
        </p:txBody>
      </p:sp>
      <p:cxnSp>
        <p:nvCxnSpPr>
          <p:cNvPr id="26" name="Straight Arrow Connector 25">
            <a:extLst>
              <a:ext uri="{FF2B5EF4-FFF2-40B4-BE49-F238E27FC236}">
                <a16:creationId xmlns:a16="http://schemas.microsoft.com/office/drawing/2014/main" id="{7731AC1B-D434-95E8-2B4B-82CD1CE18300}"/>
              </a:ext>
            </a:extLst>
          </p:cNvPr>
          <p:cNvCxnSpPr>
            <a:cxnSpLocks/>
          </p:cNvCxnSpPr>
          <p:nvPr/>
        </p:nvCxnSpPr>
        <p:spPr>
          <a:xfrm flipH="1">
            <a:off x="2898433" y="3798473"/>
            <a:ext cx="414424" cy="205900"/>
          </a:xfrm>
          <a:prstGeom prst="straightConnector1">
            <a:avLst/>
          </a:prstGeom>
          <a:ln w="19050" cap="flat" cmpd="sng" algn="ctr">
            <a:solidFill>
              <a:schemeClr val="accent1"/>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cxnSp>
        <p:nvCxnSpPr>
          <p:cNvPr id="28" name="Straight Arrow Connector 27">
            <a:extLst>
              <a:ext uri="{FF2B5EF4-FFF2-40B4-BE49-F238E27FC236}">
                <a16:creationId xmlns:a16="http://schemas.microsoft.com/office/drawing/2014/main" id="{D762EB0F-ED95-557B-E9BA-EBEA492D8A8D}"/>
              </a:ext>
            </a:extLst>
          </p:cNvPr>
          <p:cNvCxnSpPr>
            <a:cxnSpLocks/>
          </p:cNvCxnSpPr>
          <p:nvPr/>
        </p:nvCxnSpPr>
        <p:spPr>
          <a:xfrm flipH="1">
            <a:off x="2642265" y="4838311"/>
            <a:ext cx="621635" cy="182238"/>
          </a:xfrm>
          <a:prstGeom prst="straightConnector1">
            <a:avLst/>
          </a:prstGeom>
          <a:ln w="19050" cap="flat" cmpd="sng" algn="ctr">
            <a:solidFill>
              <a:schemeClr val="accent1"/>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sp>
        <p:nvSpPr>
          <p:cNvPr id="21" name="Text Box 8">
            <a:extLst>
              <a:ext uri="{FF2B5EF4-FFF2-40B4-BE49-F238E27FC236}">
                <a16:creationId xmlns:a16="http://schemas.microsoft.com/office/drawing/2014/main" id="{3743304A-8997-D489-EBBF-981D2C27443B}"/>
              </a:ext>
            </a:extLst>
          </p:cNvPr>
          <p:cNvSpPr txBox="1">
            <a:spLocks noGrp="1" noChangeArrowheads="1"/>
          </p:cNvSpPr>
          <p:nvPr>
            <p:ph type="title"/>
          </p:nvPr>
        </p:nvSpPr>
        <p:spPr bwMode="auto">
          <a:xfrm>
            <a:off x="241300" y="155575"/>
            <a:ext cx="8724900" cy="5355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spcBef>
                <a:spcPct val="50000"/>
              </a:spcBef>
            </a:pPr>
            <a:r>
              <a:rPr lang="en-IE" altLang="en-US" sz="3200" b="1" dirty="0"/>
              <a:t>Cad is </a:t>
            </a:r>
            <a:r>
              <a:rPr lang="en-IE" altLang="en-US" sz="3200" b="1" dirty="0" err="1"/>
              <a:t>Teirmeachúpla</a:t>
            </a:r>
            <a:r>
              <a:rPr lang="en-IE" altLang="en-US" sz="3200" b="1" dirty="0"/>
              <a:t> </a:t>
            </a:r>
            <a:r>
              <a:rPr lang="en-IE" altLang="en-US" sz="3200" b="1" dirty="0" err="1"/>
              <a:t>ann</a:t>
            </a:r>
            <a:r>
              <a:rPr lang="en-IE" altLang="en-US" sz="3200" b="1" dirty="0"/>
              <a:t>?</a:t>
            </a:r>
            <a:endParaRPr lang="en-GB" altLang="en-US" sz="3200" b="1" dirty="0"/>
          </a:p>
        </p:txBody>
      </p:sp>
      <p:sp>
        <p:nvSpPr>
          <p:cNvPr id="4" name="Text Box 6">
            <a:extLst>
              <a:ext uri="{FF2B5EF4-FFF2-40B4-BE49-F238E27FC236}">
                <a16:creationId xmlns:a16="http://schemas.microsoft.com/office/drawing/2014/main" id="{F8839601-D8D5-24A0-31AE-4E4D5F2CDDDA}"/>
              </a:ext>
            </a:extLst>
          </p:cNvPr>
          <p:cNvSpPr txBox="1">
            <a:spLocks noChangeArrowheads="1"/>
          </p:cNvSpPr>
          <p:nvPr/>
        </p:nvSpPr>
        <p:spPr bwMode="auto">
          <a:xfrm>
            <a:off x="5908664" y="3738193"/>
            <a:ext cx="2828464" cy="1384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2800" dirty="0" err="1"/>
              <a:t>Athraíonn</a:t>
            </a:r>
            <a:r>
              <a:rPr lang="en-US" altLang="en-US" sz="2800" dirty="0"/>
              <a:t> </a:t>
            </a:r>
            <a:r>
              <a:rPr lang="en-US" altLang="en-US" sz="2800" dirty="0" err="1"/>
              <a:t>méid</a:t>
            </a:r>
            <a:r>
              <a:rPr lang="en-US" altLang="en-US" sz="2800" dirty="0"/>
              <a:t> an </a:t>
            </a:r>
            <a:r>
              <a:rPr lang="en-US" altLang="en-US" sz="2800" dirty="0" err="1"/>
              <a:t>voltais</a:t>
            </a:r>
            <a:r>
              <a:rPr lang="en-US" altLang="en-US" sz="2800" dirty="0"/>
              <a:t> leis an </a:t>
            </a:r>
            <a:r>
              <a:rPr lang="en-US" altLang="en-US" sz="2800" dirty="0" err="1"/>
              <a:t>difríocht</a:t>
            </a:r>
            <a:r>
              <a:rPr lang="en-US" altLang="en-US" sz="2800" dirty="0"/>
              <a:t> </a:t>
            </a:r>
            <a:r>
              <a:rPr lang="en-US" altLang="en-US" sz="2800" dirty="0" err="1"/>
              <a:t>teochta</a:t>
            </a:r>
            <a:r>
              <a:rPr lang="en-US" altLang="en-US" sz="2800" dirty="0"/>
              <a:t>.</a:t>
            </a:r>
          </a:p>
        </p:txBody>
      </p:sp>
      <p:sp>
        <p:nvSpPr>
          <p:cNvPr id="15" name="TextBox 14">
            <a:extLst>
              <a:ext uri="{FF2B5EF4-FFF2-40B4-BE49-F238E27FC236}">
                <a16:creationId xmlns:a16="http://schemas.microsoft.com/office/drawing/2014/main" id="{3FF21579-BD37-948F-DA9E-D26270B95F50}"/>
              </a:ext>
            </a:extLst>
          </p:cNvPr>
          <p:cNvSpPr txBox="1"/>
          <p:nvPr/>
        </p:nvSpPr>
        <p:spPr>
          <a:xfrm>
            <a:off x="28646" y="3153418"/>
            <a:ext cx="1991359" cy="461665"/>
          </a:xfrm>
          <a:prstGeom prst="rect">
            <a:avLst/>
          </a:prstGeom>
          <a:noFill/>
        </p:spPr>
        <p:txBody>
          <a:bodyPr wrap="square" rtlCol="0">
            <a:spAutoFit/>
          </a:bodyPr>
          <a:lstStyle/>
          <a:p>
            <a:r>
              <a:rPr lang="en-GB" sz="2400" dirty="0" err="1"/>
              <a:t>Voltmhéadar</a:t>
            </a:r>
            <a:endParaRPr lang="en-GB" sz="2400" dirty="0"/>
          </a:p>
        </p:txBody>
      </p:sp>
      <p:cxnSp>
        <p:nvCxnSpPr>
          <p:cNvPr id="23" name="Straight Arrow Connector 22">
            <a:extLst>
              <a:ext uri="{FF2B5EF4-FFF2-40B4-BE49-F238E27FC236}">
                <a16:creationId xmlns:a16="http://schemas.microsoft.com/office/drawing/2014/main" id="{534E8F67-7462-D9A2-F094-4AA922D61673}"/>
              </a:ext>
            </a:extLst>
          </p:cNvPr>
          <p:cNvCxnSpPr>
            <a:cxnSpLocks/>
          </p:cNvCxnSpPr>
          <p:nvPr/>
        </p:nvCxnSpPr>
        <p:spPr>
          <a:xfrm>
            <a:off x="1460940" y="3640803"/>
            <a:ext cx="312502" cy="14555"/>
          </a:xfrm>
          <a:prstGeom prst="straightConnector1">
            <a:avLst/>
          </a:prstGeom>
          <a:ln w="19050" cap="flat" cmpd="sng" algn="ctr">
            <a:solidFill>
              <a:schemeClr val="accent1"/>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sp>
        <p:nvSpPr>
          <p:cNvPr id="37" name="TextBox 36">
            <a:extLst>
              <a:ext uri="{FF2B5EF4-FFF2-40B4-BE49-F238E27FC236}">
                <a16:creationId xmlns:a16="http://schemas.microsoft.com/office/drawing/2014/main" id="{2936A169-1E6B-0DE3-C035-792689276581}"/>
              </a:ext>
            </a:extLst>
          </p:cNvPr>
          <p:cNvSpPr txBox="1"/>
          <p:nvPr/>
        </p:nvSpPr>
        <p:spPr>
          <a:xfrm>
            <a:off x="2673832" y="5656723"/>
            <a:ext cx="954107" cy="646331"/>
          </a:xfrm>
          <a:prstGeom prst="rect">
            <a:avLst/>
          </a:prstGeom>
          <a:noFill/>
        </p:spPr>
        <p:txBody>
          <a:bodyPr wrap="none" rtlCol="0">
            <a:spAutoFit/>
          </a:bodyPr>
          <a:lstStyle/>
          <a:p>
            <a:pPr algn="l">
              <a:spcAft>
                <a:spcPts val="1200"/>
              </a:spcAft>
            </a:pPr>
            <a:r>
              <a:rPr lang="en-GB" sz="3600" b="1">
                <a:latin typeface="Arial" panose="020B0604020202020204" pitchFamily="34" charset="0"/>
                <a:cs typeface="Arial" panose="020B0604020202020204" pitchFamily="34" charset="0"/>
              </a:rPr>
              <a:t>Hot</a:t>
            </a:r>
          </a:p>
        </p:txBody>
      </p:sp>
      <p:sp>
        <p:nvSpPr>
          <p:cNvPr id="38" name="TextBox 37">
            <a:extLst>
              <a:ext uri="{FF2B5EF4-FFF2-40B4-BE49-F238E27FC236}">
                <a16:creationId xmlns:a16="http://schemas.microsoft.com/office/drawing/2014/main" id="{639633FE-CE51-51DC-EF16-80F0E4984816}"/>
              </a:ext>
            </a:extLst>
          </p:cNvPr>
          <p:cNvSpPr txBox="1"/>
          <p:nvPr/>
        </p:nvSpPr>
        <p:spPr>
          <a:xfrm>
            <a:off x="297246" y="5679447"/>
            <a:ext cx="1210588" cy="646331"/>
          </a:xfrm>
          <a:prstGeom prst="rect">
            <a:avLst/>
          </a:prstGeom>
          <a:noFill/>
        </p:spPr>
        <p:txBody>
          <a:bodyPr wrap="none" rtlCol="0">
            <a:spAutoFit/>
          </a:bodyPr>
          <a:lstStyle/>
          <a:p>
            <a:pPr algn="l">
              <a:spcAft>
                <a:spcPts val="1200"/>
              </a:spcAft>
            </a:pPr>
            <a:r>
              <a:rPr lang="en-GB" sz="3600" b="1">
                <a:latin typeface="Arial" panose="020B0604020202020204" pitchFamily="34" charset="0"/>
                <a:cs typeface="Arial" panose="020B0604020202020204" pitchFamily="34" charset="0"/>
              </a:rPr>
              <a:t>Cold</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8"/>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0245"/>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4"/>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5"/>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6"/>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28"/>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4"/>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5"/>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23"/>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37"/>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3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17" grpId="0" animBg="1"/>
      <p:bldP spid="18" grpId="0"/>
      <p:bldP spid="10245" grpId="0"/>
      <p:bldP spid="24" grpId="0"/>
      <p:bldP spid="25" grpId="0"/>
      <p:bldP spid="4" grpId="0"/>
      <p:bldP spid="15" grpId="0"/>
      <p:bldP spid="37" grpId="0"/>
      <p:bldP spid="38"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082FF7E-0607-740B-D6ED-0501AAC50F3A}"/>
            </a:ext>
          </a:extLst>
        </p:cNvPr>
        <p:cNvGrpSpPr/>
        <p:nvPr/>
      </p:nvGrpSpPr>
      <p:grpSpPr>
        <a:xfrm>
          <a:off x="0" y="0"/>
          <a:ext cx="0" cy="0"/>
          <a:chOff x="0" y="0"/>
          <a:chExt cx="0" cy="0"/>
        </a:xfrm>
      </p:grpSpPr>
      <p:grpSp>
        <p:nvGrpSpPr>
          <p:cNvPr id="39" name="Group 38">
            <a:extLst>
              <a:ext uri="{FF2B5EF4-FFF2-40B4-BE49-F238E27FC236}">
                <a16:creationId xmlns:a16="http://schemas.microsoft.com/office/drawing/2014/main" id="{CB3952B0-AF2B-465A-2998-70EFAA01B40F}"/>
              </a:ext>
            </a:extLst>
          </p:cNvPr>
          <p:cNvGrpSpPr/>
          <p:nvPr/>
        </p:nvGrpSpPr>
        <p:grpSpPr>
          <a:xfrm>
            <a:off x="139084" y="2786884"/>
            <a:ext cx="3487114" cy="3708885"/>
            <a:chOff x="139084" y="2786884"/>
            <a:chExt cx="3487114" cy="3708885"/>
          </a:xfrm>
        </p:grpSpPr>
        <p:sp>
          <p:nvSpPr>
            <p:cNvPr id="5" name="Freeform: Shape 4">
              <a:extLst>
                <a:ext uri="{FF2B5EF4-FFF2-40B4-BE49-F238E27FC236}">
                  <a16:creationId xmlns:a16="http://schemas.microsoft.com/office/drawing/2014/main" id="{554BA985-CA3B-31D3-31B1-527C3D881C3D}"/>
                </a:ext>
              </a:extLst>
            </p:cNvPr>
            <p:cNvSpPr/>
            <p:nvPr/>
          </p:nvSpPr>
          <p:spPr>
            <a:xfrm>
              <a:off x="914400" y="3015575"/>
              <a:ext cx="2082241" cy="1906621"/>
            </a:xfrm>
            <a:custGeom>
              <a:avLst/>
              <a:gdLst>
                <a:gd name="connsiteX0" fmla="*/ 0 w 2509736"/>
                <a:gd name="connsiteY0" fmla="*/ 1926077 h 1926077"/>
                <a:gd name="connsiteX1" fmla="*/ 19455 w 2509736"/>
                <a:gd name="connsiteY1" fmla="*/ 272375 h 1926077"/>
                <a:gd name="connsiteX2" fmla="*/ 194553 w 2509736"/>
                <a:gd name="connsiteY2" fmla="*/ 38911 h 1926077"/>
                <a:gd name="connsiteX3" fmla="*/ 2023353 w 2509736"/>
                <a:gd name="connsiteY3" fmla="*/ 0 h 1926077"/>
                <a:gd name="connsiteX4" fmla="*/ 2451370 w 2509736"/>
                <a:gd name="connsiteY4" fmla="*/ 175098 h 1926077"/>
                <a:gd name="connsiteX5" fmla="*/ 2509736 w 2509736"/>
                <a:gd name="connsiteY5" fmla="*/ 1887166 h 1926077"/>
                <a:gd name="connsiteX0" fmla="*/ 0 w 2515352"/>
                <a:gd name="connsiteY0" fmla="*/ 1926077 h 1926077"/>
                <a:gd name="connsiteX1" fmla="*/ 19455 w 2515352"/>
                <a:gd name="connsiteY1" fmla="*/ 272375 h 1926077"/>
                <a:gd name="connsiteX2" fmla="*/ 194553 w 2515352"/>
                <a:gd name="connsiteY2" fmla="*/ 38911 h 1926077"/>
                <a:gd name="connsiteX3" fmla="*/ 2023353 w 2515352"/>
                <a:gd name="connsiteY3" fmla="*/ 0 h 1926077"/>
                <a:gd name="connsiteX4" fmla="*/ 2509736 w 2515352"/>
                <a:gd name="connsiteY4" fmla="*/ 252919 h 1926077"/>
                <a:gd name="connsiteX5" fmla="*/ 2509736 w 2515352"/>
                <a:gd name="connsiteY5" fmla="*/ 1887166 h 1926077"/>
                <a:gd name="connsiteX0" fmla="*/ 0 w 2515352"/>
                <a:gd name="connsiteY0" fmla="*/ 1906621 h 1906621"/>
                <a:gd name="connsiteX1" fmla="*/ 19455 w 2515352"/>
                <a:gd name="connsiteY1" fmla="*/ 252919 h 1906621"/>
                <a:gd name="connsiteX2" fmla="*/ 194553 w 2515352"/>
                <a:gd name="connsiteY2" fmla="*/ 19455 h 1906621"/>
                <a:gd name="connsiteX3" fmla="*/ 2237361 w 2515352"/>
                <a:gd name="connsiteY3" fmla="*/ 0 h 1906621"/>
                <a:gd name="connsiteX4" fmla="*/ 2509736 w 2515352"/>
                <a:gd name="connsiteY4" fmla="*/ 233463 h 1906621"/>
                <a:gd name="connsiteX5" fmla="*/ 2509736 w 2515352"/>
                <a:gd name="connsiteY5" fmla="*/ 1867710 h 19066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15352" h="1906621">
                  <a:moveTo>
                    <a:pt x="0" y="1906621"/>
                  </a:moveTo>
                  <a:lnTo>
                    <a:pt x="19455" y="252919"/>
                  </a:lnTo>
                  <a:lnTo>
                    <a:pt x="194553" y="19455"/>
                  </a:lnTo>
                  <a:lnTo>
                    <a:pt x="2237361" y="0"/>
                  </a:lnTo>
                  <a:lnTo>
                    <a:pt x="2509736" y="233463"/>
                  </a:lnTo>
                  <a:cubicBezTo>
                    <a:pt x="2529191" y="804152"/>
                    <a:pt x="2490281" y="1297021"/>
                    <a:pt x="2509736" y="1867710"/>
                  </a:cubicBezTo>
                </a:path>
              </a:pathLst>
            </a:custGeom>
            <a:noFill/>
            <a:ln w="57150">
              <a:solidFill>
                <a:srgbClr val="A6880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Freeform: Shape 5">
              <a:extLst>
                <a:ext uri="{FF2B5EF4-FFF2-40B4-BE49-F238E27FC236}">
                  <a16:creationId xmlns:a16="http://schemas.microsoft.com/office/drawing/2014/main" id="{784211ED-77EF-035A-7E5C-0B501EC13B7C}"/>
                </a:ext>
              </a:extLst>
            </p:cNvPr>
            <p:cNvSpPr/>
            <p:nvPr/>
          </p:nvSpPr>
          <p:spPr>
            <a:xfrm>
              <a:off x="914401" y="3574862"/>
              <a:ext cx="2082241" cy="1347334"/>
            </a:xfrm>
            <a:custGeom>
              <a:avLst/>
              <a:gdLst>
                <a:gd name="connsiteX0" fmla="*/ 0 w 2393005"/>
                <a:gd name="connsiteY0" fmla="*/ 1595336 h 1595336"/>
                <a:gd name="connsiteX1" fmla="*/ 428017 w 2393005"/>
                <a:gd name="connsiteY1" fmla="*/ 136187 h 1595336"/>
                <a:gd name="connsiteX2" fmla="*/ 622570 w 2393005"/>
                <a:gd name="connsiteY2" fmla="*/ 0 h 1595336"/>
                <a:gd name="connsiteX3" fmla="*/ 1750979 w 2393005"/>
                <a:gd name="connsiteY3" fmla="*/ 0 h 1595336"/>
                <a:gd name="connsiteX4" fmla="*/ 1926077 w 2393005"/>
                <a:gd name="connsiteY4" fmla="*/ 97276 h 1595336"/>
                <a:gd name="connsiteX5" fmla="*/ 2393005 w 2393005"/>
                <a:gd name="connsiteY5" fmla="*/ 1536970 h 15953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93005" h="1595336">
                  <a:moveTo>
                    <a:pt x="0" y="1595336"/>
                  </a:moveTo>
                  <a:lnTo>
                    <a:pt x="428017" y="136187"/>
                  </a:lnTo>
                  <a:lnTo>
                    <a:pt x="622570" y="0"/>
                  </a:lnTo>
                  <a:lnTo>
                    <a:pt x="1750979" y="0"/>
                  </a:lnTo>
                  <a:lnTo>
                    <a:pt x="1926077" y="97276"/>
                  </a:lnTo>
                  <a:lnTo>
                    <a:pt x="2393005" y="1536970"/>
                  </a:lnTo>
                </a:path>
              </a:pathLst>
            </a:custGeom>
            <a:noFill/>
            <a:ln w="60325">
              <a:solidFill>
                <a:srgbClr val="00B0F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16" name="Group 15">
              <a:extLst>
                <a:ext uri="{FF2B5EF4-FFF2-40B4-BE49-F238E27FC236}">
                  <a16:creationId xmlns:a16="http://schemas.microsoft.com/office/drawing/2014/main" id="{ECFAC1D4-105C-C36E-1D49-DCF0C095F241}"/>
                </a:ext>
              </a:extLst>
            </p:cNvPr>
            <p:cNvGrpSpPr/>
            <p:nvPr/>
          </p:nvGrpSpPr>
          <p:grpSpPr>
            <a:xfrm>
              <a:off x="139084" y="3992238"/>
              <a:ext cx="2082242" cy="2225892"/>
              <a:chOff x="-154680" y="3329453"/>
              <a:chExt cx="2678058" cy="3044924"/>
            </a:xfrm>
          </p:grpSpPr>
          <p:sp>
            <p:nvSpPr>
              <p:cNvPr id="7" name="Freeform: Shape 6">
                <a:extLst>
                  <a:ext uri="{FF2B5EF4-FFF2-40B4-BE49-F238E27FC236}">
                    <a16:creationId xmlns:a16="http://schemas.microsoft.com/office/drawing/2014/main" id="{B832666F-0889-2F24-DD16-5F2CCFB5B436}"/>
                  </a:ext>
                </a:extLst>
              </p:cNvPr>
              <p:cNvSpPr/>
              <p:nvPr/>
            </p:nvSpPr>
            <p:spPr>
              <a:xfrm>
                <a:off x="165360" y="4575323"/>
                <a:ext cx="2137410" cy="1794510"/>
              </a:xfrm>
              <a:custGeom>
                <a:avLst/>
                <a:gdLst>
                  <a:gd name="connsiteX0" fmla="*/ 0 w 2137410"/>
                  <a:gd name="connsiteY0" fmla="*/ 0 h 1794510"/>
                  <a:gd name="connsiteX1" fmla="*/ 0 w 2137410"/>
                  <a:gd name="connsiteY1" fmla="*/ 1565910 h 1794510"/>
                  <a:gd name="connsiteX2" fmla="*/ 205740 w 2137410"/>
                  <a:gd name="connsiteY2" fmla="*/ 1783080 h 1794510"/>
                  <a:gd name="connsiteX3" fmla="*/ 1840230 w 2137410"/>
                  <a:gd name="connsiteY3" fmla="*/ 1794510 h 1794510"/>
                  <a:gd name="connsiteX4" fmla="*/ 2137410 w 2137410"/>
                  <a:gd name="connsiteY4" fmla="*/ 1588770 h 1794510"/>
                  <a:gd name="connsiteX5" fmla="*/ 2103120 w 2137410"/>
                  <a:gd name="connsiteY5" fmla="*/ 34290 h 1794510"/>
                  <a:gd name="connsiteX6" fmla="*/ 0 w 2137410"/>
                  <a:gd name="connsiteY6" fmla="*/ 0 h 1794510"/>
                  <a:gd name="connsiteX0" fmla="*/ 0 w 2137410"/>
                  <a:gd name="connsiteY0" fmla="*/ 0 h 1794510"/>
                  <a:gd name="connsiteX1" fmla="*/ 0 w 2137410"/>
                  <a:gd name="connsiteY1" fmla="*/ 1565910 h 1794510"/>
                  <a:gd name="connsiteX2" fmla="*/ 205740 w 2137410"/>
                  <a:gd name="connsiteY2" fmla="*/ 1783080 h 1794510"/>
                  <a:gd name="connsiteX3" fmla="*/ 1840230 w 2137410"/>
                  <a:gd name="connsiteY3" fmla="*/ 1794510 h 1794510"/>
                  <a:gd name="connsiteX4" fmla="*/ 2137410 w 2137410"/>
                  <a:gd name="connsiteY4" fmla="*/ 1588770 h 1794510"/>
                  <a:gd name="connsiteX5" fmla="*/ 2103120 w 2137410"/>
                  <a:gd name="connsiteY5" fmla="*/ 0 h 1794510"/>
                  <a:gd name="connsiteX6" fmla="*/ 0 w 2137410"/>
                  <a:gd name="connsiteY6" fmla="*/ 0 h 17945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37410" h="1794510">
                    <a:moveTo>
                      <a:pt x="0" y="0"/>
                    </a:moveTo>
                    <a:lnTo>
                      <a:pt x="0" y="1565910"/>
                    </a:lnTo>
                    <a:lnTo>
                      <a:pt x="205740" y="1783080"/>
                    </a:lnTo>
                    <a:lnTo>
                      <a:pt x="1840230" y="1794510"/>
                    </a:lnTo>
                    <a:lnTo>
                      <a:pt x="2137410" y="1588770"/>
                    </a:lnTo>
                    <a:lnTo>
                      <a:pt x="2103120" y="0"/>
                    </a:lnTo>
                    <a:lnTo>
                      <a:pt x="0" y="0"/>
                    </a:lnTo>
                    <a:close/>
                  </a:path>
                </a:pathLst>
              </a:custGeom>
              <a:solidFill>
                <a:schemeClr val="tx2">
                  <a:lumMod val="10000"/>
                  <a:lumOff val="9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Freeform: Shape 7">
                <a:extLst>
                  <a:ext uri="{FF2B5EF4-FFF2-40B4-BE49-F238E27FC236}">
                    <a16:creationId xmlns:a16="http://schemas.microsoft.com/office/drawing/2014/main" id="{6AD981B7-7F8A-F00C-C846-3EB9A53D0692}"/>
                  </a:ext>
                </a:extLst>
              </p:cNvPr>
              <p:cNvSpPr/>
              <p:nvPr/>
            </p:nvSpPr>
            <p:spPr>
              <a:xfrm>
                <a:off x="-154680" y="3329453"/>
                <a:ext cx="2678058" cy="3044924"/>
              </a:xfrm>
              <a:custGeom>
                <a:avLst/>
                <a:gdLst>
                  <a:gd name="connsiteX0" fmla="*/ 0 w 1783080"/>
                  <a:gd name="connsiteY0" fmla="*/ 0 h 2423160"/>
                  <a:gd name="connsiteX1" fmla="*/ 194310 w 1783080"/>
                  <a:gd name="connsiteY1" fmla="*/ 182880 h 2423160"/>
                  <a:gd name="connsiteX2" fmla="*/ 194310 w 1783080"/>
                  <a:gd name="connsiteY2" fmla="*/ 2286000 h 2423160"/>
                  <a:gd name="connsiteX3" fmla="*/ 308610 w 1783080"/>
                  <a:gd name="connsiteY3" fmla="*/ 2423160 h 2423160"/>
                  <a:gd name="connsiteX4" fmla="*/ 1463040 w 1783080"/>
                  <a:gd name="connsiteY4" fmla="*/ 2423160 h 2423160"/>
                  <a:gd name="connsiteX5" fmla="*/ 1611630 w 1783080"/>
                  <a:gd name="connsiteY5" fmla="*/ 2274570 h 2423160"/>
                  <a:gd name="connsiteX6" fmla="*/ 1623060 w 1783080"/>
                  <a:gd name="connsiteY6" fmla="*/ 217170 h 2423160"/>
                  <a:gd name="connsiteX7" fmla="*/ 1783080 w 1783080"/>
                  <a:gd name="connsiteY7" fmla="*/ 80010 h 2423160"/>
                  <a:gd name="connsiteX0" fmla="*/ 0 w 1783080"/>
                  <a:gd name="connsiteY0" fmla="*/ 0 h 2423160"/>
                  <a:gd name="connsiteX1" fmla="*/ 194310 w 1783080"/>
                  <a:gd name="connsiteY1" fmla="*/ 182880 h 2423160"/>
                  <a:gd name="connsiteX2" fmla="*/ 194310 w 1783080"/>
                  <a:gd name="connsiteY2" fmla="*/ 2286000 h 2423160"/>
                  <a:gd name="connsiteX3" fmla="*/ 308610 w 1783080"/>
                  <a:gd name="connsiteY3" fmla="*/ 2423160 h 2423160"/>
                  <a:gd name="connsiteX4" fmla="*/ 1463040 w 1783080"/>
                  <a:gd name="connsiteY4" fmla="*/ 2423160 h 2423160"/>
                  <a:gd name="connsiteX5" fmla="*/ 1611630 w 1783080"/>
                  <a:gd name="connsiteY5" fmla="*/ 2274570 h 2423160"/>
                  <a:gd name="connsiteX6" fmla="*/ 1611630 w 1783080"/>
                  <a:gd name="connsiteY6" fmla="*/ 182880 h 2423160"/>
                  <a:gd name="connsiteX7" fmla="*/ 1783080 w 1783080"/>
                  <a:gd name="connsiteY7" fmla="*/ 80010 h 2423160"/>
                  <a:gd name="connsiteX0" fmla="*/ 0 w 1760220"/>
                  <a:gd name="connsiteY0" fmla="*/ 0 h 2423160"/>
                  <a:gd name="connsiteX1" fmla="*/ 194310 w 1760220"/>
                  <a:gd name="connsiteY1" fmla="*/ 182880 h 2423160"/>
                  <a:gd name="connsiteX2" fmla="*/ 194310 w 1760220"/>
                  <a:gd name="connsiteY2" fmla="*/ 2286000 h 2423160"/>
                  <a:gd name="connsiteX3" fmla="*/ 308610 w 1760220"/>
                  <a:gd name="connsiteY3" fmla="*/ 2423160 h 2423160"/>
                  <a:gd name="connsiteX4" fmla="*/ 1463040 w 1760220"/>
                  <a:gd name="connsiteY4" fmla="*/ 2423160 h 2423160"/>
                  <a:gd name="connsiteX5" fmla="*/ 1611630 w 1760220"/>
                  <a:gd name="connsiteY5" fmla="*/ 2274570 h 2423160"/>
                  <a:gd name="connsiteX6" fmla="*/ 1611630 w 1760220"/>
                  <a:gd name="connsiteY6" fmla="*/ 182880 h 2423160"/>
                  <a:gd name="connsiteX7" fmla="*/ 1760220 w 1760220"/>
                  <a:gd name="connsiteY7" fmla="*/ 45720 h 2423160"/>
                  <a:gd name="connsiteX0" fmla="*/ 0 w 1760220"/>
                  <a:gd name="connsiteY0" fmla="*/ 11430 h 2434590"/>
                  <a:gd name="connsiteX1" fmla="*/ 194310 w 1760220"/>
                  <a:gd name="connsiteY1" fmla="*/ 194310 h 2434590"/>
                  <a:gd name="connsiteX2" fmla="*/ 194310 w 1760220"/>
                  <a:gd name="connsiteY2" fmla="*/ 2297430 h 2434590"/>
                  <a:gd name="connsiteX3" fmla="*/ 308610 w 1760220"/>
                  <a:gd name="connsiteY3" fmla="*/ 2434590 h 2434590"/>
                  <a:gd name="connsiteX4" fmla="*/ 1463040 w 1760220"/>
                  <a:gd name="connsiteY4" fmla="*/ 2434590 h 2434590"/>
                  <a:gd name="connsiteX5" fmla="*/ 1611630 w 1760220"/>
                  <a:gd name="connsiteY5" fmla="*/ 2286000 h 2434590"/>
                  <a:gd name="connsiteX6" fmla="*/ 1611630 w 1760220"/>
                  <a:gd name="connsiteY6" fmla="*/ 194310 h 2434590"/>
                  <a:gd name="connsiteX7" fmla="*/ 1760220 w 1760220"/>
                  <a:gd name="connsiteY7" fmla="*/ 0 h 24345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60220" h="2434590">
                    <a:moveTo>
                      <a:pt x="0" y="11430"/>
                    </a:moveTo>
                    <a:lnTo>
                      <a:pt x="194310" y="194310"/>
                    </a:lnTo>
                    <a:lnTo>
                      <a:pt x="194310" y="2297430"/>
                    </a:lnTo>
                    <a:lnTo>
                      <a:pt x="308610" y="2434590"/>
                    </a:lnTo>
                    <a:lnTo>
                      <a:pt x="1463040" y="2434590"/>
                    </a:lnTo>
                    <a:lnTo>
                      <a:pt x="1611630" y="2286000"/>
                    </a:lnTo>
                    <a:lnTo>
                      <a:pt x="1611630" y="194310"/>
                    </a:lnTo>
                    <a:cubicBezTo>
                      <a:pt x="1664970" y="148590"/>
                      <a:pt x="1706880" y="45720"/>
                      <a:pt x="1760220" y="0"/>
                    </a:cubicBezTo>
                  </a:path>
                </a:pathLst>
              </a:custGeom>
              <a:noFill/>
              <a:ln w="571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Freeform: Shape 8">
                <a:extLst>
                  <a:ext uri="{FF2B5EF4-FFF2-40B4-BE49-F238E27FC236}">
                    <a16:creationId xmlns:a16="http://schemas.microsoft.com/office/drawing/2014/main" id="{14FDEDC6-C64F-7EF8-22ED-41066CC5E3FD}"/>
                  </a:ext>
                </a:extLst>
              </p:cNvPr>
              <p:cNvSpPr/>
              <p:nvPr/>
            </p:nvSpPr>
            <p:spPr>
              <a:xfrm>
                <a:off x="1334531" y="4502169"/>
                <a:ext cx="560388" cy="217170"/>
              </a:xfrm>
              <a:custGeom>
                <a:avLst/>
                <a:gdLst>
                  <a:gd name="connsiteX0" fmla="*/ 240030 w 594360"/>
                  <a:gd name="connsiteY0" fmla="*/ 0 h 411480"/>
                  <a:gd name="connsiteX1" fmla="*/ 0 w 594360"/>
                  <a:gd name="connsiteY1" fmla="*/ 274320 h 411480"/>
                  <a:gd name="connsiteX2" fmla="*/ 594360 w 594360"/>
                  <a:gd name="connsiteY2" fmla="*/ 411480 h 411480"/>
                  <a:gd name="connsiteX3" fmla="*/ 468630 w 594360"/>
                  <a:gd name="connsiteY3" fmla="*/ 182880 h 411480"/>
                  <a:gd name="connsiteX4" fmla="*/ 240030 w 594360"/>
                  <a:gd name="connsiteY4" fmla="*/ 0 h 4114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94360" h="411480">
                    <a:moveTo>
                      <a:pt x="240030" y="0"/>
                    </a:moveTo>
                    <a:lnTo>
                      <a:pt x="0" y="274320"/>
                    </a:lnTo>
                    <a:lnTo>
                      <a:pt x="594360" y="411480"/>
                    </a:lnTo>
                    <a:lnTo>
                      <a:pt x="468630" y="182880"/>
                    </a:lnTo>
                    <a:lnTo>
                      <a:pt x="240030" y="0"/>
                    </a:lnTo>
                    <a:close/>
                  </a:path>
                </a:pathLst>
              </a:cu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Freeform: Shape 9">
                <a:extLst>
                  <a:ext uri="{FF2B5EF4-FFF2-40B4-BE49-F238E27FC236}">
                    <a16:creationId xmlns:a16="http://schemas.microsoft.com/office/drawing/2014/main" id="{B58593DA-6485-8A0B-CBAC-DFB39E67571A}"/>
                  </a:ext>
                </a:extLst>
              </p:cNvPr>
              <p:cNvSpPr/>
              <p:nvPr/>
            </p:nvSpPr>
            <p:spPr>
              <a:xfrm>
                <a:off x="2009219" y="4474725"/>
                <a:ext cx="171450" cy="217170"/>
              </a:xfrm>
              <a:custGeom>
                <a:avLst/>
                <a:gdLst>
                  <a:gd name="connsiteX0" fmla="*/ 0 w 731520"/>
                  <a:gd name="connsiteY0" fmla="*/ 422910 h 422910"/>
                  <a:gd name="connsiteX1" fmla="*/ 0 w 731520"/>
                  <a:gd name="connsiteY1" fmla="*/ 0 h 422910"/>
                  <a:gd name="connsiteX2" fmla="*/ 731520 w 731520"/>
                  <a:gd name="connsiteY2" fmla="*/ 274320 h 422910"/>
                  <a:gd name="connsiteX3" fmla="*/ 514350 w 731520"/>
                  <a:gd name="connsiteY3" fmla="*/ 422910 h 422910"/>
                  <a:gd name="connsiteX4" fmla="*/ 0 w 731520"/>
                  <a:gd name="connsiteY4" fmla="*/ 422910 h 4229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1520" h="422910">
                    <a:moveTo>
                      <a:pt x="0" y="422910"/>
                    </a:moveTo>
                    <a:lnTo>
                      <a:pt x="0" y="0"/>
                    </a:lnTo>
                    <a:lnTo>
                      <a:pt x="731520" y="274320"/>
                    </a:lnTo>
                    <a:lnTo>
                      <a:pt x="514350" y="422910"/>
                    </a:lnTo>
                    <a:lnTo>
                      <a:pt x="0" y="422910"/>
                    </a:lnTo>
                    <a:close/>
                  </a:path>
                </a:pathLst>
              </a:cu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Freeform: Shape 10">
                <a:extLst>
                  <a:ext uri="{FF2B5EF4-FFF2-40B4-BE49-F238E27FC236}">
                    <a16:creationId xmlns:a16="http://schemas.microsoft.com/office/drawing/2014/main" id="{EE69F9E0-E197-3A3E-B5E1-13ED00B1CDEB}"/>
                  </a:ext>
                </a:extLst>
              </p:cNvPr>
              <p:cNvSpPr/>
              <p:nvPr/>
            </p:nvSpPr>
            <p:spPr>
              <a:xfrm>
                <a:off x="363138" y="4502169"/>
                <a:ext cx="388620" cy="217170"/>
              </a:xfrm>
              <a:custGeom>
                <a:avLst/>
                <a:gdLst>
                  <a:gd name="connsiteX0" fmla="*/ 0 w 285750"/>
                  <a:gd name="connsiteY0" fmla="*/ 102870 h 262890"/>
                  <a:gd name="connsiteX1" fmla="*/ 285750 w 285750"/>
                  <a:gd name="connsiteY1" fmla="*/ 0 h 262890"/>
                  <a:gd name="connsiteX2" fmla="*/ 274320 w 285750"/>
                  <a:gd name="connsiteY2" fmla="*/ 262890 h 262890"/>
                  <a:gd name="connsiteX3" fmla="*/ 102870 w 285750"/>
                  <a:gd name="connsiteY3" fmla="*/ 194310 h 262890"/>
                  <a:gd name="connsiteX4" fmla="*/ 0 w 285750"/>
                  <a:gd name="connsiteY4" fmla="*/ 102870 h 2628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5750" h="262890">
                    <a:moveTo>
                      <a:pt x="0" y="102870"/>
                    </a:moveTo>
                    <a:lnTo>
                      <a:pt x="285750" y="0"/>
                    </a:lnTo>
                    <a:lnTo>
                      <a:pt x="274320" y="262890"/>
                    </a:lnTo>
                    <a:lnTo>
                      <a:pt x="102870" y="194310"/>
                    </a:lnTo>
                    <a:lnTo>
                      <a:pt x="0" y="102870"/>
                    </a:lnTo>
                    <a:close/>
                  </a:path>
                </a:pathLst>
              </a:cu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Freeform: Shape 11">
                <a:extLst>
                  <a:ext uri="{FF2B5EF4-FFF2-40B4-BE49-F238E27FC236}">
                    <a16:creationId xmlns:a16="http://schemas.microsoft.com/office/drawing/2014/main" id="{31A19598-96DB-68C8-4C4E-5DAFC8AA2374}"/>
                  </a:ext>
                </a:extLst>
              </p:cNvPr>
              <p:cNvSpPr/>
              <p:nvPr/>
            </p:nvSpPr>
            <p:spPr>
              <a:xfrm rot="5400000">
                <a:off x="717518" y="4417575"/>
                <a:ext cx="132566" cy="331470"/>
              </a:xfrm>
              <a:custGeom>
                <a:avLst/>
                <a:gdLst>
                  <a:gd name="connsiteX0" fmla="*/ 0 w 468630"/>
                  <a:gd name="connsiteY0" fmla="*/ 114300 h 457200"/>
                  <a:gd name="connsiteX1" fmla="*/ 468630 w 468630"/>
                  <a:gd name="connsiteY1" fmla="*/ 0 h 457200"/>
                  <a:gd name="connsiteX2" fmla="*/ 377190 w 468630"/>
                  <a:gd name="connsiteY2" fmla="*/ 228600 h 457200"/>
                  <a:gd name="connsiteX3" fmla="*/ 377190 w 468630"/>
                  <a:gd name="connsiteY3" fmla="*/ 457200 h 457200"/>
                  <a:gd name="connsiteX4" fmla="*/ 0 w 468630"/>
                  <a:gd name="connsiteY4" fmla="*/ 114300 h 4572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8630" h="457200">
                    <a:moveTo>
                      <a:pt x="0" y="114300"/>
                    </a:moveTo>
                    <a:lnTo>
                      <a:pt x="468630" y="0"/>
                    </a:lnTo>
                    <a:lnTo>
                      <a:pt x="377190" y="228600"/>
                    </a:lnTo>
                    <a:lnTo>
                      <a:pt x="377190" y="457200"/>
                    </a:lnTo>
                    <a:lnTo>
                      <a:pt x="0" y="114300"/>
                    </a:lnTo>
                    <a:close/>
                  </a:path>
                </a:pathLst>
              </a:cu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Freeform: Shape 12">
                <a:extLst>
                  <a:ext uri="{FF2B5EF4-FFF2-40B4-BE49-F238E27FC236}">
                    <a16:creationId xmlns:a16="http://schemas.microsoft.com/office/drawing/2014/main" id="{5DB9A394-5335-E9AD-F60B-89E19D21CE8D}"/>
                  </a:ext>
                </a:extLst>
              </p:cNvPr>
              <p:cNvSpPr/>
              <p:nvPr/>
            </p:nvSpPr>
            <p:spPr>
              <a:xfrm>
                <a:off x="1686862" y="4445019"/>
                <a:ext cx="365760" cy="331470"/>
              </a:xfrm>
              <a:custGeom>
                <a:avLst/>
                <a:gdLst>
                  <a:gd name="connsiteX0" fmla="*/ 182880 w 365760"/>
                  <a:gd name="connsiteY0" fmla="*/ 125730 h 331470"/>
                  <a:gd name="connsiteX1" fmla="*/ 205740 w 365760"/>
                  <a:gd name="connsiteY1" fmla="*/ 0 h 331470"/>
                  <a:gd name="connsiteX2" fmla="*/ 228600 w 365760"/>
                  <a:gd name="connsiteY2" fmla="*/ 148590 h 331470"/>
                  <a:gd name="connsiteX3" fmla="*/ 365760 w 365760"/>
                  <a:gd name="connsiteY3" fmla="*/ 148590 h 331470"/>
                  <a:gd name="connsiteX4" fmla="*/ 194310 w 365760"/>
                  <a:gd name="connsiteY4" fmla="*/ 251460 h 331470"/>
                  <a:gd name="connsiteX5" fmla="*/ 228600 w 365760"/>
                  <a:gd name="connsiteY5" fmla="*/ 331470 h 331470"/>
                  <a:gd name="connsiteX6" fmla="*/ 114300 w 365760"/>
                  <a:gd name="connsiteY6" fmla="*/ 228600 h 331470"/>
                  <a:gd name="connsiteX7" fmla="*/ 0 w 365760"/>
                  <a:gd name="connsiteY7" fmla="*/ 137160 h 331470"/>
                  <a:gd name="connsiteX8" fmla="*/ 182880 w 365760"/>
                  <a:gd name="connsiteY8" fmla="*/ 125730 h 3314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65760" h="331470">
                    <a:moveTo>
                      <a:pt x="182880" y="125730"/>
                    </a:moveTo>
                    <a:lnTo>
                      <a:pt x="205740" y="0"/>
                    </a:lnTo>
                    <a:lnTo>
                      <a:pt x="228600" y="148590"/>
                    </a:lnTo>
                    <a:lnTo>
                      <a:pt x="365760" y="148590"/>
                    </a:lnTo>
                    <a:lnTo>
                      <a:pt x="194310" y="251460"/>
                    </a:lnTo>
                    <a:lnTo>
                      <a:pt x="228600" y="331470"/>
                    </a:lnTo>
                    <a:lnTo>
                      <a:pt x="114300" y="228600"/>
                    </a:lnTo>
                    <a:lnTo>
                      <a:pt x="0" y="137160"/>
                    </a:lnTo>
                    <a:lnTo>
                      <a:pt x="182880" y="125730"/>
                    </a:lnTo>
                    <a:close/>
                  </a:path>
                </a:pathLst>
              </a:cu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7" name="Oval 16">
              <a:extLst>
                <a:ext uri="{FF2B5EF4-FFF2-40B4-BE49-F238E27FC236}">
                  <a16:creationId xmlns:a16="http://schemas.microsoft.com/office/drawing/2014/main" id="{C72FC244-79BC-9605-7EA4-7B7C86BEC43D}"/>
                </a:ext>
              </a:extLst>
            </p:cNvPr>
            <p:cNvSpPr/>
            <p:nvPr/>
          </p:nvSpPr>
          <p:spPr>
            <a:xfrm>
              <a:off x="1730614" y="2786884"/>
              <a:ext cx="531644" cy="531644"/>
            </a:xfrm>
            <a:prstGeom prst="ellipse">
              <a:avLst/>
            </a:prstGeom>
            <a:solidFill>
              <a:schemeClr val="bg1"/>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TextBox 17">
              <a:extLst>
                <a:ext uri="{FF2B5EF4-FFF2-40B4-BE49-F238E27FC236}">
                  <a16:creationId xmlns:a16="http://schemas.microsoft.com/office/drawing/2014/main" id="{770E92EF-9AAE-4E1A-FFC9-C1581D48BD2D}"/>
                </a:ext>
              </a:extLst>
            </p:cNvPr>
            <p:cNvSpPr txBox="1"/>
            <p:nvPr/>
          </p:nvSpPr>
          <p:spPr>
            <a:xfrm>
              <a:off x="1803028" y="2795401"/>
              <a:ext cx="418704" cy="523220"/>
            </a:xfrm>
            <a:prstGeom prst="rect">
              <a:avLst/>
            </a:prstGeom>
            <a:noFill/>
          </p:spPr>
          <p:txBody>
            <a:bodyPr wrap="none" rtlCol="0">
              <a:spAutoFit/>
            </a:bodyPr>
            <a:lstStyle/>
            <a:p>
              <a:pPr algn="l"/>
              <a:r>
                <a:rPr lang="en-GB" sz="2800"/>
                <a:t>V</a:t>
              </a:r>
            </a:p>
          </p:txBody>
        </p:sp>
        <p:sp>
          <p:nvSpPr>
            <p:cNvPr id="19" name="Freeform: Shape 18">
              <a:extLst>
                <a:ext uri="{FF2B5EF4-FFF2-40B4-BE49-F238E27FC236}">
                  <a16:creationId xmlns:a16="http://schemas.microsoft.com/office/drawing/2014/main" id="{EB7DEA8C-FE67-2A6B-B8A2-5580E6D03603}"/>
                </a:ext>
              </a:extLst>
            </p:cNvPr>
            <p:cNvSpPr/>
            <p:nvPr/>
          </p:nvSpPr>
          <p:spPr>
            <a:xfrm>
              <a:off x="1047470" y="4923659"/>
              <a:ext cx="460682" cy="158755"/>
            </a:xfrm>
            <a:custGeom>
              <a:avLst/>
              <a:gdLst>
                <a:gd name="connsiteX0" fmla="*/ 240030 w 594360"/>
                <a:gd name="connsiteY0" fmla="*/ 0 h 411480"/>
                <a:gd name="connsiteX1" fmla="*/ 0 w 594360"/>
                <a:gd name="connsiteY1" fmla="*/ 274320 h 411480"/>
                <a:gd name="connsiteX2" fmla="*/ 594360 w 594360"/>
                <a:gd name="connsiteY2" fmla="*/ 411480 h 411480"/>
                <a:gd name="connsiteX3" fmla="*/ 468630 w 594360"/>
                <a:gd name="connsiteY3" fmla="*/ 182880 h 411480"/>
                <a:gd name="connsiteX4" fmla="*/ 240030 w 594360"/>
                <a:gd name="connsiteY4" fmla="*/ 0 h 4114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94360" h="411480">
                  <a:moveTo>
                    <a:pt x="240030" y="0"/>
                  </a:moveTo>
                  <a:lnTo>
                    <a:pt x="0" y="274320"/>
                  </a:lnTo>
                  <a:lnTo>
                    <a:pt x="594360" y="411480"/>
                  </a:lnTo>
                  <a:lnTo>
                    <a:pt x="468630" y="182880"/>
                  </a:lnTo>
                  <a:lnTo>
                    <a:pt x="240030" y="0"/>
                  </a:lnTo>
                  <a:close/>
                </a:path>
              </a:pathLst>
            </a:cu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TextBox 13">
              <a:extLst>
                <a:ext uri="{FF2B5EF4-FFF2-40B4-BE49-F238E27FC236}">
                  <a16:creationId xmlns:a16="http://schemas.microsoft.com/office/drawing/2014/main" id="{64950129-C552-C2F3-1781-E7D7BB0F13D7}"/>
                </a:ext>
              </a:extLst>
            </p:cNvPr>
            <p:cNvSpPr txBox="1"/>
            <p:nvPr/>
          </p:nvSpPr>
          <p:spPr>
            <a:xfrm>
              <a:off x="2466239" y="6234159"/>
              <a:ext cx="837089" cy="261610"/>
            </a:xfrm>
            <a:prstGeom prst="rect">
              <a:avLst/>
            </a:prstGeom>
            <a:noFill/>
          </p:spPr>
          <p:txBody>
            <a:bodyPr wrap="none" rtlCol="0">
              <a:spAutoFit/>
            </a:bodyPr>
            <a:lstStyle/>
            <a:p>
              <a:pPr algn="l"/>
              <a:r>
                <a:rPr lang="en-GB" sz="1100"/>
                <a:t>R Downey</a:t>
              </a:r>
            </a:p>
          </p:txBody>
        </p:sp>
        <p:grpSp>
          <p:nvGrpSpPr>
            <p:cNvPr id="34" name="Group 33">
              <a:extLst>
                <a:ext uri="{FF2B5EF4-FFF2-40B4-BE49-F238E27FC236}">
                  <a16:creationId xmlns:a16="http://schemas.microsoft.com/office/drawing/2014/main" id="{62BE156D-FDC4-F735-2C81-5DBF6DC96B10}"/>
                </a:ext>
              </a:extLst>
            </p:cNvPr>
            <p:cNvGrpSpPr/>
            <p:nvPr/>
          </p:nvGrpSpPr>
          <p:grpSpPr>
            <a:xfrm>
              <a:off x="2201920" y="4573633"/>
              <a:ext cx="1424278" cy="1641175"/>
              <a:chOff x="698519" y="4120952"/>
              <a:chExt cx="2642677" cy="2353639"/>
            </a:xfrm>
          </p:grpSpPr>
          <p:sp>
            <p:nvSpPr>
              <p:cNvPr id="29" name="Rectangle 28">
                <a:extLst>
                  <a:ext uri="{FF2B5EF4-FFF2-40B4-BE49-F238E27FC236}">
                    <a16:creationId xmlns:a16="http://schemas.microsoft.com/office/drawing/2014/main" id="{23F969BD-9A4C-14DA-9CCE-B869683808B6}"/>
                  </a:ext>
                </a:extLst>
              </p:cNvPr>
              <p:cNvSpPr/>
              <p:nvPr/>
            </p:nvSpPr>
            <p:spPr>
              <a:xfrm>
                <a:off x="1965539" y="5085625"/>
                <a:ext cx="304745" cy="1174949"/>
              </a:xfrm>
              <a:prstGeom prst="rect">
                <a:avLst/>
              </a:prstGeom>
              <a:solidFill>
                <a:schemeClr val="tx2">
                  <a:lumMod val="10000"/>
                  <a:lumOff val="90000"/>
                </a:schemeClr>
              </a:solidFill>
              <a:ln w="571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noProof="0"/>
              </a:p>
            </p:txBody>
          </p:sp>
          <p:sp>
            <p:nvSpPr>
              <p:cNvPr id="30" name="Oval 29">
                <a:extLst>
                  <a:ext uri="{FF2B5EF4-FFF2-40B4-BE49-F238E27FC236}">
                    <a16:creationId xmlns:a16="http://schemas.microsoft.com/office/drawing/2014/main" id="{BE69A03A-9B1A-C808-402A-02D719957BF6}"/>
                  </a:ext>
                </a:extLst>
              </p:cNvPr>
              <p:cNvSpPr/>
              <p:nvPr/>
            </p:nvSpPr>
            <p:spPr>
              <a:xfrm>
                <a:off x="2015397" y="4120952"/>
                <a:ext cx="157634" cy="151384"/>
              </a:xfrm>
              <a:prstGeom prst="ellipse">
                <a:avLst/>
              </a:prstGeom>
              <a:solidFill>
                <a:schemeClr val="bg1">
                  <a:lumMod val="95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noProof="0"/>
              </a:p>
            </p:txBody>
          </p:sp>
          <p:sp>
            <p:nvSpPr>
              <p:cNvPr id="31" name="Freeform: Shape 30">
                <a:extLst>
                  <a:ext uri="{FF2B5EF4-FFF2-40B4-BE49-F238E27FC236}">
                    <a16:creationId xmlns:a16="http://schemas.microsoft.com/office/drawing/2014/main" id="{00BC1021-A18E-E5E3-4B00-00C37D1894E8}"/>
                  </a:ext>
                </a:extLst>
              </p:cNvPr>
              <p:cNvSpPr/>
              <p:nvPr/>
            </p:nvSpPr>
            <p:spPr>
              <a:xfrm>
                <a:off x="1896622" y="4373666"/>
                <a:ext cx="431800" cy="770467"/>
              </a:xfrm>
              <a:custGeom>
                <a:avLst/>
                <a:gdLst>
                  <a:gd name="connsiteX0" fmla="*/ 67733 w 431800"/>
                  <a:gd name="connsiteY0" fmla="*/ 736600 h 770467"/>
                  <a:gd name="connsiteX1" fmla="*/ 67733 w 431800"/>
                  <a:gd name="connsiteY1" fmla="*/ 736600 h 770467"/>
                  <a:gd name="connsiteX2" fmla="*/ 0 w 431800"/>
                  <a:gd name="connsiteY2" fmla="*/ 508000 h 770467"/>
                  <a:gd name="connsiteX3" fmla="*/ 67733 w 431800"/>
                  <a:gd name="connsiteY3" fmla="*/ 0 h 770467"/>
                  <a:gd name="connsiteX4" fmla="*/ 338667 w 431800"/>
                  <a:gd name="connsiteY4" fmla="*/ 0 h 770467"/>
                  <a:gd name="connsiteX5" fmla="*/ 431800 w 431800"/>
                  <a:gd name="connsiteY5" fmla="*/ 499534 h 770467"/>
                  <a:gd name="connsiteX6" fmla="*/ 355600 w 431800"/>
                  <a:gd name="connsiteY6" fmla="*/ 770467 h 770467"/>
                  <a:gd name="connsiteX7" fmla="*/ 67733 w 431800"/>
                  <a:gd name="connsiteY7" fmla="*/ 736600 h 770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1800" h="770467">
                    <a:moveTo>
                      <a:pt x="67733" y="736600"/>
                    </a:moveTo>
                    <a:lnTo>
                      <a:pt x="67733" y="736600"/>
                    </a:lnTo>
                    <a:lnTo>
                      <a:pt x="0" y="508000"/>
                    </a:lnTo>
                    <a:lnTo>
                      <a:pt x="67733" y="0"/>
                    </a:lnTo>
                    <a:lnTo>
                      <a:pt x="338667" y="0"/>
                    </a:lnTo>
                    <a:lnTo>
                      <a:pt x="431800" y="499534"/>
                    </a:lnTo>
                    <a:lnTo>
                      <a:pt x="355600" y="770467"/>
                    </a:lnTo>
                    <a:lnTo>
                      <a:pt x="67733" y="736600"/>
                    </a:lnTo>
                    <a:close/>
                  </a:path>
                </a:pathLst>
              </a:custGeom>
              <a:solidFill>
                <a:srgbClr val="FFFF00"/>
              </a:solidFill>
              <a:ln>
                <a:solidFill>
                  <a:schemeClr val="accent2">
                    <a:lumMod val="40000"/>
                    <a:lumOff val="6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noProof="0"/>
              </a:p>
            </p:txBody>
          </p:sp>
          <p:sp>
            <p:nvSpPr>
              <p:cNvPr id="32" name="Freeform: Shape 31">
                <a:extLst>
                  <a:ext uri="{FF2B5EF4-FFF2-40B4-BE49-F238E27FC236}">
                    <a16:creationId xmlns:a16="http://schemas.microsoft.com/office/drawing/2014/main" id="{EF945CF7-DCEB-DAB1-4D27-8F7D4D353082}"/>
                  </a:ext>
                </a:extLst>
              </p:cNvPr>
              <p:cNvSpPr/>
              <p:nvPr/>
            </p:nvSpPr>
            <p:spPr>
              <a:xfrm>
                <a:off x="2040467" y="4563533"/>
                <a:ext cx="177800" cy="550334"/>
              </a:xfrm>
              <a:custGeom>
                <a:avLst/>
                <a:gdLst>
                  <a:gd name="connsiteX0" fmla="*/ 8466 w 177800"/>
                  <a:gd name="connsiteY0" fmla="*/ 533400 h 550334"/>
                  <a:gd name="connsiteX1" fmla="*/ 0 w 177800"/>
                  <a:gd name="connsiteY1" fmla="*/ 355600 h 550334"/>
                  <a:gd name="connsiteX2" fmla="*/ 59266 w 177800"/>
                  <a:gd name="connsiteY2" fmla="*/ 0 h 550334"/>
                  <a:gd name="connsiteX3" fmla="*/ 177800 w 177800"/>
                  <a:gd name="connsiteY3" fmla="*/ 406400 h 550334"/>
                  <a:gd name="connsiteX4" fmla="*/ 93133 w 177800"/>
                  <a:gd name="connsiteY4" fmla="*/ 550334 h 5503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7800" h="550334">
                    <a:moveTo>
                      <a:pt x="8466" y="533400"/>
                    </a:moveTo>
                    <a:lnTo>
                      <a:pt x="0" y="355600"/>
                    </a:lnTo>
                    <a:lnTo>
                      <a:pt x="59266" y="0"/>
                    </a:lnTo>
                    <a:lnTo>
                      <a:pt x="177800" y="406400"/>
                    </a:lnTo>
                    <a:lnTo>
                      <a:pt x="93133" y="550334"/>
                    </a:lnTo>
                  </a:path>
                </a:pathLst>
              </a:custGeom>
              <a:solidFill>
                <a:schemeClr val="accent2">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noProof="0"/>
              </a:p>
            </p:txBody>
          </p:sp>
          <p:sp>
            <p:nvSpPr>
              <p:cNvPr id="33" name="Flowchart: Manual Operation 32">
                <a:extLst>
                  <a:ext uri="{FF2B5EF4-FFF2-40B4-BE49-F238E27FC236}">
                    <a16:creationId xmlns:a16="http://schemas.microsoft.com/office/drawing/2014/main" id="{EA77E3C2-D6BD-21DB-A207-A2B12538149F}"/>
                  </a:ext>
                </a:extLst>
              </p:cNvPr>
              <p:cNvSpPr/>
              <p:nvPr/>
            </p:nvSpPr>
            <p:spPr>
              <a:xfrm flipV="1">
                <a:off x="698519" y="6260575"/>
                <a:ext cx="2642677" cy="214016"/>
              </a:xfrm>
              <a:prstGeom prst="flowChartManualOperation">
                <a:avLst/>
              </a:prstGeom>
              <a:solidFill>
                <a:schemeClr val="tx2">
                  <a:lumMod val="10000"/>
                  <a:lumOff val="90000"/>
                </a:schemeClr>
              </a:solidFill>
              <a:ln w="571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noProof="0"/>
              </a:p>
            </p:txBody>
          </p:sp>
        </p:grpSp>
      </p:grpSp>
      <p:sp>
        <p:nvSpPr>
          <p:cNvPr id="10245" name="Text Box 6">
            <a:extLst>
              <a:ext uri="{FF2B5EF4-FFF2-40B4-BE49-F238E27FC236}">
                <a16:creationId xmlns:a16="http://schemas.microsoft.com/office/drawing/2014/main" id="{8CB25B53-6C71-ED9E-B8D7-14E341A61C8F}"/>
              </a:ext>
            </a:extLst>
          </p:cNvPr>
          <p:cNvSpPr txBox="1">
            <a:spLocks noChangeArrowheads="1"/>
          </p:cNvSpPr>
          <p:nvPr/>
        </p:nvSpPr>
        <p:spPr bwMode="auto">
          <a:xfrm>
            <a:off x="5649681" y="3481178"/>
            <a:ext cx="3316519" cy="22467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2800" dirty="0"/>
              <a:t>Is féidir </a:t>
            </a:r>
            <a:r>
              <a:rPr lang="en-US" altLang="en-US" sz="2800" dirty="0" err="1"/>
              <a:t>voltas</a:t>
            </a:r>
            <a:r>
              <a:rPr lang="en-US" altLang="en-US" sz="2800" dirty="0"/>
              <a:t> a </a:t>
            </a:r>
            <a:r>
              <a:rPr lang="en-US" altLang="en-US" sz="2800" dirty="0" err="1"/>
              <a:t>thomhas</a:t>
            </a:r>
            <a:r>
              <a:rPr lang="en-US" altLang="en-US" sz="2800" dirty="0"/>
              <a:t> le </a:t>
            </a:r>
            <a:r>
              <a:rPr lang="en-US" altLang="en-US" sz="2800" dirty="0" err="1"/>
              <a:t>voltmhéadar</a:t>
            </a:r>
            <a:r>
              <a:rPr lang="en-US" altLang="en-US" sz="2800" dirty="0"/>
              <a:t> </a:t>
            </a:r>
            <a:r>
              <a:rPr lang="en-US" altLang="en-US" sz="2800" dirty="0" err="1"/>
              <a:t>atá</a:t>
            </a:r>
            <a:r>
              <a:rPr lang="en-US" altLang="en-US" sz="2800" dirty="0"/>
              <a:t> </a:t>
            </a:r>
            <a:r>
              <a:rPr lang="en-US" altLang="en-US" sz="2800" dirty="0" err="1"/>
              <a:t>socraithe</a:t>
            </a:r>
            <a:r>
              <a:rPr lang="en-US" altLang="en-US" sz="2800" dirty="0"/>
              <a:t> go </a:t>
            </a:r>
            <a:r>
              <a:rPr lang="en-US" altLang="en-US" sz="2800" dirty="0" err="1"/>
              <a:t>millvolta</a:t>
            </a:r>
            <a:endParaRPr lang="en-US" altLang="en-US" sz="2800" dirty="0"/>
          </a:p>
        </p:txBody>
      </p:sp>
      <p:sp>
        <p:nvSpPr>
          <p:cNvPr id="2" name="Text Box 5">
            <a:extLst>
              <a:ext uri="{FF2B5EF4-FFF2-40B4-BE49-F238E27FC236}">
                <a16:creationId xmlns:a16="http://schemas.microsoft.com/office/drawing/2014/main" id="{A3BF0DE8-7365-5B73-B2E4-3575F5A0D81B}"/>
              </a:ext>
            </a:extLst>
          </p:cNvPr>
          <p:cNvSpPr txBox="1">
            <a:spLocks noChangeArrowheads="1"/>
          </p:cNvSpPr>
          <p:nvPr/>
        </p:nvSpPr>
        <p:spPr bwMode="auto">
          <a:xfrm>
            <a:off x="782874" y="1177988"/>
            <a:ext cx="7281018" cy="584775"/>
          </a:xfrm>
          <a:prstGeom prst="rect">
            <a:avLst/>
          </a:prstGeom>
          <a:solidFill>
            <a:srgbClr val="FFFF66"/>
          </a:solidFill>
          <a:ln>
            <a:noFill/>
          </a:ln>
        </p:spPr>
        <p:txBody>
          <a:bodyPr wrap="square">
            <a:spAutoFit/>
          </a:bodyP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r>
              <a:rPr lang="en-GB" altLang="en-US" sz="3200" dirty="0" err="1"/>
              <a:t>Airí</a:t>
            </a:r>
            <a:r>
              <a:rPr lang="en-GB" altLang="en-US" sz="3200" dirty="0"/>
              <a:t> </a:t>
            </a:r>
            <a:r>
              <a:rPr lang="en-GB" altLang="en-US" sz="3200" dirty="0" err="1"/>
              <a:t>teirmiméadrach</a:t>
            </a:r>
            <a:r>
              <a:rPr lang="en-GB" altLang="en-US" sz="3200" dirty="0"/>
              <a:t> = </a:t>
            </a:r>
            <a:r>
              <a:rPr lang="en-GB" altLang="en-US" sz="3200" dirty="0" err="1"/>
              <a:t>voltas</a:t>
            </a:r>
            <a:r>
              <a:rPr lang="en-GB" altLang="en-US" sz="3200" dirty="0"/>
              <a:t> (</a:t>
            </a:r>
            <a:r>
              <a:rPr lang="en-GB" altLang="en-US" sz="3200" dirty="0" err="1"/>
              <a:t>flg</a:t>
            </a:r>
            <a:r>
              <a:rPr lang="en-GB" altLang="en-US" sz="3200" dirty="0"/>
              <a:t>)</a:t>
            </a:r>
          </a:p>
        </p:txBody>
      </p:sp>
      <p:cxnSp>
        <p:nvCxnSpPr>
          <p:cNvPr id="3" name="Straight Arrow Connector 2">
            <a:extLst>
              <a:ext uri="{FF2B5EF4-FFF2-40B4-BE49-F238E27FC236}">
                <a16:creationId xmlns:a16="http://schemas.microsoft.com/office/drawing/2014/main" id="{1740961E-44B7-1305-8318-1BF414D60536}"/>
              </a:ext>
            </a:extLst>
          </p:cNvPr>
          <p:cNvCxnSpPr>
            <a:cxnSpLocks/>
          </p:cNvCxnSpPr>
          <p:nvPr/>
        </p:nvCxnSpPr>
        <p:spPr>
          <a:xfrm flipH="1">
            <a:off x="2254662" y="2113186"/>
            <a:ext cx="576064" cy="648568"/>
          </a:xfrm>
          <a:prstGeom prst="straightConnector1">
            <a:avLst/>
          </a:prstGeom>
          <a:ln w="19050" cap="flat" cmpd="sng" algn="ctr">
            <a:solidFill>
              <a:schemeClr val="accent1"/>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sp>
        <p:nvSpPr>
          <p:cNvPr id="20" name="TextBox 19">
            <a:extLst>
              <a:ext uri="{FF2B5EF4-FFF2-40B4-BE49-F238E27FC236}">
                <a16:creationId xmlns:a16="http://schemas.microsoft.com/office/drawing/2014/main" id="{3D0EEBD0-F829-BFF7-BBC0-79E51C9E3BDE}"/>
              </a:ext>
            </a:extLst>
          </p:cNvPr>
          <p:cNvSpPr txBox="1"/>
          <p:nvPr/>
        </p:nvSpPr>
        <p:spPr>
          <a:xfrm>
            <a:off x="3440980" y="4620631"/>
            <a:ext cx="944746" cy="523220"/>
          </a:xfrm>
          <a:prstGeom prst="rect">
            <a:avLst/>
          </a:prstGeom>
          <a:noFill/>
        </p:spPr>
        <p:txBody>
          <a:bodyPr wrap="none" rtlCol="0">
            <a:spAutoFit/>
          </a:bodyPr>
          <a:lstStyle/>
          <a:p>
            <a:pPr algn="l"/>
            <a:r>
              <a:rPr lang="en-GB" sz="2800" dirty="0"/>
              <a:t>Teas</a:t>
            </a:r>
          </a:p>
        </p:txBody>
      </p:sp>
      <p:sp>
        <p:nvSpPr>
          <p:cNvPr id="22" name="TextBox 21">
            <a:extLst>
              <a:ext uri="{FF2B5EF4-FFF2-40B4-BE49-F238E27FC236}">
                <a16:creationId xmlns:a16="http://schemas.microsoft.com/office/drawing/2014/main" id="{0E10A391-C719-AD55-9807-31420F11A07D}"/>
              </a:ext>
            </a:extLst>
          </p:cNvPr>
          <p:cNvSpPr txBox="1"/>
          <p:nvPr/>
        </p:nvSpPr>
        <p:spPr>
          <a:xfrm>
            <a:off x="613228" y="5056201"/>
            <a:ext cx="1183337" cy="954107"/>
          </a:xfrm>
          <a:prstGeom prst="rect">
            <a:avLst/>
          </a:prstGeom>
          <a:noFill/>
        </p:spPr>
        <p:txBody>
          <a:bodyPr wrap="none" rtlCol="0">
            <a:spAutoFit/>
          </a:bodyPr>
          <a:lstStyle/>
          <a:p>
            <a:pPr algn="l"/>
            <a:r>
              <a:rPr lang="en-GB" sz="2800" dirty="0" err="1"/>
              <a:t>Uisce</a:t>
            </a:r>
            <a:r>
              <a:rPr lang="en-GB" sz="2800" dirty="0"/>
              <a:t> </a:t>
            </a:r>
          </a:p>
          <a:p>
            <a:pPr algn="l"/>
            <a:r>
              <a:rPr lang="en-GB" sz="2800" dirty="0" err="1"/>
              <a:t>oighir</a:t>
            </a:r>
            <a:endParaRPr lang="en-GB" sz="2800" dirty="0"/>
          </a:p>
        </p:txBody>
      </p:sp>
      <p:sp>
        <p:nvSpPr>
          <p:cNvPr id="24" name="TextBox 23">
            <a:extLst>
              <a:ext uri="{FF2B5EF4-FFF2-40B4-BE49-F238E27FC236}">
                <a16:creationId xmlns:a16="http://schemas.microsoft.com/office/drawing/2014/main" id="{1244D3E7-C08D-646D-BAB5-4653DD5A482F}"/>
              </a:ext>
            </a:extLst>
          </p:cNvPr>
          <p:cNvSpPr txBox="1"/>
          <p:nvPr/>
        </p:nvSpPr>
        <p:spPr>
          <a:xfrm>
            <a:off x="3309143" y="2474893"/>
            <a:ext cx="1617311" cy="954107"/>
          </a:xfrm>
          <a:prstGeom prst="rect">
            <a:avLst/>
          </a:prstGeom>
          <a:noFill/>
        </p:spPr>
        <p:txBody>
          <a:bodyPr wrap="square" rtlCol="0">
            <a:spAutoFit/>
          </a:bodyPr>
          <a:lstStyle/>
          <a:p>
            <a:r>
              <a:rPr lang="en-GB" sz="2800" dirty="0"/>
              <a:t>Sreang </a:t>
            </a:r>
            <a:r>
              <a:rPr lang="en-GB" sz="2800" dirty="0" err="1"/>
              <a:t>Copair</a:t>
            </a:r>
            <a:endParaRPr lang="en-GB" sz="2800" dirty="0"/>
          </a:p>
        </p:txBody>
      </p:sp>
      <p:sp>
        <p:nvSpPr>
          <p:cNvPr id="25" name="TextBox 24">
            <a:extLst>
              <a:ext uri="{FF2B5EF4-FFF2-40B4-BE49-F238E27FC236}">
                <a16:creationId xmlns:a16="http://schemas.microsoft.com/office/drawing/2014/main" id="{0BB10987-50D4-9ECA-2B96-37A35622B322}"/>
              </a:ext>
            </a:extLst>
          </p:cNvPr>
          <p:cNvSpPr txBox="1"/>
          <p:nvPr/>
        </p:nvSpPr>
        <p:spPr>
          <a:xfrm>
            <a:off x="3309142" y="3555013"/>
            <a:ext cx="1400865" cy="954107"/>
          </a:xfrm>
          <a:prstGeom prst="rect">
            <a:avLst/>
          </a:prstGeom>
          <a:noFill/>
        </p:spPr>
        <p:txBody>
          <a:bodyPr wrap="square" rtlCol="0">
            <a:spAutoFit/>
          </a:bodyPr>
          <a:lstStyle/>
          <a:p>
            <a:r>
              <a:rPr lang="en-GB" sz="2800" dirty="0"/>
              <a:t>Sreang </a:t>
            </a:r>
            <a:r>
              <a:rPr lang="en-GB" sz="2800" dirty="0" err="1"/>
              <a:t>cruach</a:t>
            </a:r>
            <a:endParaRPr lang="en-GB" sz="2800" dirty="0"/>
          </a:p>
        </p:txBody>
      </p:sp>
      <p:cxnSp>
        <p:nvCxnSpPr>
          <p:cNvPr id="26" name="Straight Arrow Connector 25">
            <a:extLst>
              <a:ext uri="{FF2B5EF4-FFF2-40B4-BE49-F238E27FC236}">
                <a16:creationId xmlns:a16="http://schemas.microsoft.com/office/drawing/2014/main" id="{29AA29D8-D50C-0DE5-2889-97C180D32B52}"/>
              </a:ext>
            </a:extLst>
          </p:cNvPr>
          <p:cNvCxnSpPr>
            <a:cxnSpLocks/>
          </p:cNvCxnSpPr>
          <p:nvPr/>
        </p:nvCxnSpPr>
        <p:spPr>
          <a:xfrm flipH="1">
            <a:off x="2943674" y="2809675"/>
            <a:ext cx="414424" cy="205900"/>
          </a:xfrm>
          <a:prstGeom prst="straightConnector1">
            <a:avLst/>
          </a:prstGeom>
          <a:ln w="19050" cap="flat" cmpd="sng" algn="ctr">
            <a:solidFill>
              <a:schemeClr val="accent1"/>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cxnSp>
        <p:nvCxnSpPr>
          <p:cNvPr id="28" name="Straight Arrow Connector 27">
            <a:extLst>
              <a:ext uri="{FF2B5EF4-FFF2-40B4-BE49-F238E27FC236}">
                <a16:creationId xmlns:a16="http://schemas.microsoft.com/office/drawing/2014/main" id="{F6CCC194-1198-B814-DDC0-9E217E57B684}"/>
              </a:ext>
            </a:extLst>
          </p:cNvPr>
          <p:cNvCxnSpPr>
            <a:cxnSpLocks/>
          </p:cNvCxnSpPr>
          <p:nvPr/>
        </p:nvCxnSpPr>
        <p:spPr>
          <a:xfrm flipH="1">
            <a:off x="2687506" y="3849513"/>
            <a:ext cx="621635" cy="182238"/>
          </a:xfrm>
          <a:prstGeom prst="straightConnector1">
            <a:avLst/>
          </a:prstGeom>
          <a:ln w="19050" cap="flat" cmpd="sng" algn="ctr">
            <a:solidFill>
              <a:schemeClr val="accent1"/>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cxnSp>
        <p:nvCxnSpPr>
          <p:cNvPr id="36" name="Straight Arrow Connector 35">
            <a:extLst>
              <a:ext uri="{FF2B5EF4-FFF2-40B4-BE49-F238E27FC236}">
                <a16:creationId xmlns:a16="http://schemas.microsoft.com/office/drawing/2014/main" id="{DC0187F0-655C-0FF4-D110-67F938525FB1}"/>
              </a:ext>
            </a:extLst>
          </p:cNvPr>
          <p:cNvCxnSpPr>
            <a:cxnSpLocks/>
          </p:cNvCxnSpPr>
          <p:nvPr/>
        </p:nvCxnSpPr>
        <p:spPr>
          <a:xfrm flipH="1">
            <a:off x="3061331" y="4746527"/>
            <a:ext cx="417562" cy="34372"/>
          </a:xfrm>
          <a:prstGeom prst="straightConnector1">
            <a:avLst/>
          </a:prstGeom>
          <a:ln w="19050" cap="flat" cmpd="sng" algn="ctr">
            <a:solidFill>
              <a:schemeClr val="accent1"/>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sp>
        <p:nvSpPr>
          <p:cNvPr id="21" name="Text Box 8">
            <a:extLst>
              <a:ext uri="{FF2B5EF4-FFF2-40B4-BE49-F238E27FC236}">
                <a16:creationId xmlns:a16="http://schemas.microsoft.com/office/drawing/2014/main" id="{DAAD3267-C7E4-1196-0AD9-6CC3DAD350F1}"/>
              </a:ext>
            </a:extLst>
          </p:cNvPr>
          <p:cNvSpPr txBox="1">
            <a:spLocks noGrp="1" noChangeArrowheads="1"/>
          </p:cNvSpPr>
          <p:nvPr>
            <p:ph type="title"/>
          </p:nvPr>
        </p:nvSpPr>
        <p:spPr bwMode="auto">
          <a:xfrm>
            <a:off x="241300" y="155575"/>
            <a:ext cx="8724900" cy="9787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spcBef>
                <a:spcPct val="50000"/>
              </a:spcBef>
            </a:pPr>
            <a:r>
              <a:rPr lang="en-IE" altLang="en-US" sz="3200" b="1" dirty="0"/>
              <a:t>Cad é an t-</a:t>
            </a:r>
            <a:r>
              <a:rPr lang="en-IE" altLang="en-US" sz="3200" b="1" dirty="0" err="1"/>
              <a:t>airí</a:t>
            </a:r>
            <a:r>
              <a:rPr lang="en-IE" altLang="en-US" sz="3200" b="1" dirty="0"/>
              <a:t> </a:t>
            </a:r>
            <a:r>
              <a:rPr lang="en-IE" altLang="en-US" sz="3200" b="1" dirty="0" err="1"/>
              <a:t>teirmiméadrach</a:t>
            </a:r>
            <a:r>
              <a:rPr lang="en-IE" altLang="en-US" sz="3200" b="1" dirty="0"/>
              <a:t> do </a:t>
            </a:r>
            <a:r>
              <a:rPr lang="en-IE" altLang="en-US" sz="3200" b="1" dirty="0" err="1"/>
              <a:t>teirmeachúpla</a:t>
            </a:r>
            <a:r>
              <a:rPr lang="en-IE" altLang="en-US" sz="3200" b="1" dirty="0"/>
              <a:t>?</a:t>
            </a:r>
            <a:endParaRPr lang="en-GB" altLang="en-US" sz="3200" b="1" dirty="0"/>
          </a:p>
        </p:txBody>
      </p:sp>
      <p:sp>
        <p:nvSpPr>
          <p:cNvPr id="4" name="TextBox 3">
            <a:extLst>
              <a:ext uri="{FF2B5EF4-FFF2-40B4-BE49-F238E27FC236}">
                <a16:creationId xmlns:a16="http://schemas.microsoft.com/office/drawing/2014/main" id="{A2198063-C317-72B1-5D56-D310B4954FAB}"/>
              </a:ext>
            </a:extLst>
          </p:cNvPr>
          <p:cNvSpPr txBox="1"/>
          <p:nvPr/>
        </p:nvSpPr>
        <p:spPr>
          <a:xfrm>
            <a:off x="2718648" y="1828520"/>
            <a:ext cx="1991359" cy="461665"/>
          </a:xfrm>
          <a:prstGeom prst="rect">
            <a:avLst/>
          </a:prstGeom>
          <a:noFill/>
        </p:spPr>
        <p:txBody>
          <a:bodyPr wrap="square" rtlCol="0">
            <a:spAutoFit/>
          </a:bodyPr>
          <a:lstStyle/>
          <a:p>
            <a:r>
              <a:rPr lang="en-GB" sz="2400" dirty="0" err="1"/>
              <a:t>Voltmhéadar</a:t>
            </a:r>
            <a:endParaRPr lang="en-GB" sz="2400" dirty="0"/>
          </a:p>
        </p:txBody>
      </p:sp>
    </p:spTree>
    <p:extLst>
      <p:ext uri="{BB962C8B-B14F-4D97-AF65-F5344CB8AC3E}">
        <p14:creationId xmlns:p14="http://schemas.microsoft.com/office/powerpoint/2010/main" val="92043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0245"/>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0"/>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2"/>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4"/>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5"/>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26"/>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28"/>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6"/>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5" grpId="0"/>
      <p:bldP spid="2" grpId="0" animBg="1"/>
      <p:bldP spid="20" grpId="0"/>
      <p:bldP spid="22" grpId="0"/>
      <p:bldP spid="24" grpId="0"/>
      <p:bldP spid="25" grpId="0"/>
      <p:bldP spid="4"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1" name="Text Box 5">
            <a:extLst>
              <a:ext uri="{FF2B5EF4-FFF2-40B4-BE49-F238E27FC236}">
                <a16:creationId xmlns:a16="http://schemas.microsoft.com/office/drawing/2014/main" id="{D97A56B6-F99A-86ED-51A7-7DEE8F6C8986}"/>
              </a:ext>
            </a:extLst>
          </p:cNvPr>
          <p:cNvSpPr txBox="1">
            <a:spLocks noChangeArrowheads="1"/>
          </p:cNvSpPr>
          <p:nvPr/>
        </p:nvSpPr>
        <p:spPr bwMode="auto">
          <a:xfrm>
            <a:off x="506589" y="4569376"/>
            <a:ext cx="8219400" cy="21236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spcAft>
                <a:spcPts val="1200"/>
              </a:spcAft>
            </a:pPr>
            <a:r>
              <a:rPr lang="en-GB" altLang="en-US" sz="2800" b="1" dirty="0"/>
              <a:t>Mais </a:t>
            </a:r>
            <a:r>
              <a:rPr lang="en-GB" altLang="en-US" sz="2800" b="1" dirty="0" err="1"/>
              <a:t>tairiseach</a:t>
            </a:r>
            <a:r>
              <a:rPr lang="en-GB" altLang="en-US" sz="2800" b="1" dirty="0"/>
              <a:t> </a:t>
            </a:r>
            <a:r>
              <a:rPr lang="en-GB" altLang="en-US" sz="2800" dirty="0"/>
              <a:t>(</a:t>
            </a:r>
            <a:r>
              <a:rPr lang="en-GB" altLang="en-US" sz="2800" dirty="0" err="1"/>
              <a:t>níl</a:t>
            </a:r>
            <a:r>
              <a:rPr lang="en-GB" altLang="en-US" sz="2800" dirty="0"/>
              <a:t> </a:t>
            </a:r>
            <a:r>
              <a:rPr lang="en-GB" altLang="en-US" sz="2800" dirty="0" err="1"/>
              <a:t>aeir</a:t>
            </a:r>
            <a:r>
              <a:rPr lang="en-GB" altLang="en-US" sz="2800" dirty="0"/>
              <a:t> ábalta </a:t>
            </a:r>
            <a:r>
              <a:rPr lang="en-GB" altLang="en-US" sz="2800" dirty="0" err="1"/>
              <a:t>ealú</a:t>
            </a:r>
            <a:r>
              <a:rPr lang="en-GB" altLang="en-US" sz="2800" dirty="0"/>
              <a:t>). </a:t>
            </a:r>
          </a:p>
          <a:p>
            <a:pPr eaLnBrk="1" hangingPunct="1">
              <a:spcAft>
                <a:spcPts val="1200"/>
              </a:spcAft>
            </a:pPr>
            <a:r>
              <a:rPr lang="en-GB" altLang="en-US" sz="2800" b="1" dirty="0"/>
              <a:t>Brú </a:t>
            </a:r>
            <a:r>
              <a:rPr lang="en-GB" altLang="en-US" sz="2800" b="1" dirty="0" err="1"/>
              <a:t>tairiseach</a:t>
            </a:r>
            <a:r>
              <a:rPr lang="en-GB" altLang="en-US" sz="2800" b="1" dirty="0"/>
              <a:t> (</a:t>
            </a:r>
            <a:r>
              <a:rPr lang="en-GB" altLang="en-US" sz="2800" dirty="0"/>
              <a:t>Brú </a:t>
            </a:r>
            <a:r>
              <a:rPr lang="en-GB" altLang="en-US" sz="2800" dirty="0" err="1"/>
              <a:t>atmaisféar</a:t>
            </a:r>
            <a:r>
              <a:rPr lang="en-GB" altLang="en-US" sz="2800" dirty="0"/>
              <a:t>).</a:t>
            </a:r>
          </a:p>
          <a:p>
            <a:pPr eaLnBrk="1" hangingPunct="1">
              <a:spcAft>
                <a:spcPts val="1200"/>
              </a:spcAft>
            </a:pPr>
            <a:r>
              <a:rPr lang="en-GB" altLang="en-US" sz="2800" dirty="0" err="1"/>
              <a:t>Má</a:t>
            </a:r>
            <a:r>
              <a:rPr lang="en-GB" altLang="en-US" sz="2800" dirty="0"/>
              <a:t> </a:t>
            </a:r>
            <a:r>
              <a:rPr lang="en-GB" altLang="en-US" sz="2800" dirty="0" err="1"/>
              <a:t>athraíonn</a:t>
            </a:r>
            <a:r>
              <a:rPr lang="en-GB" altLang="en-US" sz="2800" dirty="0"/>
              <a:t> an </a:t>
            </a:r>
            <a:r>
              <a:rPr lang="en-GB" altLang="en-US" sz="2800" dirty="0" err="1"/>
              <a:t>teocht</a:t>
            </a:r>
            <a:r>
              <a:rPr lang="en-GB" altLang="en-US" sz="2800" dirty="0"/>
              <a:t> </a:t>
            </a:r>
            <a:r>
              <a:rPr lang="en-GB" altLang="en-US" sz="2800" dirty="0" err="1"/>
              <a:t>athraíonn</a:t>
            </a:r>
            <a:r>
              <a:rPr lang="en-GB" altLang="en-US" sz="2800" dirty="0"/>
              <a:t> an </a:t>
            </a:r>
            <a:r>
              <a:rPr lang="en-GB" altLang="en-US" sz="2800" dirty="0" err="1"/>
              <a:t>toirt</a:t>
            </a:r>
            <a:r>
              <a:rPr lang="en-GB" altLang="en-US" sz="2800" dirty="0"/>
              <a:t> agus </a:t>
            </a:r>
            <a:r>
              <a:rPr lang="en-GB" altLang="en-US" sz="2800" dirty="0" err="1"/>
              <a:t>bogann</a:t>
            </a:r>
            <a:r>
              <a:rPr lang="en-GB" altLang="en-US" sz="2800" dirty="0"/>
              <a:t> an </a:t>
            </a:r>
            <a:r>
              <a:rPr lang="en-GB" altLang="en-US" sz="2800" dirty="0" err="1"/>
              <a:t>leacht</a:t>
            </a:r>
            <a:r>
              <a:rPr lang="en-GB" altLang="en-US" sz="2800" dirty="0"/>
              <a:t>.</a:t>
            </a:r>
          </a:p>
        </p:txBody>
      </p:sp>
      <p:sp>
        <p:nvSpPr>
          <p:cNvPr id="2" name="Text Box 5">
            <a:extLst>
              <a:ext uri="{FF2B5EF4-FFF2-40B4-BE49-F238E27FC236}">
                <a16:creationId xmlns:a16="http://schemas.microsoft.com/office/drawing/2014/main" id="{5FC7E1BF-0714-EBB4-B6CA-AD6293517107}"/>
              </a:ext>
            </a:extLst>
          </p:cNvPr>
          <p:cNvSpPr txBox="1">
            <a:spLocks noChangeArrowheads="1"/>
          </p:cNvSpPr>
          <p:nvPr/>
        </p:nvSpPr>
        <p:spPr bwMode="auto">
          <a:xfrm>
            <a:off x="506589" y="3246402"/>
            <a:ext cx="8219400" cy="1077218"/>
          </a:xfrm>
          <a:prstGeom prst="rect">
            <a:avLst/>
          </a:prstGeom>
          <a:solidFill>
            <a:srgbClr val="FFFF66"/>
          </a:solidFill>
          <a:ln>
            <a:noFill/>
          </a:ln>
        </p:spPr>
        <p:txBody>
          <a:bodyPr wrap="square">
            <a:spAutoFit/>
          </a:bodyPr>
          <a:lstStyle>
            <a:defPPr>
              <a:defRPr lang="en-GB"/>
            </a:defPPr>
            <a:lvl1pPr eaLnBrk="1" hangingPunct="1">
              <a:defRPr sz="2400"/>
            </a:lvl1pPr>
            <a:lvl2pPr marL="742950" indent="-285750" eaLnBrk="0" hangingPunct="0"/>
            <a:lvl3pPr marL="1143000" indent="-228600" eaLnBrk="0" hangingPunct="0"/>
            <a:lvl4pPr marL="1600200" indent="-228600" eaLnBrk="0" hangingPunct="0"/>
            <a:lvl5pPr marL="2057400" indent="-228600" eaLnBrk="0" hangingPunct="0"/>
            <a:lvl6pPr marL="2514600" indent="-228600" eaLnBrk="0" fontAlgn="base" hangingPunct="0">
              <a:spcBef>
                <a:spcPct val="0"/>
              </a:spcBef>
              <a:spcAft>
                <a:spcPct val="0"/>
              </a:spcAft>
            </a:lvl6pPr>
            <a:lvl7pPr marL="2971800" indent="-228600" eaLnBrk="0" fontAlgn="base" hangingPunct="0">
              <a:spcBef>
                <a:spcPct val="0"/>
              </a:spcBef>
              <a:spcAft>
                <a:spcPct val="0"/>
              </a:spcAft>
            </a:lvl7pPr>
            <a:lvl8pPr marL="3429000" indent="-228600" eaLnBrk="0" fontAlgn="base" hangingPunct="0">
              <a:spcBef>
                <a:spcPct val="0"/>
              </a:spcBef>
              <a:spcAft>
                <a:spcPct val="0"/>
              </a:spcAft>
            </a:lvl8pPr>
            <a:lvl9pPr marL="3886200" indent="-228600" eaLnBrk="0" fontAlgn="base" hangingPunct="0">
              <a:spcBef>
                <a:spcPct val="0"/>
              </a:spcBef>
              <a:spcAft>
                <a:spcPct val="0"/>
              </a:spcAft>
            </a:lvl9pPr>
          </a:lstStyle>
          <a:p>
            <a:r>
              <a:rPr lang="en-GB" altLang="en-US" sz="3200" dirty="0" err="1"/>
              <a:t>Airí</a:t>
            </a:r>
            <a:r>
              <a:rPr lang="en-GB" altLang="en-US" sz="3200" dirty="0"/>
              <a:t> </a:t>
            </a:r>
            <a:r>
              <a:rPr lang="en-GB" altLang="en-US" sz="3200" dirty="0" err="1"/>
              <a:t>Teirmiméadrach</a:t>
            </a:r>
            <a:r>
              <a:rPr lang="en-GB" altLang="en-US" sz="3200" dirty="0"/>
              <a:t> = </a:t>
            </a:r>
            <a:r>
              <a:rPr lang="en-GB" altLang="en-US" sz="3200" b="1" dirty="0" err="1"/>
              <a:t>Toirt</a:t>
            </a:r>
            <a:r>
              <a:rPr lang="en-GB" altLang="en-US" sz="3200" b="1" dirty="0"/>
              <a:t> an </a:t>
            </a:r>
            <a:r>
              <a:rPr lang="en-GB" altLang="en-US" sz="3200" b="1" dirty="0" err="1"/>
              <a:t>gáis</a:t>
            </a:r>
            <a:r>
              <a:rPr lang="en-GB" altLang="en-US" sz="3200" dirty="0"/>
              <a:t> ag </a:t>
            </a:r>
            <a:r>
              <a:rPr lang="en-GB" altLang="en-US" sz="3200" dirty="0" err="1"/>
              <a:t>brú</a:t>
            </a:r>
            <a:r>
              <a:rPr lang="en-GB" altLang="en-US" sz="3200" dirty="0"/>
              <a:t> </a:t>
            </a:r>
            <a:r>
              <a:rPr lang="en-GB" altLang="en-US" sz="3200" dirty="0" err="1"/>
              <a:t>tairiseach</a:t>
            </a:r>
            <a:endParaRPr lang="en-GB" altLang="en-US" sz="3200" dirty="0"/>
          </a:p>
        </p:txBody>
      </p:sp>
      <p:sp>
        <p:nvSpPr>
          <p:cNvPr id="6" name="Text Box 8">
            <a:extLst>
              <a:ext uri="{FF2B5EF4-FFF2-40B4-BE49-F238E27FC236}">
                <a16:creationId xmlns:a16="http://schemas.microsoft.com/office/drawing/2014/main" id="{983F9D2C-7347-AFEB-B6B6-5FF0178253AA}"/>
              </a:ext>
            </a:extLst>
          </p:cNvPr>
          <p:cNvSpPr txBox="1">
            <a:spLocks noGrp="1" noChangeArrowheads="1"/>
          </p:cNvSpPr>
          <p:nvPr>
            <p:ph type="title"/>
          </p:nvPr>
        </p:nvSpPr>
        <p:spPr bwMode="auto">
          <a:xfrm>
            <a:off x="241300" y="155575"/>
            <a:ext cx="8724900" cy="9787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spcBef>
                <a:spcPct val="50000"/>
              </a:spcBef>
            </a:pPr>
            <a:r>
              <a:rPr lang="en-GB" altLang="en-US" sz="3200" b="1" dirty="0"/>
              <a:t>Cad é an t-</a:t>
            </a:r>
            <a:r>
              <a:rPr lang="en-GB" altLang="en-US" sz="3200" b="1" dirty="0" err="1"/>
              <a:t>airí</a:t>
            </a:r>
            <a:r>
              <a:rPr lang="en-GB" altLang="en-US" sz="3200" b="1" dirty="0"/>
              <a:t> </a:t>
            </a:r>
            <a:r>
              <a:rPr lang="en-GB" altLang="en-US" sz="3200" b="1" dirty="0" err="1"/>
              <a:t>teirmiméadrach</a:t>
            </a:r>
            <a:r>
              <a:rPr lang="en-GB" altLang="en-US" sz="3200" b="1" dirty="0"/>
              <a:t> don </a:t>
            </a:r>
            <a:r>
              <a:rPr lang="en-GB" altLang="en-US" sz="3200" b="1" dirty="0" err="1"/>
              <a:t>teirmiméadair</a:t>
            </a:r>
            <a:r>
              <a:rPr lang="en-GB" altLang="en-US" sz="3200" b="1" dirty="0"/>
              <a:t> </a:t>
            </a:r>
            <a:r>
              <a:rPr lang="en-GB" altLang="en-US" sz="3200" b="1" dirty="0" err="1"/>
              <a:t>gháis</a:t>
            </a:r>
            <a:r>
              <a:rPr lang="en-GB" altLang="en-US" sz="3200" b="1" dirty="0"/>
              <a:t> </a:t>
            </a:r>
            <a:r>
              <a:rPr lang="en-GB" altLang="en-US" sz="3200" b="1" dirty="0" err="1"/>
              <a:t>seo</a:t>
            </a:r>
            <a:r>
              <a:rPr lang="en-GB" altLang="en-US" sz="3200" b="1" dirty="0"/>
              <a:t>?</a:t>
            </a:r>
            <a:endParaRPr lang="en-GB" altLang="en-US" sz="3200" dirty="0"/>
          </a:p>
        </p:txBody>
      </p:sp>
      <p:grpSp>
        <p:nvGrpSpPr>
          <p:cNvPr id="17" name="Group 16">
            <a:extLst>
              <a:ext uri="{FF2B5EF4-FFF2-40B4-BE49-F238E27FC236}">
                <a16:creationId xmlns:a16="http://schemas.microsoft.com/office/drawing/2014/main" id="{EB3B3286-9228-0231-75ED-3F5B6196287F}"/>
              </a:ext>
            </a:extLst>
          </p:cNvPr>
          <p:cNvGrpSpPr/>
          <p:nvPr/>
        </p:nvGrpSpPr>
        <p:grpSpPr>
          <a:xfrm>
            <a:off x="1422278" y="1369333"/>
            <a:ext cx="6362944" cy="1681505"/>
            <a:chOff x="58581" y="2983862"/>
            <a:chExt cx="6362944" cy="1681505"/>
          </a:xfrm>
        </p:grpSpPr>
        <p:sp>
          <p:nvSpPr>
            <p:cNvPr id="7" name="TextBox 6">
              <a:extLst>
                <a:ext uri="{FF2B5EF4-FFF2-40B4-BE49-F238E27FC236}">
                  <a16:creationId xmlns:a16="http://schemas.microsoft.com/office/drawing/2014/main" id="{1E61F1DA-2B2D-7AB8-4FF6-3358B5422822}"/>
                </a:ext>
              </a:extLst>
            </p:cNvPr>
            <p:cNvSpPr txBox="1"/>
            <p:nvPr/>
          </p:nvSpPr>
          <p:spPr>
            <a:xfrm>
              <a:off x="3351822" y="2983862"/>
              <a:ext cx="3069703" cy="523220"/>
            </a:xfrm>
            <a:prstGeom prst="rect">
              <a:avLst/>
            </a:prstGeom>
            <a:noFill/>
          </p:spPr>
          <p:txBody>
            <a:bodyPr wrap="square" rtlCol="0">
              <a:spAutoFit/>
            </a:bodyPr>
            <a:lstStyle/>
            <a:p>
              <a:pPr algn="l"/>
              <a:r>
                <a:rPr lang="en-GB" sz="2800" dirty="0" err="1"/>
                <a:t>Leacht</a:t>
              </a:r>
              <a:r>
                <a:rPr lang="en-GB" sz="2800" dirty="0"/>
                <a:t> </a:t>
              </a:r>
              <a:r>
                <a:rPr lang="en-GB" sz="2800" dirty="0" err="1"/>
                <a:t>daite</a:t>
              </a:r>
              <a:endParaRPr lang="en-GB" sz="2800" dirty="0"/>
            </a:p>
          </p:txBody>
        </p:sp>
        <p:cxnSp>
          <p:nvCxnSpPr>
            <p:cNvPr id="9" name="Straight Arrow Connector 8">
              <a:extLst>
                <a:ext uri="{FF2B5EF4-FFF2-40B4-BE49-F238E27FC236}">
                  <a16:creationId xmlns:a16="http://schemas.microsoft.com/office/drawing/2014/main" id="{DB826BCD-F9C3-B479-B990-22E8E057AB60}"/>
                </a:ext>
              </a:extLst>
            </p:cNvPr>
            <p:cNvCxnSpPr>
              <a:cxnSpLocks/>
            </p:cNvCxnSpPr>
            <p:nvPr/>
          </p:nvCxnSpPr>
          <p:spPr>
            <a:xfrm flipH="1">
              <a:off x="4128813" y="3453289"/>
              <a:ext cx="128515" cy="465817"/>
            </a:xfrm>
            <a:prstGeom prst="straightConnector1">
              <a:avLst/>
            </a:prstGeom>
            <a:ln w="19050" cap="flat" cmpd="sng" algn="ctr">
              <a:solidFill>
                <a:schemeClr val="tx1"/>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sp>
          <p:nvSpPr>
            <p:cNvPr id="13" name="TextBox 12">
              <a:extLst>
                <a:ext uri="{FF2B5EF4-FFF2-40B4-BE49-F238E27FC236}">
                  <a16:creationId xmlns:a16="http://schemas.microsoft.com/office/drawing/2014/main" id="{D378CC9C-F942-9441-7AFB-D8544A8E5B8B}"/>
                </a:ext>
              </a:extLst>
            </p:cNvPr>
            <p:cNvSpPr txBox="1"/>
            <p:nvPr/>
          </p:nvSpPr>
          <p:spPr>
            <a:xfrm>
              <a:off x="58581" y="3030126"/>
              <a:ext cx="3812069" cy="523220"/>
            </a:xfrm>
            <a:prstGeom prst="rect">
              <a:avLst/>
            </a:prstGeom>
            <a:noFill/>
          </p:spPr>
          <p:txBody>
            <a:bodyPr wrap="square" rtlCol="0">
              <a:spAutoFit/>
            </a:bodyPr>
            <a:lstStyle/>
            <a:p>
              <a:pPr algn="l"/>
              <a:r>
                <a:rPr lang="en-GB" sz="2800" dirty="0" err="1"/>
                <a:t>Túib</a:t>
              </a:r>
              <a:r>
                <a:rPr lang="en-GB" sz="2800" dirty="0"/>
                <a:t> le </a:t>
              </a:r>
              <a:r>
                <a:rPr lang="en-GB" sz="2800" dirty="0" err="1"/>
                <a:t>gáis</a:t>
              </a:r>
              <a:endParaRPr lang="en-GB" sz="2800" dirty="0"/>
            </a:p>
          </p:txBody>
        </p:sp>
        <p:grpSp>
          <p:nvGrpSpPr>
            <p:cNvPr id="4" name="Group 3">
              <a:extLst>
                <a:ext uri="{FF2B5EF4-FFF2-40B4-BE49-F238E27FC236}">
                  <a16:creationId xmlns:a16="http://schemas.microsoft.com/office/drawing/2014/main" id="{30053068-1651-30E5-41CA-E84188C631D1}"/>
                </a:ext>
              </a:extLst>
            </p:cNvPr>
            <p:cNvGrpSpPr/>
            <p:nvPr/>
          </p:nvGrpSpPr>
          <p:grpSpPr>
            <a:xfrm rot="5400000">
              <a:off x="2398142" y="2086100"/>
              <a:ext cx="783637" cy="4374898"/>
              <a:chOff x="454957" y="1196752"/>
              <a:chExt cx="783637" cy="4374898"/>
            </a:xfrm>
          </p:grpSpPr>
          <p:sp>
            <p:nvSpPr>
              <p:cNvPr id="15" name="Rectangle 14">
                <a:extLst>
                  <a:ext uri="{FF2B5EF4-FFF2-40B4-BE49-F238E27FC236}">
                    <a16:creationId xmlns:a16="http://schemas.microsoft.com/office/drawing/2014/main" id="{1F9130D1-9FAA-C63E-9B47-055A3F73831D}"/>
                  </a:ext>
                </a:extLst>
              </p:cNvPr>
              <p:cNvSpPr/>
              <p:nvPr/>
            </p:nvSpPr>
            <p:spPr>
              <a:xfrm>
                <a:off x="720947" y="1196752"/>
                <a:ext cx="106637" cy="2249235"/>
              </a:xfrm>
              <a:prstGeom prst="rect">
                <a:avLst/>
              </a:prstGeom>
              <a:noFill/>
              <a:ln w="28575"/>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Trapezoid 13">
                <a:extLst>
                  <a:ext uri="{FF2B5EF4-FFF2-40B4-BE49-F238E27FC236}">
                    <a16:creationId xmlns:a16="http://schemas.microsoft.com/office/drawing/2014/main" id="{FDA27EE4-ABC7-1266-E1FB-E061B3D9F0EE}"/>
                  </a:ext>
                </a:extLst>
              </p:cNvPr>
              <p:cNvSpPr/>
              <p:nvPr/>
            </p:nvSpPr>
            <p:spPr>
              <a:xfrm flipV="1">
                <a:off x="454957" y="2944307"/>
                <a:ext cx="650820" cy="556701"/>
              </a:xfrm>
              <a:prstGeom prst="trapezoid">
                <a:avLst/>
              </a:prstGeom>
              <a:solidFill>
                <a:srgbClr val="FFC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Freeform: Shape 7">
                <a:extLst>
                  <a:ext uri="{FF2B5EF4-FFF2-40B4-BE49-F238E27FC236}">
                    <a16:creationId xmlns:a16="http://schemas.microsoft.com/office/drawing/2014/main" id="{4ABFDA63-018B-A8B1-08F2-F083BD41EC62}"/>
                  </a:ext>
                </a:extLst>
              </p:cNvPr>
              <p:cNvSpPr/>
              <p:nvPr/>
            </p:nvSpPr>
            <p:spPr>
              <a:xfrm>
                <a:off x="492335" y="3142641"/>
                <a:ext cx="576064" cy="2429009"/>
              </a:xfrm>
              <a:custGeom>
                <a:avLst/>
                <a:gdLst>
                  <a:gd name="connsiteX0" fmla="*/ 0 w 576064"/>
                  <a:gd name="connsiteY0" fmla="*/ 0 h 2429009"/>
                  <a:gd name="connsiteX1" fmla="*/ 576064 w 576064"/>
                  <a:gd name="connsiteY1" fmla="*/ 0 h 2429009"/>
                  <a:gd name="connsiteX2" fmla="*/ 576064 w 576064"/>
                  <a:gd name="connsiteY2" fmla="*/ 2140977 h 2429009"/>
                  <a:gd name="connsiteX3" fmla="*/ 288032 w 576064"/>
                  <a:gd name="connsiteY3" fmla="*/ 2429009 h 2429009"/>
                  <a:gd name="connsiteX4" fmla="*/ 0 w 576064"/>
                  <a:gd name="connsiteY4" fmla="*/ 2140977 h 2429009"/>
                  <a:gd name="connsiteX5" fmla="*/ 0 w 576064"/>
                  <a:gd name="connsiteY5" fmla="*/ 0 h 24290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6064" h="2429009">
                    <a:moveTo>
                      <a:pt x="0" y="0"/>
                    </a:moveTo>
                    <a:lnTo>
                      <a:pt x="576064" y="0"/>
                    </a:lnTo>
                    <a:lnTo>
                      <a:pt x="576064" y="2140977"/>
                    </a:lnTo>
                    <a:cubicBezTo>
                      <a:pt x="576064" y="2300053"/>
                      <a:pt x="447108" y="2429009"/>
                      <a:pt x="288032" y="2429009"/>
                    </a:cubicBezTo>
                    <a:cubicBezTo>
                      <a:pt x="128956" y="2429009"/>
                      <a:pt x="0" y="2300053"/>
                      <a:pt x="0" y="2140977"/>
                    </a:cubicBezTo>
                    <a:lnTo>
                      <a:pt x="0" y="0"/>
                    </a:lnTo>
                    <a:close/>
                  </a:path>
                </a:pathLst>
              </a:custGeom>
              <a:noFill/>
              <a:ln w="28575"/>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16" name="Rectangle 15">
                <a:extLst>
                  <a:ext uri="{FF2B5EF4-FFF2-40B4-BE49-F238E27FC236}">
                    <a16:creationId xmlns:a16="http://schemas.microsoft.com/office/drawing/2014/main" id="{920CEE77-9E63-B6D0-7480-C5EFAF069671}"/>
                  </a:ext>
                </a:extLst>
              </p:cNvPr>
              <p:cNvSpPr/>
              <p:nvPr/>
            </p:nvSpPr>
            <p:spPr>
              <a:xfrm>
                <a:off x="720947" y="1916832"/>
                <a:ext cx="106637" cy="216024"/>
              </a:xfrm>
              <a:prstGeom prst="rect">
                <a:avLst/>
              </a:prstGeom>
              <a:solidFill>
                <a:schemeClr val="accent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TextBox 2">
                <a:extLst>
                  <a:ext uri="{FF2B5EF4-FFF2-40B4-BE49-F238E27FC236}">
                    <a16:creationId xmlns:a16="http://schemas.microsoft.com/office/drawing/2014/main" id="{7D6A5DD2-7CE3-4149-2183-BC0430226277}"/>
                  </a:ext>
                </a:extLst>
              </p:cNvPr>
              <p:cNvSpPr txBox="1"/>
              <p:nvPr/>
            </p:nvSpPr>
            <p:spPr>
              <a:xfrm rot="16200000">
                <a:off x="801294" y="3364496"/>
                <a:ext cx="659155" cy="215444"/>
              </a:xfrm>
              <a:prstGeom prst="rect">
                <a:avLst/>
              </a:prstGeom>
              <a:noFill/>
            </p:spPr>
            <p:txBody>
              <a:bodyPr wrap="none" rtlCol="0">
                <a:spAutoFit/>
              </a:bodyPr>
              <a:lstStyle/>
              <a:p>
                <a:pPr algn="l"/>
                <a:r>
                  <a:rPr lang="en-GB" sz="800">
                    <a:solidFill>
                      <a:schemeClr val="bg1">
                        <a:lumMod val="75000"/>
                      </a:schemeClr>
                    </a:solidFill>
                  </a:rPr>
                  <a:t>R Downey</a:t>
                </a:r>
              </a:p>
            </p:txBody>
          </p:sp>
        </p:grpSp>
        <p:cxnSp>
          <p:nvCxnSpPr>
            <p:cNvPr id="12" name="Straight Arrow Connector 11">
              <a:extLst>
                <a:ext uri="{FF2B5EF4-FFF2-40B4-BE49-F238E27FC236}">
                  <a16:creationId xmlns:a16="http://schemas.microsoft.com/office/drawing/2014/main" id="{87E6DB78-87A0-CBF9-16F3-DC37FD47EFB3}"/>
                </a:ext>
              </a:extLst>
            </p:cNvPr>
            <p:cNvCxnSpPr>
              <a:cxnSpLocks/>
            </p:cNvCxnSpPr>
            <p:nvPr/>
          </p:nvCxnSpPr>
          <p:spPr>
            <a:xfrm flipH="1">
              <a:off x="1709933" y="3617623"/>
              <a:ext cx="128515" cy="465817"/>
            </a:xfrm>
            <a:prstGeom prst="straightConnector1">
              <a:avLst/>
            </a:prstGeom>
            <a:ln w="19050" cap="flat" cmpd="sng" algn="ctr">
              <a:solidFill>
                <a:schemeClr val="tx1"/>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grpSp>
    </p:spTree>
    <p:extLst>
      <p:ext uri="{BB962C8B-B14F-4D97-AF65-F5344CB8AC3E}">
        <p14:creationId xmlns:p14="http://schemas.microsoft.com/office/powerpoint/2010/main" val="38423919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29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1" grpId="0"/>
      <p:bldP spid="2"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9FF625D-414E-9BBC-8223-8046EB3246BE}"/>
              </a:ext>
            </a:extLst>
          </p:cNvPr>
          <p:cNvSpPr>
            <a:spLocks noGrp="1"/>
          </p:cNvSpPr>
          <p:nvPr>
            <p:ph type="title"/>
          </p:nvPr>
        </p:nvSpPr>
        <p:spPr>
          <a:xfrm>
            <a:off x="254000" y="197771"/>
            <a:ext cx="8712200" cy="1089529"/>
          </a:xfrm>
        </p:spPr>
        <p:txBody>
          <a:bodyPr/>
          <a:lstStyle/>
          <a:p>
            <a:r>
              <a:rPr lang="en-GB" dirty="0" err="1"/>
              <a:t>Déan</a:t>
            </a:r>
            <a:r>
              <a:rPr lang="en-GB" dirty="0"/>
              <a:t> </a:t>
            </a:r>
            <a:r>
              <a:rPr lang="en-GB" dirty="0" err="1"/>
              <a:t>anailís</a:t>
            </a:r>
            <a:r>
              <a:rPr lang="en-GB" dirty="0"/>
              <a:t> </a:t>
            </a:r>
            <a:r>
              <a:rPr lang="en-GB" dirty="0" err="1"/>
              <a:t>ar</a:t>
            </a:r>
            <a:r>
              <a:rPr lang="en-GB" dirty="0"/>
              <a:t> </a:t>
            </a:r>
            <a:r>
              <a:rPr lang="en-GB" dirty="0" err="1"/>
              <a:t>oiriúnacht</a:t>
            </a:r>
            <a:r>
              <a:rPr lang="en-GB" dirty="0"/>
              <a:t> </a:t>
            </a:r>
            <a:r>
              <a:rPr lang="en-GB" dirty="0" err="1"/>
              <a:t>ábhar</a:t>
            </a:r>
            <a:r>
              <a:rPr lang="en-GB" dirty="0"/>
              <a:t> </a:t>
            </a:r>
            <a:r>
              <a:rPr lang="en-GB" dirty="0" err="1"/>
              <a:t>lena</a:t>
            </a:r>
            <a:r>
              <a:rPr lang="en-GB" dirty="0"/>
              <a:t> n-</a:t>
            </a:r>
            <a:r>
              <a:rPr lang="en-GB" dirty="0" err="1"/>
              <a:t>úsáid</a:t>
            </a:r>
            <a:r>
              <a:rPr lang="en-GB" dirty="0"/>
              <a:t> mar </a:t>
            </a:r>
            <a:r>
              <a:rPr lang="en-GB" dirty="0" err="1"/>
              <a:t>theirmiméadair</a:t>
            </a:r>
            <a:endParaRPr lang="en-GB" dirty="0"/>
          </a:p>
        </p:txBody>
      </p:sp>
      <p:sp>
        <p:nvSpPr>
          <p:cNvPr id="4" name="TextBox 3">
            <a:extLst>
              <a:ext uri="{FF2B5EF4-FFF2-40B4-BE49-F238E27FC236}">
                <a16:creationId xmlns:a16="http://schemas.microsoft.com/office/drawing/2014/main" id="{2F274ABA-0364-6404-D7AD-AC203FFBA158}"/>
              </a:ext>
            </a:extLst>
          </p:cNvPr>
          <p:cNvSpPr txBox="1"/>
          <p:nvPr/>
        </p:nvSpPr>
        <p:spPr>
          <a:xfrm>
            <a:off x="444908" y="1705451"/>
            <a:ext cx="8167621" cy="4031873"/>
          </a:xfrm>
          <a:prstGeom prst="rect">
            <a:avLst/>
          </a:prstGeom>
          <a:noFill/>
        </p:spPr>
        <p:txBody>
          <a:bodyPr wrap="none" rtlCol="0">
            <a:spAutoFit/>
          </a:bodyPr>
          <a:lstStyle/>
          <a:p>
            <a:pPr algn="l">
              <a:spcAft>
                <a:spcPts val="1200"/>
              </a:spcAft>
            </a:pPr>
            <a:r>
              <a:rPr lang="en-GB" sz="2800" b="1" dirty="0" err="1">
                <a:latin typeface="Arial" panose="020B0604020202020204" pitchFamily="34" charset="0"/>
                <a:cs typeface="Arial" panose="020B0604020202020204" pitchFamily="34" charset="0"/>
              </a:rPr>
              <a:t>Príomhghnéithe</a:t>
            </a:r>
            <a:r>
              <a:rPr lang="en-GB" sz="2800" b="1" dirty="0">
                <a:latin typeface="Arial" panose="020B0604020202020204" pitchFamily="34" charset="0"/>
                <a:cs typeface="Arial" panose="020B0604020202020204" pitchFamily="34" charset="0"/>
              </a:rPr>
              <a:t> </a:t>
            </a:r>
            <a:r>
              <a:rPr lang="en-GB" sz="2800" b="1" dirty="0" err="1">
                <a:latin typeface="Arial" panose="020B0604020202020204" pitchFamily="34" charset="0"/>
                <a:cs typeface="Arial" panose="020B0604020202020204" pitchFamily="34" charset="0"/>
              </a:rPr>
              <a:t>teirmiméadair</a:t>
            </a:r>
            <a:r>
              <a:rPr lang="en-GB" sz="2800" b="1" dirty="0">
                <a:latin typeface="Arial" panose="020B0604020202020204" pitchFamily="34" charset="0"/>
                <a:cs typeface="Arial" panose="020B0604020202020204" pitchFamily="34" charset="0"/>
              </a:rPr>
              <a:t>:</a:t>
            </a:r>
          </a:p>
          <a:p>
            <a:pPr marL="457200" indent="-457200" algn="l">
              <a:spcAft>
                <a:spcPts val="1200"/>
              </a:spcAft>
              <a:buFont typeface="Arial" panose="020B0604020202020204" pitchFamily="34" charset="0"/>
              <a:buChar char="•"/>
            </a:pPr>
            <a:r>
              <a:rPr lang="en-GB" sz="2800" dirty="0">
                <a:latin typeface="Arial" panose="020B0604020202020204" pitchFamily="34" charset="0"/>
                <a:cs typeface="Arial" panose="020B0604020202020204" pitchFamily="34" charset="0"/>
              </a:rPr>
              <a:t>In-</a:t>
            </a:r>
            <a:r>
              <a:rPr lang="en-GB" sz="2800" dirty="0" err="1">
                <a:latin typeface="Arial" panose="020B0604020202020204" pitchFamily="34" charset="0"/>
                <a:cs typeface="Arial" panose="020B0604020202020204" pitchFamily="34" charset="0"/>
              </a:rPr>
              <a:t>athdhéanamh</a:t>
            </a:r>
            <a:r>
              <a:rPr lang="en-GB" sz="2800" dirty="0">
                <a:latin typeface="Arial" panose="020B0604020202020204" pitchFamily="34" charset="0"/>
                <a:cs typeface="Arial" panose="020B0604020202020204" pitchFamily="34" charset="0"/>
              </a:rPr>
              <a:t>, </a:t>
            </a:r>
            <a:r>
              <a:rPr lang="en-GB" sz="2800" dirty="0" err="1">
                <a:latin typeface="Arial" panose="020B0604020202020204" pitchFamily="34" charset="0"/>
                <a:cs typeface="Arial" panose="020B0604020202020204" pitchFamily="34" charset="0"/>
              </a:rPr>
              <a:t>cobhsaíocht</a:t>
            </a:r>
            <a:r>
              <a:rPr lang="en-GB" sz="2800" dirty="0">
                <a:latin typeface="Arial" panose="020B0604020202020204" pitchFamily="34" charset="0"/>
                <a:cs typeface="Arial" panose="020B0604020202020204" pitchFamily="34" charset="0"/>
              </a:rPr>
              <a:t> agus </a:t>
            </a:r>
            <a:r>
              <a:rPr lang="en-GB" sz="2800" dirty="0" err="1">
                <a:latin typeface="Arial" panose="020B0604020202020204" pitchFamily="34" charset="0"/>
                <a:cs typeface="Arial" panose="020B0604020202020204" pitchFamily="34" charset="0"/>
              </a:rPr>
              <a:t>cruinneas</a:t>
            </a:r>
            <a:endParaRPr lang="en-GB" sz="2800" dirty="0">
              <a:latin typeface="Arial" panose="020B0604020202020204" pitchFamily="34" charset="0"/>
              <a:cs typeface="Arial" panose="020B0604020202020204" pitchFamily="34" charset="0"/>
            </a:endParaRPr>
          </a:p>
          <a:p>
            <a:pPr marL="457200" indent="-457200" algn="l">
              <a:spcAft>
                <a:spcPts val="1200"/>
              </a:spcAft>
              <a:buFont typeface="Arial" panose="020B0604020202020204" pitchFamily="34" charset="0"/>
              <a:buChar char="•"/>
            </a:pPr>
            <a:r>
              <a:rPr lang="en-GB" sz="2800" dirty="0" err="1">
                <a:latin typeface="Arial" panose="020B0604020202020204" pitchFamily="34" charset="0"/>
                <a:cs typeface="Arial" panose="020B0604020202020204" pitchFamily="34" charset="0"/>
              </a:rPr>
              <a:t>Íogaireacht</a:t>
            </a:r>
            <a:r>
              <a:rPr lang="en-GB" sz="2800" dirty="0">
                <a:latin typeface="Arial" panose="020B0604020202020204" pitchFamily="34" charset="0"/>
                <a:cs typeface="Arial" panose="020B0604020202020204" pitchFamily="34" charset="0"/>
              </a:rPr>
              <a:t> (e.g. </a:t>
            </a:r>
            <a:r>
              <a:rPr lang="en-GB" sz="2800" dirty="0" err="1">
                <a:latin typeface="Arial" panose="020B0604020202020204" pitchFamily="34" charset="0"/>
                <a:cs typeface="Arial" panose="020B0604020202020204" pitchFamily="34" charset="0"/>
              </a:rPr>
              <a:t>óm</a:t>
            </a:r>
            <a:r>
              <a:rPr lang="en-GB" sz="2800" dirty="0">
                <a:latin typeface="Arial" panose="020B0604020202020204" pitchFamily="34" charset="0"/>
                <a:cs typeface="Arial" panose="020B0604020202020204" pitchFamily="34" charset="0"/>
              </a:rPr>
              <a:t> in </a:t>
            </a:r>
            <a:r>
              <a:rPr lang="en-GB" sz="2800" dirty="0" err="1">
                <a:latin typeface="Arial" panose="020B0604020202020204" pitchFamily="34" charset="0"/>
                <a:cs typeface="Arial" panose="020B0604020202020204" pitchFamily="34" charset="0"/>
              </a:rPr>
              <a:t>aghaidh</a:t>
            </a:r>
            <a:r>
              <a:rPr lang="en-GB" sz="2800" dirty="0">
                <a:latin typeface="Arial" panose="020B0604020202020204" pitchFamily="34" charset="0"/>
                <a:cs typeface="Arial" panose="020B0604020202020204" pitchFamily="34" charset="0"/>
              </a:rPr>
              <a:t> ℃)</a:t>
            </a:r>
          </a:p>
          <a:p>
            <a:pPr marL="457200" indent="-457200" algn="l">
              <a:spcAft>
                <a:spcPts val="1200"/>
              </a:spcAft>
              <a:buFont typeface="Arial" panose="020B0604020202020204" pitchFamily="34" charset="0"/>
              <a:buChar char="•"/>
            </a:pPr>
            <a:r>
              <a:rPr lang="en-GB" sz="2800" dirty="0">
                <a:latin typeface="Arial" panose="020B0604020202020204" pitchFamily="34" charset="0"/>
                <a:cs typeface="Arial" panose="020B0604020202020204" pitchFamily="34" charset="0"/>
              </a:rPr>
              <a:t>Am </a:t>
            </a:r>
            <a:r>
              <a:rPr lang="en-GB" sz="2800" dirty="0" err="1">
                <a:latin typeface="Arial" panose="020B0604020202020204" pitchFamily="34" charset="0"/>
                <a:cs typeface="Arial" panose="020B0604020202020204" pitchFamily="34" charset="0"/>
              </a:rPr>
              <a:t>freagartha</a:t>
            </a:r>
            <a:endParaRPr lang="en-GB" sz="2800" dirty="0">
              <a:latin typeface="Arial" panose="020B0604020202020204" pitchFamily="34" charset="0"/>
              <a:cs typeface="Arial" panose="020B0604020202020204" pitchFamily="34" charset="0"/>
            </a:endParaRPr>
          </a:p>
          <a:p>
            <a:pPr marL="457200" indent="-457200" algn="l">
              <a:spcAft>
                <a:spcPts val="1200"/>
              </a:spcAft>
              <a:buFont typeface="Arial" panose="020B0604020202020204" pitchFamily="34" charset="0"/>
              <a:buChar char="•"/>
            </a:pPr>
            <a:r>
              <a:rPr lang="en-GB" sz="2800" dirty="0" err="1">
                <a:latin typeface="Arial" panose="020B0604020202020204" pitchFamily="34" charset="0"/>
                <a:cs typeface="Arial" panose="020B0604020202020204" pitchFamily="34" charset="0"/>
              </a:rPr>
              <a:t>Toilleadh</a:t>
            </a:r>
            <a:r>
              <a:rPr lang="en-GB" sz="2800" dirty="0">
                <a:latin typeface="Arial" panose="020B0604020202020204" pitchFamily="34" charset="0"/>
                <a:cs typeface="Arial" panose="020B0604020202020204" pitchFamily="34" charset="0"/>
              </a:rPr>
              <a:t> </a:t>
            </a:r>
            <a:r>
              <a:rPr lang="en-GB" sz="2800" dirty="0" err="1">
                <a:latin typeface="Arial" panose="020B0604020202020204" pitchFamily="34" charset="0"/>
                <a:cs typeface="Arial" panose="020B0604020202020204" pitchFamily="34" charset="0"/>
              </a:rPr>
              <a:t>teasa</a:t>
            </a:r>
            <a:endParaRPr lang="en-GB" sz="2800" dirty="0">
              <a:latin typeface="Arial" panose="020B0604020202020204" pitchFamily="34" charset="0"/>
              <a:cs typeface="Arial" panose="020B0604020202020204" pitchFamily="34" charset="0"/>
            </a:endParaRPr>
          </a:p>
          <a:p>
            <a:pPr marL="457200" indent="-457200" algn="l">
              <a:spcAft>
                <a:spcPts val="1200"/>
              </a:spcAft>
              <a:buFont typeface="Arial" panose="020B0604020202020204" pitchFamily="34" charset="0"/>
              <a:buChar char="•"/>
            </a:pPr>
            <a:r>
              <a:rPr lang="en-GB" sz="2800" dirty="0" err="1">
                <a:latin typeface="Arial" panose="020B0604020202020204" pitchFamily="34" charset="0"/>
                <a:cs typeface="Arial" panose="020B0604020202020204" pitchFamily="34" charset="0"/>
              </a:rPr>
              <a:t>Raon</a:t>
            </a:r>
            <a:r>
              <a:rPr lang="en-GB" sz="2800" dirty="0">
                <a:latin typeface="Arial" panose="020B0604020202020204" pitchFamily="34" charset="0"/>
                <a:cs typeface="Arial" panose="020B0604020202020204" pitchFamily="34" charset="0"/>
              </a:rPr>
              <a:t> </a:t>
            </a:r>
            <a:r>
              <a:rPr lang="en-GB" sz="2800" dirty="0" err="1">
                <a:latin typeface="Arial" panose="020B0604020202020204" pitchFamily="34" charset="0"/>
                <a:cs typeface="Arial" panose="020B0604020202020204" pitchFamily="34" charset="0"/>
              </a:rPr>
              <a:t>teochta</a:t>
            </a:r>
            <a:endParaRPr lang="en-GB" sz="2800" dirty="0">
              <a:latin typeface="Arial" panose="020B0604020202020204" pitchFamily="34" charset="0"/>
              <a:cs typeface="Arial" panose="020B0604020202020204" pitchFamily="34" charset="0"/>
            </a:endParaRPr>
          </a:p>
          <a:p>
            <a:pPr marL="457200" indent="-457200" algn="l">
              <a:spcAft>
                <a:spcPts val="1200"/>
              </a:spcAft>
              <a:buFont typeface="Arial" panose="020B0604020202020204" pitchFamily="34" charset="0"/>
              <a:buChar char="•"/>
            </a:pPr>
            <a:r>
              <a:rPr lang="en-GB" sz="2800" dirty="0" err="1">
                <a:latin typeface="Arial" panose="020B0604020202020204" pitchFamily="34" charset="0"/>
                <a:cs typeface="Arial" panose="020B0604020202020204" pitchFamily="34" charset="0"/>
              </a:rPr>
              <a:t>Méid</a:t>
            </a:r>
            <a:endParaRPr lang="en-GB" sz="2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69569537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3A6B0045-B1F1-5147-1565-D25955E4EDE3}"/>
              </a:ext>
            </a:extLst>
          </p:cNvPr>
          <p:cNvGrpSpPr/>
          <p:nvPr/>
        </p:nvGrpSpPr>
        <p:grpSpPr>
          <a:xfrm>
            <a:off x="7161508" y="1908802"/>
            <a:ext cx="1779292" cy="4312084"/>
            <a:chOff x="7161508" y="1908802"/>
            <a:chExt cx="1779292" cy="4312084"/>
          </a:xfrm>
        </p:grpSpPr>
        <p:pic>
          <p:nvPicPr>
            <p:cNvPr id="5" name="Picture 4" descr="A space shuttle on a launch pad&#10;&#10;AI-generated content may be incorrect.">
              <a:extLst>
                <a:ext uri="{FF2B5EF4-FFF2-40B4-BE49-F238E27FC236}">
                  <a16:creationId xmlns:a16="http://schemas.microsoft.com/office/drawing/2014/main" id="{B4A4B678-E6DD-DD42-880B-02C3FFA8A149}"/>
                </a:ext>
              </a:extLst>
            </p:cNvPr>
            <p:cNvPicPr>
              <a:picLocks noChangeAspect="1"/>
            </p:cNvPicPr>
            <p:nvPr/>
          </p:nvPicPr>
          <p:blipFill>
            <a:blip r:embed="rId2"/>
            <a:stretch>
              <a:fillRect/>
            </a:stretch>
          </p:blipFill>
          <p:spPr>
            <a:xfrm>
              <a:off x="7161508" y="1908802"/>
              <a:ext cx="1779292" cy="4291582"/>
            </a:xfrm>
            <a:prstGeom prst="rect">
              <a:avLst/>
            </a:prstGeom>
          </p:spPr>
        </p:pic>
        <p:sp>
          <p:nvSpPr>
            <p:cNvPr id="6" name="TextBox 5">
              <a:hlinkClick r:id="rId3"/>
              <a:extLst>
                <a:ext uri="{FF2B5EF4-FFF2-40B4-BE49-F238E27FC236}">
                  <a16:creationId xmlns:a16="http://schemas.microsoft.com/office/drawing/2014/main" id="{DB725347-2BCB-8588-908B-313D91BD5A51}"/>
                </a:ext>
              </a:extLst>
            </p:cNvPr>
            <p:cNvSpPr txBox="1"/>
            <p:nvPr/>
          </p:nvSpPr>
          <p:spPr>
            <a:xfrm>
              <a:off x="8397061" y="5913109"/>
              <a:ext cx="543739" cy="307777"/>
            </a:xfrm>
            <a:prstGeom prst="rect">
              <a:avLst/>
            </a:prstGeom>
            <a:noFill/>
          </p:spPr>
          <p:txBody>
            <a:bodyPr wrap="none" rtlCol="0">
              <a:spAutoFit/>
            </a:bodyPr>
            <a:lstStyle/>
            <a:p>
              <a:pPr algn="l">
                <a:spcAft>
                  <a:spcPts val="1200"/>
                </a:spcAft>
              </a:pPr>
              <a:r>
                <a:rPr lang="en-GB" sz="1400">
                  <a:latin typeface="Arial" panose="020B0604020202020204" pitchFamily="34" charset="0"/>
                  <a:cs typeface="Arial" panose="020B0604020202020204" pitchFamily="34" charset="0"/>
                </a:rPr>
                <a:t>CC0</a:t>
              </a:r>
            </a:p>
          </p:txBody>
        </p:sp>
      </p:grpSp>
      <p:sp>
        <p:nvSpPr>
          <p:cNvPr id="2" name="Title 1">
            <a:extLst>
              <a:ext uri="{FF2B5EF4-FFF2-40B4-BE49-F238E27FC236}">
                <a16:creationId xmlns:a16="http://schemas.microsoft.com/office/drawing/2014/main" id="{A2DC15F5-8C18-9D71-82A3-3B405FE5FD52}"/>
              </a:ext>
            </a:extLst>
          </p:cNvPr>
          <p:cNvSpPr>
            <a:spLocks noGrp="1"/>
          </p:cNvSpPr>
          <p:nvPr>
            <p:ph type="title"/>
          </p:nvPr>
        </p:nvSpPr>
        <p:spPr>
          <a:xfrm>
            <a:off x="156411" y="165879"/>
            <a:ext cx="8784390" cy="1034129"/>
          </a:xfrm>
        </p:spPr>
        <p:txBody>
          <a:bodyPr/>
          <a:lstStyle/>
          <a:p>
            <a:r>
              <a:rPr lang="en-GB" sz="3400" dirty="0" err="1"/>
              <a:t>Teirmeacúplaí</a:t>
            </a:r>
            <a:r>
              <a:rPr lang="en-GB" sz="3400" dirty="0"/>
              <a:t> i </a:t>
            </a:r>
            <a:r>
              <a:rPr lang="en-GB" sz="3400" dirty="0" err="1"/>
              <a:t>gcoinne</a:t>
            </a:r>
            <a:r>
              <a:rPr lang="en-GB" sz="3400" dirty="0"/>
              <a:t> </a:t>
            </a:r>
            <a:r>
              <a:rPr lang="en-GB" sz="3400" dirty="0" err="1"/>
              <a:t>teirmiméadar</a:t>
            </a:r>
            <a:r>
              <a:rPr lang="en-GB" sz="3400" dirty="0"/>
              <a:t> </a:t>
            </a:r>
            <a:r>
              <a:rPr lang="en-GB" sz="3400" dirty="0" err="1"/>
              <a:t>friotaíochta</a:t>
            </a:r>
            <a:r>
              <a:rPr lang="en-GB" sz="3400" dirty="0"/>
              <a:t> </a:t>
            </a:r>
            <a:r>
              <a:rPr lang="en-GB" sz="3400" dirty="0" err="1"/>
              <a:t>platanam</a:t>
            </a:r>
            <a:r>
              <a:rPr lang="en-GB" sz="3400" dirty="0"/>
              <a:t> </a:t>
            </a:r>
            <a:r>
              <a:rPr lang="en-GB" sz="3400" dirty="0" err="1"/>
              <a:t>sa</a:t>
            </a:r>
            <a:r>
              <a:rPr lang="en-GB" sz="3400" dirty="0"/>
              <a:t> </a:t>
            </a:r>
            <a:r>
              <a:rPr lang="en-GB" sz="3400" dirty="0" err="1"/>
              <a:t>Tointeálaí</a:t>
            </a:r>
            <a:r>
              <a:rPr lang="en-GB" sz="3400" dirty="0"/>
              <a:t> </a:t>
            </a:r>
            <a:r>
              <a:rPr lang="en-GB" sz="3400" dirty="0" err="1"/>
              <a:t>Spáis</a:t>
            </a:r>
            <a:endParaRPr lang="en-GB" sz="3400" dirty="0"/>
          </a:p>
        </p:txBody>
      </p:sp>
      <p:sp>
        <p:nvSpPr>
          <p:cNvPr id="3" name="TextBox 2">
            <a:extLst>
              <a:ext uri="{FF2B5EF4-FFF2-40B4-BE49-F238E27FC236}">
                <a16:creationId xmlns:a16="http://schemas.microsoft.com/office/drawing/2014/main" id="{0E9E062D-FDCF-1078-B8AC-DCD3A20AE703}"/>
              </a:ext>
            </a:extLst>
          </p:cNvPr>
          <p:cNvSpPr txBox="1"/>
          <p:nvPr/>
        </p:nvSpPr>
        <p:spPr>
          <a:xfrm>
            <a:off x="386269" y="1255408"/>
            <a:ext cx="7602699" cy="5724644"/>
          </a:xfrm>
          <a:prstGeom prst="rect">
            <a:avLst/>
          </a:prstGeom>
          <a:noFill/>
        </p:spPr>
        <p:txBody>
          <a:bodyPr wrap="square" rtlCol="0">
            <a:spAutoFit/>
          </a:bodyPr>
          <a:lstStyle/>
          <a:p>
            <a:pPr algn="l">
              <a:spcAft>
                <a:spcPts val="1200"/>
              </a:spcAft>
            </a:pPr>
            <a:r>
              <a:rPr lang="en-GB" sz="2800" dirty="0">
                <a:latin typeface="Arial" panose="020B0604020202020204" pitchFamily="34" charset="0"/>
                <a:cs typeface="Arial" panose="020B0604020202020204" pitchFamily="34" charset="0"/>
              </a:rPr>
              <a:t>Ba é an </a:t>
            </a:r>
            <a:r>
              <a:rPr lang="en-GB" sz="2800" dirty="0" err="1">
                <a:latin typeface="Arial" panose="020B0604020202020204" pitchFamily="34" charset="0"/>
                <a:cs typeface="Arial" panose="020B0604020202020204" pitchFamily="34" charset="0"/>
              </a:rPr>
              <a:t>tointeálaí</a:t>
            </a:r>
            <a:r>
              <a:rPr lang="en-GB" sz="2800" dirty="0">
                <a:latin typeface="Arial" panose="020B0604020202020204" pitchFamily="34" charset="0"/>
                <a:cs typeface="Arial" panose="020B0604020202020204" pitchFamily="34" charset="0"/>
              </a:rPr>
              <a:t> </a:t>
            </a:r>
            <a:r>
              <a:rPr lang="en-GB" sz="2800" dirty="0" err="1">
                <a:latin typeface="Arial" panose="020B0604020202020204" pitchFamily="34" charset="0"/>
                <a:cs typeface="Arial" panose="020B0604020202020204" pitchFamily="34" charset="0"/>
              </a:rPr>
              <a:t>spáis</a:t>
            </a:r>
            <a:r>
              <a:rPr lang="en-GB" sz="2800" dirty="0">
                <a:latin typeface="Arial" panose="020B0604020202020204" pitchFamily="34" charset="0"/>
                <a:cs typeface="Arial" panose="020B0604020202020204" pitchFamily="34" charset="0"/>
              </a:rPr>
              <a:t> an </a:t>
            </a:r>
            <a:r>
              <a:rPr lang="en-GB" sz="2800" dirty="0" err="1">
                <a:latin typeface="Arial" panose="020B0604020202020204" pitchFamily="34" charset="0"/>
                <a:cs typeface="Arial" panose="020B0604020202020204" pitchFamily="34" charset="0"/>
              </a:rPr>
              <a:t>chéad</a:t>
            </a:r>
            <a:r>
              <a:rPr lang="en-GB" sz="2800" dirty="0">
                <a:latin typeface="Arial" panose="020B0604020202020204" pitchFamily="34" charset="0"/>
                <a:cs typeface="Arial" panose="020B0604020202020204" pitchFamily="34" charset="0"/>
              </a:rPr>
              <a:t> </a:t>
            </a:r>
            <a:r>
              <a:rPr lang="en-GB" sz="2800" dirty="0" err="1">
                <a:latin typeface="Arial" panose="020B0604020202020204" pitchFamily="34" charset="0"/>
                <a:cs typeface="Arial" panose="020B0604020202020204" pitchFamily="34" charset="0"/>
              </a:rPr>
              <a:t>spásárthach</a:t>
            </a:r>
            <a:r>
              <a:rPr lang="en-GB" sz="2800" dirty="0">
                <a:latin typeface="Arial" panose="020B0604020202020204" pitchFamily="34" charset="0"/>
                <a:cs typeface="Arial" panose="020B0604020202020204" pitchFamily="34" charset="0"/>
              </a:rPr>
              <a:t> a </a:t>
            </a:r>
            <a:r>
              <a:rPr lang="en-GB" sz="2800" dirty="0" err="1">
                <a:latin typeface="Arial" panose="020B0604020202020204" pitchFamily="34" charset="0"/>
                <a:cs typeface="Arial" panose="020B0604020202020204" pitchFamily="34" charset="0"/>
              </a:rPr>
              <a:t>d'úsáid</a:t>
            </a:r>
            <a:r>
              <a:rPr lang="en-GB" sz="2800" dirty="0">
                <a:latin typeface="Arial" panose="020B0604020202020204" pitchFamily="34" charset="0"/>
                <a:cs typeface="Arial" panose="020B0604020202020204" pitchFamily="34" charset="0"/>
              </a:rPr>
              <a:t> </a:t>
            </a:r>
            <a:r>
              <a:rPr lang="en-GB" sz="2800" dirty="0" err="1">
                <a:latin typeface="Arial" panose="020B0604020202020204" pitchFamily="34" charset="0"/>
                <a:cs typeface="Arial" panose="020B0604020202020204" pitchFamily="34" charset="0"/>
              </a:rPr>
              <a:t>inneall</a:t>
            </a:r>
            <a:r>
              <a:rPr lang="en-GB" sz="2800" dirty="0">
                <a:latin typeface="Arial" panose="020B0604020202020204" pitchFamily="34" charset="0"/>
                <a:cs typeface="Arial" panose="020B0604020202020204" pitchFamily="34" charset="0"/>
              </a:rPr>
              <a:t> </a:t>
            </a:r>
            <a:r>
              <a:rPr lang="en-GB" sz="2800" dirty="0" err="1">
                <a:latin typeface="Arial" panose="020B0604020202020204" pitchFamily="34" charset="0"/>
                <a:cs typeface="Arial" panose="020B0604020202020204" pitchFamily="34" charset="0"/>
              </a:rPr>
              <a:t>roicéad</a:t>
            </a:r>
            <a:r>
              <a:rPr lang="en-GB" sz="2800" dirty="0">
                <a:latin typeface="Arial" panose="020B0604020202020204" pitchFamily="34" charset="0"/>
                <a:cs typeface="Arial" panose="020B0604020202020204" pitchFamily="34" charset="0"/>
              </a:rPr>
              <a:t> in-</a:t>
            </a:r>
            <a:r>
              <a:rPr lang="en-GB" sz="2800" dirty="0" err="1">
                <a:latin typeface="Arial" panose="020B0604020202020204" pitchFamily="34" charset="0"/>
                <a:cs typeface="Arial" panose="020B0604020202020204" pitchFamily="34" charset="0"/>
              </a:rPr>
              <a:t>athúsáidte</a:t>
            </a:r>
            <a:r>
              <a:rPr lang="en-GB" sz="2800" dirty="0">
                <a:latin typeface="Arial" panose="020B0604020202020204" pitchFamily="34" charset="0"/>
                <a:cs typeface="Arial" panose="020B0604020202020204" pitchFamily="34" charset="0"/>
              </a:rPr>
              <a:t>.</a:t>
            </a:r>
          </a:p>
          <a:p>
            <a:pPr algn="l">
              <a:spcAft>
                <a:spcPts val="1200"/>
              </a:spcAft>
            </a:pPr>
            <a:r>
              <a:rPr lang="en-GB" sz="2800" dirty="0">
                <a:latin typeface="Arial" panose="020B0604020202020204" pitchFamily="34" charset="0"/>
                <a:cs typeface="Arial" panose="020B0604020202020204" pitchFamily="34" charset="0"/>
              </a:rPr>
              <a:t>Sa </a:t>
            </a:r>
            <a:r>
              <a:rPr lang="en-GB" sz="2800" dirty="0" err="1">
                <a:latin typeface="Arial" panose="020B0604020202020204" pitchFamily="34" charset="0"/>
                <a:cs typeface="Arial" panose="020B0604020202020204" pitchFamily="34" charset="0"/>
              </a:rPr>
              <a:t>dearadh</a:t>
            </a:r>
            <a:r>
              <a:rPr lang="en-GB" sz="2800" dirty="0">
                <a:latin typeface="Arial" panose="020B0604020202020204" pitchFamily="34" charset="0"/>
                <a:cs typeface="Arial" panose="020B0604020202020204" pitchFamily="34" charset="0"/>
              </a:rPr>
              <a:t> </a:t>
            </a:r>
            <a:r>
              <a:rPr lang="en-GB" sz="2800" dirty="0" err="1">
                <a:latin typeface="Arial" panose="020B0604020202020204" pitchFamily="34" charset="0"/>
                <a:cs typeface="Arial" panose="020B0604020202020204" pitchFamily="34" charset="0"/>
              </a:rPr>
              <a:t>bunaidh</a:t>
            </a:r>
            <a:r>
              <a:rPr lang="en-GB" sz="2800" dirty="0">
                <a:latin typeface="Arial" panose="020B0604020202020204" pitchFamily="34" charset="0"/>
                <a:cs typeface="Arial" panose="020B0604020202020204" pitchFamily="34" charset="0"/>
              </a:rPr>
              <a:t>, </a:t>
            </a:r>
            <a:r>
              <a:rPr lang="en-GB" sz="2800" dirty="0" err="1">
                <a:latin typeface="Arial" panose="020B0604020202020204" pitchFamily="34" charset="0"/>
                <a:cs typeface="Arial" panose="020B0604020202020204" pitchFamily="34" charset="0"/>
              </a:rPr>
              <a:t>rinne</a:t>
            </a:r>
            <a:r>
              <a:rPr lang="en-GB" sz="2800" dirty="0">
                <a:latin typeface="Arial" panose="020B0604020202020204" pitchFamily="34" charset="0"/>
                <a:cs typeface="Arial" panose="020B0604020202020204" pitchFamily="34" charset="0"/>
              </a:rPr>
              <a:t> </a:t>
            </a:r>
            <a:r>
              <a:rPr lang="en-GB" sz="2800" dirty="0" err="1">
                <a:latin typeface="Arial" panose="020B0604020202020204" pitchFamily="34" charset="0"/>
                <a:cs typeface="Arial" panose="020B0604020202020204" pitchFamily="34" charset="0"/>
              </a:rPr>
              <a:t>teirmiméadair</a:t>
            </a:r>
            <a:r>
              <a:rPr lang="en-GB" sz="2800" dirty="0">
                <a:latin typeface="Arial" panose="020B0604020202020204" pitchFamily="34" charset="0"/>
                <a:cs typeface="Arial" panose="020B0604020202020204" pitchFamily="34" charset="0"/>
              </a:rPr>
              <a:t> </a:t>
            </a:r>
            <a:r>
              <a:rPr lang="en-GB" sz="2800" dirty="0" err="1">
                <a:latin typeface="Arial" panose="020B0604020202020204" pitchFamily="34" charset="0"/>
                <a:cs typeface="Arial" panose="020B0604020202020204" pitchFamily="34" charset="0"/>
              </a:rPr>
              <a:t>friotaíochta</a:t>
            </a:r>
            <a:r>
              <a:rPr lang="en-GB" sz="2800" dirty="0">
                <a:latin typeface="Arial" panose="020B0604020202020204" pitchFamily="34" charset="0"/>
                <a:cs typeface="Arial" panose="020B0604020202020204" pitchFamily="34" charset="0"/>
              </a:rPr>
              <a:t> </a:t>
            </a:r>
            <a:r>
              <a:rPr lang="en-GB" sz="2800" dirty="0" err="1">
                <a:latin typeface="Arial" panose="020B0604020202020204" pitchFamily="34" charset="0"/>
                <a:cs typeface="Arial" panose="020B0604020202020204" pitchFamily="34" charset="0"/>
              </a:rPr>
              <a:t>platanam</a:t>
            </a:r>
            <a:r>
              <a:rPr lang="en-GB" sz="2800" dirty="0">
                <a:latin typeface="Arial" panose="020B0604020202020204" pitchFamily="34" charset="0"/>
                <a:cs typeface="Arial" panose="020B0604020202020204" pitchFamily="34" charset="0"/>
              </a:rPr>
              <a:t> </a:t>
            </a:r>
            <a:r>
              <a:rPr lang="en-GB" sz="2800" dirty="0" err="1">
                <a:latin typeface="Arial" panose="020B0604020202020204" pitchFamily="34" charset="0"/>
                <a:cs typeface="Arial" panose="020B0604020202020204" pitchFamily="34" charset="0"/>
              </a:rPr>
              <a:t>monatóireacht</a:t>
            </a:r>
            <a:r>
              <a:rPr lang="en-GB" sz="2800" dirty="0">
                <a:latin typeface="Arial" panose="020B0604020202020204" pitchFamily="34" charset="0"/>
                <a:cs typeface="Arial" panose="020B0604020202020204" pitchFamily="34" charset="0"/>
              </a:rPr>
              <a:t> </a:t>
            </a:r>
            <a:r>
              <a:rPr lang="en-GB" sz="2800" dirty="0" err="1">
                <a:latin typeface="Arial" panose="020B0604020202020204" pitchFamily="34" charset="0"/>
                <a:cs typeface="Arial" panose="020B0604020202020204" pitchFamily="34" charset="0"/>
              </a:rPr>
              <a:t>ar</a:t>
            </a:r>
            <a:r>
              <a:rPr lang="en-GB" sz="2800" dirty="0">
                <a:latin typeface="Arial" panose="020B0604020202020204" pitchFamily="34" charset="0"/>
                <a:cs typeface="Arial" panose="020B0604020202020204" pitchFamily="34" charset="0"/>
              </a:rPr>
              <a:t>   </a:t>
            </a:r>
            <a:r>
              <a:rPr lang="en-GB" sz="2800" dirty="0" err="1">
                <a:latin typeface="Arial" panose="020B0604020202020204" pitchFamily="34" charset="0"/>
                <a:cs typeface="Arial" panose="020B0604020202020204" pitchFamily="34" charset="0"/>
              </a:rPr>
              <a:t>theocht</a:t>
            </a:r>
            <a:r>
              <a:rPr lang="en-GB" sz="2800" dirty="0">
                <a:latin typeface="Arial" panose="020B0604020202020204" pitchFamily="34" charset="0"/>
                <a:cs typeface="Arial" panose="020B0604020202020204" pitchFamily="34" charset="0"/>
              </a:rPr>
              <a:t> an </a:t>
            </a:r>
            <a:r>
              <a:rPr lang="en-GB" sz="2800" dirty="0" err="1">
                <a:latin typeface="Arial" panose="020B0604020202020204" pitchFamily="34" charset="0"/>
                <a:cs typeface="Arial" panose="020B0604020202020204" pitchFamily="34" charset="0"/>
              </a:rPr>
              <a:t>innill</a:t>
            </a:r>
            <a:r>
              <a:rPr lang="en-GB" sz="2800" dirty="0">
                <a:latin typeface="Arial" panose="020B0604020202020204" pitchFamily="34" charset="0"/>
                <a:cs typeface="Arial" panose="020B0604020202020204" pitchFamily="34" charset="0"/>
              </a:rPr>
              <a:t>.</a:t>
            </a:r>
          </a:p>
          <a:p>
            <a:pPr algn="l">
              <a:spcAft>
                <a:spcPts val="1200"/>
              </a:spcAft>
            </a:pPr>
            <a:r>
              <a:rPr lang="en-GB" sz="2800" dirty="0">
                <a:latin typeface="Arial" panose="020B0604020202020204" pitchFamily="34" charset="0"/>
                <a:cs typeface="Arial" panose="020B0604020202020204" pitchFamily="34" charset="0"/>
              </a:rPr>
              <a:t>Tar </a:t>
            </a:r>
            <a:r>
              <a:rPr lang="en-GB" sz="2800" dirty="0" err="1">
                <a:latin typeface="Arial" panose="020B0604020202020204" pitchFamily="34" charset="0"/>
                <a:cs typeface="Arial" panose="020B0604020202020204" pitchFamily="34" charset="0"/>
              </a:rPr>
              <a:t>éis</a:t>
            </a:r>
            <a:r>
              <a:rPr lang="en-GB" sz="2800" dirty="0">
                <a:latin typeface="Arial" panose="020B0604020202020204" pitchFamily="34" charset="0"/>
                <a:cs typeface="Arial" panose="020B0604020202020204" pitchFamily="34" charset="0"/>
              </a:rPr>
              <a:t> </a:t>
            </a:r>
            <a:r>
              <a:rPr lang="en-GB" sz="2800" dirty="0" err="1">
                <a:latin typeface="Arial" panose="020B0604020202020204" pitchFamily="34" charset="0"/>
                <a:cs typeface="Arial" panose="020B0604020202020204" pitchFamily="34" charset="0"/>
              </a:rPr>
              <a:t>roinnt</a:t>
            </a:r>
            <a:r>
              <a:rPr lang="en-GB" sz="2800" dirty="0">
                <a:latin typeface="Arial" panose="020B0604020202020204" pitchFamily="34" charset="0"/>
                <a:cs typeface="Arial" panose="020B0604020202020204" pitchFamily="34" charset="0"/>
              </a:rPr>
              <a:t> </a:t>
            </a:r>
            <a:r>
              <a:rPr lang="en-GB" sz="2800" dirty="0" err="1">
                <a:latin typeface="Arial" panose="020B0604020202020204" pitchFamily="34" charset="0"/>
                <a:cs typeface="Arial" panose="020B0604020202020204" pitchFamily="34" charset="0"/>
              </a:rPr>
              <a:t>eitiltí</a:t>
            </a:r>
            <a:r>
              <a:rPr lang="en-GB" sz="2800" dirty="0">
                <a:latin typeface="Arial" panose="020B0604020202020204" pitchFamily="34" charset="0"/>
                <a:cs typeface="Arial" panose="020B0604020202020204" pitchFamily="34" charset="0"/>
              </a:rPr>
              <a:t>, </a:t>
            </a:r>
            <a:r>
              <a:rPr lang="en-GB" sz="2800" dirty="0" err="1">
                <a:latin typeface="Arial" panose="020B0604020202020204" pitchFamily="34" charset="0"/>
                <a:cs typeface="Arial" panose="020B0604020202020204" pitchFamily="34" charset="0"/>
              </a:rPr>
              <a:t>thosaigh</a:t>
            </a:r>
            <a:r>
              <a:rPr lang="en-GB" sz="2800" dirty="0">
                <a:latin typeface="Arial" panose="020B0604020202020204" pitchFamily="34" charset="0"/>
                <a:cs typeface="Arial" panose="020B0604020202020204" pitchFamily="34" charset="0"/>
              </a:rPr>
              <a:t> na </a:t>
            </a:r>
            <a:r>
              <a:rPr lang="en-GB" sz="2800" dirty="0" err="1">
                <a:latin typeface="Arial" panose="020B0604020202020204" pitchFamily="34" charset="0"/>
                <a:cs typeface="Arial" panose="020B0604020202020204" pitchFamily="34" charset="0"/>
              </a:rPr>
              <a:t>teirmiméadair</a:t>
            </a:r>
            <a:r>
              <a:rPr lang="en-GB" sz="2800" dirty="0">
                <a:latin typeface="Arial" panose="020B0604020202020204" pitchFamily="34" charset="0"/>
                <a:cs typeface="Arial" panose="020B0604020202020204" pitchFamily="34" charset="0"/>
              </a:rPr>
              <a:t> ag </a:t>
            </a:r>
            <a:r>
              <a:rPr lang="en-GB" sz="2800" dirty="0" err="1">
                <a:latin typeface="Arial" panose="020B0604020202020204" pitchFamily="34" charset="0"/>
                <a:cs typeface="Arial" panose="020B0604020202020204" pitchFamily="34" charset="0"/>
              </a:rPr>
              <a:t>teip</a:t>
            </a:r>
            <a:r>
              <a:rPr lang="en-GB" sz="2800" dirty="0">
                <a:latin typeface="Arial" panose="020B0604020202020204" pitchFamily="34" charset="0"/>
                <a:cs typeface="Arial" panose="020B0604020202020204" pitchFamily="34" charset="0"/>
              </a:rPr>
              <a:t>. </a:t>
            </a:r>
            <a:r>
              <a:rPr lang="en-GB" sz="2800" dirty="0" err="1">
                <a:latin typeface="Arial" panose="020B0604020202020204" pitchFamily="34" charset="0"/>
                <a:cs typeface="Arial" panose="020B0604020202020204" pitchFamily="34" charset="0"/>
              </a:rPr>
              <a:t>Bhí</a:t>
            </a:r>
            <a:r>
              <a:rPr lang="en-GB" sz="2800" dirty="0">
                <a:latin typeface="Arial" panose="020B0604020202020204" pitchFamily="34" charset="0"/>
                <a:cs typeface="Arial" panose="020B0604020202020204" pitchFamily="34" charset="0"/>
              </a:rPr>
              <a:t> </a:t>
            </a:r>
            <a:r>
              <a:rPr lang="en-GB" sz="2800" dirty="0" err="1">
                <a:latin typeface="Arial" panose="020B0604020202020204" pitchFamily="34" charset="0"/>
                <a:cs typeface="Arial" panose="020B0604020202020204" pitchFamily="34" charset="0"/>
              </a:rPr>
              <a:t>siad</a:t>
            </a:r>
            <a:r>
              <a:rPr lang="en-GB" sz="2800" dirty="0">
                <a:latin typeface="Arial" panose="020B0604020202020204" pitchFamily="34" charset="0"/>
                <a:cs typeface="Arial" panose="020B0604020202020204" pitchFamily="34" charset="0"/>
              </a:rPr>
              <a:t> ag </a:t>
            </a:r>
            <a:r>
              <a:rPr lang="en-GB" sz="2800" dirty="0" err="1">
                <a:latin typeface="Arial" panose="020B0604020202020204" pitchFamily="34" charset="0"/>
                <a:cs typeface="Arial" panose="020B0604020202020204" pitchFamily="34" charset="0"/>
              </a:rPr>
              <a:t>dul</a:t>
            </a:r>
            <a:r>
              <a:rPr lang="en-GB" sz="2800" dirty="0">
                <a:latin typeface="Arial" panose="020B0604020202020204" pitchFamily="34" charset="0"/>
                <a:cs typeface="Arial" panose="020B0604020202020204" pitchFamily="34" charset="0"/>
              </a:rPr>
              <a:t> </a:t>
            </a:r>
            <a:r>
              <a:rPr lang="en-GB" sz="2800" dirty="0" err="1">
                <a:latin typeface="Arial" panose="020B0604020202020204" pitchFamily="34" charset="0"/>
                <a:cs typeface="Arial" panose="020B0604020202020204" pitchFamily="34" charset="0"/>
              </a:rPr>
              <a:t>tríd</a:t>
            </a:r>
            <a:r>
              <a:rPr lang="en-GB" sz="2800" dirty="0">
                <a:latin typeface="Arial" panose="020B0604020202020204" pitchFamily="34" charset="0"/>
                <a:cs typeface="Arial" panose="020B0604020202020204" pitchFamily="34" charset="0"/>
              </a:rPr>
              <a:t> an </a:t>
            </a:r>
            <a:r>
              <a:rPr lang="en-GB" sz="2800" dirty="0" err="1">
                <a:latin typeface="Arial" panose="020B0604020202020204" pitchFamily="34" charset="0"/>
                <a:cs typeface="Arial" panose="020B0604020202020204" pitchFamily="34" charset="0"/>
              </a:rPr>
              <a:t>iomarca</a:t>
            </a:r>
            <a:r>
              <a:rPr lang="en-GB" sz="2800" dirty="0">
                <a:latin typeface="Arial" panose="020B0604020202020204" pitchFamily="34" charset="0"/>
                <a:cs typeface="Arial" panose="020B0604020202020204" pitchFamily="34" charset="0"/>
              </a:rPr>
              <a:t> </a:t>
            </a:r>
            <a:r>
              <a:rPr lang="en-GB" sz="2800" dirty="0" err="1">
                <a:latin typeface="Arial" panose="020B0604020202020204" pitchFamily="34" charset="0"/>
                <a:cs typeface="Arial" panose="020B0604020202020204" pitchFamily="34" charset="0"/>
              </a:rPr>
              <a:t>timthriallta</a:t>
            </a:r>
            <a:r>
              <a:rPr lang="en-GB" sz="2800" dirty="0">
                <a:latin typeface="Arial" panose="020B0604020202020204" pitchFamily="34" charset="0"/>
                <a:cs typeface="Arial" panose="020B0604020202020204" pitchFamily="34" charset="0"/>
              </a:rPr>
              <a:t> </a:t>
            </a:r>
            <a:r>
              <a:rPr lang="en-GB" sz="2800" dirty="0" err="1">
                <a:latin typeface="Arial" panose="020B0604020202020204" pitchFamily="34" charset="0"/>
                <a:cs typeface="Arial" panose="020B0604020202020204" pitchFamily="34" charset="0"/>
              </a:rPr>
              <a:t>idir</a:t>
            </a:r>
            <a:r>
              <a:rPr lang="en-GB" sz="2800" dirty="0">
                <a:latin typeface="Arial" panose="020B0604020202020204" pitchFamily="34" charset="0"/>
                <a:cs typeface="Arial" panose="020B0604020202020204" pitchFamily="34" charset="0"/>
              </a:rPr>
              <a:t> </a:t>
            </a:r>
            <a:r>
              <a:rPr lang="en-GB" sz="2800" dirty="0" err="1">
                <a:latin typeface="Arial" panose="020B0604020202020204" pitchFamily="34" charset="0"/>
                <a:cs typeface="Arial" panose="020B0604020202020204" pitchFamily="34" charset="0"/>
              </a:rPr>
              <a:t>teochtaí</a:t>
            </a:r>
            <a:r>
              <a:rPr lang="en-GB" sz="2800" dirty="0">
                <a:latin typeface="Arial" panose="020B0604020202020204" pitchFamily="34" charset="0"/>
                <a:cs typeface="Arial" panose="020B0604020202020204" pitchFamily="34" charset="0"/>
              </a:rPr>
              <a:t> thar a bheith </a:t>
            </a:r>
            <a:r>
              <a:rPr lang="en-GB" sz="2800" dirty="0" err="1">
                <a:latin typeface="Arial" panose="020B0604020202020204" pitchFamily="34" charset="0"/>
                <a:cs typeface="Arial" panose="020B0604020202020204" pitchFamily="34" charset="0"/>
              </a:rPr>
              <a:t>íseal</a:t>
            </a:r>
            <a:r>
              <a:rPr lang="en-GB" sz="2800" dirty="0">
                <a:latin typeface="Arial" panose="020B0604020202020204" pitchFamily="34" charset="0"/>
                <a:cs typeface="Arial" panose="020B0604020202020204" pitchFamily="34" charset="0"/>
              </a:rPr>
              <a:t>   agus thar a bheith </a:t>
            </a:r>
            <a:r>
              <a:rPr lang="en-GB" sz="2800" dirty="0" err="1">
                <a:latin typeface="Arial" panose="020B0604020202020204" pitchFamily="34" charset="0"/>
                <a:cs typeface="Arial" panose="020B0604020202020204" pitchFamily="34" charset="0"/>
              </a:rPr>
              <a:t>ard</a:t>
            </a:r>
            <a:r>
              <a:rPr lang="en-GB" sz="2800" dirty="0">
                <a:latin typeface="Arial" panose="020B0604020202020204" pitchFamily="34" charset="0"/>
                <a:cs typeface="Arial" panose="020B0604020202020204" pitchFamily="34" charset="0"/>
              </a:rPr>
              <a:t>.</a:t>
            </a:r>
          </a:p>
          <a:p>
            <a:pPr algn="l">
              <a:spcAft>
                <a:spcPts val="1200"/>
              </a:spcAft>
            </a:pPr>
            <a:r>
              <a:rPr lang="en-GB" sz="2800" dirty="0" err="1">
                <a:latin typeface="Arial" panose="020B0604020202020204" pitchFamily="34" charset="0"/>
                <a:cs typeface="Arial" panose="020B0604020202020204" pitchFamily="34" charset="0"/>
              </a:rPr>
              <a:t>Cuireadh</a:t>
            </a:r>
            <a:r>
              <a:rPr lang="en-GB" sz="2800" dirty="0">
                <a:latin typeface="Arial" panose="020B0604020202020204" pitchFamily="34" charset="0"/>
                <a:cs typeface="Arial" panose="020B0604020202020204" pitchFamily="34" charset="0"/>
              </a:rPr>
              <a:t> </a:t>
            </a:r>
            <a:r>
              <a:rPr lang="en-GB" sz="2800" dirty="0" err="1">
                <a:latin typeface="Arial" panose="020B0604020202020204" pitchFamily="34" charset="0"/>
                <a:cs typeface="Arial" panose="020B0604020202020204" pitchFamily="34" charset="0"/>
              </a:rPr>
              <a:t>teirmeacúplaí</a:t>
            </a:r>
            <a:r>
              <a:rPr lang="en-GB" sz="2800" dirty="0">
                <a:latin typeface="Arial" panose="020B0604020202020204" pitchFamily="34" charset="0"/>
                <a:cs typeface="Arial" panose="020B0604020202020204" pitchFamily="34" charset="0"/>
              </a:rPr>
              <a:t> </a:t>
            </a:r>
            <a:r>
              <a:rPr lang="en-GB" sz="2800" dirty="0" err="1">
                <a:latin typeface="Arial" panose="020B0604020202020204" pitchFamily="34" charset="0"/>
                <a:cs typeface="Arial" panose="020B0604020202020204" pitchFamily="34" charset="0"/>
              </a:rPr>
              <a:t>ina</a:t>
            </a:r>
            <a:r>
              <a:rPr lang="en-GB" sz="2800" dirty="0">
                <a:latin typeface="Arial" panose="020B0604020202020204" pitchFamily="34" charset="0"/>
                <a:cs typeface="Arial" panose="020B0604020202020204" pitchFamily="34" charset="0"/>
              </a:rPr>
              <a:t> n-</a:t>
            </a:r>
            <a:r>
              <a:rPr lang="en-GB" sz="2800" dirty="0" err="1">
                <a:latin typeface="Arial" panose="020B0604020202020204" pitchFamily="34" charset="0"/>
                <a:cs typeface="Arial" panose="020B0604020202020204" pitchFamily="34" charset="0"/>
              </a:rPr>
              <a:t>áit</a:t>
            </a:r>
            <a:r>
              <a:rPr lang="en-GB" sz="2800" dirty="0">
                <a:latin typeface="Arial" panose="020B0604020202020204" pitchFamily="34" charset="0"/>
                <a:cs typeface="Arial" panose="020B0604020202020204" pitchFamily="34" charset="0"/>
              </a:rPr>
              <a:t>, </a:t>
            </a:r>
            <a:r>
              <a:rPr lang="en-GB" sz="2800" dirty="0" err="1">
                <a:latin typeface="Arial" panose="020B0604020202020204" pitchFamily="34" charset="0"/>
                <a:cs typeface="Arial" panose="020B0604020202020204" pitchFamily="34" charset="0"/>
              </a:rPr>
              <a:t>ní</a:t>
            </a:r>
            <a:r>
              <a:rPr lang="en-GB" sz="2800" dirty="0">
                <a:latin typeface="Arial" panose="020B0604020202020204" pitchFamily="34" charset="0"/>
                <a:cs typeface="Arial" panose="020B0604020202020204" pitchFamily="34" charset="0"/>
              </a:rPr>
              <a:t> </a:t>
            </a:r>
            <a:r>
              <a:rPr lang="en-GB" sz="2800" dirty="0" err="1">
                <a:latin typeface="Arial" panose="020B0604020202020204" pitchFamily="34" charset="0"/>
                <a:cs typeface="Arial" panose="020B0604020202020204" pitchFamily="34" charset="0"/>
              </a:rPr>
              <a:t>ar</a:t>
            </a:r>
            <a:r>
              <a:rPr lang="en-GB" sz="2800" dirty="0">
                <a:latin typeface="Arial" panose="020B0604020202020204" pitchFamily="34" charset="0"/>
                <a:cs typeface="Arial" panose="020B0604020202020204" pitchFamily="34" charset="0"/>
              </a:rPr>
              <a:t>   </a:t>
            </a:r>
            <a:r>
              <a:rPr lang="en-GB" sz="2800" dirty="0" err="1">
                <a:latin typeface="Arial" panose="020B0604020202020204" pitchFamily="34" charset="0"/>
                <a:cs typeface="Arial" panose="020B0604020202020204" pitchFamily="34" charset="0"/>
              </a:rPr>
              <a:t>mhaithe</a:t>
            </a:r>
            <a:r>
              <a:rPr lang="en-GB" sz="2800" dirty="0">
                <a:latin typeface="Arial" panose="020B0604020202020204" pitchFamily="34" charset="0"/>
                <a:cs typeface="Arial" panose="020B0604020202020204" pitchFamily="34" charset="0"/>
              </a:rPr>
              <a:t> le </a:t>
            </a:r>
            <a:r>
              <a:rPr lang="en-GB" sz="2800" dirty="0" err="1">
                <a:latin typeface="Arial" panose="020B0604020202020204" pitchFamily="34" charset="0"/>
                <a:cs typeface="Arial" panose="020B0604020202020204" pitchFamily="34" charset="0"/>
              </a:rPr>
              <a:t>cruinneas</a:t>
            </a:r>
            <a:r>
              <a:rPr lang="en-GB" sz="2800" dirty="0">
                <a:latin typeface="Arial" panose="020B0604020202020204" pitchFamily="34" charset="0"/>
                <a:cs typeface="Arial" panose="020B0604020202020204" pitchFamily="34" charset="0"/>
              </a:rPr>
              <a:t> ach </a:t>
            </a:r>
            <a:r>
              <a:rPr lang="en-GB" sz="2800" dirty="0" err="1">
                <a:latin typeface="Arial" panose="020B0604020202020204" pitchFamily="34" charset="0"/>
                <a:cs typeface="Arial" panose="020B0604020202020204" pitchFamily="34" charset="0"/>
              </a:rPr>
              <a:t>ar</a:t>
            </a:r>
            <a:r>
              <a:rPr lang="en-GB" sz="2800" dirty="0">
                <a:latin typeface="Arial" panose="020B0604020202020204" pitchFamily="34" charset="0"/>
                <a:cs typeface="Arial" panose="020B0604020202020204" pitchFamily="34" charset="0"/>
              </a:rPr>
              <a:t> </a:t>
            </a:r>
            <a:r>
              <a:rPr lang="en-GB" sz="2800" dirty="0" err="1">
                <a:latin typeface="Arial" panose="020B0604020202020204" pitchFamily="34" charset="0"/>
                <a:cs typeface="Arial" panose="020B0604020202020204" pitchFamily="34" charset="0"/>
              </a:rPr>
              <a:t>mhaithe</a:t>
            </a:r>
            <a:r>
              <a:rPr lang="en-GB" sz="2800" dirty="0">
                <a:latin typeface="Arial" panose="020B0604020202020204" pitchFamily="34" charset="0"/>
                <a:cs typeface="Arial" panose="020B0604020202020204" pitchFamily="34" charset="0"/>
              </a:rPr>
              <a:t> le </a:t>
            </a:r>
            <a:r>
              <a:rPr lang="en-GB" sz="2800" dirty="0" err="1">
                <a:latin typeface="Arial" panose="020B0604020202020204" pitchFamily="34" charset="0"/>
                <a:cs typeface="Arial" panose="020B0604020202020204" pitchFamily="34" charset="0"/>
              </a:rPr>
              <a:t>láidreacht</a:t>
            </a:r>
            <a:r>
              <a:rPr lang="en-GB" sz="2800" dirty="0">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319449270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BDD147B-074D-D632-D7DE-B26EEE24C180}"/>
            </a:ext>
          </a:extLst>
        </p:cNvPr>
        <p:cNvGrpSpPr/>
        <p:nvPr/>
      </p:nvGrpSpPr>
      <p:grpSpPr>
        <a:xfrm>
          <a:off x="0" y="0"/>
          <a:ext cx="0" cy="0"/>
          <a:chOff x="0" y="0"/>
          <a:chExt cx="0" cy="0"/>
        </a:xfrm>
      </p:grpSpPr>
      <p:sp>
        <p:nvSpPr>
          <p:cNvPr id="25" name="Freeform: Shape 24">
            <a:extLst>
              <a:ext uri="{FF2B5EF4-FFF2-40B4-BE49-F238E27FC236}">
                <a16:creationId xmlns:a16="http://schemas.microsoft.com/office/drawing/2014/main" id="{D56DE74C-99F8-CADF-0A40-12EE7ADB74F4}"/>
              </a:ext>
            </a:extLst>
          </p:cNvPr>
          <p:cNvSpPr/>
          <p:nvPr/>
        </p:nvSpPr>
        <p:spPr>
          <a:xfrm>
            <a:off x="4603865" y="4768795"/>
            <a:ext cx="2584911" cy="1365940"/>
          </a:xfrm>
          <a:custGeom>
            <a:avLst/>
            <a:gdLst>
              <a:gd name="csX0" fmla="*/ 0 w 2584911"/>
              <a:gd name="csY0" fmla="*/ 0 h 1365940"/>
              <a:gd name="csX1" fmla="*/ 2584911 w 2584911"/>
              <a:gd name="csY1" fmla="*/ 0 h 1365940"/>
              <a:gd name="csX2" fmla="*/ 2584911 w 2584911"/>
              <a:gd name="csY2" fmla="*/ 1256604 h 1365940"/>
              <a:gd name="csX3" fmla="*/ 2491150 w 2584911"/>
              <a:gd name="csY3" fmla="*/ 1365940 h 1365940"/>
              <a:gd name="csX4" fmla="*/ 80779 w 2584911"/>
              <a:gd name="csY4" fmla="*/ 1353621 h 1365940"/>
              <a:gd name="csX5" fmla="*/ 0 w 2584911"/>
              <a:gd name="csY5" fmla="*/ 1256604 h 1365940"/>
              <a:gd name="csX6" fmla="*/ 0 w 2584911"/>
              <a:gd name="csY6" fmla="*/ 0 h 1365940"/>
            </a:gdLst>
            <a:ahLst/>
            <a:cxnLst>
              <a:cxn ang="0">
                <a:pos x="csX0" y="csY0"/>
              </a:cxn>
              <a:cxn ang="0">
                <a:pos x="csX1" y="csY1"/>
              </a:cxn>
              <a:cxn ang="0">
                <a:pos x="csX2" y="csY2"/>
              </a:cxn>
              <a:cxn ang="0">
                <a:pos x="csX3" y="csY3"/>
              </a:cxn>
              <a:cxn ang="0">
                <a:pos x="csX4" y="csY4"/>
              </a:cxn>
              <a:cxn ang="0">
                <a:pos x="csX5" y="csY5"/>
              </a:cxn>
              <a:cxn ang="0">
                <a:pos x="csX6" y="csY6"/>
              </a:cxn>
            </a:cxnLst>
            <a:rect l="l" t="t" r="r" b="b"/>
            <a:pathLst>
              <a:path w="2584911" h="1365940">
                <a:moveTo>
                  <a:pt x="0" y="0"/>
                </a:moveTo>
                <a:lnTo>
                  <a:pt x="2584911" y="0"/>
                </a:lnTo>
                <a:lnTo>
                  <a:pt x="2584911" y="1256604"/>
                </a:lnTo>
                <a:lnTo>
                  <a:pt x="2491150" y="1365940"/>
                </a:lnTo>
                <a:lnTo>
                  <a:pt x="80779" y="1353621"/>
                </a:lnTo>
                <a:lnTo>
                  <a:pt x="0" y="1256604"/>
                </a:lnTo>
                <a:lnTo>
                  <a:pt x="0" y="0"/>
                </a:lnTo>
                <a:close/>
              </a:path>
            </a:pathLst>
          </a:custGeom>
          <a:solidFill>
            <a:schemeClr val="tx2">
              <a:lumMod val="10000"/>
              <a:lumOff val="90000"/>
            </a:schemeClr>
          </a:solidFill>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14339" name="Rectangle 4">
            <a:extLst>
              <a:ext uri="{FF2B5EF4-FFF2-40B4-BE49-F238E27FC236}">
                <a16:creationId xmlns:a16="http://schemas.microsoft.com/office/drawing/2014/main" id="{B4116FA0-82DE-D66F-048D-8A97A561822F}"/>
              </a:ext>
            </a:extLst>
          </p:cNvPr>
          <p:cNvSpPr>
            <a:spLocks noGrp="1" noChangeArrowheads="1"/>
          </p:cNvSpPr>
          <p:nvPr>
            <p:ph type="title"/>
          </p:nvPr>
        </p:nvSpPr>
        <p:spPr>
          <a:xfrm>
            <a:off x="254000" y="197771"/>
            <a:ext cx="8712200" cy="867930"/>
          </a:xfrm>
        </p:spPr>
        <p:txBody>
          <a:bodyPr/>
          <a:lstStyle/>
          <a:p>
            <a:r>
              <a:rPr lang="en-IE" altLang="en-US" sz="2800" dirty="0"/>
              <a:t>An t-</a:t>
            </a:r>
            <a:r>
              <a:rPr lang="en-IE" altLang="en-US" sz="2800" dirty="0" err="1"/>
              <a:t>athrú</a:t>
            </a:r>
            <a:r>
              <a:rPr lang="en-IE" altLang="en-US" sz="2800" dirty="0"/>
              <a:t> </a:t>
            </a:r>
            <a:r>
              <a:rPr lang="en-IE" altLang="en-US" sz="2800" dirty="0" err="1"/>
              <a:t>ar</a:t>
            </a:r>
            <a:r>
              <a:rPr lang="en-IE" altLang="en-US" sz="2800" dirty="0"/>
              <a:t> </a:t>
            </a:r>
            <a:r>
              <a:rPr lang="en-IE" altLang="en-US" sz="2800" dirty="0" err="1"/>
              <a:t>fhriotaíocht</a:t>
            </a:r>
            <a:r>
              <a:rPr lang="en-IE" altLang="en-US" sz="2800" dirty="0"/>
              <a:t> </a:t>
            </a:r>
            <a:r>
              <a:rPr lang="en-IE" altLang="en-US" sz="2800" dirty="0" err="1"/>
              <a:t>mhiotail</a:t>
            </a:r>
            <a:r>
              <a:rPr lang="en-IE" altLang="en-US" sz="2800" dirty="0"/>
              <a:t> leis an </a:t>
            </a:r>
            <a:r>
              <a:rPr lang="en-IE" altLang="en-US" sz="2800" dirty="0" err="1"/>
              <a:t>teocht</a:t>
            </a:r>
            <a:r>
              <a:rPr lang="en-IE" altLang="en-US" sz="2800" dirty="0"/>
              <a:t> a </a:t>
            </a:r>
            <a:r>
              <a:rPr lang="en-IE" altLang="en-US" sz="2800" dirty="0" err="1"/>
              <a:t>iniúchadh</a:t>
            </a:r>
            <a:endParaRPr lang="en-GB" altLang="en-US" sz="4800" b="1" dirty="0">
              <a:solidFill>
                <a:schemeClr val="tx1"/>
              </a:solidFill>
              <a:ea typeface="ＭＳ Ｐゴシック" panose="020B0600070205080204" pitchFamily="34" charset="-128"/>
            </a:endParaRPr>
          </a:p>
        </p:txBody>
      </p:sp>
      <p:sp>
        <p:nvSpPr>
          <p:cNvPr id="14338" name="Freeform: Shape 14337">
            <a:extLst>
              <a:ext uri="{FF2B5EF4-FFF2-40B4-BE49-F238E27FC236}">
                <a16:creationId xmlns:a16="http://schemas.microsoft.com/office/drawing/2014/main" id="{B23D257C-EA22-B1FF-7FDF-1FCDBBCD24D3}"/>
              </a:ext>
            </a:extLst>
          </p:cNvPr>
          <p:cNvSpPr/>
          <p:nvPr/>
        </p:nvSpPr>
        <p:spPr>
          <a:xfrm>
            <a:off x="4512395" y="3532044"/>
            <a:ext cx="2756565" cy="2599430"/>
          </a:xfrm>
          <a:custGeom>
            <a:avLst/>
            <a:gdLst>
              <a:gd name="connsiteX0" fmla="*/ 0 w 3467100"/>
              <a:gd name="connsiteY0" fmla="*/ 0 h 3073400"/>
              <a:gd name="connsiteX1" fmla="*/ 139700 w 3467100"/>
              <a:gd name="connsiteY1" fmla="*/ 114300 h 3073400"/>
              <a:gd name="connsiteX2" fmla="*/ 139700 w 3467100"/>
              <a:gd name="connsiteY2" fmla="*/ 2933700 h 3073400"/>
              <a:gd name="connsiteX3" fmla="*/ 241300 w 3467100"/>
              <a:gd name="connsiteY3" fmla="*/ 3048000 h 3073400"/>
              <a:gd name="connsiteX4" fmla="*/ 3251200 w 3467100"/>
              <a:gd name="connsiteY4" fmla="*/ 3073400 h 3073400"/>
              <a:gd name="connsiteX5" fmla="*/ 3390900 w 3467100"/>
              <a:gd name="connsiteY5" fmla="*/ 2933700 h 3073400"/>
              <a:gd name="connsiteX6" fmla="*/ 3390900 w 3467100"/>
              <a:gd name="connsiteY6" fmla="*/ 190500 h 3073400"/>
              <a:gd name="connsiteX7" fmla="*/ 3467100 w 3467100"/>
              <a:gd name="connsiteY7" fmla="*/ 63500 h 3073400"/>
              <a:gd name="connsiteX0" fmla="*/ 0 w 3467100"/>
              <a:gd name="connsiteY0" fmla="*/ 0 h 3062514"/>
              <a:gd name="connsiteX1" fmla="*/ 139700 w 3467100"/>
              <a:gd name="connsiteY1" fmla="*/ 114300 h 3062514"/>
              <a:gd name="connsiteX2" fmla="*/ 139700 w 3467100"/>
              <a:gd name="connsiteY2" fmla="*/ 2933700 h 3062514"/>
              <a:gd name="connsiteX3" fmla="*/ 241300 w 3467100"/>
              <a:gd name="connsiteY3" fmla="*/ 3048000 h 3062514"/>
              <a:gd name="connsiteX4" fmla="*/ 3272971 w 3467100"/>
              <a:gd name="connsiteY4" fmla="*/ 3062514 h 3062514"/>
              <a:gd name="connsiteX5" fmla="*/ 3390900 w 3467100"/>
              <a:gd name="connsiteY5" fmla="*/ 2933700 h 3062514"/>
              <a:gd name="connsiteX6" fmla="*/ 3390900 w 3467100"/>
              <a:gd name="connsiteY6" fmla="*/ 190500 h 3062514"/>
              <a:gd name="connsiteX7" fmla="*/ 3467100 w 3467100"/>
              <a:gd name="connsiteY7" fmla="*/ 63500 h 3062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467100" h="3062514">
                <a:moveTo>
                  <a:pt x="0" y="0"/>
                </a:moveTo>
                <a:lnTo>
                  <a:pt x="139700" y="114300"/>
                </a:lnTo>
                <a:lnTo>
                  <a:pt x="139700" y="2933700"/>
                </a:lnTo>
                <a:lnTo>
                  <a:pt x="241300" y="3048000"/>
                </a:lnTo>
                <a:lnTo>
                  <a:pt x="3272971" y="3062514"/>
                </a:lnTo>
                <a:lnTo>
                  <a:pt x="3390900" y="2933700"/>
                </a:lnTo>
                <a:lnTo>
                  <a:pt x="3390900" y="190500"/>
                </a:lnTo>
                <a:lnTo>
                  <a:pt x="3467100" y="63500"/>
                </a:lnTo>
              </a:path>
            </a:pathLst>
          </a:custGeom>
          <a:no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343" name="TextBox 14342">
            <a:extLst>
              <a:ext uri="{FF2B5EF4-FFF2-40B4-BE49-F238E27FC236}">
                <a16:creationId xmlns:a16="http://schemas.microsoft.com/office/drawing/2014/main" id="{5C772321-41D7-9ED3-8471-8399545A5E25}"/>
              </a:ext>
            </a:extLst>
          </p:cNvPr>
          <p:cNvSpPr txBox="1"/>
          <p:nvPr/>
        </p:nvSpPr>
        <p:spPr>
          <a:xfrm>
            <a:off x="4177649" y="750283"/>
            <a:ext cx="2471400" cy="954107"/>
          </a:xfrm>
          <a:prstGeom prst="rect">
            <a:avLst/>
          </a:prstGeom>
          <a:noFill/>
        </p:spPr>
        <p:txBody>
          <a:bodyPr wrap="square" rtlCol="0">
            <a:spAutoFit/>
          </a:bodyPr>
          <a:lstStyle/>
          <a:p>
            <a:r>
              <a:rPr lang="en-GB" sz="2800" dirty="0" err="1"/>
              <a:t>Teirmiméadarcaighdeánach</a:t>
            </a:r>
            <a:endParaRPr lang="en-GB" sz="2800" dirty="0"/>
          </a:p>
        </p:txBody>
      </p:sp>
      <mc:AlternateContent xmlns:mc="http://schemas.openxmlformats.org/markup-compatibility/2006" xmlns:a14="http://schemas.microsoft.com/office/drawing/2010/main">
        <mc:Choice Requires="a14">
          <p:sp>
            <p:nvSpPr>
              <p:cNvPr id="14346" name="TextBox 14345">
                <a:extLst>
                  <a:ext uri="{FF2B5EF4-FFF2-40B4-BE49-F238E27FC236}">
                    <a16:creationId xmlns:a16="http://schemas.microsoft.com/office/drawing/2014/main" id="{F463787A-3213-7FEC-3BCD-37E92A3F0832}"/>
                  </a:ext>
                </a:extLst>
              </p:cNvPr>
              <p:cNvSpPr txBox="1"/>
              <p:nvPr/>
            </p:nvSpPr>
            <p:spPr>
              <a:xfrm>
                <a:off x="-40767" y="1401938"/>
                <a:ext cx="4115323" cy="4862870"/>
              </a:xfrm>
              <a:prstGeom prst="rect">
                <a:avLst/>
              </a:prstGeom>
              <a:solidFill>
                <a:srgbClr val="FFC000"/>
              </a:solidFill>
            </p:spPr>
            <p:txBody>
              <a:bodyPr wrap="square" rtlCol="0">
                <a:spAutoFit/>
              </a:bodyPr>
              <a:lstStyle/>
              <a:p>
                <a:pPr marL="514350" indent="-514350">
                  <a:spcBef>
                    <a:spcPts val="1200"/>
                  </a:spcBef>
                  <a:buFont typeface="+mj-lt"/>
                  <a:buAutoNum type="arabicPeriod"/>
                </a:pPr>
                <a:r>
                  <a:rPr lang="en-GB" sz="2800" dirty="0"/>
                  <a:t>Socraigh an </a:t>
                </a:r>
                <a:r>
                  <a:rPr lang="en-GB" sz="2800" dirty="0" err="1"/>
                  <a:t>ilmhéadar</a:t>
                </a:r>
                <a:r>
                  <a:rPr lang="en-GB" sz="2800" dirty="0"/>
                  <a:t> go</a:t>
                </a:r>
                <a14:m>
                  <m:oMath xmlns:m="http://schemas.openxmlformats.org/officeDocument/2006/math">
                    <m:r>
                      <a:rPr lang="en-IE" sz="2800" b="0" i="0" smtClean="0">
                        <a:latin typeface="Cambria Math" panose="02040503050406030204" pitchFamily="18" charset="0"/>
                      </a:rPr>
                      <m:t> </m:t>
                    </m:r>
                    <m:r>
                      <m:rPr>
                        <m:sty m:val="p"/>
                      </m:rPr>
                      <a:rPr lang="en-GB" sz="2800" b="0" i="0" smtClean="0">
                        <a:latin typeface="Cambria Math" panose="02040503050406030204" pitchFamily="18" charset="0"/>
                      </a:rPr>
                      <m:t>Ω</m:t>
                    </m:r>
                    <m:r>
                      <a:rPr lang="en-GB" sz="2800" b="0" i="1" smtClean="0">
                        <a:latin typeface="Cambria Math" panose="02040503050406030204" pitchFamily="18" charset="0"/>
                      </a:rPr>
                      <m:t> (</m:t>
                    </m:r>
                    <m:r>
                      <a:rPr lang="en-GB" sz="2800" b="0" i="1" smtClean="0">
                        <a:latin typeface="Cambria Math" panose="02040503050406030204" pitchFamily="18" charset="0"/>
                      </a:rPr>
                      <m:t>𝑒</m:t>
                    </m:r>
                    <m:r>
                      <a:rPr lang="en-GB" sz="2800" b="0" i="1" smtClean="0">
                        <a:latin typeface="Cambria Math" panose="02040503050406030204" pitchFamily="18" charset="0"/>
                      </a:rPr>
                      <m:t>.</m:t>
                    </m:r>
                    <m:r>
                      <a:rPr lang="en-GB" sz="2800" b="0" i="1" smtClean="0">
                        <a:latin typeface="Cambria Math" panose="02040503050406030204" pitchFamily="18" charset="0"/>
                      </a:rPr>
                      <m:t>𝑔</m:t>
                    </m:r>
                    <m:r>
                      <a:rPr lang="en-GB" sz="2800" b="0" i="1" smtClean="0">
                        <a:latin typeface="Cambria Math" panose="02040503050406030204" pitchFamily="18" charset="0"/>
                      </a:rPr>
                      <m:t>. 200 </m:t>
                    </m:r>
                    <m:r>
                      <m:rPr>
                        <m:sty m:val="p"/>
                      </m:rPr>
                      <a:rPr lang="en-GB" sz="2800" b="0" i="0" smtClean="0">
                        <a:latin typeface="Cambria Math" panose="02040503050406030204" pitchFamily="18" charset="0"/>
                      </a:rPr>
                      <m:t>Ω</m:t>
                    </m:r>
                    <m:r>
                      <a:rPr lang="en-GB" sz="2800" b="0" i="1" smtClean="0">
                        <a:latin typeface="Cambria Math" panose="02040503050406030204" pitchFamily="18" charset="0"/>
                      </a:rPr>
                      <m:t> )</m:t>
                    </m:r>
                  </m:oMath>
                </a14:m>
                <a:endParaRPr lang="en-GB" sz="2800" dirty="0"/>
              </a:p>
              <a:p>
                <a:pPr marL="514350" indent="-514350">
                  <a:spcBef>
                    <a:spcPts val="1200"/>
                  </a:spcBef>
                  <a:buFont typeface="+mj-lt"/>
                  <a:buAutoNum type="arabicPeriod"/>
                </a:pPr>
                <a:r>
                  <a:rPr lang="fr-FR" sz="2800" dirty="0" err="1"/>
                  <a:t>Teas</a:t>
                </a:r>
                <a:r>
                  <a:rPr lang="fr-FR" sz="2800" dirty="0"/>
                  <a:t> an t-</a:t>
                </a:r>
                <a:r>
                  <a:rPr lang="fr-FR" sz="2800" dirty="0" err="1"/>
                  <a:t>uisce</a:t>
                </a:r>
                <a:r>
                  <a:rPr lang="fr-FR" sz="2800" dirty="0"/>
                  <a:t> de </a:t>
                </a:r>
                <a:r>
                  <a:rPr lang="fr-FR" sz="2800" dirty="0" err="1"/>
                  <a:t>réir</a:t>
                </a:r>
                <a:r>
                  <a:rPr lang="fr-FR" sz="2800" dirty="0"/>
                  <a:t> a </a:t>
                </a:r>
                <a:r>
                  <a:rPr lang="fr-FR" sz="2800" dirty="0" err="1"/>
                  <a:t>chéile</a:t>
                </a:r>
                <a:r>
                  <a:rPr lang="fr-FR" sz="2800" dirty="0"/>
                  <a:t>.</a:t>
                </a:r>
                <a:endParaRPr lang="en-GB" sz="2800" dirty="0"/>
              </a:p>
              <a:p>
                <a:pPr marL="514350" indent="-514350">
                  <a:spcBef>
                    <a:spcPts val="1200"/>
                  </a:spcBef>
                  <a:buFont typeface="+mj-lt"/>
                  <a:buAutoNum type="arabicPeriod"/>
                </a:pPr>
                <a:r>
                  <a:rPr lang="en-GB" sz="2800" dirty="0"/>
                  <a:t>Tabhair </a:t>
                </a:r>
                <a:r>
                  <a:rPr lang="en-GB" sz="2800" dirty="0" err="1"/>
                  <a:t>faoi</a:t>
                </a:r>
                <a:r>
                  <a:rPr lang="en-GB" sz="2800" dirty="0"/>
                  <a:t> </a:t>
                </a:r>
                <a:r>
                  <a:rPr lang="en-GB" sz="2800" dirty="0" err="1"/>
                  <a:t>deara</a:t>
                </a:r>
                <a:r>
                  <a:rPr lang="en-GB" sz="2800" dirty="0"/>
                  <a:t> an </a:t>
                </a:r>
                <a:r>
                  <a:rPr lang="en-GB" sz="2800" dirty="0" err="1"/>
                  <a:t>teocht</a:t>
                </a:r>
                <a:r>
                  <a:rPr lang="en-GB" sz="2800" dirty="0"/>
                  <a:t> agus an </a:t>
                </a:r>
                <a:r>
                  <a:rPr lang="en-GB" sz="2800" dirty="0" err="1"/>
                  <a:t>fhriotaíocht</a:t>
                </a:r>
                <a:r>
                  <a:rPr lang="en-GB" sz="2800" dirty="0"/>
                  <a:t> ag </a:t>
                </a:r>
                <a:r>
                  <a:rPr lang="en-GB" sz="2800" dirty="0" err="1"/>
                  <a:t>pointí</a:t>
                </a:r>
                <a:r>
                  <a:rPr lang="en-GB" sz="2800" dirty="0"/>
                  <a:t> </a:t>
                </a:r>
                <a:r>
                  <a:rPr lang="en-GB" sz="2800" dirty="0" err="1"/>
                  <a:t>éagsúla</a:t>
                </a:r>
                <a:endParaRPr lang="en-GB" sz="2800" dirty="0"/>
              </a:p>
              <a:p>
                <a:pPr marL="514350" indent="-514350">
                  <a:spcBef>
                    <a:spcPts val="1200"/>
                  </a:spcBef>
                  <a:buFont typeface="+mj-lt"/>
                  <a:buAutoNum type="arabicPeriod"/>
                </a:pPr>
                <a:r>
                  <a:rPr lang="en-GB" sz="2800" dirty="0" err="1"/>
                  <a:t>Plota</a:t>
                </a:r>
                <a:r>
                  <a:rPr lang="en-GB" sz="2800" dirty="0"/>
                  <a:t> R v T</a:t>
                </a:r>
              </a:p>
            </p:txBody>
          </p:sp>
        </mc:Choice>
        <mc:Fallback xmlns="">
          <p:sp>
            <p:nvSpPr>
              <p:cNvPr id="14346" name="TextBox 14345">
                <a:extLst>
                  <a:ext uri="{FF2B5EF4-FFF2-40B4-BE49-F238E27FC236}">
                    <a16:creationId xmlns:a16="http://schemas.microsoft.com/office/drawing/2014/main" id="{F463787A-3213-7FEC-3BCD-37E92A3F0832}"/>
                  </a:ext>
                </a:extLst>
              </p:cNvPr>
              <p:cNvSpPr txBox="1">
                <a:spLocks noRot="1" noChangeAspect="1" noMove="1" noResize="1" noEditPoints="1" noAdjustHandles="1" noChangeArrowheads="1" noChangeShapeType="1" noTextEdit="1"/>
              </p:cNvSpPr>
              <p:nvPr/>
            </p:nvSpPr>
            <p:spPr>
              <a:xfrm>
                <a:off x="-40767" y="1401938"/>
                <a:ext cx="4115323" cy="4862870"/>
              </a:xfrm>
              <a:prstGeom prst="rect">
                <a:avLst/>
              </a:prstGeom>
              <a:blipFill>
                <a:blip r:embed="rId3"/>
                <a:stretch>
                  <a:fillRect l="-2667" t="-1378" r="-3852" b="-2506"/>
                </a:stretch>
              </a:blipFill>
            </p:spPr>
            <p:txBody>
              <a:bodyPr/>
              <a:lstStyle/>
              <a:p>
                <a:r>
                  <a:rPr lang="en-IE">
                    <a:noFill/>
                  </a:rPr>
                  <a:t> </a:t>
                </a:r>
              </a:p>
            </p:txBody>
          </p:sp>
        </mc:Fallback>
      </mc:AlternateContent>
      <p:sp>
        <p:nvSpPr>
          <p:cNvPr id="14347" name="TextBox 14346">
            <a:extLst>
              <a:ext uri="{FF2B5EF4-FFF2-40B4-BE49-F238E27FC236}">
                <a16:creationId xmlns:a16="http://schemas.microsoft.com/office/drawing/2014/main" id="{C9AEE34C-8000-0E4D-6816-BF45AEC10757}"/>
              </a:ext>
            </a:extLst>
          </p:cNvPr>
          <p:cNvSpPr txBox="1"/>
          <p:nvPr/>
        </p:nvSpPr>
        <p:spPr>
          <a:xfrm>
            <a:off x="5692102" y="5551847"/>
            <a:ext cx="1261840" cy="523220"/>
          </a:xfrm>
          <a:prstGeom prst="rect">
            <a:avLst/>
          </a:prstGeom>
          <a:noFill/>
        </p:spPr>
        <p:txBody>
          <a:bodyPr wrap="square" rtlCol="0">
            <a:spAutoFit/>
          </a:bodyPr>
          <a:lstStyle/>
          <a:p>
            <a:r>
              <a:rPr lang="en-GB" sz="2800" dirty="0" err="1"/>
              <a:t>Uisce</a:t>
            </a:r>
            <a:endParaRPr lang="en-GB" sz="2800" dirty="0"/>
          </a:p>
        </p:txBody>
      </p:sp>
      <p:grpSp>
        <p:nvGrpSpPr>
          <p:cNvPr id="14358" name="Group 14357">
            <a:extLst>
              <a:ext uri="{FF2B5EF4-FFF2-40B4-BE49-F238E27FC236}">
                <a16:creationId xmlns:a16="http://schemas.microsoft.com/office/drawing/2014/main" id="{6699EA0E-8349-89B1-B8F0-B63F37D8414C}"/>
              </a:ext>
            </a:extLst>
          </p:cNvPr>
          <p:cNvGrpSpPr/>
          <p:nvPr/>
        </p:nvGrpSpPr>
        <p:grpSpPr>
          <a:xfrm>
            <a:off x="5213851" y="1833931"/>
            <a:ext cx="228793" cy="4008453"/>
            <a:chOff x="8663931" y="1875871"/>
            <a:chExt cx="259650" cy="4676293"/>
          </a:xfrm>
        </p:grpSpPr>
        <p:sp>
          <p:nvSpPr>
            <p:cNvPr id="14355" name="Rectangle: Rounded Corners 14354">
              <a:extLst>
                <a:ext uri="{FF2B5EF4-FFF2-40B4-BE49-F238E27FC236}">
                  <a16:creationId xmlns:a16="http://schemas.microsoft.com/office/drawing/2014/main" id="{5663606A-74EA-518D-0259-99C39065F84D}"/>
                </a:ext>
              </a:extLst>
            </p:cNvPr>
            <p:cNvSpPr/>
            <p:nvPr/>
          </p:nvSpPr>
          <p:spPr>
            <a:xfrm>
              <a:off x="8663931" y="1875871"/>
              <a:ext cx="259650" cy="4676293"/>
            </a:xfrm>
            <a:prstGeom prst="roundRect">
              <a:avLst>
                <a:gd name="adj" fmla="val 44474"/>
              </a:avLst>
            </a:prstGeom>
            <a:solidFill>
              <a:schemeClr val="bg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356" name="Rectangle 14355">
              <a:extLst>
                <a:ext uri="{FF2B5EF4-FFF2-40B4-BE49-F238E27FC236}">
                  <a16:creationId xmlns:a16="http://schemas.microsoft.com/office/drawing/2014/main" id="{A1BADD96-171D-00E2-9A4F-9F674B4B5C6B}"/>
                </a:ext>
              </a:extLst>
            </p:cNvPr>
            <p:cNvSpPr/>
            <p:nvPr/>
          </p:nvSpPr>
          <p:spPr>
            <a:xfrm>
              <a:off x="8781900" y="3452492"/>
              <a:ext cx="45719" cy="2903118"/>
            </a:xfrm>
            <a:prstGeom prst="rect">
              <a:avLst/>
            </a:prstGeom>
            <a:solidFill>
              <a:schemeClr val="tx1"/>
            </a:solidFill>
            <a:ln w="952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357" name="Rectangle: Rounded Corners 14356">
              <a:extLst>
                <a:ext uri="{FF2B5EF4-FFF2-40B4-BE49-F238E27FC236}">
                  <a16:creationId xmlns:a16="http://schemas.microsoft.com/office/drawing/2014/main" id="{EA0B3F91-1FAE-D32E-E6FB-3A5324F17CFE}"/>
                </a:ext>
              </a:extLst>
            </p:cNvPr>
            <p:cNvSpPr/>
            <p:nvPr/>
          </p:nvSpPr>
          <p:spPr>
            <a:xfrm>
              <a:off x="8711556" y="6143437"/>
              <a:ext cx="178779" cy="285891"/>
            </a:xfrm>
            <a:prstGeom prst="roundRect">
              <a:avLst>
                <a:gd name="adj" fmla="val 50000"/>
              </a:avLst>
            </a:prstGeom>
            <a:solidFill>
              <a:schemeClr val="tx1"/>
            </a:solidFill>
            <a:ln w="952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9" name="Rectangle: Rounded Corners 8">
            <a:extLst>
              <a:ext uri="{FF2B5EF4-FFF2-40B4-BE49-F238E27FC236}">
                <a16:creationId xmlns:a16="http://schemas.microsoft.com/office/drawing/2014/main" id="{B9EFD3AE-7661-54BC-BC44-51D5B7DEFB01}"/>
              </a:ext>
            </a:extLst>
          </p:cNvPr>
          <p:cNvSpPr/>
          <p:nvPr/>
        </p:nvSpPr>
        <p:spPr>
          <a:xfrm>
            <a:off x="6990101" y="1231250"/>
            <a:ext cx="1440160" cy="1913710"/>
          </a:xfrm>
          <a:prstGeom prst="roundRect">
            <a:avLst/>
          </a:prstGeom>
          <a:solidFill>
            <a:srgbClr val="FFFF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Oval 9">
            <a:extLst>
              <a:ext uri="{FF2B5EF4-FFF2-40B4-BE49-F238E27FC236}">
                <a16:creationId xmlns:a16="http://schemas.microsoft.com/office/drawing/2014/main" id="{B1D8FDB2-E401-3FDE-7530-A6AE96EA3FFE}"/>
              </a:ext>
            </a:extLst>
          </p:cNvPr>
          <p:cNvSpPr/>
          <p:nvPr/>
        </p:nvSpPr>
        <p:spPr>
          <a:xfrm>
            <a:off x="7331523" y="2036570"/>
            <a:ext cx="814854" cy="801004"/>
          </a:xfrm>
          <a:prstGeom prst="ellipse">
            <a:avLst/>
          </a:prstGeom>
          <a:solidFill>
            <a:schemeClr val="bg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Rounded Corners 10">
            <a:extLst>
              <a:ext uri="{FF2B5EF4-FFF2-40B4-BE49-F238E27FC236}">
                <a16:creationId xmlns:a16="http://schemas.microsoft.com/office/drawing/2014/main" id="{3C35E166-63F8-4947-5D06-51C0D90DD1FD}"/>
              </a:ext>
            </a:extLst>
          </p:cNvPr>
          <p:cNvSpPr/>
          <p:nvPr/>
        </p:nvSpPr>
        <p:spPr>
          <a:xfrm>
            <a:off x="7178024" y="1442543"/>
            <a:ext cx="1108221" cy="319833"/>
          </a:xfrm>
          <a:prstGeom prst="roundRect">
            <a:avLst/>
          </a:prstGeom>
          <a:solidFill>
            <a:schemeClr val="bg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TextBox 11">
            <a:extLst>
              <a:ext uri="{FF2B5EF4-FFF2-40B4-BE49-F238E27FC236}">
                <a16:creationId xmlns:a16="http://schemas.microsoft.com/office/drawing/2014/main" id="{49A4EC2B-4E5D-6067-245A-9442D7461367}"/>
              </a:ext>
            </a:extLst>
          </p:cNvPr>
          <p:cNvSpPr txBox="1"/>
          <p:nvPr/>
        </p:nvSpPr>
        <p:spPr>
          <a:xfrm>
            <a:off x="6609509" y="716389"/>
            <a:ext cx="2471400" cy="523220"/>
          </a:xfrm>
          <a:prstGeom prst="rect">
            <a:avLst/>
          </a:prstGeom>
          <a:noFill/>
        </p:spPr>
        <p:txBody>
          <a:bodyPr wrap="square" rtlCol="0">
            <a:spAutoFit/>
          </a:bodyPr>
          <a:lstStyle/>
          <a:p>
            <a:r>
              <a:rPr lang="en-GB" sz="2800" dirty="0" err="1"/>
              <a:t>Óm-mhéadar</a:t>
            </a:r>
            <a:endParaRPr lang="en-GB" sz="2800" dirty="0"/>
          </a:p>
        </p:txBody>
      </p:sp>
      <p:sp>
        <p:nvSpPr>
          <p:cNvPr id="16" name="TextBox 15">
            <a:extLst>
              <a:ext uri="{FF2B5EF4-FFF2-40B4-BE49-F238E27FC236}">
                <a16:creationId xmlns:a16="http://schemas.microsoft.com/office/drawing/2014/main" id="{E1ACB0E4-DF55-47D8-CEE2-E6C9DC93CC14}"/>
              </a:ext>
            </a:extLst>
          </p:cNvPr>
          <p:cNvSpPr txBox="1"/>
          <p:nvPr/>
        </p:nvSpPr>
        <p:spPr>
          <a:xfrm>
            <a:off x="7690942" y="4158066"/>
            <a:ext cx="1434626" cy="1815882"/>
          </a:xfrm>
          <a:prstGeom prst="rect">
            <a:avLst/>
          </a:prstGeom>
          <a:noFill/>
        </p:spPr>
        <p:txBody>
          <a:bodyPr wrap="square" rtlCol="0">
            <a:spAutoFit/>
          </a:bodyPr>
          <a:lstStyle/>
          <a:p>
            <a:r>
              <a:rPr lang="en-GB" sz="2800" dirty="0"/>
              <a:t>Sreang fada </a:t>
            </a:r>
            <a:r>
              <a:rPr lang="en-GB" sz="2800" dirty="0" err="1"/>
              <a:t>tanaí</a:t>
            </a:r>
            <a:r>
              <a:rPr lang="en-GB" sz="2800" dirty="0"/>
              <a:t> </a:t>
            </a:r>
            <a:r>
              <a:rPr lang="en-GB" sz="2800" dirty="0" err="1"/>
              <a:t>chopair</a:t>
            </a:r>
            <a:endParaRPr lang="en-GB" sz="2800" dirty="0"/>
          </a:p>
        </p:txBody>
      </p:sp>
      <p:sp>
        <p:nvSpPr>
          <p:cNvPr id="17" name="Freeform: Shape 16">
            <a:extLst>
              <a:ext uri="{FF2B5EF4-FFF2-40B4-BE49-F238E27FC236}">
                <a16:creationId xmlns:a16="http://schemas.microsoft.com/office/drawing/2014/main" id="{E523ED2A-4DE7-8D68-4DF3-DA91717CFF4D}"/>
              </a:ext>
            </a:extLst>
          </p:cNvPr>
          <p:cNvSpPr/>
          <p:nvPr/>
        </p:nvSpPr>
        <p:spPr>
          <a:xfrm>
            <a:off x="7034255" y="2983114"/>
            <a:ext cx="1102411" cy="1151392"/>
          </a:xfrm>
          <a:custGeom>
            <a:avLst/>
            <a:gdLst>
              <a:gd name="connsiteX0" fmla="*/ 1383030 w 1383030"/>
              <a:gd name="connsiteY0" fmla="*/ 0 h 2308860"/>
              <a:gd name="connsiteX1" fmla="*/ 1223010 w 1383030"/>
              <a:gd name="connsiteY1" fmla="*/ 1028700 h 2308860"/>
              <a:gd name="connsiteX2" fmla="*/ 365760 w 1383030"/>
              <a:gd name="connsiteY2" fmla="*/ 1405890 h 2308860"/>
              <a:gd name="connsiteX3" fmla="*/ 0 w 1383030"/>
              <a:gd name="connsiteY3" fmla="*/ 2308860 h 2308860"/>
              <a:gd name="connsiteX0" fmla="*/ 1383030 w 1383030"/>
              <a:gd name="connsiteY0" fmla="*/ 0 h 2308860"/>
              <a:gd name="connsiteX1" fmla="*/ 1223010 w 1383030"/>
              <a:gd name="connsiteY1" fmla="*/ 1028700 h 2308860"/>
              <a:gd name="connsiteX2" fmla="*/ 365760 w 1383030"/>
              <a:gd name="connsiteY2" fmla="*/ 1405890 h 2308860"/>
              <a:gd name="connsiteX3" fmla="*/ 0 w 1383030"/>
              <a:gd name="connsiteY3" fmla="*/ 2308860 h 2308860"/>
              <a:gd name="connsiteX0" fmla="*/ 1383030 w 1383030"/>
              <a:gd name="connsiteY0" fmla="*/ 0 h 2308860"/>
              <a:gd name="connsiteX1" fmla="*/ 1223010 w 1383030"/>
              <a:gd name="connsiteY1" fmla="*/ 1028700 h 2308860"/>
              <a:gd name="connsiteX2" fmla="*/ 365760 w 1383030"/>
              <a:gd name="connsiteY2" fmla="*/ 1405890 h 2308860"/>
              <a:gd name="connsiteX3" fmla="*/ 0 w 1383030"/>
              <a:gd name="connsiteY3" fmla="*/ 2308860 h 2308860"/>
              <a:gd name="connsiteX0" fmla="*/ 1421447 w 1421447"/>
              <a:gd name="connsiteY0" fmla="*/ 0 h 2402246"/>
              <a:gd name="connsiteX1" fmla="*/ 1261427 w 1421447"/>
              <a:gd name="connsiteY1" fmla="*/ 1028700 h 2402246"/>
              <a:gd name="connsiteX2" fmla="*/ 404177 w 1421447"/>
              <a:gd name="connsiteY2" fmla="*/ 1405890 h 2402246"/>
              <a:gd name="connsiteX3" fmla="*/ 0 w 1421447"/>
              <a:gd name="connsiteY3" fmla="*/ 2402246 h 2402246"/>
              <a:gd name="connsiteX0" fmla="*/ 1344613 w 1344613"/>
              <a:gd name="connsiteY0" fmla="*/ 0 h 1908632"/>
              <a:gd name="connsiteX1" fmla="*/ 1261427 w 1344613"/>
              <a:gd name="connsiteY1" fmla="*/ 535086 h 1908632"/>
              <a:gd name="connsiteX2" fmla="*/ 404177 w 1344613"/>
              <a:gd name="connsiteY2" fmla="*/ 912276 h 1908632"/>
              <a:gd name="connsiteX3" fmla="*/ 0 w 1344613"/>
              <a:gd name="connsiteY3" fmla="*/ 1908632 h 1908632"/>
              <a:gd name="connsiteX0" fmla="*/ 1344613 w 1376478"/>
              <a:gd name="connsiteY0" fmla="*/ 0 h 1908632"/>
              <a:gd name="connsiteX1" fmla="*/ 1261427 w 1376478"/>
              <a:gd name="connsiteY1" fmla="*/ 535086 h 1908632"/>
              <a:gd name="connsiteX2" fmla="*/ 404177 w 1376478"/>
              <a:gd name="connsiteY2" fmla="*/ 912276 h 1908632"/>
              <a:gd name="connsiteX3" fmla="*/ 0 w 1376478"/>
              <a:gd name="connsiteY3" fmla="*/ 1908632 h 1908632"/>
            </a:gdLst>
            <a:ahLst/>
            <a:cxnLst>
              <a:cxn ang="0">
                <a:pos x="connsiteX0" y="connsiteY0"/>
              </a:cxn>
              <a:cxn ang="0">
                <a:pos x="connsiteX1" y="connsiteY1"/>
              </a:cxn>
              <a:cxn ang="0">
                <a:pos x="connsiteX2" y="connsiteY2"/>
              </a:cxn>
              <a:cxn ang="0">
                <a:pos x="connsiteX3" y="connsiteY3"/>
              </a:cxn>
            </a:cxnLst>
            <a:rect l="l" t="t" r="r" b="b"/>
            <a:pathLst>
              <a:path w="1376478" h="1908632">
                <a:moveTo>
                  <a:pt x="1344613" y="0"/>
                </a:moveTo>
                <a:cubicBezTo>
                  <a:pt x="1380912" y="382922"/>
                  <a:pt x="1418166" y="383040"/>
                  <a:pt x="1261427" y="535086"/>
                </a:cubicBezTo>
                <a:cubicBezTo>
                  <a:pt x="1104688" y="687132"/>
                  <a:pt x="701357" y="706536"/>
                  <a:pt x="404177" y="912276"/>
                </a:cubicBezTo>
                <a:cubicBezTo>
                  <a:pt x="106997" y="1118016"/>
                  <a:pt x="121920" y="1607642"/>
                  <a:pt x="0" y="1908632"/>
                </a:cubicBezTo>
              </a:path>
            </a:pathLst>
          </a:custGeom>
          <a:noFill/>
          <a:ln w="762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Freeform: Shape 21">
            <a:extLst>
              <a:ext uri="{FF2B5EF4-FFF2-40B4-BE49-F238E27FC236}">
                <a16:creationId xmlns:a16="http://schemas.microsoft.com/office/drawing/2014/main" id="{74A1C1A9-953D-C7F7-B987-AAEFD152A5E9}"/>
              </a:ext>
            </a:extLst>
          </p:cNvPr>
          <p:cNvSpPr/>
          <p:nvPr/>
        </p:nvSpPr>
        <p:spPr>
          <a:xfrm>
            <a:off x="6581939" y="2946551"/>
            <a:ext cx="1213675" cy="1217100"/>
          </a:xfrm>
          <a:custGeom>
            <a:avLst/>
            <a:gdLst>
              <a:gd name="connsiteX0" fmla="*/ 1383030 w 1383030"/>
              <a:gd name="connsiteY0" fmla="*/ 0 h 2308860"/>
              <a:gd name="connsiteX1" fmla="*/ 1223010 w 1383030"/>
              <a:gd name="connsiteY1" fmla="*/ 1028700 h 2308860"/>
              <a:gd name="connsiteX2" fmla="*/ 365760 w 1383030"/>
              <a:gd name="connsiteY2" fmla="*/ 1405890 h 2308860"/>
              <a:gd name="connsiteX3" fmla="*/ 0 w 1383030"/>
              <a:gd name="connsiteY3" fmla="*/ 2308860 h 2308860"/>
              <a:gd name="connsiteX0" fmla="*/ 1383030 w 1383030"/>
              <a:gd name="connsiteY0" fmla="*/ 0 h 2308860"/>
              <a:gd name="connsiteX1" fmla="*/ 1223010 w 1383030"/>
              <a:gd name="connsiteY1" fmla="*/ 1028700 h 2308860"/>
              <a:gd name="connsiteX2" fmla="*/ 365760 w 1383030"/>
              <a:gd name="connsiteY2" fmla="*/ 1405890 h 2308860"/>
              <a:gd name="connsiteX3" fmla="*/ 0 w 1383030"/>
              <a:gd name="connsiteY3" fmla="*/ 2308860 h 2308860"/>
              <a:gd name="connsiteX0" fmla="*/ 1383030 w 1383030"/>
              <a:gd name="connsiteY0" fmla="*/ 0 h 2308860"/>
              <a:gd name="connsiteX1" fmla="*/ 1223010 w 1383030"/>
              <a:gd name="connsiteY1" fmla="*/ 1028700 h 2308860"/>
              <a:gd name="connsiteX2" fmla="*/ 365760 w 1383030"/>
              <a:gd name="connsiteY2" fmla="*/ 1405890 h 2308860"/>
              <a:gd name="connsiteX3" fmla="*/ 0 w 1383030"/>
              <a:gd name="connsiteY3" fmla="*/ 2308860 h 2308860"/>
              <a:gd name="connsiteX0" fmla="*/ 1383030 w 1383030"/>
              <a:gd name="connsiteY0" fmla="*/ 0 h 2308860"/>
              <a:gd name="connsiteX1" fmla="*/ 1234440 w 1383030"/>
              <a:gd name="connsiteY1" fmla="*/ 868680 h 2308860"/>
              <a:gd name="connsiteX2" fmla="*/ 365760 w 1383030"/>
              <a:gd name="connsiteY2" fmla="*/ 1405890 h 2308860"/>
              <a:gd name="connsiteX3" fmla="*/ 0 w 1383030"/>
              <a:gd name="connsiteY3" fmla="*/ 2308860 h 2308860"/>
              <a:gd name="connsiteX0" fmla="*/ 1383030 w 1383030"/>
              <a:gd name="connsiteY0" fmla="*/ 0 h 2308860"/>
              <a:gd name="connsiteX1" fmla="*/ 1234440 w 1383030"/>
              <a:gd name="connsiteY1" fmla="*/ 868680 h 2308860"/>
              <a:gd name="connsiteX2" fmla="*/ 342900 w 1383030"/>
              <a:gd name="connsiteY2" fmla="*/ 1291590 h 2308860"/>
              <a:gd name="connsiteX3" fmla="*/ 0 w 1383030"/>
              <a:gd name="connsiteY3" fmla="*/ 2308860 h 2308860"/>
              <a:gd name="connsiteX0" fmla="*/ 1383030 w 1383030"/>
              <a:gd name="connsiteY0" fmla="*/ 0 h 2569766"/>
              <a:gd name="connsiteX1" fmla="*/ 1234440 w 1383030"/>
              <a:gd name="connsiteY1" fmla="*/ 868680 h 2569766"/>
              <a:gd name="connsiteX2" fmla="*/ 342900 w 1383030"/>
              <a:gd name="connsiteY2" fmla="*/ 1291590 h 2569766"/>
              <a:gd name="connsiteX3" fmla="*/ 0 w 1383030"/>
              <a:gd name="connsiteY3" fmla="*/ 2569766 h 2569766"/>
              <a:gd name="connsiteX0" fmla="*/ 1185673 w 1278832"/>
              <a:gd name="connsiteY0" fmla="*/ 0 h 2033459"/>
              <a:gd name="connsiteX1" fmla="*/ 1234440 w 1278832"/>
              <a:gd name="connsiteY1" fmla="*/ 332373 h 2033459"/>
              <a:gd name="connsiteX2" fmla="*/ 342900 w 1278832"/>
              <a:gd name="connsiteY2" fmla="*/ 755283 h 2033459"/>
              <a:gd name="connsiteX3" fmla="*/ 0 w 1278832"/>
              <a:gd name="connsiteY3" fmla="*/ 2033459 h 2033459"/>
              <a:gd name="connsiteX0" fmla="*/ 1185673 w 1185673"/>
              <a:gd name="connsiteY0" fmla="*/ 0 h 2033459"/>
              <a:gd name="connsiteX1" fmla="*/ 979037 w 1185673"/>
              <a:gd name="connsiteY1" fmla="*/ 404845 h 2033459"/>
              <a:gd name="connsiteX2" fmla="*/ 342900 w 1185673"/>
              <a:gd name="connsiteY2" fmla="*/ 755283 h 2033459"/>
              <a:gd name="connsiteX3" fmla="*/ 0 w 1185673"/>
              <a:gd name="connsiteY3" fmla="*/ 2033459 h 2033459"/>
            </a:gdLst>
            <a:ahLst/>
            <a:cxnLst>
              <a:cxn ang="0">
                <a:pos x="connsiteX0" y="connsiteY0"/>
              </a:cxn>
              <a:cxn ang="0">
                <a:pos x="connsiteX1" y="connsiteY1"/>
              </a:cxn>
              <a:cxn ang="0">
                <a:pos x="connsiteX2" y="connsiteY2"/>
              </a:cxn>
              <a:cxn ang="0">
                <a:pos x="connsiteX3" y="connsiteY3"/>
              </a:cxn>
            </a:cxnLst>
            <a:rect l="l" t="t" r="r" b="b"/>
            <a:pathLst>
              <a:path w="1185673" h="2033459">
                <a:moveTo>
                  <a:pt x="1185673" y="0"/>
                </a:moveTo>
                <a:cubicBezTo>
                  <a:pt x="1132333" y="342900"/>
                  <a:pt x="1119499" y="278965"/>
                  <a:pt x="979037" y="404845"/>
                </a:cubicBezTo>
                <a:cubicBezTo>
                  <a:pt x="838575" y="530725"/>
                  <a:pt x="548640" y="515253"/>
                  <a:pt x="342900" y="755283"/>
                </a:cubicBezTo>
                <a:cubicBezTo>
                  <a:pt x="137160" y="995313"/>
                  <a:pt x="121920" y="1732469"/>
                  <a:pt x="0" y="2033459"/>
                </a:cubicBezTo>
              </a:path>
            </a:pathLst>
          </a:custGeom>
          <a:noFill/>
          <a:ln w="762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TextBox 6">
            <a:extLst>
              <a:ext uri="{FF2B5EF4-FFF2-40B4-BE49-F238E27FC236}">
                <a16:creationId xmlns:a16="http://schemas.microsoft.com/office/drawing/2014/main" id="{251C64A2-AB8A-BD3E-5B80-150B0CF68598}"/>
              </a:ext>
            </a:extLst>
          </p:cNvPr>
          <p:cNvSpPr txBox="1"/>
          <p:nvPr/>
        </p:nvSpPr>
        <p:spPr>
          <a:xfrm>
            <a:off x="5429910" y="6332512"/>
            <a:ext cx="1049711" cy="584775"/>
          </a:xfrm>
          <a:prstGeom prst="rect">
            <a:avLst/>
          </a:prstGeom>
          <a:noFill/>
        </p:spPr>
        <p:txBody>
          <a:bodyPr wrap="none" rtlCol="0">
            <a:spAutoFit/>
          </a:bodyPr>
          <a:lstStyle/>
          <a:p>
            <a:r>
              <a:rPr lang="en-GB" sz="3200" dirty="0"/>
              <a:t>Teas</a:t>
            </a:r>
          </a:p>
        </p:txBody>
      </p:sp>
      <p:sp>
        <p:nvSpPr>
          <p:cNvPr id="4" name="Arrow: Down 3">
            <a:extLst>
              <a:ext uri="{FF2B5EF4-FFF2-40B4-BE49-F238E27FC236}">
                <a16:creationId xmlns:a16="http://schemas.microsoft.com/office/drawing/2014/main" id="{76CDB5B1-48AA-7A7E-3150-E4B25FA3BA55}"/>
              </a:ext>
            </a:extLst>
          </p:cNvPr>
          <p:cNvSpPr/>
          <p:nvPr/>
        </p:nvSpPr>
        <p:spPr>
          <a:xfrm rot="10800000">
            <a:off x="4892333" y="6137997"/>
            <a:ext cx="319145" cy="287305"/>
          </a:xfrm>
          <a:prstGeom prst="downArrow">
            <a:avLst/>
          </a:prstGeom>
          <a:solidFill>
            <a:srgbClr val="FF0000"/>
          </a:solid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Arrow: Down 5">
            <a:extLst>
              <a:ext uri="{FF2B5EF4-FFF2-40B4-BE49-F238E27FC236}">
                <a16:creationId xmlns:a16="http://schemas.microsoft.com/office/drawing/2014/main" id="{43D2E781-C8AF-C3AA-F815-1E5461D8BA39}"/>
              </a:ext>
            </a:extLst>
          </p:cNvPr>
          <p:cNvSpPr/>
          <p:nvPr/>
        </p:nvSpPr>
        <p:spPr>
          <a:xfrm rot="10800000">
            <a:off x="5453808" y="6137998"/>
            <a:ext cx="319145" cy="287305"/>
          </a:xfrm>
          <a:prstGeom prst="downArrow">
            <a:avLst/>
          </a:prstGeom>
          <a:solidFill>
            <a:srgbClr val="FF0000"/>
          </a:solid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Arrow: Down 7">
            <a:extLst>
              <a:ext uri="{FF2B5EF4-FFF2-40B4-BE49-F238E27FC236}">
                <a16:creationId xmlns:a16="http://schemas.microsoft.com/office/drawing/2014/main" id="{BDA9BAA5-32CE-73F1-F3E4-0E8EF6F0D843}"/>
              </a:ext>
            </a:extLst>
          </p:cNvPr>
          <p:cNvSpPr/>
          <p:nvPr/>
        </p:nvSpPr>
        <p:spPr>
          <a:xfrm rot="10800000">
            <a:off x="6063269" y="6137998"/>
            <a:ext cx="319145" cy="287305"/>
          </a:xfrm>
          <a:prstGeom prst="downArrow">
            <a:avLst/>
          </a:prstGeom>
          <a:solidFill>
            <a:srgbClr val="FF0000"/>
          </a:solid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Arrow: Down 18">
            <a:extLst>
              <a:ext uri="{FF2B5EF4-FFF2-40B4-BE49-F238E27FC236}">
                <a16:creationId xmlns:a16="http://schemas.microsoft.com/office/drawing/2014/main" id="{76AF47EA-CC62-DC2D-996C-BCD609FD4D6E}"/>
              </a:ext>
            </a:extLst>
          </p:cNvPr>
          <p:cNvSpPr/>
          <p:nvPr/>
        </p:nvSpPr>
        <p:spPr>
          <a:xfrm rot="10800000">
            <a:off x="6639906" y="6137998"/>
            <a:ext cx="319145" cy="287305"/>
          </a:xfrm>
          <a:prstGeom prst="downArrow">
            <a:avLst/>
          </a:prstGeom>
          <a:solidFill>
            <a:srgbClr val="FF0000"/>
          </a:solid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Freeform: Shape 12">
            <a:extLst>
              <a:ext uri="{FF2B5EF4-FFF2-40B4-BE49-F238E27FC236}">
                <a16:creationId xmlns:a16="http://schemas.microsoft.com/office/drawing/2014/main" id="{F79BB586-FCAA-183B-98C5-1FB388750CFE}"/>
              </a:ext>
            </a:extLst>
          </p:cNvPr>
          <p:cNvSpPr/>
          <p:nvPr/>
        </p:nvSpPr>
        <p:spPr>
          <a:xfrm>
            <a:off x="6277496" y="4068280"/>
            <a:ext cx="801637" cy="1365939"/>
          </a:xfrm>
          <a:custGeom>
            <a:avLst/>
            <a:gdLst>
              <a:gd name="csX0" fmla="*/ 350729 w 814192"/>
              <a:gd name="csY0" fmla="*/ 0 h 1127343"/>
              <a:gd name="csX1" fmla="*/ 75156 w 814192"/>
              <a:gd name="csY1" fmla="*/ 739036 h 1127343"/>
              <a:gd name="csX2" fmla="*/ 225468 w 814192"/>
              <a:gd name="csY2" fmla="*/ 989556 h 1127343"/>
              <a:gd name="csX3" fmla="*/ 588723 w 814192"/>
              <a:gd name="csY3" fmla="*/ 876822 h 1127343"/>
              <a:gd name="csX4" fmla="*/ 200416 w 814192"/>
              <a:gd name="csY4" fmla="*/ 713984 h 1127343"/>
              <a:gd name="csX5" fmla="*/ 37578 w 814192"/>
              <a:gd name="csY5" fmla="*/ 876822 h 1127343"/>
              <a:gd name="csX6" fmla="*/ 212942 w 814192"/>
              <a:gd name="csY6" fmla="*/ 1052187 h 1127343"/>
              <a:gd name="csX7" fmla="*/ 513567 w 814192"/>
              <a:gd name="csY7" fmla="*/ 951978 h 1127343"/>
              <a:gd name="csX8" fmla="*/ 300624 w 814192"/>
              <a:gd name="csY8" fmla="*/ 814192 h 1127343"/>
              <a:gd name="csX9" fmla="*/ 0 w 814192"/>
              <a:gd name="csY9" fmla="*/ 964504 h 1127343"/>
              <a:gd name="csX10" fmla="*/ 225468 w 814192"/>
              <a:gd name="csY10" fmla="*/ 1127343 h 1127343"/>
              <a:gd name="csX11" fmla="*/ 538619 w 814192"/>
              <a:gd name="csY11" fmla="*/ 1027135 h 1127343"/>
              <a:gd name="csX12" fmla="*/ 814192 w 814192"/>
              <a:gd name="csY12" fmla="*/ 62630 h 1127343"/>
              <a:gd name="csX0" fmla="*/ 350729 w 814192"/>
              <a:gd name="csY0" fmla="*/ 0 h 1127343"/>
              <a:gd name="csX1" fmla="*/ 75156 w 814192"/>
              <a:gd name="csY1" fmla="*/ 739036 h 1127343"/>
              <a:gd name="csX2" fmla="*/ 225468 w 814192"/>
              <a:gd name="csY2" fmla="*/ 989556 h 1127343"/>
              <a:gd name="csX3" fmla="*/ 588723 w 814192"/>
              <a:gd name="csY3" fmla="*/ 876822 h 1127343"/>
              <a:gd name="csX4" fmla="*/ 200416 w 814192"/>
              <a:gd name="csY4" fmla="*/ 713984 h 1127343"/>
              <a:gd name="csX5" fmla="*/ 37578 w 814192"/>
              <a:gd name="csY5" fmla="*/ 876822 h 1127343"/>
              <a:gd name="csX6" fmla="*/ 212942 w 814192"/>
              <a:gd name="csY6" fmla="*/ 1052187 h 1127343"/>
              <a:gd name="csX7" fmla="*/ 513567 w 814192"/>
              <a:gd name="csY7" fmla="*/ 951978 h 1127343"/>
              <a:gd name="csX8" fmla="*/ 300624 w 814192"/>
              <a:gd name="csY8" fmla="*/ 814192 h 1127343"/>
              <a:gd name="csX9" fmla="*/ 0 w 814192"/>
              <a:gd name="csY9" fmla="*/ 964504 h 1127343"/>
              <a:gd name="csX10" fmla="*/ 225468 w 814192"/>
              <a:gd name="csY10" fmla="*/ 1127343 h 1127343"/>
              <a:gd name="csX11" fmla="*/ 538619 w 814192"/>
              <a:gd name="csY11" fmla="*/ 1027135 h 1127343"/>
              <a:gd name="csX12" fmla="*/ 814192 w 814192"/>
              <a:gd name="csY12" fmla="*/ 62630 h 1127343"/>
              <a:gd name="csX0" fmla="*/ 350729 w 814192"/>
              <a:gd name="csY0" fmla="*/ 0 h 1127343"/>
              <a:gd name="csX1" fmla="*/ 75156 w 814192"/>
              <a:gd name="csY1" fmla="*/ 739036 h 1127343"/>
              <a:gd name="csX2" fmla="*/ 225468 w 814192"/>
              <a:gd name="csY2" fmla="*/ 989556 h 1127343"/>
              <a:gd name="csX3" fmla="*/ 588723 w 814192"/>
              <a:gd name="csY3" fmla="*/ 876822 h 1127343"/>
              <a:gd name="csX4" fmla="*/ 200416 w 814192"/>
              <a:gd name="csY4" fmla="*/ 713984 h 1127343"/>
              <a:gd name="csX5" fmla="*/ 37578 w 814192"/>
              <a:gd name="csY5" fmla="*/ 876822 h 1127343"/>
              <a:gd name="csX6" fmla="*/ 212942 w 814192"/>
              <a:gd name="csY6" fmla="*/ 1052187 h 1127343"/>
              <a:gd name="csX7" fmla="*/ 513567 w 814192"/>
              <a:gd name="csY7" fmla="*/ 951978 h 1127343"/>
              <a:gd name="csX8" fmla="*/ 300624 w 814192"/>
              <a:gd name="csY8" fmla="*/ 814192 h 1127343"/>
              <a:gd name="csX9" fmla="*/ 0 w 814192"/>
              <a:gd name="csY9" fmla="*/ 964504 h 1127343"/>
              <a:gd name="csX10" fmla="*/ 225468 w 814192"/>
              <a:gd name="csY10" fmla="*/ 1127343 h 1127343"/>
              <a:gd name="csX11" fmla="*/ 538619 w 814192"/>
              <a:gd name="csY11" fmla="*/ 1027135 h 1127343"/>
              <a:gd name="csX12" fmla="*/ 814192 w 814192"/>
              <a:gd name="csY12" fmla="*/ 62630 h 1127343"/>
              <a:gd name="csX0" fmla="*/ 350729 w 814192"/>
              <a:gd name="csY0" fmla="*/ 0 h 1127343"/>
              <a:gd name="csX1" fmla="*/ 75156 w 814192"/>
              <a:gd name="csY1" fmla="*/ 739036 h 1127343"/>
              <a:gd name="csX2" fmla="*/ 225468 w 814192"/>
              <a:gd name="csY2" fmla="*/ 989556 h 1127343"/>
              <a:gd name="csX3" fmla="*/ 588723 w 814192"/>
              <a:gd name="csY3" fmla="*/ 876822 h 1127343"/>
              <a:gd name="csX4" fmla="*/ 200416 w 814192"/>
              <a:gd name="csY4" fmla="*/ 713984 h 1127343"/>
              <a:gd name="csX5" fmla="*/ 37578 w 814192"/>
              <a:gd name="csY5" fmla="*/ 876822 h 1127343"/>
              <a:gd name="csX6" fmla="*/ 212942 w 814192"/>
              <a:gd name="csY6" fmla="*/ 1052187 h 1127343"/>
              <a:gd name="csX7" fmla="*/ 513567 w 814192"/>
              <a:gd name="csY7" fmla="*/ 951978 h 1127343"/>
              <a:gd name="csX8" fmla="*/ 300624 w 814192"/>
              <a:gd name="csY8" fmla="*/ 814192 h 1127343"/>
              <a:gd name="csX9" fmla="*/ 0 w 814192"/>
              <a:gd name="csY9" fmla="*/ 964504 h 1127343"/>
              <a:gd name="csX10" fmla="*/ 225468 w 814192"/>
              <a:gd name="csY10" fmla="*/ 1127343 h 1127343"/>
              <a:gd name="csX11" fmla="*/ 538619 w 814192"/>
              <a:gd name="csY11" fmla="*/ 1027135 h 1127343"/>
              <a:gd name="csX12" fmla="*/ 814192 w 814192"/>
              <a:gd name="csY12" fmla="*/ 62630 h 1127343"/>
              <a:gd name="csX0" fmla="*/ 350729 w 814192"/>
              <a:gd name="csY0" fmla="*/ 0 h 1127343"/>
              <a:gd name="csX1" fmla="*/ 75156 w 814192"/>
              <a:gd name="csY1" fmla="*/ 739036 h 1127343"/>
              <a:gd name="csX2" fmla="*/ 225468 w 814192"/>
              <a:gd name="csY2" fmla="*/ 989556 h 1127343"/>
              <a:gd name="csX3" fmla="*/ 588723 w 814192"/>
              <a:gd name="csY3" fmla="*/ 876822 h 1127343"/>
              <a:gd name="csX4" fmla="*/ 200416 w 814192"/>
              <a:gd name="csY4" fmla="*/ 713984 h 1127343"/>
              <a:gd name="csX5" fmla="*/ 37578 w 814192"/>
              <a:gd name="csY5" fmla="*/ 876822 h 1127343"/>
              <a:gd name="csX6" fmla="*/ 212942 w 814192"/>
              <a:gd name="csY6" fmla="*/ 1052187 h 1127343"/>
              <a:gd name="csX7" fmla="*/ 513567 w 814192"/>
              <a:gd name="csY7" fmla="*/ 951978 h 1127343"/>
              <a:gd name="csX8" fmla="*/ 300624 w 814192"/>
              <a:gd name="csY8" fmla="*/ 814192 h 1127343"/>
              <a:gd name="csX9" fmla="*/ 0 w 814192"/>
              <a:gd name="csY9" fmla="*/ 964504 h 1127343"/>
              <a:gd name="csX10" fmla="*/ 225468 w 814192"/>
              <a:gd name="csY10" fmla="*/ 1127343 h 1127343"/>
              <a:gd name="csX11" fmla="*/ 538619 w 814192"/>
              <a:gd name="csY11" fmla="*/ 1027135 h 1127343"/>
              <a:gd name="csX12" fmla="*/ 814192 w 814192"/>
              <a:gd name="csY12" fmla="*/ 62630 h 1127343"/>
              <a:gd name="csX0" fmla="*/ 350729 w 814192"/>
              <a:gd name="csY0" fmla="*/ 0 h 1127343"/>
              <a:gd name="csX1" fmla="*/ 75156 w 814192"/>
              <a:gd name="csY1" fmla="*/ 739036 h 1127343"/>
              <a:gd name="csX2" fmla="*/ 225468 w 814192"/>
              <a:gd name="csY2" fmla="*/ 989556 h 1127343"/>
              <a:gd name="csX3" fmla="*/ 588723 w 814192"/>
              <a:gd name="csY3" fmla="*/ 876822 h 1127343"/>
              <a:gd name="csX4" fmla="*/ 200416 w 814192"/>
              <a:gd name="csY4" fmla="*/ 713984 h 1127343"/>
              <a:gd name="csX5" fmla="*/ 37578 w 814192"/>
              <a:gd name="csY5" fmla="*/ 876822 h 1127343"/>
              <a:gd name="csX6" fmla="*/ 212942 w 814192"/>
              <a:gd name="csY6" fmla="*/ 1052187 h 1127343"/>
              <a:gd name="csX7" fmla="*/ 513567 w 814192"/>
              <a:gd name="csY7" fmla="*/ 951978 h 1127343"/>
              <a:gd name="csX8" fmla="*/ 300624 w 814192"/>
              <a:gd name="csY8" fmla="*/ 814192 h 1127343"/>
              <a:gd name="csX9" fmla="*/ 0 w 814192"/>
              <a:gd name="csY9" fmla="*/ 964504 h 1127343"/>
              <a:gd name="csX10" fmla="*/ 225468 w 814192"/>
              <a:gd name="csY10" fmla="*/ 1127343 h 1127343"/>
              <a:gd name="csX11" fmla="*/ 538619 w 814192"/>
              <a:gd name="csY11" fmla="*/ 1027135 h 1127343"/>
              <a:gd name="csX12" fmla="*/ 814192 w 814192"/>
              <a:gd name="csY12" fmla="*/ 62630 h 1127343"/>
              <a:gd name="csX0" fmla="*/ 350729 w 814192"/>
              <a:gd name="csY0" fmla="*/ 0 h 1127343"/>
              <a:gd name="csX1" fmla="*/ 75156 w 814192"/>
              <a:gd name="csY1" fmla="*/ 739036 h 1127343"/>
              <a:gd name="csX2" fmla="*/ 225468 w 814192"/>
              <a:gd name="csY2" fmla="*/ 989556 h 1127343"/>
              <a:gd name="csX3" fmla="*/ 588723 w 814192"/>
              <a:gd name="csY3" fmla="*/ 876822 h 1127343"/>
              <a:gd name="csX4" fmla="*/ 200416 w 814192"/>
              <a:gd name="csY4" fmla="*/ 741501 h 1127343"/>
              <a:gd name="csX5" fmla="*/ 37578 w 814192"/>
              <a:gd name="csY5" fmla="*/ 876822 h 1127343"/>
              <a:gd name="csX6" fmla="*/ 212942 w 814192"/>
              <a:gd name="csY6" fmla="*/ 1052187 h 1127343"/>
              <a:gd name="csX7" fmla="*/ 513567 w 814192"/>
              <a:gd name="csY7" fmla="*/ 951978 h 1127343"/>
              <a:gd name="csX8" fmla="*/ 300624 w 814192"/>
              <a:gd name="csY8" fmla="*/ 814192 h 1127343"/>
              <a:gd name="csX9" fmla="*/ 0 w 814192"/>
              <a:gd name="csY9" fmla="*/ 964504 h 1127343"/>
              <a:gd name="csX10" fmla="*/ 225468 w 814192"/>
              <a:gd name="csY10" fmla="*/ 1127343 h 1127343"/>
              <a:gd name="csX11" fmla="*/ 538619 w 814192"/>
              <a:gd name="csY11" fmla="*/ 1027135 h 1127343"/>
              <a:gd name="csX12" fmla="*/ 814192 w 814192"/>
              <a:gd name="csY12" fmla="*/ 62630 h 1127343"/>
              <a:gd name="csX0" fmla="*/ 350729 w 814192"/>
              <a:gd name="csY0" fmla="*/ 0 h 1127343"/>
              <a:gd name="csX1" fmla="*/ 75156 w 814192"/>
              <a:gd name="csY1" fmla="*/ 739036 h 1127343"/>
              <a:gd name="csX2" fmla="*/ 225468 w 814192"/>
              <a:gd name="csY2" fmla="*/ 989556 h 1127343"/>
              <a:gd name="csX3" fmla="*/ 588723 w 814192"/>
              <a:gd name="csY3" fmla="*/ 876822 h 1127343"/>
              <a:gd name="csX4" fmla="*/ 200416 w 814192"/>
              <a:gd name="csY4" fmla="*/ 741501 h 1127343"/>
              <a:gd name="csX5" fmla="*/ 37578 w 814192"/>
              <a:gd name="csY5" fmla="*/ 876822 h 1127343"/>
              <a:gd name="csX6" fmla="*/ 212942 w 814192"/>
              <a:gd name="csY6" fmla="*/ 1052187 h 1127343"/>
              <a:gd name="csX7" fmla="*/ 513567 w 814192"/>
              <a:gd name="csY7" fmla="*/ 951978 h 1127343"/>
              <a:gd name="csX8" fmla="*/ 300624 w 814192"/>
              <a:gd name="csY8" fmla="*/ 814192 h 1127343"/>
              <a:gd name="csX9" fmla="*/ 0 w 814192"/>
              <a:gd name="csY9" fmla="*/ 964504 h 1127343"/>
              <a:gd name="csX10" fmla="*/ 225468 w 814192"/>
              <a:gd name="csY10" fmla="*/ 1127343 h 1127343"/>
              <a:gd name="csX11" fmla="*/ 538619 w 814192"/>
              <a:gd name="csY11" fmla="*/ 1027135 h 1127343"/>
              <a:gd name="csX12" fmla="*/ 814192 w 814192"/>
              <a:gd name="csY12" fmla="*/ 62630 h 1127343"/>
              <a:gd name="csX0" fmla="*/ 350729 w 814192"/>
              <a:gd name="csY0" fmla="*/ 0 h 1127343"/>
              <a:gd name="csX1" fmla="*/ 75156 w 814192"/>
              <a:gd name="csY1" fmla="*/ 739036 h 1127343"/>
              <a:gd name="csX2" fmla="*/ 225468 w 814192"/>
              <a:gd name="csY2" fmla="*/ 989556 h 1127343"/>
              <a:gd name="csX3" fmla="*/ 588723 w 814192"/>
              <a:gd name="csY3" fmla="*/ 876822 h 1127343"/>
              <a:gd name="csX4" fmla="*/ 276616 w 814192"/>
              <a:gd name="csY4" fmla="*/ 752084 h 1127343"/>
              <a:gd name="csX5" fmla="*/ 37578 w 814192"/>
              <a:gd name="csY5" fmla="*/ 876822 h 1127343"/>
              <a:gd name="csX6" fmla="*/ 212942 w 814192"/>
              <a:gd name="csY6" fmla="*/ 1052187 h 1127343"/>
              <a:gd name="csX7" fmla="*/ 513567 w 814192"/>
              <a:gd name="csY7" fmla="*/ 951978 h 1127343"/>
              <a:gd name="csX8" fmla="*/ 300624 w 814192"/>
              <a:gd name="csY8" fmla="*/ 814192 h 1127343"/>
              <a:gd name="csX9" fmla="*/ 0 w 814192"/>
              <a:gd name="csY9" fmla="*/ 964504 h 1127343"/>
              <a:gd name="csX10" fmla="*/ 225468 w 814192"/>
              <a:gd name="csY10" fmla="*/ 1127343 h 1127343"/>
              <a:gd name="csX11" fmla="*/ 538619 w 814192"/>
              <a:gd name="csY11" fmla="*/ 1027135 h 1127343"/>
              <a:gd name="csX12" fmla="*/ 814192 w 814192"/>
              <a:gd name="csY12" fmla="*/ 62630 h 1127343"/>
              <a:gd name="csX0" fmla="*/ 350729 w 814192"/>
              <a:gd name="csY0" fmla="*/ 0 h 1127343"/>
              <a:gd name="csX1" fmla="*/ 75156 w 814192"/>
              <a:gd name="csY1" fmla="*/ 739036 h 1127343"/>
              <a:gd name="csX2" fmla="*/ 225468 w 814192"/>
              <a:gd name="csY2" fmla="*/ 989556 h 1127343"/>
              <a:gd name="csX3" fmla="*/ 588723 w 814192"/>
              <a:gd name="csY3" fmla="*/ 876822 h 1127343"/>
              <a:gd name="csX4" fmla="*/ 276616 w 814192"/>
              <a:gd name="csY4" fmla="*/ 752084 h 1127343"/>
              <a:gd name="csX5" fmla="*/ 37578 w 814192"/>
              <a:gd name="csY5" fmla="*/ 876822 h 1127343"/>
              <a:gd name="csX6" fmla="*/ 212942 w 814192"/>
              <a:gd name="csY6" fmla="*/ 1052187 h 1127343"/>
              <a:gd name="csX7" fmla="*/ 513567 w 814192"/>
              <a:gd name="csY7" fmla="*/ 951978 h 1127343"/>
              <a:gd name="csX8" fmla="*/ 300624 w 814192"/>
              <a:gd name="csY8" fmla="*/ 814192 h 1127343"/>
              <a:gd name="csX9" fmla="*/ 0 w 814192"/>
              <a:gd name="csY9" fmla="*/ 964504 h 1127343"/>
              <a:gd name="csX10" fmla="*/ 225468 w 814192"/>
              <a:gd name="csY10" fmla="*/ 1127343 h 1127343"/>
              <a:gd name="csX11" fmla="*/ 538619 w 814192"/>
              <a:gd name="csY11" fmla="*/ 1027135 h 1127343"/>
              <a:gd name="csX12" fmla="*/ 814192 w 814192"/>
              <a:gd name="csY12" fmla="*/ 62630 h 1127343"/>
              <a:gd name="csX0" fmla="*/ 350770 w 814233"/>
              <a:gd name="csY0" fmla="*/ 0 h 1127343"/>
              <a:gd name="csX1" fmla="*/ 75197 w 814233"/>
              <a:gd name="csY1" fmla="*/ 739036 h 1127343"/>
              <a:gd name="csX2" fmla="*/ 225509 w 814233"/>
              <a:gd name="csY2" fmla="*/ 989556 h 1127343"/>
              <a:gd name="csX3" fmla="*/ 588764 w 814233"/>
              <a:gd name="csY3" fmla="*/ 876822 h 1127343"/>
              <a:gd name="csX4" fmla="*/ 276657 w 814233"/>
              <a:gd name="csY4" fmla="*/ 752084 h 1127343"/>
              <a:gd name="csX5" fmla="*/ 37619 w 814233"/>
              <a:gd name="csY5" fmla="*/ 876822 h 1127343"/>
              <a:gd name="csX6" fmla="*/ 212983 w 814233"/>
              <a:gd name="csY6" fmla="*/ 1052187 h 1127343"/>
              <a:gd name="csX7" fmla="*/ 513608 w 814233"/>
              <a:gd name="csY7" fmla="*/ 951978 h 1127343"/>
              <a:gd name="csX8" fmla="*/ 300665 w 814233"/>
              <a:gd name="csY8" fmla="*/ 814192 h 1127343"/>
              <a:gd name="csX9" fmla="*/ 41 w 814233"/>
              <a:gd name="csY9" fmla="*/ 964504 h 1127343"/>
              <a:gd name="csX10" fmla="*/ 225509 w 814233"/>
              <a:gd name="csY10" fmla="*/ 1127343 h 1127343"/>
              <a:gd name="csX11" fmla="*/ 538660 w 814233"/>
              <a:gd name="csY11" fmla="*/ 1027135 h 1127343"/>
              <a:gd name="csX12" fmla="*/ 814233 w 814233"/>
              <a:gd name="csY12" fmla="*/ 62630 h 1127343"/>
              <a:gd name="csX0" fmla="*/ 350770 w 814233"/>
              <a:gd name="csY0" fmla="*/ 0 h 1127343"/>
              <a:gd name="csX1" fmla="*/ 75197 w 814233"/>
              <a:gd name="csY1" fmla="*/ 739036 h 1127343"/>
              <a:gd name="csX2" fmla="*/ 225509 w 814233"/>
              <a:gd name="csY2" fmla="*/ 989556 h 1127343"/>
              <a:gd name="csX3" fmla="*/ 588764 w 814233"/>
              <a:gd name="csY3" fmla="*/ 876822 h 1127343"/>
              <a:gd name="csX4" fmla="*/ 276657 w 814233"/>
              <a:gd name="csY4" fmla="*/ 752084 h 1127343"/>
              <a:gd name="csX5" fmla="*/ 37619 w 814233"/>
              <a:gd name="csY5" fmla="*/ 876822 h 1127343"/>
              <a:gd name="csX6" fmla="*/ 212983 w 814233"/>
              <a:gd name="csY6" fmla="*/ 1052187 h 1127343"/>
              <a:gd name="csX7" fmla="*/ 513608 w 814233"/>
              <a:gd name="csY7" fmla="*/ 951978 h 1127343"/>
              <a:gd name="csX8" fmla="*/ 300665 w 814233"/>
              <a:gd name="csY8" fmla="*/ 814192 h 1127343"/>
              <a:gd name="csX9" fmla="*/ 41 w 814233"/>
              <a:gd name="csY9" fmla="*/ 964504 h 1127343"/>
              <a:gd name="csX10" fmla="*/ 225509 w 814233"/>
              <a:gd name="csY10" fmla="*/ 1127343 h 1127343"/>
              <a:gd name="csX11" fmla="*/ 538660 w 814233"/>
              <a:gd name="csY11" fmla="*/ 1027135 h 1127343"/>
              <a:gd name="csX12" fmla="*/ 814233 w 814233"/>
              <a:gd name="csY12" fmla="*/ 62630 h 1127343"/>
              <a:gd name="csX0" fmla="*/ 350770 w 814233"/>
              <a:gd name="csY0" fmla="*/ 0 h 1127343"/>
              <a:gd name="csX1" fmla="*/ 75197 w 814233"/>
              <a:gd name="csY1" fmla="*/ 739036 h 1127343"/>
              <a:gd name="csX2" fmla="*/ 225509 w 814233"/>
              <a:gd name="csY2" fmla="*/ 989556 h 1127343"/>
              <a:gd name="csX3" fmla="*/ 537964 w 814233"/>
              <a:gd name="csY3" fmla="*/ 870472 h 1127343"/>
              <a:gd name="csX4" fmla="*/ 276657 w 814233"/>
              <a:gd name="csY4" fmla="*/ 752084 h 1127343"/>
              <a:gd name="csX5" fmla="*/ 37619 w 814233"/>
              <a:gd name="csY5" fmla="*/ 876822 h 1127343"/>
              <a:gd name="csX6" fmla="*/ 212983 w 814233"/>
              <a:gd name="csY6" fmla="*/ 1052187 h 1127343"/>
              <a:gd name="csX7" fmla="*/ 513608 w 814233"/>
              <a:gd name="csY7" fmla="*/ 951978 h 1127343"/>
              <a:gd name="csX8" fmla="*/ 300665 w 814233"/>
              <a:gd name="csY8" fmla="*/ 814192 h 1127343"/>
              <a:gd name="csX9" fmla="*/ 41 w 814233"/>
              <a:gd name="csY9" fmla="*/ 964504 h 1127343"/>
              <a:gd name="csX10" fmla="*/ 225509 w 814233"/>
              <a:gd name="csY10" fmla="*/ 1127343 h 1127343"/>
              <a:gd name="csX11" fmla="*/ 538660 w 814233"/>
              <a:gd name="csY11" fmla="*/ 1027135 h 1127343"/>
              <a:gd name="csX12" fmla="*/ 814233 w 814233"/>
              <a:gd name="csY12" fmla="*/ 62630 h 1127343"/>
              <a:gd name="csX0" fmla="*/ 350770 w 814233"/>
              <a:gd name="csY0" fmla="*/ 0 h 1127343"/>
              <a:gd name="csX1" fmla="*/ 75197 w 814233"/>
              <a:gd name="csY1" fmla="*/ 739036 h 1127343"/>
              <a:gd name="csX2" fmla="*/ 225509 w 814233"/>
              <a:gd name="csY2" fmla="*/ 989556 h 1127343"/>
              <a:gd name="csX3" fmla="*/ 537964 w 814233"/>
              <a:gd name="csY3" fmla="*/ 870472 h 1127343"/>
              <a:gd name="csX4" fmla="*/ 276657 w 814233"/>
              <a:gd name="csY4" fmla="*/ 752084 h 1127343"/>
              <a:gd name="csX5" fmla="*/ 37619 w 814233"/>
              <a:gd name="csY5" fmla="*/ 876822 h 1127343"/>
              <a:gd name="csX6" fmla="*/ 212983 w 814233"/>
              <a:gd name="csY6" fmla="*/ 1052187 h 1127343"/>
              <a:gd name="csX7" fmla="*/ 513608 w 814233"/>
              <a:gd name="csY7" fmla="*/ 951978 h 1127343"/>
              <a:gd name="csX8" fmla="*/ 300665 w 814233"/>
              <a:gd name="csY8" fmla="*/ 814192 h 1127343"/>
              <a:gd name="csX9" fmla="*/ 41 w 814233"/>
              <a:gd name="csY9" fmla="*/ 964504 h 1127343"/>
              <a:gd name="csX10" fmla="*/ 225509 w 814233"/>
              <a:gd name="csY10" fmla="*/ 1127343 h 1127343"/>
              <a:gd name="csX11" fmla="*/ 538660 w 814233"/>
              <a:gd name="csY11" fmla="*/ 1027135 h 1127343"/>
              <a:gd name="csX12" fmla="*/ 814233 w 814233"/>
              <a:gd name="csY12" fmla="*/ 62630 h 1127343"/>
              <a:gd name="csX0" fmla="*/ 350770 w 814233"/>
              <a:gd name="csY0" fmla="*/ 0 h 1127343"/>
              <a:gd name="csX1" fmla="*/ 75197 w 814233"/>
              <a:gd name="csY1" fmla="*/ 739036 h 1127343"/>
              <a:gd name="csX2" fmla="*/ 240325 w 814233"/>
              <a:gd name="csY2" fmla="*/ 964156 h 1127343"/>
              <a:gd name="csX3" fmla="*/ 537964 w 814233"/>
              <a:gd name="csY3" fmla="*/ 870472 h 1127343"/>
              <a:gd name="csX4" fmla="*/ 276657 w 814233"/>
              <a:gd name="csY4" fmla="*/ 752084 h 1127343"/>
              <a:gd name="csX5" fmla="*/ 37619 w 814233"/>
              <a:gd name="csY5" fmla="*/ 876822 h 1127343"/>
              <a:gd name="csX6" fmla="*/ 212983 w 814233"/>
              <a:gd name="csY6" fmla="*/ 1052187 h 1127343"/>
              <a:gd name="csX7" fmla="*/ 513608 w 814233"/>
              <a:gd name="csY7" fmla="*/ 951978 h 1127343"/>
              <a:gd name="csX8" fmla="*/ 300665 w 814233"/>
              <a:gd name="csY8" fmla="*/ 814192 h 1127343"/>
              <a:gd name="csX9" fmla="*/ 41 w 814233"/>
              <a:gd name="csY9" fmla="*/ 964504 h 1127343"/>
              <a:gd name="csX10" fmla="*/ 225509 w 814233"/>
              <a:gd name="csY10" fmla="*/ 1127343 h 1127343"/>
              <a:gd name="csX11" fmla="*/ 538660 w 814233"/>
              <a:gd name="csY11" fmla="*/ 1027135 h 1127343"/>
              <a:gd name="csX12" fmla="*/ 814233 w 814233"/>
              <a:gd name="csY12" fmla="*/ 62630 h 1127343"/>
              <a:gd name="csX0" fmla="*/ 350770 w 814233"/>
              <a:gd name="csY0" fmla="*/ 0 h 1127343"/>
              <a:gd name="csX1" fmla="*/ 75197 w 814233"/>
              <a:gd name="csY1" fmla="*/ 739036 h 1127343"/>
              <a:gd name="csX2" fmla="*/ 240325 w 814233"/>
              <a:gd name="csY2" fmla="*/ 964156 h 1127343"/>
              <a:gd name="csX3" fmla="*/ 537964 w 814233"/>
              <a:gd name="csY3" fmla="*/ 870472 h 1127343"/>
              <a:gd name="csX4" fmla="*/ 276657 w 814233"/>
              <a:gd name="csY4" fmla="*/ 752084 h 1127343"/>
              <a:gd name="csX5" fmla="*/ 37619 w 814233"/>
              <a:gd name="csY5" fmla="*/ 876822 h 1127343"/>
              <a:gd name="csX6" fmla="*/ 212983 w 814233"/>
              <a:gd name="csY6" fmla="*/ 1052187 h 1127343"/>
              <a:gd name="csX7" fmla="*/ 513608 w 814233"/>
              <a:gd name="csY7" fmla="*/ 951978 h 1127343"/>
              <a:gd name="csX8" fmla="*/ 300665 w 814233"/>
              <a:gd name="csY8" fmla="*/ 814192 h 1127343"/>
              <a:gd name="csX9" fmla="*/ 41 w 814233"/>
              <a:gd name="csY9" fmla="*/ 964504 h 1127343"/>
              <a:gd name="csX10" fmla="*/ 225509 w 814233"/>
              <a:gd name="csY10" fmla="*/ 1127343 h 1127343"/>
              <a:gd name="csX11" fmla="*/ 538660 w 814233"/>
              <a:gd name="csY11" fmla="*/ 1027135 h 1127343"/>
              <a:gd name="csX12" fmla="*/ 814233 w 814233"/>
              <a:gd name="csY12" fmla="*/ 62630 h 1127343"/>
              <a:gd name="csX0" fmla="*/ 350770 w 814233"/>
              <a:gd name="csY0" fmla="*/ 0 h 1127343"/>
              <a:gd name="csX1" fmla="*/ 75197 w 814233"/>
              <a:gd name="csY1" fmla="*/ 739036 h 1127343"/>
              <a:gd name="csX2" fmla="*/ 240325 w 814233"/>
              <a:gd name="csY2" fmla="*/ 964156 h 1127343"/>
              <a:gd name="csX3" fmla="*/ 537964 w 814233"/>
              <a:gd name="csY3" fmla="*/ 870472 h 1127343"/>
              <a:gd name="csX4" fmla="*/ 276657 w 814233"/>
              <a:gd name="csY4" fmla="*/ 752084 h 1127343"/>
              <a:gd name="csX5" fmla="*/ 37619 w 814233"/>
              <a:gd name="csY5" fmla="*/ 876822 h 1127343"/>
              <a:gd name="csX6" fmla="*/ 212983 w 814233"/>
              <a:gd name="csY6" fmla="*/ 1052187 h 1127343"/>
              <a:gd name="csX7" fmla="*/ 513608 w 814233"/>
              <a:gd name="csY7" fmla="*/ 951978 h 1127343"/>
              <a:gd name="csX8" fmla="*/ 300665 w 814233"/>
              <a:gd name="csY8" fmla="*/ 814192 h 1127343"/>
              <a:gd name="csX9" fmla="*/ 41 w 814233"/>
              <a:gd name="csY9" fmla="*/ 964504 h 1127343"/>
              <a:gd name="csX10" fmla="*/ 225509 w 814233"/>
              <a:gd name="csY10" fmla="*/ 1127343 h 1127343"/>
              <a:gd name="csX11" fmla="*/ 538660 w 814233"/>
              <a:gd name="csY11" fmla="*/ 1027135 h 1127343"/>
              <a:gd name="csX12" fmla="*/ 814233 w 814233"/>
              <a:gd name="csY12" fmla="*/ 62630 h 1127343"/>
              <a:gd name="csX0" fmla="*/ 350770 w 814233"/>
              <a:gd name="csY0" fmla="*/ 0 h 1127343"/>
              <a:gd name="csX1" fmla="*/ 75197 w 814233"/>
              <a:gd name="csY1" fmla="*/ 739036 h 1127343"/>
              <a:gd name="csX2" fmla="*/ 240325 w 814233"/>
              <a:gd name="csY2" fmla="*/ 964156 h 1127343"/>
              <a:gd name="csX3" fmla="*/ 537964 w 814233"/>
              <a:gd name="csY3" fmla="*/ 870472 h 1127343"/>
              <a:gd name="csX4" fmla="*/ 276657 w 814233"/>
              <a:gd name="csY4" fmla="*/ 752084 h 1127343"/>
              <a:gd name="csX5" fmla="*/ 37619 w 814233"/>
              <a:gd name="csY5" fmla="*/ 876822 h 1127343"/>
              <a:gd name="csX6" fmla="*/ 236266 w 814233"/>
              <a:gd name="csY6" fmla="*/ 1022554 h 1127343"/>
              <a:gd name="csX7" fmla="*/ 513608 w 814233"/>
              <a:gd name="csY7" fmla="*/ 951978 h 1127343"/>
              <a:gd name="csX8" fmla="*/ 300665 w 814233"/>
              <a:gd name="csY8" fmla="*/ 814192 h 1127343"/>
              <a:gd name="csX9" fmla="*/ 41 w 814233"/>
              <a:gd name="csY9" fmla="*/ 964504 h 1127343"/>
              <a:gd name="csX10" fmla="*/ 225509 w 814233"/>
              <a:gd name="csY10" fmla="*/ 1127343 h 1127343"/>
              <a:gd name="csX11" fmla="*/ 538660 w 814233"/>
              <a:gd name="csY11" fmla="*/ 1027135 h 1127343"/>
              <a:gd name="csX12" fmla="*/ 814233 w 814233"/>
              <a:gd name="csY12" fmla="*/ 62630 h 1127343"/>
              <a:gd name="csX0" fmla="*/ 350770 w 814233"/>
              <a:gd name="csY0" fmla="*/ 0 h 1128792"/>
              <a:gd name="csX1" fmla="*/ 75197 w 814233"/>
              <a:gd name="csY1" fmla="*/ 739036 h 1128792"/>
              <a:gd name="csX2" fmla="*/ 240325 w 814233"/>
              <a:gd name="csY2" fmla="*/ 964156 h 1128792"/>
              <a:gd name="csX3" fmla="*/ 537964 w 814233"/>
              <a:gd name="csY3" fmla="*/ 870472 h 1128792"/>
              <a:gd name="csX4" fmla="*/ 276657 w 814233"/>
              <a:gd name="csY4" fmla="*/ 752084 h 1128792"/>
              <a:gd name="csX5" fmla="*/ 37619 w 814233"/>
              <a:gd name="csY5" fmla="*/ 876822 h 1128792"/>
              <a:gd name="csX6" fmla="*/ 236266 w 814233"/>
              <a:gd name="csY6" fmla="*/ 1022554 h 1128792"/>
              <a:gd name="csX7" fmla="*/ 513608 w 814233"/>
              <a:gd name="csY7" fmla="*/ 951978 h 1128792"/>
              <a:gd name="csX8" fmla="*/ 300665 w 814233"/>
              <a:gd name="csY8" fmla="*/ 814192 h 1128792"/>
              <a:gd name="csX9" fmla="*/ 41 w 814233"/>
              <a:gd name="csY9" fmla="*/ 964504 h 1128792"/>
              <a:gd name="csX10" fmla="*/ 225509 w 814233"/>
              <a:gd name="csY10" fmla="*/ 1127343 h 1128792"/>
              <a:gd name="csX11" fmla="*/ 538660 w 814233"/>
              <a:gd name="csY11" fmla="*/ 1027135 h 1128792"/>
              <a:gd name="csX12" fmla="*/ 814233 w 814233"/>
              <a:gd name="csY12" fmla="*/ 62630 h 1128792"/>
              <a:gd name="csX0" fmla="*/ 350891 w 814354"/>
              <a:gd name="csY0" fmla="*/ 0 h 1106006"/>
              <a:gd name="csX1" fmla="*/ 75318 w 814354"/>
              <a:gd name="csY1" fmla="*/ 739036 h 1106006"/>
              <a:gd name="csX2" fmla="*/ 240446 w 814354"/>
              <a:gd name="csY2" fmla="*/ 964156 h 1106006"/>
              <a:gd name="csX3" fmla="*/ 538085 w 814354"/>
              <a:gd name="csY3" fmla="*/ 870472 h 1106006"/>
              <a:gd name="csX4" fmla="*/ 276778 w 814354"/>
              <a:gd name="csY4" fmla="*/ 752084 h 1106006"/>
              <a:gd name="csX5" fmla="*/ 37740 w 814354"/>
              <a:gd name="csY5" fmla="*/ 876822 h 1106006"/>
              <a:gd name="csX6" fmla="*/ 236387 w 814354"/>
              <a:gd name="csY6" fmla="*/ 1022554 h 1106006"/>
              <a:gd name="csX7" fmla="*/ 513729 w 814354"/>
              <a:gd name="csY7" fmla="*/ 951978 h 1106006"/>
              <a:gd name="csX8" fmla="*/ 300786 w 814354"/>
              <a:gd name="csY8" fmla="*/ 814192 h 1106006"/>
              <a:gd name="csX9" fmla="*/ 162 w 814354"/>
              <a:gd name="csY9" fmla="*/ 964504 h 1106006"/>
              <a:gd name="csX10" fmla="*/ 265847 w 814354"/>
              <a:gd name="csY10" fmla="*/ 1104060 h 1106006"/>
              <a:gd name="csX11" fmla="*/ 538781 w 814354"/>
              <a:gd name="csY11" fmla="*/ 1027135 h 1106006"/>
              <a:gd name="csX12" fmla="*/ 814354 w 814354"/>
              <a:gd name="csY12" fmla="*/ 62630 h 1106006"/>
              <a:gd name="csX0" fmla="*/ 338174 w 801637"/>
              <a:gd name="csY0" fmla="*/ 0 h 1105303"/>
              <a:gd name="csX1" fmla="*/ 62601 w 801637"/>
              <a:gd name="csY1" fmla="*/ 739036 h 1105303"/>
              <a:gd name="csX2" fmla="*/ 227729 w 801637"/>
              <a:gd name="csY2" fmla="*/ 964156 h 1105303"/>
              <a:gd name="csX3" fmla="*/ 525368 w 801637"/>
              <a:gd name="csY3" fmla="*/ 870472 h 1105303"/>
              <a:gd name="csX4" fmla="*/ 264061 w 801637"/>
              <a:gd name="csY4" fmla="*/ 752084 h 1105303"/>
              <a:gd name="csX5" fmla="*/ 25023 w 801637"/>
              <a:gd name="csY5" fmla="*/ 876822 h 1105303"/>
              <a:gd name="csX6" fmla="*/ 223670 w 801637"/>
              <a:gd name="csY6" fmla="*/ 1022554 h 1105303"/>
              <a:gd name="csX7" fmla="*/ 501012 w 801637"/>
              <a:gd name="csY7" fmla="*/ 951978 h 1105303"/>
              <a:gd name="csX8" fmla="*/ 288069 w 801637"/>
              <a:gd name="csY8" fmla="*/ 814192 h 1105303"/>
              <a:gd name="csX9" fmla="*/ 145 w 801637"/>
              <a:gd name="csY9" fmla="*/ 966620 h 1105303"/>
              <a:gd name="csX10" fmla="*/ 253130 w 801637"/>
              <a:gd name="csY10" fmla="*/ 1104060 h 1105303"/>
              <a:gd name="csX11" fmla="*/ 526064 w 801637"/>
              <a:gd name="csY11" fmla="*/ 1027135 h 1105303"/>
              <a:gd name="csX12" fmla="*/ 801637 w 801637"/>
              <a:gd name="csY12" fmla="*/ 62630 h 1105303"/>
              <a:gd name="csX0" fmla="*/ 338174 w 801637"/>
              <a:gd name="csY0" fmla="*/ 0 h 1105544"/>
              <a:gd name="csX1" fmla="*/ 62601 w 801637"/>
              <a:gd name="csY1" fmla="*/ 739036 h 1105544"/>
              <a:gd name="csX2" fmla="*/ 227729 w 801637"/>
              <a:gd name="csY2" fmla="*/ 964156 h 1105544"/>
              <a:gd name="csX3" fmla="*/ 525368 w 801637"/>
              <a:gd name="csY3" fmla="*/ 870472 h 1105544"/>
              <a:gd name="csX4" fmla="*/ 264061 w 801637"/>
              <a:gd name="csY4" fmla="*/ 752084 h 1105544"/>
              <a:gd name="csX5" fmla="*/ 25023 w 801637"/>
              <a:gd name="csY5" fmla="*/ 876822 h 1105544"/>
              <a:gd name="csX6" fmla="*/ 223670 w 801637"/>
              <a:gd name="csY6" fmla="*/ 1022554 h 1105544"/>
              <a:gd name="csX7" fmla="*/ 501012 w 801637"/>
              <a:gd name="csY7" fmla="*/ 951978 h 1105544"/>
              <a:gd name="csX8" fmla="*/ 288069 w 801637"/>
              <a:gd name="csY8" fmla="*/ 814192 h 1105544"/>
              <a:gd name="csX9" fmla="*/ 145 w 801637"/>
              <a:gd name="csY9" fmla="*/ 966620 h 1105544"/>
              <a:gd name="csX10" fmla="*/ 253130 w 801637"/>
              <a:gd name="csY10" fmla="*/ 1104060 h 1105544"/>
              <a:gd name="csX11" fmla="*/ 526064 w 801637"/>
              <a:gd name="csY11" fmla="*/ 1027135 h 1105544"/>
              <a:gd name="csX12" fmla="*/ 801637 w 801637"/>
              <a:gd name="csY12" fmla="*/ 62630 h 1105544"/>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Lst>
            <a:rect l="l" t="t" r="r" b="b"/>
            <a:pathLst>
              <a:path w="801637" h="1105544">
                <a:moveTo>
                  <a:pt x="338174" y="0"/>
                </a:moveTo>
                <a:cubicBezTo>
                  <a:pt x="246316" y="246345"/>
                  <a:pt x="97164" y="634363"/>
                  <a:pt x="62601" y="739036"/>
                </a:cubicBezTo>
                <a:cubicBezTo>
                  <a:pt x="28038" y="843709"/>
                  <a:pt x="106644" y="940351"/>
                  <a:pt x="227729" y="964156"/>
                </a:cubicBezTo>
                <a:cubicBezTo>
                  <a:pt x="348814" y="987961"/>
                  <a:pt x="519313" y="905817"/>
                  <a:pt x="525368" y="870472"/>
                </a:cubicBezTo>
                <a:cubicBezTo>
                  <a:pt x="531423" y="835127"/>
                  <a:pt x="347452" y="751026"/>
                  <a:pt x="264061" y="752084"/>
                </a:cubicBezTo>
                <a:cubicBezTo>
                  <a:pt x="180670" y="753142"/>
                  <a:pt x="31755" y="831744"/>
                  <a:pt x="25023" y="876822"/>
                </a:cubicBezTo>
                <a:cubicBezTo>
                  <a:pt x="18291" y="921900"/>
                  <a:pt x="117112" y="1009391"/>
                  <a:pt x="223670" y="1022554"/>
                </a:cubicBezTo>
                <a:cubicBezTo>
                  <a:pt x="330228" y="1035717"/>
                  <a:pt x="490279" y="986705"/>
                  <a:pt x="501012" y="951978"/>
                </a:cubicBezTo>
                <a:cubicBezTo>
                  <a:pt x="511745" y="917251"/>
                  <a:pt x="371547" y="811752"/>
                  <a:pt x="288069" y="814192"/>
                </a:cubicBezTo>
                <a:cubicBezTo>
                  <a:pt x="204591" y="816632"/>
                  <a:pt x="5968" y="918309"/>
                  <a:pt x="145" y="966620"/>
                </a:cubicBezTo>
                <a:cubicBezTo>
                  <a:pt x="-5678" y="1014931"/>
                  <a:pt x="165477" y="1093974"/>
                  <a:pt x="253130" y="1104060"/>
                </a:cubicBezTo>
                <a:cubicBezTo>
                  <a:pt x="340783" y="1114146"/>
                  <a:pt x="504230" y="1071121"/>
                  <a:pt x="526064" y="1027135"/>
                </a:cubicBezTo>
                <a:cubicBezTo>
                  <a:pt x="547898" y="983149"/>
                  <a:pt x="709779" y="384132"/>
                  <a:pt x="801637" y="62630"/>
                </a:cubicBezTo>
              </a:path>
            </a:pathLst>
          </a:custGeom>
          <a:no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mc:AlternateContent xmlns:mc="http://schemas.openxmlformats.org/markup-compatibility/2006" xmlns:a14="http://schemas.microsoft.com/office/drawing/2010/main">
        <mc:Choice Requires="a14">
          <p:sp>
            <p:nvSpPr>
              <p:cNvPr id="26" name="TextBox 25">
                <a:extLst>
                  <a:ext uri="{FF2B5EF4-FFF2-40B4-BE49-F238E27FC236}">
                    <a16:creationId xmlns:a16="http://schemas.microsoft.com/office/drawing/2014/main" id="{E83443A2-C71C-A591-B1F2-A97D28B9A6D8}"/>
                  </a:ext>
                </a:extLst>
              </p:cNvPr>
              <p:cNvSpPr txBox="1"/>
              <p:nvPr/>
            </p:nvSpPr>
            <p:spPr>
              <a:xfrm>
                <a:off x="34740" y="6424844"/>
                <a:ext cx="3111749" cy="400110"/>
              </a:xfrm>
              <a:prstGeom prst="rect">
                <a:avLst/>
              </a:prstGeom>
              <a:noFill/>
            </p:spPr>
            <p:txBody>
              <a:bodyPr wrap="none" rtlCol="0">
                <a:spAutoFit/>
              </a:bodyPr>
              <a:lstStyle/>
              <a:p>
                <a:pPr algn="l">
                  <a:spcAft>
                    <a:spcPts val="1200"/>
                  </a:spcAft>
                </a:pPr>
                <a:r>
                  <a:rPr lang="en-GB" sz="2000">
                    <a:latin typeface="Arial" panose="020B0604020202020204" pitchFamily="34" charset="0"/>
                    <a:cs typeface="Arial" panose="020B0604020202020204" pitchFamily="34" charset="0"/>
                  </a:rPr>
                  <a:t>Experiment notes below </a:t>
                </a:r>
                <a14:m>
                  <m:oMath xmlns:m="http://schemas.openxmlformats.org/officeDocument/2006/math">
                    <m:r>
                      <a:rPr lang="en-GB" sz="2000" i="1" smtClean="0">
                        <a:latin typeface="Cambria Math" panose="02040503050406030204" pitchFamily="18" charset="0"/>
                        <a:ea typeface="Cambria Math" panose="02040503050406030204" pitchFamily="18" charset="0"/>
                        <a:cs typeface="Arial" panose="020B0604020202020204" pitchFamily="34" charset="0"/>
                      </a:rPr>
                      <m:t>↓</m:t>
                    </m:r>
                  </m:oMath>
                </a14:m>
                <a:endParaRPr lang="en-GB" sz="2000">
                  <a:latin typeface="Arial" panose="020B0604020202020204" pitchFamily="34" charset="0"/>
                  <a:cs typeface="Arial" panose="020B0604020202020204" pitchFamily="34" charset="0"/>
                </a:endParaRPr>
              </a:p>
            </p:txBody>
          </p:sp>
        </mc:Choice>
        <mc:Fallback xmlns="">
          <p:sp>
            <p:nvSpPr>
              <p:cNvPr id="26" name="TextBox 25">
                <a:extLst>
                  <a:ext uri="{FF2B5EF4-FFF2-40B4-BE49-F238E27FC236}">
                    <a16:creationId xmlns:a16="http://schemas.microsoft.com/office/drawing/2014/main" id="{E83443A2-C71C-A591-B1F2-A97D28B9A6D8}"/>
                  </a:ext>
                </a:extLst>
              </p:cNvPr>
              <p:cNvSpPr txBox="1">
                <a:spLocks noRot="1" noChangeAspect="1" noMove="1" noResize="1" noEditPoints="1" noAdjustHandles="1" noChangeArrowheads="1" noChangeShapeType="1" noTextEdit="1"/>
              </p:cNvSpPr>
              <p:nvPr/>
            </p:nvSpPr>
            <p:spPr>
              <a:xfrm>
                <a:off x="34740" y="6424844"/>
                <a:ext cx="3111749" cy="400110"/>
              </a:xfrm>
              <a:prstGeom prst="rect">
                <a:avLst/>
              </a:prstGeom>
              <a:blipFill>
                <a:blip r:embed="rId4"/>
                <a:stretch>
                  <a:fillRect l="-2157" t="-7576" b="-27273"/>
                </a:stretch>
              </a:blipFill>
            </p:spPr>
            <p:txBody>
              <a:bodyPr/>
              <a:lstStyle/>
              <a:p>
                <a:r>
                  <a:rPr lang="en-US">
                    <a:noFill/>
                  </a:rPr>
                  <a:t> </a:t>
                </a:r>
              </a:p>
            </p:txBody>
          </p:sp>
        </mc:Fallback>
      </mc:AlternateContent>
      <p:cxnSp>
        <p:nvCxnSpPr>
          <p:cNvPr id="2" name="Straight Arrow Connector 1">
            <a:extLst>
              <a:ext uri="{FF2B5EF4-FFF2-40B4-BE49-F238E27FC236}">
                <a16:creationId xmlns:a16="http://schemas.microsoft.com/office/drawing/2014/main" id="{A0BF8607-032B-C3AF-7322-62893ED1EB70}"/>
              </a:ext>
            </a:extLst>
          </p:cNvPr>
          <p:cNvCxnSpPr>
            <a:cxnSpLocks/>
          </p:cNvCxnSpPr>
          <p:nvPr/>
        </p:nvCxnSpPr>
        <p:spPr>
          <a:xfrm flipH="1">
            <a:off x="6888064" y="4871390"/>
            <a:ext cx="802878" cy="465972"/>
          </a:xfrm>
          <a:prstGeom prst="straightConnector1">
            <a:avLst/>
          </a:prstGeom>
          <a:ln w="28575">
            <a:solidFill>
              <a:schemeClr val="tx1"/>
            </a:solidFill>
            <a:tailEnd type="arrow" w="med" len="lg"/>
          </a:ln>
        </p:spPr>
        <p:style>
          <a:lnRef idx="2">
            <a:schemeClr val="accent1"/>
          </a:lnRef>
          <a:fillRef idx="0">
            <a:schemeClr val="accent1"/>
          </a:fillRef>
          <a:effectRef idx="1">
            <a:schemeClr val="accent1"/>
          </a:effectRef>
          <a:fontRef idx="minor">
            <a:schemeClr val="tx1"/>
          </a:fontRef>
        </p:style>
      </p:cxnSp>
      <p:cxnSp>
        <p:nvCxnSpPr>
          <p:cNvPr id="18" name="Straight Arrow Connector 17">
            <a:extLst>
              <a:ext uri="{FF2B5EF4-FFF2-40B4-BE49-F238E27FC236}">
                <a16:creationId xmlns:a16="http://schemas.microsoft.com/office/drawing/2014/main" id="{090A2D0C-43A3-099E-5561-212406A98D9F}"/>
              </a:ext>
            </a:extLst>
          </p:cNvPr>
          <p:cNvCxnSpPr>
            <a:cxnSpLocks/>
          </p:cNvCxnSpPr>
          <p:nvPr/>
        </p:nvCxnSpPr>
        <p:spPr>
          <a:xfrm>
            <a:off x="4733028" y="1704390"/>
            <a:ext cx="397861" cy="732682"/>
          </a:xfrm>
          <a:prstGeom prst="straightConnector1">
            <a:avLst/>
          </a:prstGeom>
          <a:ln w="28575">
            <a:solidFill>
              <a:schemeClr val="tx1"/>
            </a:solidFill>
            <a:tailEnd type="arrow" w="med" len="lg"/>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71989899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058AC62-EC81-092C-6AFD-43EC65AF207B}"/>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3C73C9FB-3444-DA56-16EE-CE6A78E168D1}"/>
              </a:ext>
            </a:extLst>
          </p:cNvPr>
          <p:cNvSpPr txBox="1">
            <a:spLocks noGrp="1"/>
          </p:cNvSpPr>
          <p:nvPr>
            <p:ph type="title"/>
          </p:nvPr>
        </p:nvSpPr>
        <p:spPr>
          <a:xfrm>
            <a:off x="254000" y="197771"/>
            <a:ext cx="8712200" cy="535531"/>
          </a:xfrm>
          <a:prstGeom prst="rect">
            <a:avLst/>
          </a:prstGeom>
          <a:noFill/>
        </p:spPr>
        <p:txBody>
          <a:bodyPr wrap="square" rtlCol="0">
            <a:spAutoFit/>
          </a:bodyPr>
          <a:lstStyle/>
          <a:p>
            <a:r>
              <a:rPr lang="de-DE" sz="3200" b="1" dirty="0"/>
              <a:t>Friotaíocht v Teocht le haghaidh miotail</a:t>
            </a:r>
            <a:endParaRPr lang="en-GB" sz="3200" b="1" dirty="0"/>
          </a:p>
        </p:txBody>
      </p:sp>
      <p:sp>
        <p:nvSpPr>
          <p:cNvPr id="2" name="Freeform: Shape 1">
            <a:extLst>
              <a:ext uri="{FF2B5EF4-FFF2-40B4-BE49-F238E27FC236}">
                <a16:creationId xmlns:a16="http://schemas.microsoft.com/office/drawing/2014/main" id="{ABD4718C-F6E7-CE20-49A6-F59D6CEB1566}"/>
              </a:ext>
            </a:extLst>
          </p:cNvPr>
          <p:cNvSpPr/>
          <p:nvPr/>
        </p:nvSpPr>
        <p:spPr>
          <a:xfrm>
            <a:off x="2914509" y="1030257"/>
            <a:ext cx="2880360" cy="1947499"/>
          </a:xfrm>
          <a:custGeom>
            <a:avLst/>
            <a:gdLst>
              <a:gd name="connsiteX0" fmla="*/ 0 w 2914650"/>
              <a:gd name="connsiteY0" fmla="*/ 0 h 1943100"/>
              <a:gd name="connsiteX1" fmla="*/ 34290 w 2914650"/>
              <a:gd name="connsiteY1" fmla="*/ 1943100 h 1943100"/>
              <a:gd name="connsiteX2" fmla="*/ 2914650 w 2914650"/>
              <a:gd name="connsiteY2" fmla="*/ 1897380 h 1943100"/>
              <a:gd name="connsiteX0" fmla="*/ 0 w 2914650"/>
              <a:gd name="connsiteY0" fmla="*/ 0 h 1947499"/>
              <a:gd name="connsiteX1" fmla="*/ 34290 w 2914650"/>
              <a:gd name="connsiteY1" fmla="*/ 1943100 h 1947499"/>
              <a:gd name="connsiteX2" fmla="*/ 2914650 w 2914650"/>
              <a:gd name="connsiteY2" fmla="*/ 1943100 h 1947499"/>
              <a:gd name="connsiteX0" fmla="*/ 0 w 2880360"/>
              <a:gd name="connsiteY0" fmla="*/ 0 h 1947499"/>
              <a:gd name="connsiteX1" fmla="*/ 0 w 2880360"/>
              <a:gd name="connsiteY1" fmla="*/ 1943100 h 1947499"/>
              <a:gd name="connsiteX2" fmla="*/ 2880360 w 2880360"/>
              <a:gd name="connsiteY2" fmla="*/ 1943100 h 1947499"/>
            </a:gdLst>
            <a:ahLst/>
            <a:cxnLst>
              <a:cxn ang="0">
                <a:pos x="connsiteX0" y="connsiteY0"/>
              </a:cxn>
              <a:cxn ang="0">
                <a:pos x="connsiteX1" y="connsiteY1"/>
              </a:cxn>
              <a:cxn ang="0">
                <a:pos x="connsiteX2" y="connsiteY2"/>
              </a:cxn>
            </a:cxnLst>
            <a:rect l="l" t="t" r="r" b="b"/>
            <a:pathLst>
              <a:path w="2880360" h="1947499">
                <a:moveTo>
                  <a:pt x="0" y="0"/>
                </a:moveTo>
                <a:lnTo>
                  <a:pt x="0" y="1943100"/>
                </a:lnTo>
                <a:cubicBezTo>
                  <a:pt x="960120" y="1927860"/>
                  <a:pt x="1920240" y="1958340"/>
                  <a:pt x="2880360" y="1943100"/>
                </a:cubicBezTo>
              </a:path>
            </a:pathLst>
          </a:cu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TextBox 2">
            <a:extLst>
              <a:ext uri="{FF2B5EF4-FFF2-40B4-BE49-F238E27FC236}">
                <a16:creationId xmlns:a16="http://schemas.microsoft.com/office/drawing/2014/main" id="{E97B261B-6F64-EE26-3C7F-0457BB853CBD}"/>
              </a:ext>
            </a:extLst>
          </p:cNvPr>
          <p:cNvSpPr txBox="1"/>
          <p:nvPr/>
        </p:nvSpPr>
        <p:spPr>
          <a:xfrm rot="16200000">
            <a:off x="1590266" y="1720883"/>
            <a:ext cx="1990523" cy="523220"/>
          </a:xfrm>
          <a:prstGeom prst="rect">
            <a:avLst/>
          </a:prstGeom>
          <a:noFill/>
        </p:spPr>
        <p:txBody>
          <a:bodyPr wrap="square" rtlCol="0">
            <a:spAutoFit/>
          </a:bodyPr>
          <a:lstStyle/>
          <a:p>
            <a:pPr algn="l"/>
            <a:r>
              <a:rPr lang="en-GB" sz="2800" dirty="0" err="1"/>
              <a:t>Friotaíocht</a:t>
            </a:r>
            <a:endParaRPr lang="en-GB" sz="2800" dirty="0"/>
          </a:p>
        </p:txBody>
      </p:sp>
      <p:sp>
        <p:nvSpPr>
          <p:cNvPr id="8" name="TextBox 7">
            <a:extLst>
              <a:ext uri="{FF2B5EF4-FFF2-40B4-BE49-F238E27FC236}">
                <a16:creationId xmlns:a16="http://schemas.microsoft.com/office/drawing/2014/main" id="{D50905B8-2BDE-9E6E-6AAA-D0ED57176FD4}"/>
              </a:ext>
            </a:extLst>
          </p:cNvPr>
          <p:cNvSpPr txBox="1"/>
          <p:nvPr/>
        </p:nvSpPr>
        <p:spPr>
          <a:xfrm>
            <a:off x="3301022" y="2967335"/>
            <a:ext cx="2978509" cy="523220"/>
          </a:xfrm>
          <a:prstGeom prst="rect">
            <a:avLst/>
          </a:prstGeom>
          <a:noFill/>
        </p:spPr>
        <p:txBody>
          <a:bodyPr wrap="square" rtlCol="0">
            <a:spAutoFit/>
          </a:bodyPr>
          <a:lstStyle/>
          <a:p>
            <a:r>
              <a:rPr lang="en-GB" sz="2800" dirty="0" err="1"/>
              <a:t>Teocht</a:t>
            </a:r>
            <a:r>
              <a:rPr lang="en-GB" sz="2800" dirty="0"/>
              <a:t> (℃)</a:t>
            </a:r>
          </a:p>
        </p:txBody>
      </p:sp>
      <p:cxnSp>
        <p:nvCxnSpPr>
          <p:cNvPr id="55" name="Straight Connector 54">
            <a:extLst>
              <a:ext uri="{FF2B5EF4-FFF2-40B4-BE49-F238E27FC236}">
                <a16:creationId xmlns:a16="http://schemas.microsoft.com/office/drawing/2014/main" id="{B19B213E-117E-F2E4-11A1-A42B129BD24A}"/>
              </a:ext>
            </a:extLst>
          </p:cNvPr>
          <p:cNvCxnSpPr>
            <a:cxnSpLocks/>
          </p:cNvCxnSpPr>
          <p:nvPr/>
        </p:nvCxnSpPr>
        <p:spPr>
          <a:xfrm flipV="1">
            <a:off x="2914509" y="1243762"/>
            <a:ext cx="2978509" cy="249951"/>
          </a:xfrm>
          <a:prstGeom prst="line">
            <a:avLst/>
          </a:prstGeom>
          <a:ln w="28575">
            <a:solidFill>
              <a:schemeClr val="tx1"/>
            </a:solidFill>
            <a:tailEnd type="none" w="med" len="lg"/>
          </a:ln>
        </p:spPr>
        <p:style>
          <a:lnRef idx="2">
            <a:schemeClr val="accent1"/>
          </a:lnRef>
          <a:fillRef idx="0">
            <a:schemeClr val="accent1"/>
          </a:fillRef>
          <a:effectRef idx="1">
            <a:schemeClr val="accent1"/>
          </a:effectRef>
          <a:fontRef idx="minor">
            <a:schemeClr val="tx1"/>
          </a:fontRef>
        </p:style>
      </p:cxnSp>
      <p:sp>
        <p:nvSpPr>
          <p:cNvPr id="4" name="TextBox 3">
            <a:extLst>
              <a:ext uri="{FF2B5EF4-FFF2-40B4-BE49-F238E27FC236}">
                <a16:creationId xmlns:a16="http://schemas.microsoft.com/office/drawing/2014/main" id="{A1AAFDDC-4922-7902-D339-8499CA2F4EF4}"/>
              </a:ext>
            </a:extLst>
          </p:cNvPr>
          <p:cNvSpPr txBox="1"/>
          <p:nvPr/>
        </p:nvSpPr>
        <p:spPr>
          <a:xfrm>
            <a:off x="177800" y="3749457"/>
            <a:ext cx="8724900" cy="2800767"/>
          </a:xfrm>
          <a:prstGeom prst="rect">
            <a:avLst/>
          </a:prstGeom>
          <a:noFill/>
        </p:spPr>
        <p:txBody>
          <a:bodyPr wrap="square" rtlCol="0">
            <a:spAutoFit/>
          </a:bodyPr>
          <a:lstStyle/>
          <a:p>
            <a:pPr>
              <a:spcAft>
                <a:spcPts val="1200"/>
              </a:spcAft>
            </a:pPr>
            <a:r>
              <a:rPr lang="en-GB" sz="2800" dirty="0" err="1">
                <a:latin typeface="Arial" panose="020B0604020202020204" pitchFamily="34" charset="0"/>
                <a:cs typeface="Arial" panose="020B0604020202020204" pitchFamily="34" charset="0"/>
              </a:rPr>
              <a:t>Méadaíonn</a:t>
            </a:r>
            <a:r>
              <a:rPr lang="en-GB" sz="2800" dirty="0">
                <a:latin typeface="Arial" panose="020B0604020202020204" pitchFamily="34" charset="0"/>
                <a:cs typeface="Arial" panose="020B0604020202020204" pitchFamily="34" charset="0"/>
              </a:rPr>
              <a:t> </a:t>
            </a:r>
            <a:r>
              <a:rPr lang="en-GB" sz="2800" dirty="0" err="1">
                <a:latin typeface="Arial" panose="020B0604020202020204" pitchFamily="34" charset="0"/>
                <a:cs typeface="Arial" panose="020B0604020202020204" pitchFamily="34" charset="0"/>
              </a:rPr>
              <a:t>friotaíocht</a:t>
            </a:r>
            <a:r>
              <a:rPr lang="en-GB" sz="2800" dirty="0">
                <a:latin typeface="Arial" panose="020B0604020202020204" pitchFamily="34" charset="0"/>
                <a:cs typeface="Arial" panose="020B0604020202020204" pitchFamily="34" charset="0"/>
              </a:rPr>
              <a:t> </a:t>
            </a:r>
            <a:r>
              <a:rPr lang="en-GB" sz="2800" dirty="0" err="1">
                <a:latin typeface="Arial" panose="020B0604020202020204" pitchFamily="34" charset="0"/>
                <a:cs typeface="Arial" panose="020B0604020202020204" pitchFamily="34" charset="0"/>
              </a:rPr>
              <a:t>seoltóra</a:t>
            </a:r>
            <a:r>
              <a:rPr lang="en-GB" sz="2800" dirty="0">
                <a:latin typeface="Arial" panose="020B0604020202020204" pitchFamily="34" charset="0"/>
                <a:cs typeface="Arial" panose="020B0604020202020204" pitchFamily="34" charset="0"/>
              </a:rPr>
              <a:t> </a:t>
            </a:r>
            <a:r>
              <a:rPr lang="en-GB" sz="2800" dirty="0" err="1">
                <a:latin typeface="Arial" panose="020B0604020202020204" pitchFamily="34" charset="0"/>
                <a:cs typeface="Arial" panose="020B0604020202020204" pitchFamily="34" charset="0"/>
              </a:rPr>
              <a:t>mhiotalaigh</a:t>
            </a:r>
            <a:r>
              <a:rPr lang="en-GB" sz="2800" dirty="0">
                <a:latin typeface="Arial" panose="020B0604020202020204" pitchFamily="34" charset="0"/>
                <a:cs typeface="Arial" panose="020B0604020202020204" pitchFamily="34" charset="0"/>
              </a:rPr>
              <a:t> de </a:t>
            </a:r>
            <a:r>
              <a:rPr lang="en-GB" sz="2800" dirty="0" err="1">
                <a:latin typeface="Arial" panose="020B0604020202020204" pitchFamily="34" charset="0"/>
                <a:cs typeface="Arial" panose="020B0604020202020204" pitchFamily="34" charset="0"/>
              </a:rPr>
              <a:t>réir</a:t>
            </a:r>
            <a:r>
              <a:rPr lang="en-GB" sz="2800" dirty="0">
                <a:latin typeface="Arial" panose="020B0604020202020204" pitchFamily="34" charset="0"/>
                <a:cs typeface="Arial" panose="020B0604020202020204" pitchFamily="34" charset="0"/>
              </a:rPr>
              <a:t> mar a </a:t>
            </a:r>
            <a:r>
              <a:rPr lang="en-GB" sz="2800" dirty="0" err="1">
                <a:latin typeface="Arial" panose="020B0604020202020204" pitchFamily="34" charset="0"/>
                <a:cs typeface="Arial" panose="020B0604020202020204" pitchFamily="34" charset="0"/>
              </a:rPr>
              <a:t>ardaíonn</a:t>
            </a:r>
            <a:r>
              <a:rPr lang="en-GB" sz="2800" dirty="0">
                <a:latin typeface="Arial" panose="020B0604020202020204" pitchFamily="34" charset="0"/>
                <a:cs typeface="Arial" panose="020B0604020202020204" pitchFamily="34" charset="0"/>
              </a:rPr>
              <a:t> an </a:t>
            </a:r>
            <a:r>
              <a:rPr lang="en-GB" sz="2800" dirty="0" err="1">
                <a:latin typeface="Arial" panose="020B0604020202020204" pitchFamily="34" charset="0"/>
                <a:cs typeface="Arial" panose="020B0604020202020204" pitchFamily="34" charset="0"/>
              </a:rPr>
              <a:t>teocht</a:t>
            </a:r>
            <a:endParaRPr lang="en-GB" sz="2800" dirty="0">
              <a:latin typeface="Arial" panose="020B0604020202020204" pitchFamily="34" charset="0"/>
              <a:cs typeface="Arial" panose="020B0604020202020204" pitchFamily="34" charset="0"/>
            </a:endParaRPr>
          </a:p>
          <a:p>
            <a:pPr>
              <a:spcAft>
                <a:spcPts val="1200"/>
              </a:spcAft>
            </a:pPr>
            <a:r>
              <a:rPr lang="en-GB" sz="2800" dirty="0">
                <a:latin typeface="Arial" panose="020B0604020202020204" pitchFamily="34" charset="0"/>
                <a:cs typeface="Arial" panose="020B0604020202020204" pitchFamily="34" charset="0"/>
              </a:rPr>
              <a:t>An </a:t>
            </a:r>
            <a:r>
              <a:rPr lang="en-GB" sz="2800" dirty="0" err="1">
                <a:latin typeface="Arial" panose="020B0604020202020204" pitchFamily="34" charset="0"/>
                <a:cs typeface="Arial" panose="020B0604020202020204" pitchFamily="34" charset="0"/>
              </a:rPr>
              <a:t>líneach</a:t>
            </a:r>
            <a:r>
              <a:rPr lang="en-GB" sz="2800" dirty="0">
                <a:latin typeface="Arial" panose="020B0604020202020204" pitchFamily="34" charset="0"/>
                <a:cs typeface="Arial" panose="020B0604020202020204" pitchFamily="34" charset="0"/>
              </a:rPr>
              <a:t> (do </a:t>
            </a:r>
            <a:r>
              <a:rPr lang="en-GB" sz="2800" dirty="0" err="1">
                <a:latin typeface="Arial" panose="020B0604020202020204" pitchFamily="34" charset="0"/>
                <a:cs typeface="Arial" panose="020B0604020202020204" pitchFamily="34" charset="0"/>
              </a:rPr>
              <a:t>raon</a:t>
            </a:r>
            <a:r>
              <a:rPr lang="en-GB" sz="2800" dirty="0">
                <a:latin typeface="Arial" panose="020B0604020202020204" pitchFamily="34" charset="0"/>
                <a:cs typeface="Arial" panose="020B0604020202020204" pitchFamily="34" charset="0"/>
              </a:rPr>
              <a:t> </a:t>
            </a:r>
            <a:r>
              <a:rPr lang="en-GB" sz="2800" dirty="0" err="1">
                <a:latin typeface="Arial" panose="020B0604020202020204" pitchFamily="34" charset="0"/>
                <a:cs typeface="Arial" panose="020B0604020202020204" pitchFamily="34" charset="0"/>
              </a:rPr>
              <a:t>caol</a:t>
            </a:r>
            <a:r>
              <a:rPr lang="en-GB" sz="2800" dirty="0">
                <a:latin typeface="Arial" panose="020B0604020202020204" pitchFamily="34" charset="0"/>
                <a:cs typeface="Arial" panose="020B0604020202020204" pitchFamily="34" charset="0"/>
              </a:rPr>
              <a:t>) – go </a:t>
            </a:r>
            <a:r>
              <a:rPr lang="en-GB" sz="2800" dirty="0" err="1">
                <a:latin typeface="Arial" panose="020B0604020202020204" pitchFamily="34" charset="0"/>
                <a:cs typeface="Arial" panose="020B0604020202020204" pitchFamily="34" charset="0"/>
              </a:rPr>
              <a:t>háirithe</a:t>
            </a:r>
            <a:r>
              <a:rPr lang="en-GB" sz="2800" dirty="0">
                <a:latin typeface="Arial" panose="020B0604020202020204" pitchFamily="34" charset="0"/>
                <a:cs typeface="Arial" panose="020B0604020202020204" pitchFamily="34" charset="0"/>
              </a:rPr>
              <a:t> do </a:t>
            </a:r>
            <a:r>
              <a:rPr lang="en-GB" sz="2800" dirty="0" err="1">
                <a:latin typeface="Arial" panose="020B0604020202020204" pitchFamily="34" charset="0"/>
                <a:cs typeface="Arial" panose="020B0604020202020204" pitchFamily="34" charset="0"/>
              </a:rPr>
              <a:t>platanam</a:t>
            </a:r>
            <a:r>
              <a:rPr lang="en-GB" sz="2800" dirty="0">
                <a:latin typeface="Arial" panose="020B0604020202020204" pitchFamily="34" charset="0"/>
                <a:cs typeface="Arial" panose="020B0604020202020204" pitchFamily="34" charset="0"/>
              </a:rPr>
              <a:t>. </a:t>
            </a:r>
          </a:p>
          <a:p>
            <a:pPr>
              <a:spcAft>
                <a:spcPts val="1200"/>
              </a:spcAft>
            </a:pPr>
            <a:r>
              <a:rPr lang="fr-FR" sz="2400" dirty="0" err="1"/>
              <a:t>Úsáideann</a:t>
            </a:r>
            <a:r>
              <a:rPr lang="fr-FR" sz="2400" dirty="0"/>
              <a:t> an Bureau International des Poids et Mesures </a:t>
            </a:r>
            <a:r>
              <a:rPr lang="fr-FR" sz="2400" dirty="0" err="1"/>
              <a:t>teirmiméadair</a:t>
            </a:r>
            <a:r>
              <a:rPr lang="fr-FR" sz="2400" dirty="0"/>
              <a:t> </a:t>
            </a:r>
            <a:r>
              <a:rPr lang="fr-FR" sz="2400" dirty="0" err="1"/>
              <a:t>friotaíochta</a:t>
            </a:r>
            <a:r>
              <a:rPr lang="fr-FR" sz="2400" dirty="0"/>
              <a:t> </a:t>
            </a:r>
            <a:r>
              <a:rPr lang="fr-FR" sz="2400" dirty="0" err="1"/>
              <a:t>Platanam</a:t>
            </a:r>
            <a:r>
              <a:rPr lang="fr-FR" sz="2400" dirty="0"/>
              <a:t> </a:t>
            </a:r>
            <a:r>
              <a:rPr lang="fr-FR" sz="2400" dirty="0" err="1"/>
              <a:t>chun</a:t>
            </a:r>
            <a:r>
              <a:rPr lang="fr-FR" sz="2400" dirty="0"/>
              <a:t> </a:t>
            </a:r>
            <a:r>
              <a:rPr lang="fr-FR" sz="2400" dirty="0" err="1"/>
              <a:t>teirmiméadair</a:t>
            </a:r>
            <a:r>
              <a:rPr lang="fr-FR" sz="2400" dirty="0"/>
              <a:t> </a:t>
            </a:r>
            <a:r>
              <a:rPr lang="fr-FR" sz="2400" dirty="0" err="1"/>
              <a:t>chaighdeánacha</a:t>
            </a:r>
            <a:r>
              <a:rPr lang="fr-FR" sz="2400" dirty="0"/>
              <a:t> a dhéanamh.</a:t>
            </a:r>
            <a:endParaRPr lang="en-GB" sz="2400" dirty="0">
              <a:latin typeface="Arial" panose="020B0604020202020204" pitchFamily="34" charset="0"/>
              <a:cs typeface="Arial" panose="020B0604020202020204" pitchFamily="34" charset="0"/>
            </a:endParaRPr>
          </a:p>
        </p:txBody>
      </p:sp>
      <p:sp>
        <p:nvSpPr>
          <p:cNvPr id="6" name="Freeform: Shape 5">
            <a:extLst>
              <a:ext uri="{FF2B5EF4-FFF2-40B4-BE49-F238E27FC236}">
                <a16:creationId xmlns:a16="http://schemas.microsoft.com/office/drawing/2014/main" id="{3546259C-80D3-7523-39A5-FA07091BE2D4}"/>
              </a:ext>
            </a:extLst>
          </p:cNvPr>
          <p:cNvSpPr/>
          <p:nvPr/>
        </p:nvSpPr>
        <p:spPr>
          <a:xfrm rot="10244666">
            <a:off x="7075674" y="1257372"/>
            <a:ext cx="801637" cy="1365939"/>
          </a:xfrm>
          <a:custGeom>
            <a:avLst/>
            <a:gdLst>
              <a:gd name="csX0" fmla="*/ 350729 w 814192"/>
              <a:gd name="csY0" fmla="*/ 0 h 1127343"/>
              <a:gd name="csX1" fmla="*/ 75156 w 814192"/>
              <a:gd name="csY1" fmla="*/ 739036 h 1127343"/>
              <a:gd name="csX2" fmla="*/ 225468 w 814192"/>
              <a:gd name="csY2" fmla="*/ 989556 h 1127343"/>
              <a:gd name="csX3" fmla="*/ 588723 w 814192"/>
              <a:gd name="csY3" fmla="*/ 876822 h 1127343"/>
              <a:gd name="csX4" fmla="*/ 200416 w 814192"/>
              <a:gd name="csY4" fmla="*/ 713984 h 1127343"/>
              <a:gd name="csX5" fmla="*/ 37578 w 814192"/>
              <a:gd name="csY5" fmla="*/ 876822 h 1127343"/>
              <a:gd name="csX6" fmla="*/ 212942 w 814192"/>
              <a:gd name="csY6" fmla="*/ 1052187 h 1127343"/>
              <a:gd name="csX7" fmla="*/ 513567 w 814192"/>
              <a:gd name="csY7" fmla="*/ 951978 h 1127343"/>
              <a:gd name="csX8" fmla="*/ 300624 w 814192"/>
              <a:gd name="csY8" fmla="*/ 814192 h 1127343"/>
              <a:gd name="csX9" fmla="*/ 0 w 814192"/>
              <a:gd name="csY9" fmla="*/ 964504 h 1127343"/>
              <a:gd name="csX10" fmla="*/ 225468 w 814192"/>
              <a:gd name="csY10" fmla="*/ 1127343 h 1127343"/>
              <a:gd name="csX11" fmla="*/ 538619 w 814192"/>
              <a:gd name="csY11" fmla="*/ 1027135 h 1127343"/>
              <a:gd name="csX12" fmla="*/ 814192 w 814192"/>
              <a:gd name="csY12" fmla="*/ 62630 h 1127343"/>
              <a:gd name="csX0" fmla="*/ 350729 w 814192"/>
              <a:gd name="csY0" fmla="*/ 0 h 1127343"/>
              <a:gd name="csX1" fmla="*/ 75156 w 814192"/>
              <a:gd name="csY1" fmla="*/ 739036 h 1127343"/>
              <a:gd name="csX2" fmla="*/ 225468 w 814192"/>
              <a:gd name="csY2" fmla="*/ 989556 h 1127343"/>
              <a:gd name="csX3" fmla="*/ 588723 w 814192"/>
              <a:gd name="csY3" fmla="*/ 876822 h 1127343"/>
              <a:gd name="csX4" fmla="*/ 200416 w 814192"/>
              <a:gd name="csY4" fmla="*/ 713984 h 1127343"/>
              <a:gd name="csX5" fmla="*/ 37578 w 814192"/>
              <a:gd name="csY5" fmla="*/ 876822 h 1127343"/>
              <a:gd name="csX6" fmla="*/ 212942 w 814192"/>
              <a:gd name="csY6" fmla="*/ 1052187 h 1127343"/>
              <a:gd name="csX7" fmla="*/ 513567 w 814192"/>
              <a:gd name="csY7" fmla="*/ 951978 h 1127343"/>
              <a:gd name="csX8" fmla="*/ 300624 w 814192"/>
              <a:gd name="csY8" fmla="*/ 814192 h 1127343"/>
              <a:gd name="csX9" fmla="*/ 0 w 814192"/>
              <a:gd name="csY9" fmla="*/ 964504 h 1127343"/>
              <a:gd name="csX10" fmla="*/ 225468 w 814192"/>
              <a:gd name="csY10" fmla="*/ 1127343 h 1127343"/>
              <a:gd name="csX11" fmla="*/ 538619 w 814192"/>
              <a:gd name="csY11" fmla="*/ 1027135 h 1127343"/>
              <a:gd name="csX12" fmla="*/ 814192 w 814192"/>
              <a:gd name="csY12" fmla="*/ 62630 h 1127343"/>
              <a:gd name="csX0" fmla="*/ 350729 w 814192"/>
              <a:gd name="csY0" fmla="*/ 0 h 1127343"/>
              <a:gd name="csX1" fmla="*/ 75156 w 814192"/>
              <a:gd name="csY1" fmla="*/ 739036 h 1127343"/>
              <a:gd name="csX2" fmla="*/ 225468 w 814192"/>
              <a:gd name="csY2" fmla="*/ 989556 h 1127343"/>
              <a:gd name="csX3" fmla="*/ 588723 w 814192"/>
              <a:gd name="csY3" fmla="*/ 876822 h 1127343"/>
              <a:gd name="csX4" fmla="*/ 200416 w 814192"/>
              <a:gd name="csY4" fmla="*/ 713984 h 1127343"/>
              <a:gd name="csX5" fmla="*/ 37578 w 814192"/>
              <a:gd name="csY5" fmla="*/ 876822 h 1127343"/>
              <a:gd name="csX6" fmla="*/ 212942 w 814192"/>
              <a:gd name="csY6" fmla="*/ 1052187 h 1127343"/>
              <a:gd name="csX7" fmla="*/ 513567 w 814192"/>
              <a:gd name="csY7" fmla="*/ 951978 h 1127343"/>
              <a:gd name="csX8" fmla="*/ 300624 w 814192"/>
              <a:gd name="csY8" fmla="*/ 814192 h 1127343"/>
              <a:gd name="csX9" fmla="*/ 0 w 814192"/>
              <a:gd name="csY9" fmla="*/ 964504 h 1127343"/>
              <a:gd name="csX10" fmla="*/ 225468 w 814192"/>
              <a:gd name="csY10" fmla="*/ 1127343 h 1127343"/>
              <a:gd name="csX11" fmla="*/ 538619 w 814192"/>
              <a:gd name="csY11" fmla="*/ 1027135 h 1127343"/>
              <a:gd name="csX12" fmla="*/ 814192 w 814192"/>
              <a:gd name="csY12" fmla="*/ 62630 h 1127343"/>
              <a:gd name="csX0" fmla="*/ 350729 w 814192"/>
              <a:gd name="csY0" fmla="*/ 0 h 1127343"/>
              <a:gd name="csX1" fmla="*/ 75156 w 814192"/>
              <a:gd name="csY1" fmla="*/ 739036 h 1127343"/>
              <a:gd name="csX2" fmla="*/ 225468 w 814192"/>
              <a:gd name="csY2" fmla="*/ 989556 h 1127343"/>
              <a:gd name="csX3" fmla="*/ 588723 w 814192"/>
              <a:gd name="csY3" fmla="*/ 876822 h 1127343"/>
              <a:gd name="csX4" fmla="*/ 200416 w 814192"/>
              <a:gd name="csY4" fmla="*/ 713984 h 1127343"/>
              <a:gd name="csX5" fmla="*/ 37578 w 814192"/>
              <a:gd name="csY5" fmla="*/ 876822 h 1127343"/>
              <a:gd name="csX6" fmla="*/ 212942 w 814192"/>
              <a:gd name="csY6" fmla="*/ 1052187 h 1127343"/>
              <a:gd name="csX7" fmla="*/ 513567 w 814192"/>
              <a:gd name="csY7" fmla="*/ 951978 h 1127343"/>
              <a:gd name="csX8" fmla="*/ 300624 w 814192"/>
              <a:gd name="csY8" fmla="*/ 814192 h 1127343"/>
              <a:gd name="csX9" fmla="*/ 0 w 814192"/>
              <a:gd name="csY9" fmla="*/ 964504 h 1127343"/>
              <a:gd name="csX10" fmla="*/ 225468 w 814192"/>
              <a:gd name="csY10" fmla="*/ 1127343 h 1127343"/>
              <a:gd name="csX11" fmla="*/ 538619 w 814192"/>
              <a:gd name="csY11" fmla="*/ 1027135 h 1127343"/>
              <a:gd name="csX12" fmla="*/ 814192 w 814192"/>
              <a:gd name="csY12" fmla="*/ 62630 h 1127343"/>
              <a:gd name="csX0" fmla="*/ 350729 w 814192"/>
              <a:gd name="csY0" fmla="*/ 0 h 1127343"/>
              <a:gd name="csX1" fmla="*/ 75156 w 814192"/>
              <a:gd name="csY1" fmla="*/ 739036 h 1127343"/>
              <a:gd name="csX2" fmla="*/ 225468 w 814192"/>
              <a:gd name="csY2" fmla="*/ 989556 h 1127343"/>
              <a:gd name="csX3" fmla="*/ 588723 w 814192"/>
              <a:gd name="csY3" fmla="*/ 876822 h 1127343"/>
              <a:gd name="csX4" fmla="*/ 200416 w 814192"/>
              <a:gd name="csY4" fmla="*/ 713984 h 1127343"/>
              <a:gd name="csX5" fmla="*/ 37578 w 814192"/>
              <a:gd name="csY5" fmla="*/ 876822 h 1127343"/>
              <a:gd name="csX6" fmla="*/ 212942 w 814192"/>
              <a:gd name="csY6" fmla="*/ 1052187 h 1127343"/>
              <a:gd name="csX7" fmla="*/ 513567 w 814192"/>
              <a:gd name="csY7" fmla="*/ 951978 h 1127343"/>
              <a:gd name="csX8" fmla="*/ 300624 w 814192"/>
              <a:gd name="csY8" fmla="*/ 814192 h 1127343"/>
              <a:gd name="csX9" fmla="*/ 0 w 814192"/>
              <a:gd name="csY9" fmla="*/ 964504 h 1127343"/>
              <a:gd name="csX10" fmla="*/ 225468 w 814192"/>
              <a:gd name="csY10" fmla="*/ 1127343 h 1127343"/>
              <a:gd name="csX11" fmla="*/ 538619 w 814192"/>
              <a:gd name="csY11" fmla="*/ 1027135 h 1127343"/>
              <a:gd name="csX12" fmla="*/ 814192 w 814192"/>
              <a:gd name="csY12" fmla="*/ 62630 h 1127343"/>
              <a:gd name="csX0" fmla="*/ 350729 w 814192"/>
              <a:gd name="csY0" fmla="*/ 0 h 1127343"/>
              <a:gd name="csX1" fmla="*/ 75156 w 814192"/>
              <a:gd name="csY1" fmla="*/ 739036 h 1127343"/>
              <a:gd name="csX2" fmla="*/ 225468 w 814192"/>
              <a:gd name="csY2" fmla="*/ 989556 h 1127343"/>
              <a:gd name="csX3" fmla="*/ 588723 w 814192"/>
              <a:gd name="csY3" fmla="*/ 876822 h 1127343"/>
              <a:gd name="csX4" fmla="*/ 200416 w 814192"/>
              <a:gd name="csY4" fmla="*/ 713984 h 1127343"/>
              <a:gd name="csX5" fmla="*/ 37578 w 814192"/>
              <a:gd name="csY5" fmla="*/ 876822 h 1127343"/>
              <a:gd name="csX6" fmla="*/ 212942 w 814192"/>
              <a:gd name="csY6" fmla="*/ 1052187 h 1127343"/>
              <a:gd name="csX7" fmla="*/ 513567 w 814192"/>
              <a:gd name="csY7" fmla="*/ 951978 h 1127343"/>
              <a:gd name="csX8" fmla="*/ 300624 w 814192"/>
              <a:gd name="csY8" fmla="*/ 814192 h 1127343"/>
              <a:gd name="csX9" fmla="*/ 0 w 814192"/>
              <a:gd name="csY9" fmla="*/ 964504 h 1127343"/>
              <a:gd name="csX10" fmla="*/ 225468 w 814192"/>
              <a:gd name="csY10" fmla="*/ 1127343 h 1127343"/>
              <a:gd name="csX11" fmla="*/ 538619 w 814192"/>
              <a:gd name="csY11" fmla="*/ 1027135 h 1127343"/>
              <a:gd name="csX12" fmla="*/ 814192 w 814192"/>
              <a:gd name="csY12" fmla="*/ 62630 h 1127343"/>
              <a:gd name="csX0" fmla="*/ 350729 w 814192"/>
              <a:gd name="csY0" fmla="*/ 0 h 1127343"/>
              <a:gd name="csX1" fmla="*/ 75156 w 814192"/>
              <a:gd name="csY1" fmla="*/ 739036 h 1127343"/>
              <a:gd name="csX2" fmla="*/ 225468 w 814192"/>
              <a:gd name="csY2" fmla="*/ 989556 h 1127343"/>
              <a:gd name="csX3" fmla="*/ 588723 w 814192"/>
              <a:gd name="csY3" fmla="*/ 876822 h 1127343"/>
              <a:gd name="csX4" fmla="*/ 200416 w 814192"/>
              <a:gd name="csY4" fmla="*/ 741501 h 1127343"/>
              <a:gd name="csX5" fmla="*/ 37578 w 814192"/>
              <a:gd name="csY5" fmla="*/ 876822 h 1127343"/>
              <a:gd name="csX6" fmla="*/ 212942 w 814192"/>
              <a:gd name="csY6" fmla="*/ 1052187 h 1127343"/>
              <a:gd name="csX7" fmla="*/ 513567 w 814192"/>
              <a:gd name="csY7" fmla="*/ 951978 h 1127343"/>
              <a:gd name="csX8" fmla="*/ 300624 w 814192"/>
              <a:gd name="csY8" fmla="*/ 814192 h 1127343"/>
              <a:gd name="csX9" fmla="*/ 0 w 814192"/>
              <a:gd name="csY9" fmla="*/ 964504 h 1127343"/>
              <a:gd name="csX10" fmla="*/ 225468 w 814192"/>
              <a:gd name="csY10" fmla="*/ 1127343 h 1127343"/>
              <a:gd name="csX11" fmla="*/ 538619 w 814192"/>
              <a:gd name="csY11" fmla="*/ 1027135 h 1127343"/>
              <a:gd name="csX12" fmla="*/ 814192 w 814192"/>
              <a:gd name="csY12" fmla="*/ 62630 h 1127343"/>
              <a:gd name="csX0" fmla="*/ 350729 w 814192"/>
              <a:gd name="csY0" fmla="*/ 0 h 1127343"/>
              <a:gd name="csX1" fmla="*/ 75156 w 814192"/>
              <a:gd name="csY1" fmla="*/ 739036 h 1127343"/>
              <a:gd name="csX2" fmla="*/ 225468 w 814192"/>
              <a:gd name="csY2" fmla="*/ 989556 h 1127343"/>
              <a:gd name="csX3" fmla="*/ 588723 w 814192"/>
              <a:gd name="csY3" fmla="*/ 876822 h 1127343"/>
              <a:gd name="csX4" fmla="*/ 200416 w 814192"/>
              <a:gd name="csY4" fmla="*/ 741501 h 1127343"/>
              <a:gd name="csX5" fmla="*/ 37578 w 814192"/>
              <a:gd name="csY5" fmla="*/ 876822 h 1127343"/>
              <a:gd name="csX6" fmla="*/ 212942 w 814192"/>
              <a:gd name="csY6" fmla="*/ 1052187 h 1127343"/>
              <a:gd name="csX7" fmla="*/ 513567 w 814192"/>
              <a:gd name="csY7" fmla="*/ 951978 h 1127343"/>
              <a:gd name="csX8" fmla="*/ 300624 w 814192"/>
              <a:gd name="csY8" fmla="*/ 814192 h 1127343"/>
              <a:gd name="csX9" fmla="*/ 0 w 814192"/>
              <a:gd name="csY9" fmla="*/ 964504 h 1127343"/>
              <a:gd name="csX10" fmla="*/ 225468 w 814192"/>
              <a:gd name="csY10" fmla="*/ 1127343 h 1127343"/>
              <a:gd name="csX11" fmla="*/ 538619 w 814192"/>
              <a:gd name="csY11" fmla="*/ 1027135 h 1127343"/>
              <a:gd name="csX12" fmla="*/ 814192 w 814192"/>
              <a:gd name="csY12" fmla="*/ 62630 h 1127343"/>
              <a:gd name="csX0" fmla="*/ 350729 w 814192"/>
              <a:gd name="csY0" fmla="*/ 0 h 1127343"/>
              <a:gd name="csX1" fmla="*/ 75156 w 814192"/>
              <a:gd name="csY1" fmla="*/ 739036 h 1127343"/>
              <a:gd name="csX2" fmla="*/ 225468 w 814192"/>
              <a:gd name="csY2" fmla="*/ 989556 h 1127343"/>
              <a:gd name="csX3" fmla="*/ 588723 w 814192"/>
              <a:gd name="csY3" fmla="*/ 876822 h 1127343"/>
              <a:gd name="csX4" fmla="*/ 276616 w 814192"/>
              <a:gd name="csY4" fmla="*/ 752084 h 1127343"/>
              <a:gd name="csX5" fmla="*/ 37578 w 814192"/>
              <a:gd name="csY5" fmla="*/ 876822 h 1127343"/>
              <a:gd name="csX6" fmla="*/ 212942 w 814192"/>
              <a:gd name="csY6" fmla="*/ 1052187 h 1127343"/>
              <a:gd name="csX7" fmla="*/ 513567 w 814192"/>
              <a:gd name="csY7" fmla="*/ 951978 h 1127343"/>
              <a:gd name="csX8" fmla="*/ 300624 w 814192"/>
              <a:gd name="csY8" fmla="*/ 814192 h 1127343"/>
              <a:gd name="csX9" fmla="*/ 0 w 814192"/>
              <a:gd name="csY9" fmla="*/ 964504 h 1127343"/>
              <a:gd name="csX10" fmla="*/ 225468 w 814192"/>
              <a:gd name="csY10" fmla="*/ 1127343 h 1127343"/>
              <a:gd name="csX11" fmla="*/ 538619 w 814192"/>
              <a:gd name="csY11" fmla="*/ 1027135 h 1127343"/>
              <a:gd name="csX12" fmla="*/ 814192 w 814192"/>
              <a:gd name="csY12" fmla="*/ 62630 h 1127343"/>
              <a:gd name="csX0" fmla="*/ 350729 w 814192"/>
              <a:gd name="csY0" fmla="*/ 0 h 1127343"/>
              <a:gd name="csX1" fmla="*/ 75156 w 814192"/>
              <a:gd name="csY1" fmla="*/ 739036 h 1127343"/>
              <a:gd name="csX2" fmla="*/ 225468 w 814192"/>
              <a:gd name="csY2" fmla="*/ 989556 h 1127343"/>
              <a:gd name="csX3" fmla="*/ 588723 w 814192"/>
              <a:gd name="csY3" fmla="*/ 876822 h 1127343"/>
              <a:gd name="csX4" fmla="*/ 276616 w 814192"/>
              <a:gd name="csY4" fmla="*/ 752084 h 1127343"/>
              <a:gd name="csX5" fmla="*/ 37578 w 814192"/>
              <a:gd name="csY5" fmla="*/ 876822 h 1127343"/>
              <a:gd name="csX6" fmla="*/ 212942 w 814192"/>
              <a:gd name="csY6" fmla="*/ 1052187 h 1127343"/>
              <a:gd name="csX7" fmla="*/ 513567 w 814192"/>
              <a:gd name="csY7" fmla="*/ 951978 h 1127343"/>
              <a:gd name="csX8" fmla="*/ 300624 w 814192"/>
              <a:gd name="csY8" fmla="*/ 814192 h 1127343"/>
              <a:gd name="csX9" fmla="*/ 0 w 814192"/>
              <a:gd name="csY9" fmla="*/ 964504 h 1127343"/>
              <a:gd name="csX10" fmla="*/ 225468 w 814192"/>
              <a:gd name="csY10" fmla="*/ 1127343 h 1127343"/>
              <a:gd name="csX11" fmla="*/ 538619 w 814192"/>
              <a:gd name="csY11" fmla="*/ 1027135 h 1127343"/>
              <a:gd name="csX12" fmla="*/ 814192 w 814192"/>
              <a:gd name="csY12" fmla="*/ 62630 h 1127343"/>
              <a:gd name="csX0" fmla="*/ 350770 w 814233"/>
              <a:gd name="csY0" fmla="*/ 0 h 1127343"/>
              <a:gd name="csX1" fmla="*/ 75197 w 814233"/>
              <a:gd name="csY1" fmla="*/ 739036 h 1127343"/>
              <a:gd name="csX2" fmla="*/ 225509 w 814233"/>
              <a:gd name="csY2" fmla="*/ 989556 h 1127343"/>
              <a:gd name="csX3" fmla="*/ 588764 w 814233"/>
              <a:gd name="csY3" fmla="*/ 876822 h 1127343"/>
              <a:gd name="csX4" fmla="*/ 276657 w 814233"/>
              <a:gd name="csY4" fmla="*/ 752084 h 1127343"/>
              <a:gd name="csX5" fmla="*/ 37619 w 814233"/>
              <a:gd name="csY5" fmla="*/ 876822 h 1127343"/>
              <a:gd name="csX6" fmla="*/ 212983 w 814233"/>
              <a:gd name="csY6" fmla="*/ 1052187 h 1127343"/>
              <a:gd name="csX7" fmla="*/ 513608 w 814233"/>
              <a:gd name="csY7" fmla="*/ 951978 h 1127343"/>
              <a:gd name="csX8" fmla="*/ 300665 w 814233"/>
              <a:gd name="csY8" fmla="*/ 814192 h 1127343"/>
              <a:gd name="csX9" fmla="*/ 41 w 814233"/>
              <a:gd name="csY9" fmla="*/ 964504 h 1127343"/>
              <a:gd name="csX10" fmla="*/ 225509 w 814233"/>
              <a:gd name="csY10" fmla="*/ 1127343 h 1127343"/>
              <a:gd name="csX11" fmla="*/ 538660 w 814233"/>
              <a:gd name="csY11" fmla="*/ 1027135 h 1127343"/>
              <a:gd name="csX12" fmla="*/ 814233 w 814233"/>
              <a:gd name="csY12" fmla="*/ 62630 h 1127343"/>
              <a:gd name="csX0" fmla="*/ 350770 w 814233"/>
              <a:gd name="csY0" fmla="*/ 0 h 1127343"/>
              <a:gd name="csX1" fmla="*/ 75197 w 814233"/>
              <a:gd name="csY1" fmla="*/ 739036 h 1127343"/>
              <a:gd name="csX2" fmla="*/ 225509 w 814233"/>
              <a:gd name="csY2" fmla="*/ 989556 h 1127343"/>
              <a:gd name="csX3" fmla="*/ 588764 w 814233"/>
              <a:gd name="csY3" fmla="*/ 876822 h 1127343"/>
              <a:gd name="csX4" fmla="*/ 276657 w 814233"/>
              <a:gd name="csY4" fmla="*/ 752084 h 1127343"/>
              <a:gd name="csX5" fmla="*/ 37619 w 814233"/>
              <a:gd name="csY5" fmla="*/ 876822 h 1127343"/>
              <a:gd name="csX6" fmla="*/ 212983 w 814233"/>
              <a:gd name="csY6" fmla="*/ 1052187 h 1127343"/>
              <a:gd name="csX7" fmla="*/ 513608 w 814233"/>
              <a:gd name="csY7" fmla="*/ 951978 h 1127343"/>
              <a:gd name="csX8" fmla="*/ 300665 w 814233"/>
              <a:gd name="csY8" fmla="*/ 814192 h 1127343"/>
              <a:gd name="csX9" fmla="*/ 41 w 814233"/>
              <a:gd name="csY9" fmla="*/ 964504 h 1127343"/>
              <a:gd name="csX10" fmla="*/ 225509 w 814233"/>
              <a:gd name="csY10" fmla="*/ 1127343 h 1127343"/>
              <a:gd name="csX11" fmla="*/ 538660 w 814233"/>
              <a:gd name="csY11" fmla="*/ 1027135 h 1127343"/>
              <a:gd name="csX12" fmla="*/ 814233 w 814233"/>
              <a:gd name="csY12" fmla="*/ 62630 h 1127343"/>
              <a:gd name="csX0" fmla="*/ 350770 w 814233"/>
              <a:gd name="csY0" fmla="*/ 0 h 1127343"/>
              <a:gd name="csX1" fmla="*/ 75197 w 814233"/>
              <a:gd name="csY1" fmla="*/ 739036 h 1127343"/>
              <a:gd name="csX2" fmla="*/ 225509 w 814233"/>
              <a:gd name="csY2" fmla="*/ 989556 h 1127343"/>
              <a:gd name="csX3" fmla="*/ 537964 w 814233"/>
              <a:gd name="csY3" fmla="*/ 870472 h 1127343"/>
              <a:gd name="csX4" fmla="*/ 276657 w 814233"/>
              <a:gd name="csY4" fmla="*/ 752084 h 1127343"/>
              <a:gd name="csX5" fmla="*/ 37619 w 814233"/>
              <a:gd name="csY5" fmla="*/ 876822 h 1127343"/>
              <a:gd name="csX6" fmla="*/ 212983 w 814233"/>
              <a:gd name="csY6" fmla="*/ 1052187 h 1127343"/>
              <a:gd name="csX7" fmla="*/ 513608 w 814233"/>
              <a:gd name="csY7" fmla="*/ 951978 h 1127343"/>
              <a:gd name="csX8" fmla="*/ 300665 w 814233"/>
              <a:gd name="csY8" fmla="*/ 814192 h 1127343"/>
              <a:gd name="csX9" fmla="*/ 41 w 814233"/>
              <a:gd name="csY9" fmla="*/ 964504 h 1127343"/>
              <a:gd name="csX10" fmla="*/ 225509 w 814233"/>
              <a:gd name="csY10" fmla="*/ 1127343 h 1127343"/>
              <a:gd name="csX11" fmla="*/ 538660 w 814233"/>
              <a:gd name="csY11" fmla="*/ 1027135 h 1127343"/>
              <a:gd name="csX12" fmla="*/ 814233 w 814233"/>
              <a:gd name="csY12" fmla="*/ 62630 h 1127343"/>
              <a:gd name="csX0" fmla="*/ 350770 w 814233"/>
              <a:gd name="csY0" fmla="*/ 0 h 1127343"/>
              <a:gd name="csX1" fmla="*/ 75197 w 814233"/>
              <a:gd name="csY1" fmla="*/ 739036 h 1127343"/>
              <a:gd name="csX2" fmla="*/ 225509 w 814233"/>
              <a:gd name="csY2" fmla="*/ 989556 h 1127343"/>
              <a:gd name="csX3" fmla="*/ 537964 w 814233"/>
              <a:gd name="csY3" fmla="*/ 870472 h 1127343"/>
              <a:gd name="csX4" fmla="*/ 276657 w 814233"/>
              <a:gd name="csY4" fmla="*/ 752084 h 1127343"/>
              <a:gd name="csX5" fmla="*/ 37619 w 814233"/>
              <a:gd name="csY5" fmla="*/ 876822 h 1127343"/>
              <a:gd name="csX6" fmla="*/ 212983 w 814233"/>
              <a:gd name="csY6" fmla="*/ 1052187 h 1127343"/>
              <a:gd name="csX7" fmla="*/ 513608 w 814233"/>
              <a:gd name="csY7" fmla="*/ 951978 h 1127343"/>
              <a:gd name="csX8" fmla="*/ 300665 w 814233"/>
              <a:gd name="csY8" fmla="*/ 814192 h 1127343"/>
              <a:gd name="csX9" fmla="*/ 41 w 814233"/>
              <a:gd name="csY9" fmla="*/ 964504 h 1127343"/>
              <a:gd name="csX10" fmla="*/ 225509 w 814233"/>
              <a:gd name="csY10" fmla="*/ 1127343 h 1127343"/>
              <a:gd name="csX11" fmla="*/ 538660 w 814233"/>
              <a:gd name="csY11" fmla="*/ 1027135 h 1127343"/>
              <a:gd name="csX12" fmla="*/ 814233 w 814233"/>
              <a:gd name="csY12" fmla="*/ 62630 h 1127343"/>
              <a:gd name="csX0" fmla="*/ 350770 w 814233"/>
              <a:gd name="csY0" fmla="*/ 0 h 1127343"/>
              <a:gd name="csX1" fmla="*/ 75197 w 814233"/>
              <a:gd name="csY1" fmla="*/ 739036 h 1127343"/>
              <a:gd name="csX2" fmla="*/ 240325 w 814233"/>
              <a:gd name="csY2" fmla="*/ 964156 h 1127343"/>
              <a:gd name="csX3" fmla="*/ 537964 w 814233"/>
              <a:gd name="csY3" fmla="*/ 870472 h 1127343"/>
              <a:gd name="csX4" fmla="*/ 276657 w 814233"/>
              <a:gd name="csY4" fmla="*/ 752084 h 1127343"/>
              <a:gd name="csX5" fmla="*/ 37619 w 814233"/>
              <a:gd name="csY5" fmla="*/ 876822 h 1127343"/>
              <a:gd name="csX6" fmla="*/ 212983 w 814233"/>
              <a:gd name="csY6" fmla="*/ 1052187 h 1127343"/>
              <a:gd name="csX7" fmla="*/ 513608 w 814233"/>
              <a:gd name="csY7" fmla="*/ 951978 h 1127343"/>
              <a:gd name="csX8" fmla="*/ 300665 w 814233"/>
              <a:gd name="csY8" fmla="*/ 814192 h 1127343"/>
              <a:gd name="csX9" fmla="*/ 41 w 814233"/>
              <a:gd name="csY9" fmla="*/ 964504 h 1127343"/>
              <a:gd name="csX10" fmla="*/ 225509 w 814233"/>
              <a:gd name="csY10" fmla="*/ 1127343 h 1127343"/>
              <a:gd name="csX11" fmla="*/ 538660 w 814233"/>
              <a:gd name="csY11" fmla="*/ 1027135 h 1127343"/>
              <a:gd name="csX12" fmla="*/ 814233 w 814233"/>
              <a:gd name="csY12" fmla="*/ 62630 h 1127343"/>
              <a:gd name="csX0" fmla="*/ 350770 w 814233"/>
              <a:gd name="csY0" fmla="*/ 0 h 1127343"/>
              <a:gd name="csX1" fmla="*/ 75197 w 814233"/>
              <a:gd name="csY1" fmla="*/ 739036 h 1127343"/>
              <a:gd name="csX2" fmla="*/ 240325 w 814233"/>
              <a:gd name="csY2" fmla="*/ 964156 h 1127343"/>
              <a:gd name="csX3" fmla="*/ 537964 w 814233"/>
              <a:gd name="csY3" fmla="*/ 870472 h 1127343"/>
              <a:gd name="csX4" fmla="*/ 276657 w 814233"/>
              <a:gd name="csY4" fmla="*/ 752084 h 1127343"/>
              <a:gd name="csX5" fmla="*/ 37619 w 814233"/>
              <a:gd name="csY5" fmla="*/ 876822 h 1127343"/>
              <a:gd name="csX6" fmla="*/ 212983 w 814233"/>
              <a:gd name="csY6" fmla="*/ 1052187 h 1127343"/>
              <a:gd name="csX7" fmla="*/ 513608 w 814233"/>
              <a:gd name="csY7" fmla="*/ 951978 h 1127343"/>
              <a:gd name="csX8" fmla="*/ 300665 w 814233"/>
              <a:gd name="csY8" fmla="*/ 814192 h 1127343"/>
              <a:gd name="csX9" fmla="*/ 41 w 814233"/>
              <a:gd name="csY9" fmla="*/ 964504 h 1127343"/>
              <a:gd name="csX10" fmla="*/ 225509 w 814233"/>
              <a:gd name="csY10" fmla="*/ 1127343 h 1127343"/>
              <a:gd name="csX11" fmla="*/ 538660 w 814233"/>
              <a:gd name="csY11" fmla="*/ 1027135 h 1127343"/>
              <a:gd name="csX12" fmla="*/ 814233 w 814233"/>
              <a:gd name="csY12" fmla="*/ 62630 h 1127343"/>
              <a:gd name="csX0" fmla="*/ 350770 w 814233"/>
              <a:gd name="csY0" fmla="*/ 0 h 1127343"/>
              <a:gd name="csX1" fmla="*/ 75197 w 814233"/>
              <a:gd name="csY1" fmla="*/ 739036 h 1127343"/>
              <a:gd name="csX2" fmla="*/ 240325 w 814233"/>
              <a:gd name="csY2" fmla="*/ 964156 h 1127343"/>
              <a:gd name="csX3" fmla="*/ 537964 w 814233"/>
              <a:gd name="csY3" fmla="*/ 870472 h 1127343"/>
              <a:gd name="csX4" fmla="*/ 276657 w 814233"/>
              <a:gd name="csY4" fmla="*/ 752084 h 1127343"/>
              <a:gd name="csX5" fmla="*/ 37619 w 814233"/>
              <a:gd name="csY5" fmla="*/ 876822 h 1127343"/>
              <a:gd name="csX6" fmla="*/ 212983 w 814233"/>
              <a:gd name="csY6" fmla="*/ 1052187 h 1127343"/>
              <a:gd name="csX7" fmla="*/ 513608 w 814233"/>
              <a:gd name="csY7" fmla="*/ 951978 h 1127343"/>
              <a:gd name="csX8" fmla="*/ 300665 w 814233"/>
              <a:gd name="csY8" fmla="*/ 814192 h 1127343"/>
              <a:gd name="csX9" fmla="*/ 41 w 814233"/>
              <a:gd name="csY9" fmla="*/ 964504 h 1127343"/>
              <a:gd name="csX10" fmla="*/ 225509 w 814233"/>
              <a:gd name="csY10" fmla="*/ 1127343 h 1127343"/>
              <a:gd name="csX11" fmla="*/ 538660 w 814233"/>
              <a:gd name="csY11" fmla="*/ 1027135 h 1127343"/>
              <a:gd name="csX12" fmla="*/ 814233 w 814233"/>
              <a:gd name="csY12" fmla="*/ 62630 h 1127343"/>
              <a:gd name="csX0" fmla="*/ 350770 w 814233"/>
              <a:gd name="csY0" fmla="*/ 0 h 1127343"/>
              <a:gd name="csX1" fmla="*/ 75197 w 814233"/>
              <a:gd name="csY1" fmla="*/ 739036 h 1127343"/>
              <a:gd name="csX2" fmla="*/ 240325 w 814233"/>
              <a:gd name="csY2" fmla="*/ 964156 h 1127343"/>
              <a:gd name="csX3" fmla="*/ 537964 w 814233"/>
              <a:gd name="csY3" fmla="*/ 870472 h 1127343"/>
              <a:gd name="csX4" fmla="*/ 276657 w 814233"/>
              <a:gd name="csY4" fmla="*/ 752084 h 1127343"/>
              <a:gd name="csX5" fmla="*/ 37619 w 814233"/>
              <a:gd name="csY5" fmla="*/ 876822 h 1127343"/>
              <a:gd name="csX6" fmla="*/ 236266 w 814233"/>
              <a:gd name="csY6" fmla="*/ 1022554 h 1127343"/>
              <a:gd name="csX7" fmla="*/ 513608 w 814233"/>
              <a:gd name="csY7" fmla="*/ 951978 h 1127343"/>
              <a:gd name="csX8" fmla="*/ 300665 w 814233"/>
              <a:gd name="csY8" fmla="*/ 814192 h 1127343"/>
              <a:gd name="csX9" fmla="*/ 41 w 814233"/>
              <a:gd name="csY9" fmla="*/ 964504 h 1127343"/>
              <a:gd name="csX10" fmla="*/ 225509 w 814233"/>
              <a:gd name="csY10" fmla="*/ 1127343 h 1127343"/>
              <a:gd name="csX11" fmla="*/ 538660 w 814233"/>
              <a:gd name="csY11" fmla="*/ 1027135 h 1127343"/>
              <a:gd name="csX12" fmla="*/ 814233 w 814233"/>
              <a:gd name="csY12" fmla="*/ 62630 h 1127343"/>
              <a:gd name="csX0" fmla="*/ 350770 w 814233"/>
              <a:gd name="csY0" fmla="*/ 0 h 1128792"/>
              <a:gd name="csX1" fmla="*/ 75197 w 814233"/>
              <a:gd name="csY1" fmla="*/ 739036 h 1128792"/>
              <a:gd name="csX2" fmla="*/ 240325 w 814233"/>
              <a:gd name="csY2" fmla="*/ 964156 h 1128792"/>
              <a:gd name="csX3" fmla="*/ 537964 w 814233"/>
              <a:gd name="csY3" fmla="*/ 870472 h 1128792"/>
              <a:gd name="csX4" fmla="*/ 276657 w 814233"/>
              <a:gd name="csY4" fmla="*/ 752084 h 1128792"/>
              <a:gd name="csX5" fmla="*/ 37619 w 814233"/>
              <a:gd name="csY5" fmla="*/ 876822 h 1128792"/>
              <a:gd name="csX6" fmla="*/ 236266 w 814233"/>
              <a:gd name="csY6" fmla="*/ 1022554 h 1128792"/>
              <a:gd name="csX7" fmla="*/ 513608 w 814233"/>
              <a:gd name="csY7" fmla="*/ 951978 h 1128792"/>
              <a:gd name="csX8" fmla="*/ 300665 w 814233"/>
              <a:gd name="csY8" fmla="*/ 814192 h 1128792"/>
              <a:gd name="csX9" fmla="*/ 41 w 814233"/>
              <a:gd name="csY9" fmla="*/ 964504 h 1128792"/>
              <a:gd name="csX10" fmla="*/ 225509 w 814233"/>
              <a:gd name="csY10" fmla="*/ 1127343 h 1128792"/>
              <a:gd name="csX11" fmla="*/ 538660 w 814233"/>
              <a:gd name="csY11" fmla="*/ 1027135 h 1128792"/>
              <a:gd name="csX12" fmla="*/ 814233 w 814233"/>
              <a:gd name="csY12" fmla="*/ 62630 h 1128792"/>
              <a:gd name="csX0" fmla="*/ 350891 w 814354"/>
              <a:gd name="csY0" fmla="*/ 0 h 1106006"/>
              <a:gd name="csX1" fmla="*/ 75318 w 814354"/>
              <a:gd name="csY1" fmla="*/ 739036 h 1106006"/>
              <a:gd name="csX2" fmla="*/ 240446 w 814354"/>
              <a:gd name="csY2" fmla="*/ 964156 h 1106006"/>
              <a:gd name="csX3" fmla="*/ 538085 w 814354"/>
              <a:gd name="csY3" fmla="*/ 870472 h 1106006"/>
              <a:gd name="csX4" fmla="*/ 276778 w 814354"/>
              <a:gd name="csY4" fmla="*/ 752084 h 1106006"/>
              <a:gd name="csX5" fmla="*/ 37740 w 814354"/>
              <a:gd name="csY5" fmla="*/ 876822 h 1106006"/>
              <a:gd name="csX6" fmla="*/ 236387 w 814354"/>
              <a:gd name="csY6" fmla="*/ 1022554 h 1106006"/>
              <a:gd name="csX7" fmla="*/ 513729 w 814354"/>
              <a:gd name="csY7" fmla="*/ 951978 h 1106006"/>
              <a:gd name="csX8" fmla="*/ 300786 w 814354"/>
              <a:gd name="csY8" fmla="*/ 814192 h 1106006"/>
              <a:gd name="csX9" fmla="*/ 162 w 814354"/>
              <a:gd name="csY9" fmla="*/ 964504 h 1106006"/>
              <a:gd name="csX10" fmla="*/ 265847 w 814354"/>
              <a:gd name="csY10" fmla="*/ 1104060 h 1106006"/>
              <a:gd name="csX11" fmla="*/ 538781 w 814354"/>
              <a:gd name="csY11" fmla="*/ 1027135 h 1106006"/>
              <a:gd name="csX12" fmla="*/ 814354 w 814354"/>
              <a:gd name="csY12" fmla="*/ 62630 h 1106006"/>
              <a:gd name="csX0" fmla="*/ 338174 w 801637"/>
              <a:gd name="csY0" fmla="*/ 0 h 1105303"/>
              <a:gd name="csX1" fmla="*/ 62601 w 801637"/>
              <a:gd name="csY1" fmla="*/ 739036 h 1105303"/>
              <a:gd name="csX2" fmla="*/ 227729 w 801637"/>
              <a:gd name="csY2" fmla="*/ 964156 h 1105303"/>
              <a:gd name="csX3" fmla="*/ 525368 w 801637"/>
              <a:gd name="csY3" fmla="*/ 870472 h 1105303"/>
              <a:gd name="csX4" fmla="*/ 264061 w 801637"/>
              <a:gd name="csY4" fmla="*/ 752084 h 1105303"/>
              <a:gd name="csX5" fmla="*/ 25023 w 801637"/>
              <a:gd name="csY5" fmla="*/ 876822 h 1105303"/>
              <a:gd name="csX6" fmla="*/ 223670 w 801637"/>
              <a:gd name="csY6" fmla="*/ 1022554 h 1105303"/>
              <a:gd name="csX7" fmla="*/ 501012 w 801637"/>
              <a:gd name="csY7" fmla="*/ 951978 h 1105303"/>
              <a:gd name="csX8" fmla="*/ 288069 w 801637"/>
              <a:gd name="csY8" fmla="*/ 814192 h 1105303"/>
              <a:gd name="csX9" fmla="*/ 145 w 801637"/>
              <a:gd name="csY9" fmla="*/ 966620 h 1105303"/>
              <a:gd name="csX10" fmla="*/ 253130 w 801637"/>
              <a:gd name="csY10" fmla="*/ 1104060 h 1105303"/>
              <a:gd name="csX11" fmla="*/ 526064 w 801637"/>
              <a:gd name="csY11" fmla="*/ 1027135 h 1105303"/>
              <a:gd name="csX12" fmla="*/ 801637 w 801637"/>
              <a:gd name="csY12" fmla="*/ 62630 h 1105303"/>
              <a:gd name="csX0" fmla="*/ 338174 w 801637"/>
              <a:gd name="csY0" fmla="*/ 0 h 1105544"/>
              <a:gd name="csX1" fmla="*/ 62601 w 801637"/>
              <a:gd name="csY1" fmla="*/ 739036 h 1105544"/>
              <a:gd name="csX2" fmla="*/ 227729 w 801637"/>
              <a:gd name="csY2" fmla="*/ 964156 h 1105544"/>
              <a:gd name="csX3" fmla="*/ 525368 w 801637"/>
              <a:gd name="csY3" fmla="*/ 870472 h 1105544"/>
              <a:gd name="csX4" fmla="*/ 264061 w 801637"/>
              <a:gd name="csY4" fmla="*/ 752084 h 1105544"/>
              <a:gd name="csX5" fmla="*/ 25023 w 801637"/>
              <a:gd name="csY5" fmla="*/ 876822 h 1105544"/>
              <a:gd name="csX6" fmla="*/ 223670 w 801637"/>
              <a:gd name="csY6" fmla="*/ 1022554 h 1105544"/>
              <a:gd name="csX7" fmla="*/ 501012 w 801637"/>
              <a:gd name="csY7" fmla="*/ 951978 h 1105544"/>
              <a:gd name="csX8" fmla="*/ 288069 w 801637"/>
              <a:gd name="csY8" fmla="*/ 814192 h 1105544"/>
              <a:gd name="csX9" fmla="*/ 145 w 801637"/>
              <a:gd name="csY9" fmla="*/ 966620 h 1105544"/>
              <a:gd name="csX10" fmla="*/ 253130 w 801637"/>
              <a:gd name="csY10" fmla="*/ 1104060 h 1105544"/>
              <a:gd name="csX11" fmla="*/ 526064 w 801637"/>
              <a:gd name="csY11" fmla="*/ 1027135 h 1105544"/>
              <a:gd name="csX12" fmla="*/ 801637 w 801637"/>
              <a:gd name="csY12" fmla="*/ 62630 h 1105544"/>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Lst>
            <a:rect l="l" t="t" r="r" b="b"/>
            <a:pathLst>
              <a:path w="801637" h="1105544">
                <a:moveTo>
                  <a:pt x="338174" y="0"/>
                </a:moveTo>
                <a:cubicBezTo>
                  <a:pt x="246316" y="246345"/>
                  <a:pt x="97164" y="634363"/>
                  <a:pt x="62601" y="739036"/>
                </a:cubicBezTo>
                <a:cubicBezTo>
                  <a:pt x="28038" y="843709"/>
                  <a:pt x="106644" y="940351"/>
                  <a:pt x="227729" y="964156"/>
                </a:cubicBezTo>
                <a:cubicBezTo>
                  <a:pt x="348814" y="987961"/>
                  <a:pt x="519313" y="905817"/>
                  <a:pt x="525368" y="870472"/>
                </a:cubicBezTo>
                <a:cubicBezTo>
                  <a:pt x="531423" y="835127"/>
                  <a:pt x="347452" y="751026"/>
                  <a:pt x="264061" y="752084"/>
                </a:cubicBezTo>
                <a:cubicBezTo>
                  <a:pt x="180670" y="753142"/>
                  <a:pt x="31755" y="831744"/>
                  <a:pt x="25023" y="876822"/>
                </a:cubicBezTo>
                <a:cubicBezTo>
                  <a:pt x="18291" y="921900"/>
                  <a:pt x="117112" y="1009391"/>
                  <a:pt x="223670" y="1022554"/>
                </a:cubicBezTo>
                <a:cubicBezTo>
                  <a:pt x="330228" y="1035717"/>
                  <a:pt x="490279" y="986705"/>
                  <a:pt x="501012" y="951978"/>
                </a:cubicBezTo>
                <a:cubicBezTo>
                  <a:pt x="511745" y="917251"/>
                  <a:pt x="371547" y="811752"/>
                  <a:pt x="288069" y="814192"/>
                </a:cubicBezTo>
                <a:cubicBezTo>
                  <a:pt x="204591" y="816632"/>
                  <a:pt x="5968" y="918309"/>
                  <a:pt x="145" y="966620"/>
                </a:cubicBezTo>
                <a:cubicBezTo>
                  <a:pt x="-5678" y="1014931"/>
                  <a:pt x="165477" y="1093974"/>
                  <a:pt x="253130" y="1104060"/>
                </a:cubicBezTo>
                <a:cubicBezTo>
                  <a:pt x="340783" y="1114146"/>
                  <a:pt x="504230" y="1071121"/>
                  <a:pt x="526064" y="1027135"/>
                </a:cubicBezTo>
                <a:cubicBezTo>
                  <a:pt x="547898" y="983149"/>
                  <a:pt x="709779" y="384132"/>
                  <a:pt x="801637" y="62630"/>
                </a:cubicBezTo>
              </a:path>
            </a:pathLst>
          </a:custGeom>
          <a:no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7" name="Group 6">
            <a:extLst>
              <a:ext uri="{FF2B5EF4-FFF2-40B4-BE49-F238E27FC236}">
                <a16:creationId xmlns:a16="http://schemas.microsoft.com/office/drawing/2014/main" id="{1D3CF443-C561-77F6-7C97-19C929BA58B2}"/>
              </a:ext>
            </a:extLst>
          </p:cNvPr>
          <p:cNvGrpSpPr/>
          <p:nvPr/>
        </p:nvGrpSpPr>
        <p:grpSpPr>
          <a:xfrm>
            <a:off x="8216972" y="1243763"/>
            <a:ext cx="420300" cy="1217927"/>
            <a:chOff x="902976" y="1293779"/>
            <a:chExt cx="595084" cy="1724408"/>
          </a:xfrm>
        </p:grpSpPr>
        <p:sp>
          <p:nvSpPr>
            <p:cNvPr id="9" name="Freeform: Shape 8">
              <a:extLst>
                <a:ext uri="{FF2B5EF4-FFF2-40B4-BE49-F238E27FC236}">
                  <a16:creationId xmlns:a16="http://schemas.microsoft.com/office/drawing/2014/main" id="{3D98C5FA-3D9F-1888-19C4-2C357D85160B}"/>
                </a:ext>
              </a:extLst>
            </p:cNvPr>
            <p:cNvSpPr/>
            <p:nvPr/>
          </p:nvSpPr>
          <p:spPr>
            <a:xfrm>
              <a:off x="902976" y="1928689"/>
              <a:ext cx="214008" cy="1089498"/>
            </a:xfrm>
            <a:custGeom>
              <a:avLst/>
              <a:gdLst>
                <a:gd name="csX0" fmla="*/ 0 w 214008"/>
                <a:gd name="csY0" fmla="*/ 1089498 h 1089498"/>
                <a:gd name="csX1" fmla="*/ 194553 w 214008"/>
                <a:gd name="csY1" fmla="*/ 525294 h 1089498"/>
                <a:gd name="csX2" fmla="*/ 214008 w 214008"/>
                <a:gd name="csY2" fmla="*/ 0 h 1089498"/>
              </a:gdLst>
              <a:ahLst/>
              <a:cxnLst>
                <a:cxn ang="0">
                  <a:pos x="csX0" y="csY0"/>
                </a:cxn>
                <a:cxn ang="0">
                  <a:pos x="csX1" y="csY1"/>
                </a:cxn>
                <a:cxn ang="0">
                  <a:pos x="csX2" y="csY2"/>
                </a:cxn>
              </a:cxnLst>
              <a:rect l="l" t="t" r="r" b="b"/>
              <a:pathLst>
                <a:path w="214008" h="1089498">
                  <a:moveTo>
                    <a:pt x="0" y="1089498"/>
                  </a:moveTo>
                  <a:lnTo>
                    <a:pt x="194553" y="525294"/>
                  </a:lnTo>
                  <a:lnTo>
                    <a:pt x="214008" y="0"/>
                  </a:lnTo>
                </a:path>
              </a:pathLst>
            </a:custGeom>
            <a:no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Freeform: Shape 9">
              <a:extLst>
                <a:ext uri="{FF2B5EF4-FFF2-40B4-BE49-F238E27FC236}">
                  <a16:creationId xmlns:a16="http://schemas.microsoft.com/office/drawing/2014/main" id="{1C60AFFC-EF1B-AC5D-30BC-CCC4A8E0BDE2}"/>
                </a:ext>
              </a:extLst>
            </p:cNvPr>
            <p:cNvSpPr/>
            <p:nvPr/>
          </p:nvSpPr>
          <p:spPr>
            <a:xfrm>
              <a:off x="1283435" y="1928689"/>
              <a:ext cx="65729" cy="1089498"/>
            </a:xfrm>
            <a:custGeom>
              <a:avLst/>
              <a:gdLst>
                <a:gd name="csX0" fmla="*/ 0 w 214008"/>
                <a:gd name="csY0" fmla="*/ 1089498 h 1089498"/>
                <a:gd name="csX1" fmla="*/ 194553 w 214008"/>
                <a:gd name="csY1" fmla="*/ 525294 h 1089498"/>
                <a:gd name="csX2" fmla="*/ 214008 w 214008"/>
                <a:gd name="csY2" fmla="*/ 0 h 1089498"/>
              </a:gdLst>
              <a:ahLst/>
              <a:cxnLst>
                <a:cxn ang="0">
                  <a:pos x="csX0" y="csY0"/>
                </a:cxn>
                <a:cxn ang="0">
                  <a:pos x="csX1" y="csY1"/>
                </a:cxn>
                <a:cxn ang="0">
                  <a:pos x="csX2" y="csY2"/>
                </a:cxn>
              </a:cxnLst>
              <a:rect l="l" t="t" r="r" b="b"/>
              <a:pathLst>
                <a:path w="214008" h="1089498">
                  <a:moveTo>
                    <a:pt x="0" y="1089498"/>
                  </a:moveTo>
                  <a:lnTo>
                    <a:pt x="194553" y="525294"/>
                  </a:lnTo>
                  <a:lnTo>
                    <a:pt x="214008" y="0"/>
                  </a:lnTo>
                </a:path>
              </a:pathLst>
            </a:custGeom>
            <a:no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11" name="Group 10">
              <a:extLst>
                <a:ext uri="{FF2B5EF4-FFF2-40B4-BE49-F238E27FC236}">
                  <a16:creationId xmlns:a16="http://schemas.microsoft.com/office/drawing/2014/main" id="{65B2B8A1-D932-5415-9836-A725119E4234}"/>
                </a:ext>
              </a:extLst>
            </p:cNvPr>
            <p:cNvGrpSpPr/>
            <p:nvPr/>
          </p:nvGrpSpPr>
          <p:grpSpPr>
            <a:xfrm>
              <a:off x="975198" y="1293779"/>
              <a:ext cx="522862" cy="787940"/>
              <a:chOff x="2628900" y="2286000"/>
              <a:chExt cx="994410" cy="1383030"/>
            </a:xfrm>
          </p:grpSpPr>
          <p:sp>
            <p:nvSpPr>
              <p:cNvPr id="12" name="Cube 11">
                <a:extLst>
                  <a:ext uri="{FF2B5EF4-FFF2-40B4-BE49-F238E27FC236}">
                    <a16:creationId xmlns:a16="http://schemas.microsoft.com/office/drawing/2014/main" id="{9415E01B-D283-9FA2-763C-1FA80AABA246}"/>
                  </a:ext>
                </a:extLst>
              </p:cNvPr>
              <p:cNvSpPr/>
              <p:nvPr/>
            </p:nvSpPr>
            <p:spPr>
              <a:xfrm>
                <a:off x="2628900" y="2286000"/>
                <a:ext cx="994410" cy="1383030"/>
              </a:xfrm>
              <a:prstGeom prst="cube">
                <a:avLst>
                  <a:gd name="adj" fmla="val 6609"/>
                </a:avLst>
              </a:prstGeom>
              <a:solidFill>
                <a:schemeClr val="bg1"/>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Rectangle: Beveled 12">
                <a:extLst>
                  <a:ext uri="{FF2B5EF4-FFF2-40B4-BE49-F238E27FC236}">
                    <a16:creationId xmlns:a16="http://schemas.microsoft.com/office/drawing/2014/main" id="{63F05D13-9D1D-590A-A8B9-861C705B2650}"/>
                  </a:ext>
                </a:extLst>
              </p:cNvPr>
              <p:cNvSpPr/>
              <p:nvPr/>
            </p:nvSpPr>
            <p:spPr>
              <a:xfrm>
                <a:off x="2640330" y="3154680"/>
                <a:ext cx="902970" cy="491490"/>
              </a:xfrm>
              <a:prstGeom prst="bevel">
                <a:avLst/>
              </a:prstGeom>
              <a:solidFill>
                <a:schemeClr val="accent3">
                  <a:lumMod val="60000"/>
                  <a:lumOff val="40000"/>
                </a:schemeClr>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grpSp>
    </p:spTree>
    <p:extLst>
      <p:ext uri="{BB962C8B-B14F-4D97-AF65-F5344CB8AC3E}">
        <p14:creationId xmlns:p14="http://schemas.microsoft.com/office/powerpoint/2010/main" val="267075103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Freeform: Shape 19">
            <a:extLst>
              <a:ext uri="{FF2B5EF4-FFF2-40B4-BE49-F238E27FC236}">
                <a16:creationId xmlns:a16="http://schemas.microsoft.com/office/drawing/2014/main" id="{6F4D9959-F4CE-D15B-DAC4-773D437A27D9}"/>
              </a:ext>
            </a:extLst>
          </p:cNvPr>
          <p:cNvSpPr/>
          <p:nvPr/>
        </p:nvSpPr>
        <p:spPr>
          <a:xfrm>
            <a:off x="4603865" y="4768795"/>
            <a:ext cx="2584911" cy="1365940"/>
          </a:xfrm>
          <a:custGeom>
            <a:avLst/>
            <a:gdLst>
              <a:gd name="csX0" fmla="*/ 0 w 2584911"/>
              <a:gd name="csY0" fmla="*/ 0 h 1365940"/>
              <a:gd name="csX1" fmla="*/ 2584911 w 2584911"/>
              <a:gd name="csY1" fmla="*/ 0 h 1365940"/>
              <a:gd name="csX2" fmla="*/ 2584911 w 2584911"/>
              <a:gd name="csY2" fmla="*/ 1256604 h 1365940"/>
              <a:gd name="csX3" fmla="*/ 2491150 w 2584911"/>
              <a:gd name="csY3" fmla="*/ 1365940 h 1365940"/>
              <a:gd name="csX4" fmla="*/ 80779 w 2584911"/>
              <a:gd name="csY4" fmla="*/ 1353621 h 1365940"/>
              <a:gd name="csX5" fmla="*/ 0 w 2584911"/>
              <a:gd name="csY5" fmla="*/ 1256604 h 1365940"/>
              <a:gd name="csX6" fmla="*/ 0 w 2584911"/>
              <a:gd name="csY6" fmla="*/ 0 h 1365940"/>
            </a:gdLst>
            <a:ahLst/>
            <a:cxnLst>
              <a:cxn ang="0">
                <a:pos x="csX0" y="csY0"/>
              </a:cxn>
              <a:cxn ang="0">
                <a:pos x="csX1" y="csY1"/>
              </a:cxn>
              <a:cxn ang="0">
                <a:pos x="csX2" y="csY2"/>
              </a:cxn>
              <a:cxn ang="0">
                <a:pos x="csX3" y="csY3"/>
              </a:cxn>
              <a:cxn ang="0">
                <a:pos x="csX4" y="csY4"/>
              </a:cxn>
              <a:cxn ang="0">
                <a:pos x="csX5" y="csY5"/>
              </a:cxn>
              <a:cxn ang="0">
                <a:pos x="csX6" y="csY6"/>
              </a:cxn>
            </a:cxnLst>
            <a:rect l="l" t="t" r="r" b="b"/>
            <a:pathLst>
              <a:path w="2584911" h="1365940">
                <a:moveTo>
                  <a:pt x="0" y="0"/>
                </a:moveTo>
                <a:lnTo>
                  <a:pt x="2584911" y="0"/>
                </a:lnTo>
                <a:lnTo>
                  <a:pt x="2584911" y="1256604"/>
                </a:lnTo>
                <a:lnTo>
                  <a:pt x="2491150" y="1365940"/>
                </a:lnTo>
                <a:lnTo>
                  <a:pt x="80779" y="1353621"/>
                </a:lnTo>
                <a:lnTo>
                  <a:pt x="0" y="1256604"/>
                </a:lnTo>
                <a:lnTo>
                  <a:pt x="0" y="0"/>
                </a:lnTo>
                <a:close/>
              </a:path>
            </a:pathLst>
          </a:custGeom>
          <a:solidFill>
            <a:schemeClr val="tx2">
              <a:lumMod val="10000"/>
              <a:lumOff val="90000"/>
            </a:schemeClr>
          </a:solidFill>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21" name="Freeform: Shape 20">
            <a:extLst>
              <a:ext uri="{FF2B5EF4-FFF2-40B4-BE49-F238E27FC236}">
                <a16:creationId xmlns:a16="http://schemas.microsoft.com/office/drawing/2014/main" id="{532DB17E-F244-FFE4-8AE9-A50A253872E9}"/>
              </a:ext>
            </a:extLst>
          </p:cNvPr>
          <p:cNvSpPr/>
          <p:nvPr/>
        </p:nvSpPr>
        <p:spPr>
          <a:xfrm>
            <a:off x="4512395" y="3532044"/>
            <a:ext cx="2756565" cy="2599430"/>
          </a:xfrm>
          <a:custGeom>
            <a:avLst/>
            <a:gdLst>
              <a:gd name="connsiteX0" fmla="*/ 0 w 3467100"/>
              <a:gd name="connsiteY0" fmla="*/ 0 h 3073400"/>
              <a:gd name="connsiteX1" fmla="*/ 139700 w 3467100"/>
              <a:gd name="connsiteY1" fmla="*/ 114300 h 3073400"/>
              <a:gd name="connsiteX2" fmla="*/ 139700 w 3467100"/>
              <a:gd name="connsiteY2" fmla="*/ 2933700 h 3073400"/>
              <a:gd name="connsiteX3" fmla="*/ 241300 w 3467100"/>
              <a:gd name="connsiteY3" fmla="*/ 3048000 h 3073400"/>
              <a:gd name="connsiteX4" fmla="*/ 3251200 w 3467100"/>
              <a:gd name="connsiteY4" fmla="*/ 3073400 h 3073400"/>
              <a:gd name="connsiteX5" fmla="*/ 3390900 w 3467100"/>
              <a:gd name="connsiteY5" fmla="*/ 2933700 h 3073400"/>
              <a:gd name="connsiteX6" fmla="*/ 3390900 w 3467100"/>
              <a:gd name="connsiteY6" fmla="*/ 190500 h 3073400"/>
              <a:gd name="connsiteX7" fmla="*/ 3467100 w 3467100"/>
              <a:gd name="connsiteY7" fmla="*/ 63500 h 3073400"/>
              <a:gd name="connsiteX0" fmla="*/ 0 w 3467100"/>
              <a:gd name="connsiteY0" fmla="*/ 0 h 3062514"/>
              <a:gd name="connsiteX1" fmla="*/ 139700 w 3467100"/>
              <a:gd name="connsiteY1" fmla="*/ 114300 h 3062514"/>
              <a:gd name="connsiteX2" fmla="*/ 139700 w 3467100"/>
              <a:gd name="connsiteY2" fmla="*/ 2933700 h 3062514"/>
              <a:gd name="connsiteX3" fmla="*/ 241300 w 3467100"/>
              <a:gd name="connsiteY3" fmla="*/ 3048000 h 3062514"/>
              <a:gd name="connsiteX4" fmla="*/ 3272971 w 3467100"/>
              <a:gd name="connsiteY4" fmla="*/ 3062514 h 3062514"/>
              <a:gd name="connsiteX5" fmla="*/ 3390900 w 3467100"/>
              <a:gd name="connsiteY5" fmla="*/ 2933700 h 3062514"/>
              <a:gd name="connsiteX6" fmla="*/ 3390900 w 3467100"/>
              <a:gd name="connsiteY6" fmla="*/ 190500 h 3062514"/>
              <a:gd name="connsiteX7" fmla="*/ 3467100 w 3467100"/>
              <a:gd name="connsiteY7" fmla="*/ 63500 h 3062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467100" h="3062514">
                <a:moveTo>
                  <a:pt x="0" y="0"/>
                </a:moveTo>
                <a:lnTo>
                  <a:pt x="139700" y="114300"/>
                </a:lnTo>
                <a:lnTo>
                  <a:pt x="139700" y="2933700"/>
                </a:lnTo>
                <a:lnTo>
                  <a:pt x="241300" y="3048000"/>
                </a:lnTo>
                <a:lnTo>
                  <a:pt x="3272971" y="3062514"/>
                </a:lnTo>
                <a:lnTo>
                  <a:pt x="3390900" y="2933700"/>
                </a:lnTo>
                <a:lnTo>
                  <a:pt x="3390900" y="190500"/>
                </a:lnTo>
                <a:lnTo>
                  <a:pt x="3467100" y="63500"/>
                </a:lnTo>
              </a:path>
            </a:pathLst>
          </a:custGeom>
          <a:no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339" name="Rectangle 4">
            <a:extLst>
              <a:ext uri="{FF2B5EF4-FFF2-40B4-BE49-F238E27FC236}">
                <a16:creationId xmlns:a16="http://schemas.microsoft.com/office/drawing/2014/main" id="{9E6226B6-3436-099F-3987-5E3F79566F13}"/>
              </a:ext>
            </a:extLst>
          </p:cNvPr>
          <p:cNvSpPr>
            <a:spLocks noGrp="1" noChangeArrowheads="1"/>
          </p:cNvSpPr>
          <p:nvPr>
            <p:ph type="title"/>
          </p:nvPr>
        </p:nvSpPr>
        <p:spPr>
          <a:xfrm>
            <a:off x="254000" y="197771"/>
            <a:ext cx="8712200" cy="867930"/>
          </a:xfrm>
        </p:spPr>
        <p:txBody>
          <a:bodyPr/>
          <a:lstStyle/>
          <a:p>
            <a:pPr algn="l" eaLnBrk="1" hangingPunct="1"/>
            <a:r>
              <a:rPr lang="en-IE" altLang="en-US" sz="2800" b="1" dirty="0"/>
              <a:t>An t-</a:t>
            </a:r>
            <a:r>
              <a:rPr lang="en-IE" altLang="en-US" sz="2800" b="1" dirty="0" err="1"/>
              <a:t>athrú</a:t>
            </a:r>
            <a:r>
              <a:rPr lang="en-IE" altLang="en-US" sz="2800" b="1" dirty="0"/>
              <a:t> </a:t>
            </a:r>
            <a:r>
              <a:rPr lang="en-IE" altLang="en-US" sz="2800" b="1" dirty="0" err="1"/>
              <a:t>ar</a:t>
            </a:r>
            <a:r>
              <a:rPr lang="en-IE" altLang="en-US" sz="2800" b="1" dirty="0"/>
              <a:t> </a:t>
            </a:r>
            <a:r>
              <a:rPr lang="en-IE" altLang="en-US" sz="2800" b="1" dirty="0" err="1"/>
              <a:t>fhriotaíocht</a:t>
            </a:r>
            <a:r>
              <a:rPr lang="en-IE" altLang="en-US" sz="2800" b="1" dirty="0"/>
              <a:t> </a:t>
            </a:r>
            <a:r>
              <a:rPr lang="en-IE" altLang="en-US" sz="2800" b="1" dirty="0" err="1"/>
              <a:t>teirmeastair</a:t>
            </a:r>
            <a:r>
              <a:rPr lang="en-IE" altLang="en-US" sz="2800" b="1" dirty="0"/>
              <a:t> leis an </a:t>
            </a:r>
            <a:r>
              <a:rPr lang="en-IE" altLang="en-US" sz="2800" b="1" dirty="0" err="1"/>
              <a:t>teocht</a:t>
            </a:r>
            <a:r>
              <a:rPr lang="en-IE" altLang="en-US" sz="2800" b="1" dirty="0"/>
              <a:t> a </a:t>
            </a:r>
            <a:r>
              <a:rPr lang="en-IE" altLang="en-US" sz="2800" b="1" dirty="0" err="1"/>
              <a:t>iniúchadh</a:t>
            </a:r>
            <a:endParaRPr lang="en-GB" altLang="en-US" sz="4800" b="1" dirty="0">
              <a:solidFill>
                <a:schemeClr val="tx1"/>
              </a:solidFill>
              <a:ea typeface="ＭＳ Ｐゴシック" panose="020B0600070205080204" pitchFamily="34" charset="-128"/>
            </a:endParaRPr>
          </a:p>
        </p:txBody>
      </p:sp>
      <mc:AlternateContent xmlns:mc="http://schemas.openxmlformats.org/markup-compatibility/2006" xmlns:a14="http://schemas.microsoft.com/office/drawing/2010/main">
        <mc:Choice Requires="a14">
          <p:sp>
            <p:nvSpPr>
              <p:cNvPr id="14346" name="TextBox 14345">
                <a:extLst>
                  <a:ext uri="{FF2B5EF4-FFF2-40B4-BE49-F238E27FC236}">
                    <a16:creationId xmlns:a16="http://schemas.microsoft.com/office/drawing/2014/main" id="{EED3D06C-FF98-A78D-4ECD-CEDF34DF66A5}"/>
                  </a:ext>
                </a:extLst>
              </p:cNvPr>
              <p:cNvSpPr txBox="1"/>
              <p:nvPr/>
            </p:nvSpPr>
            <p:spPr>
              <a:xfrm>
                <a:off x="-40767" y="1401938"/>
                <a:ext cx="4115323" cy="4862870"/>
              </a:xfrm>
              <a:prstGeom prst="rect">
                <a:avLst/>
              </a:prstGeom>
              <a:solidFill>
                <a:srgbClr val="FFC000"/>
              </a:solidFill>
            </p:spPr>
            <p:txBody>
              <a:bodyPr wrap="square" rtlCol="0">
                <a:spAutoFit/>
              </a:bodyPr>
              <a:lstStyle/>
              <a:p>
                <a:pPr marL="514350" indent="-514350">
                  <a:spcBef>
                    <a:spcPts val="1200"/>
                  </a:spcBef>
                  <a:buFont typeface="+mj-lt"/>
                  <a:buAutoNum type="arabicPeriod"/>
                </a:pPr>
                <a:r>
                  <a:rPr lang="en-GB" sz="2800" dirty="0" err="1"/>
                  <a:t>Socraigh</a:t>
                </a:r>
                <a:r>
                  <a:rPr lang="en-GB" sz="2800" dirty="0"/>
                  <a:t> an </a:t>
                </a:r>
                <a:r>
                  <a:rPr lang="en-GB" sz="2800" dirty="0" err="1"/>
                  <a:t>ilmhéadar</a:t>
                </a:r>
                <a:r>
                  <a:rPr lang="en-GB" sz="2800" dirty="0"/>
                  <a:t> go </a:t>
                </a:r>
                <a14:m>
                  <m:oMath xmlns:m="http://schemas.openxmlformats.org/officeDocument/2006/math">
                    <m:r>
                      <m:rPr>
                        <m:sty m:val="p"/>
                      </m:rPr>
                      <a:rPr lang="en-GB" sz="2800" b="0" i="0" smtClean="0">
                        <a:latin typeface="Cambria Math" panose="02040503050406030204" pitchFamily="18" charset="0"/>
                      </a:rPr>
                      <m:t>kΩ</m:t>
                    </m:r>
                    <m:r>
                      <a:rPr lang="en-GB" sz="2800" b="0" i="1" smtClean="0">
                        <a:latin typeface="Cambria Math" panose="02040503050406030204" pitchFamily="18" charset="0"/>
                      </a:rPr>
                      <m:t> (</m:t>
                    </m:r>
                    <m:r>
                      <a:rPr lang="en-GB" sz="2800" b="0" i="1" smtClean="0">
                        <a:latin typeface="Cambria Math" panose="02040503050406030204" pitchFamily="18" charset="0"/>
                      </a:rPr>
                      <m:t>𝑒</m:t>
                    </m:r>
                    <m:r>
                      <a:rPr lang="en-GB" sz="2800" b="0" i="1" smtClean="0">
                        <a:latin typeface="Cambria Math" panose="02040503050406030204" pitchFamily="18" charset="0"/>
                      </a:rPr>
                      <m:t>.</m:t>
                    </m:r>
                    <m:r>
                      <a:rPr lang="en-GB" sz="2800" b="0" i="1" smtClean="0">
                        <a:latin typeface="Cambria Math" panose="02040503050406030204" pitchFamily="18" charset="0"/>
                      </a:rPr>
                      <m:t>𝑔</m:t>
                    </m:r>
                    <m:r>
                      <a:rPr lang="en-GB" sz="2800" b="0" i="1" smtClean="0">
                        <a:latin typeface="Cambria Math" panose="02040503050406030204" pitchFamily="18" charset="0"/>
                      </a:rPr>
                      <m:t>. 200 </m:t>
                    </m:r>
                    <m:r>
                      <a:rPr lang="en-GB" sz="2800" b="0" i="1" smtClean="0">
                        <a:latin typeface="Cambria Math" panose="02040503050406030204" pitchFamily="18" charset="0"/>
                      </a:rPr>
                      <m:t>𝑘</m:t>
                    </m:r>
                    <m:r>
                      <a:rPr lang="en-GB" sz="2800" b="0" i="1" smtClean="0">
                        <a:latin typeface="Cambria Math" panose="02040503050406030204" pitchFamily="18" charset="0"/>
                      </a:rPr>
                      <m:t> </m:t>
                    </m:r>
                    <m:r>
                      <a:rPr lang="en-GB" sz="2800" b="0" i="1" smtClean="0">
                        <a:latin typeface="Cambria Math" panose="02040503050406030204" pitchFamily="18" charset="0"/>
                      </a:rPr>
                      <m:t>𝑜𝑟</m:t>
                    </m:r>
                    <m:r>
                      <a:rPr lang="en-GB" sz="2800" b="0" i="1" smtClean="0">
                        <a:latin typeface="Cambria Math" panose="02040503050406030204" pitchFamily="18" charset="0"/>
                      </a:rPr>
                      <m:t> 20 </m:t>
                    </m:r>
                    <m:r>
                      <a:rPr lang="en-GB" sz="2800" b="0" i="1" smtClean="0">
                        <a:latin typeface="Cambria Math" panose="02040503050406030204" pitchFamily="18" charset="0"/>
                      </a:rPr>
                      <m:t>𝑘</m:t>
                    </m:r>
                    <m:r>
                      <a:rPr lang="en-GB" sz="2800" b="0" i="1" smtClean="0">
                        <a:latin typeface="Cambria Math" panose="02040503050406030204" pitchFamily="18" charset="0"/>
                      </a:rPr>
                      <m:t>)</m:t>
                    </m:r>
                  </m:oMath>
                </a14:m>
                <a:endParaRPr lang="en-GB" sz="2800" dirty="0"/>
              </a:p>
              <a:p>
                <a:pPr marL="514350" indent="-514350">
                  <a:spcBef>
                    <a:spcPts val="1200"/>
                  </a:spcBef>
                  <a:buFont typeface="+mj-lt"/>
                  <a:buAutoNum type="arabicPeriod"/>
                </a:pPr>
                <a:r>
                  <a:rPr lang="fr-FR" sz="2800" dirty="0" err="1"/>
                  <a:t>Teas</a:t>
                </a:r>
                <a:r>
                  <a:rPr lang="fr-FR" sz="2800" dirty="0"/>
                  <a:t> an t-</a:t>
                </a:r>
                <a:r>
                  <a:rPr lang="fr-FR" sz="2800" dirty="0" err="1"/>
                  <a:t>uisce</a:t>
                </a:r>
                <a:r>
                  <a:rPr lang="fr-FR" sz="2800" dirty="0"/>
                  <a:t> de </a:t>
                </a:r>
                <a:r>
                  <a:rPr lang="fr-FR" sz="2800" dirty="0" err="1"/>
                  <a:t>réir</a:t>
                </a:r>
                <a:r>
                  <a:rPr lang="fr-FR" sz="2800" dirty="0"/>
                  <a:t> a </a:t>
                </a:r>
                <a:r>
                  <a:rPr lang="fr-FR" sz="2800" dirty="0" err="1"/>
                  <a:t>chéile</a:t>
                </a:r>
                <a:r>
                  <a:rPr lang="fr-FR" sz="2800" dirty="0"/>
                  <a:t>.</a:t>
                </a:r>
              </a:p>
              <a:p>
                <a:pPr marL="514350" indent="-514350">
                  <a:spcBef>
                    <a:spcPts val="1200"/>
                  </a:spcBef>
                  <a:buFont typeface="+mj-lt"/>
                  <a:buAutoNum type="arabicPeriod"/>
                </a:pPr>
                <a:r>
                  <a:rPr lang="en-GB" sz="2800" dirty="0"/>
                  <a:t>Tabhair </a:t>
                </a:r>
                <a:r>
                  <a:rPr lang="en-GB" sz="2800" dirty="0" err="1"/>
                  <a:t>faoi</a:t>
                </a:r>
                <a:r>
                  <a:rPr lang="en-GB" sz="2800" dirty="0"/>
                  <a:t> </a:t>
                </a:r>
                <a:r>
                  <a:rPr lang="en-GB" sz="2800" dirty="0" err="1"/>
                  <a:t>deara</a:t>
                </a:r>
                <a:r>
                  <a:rPr lang="en-GB" sz="2800" dirty="0"/>
                  <a:t> an </a:t>
                </a:r>
                <a:r>
                  <a:rPr lang="en-GB" sz="2800" dirty="0" err="1"/>
                  <a:t>teocht</a:t>
                </a:r>
                <a:r>
                  <a:rPr lang="en-GB" sz="2800" dirty="0"/>
                  <a:t> agus an </a:t>
                </a:r>
                <a:r>
                  <a:rPr lang="en-GB" sz="2800" dirty="0" err="1"/>
                  <a:t>fhriotaíocht</a:t>
                </a:r>
                <a:r>
                  <a:rPr lang="en-GB" sz="2800" dirty="0"/>
                  <a:t> ag </a:t>
                </a:r>
                <a:r>
                  <a:rPr lang="en-GB" sz="2800" dirty="0" err="1"/>
                  <a:t>pointí</a:t>
                </a:r>
                <a:r>
                  <a:rPr lang="en-GB" sz="2800" dirty="0"/>
                  <a:t> </a:t>
                </a:r>
                <a:r>
                  <a:rPr lang="en-GB" sz="2800" dirty="0" err="1"/>
                  <a:t>éagsúla</a:t>
                </a:r>
                <a:endParaRPr lang="en-GB" sz="2800" dirty="0"/>
              </a:p>
              <a:p>
                <a:pPr marL="514350" indent="-514350">
                  <a:spcBef>
                    <a:spcPts val="1200"/>
                  </a:spcBef>
                  <a:buFont typeface="+mj-lt"/>
                  <a:buAutoNum type="arabicPeriod"/>
                </a:pPr>
                <a:r>
                  <a:rPr lang="en-GB" sz="2800" dirty="0" err="1"/>
                  <a:t>Plota</a:t>
                </a:r>
                <a:r>
                  <a:rPr lang="en-GB" sz="2800" dirty="0"/>
                  <a:t>  R v T</a:t>
                </a:r>
              </a:p>
            </p:txBody>
          </p:sp>
        </mc:Choice>
        <mc:Fallback xmlns="">
          <p:sp>
            <p:nvSpPr>
              <p:cNvPr id="14346" name="TextBox 14345">
                <a:extLst>
                  <a:ext uri="{FF2B5EF4-FFF2-40B4-BE49-F238E27FC236}">
                    <a16:creationId xmlns:a16="http://schemas.microsoft.com/office/drawing/2014/main" id="{EED3D06C-FF98-A78D-4ECD-CEDF34DF66A5}"/>
                  </a:ext>
                </a:extLst>
              </p:cNvPr>
              <p:cNvSpPr txBox="1">
                <a:spLocks noRot="1" noChangeAspect="1" noMove="1" noResize="1" noEditPoints="1" noAdjustHandles="1" noChangeArrowheads="1" noChangeShapeType="1" noTextEdit="1"/>
              </p:cNvSpPr>
              <p:nvPr/>
            </p:nvSpPr>
            <p:spPr>
              <a:xfrm>
                <a:off x="-40767" y="1401938"/>
                <a:ext cx="4115323" cy="4862870"/>
              </a:xfrm>
              <a:prstGeom prst="rect">
                <a:avLst/>
              </a:prstGeom>
              <a:blipFill>
                <a:blip r:embed="rId3"/>
                <a:stretch>
                  <a:fillRect l="-2667" t="-1378" r="-3852" b="-2506"/>
                </a:stretch>
              </a:blipFill>
            </p:spPr>
            <p:txBody>
              <a:bodyPr/>
              <a:lstStyle/>
              <a:p>
                <a:r>
                  <a:rPr lang="en-IE">
                    <a:noFill/>
                  </a:rPr>
                  <a:t> </a:t>
                </a:r>
              </a:p>
            </p:txBody>
          </p:sp>
        </mc:Fallback>
      </mc:AlternateContent>
      <p:sp>
        <p:nvSpPr>
          <p:cNvPr id="14347" name="TextBox 14346">
            <a:extLst>
              <a:ext uri="{FF2B5EF4-FFF2-40B4-BE49-F238E27FC236}">
                <a16:creationId xmlns:a16="http://schemas.microsoft.com/office/drawing/2014/main" id="{ADF9288E-E00F-E85B-600B-3BCAF0F4C5A8}"/>
              </a:ext>
            </a:extLst>
          </p:cNvPr>
          <p:cNvSpPr txBox="1"/>
          <p:nvPr/>
        </p:nvSpPr>
        <p:spPr>
          <a:xfrm>
            <a:off x="5692102" y="5551847"/>
            <a:ext cx="1261840" cy="523220"/>
          </a:xfrm>
          <a:prstGeom prst="rect">
            <a:avLst/>
          </a:prstGeom>
          <a:noFill/>
        </p:spPr>
        <p:txBody>
          <a:bodyPr wrap="square" rtlCol="0">
            <a:spAutoFit/>
          </a:bodyPr>
          <a:lstStyle/>
          <a:p>
            <a:r>
              <a:rPr lang="en-GB" sz="2800" dirty="0" err="1"/>
              <a:t>Uisce</a:t>
            </a:r>
            <a:endParaRPr lang="en-GB" sz="2800" dirty="0"/>
          </a:p>
        </p:txBody>
      </p:sp>
      <p:grpSp>
        <p:nvGrpSpPr>
          <p:cNvPr id="14358" name="Group 14357">
            <a:extLst>
              <a:ext uri="{FF2B5EF4-FFF2-40B4-BE49-F238E27FC236}">
                <a16:creationId xmlns:a16="http://schemas.microsoft.com/office/drawing/2014/main" id="{710FAC49-196C-EA6E-CDBC-6412FB789A65}"/>
              </a:ext>
            </a:extLst>
          </p:cNvPr>
          <p:cNvGrpSpPr/>
          <p:nvPr/>
        </p:nvGrpSpPr>
        <p:grpSpPr>
          <a:xfrm>
            <a:off x="5213851" y="1833931"/>
            <a:ext cx="228793" cy="4008453"/>
            <a:chOff x="8663931" y="1875871"/>
            <a:chExt cx="259650" cy="4676293"/>
          </a:xfrm>
        </p:grpSpPr>
        <p:sp>
          <p:nvSpPr>
            <p:cNvPr id="14355" name="Rectangle: Rounded Corners 14354">
              <a:extLst>
                <a:ext uri="{FF2B5EF4-FFF2-40B4-BE49-F238E27FC236}">
                  <a16:creationId xmlns:a16="http://schemas.microsoft.com/office/drawing/2014/main" id="{BF9A379A-C75B-9D96-0531-93E339B94F1D}"/>
                </a:ext>
              </a:extLst>
            </p:cNvPr>
            <p:cNvSpPr/>
            <p:nvPr/>
          </p:nvSpPr>
          <p:spPr>
            <a:xfrm>
              <a:off x="8663931" y="1875871"/>
              <a:ext cx="259650" cy="4676293"/>
            </a:xfrm>
            <a:prstGeom prst="roundRect">
              <a:avLst>
                <a:gd name="adj" fmla="val 44474"/>
              </a:avLst>
            </a:prstGeom>
            <a:solidFill>
              <a:schemeClr val="bg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356" name="Rectangle 14355">
              <a:extLst>
                <a:ext uri="{FF2B5EF4-FFF2-40B4-BE49-F238E27FC236}">
                  <a16:creationId xmlns:a16="http://schemas.microsoft.com/office/drawing/2014/main" id="{2F06F4F6-F6FD-BBDB-F320-253E098C8893}"/>
                </a:ext>
              </a:extLst>
            </p:cNvPr>
            <p:cNvSpPr/>
            <p:nvPr/>
          </p:nvSpPr>
          <p:spPr>
            <a:xfrm>
              <a:off x="8781900" y="3452492"/>
              <a:ext cx="45719" cy="2903118"/>
            </a:xfrm>
            <a:prstGeom prst="rect">
              <a:avLst/>
            </a:prstGeom>
            <a:solidFill>
              <a:schemeClr val="tx1"/>
            </a:solidFill>
            <a:ln w="952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357" name="Rectangle: Rounded Corners 14356">
              <a:extLst>
                <a:ext uri="{FF2B5EF4-FFF2-40B4-BE49-F238E27FC236}">
                  <a16:creationId xmlns:a16="http://schemas.microsoft.com/office/drawing/2014/main" id="{9EA76C1C-34D8-740D-6454-2364B2B85A97}"/>
                </a:ext>
              </a:extLst>
            </p:cNvPr>
            <p:cNvSpPr/>
            <p:nvPr/>
          </p:nvSpPr>
          <p:spPr>
            <a:xfrm>
              <a:off x="8711556" y="6143437"/>
              <a:ext cx="178779" cy="285891"/>
            </a:xfrm>
            <a:prstGeom prst="roundRect">
              <a:avLst>
                <a:gd name="adj" fmla="val 50000"/>
              </a:avLst>
            </a:prstGeom>
            <a:solidFill>
              <a:schemeClr val="tx1"/>
            </a:solidFill>
            <a:ln w="952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2" name="Freeform: Shape 1">
            <a:extLst>
              <a:ext uri="{FF2B5EF4-FFF2-40B4-BE49-F238E27FC236}">
                <a16:creationId xmlns:a16="http://schemas.microsoft.com/office/drawing/2014/main" id="{72E5172A-6B37-28E6-1820-7F61A81E16E7}"/>
              </a:ext>
            </a:extLst>
          </p:cNvPr>
          <p:cNvSpPr/>
          <p:nvPr/>
        </p:nvSpPr>
        <p:spPr>
          <a:xfrm>
            <a:off x="6647513" y="4011196"/>
            <a:ext cx="365760" cy="1303020"/>
          </a:xfrm>
          <a:custGeom>
            <a:avLst/>
            <a:gdLst>
              <a:gd name="connsiteX0" fmla="*/ 68580 w 205740"/>
              <a:gd name="connsiteY0" fmla="*/ 0 h 1280160"/>
              <a:gd name="connsiteX1" fmla="*/ 0 w 205740"/>
              <a:gd name="connsiteY1" fmla="*/ 1280160 h 1280160"/>
              <a:gd name="connsiteX2" fmla="*/ 148590 w 205740"/>
              <a:gd name="connsiteY2" fmla="*/ 1268730 h 1280160"/>
              <a:gd name="connsiteX3" fmla="*/ 205740 w 205740"/>
              <a:gd name="connsiteY3" fmla="*/ 57150 h 1280160"/>
              <a:gd name="connsiteX0" fmla="*/ 68580 w 365760"/>
              <a:gd name="connsiteY0" fmla="*/ 22860 h 1303020"/>
              <a:gd name="connsiteX1" fmla="*/ 0 w 365760"/>
              <a:gd name="connsiteY1" fmla="*/ 1303020 h 1303020"/>
              <a:gd name="connsiteX2" fmla="*/ 148590 w 365760"/>
              <a:gd name="connsiteY2" fmla="*/ 1291590 h 1303020"/>
              <a:gd name="connsiteX3" fmla="*/ 365760 w 365760"/>
              <a:gd name="connsiteY3" fmla="*/ 0 h 1303020"/>
            </a:gdLst>
            <a:ahLst/>
            <a:cxnLst>
              <a:cxn ang="0">
                <a:pos x="connsiteX0" y="connsiteY0"/>
              </a:cxn>
              <a:cxn ang="0">
                <a:pos x="connsiteX1" y="connsiteY1"/>
              </a:cxn>
              <a:cxn ang="0">
                <a:pos x="connsiteX2" y="connsiteY2"/>
              </a:cxn>
              <a:cxn ang="0">
                <a:pos x="connsiteX3" y="connsiteY3"/>
              </a:cxn>
            </a:cxnLst>
            <a:rect l="l" t="t" r="r" b="b"/>
            <a:pathLst>
              <a:path w="365760" h="1303020">
                <a:moveTo>
                  <a:pt x="68580" y="22860"/>
                </a:moveTo>
                <a:lnTo>
                  <a:pt x="0" y="1303020"/>
                </a:lnTo>
                <a:lnTo>
                  <a:pt x="148590" y="1291590"/>
                </a:lnTo>
                <a:cubicBezTo>
                  <a:pt x="167640" y="887730"/>
                  <a:pt x="346710" y="403860"/>
                  <a:pt x="365760" y="0"/>
                </a:cubicBezTo>
              </a:path>
            </a:pathLst>
          </a:custGeom>
          <a:no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Freeform: Shape 4">
            <a:extLst>
              <a:ext uri="{FF2B5EF4-FFF2-40B4-BE49-F238E27FC236}">
                <a16:creationId xmlns:a16="http://schemas.microsoft.com/office/drawing/2014/main" id="{6F09A201-6989-EDB9-C09B-8AA8ECBCDF83}"/>
              </a:ext>
            </a:extLst>
          </p:cNvPr>
          <p:cNvSpPr/>
          <p:nvPr/>
        </p:nvSpPr>
        <p:spPr>
          <a:xfrm>
            <a:off x="6499645" y="5074186"/>
            <a:ext cx="427132" cy="549910"/>
          </a:xfrm>
          <a:custGeom>
            <a:avLst/>
            <a:gdLst>
              <a:gd name="connsiteX0" fmla="*/ 0 w 411480"/>
              <a:gd name="connsiteY0" fmla="*/ 0 h 525780"/>
              <a:gd name="connsiteX1" fmla="*/ 171450 w 411480"/>
              <a:gd name="connsiteY1" fmla="*/ 525780 h 525780"/>
              <a:gd name="connsiteX2" fmla="*/ 411480 w 411480"/>
              <a:gd name="connsiteY2" fmla="*/ 68580 h 525780"/>
              <a:gd name="connsiteX3" fmla="*/ 0 w 411480"/>
              <a:gd name="connsiteY3" fmla="*/ 0 h 525780"/>
              <a:gd name="connsiteX0" fmla="*/ 4336 w 415816"/>
              <a:gd name="connsiteY0" fmla="*/ 0 h 527123"/>
              <a:gd name="connsiteX1" fmla="*/ 175786 w 415816"/>
              <a:gd name="connsiteY1" fmla="*/ 525780 h 527123"/>
              <a:gd name="connsiteX2" fmla="*/ 415816 w 415816"/>
              <a:gd name="connsiteY2" fmla="*/ 68580 h 527123"/>
              <a:gd name="connsiteX3" fmla="*/ 4336 w 415816"/>
              <a:gd name="connsiteY3" fmla="*/ 0 h 527123"/>
              <a:gd name="connsiteX0" fmla="*/ 4336 w 415816"/>
              <a:gd name="connsiteY0" fmla="*/ 0 h 527123"/>
              <a:gd name="connsiteX1" fmla="*/ 175786 w 415816"/>
              <a:gd name="connsiteY1" fmla="*/ 525780 h 527123"/>
              <a:gd name="connsiteX2" fmla="*/ 415816 w 415816"/>
              <a:gd name="connsiteY2" fmla="*/ 68580 h 527123"/>
              <a:gd name="connsiteX3" fmla="*/ 4336 w 415816"/>
              <a:gd name="connsiteY3" fmla="*/ 0 h 527123"/>
              <a:gd name="connsiteX0" fmla="*/ 4336 w 415816"/>
              <a:gd name="connsiteY0" fmla="*/ 0 h 527123"/>
              <a:gd name="connsiteX1" fmla="*/ 175786 w 415816"/>
              <a:gd name="connsiteY1" fmla="*/ 525780 h 527123"/>
              <a:gd name="connsiteX2" fmla="*/ 415816 w 415816"/>
              <a:gd name="connsiteY2" fmla="*/ 68580 h 527123"/>
              <a:gd name="connsiteX3" fmla="*/ 4336 w 415816"/>
              <a:gd name="connsiteY3" fmla="*/ 0 h 527123"/>
              <a:gd name="connsiteX0" fmla="*/ 26412 w 437892"/>
              <a:gd name="connsiteY0" fmla="*/ 0 h 527123"/>
              <a:gd name="connsiteX1" fmla="*/ 197862 w 437892"/>
              <a:gd name="connsiteY1" fmla="*/ 525780 h 527123"/>
              <a:gd name="connsiteX2" fmla="*/ 437892 w 437892"/>
              <a:gd name="connsiteY2" fmla="*/ 68580 h 527123"/>
              <a:gd name="connsiteX3" fmla="*/ 26412 w 437892"/>
              <a:gd name="connsiteY3" fmla="*/ 0 h 527123"/>
              <a:gd name="connsiteX0" fmla="*/ 45287 w 456767"/>
              <a:gd name="connsiteY0" fmla="*/ 0 h 527123"/>
              <a:gd name="connsiteX1" fmla="*/ 216737 w 456767"/>
              <a:gd name="connsiteY1" fmla="*/ 525780 h 527123"/>
              <a:gd name="connsiteX2" fmla="*/ 456767 w 456767"/>
              <a:gd name="connsiteY2" fmla="*/ 68580 h 527123"/>
              <a:gd name="connsiteX3" fmla="*/ 45287 w 456767"/>
              <a:gd name="connsiteY3" fmla="*/ 0 h 527123"/>
              <a:gd name="connsiteX0" fmla="*/ 45287 w 506536"/>
              <a:gd name="connsiteY0" fmla="*/ 0 h 527123"/>
              <a:gd name="connsiteX1" fmla="*/ 216737 w 506536"/>
              <a:gd name="connsiteY1" fmla="*/ 525780 h 527123"/>
              <a:gd name="connsiteX2" fmla="*/ 456767 w 506536"/>
              <a:gd name="connsiteY2" fmla="*/ 68580 h 527123"/>
              <a:gd name="connsiteX3" fmla="*/ 45287 w 506536"/>
              <a:gd name="connsiteY3" fmla="*/ 0 h 527123"/>
              <a:gd name="connsiteX0" fmla="*/ 90718 w 460527"/>
              <a:gd name="connsiteY0" fmla="*/ 0 h 549910"/>
              <a:gd name="connsiteX1" fmla="*/ 170728 w 460527"/>
              <a:gd name="connsiteY1" fmla="*/ 548640 h 549910"/>
              <a:gd name="connsiteX2" fmla="*/ 410758 w 460527"/>
              <a:gd name="connsiteY2" fmla="*/ 91440 h 549910"/>
              <a:gd name="connsiteX3" fmla="*/ 90718 w 460527"/>
              <a:gd name="connsiteY3" fmla="*/ 0 h 549910"/>
              <a:gd name="connsiteX0" fmla="*/ 90718 w 427132"/>
              <a:gd name="connsiteY0" fmla="*/ 0 h 549910"/>
              <a:gd name="connsiteX1" fmla="*/ 170728 w 427132"/>
              <a:gd name="connsiteY1" fmla="*/ 548640 h 549910"/>
              <a:gd name="connsiteX2" fmla="*/ 365038 w 427132"/>
              <a:gd name="connsiteY2" fmla="*/ 57150 h 549910"/>
              <a:gd name="connsiteX3" fmla="*/ 90718 w 427132"/>
              <a:gd name="connsiteY3" fmla="*/ 0 h 549910"/>
            </a:gdLst>
            <a:ahLst/>
            <a:cxnLst>
              <a:cxn ang="0">
                <a:pos x="connsiteX0" y="connsiteY0"/>
              </a:cxn>
              <a:cxn ang="0">
                <a:pos x="connsiteX1" y="connsiteY1"/>
              </a:cxn>
              <a:cxn ang="0">
                <a:pos x="connsiteX2" y="connsiteY2"/>
              </a:cxn>
              <a:cxn ang="0">
                <a:pos x="connsiteX3" y="connsiteY3"/>
              </a:cxn>
            </a:cxnLst>
            <a:rect l="l" t="t" r="r" b="b"/>
            <a:pathLst>
              <a:path w="427132" h="549910">
                <a:moveTo>
                  <a:pt x="90718" y="0"/>
                </a:moveTo>
                <a:cubicBezTo>
                  <a:pt x="44998" y="175260"/>
                  <a:pt x="-126452" y="575310"/>
                  <a:pt x="170728" y="548640"/>
                </a:cubicBezTo>
                <a:cubicBezTo>
                  <a:pt x="467908" y="521970"/>
                  <a:pt x="467908" y="232410"/>
                  <a:pt x="365038" y="57150"/>
                </a:cubicBezTo>
                <a:cubicBezTo>
                  <a:pt x="227878" y="91440"/>
                  <a:pt x="239308" y="102870"/>
                  <a:pt x="90718" y="0"/>
                </a:cubicBezTo>
                <a:close/>
              </a:path>
            </a:pathLst>
          </a:custGeom>
          <a:solidFill>
            <a:srgbClr val="00B050"/>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Rectangle: Rounded Corners 8">
            <a:extLst>
              <a:ext uri="{FF2B5EF4-FFF2-40B4-BE49-F238E27FC236}">
                <a16:creationId xmlns:a16="http://schemas.microsoft.com/office/drawing/2014/main" id="{9376695B-9C82-EE8B-18E9-1D26DD46326D}"/>
              </a:ext>
            </a:extLst>
          </p:cNvPr>
          <p:cNvSpPr/>
          <p:nvPr/>
        </p:nvSpPr>
        <p:spPr>
          <a:xfrm>
            <a:off x="6990101" y="1231250"/>
            <a:ext cx="1440160" cy="1913710"/>
          </a:xfrm>
          <a:prstGeom prst="roundRect">
            <a:avLst/>
          </a:prstGeom>
          <a:solidFill>
            <a:srgbClr val="FFFF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Oval 9">
            <a:extLst>
              <a:ext uri="{FF2B5EF4-FFF2-40B4-BE49-F238E27FC236}">
                <a16:creationId xmlns:a16="http://schemas.microsoft.com/office/drawing/2014/main" id="{E25D66ED-9A8D-B4C8-022F-5B46B87D9008}"/>
              </a:ext>
            </a:extLst>
          </p:cNvPr>
          <p:cNvSpPr/>
          <p:nvPr/>
        </p:nvSpPr>
        <p:spPr>
          <a:xfrm>
            <a:off x="7331523" y="2036570"/>
            <a:ext cx="814854" cy="801004"/>
          </a:xfrm>
          <a:prstGeom prst="ellipse">
            <a:avLst/>
          </a:prstGeom>
          <a:solidFill>
            <a:schemeClr val="bg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Rounded Corners 10">
            <a:extLst>
              <a:ext uri="{FF2B5EF4-FFF2-40B4-BE49-F238E27FC236}">
                <a16:creationId xmlns:a16="http://schemas.microsoft.com/office/drawing/2014/main" id="{2527D970-B837-75EE-9281-47B7366E93C0}"/>
              </a:ext>
            </a:extLst>
          </p:cNvPr>
          <p:cNvSpPr/>
          <p:nvPr/>
        </p:nvSpPr>
        <p:spPr>
          <a:xfrm>
            <a:off x="7178024" y="1442543"/>
            <a:ext cx="1108221" cy="319833"/>
          </a:xfrm>
          <a:prstGeom prst="roundRect">
            <a:avLst/>
          </a:prstGeom>
          <a:solidFill>
            <a:schemeClr val="bg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TextBox 11">
            <a:extLst>
              <a:ext uri="{FF2B5EF4-FFF2-40B4-BE49-F238E27FC236}">
                <a16:creationId xmlns:a16="http://schemas.microsoft.com/office/drawing/2014/main" id="{5546ECEE-572E-A14C-ACF3-A21989A57BCD}"/>
              </a:ext>
            </a:extLst>
          </p:cNvPr>
          <p:cNvSpPr txBox="1"/>
          <p:nvPr/>
        </p:nvSpPr>
        <p:spPr>
          <a:xfrm>
            <a:off x="6609509" y="716389"/>
            <a:ext cx="2356691" cy="523220"/>
          </a:xfrm>
          <a:prstGeom prst="rect">
            <a:avLst/>
          </a:prstGeom>
          <a:noFill/>
        </p:spPr>
        <p:txBody>
          <a:bodyPr wrap="square" rtlCol="0">
            <a:spAutoFit/>
          </a:bodyPr>
          <a:lstStyle/>
          <a:p>
            <a:r>
              <a:rPr lang="en-GB" sz="2800" dirty="0" err="1"/>
              <a:t>Óm-mhéadar</a:t>
            </a:r>
            <a:endParaRPr lang="en-GB" sz="2800" dirty="0"/>
          </a:p>
        </p:txBody>
      </p:sp>
      <p:sp>
        <p:nvSpPr>
          <p:cNvPr id="16" name="TextBox 15">
            <a:extLst>
              <a:ext uri="{FF2B5EF4-FFF2-40B4-BE49-F238E27FC236}">
                <a16:creationId xmlns:a16="http://schemas.microsoft.com/office/drawing/2014/main" id="{898FC862-D630-33C3-81F0-33E1C185794E}"/>
              </a:ext>
            </a:extLst>
          </p:cNvPr>
          <p:cNvSpPr txBox="1"/>
          <p:nvPr/>
        </p:nvSpPr>
        <p:spPr>
          <a:xfrm>
            <a:off x="7178024" y="4511781"/>
            <a:ext cx="2078522" cy="461665"/>
          </a:xfrm>
          <a:prstGeom prst="rect">
            <a:avLst/>
          </a:prstGeom>
          <a:noFill/>
        </p:spPr>
        <p:txBody>
          <a:bodyPr wrap="square" rtlCol="0">
            <a:spAutoFit/>
          </a:bodyPr>
          <a:lstStyle/>
          <a:p>
            <a:r>
              <a:rPr lang="en-GB" sz="2400" dirty="0" err="1"/>
              <a:t>Teirmeastair</a:t>
            </a:r>
            <a:r>
              <a:rPr lang="en-GB" sz="2400" dirty="0"/>
              <a:t> </a:t>
            </a:r>
          </a:p>
        </p:txBody>
      </p:sp>
      <p:sp>
        <p:nvSpPr>
          <p:cNvPr id="17" name="Freeform: Shape 16">
            <a:extLst>
              <a:ext uri="{FF2B5EF4-FFF2-40B4-BE49-F238E27FC236}">
                <a16:creationId xmlns:a16="http://schemas.microsoft.com/office/drawing/2014/main" id="{A2A854A7-CB1A-797E-DBE3-4C60EFBCD93C}"/>
              </a:ext>
            </a:extLst>
          </p:cNvPr>
          <p:cNvSpPr/>
          <p:nvPr/>
        </p:nvSpPr>
        <p:spPr>
          <a:xfrm>
            <a:off x="6980615" y="2983114"/>
            <a:ext cx="1170108" cy="1151392"/>
          </a:xfrm>
          <a:custGeom>
            <a:avLst/>
            <a:gdLst>
              <a:gd name="connsiteX0" fmla="*/ 1383030 w 1383030"/>
              <a:gd name="connsiteY0" fmla="*/ 0 h 2308860"/>
              <a:gd name="connsiteX1" fmla="*/ 1223010 w 1383030"/>
              <a:gd name="connsiteY1" fmla="*/ 1028700 h 2308860"/>
              <a:gd name="connsiteX2" fmla="*/ 365760 w 1383030"/>
              <a:gd name="connsiteY2" fmla="*/ 1405890 h 2308860"/>
              <a:gd name="connsiteX3" fmla="*/ 0 w 1383030"/>
              <a:gd name="connsiteY3" fmla="*/ 2308860 h 2308860"/>
              <a:gd name="connsiteX0" fmla="*/ 1383030 w 1383030"/>
              <a:gd name="connsiteY0" fmla="*/ 0 h 2308860"/>
              <a:gd name="connsiteX1" fmla="*/ 1223010 w 1383030"/>
              <a:gd name="connsiteY1" fmla="*/ 1028700 h 2308860"/>
              <a:gd name="connsiteX2" fmla="*/ 365760 w 1383030"/>
              <a:gd name="connsiteY2" fmla="*/ 1405890 h 2308860"/>
              <a:gd name="connsiteX3" fmla="*/ 0 w 1383030"/>
              <a:gd name="connsiteY3" fmla="*/ 2308860 h 2308860"/>
              <a:gd name="connsiteX0" fmla="*/ 1383030 w 1383030"/>
              <a:gd name="connsiteY0" fmla="*/ 0 h 2308860"/>
              <a:gd name="connsiteX1" fmla="*/ 1223010 w 1383030"/>
              <a:gd name="connsiteY1" fmla="*/ 1028700 h 2308860"/>
              <a:gd name="connsiteX2" fmla="*/ 365760 w 1383030"/>
              <a:gd name="connsiteY2" fmla="*/ 1405890 h 2308860"/>
              <a:gd name="connsiteX3" fmla="*/ 0 w 1383030"/>
              <a:gd name="connsiteY3" fmla="*/ 2308860 h 2308860"/>
              <a:gd name="connsiteX0" fmla="*/ 1421447 w 1421447"/>
              <a:gd name="connsiteY0" fmla="*/ 0 h 2402246"/>
              <a:gd name="connsiteX1" fmla="*/ 1261427 w 1421447"/>
              <a:gd name="connsiteY1" fmla="*/ 1028700 h 2402246"/>
              <a:gd name="connsiteX2" fmla="*/ 404177 w 1421447"/>
              <a:gd name="connsiteY2" fmla="*/ 1405890 h 2402246"/>
              <a:gd name="connsiteX3" fmla="*/ 0 w 1421447"/>
              <a:gd name="connsiteY3" fmla="*/ 2402246 h 2402246"/>
              <a:gd name="connsiteX0" fmla="*/ 1344613 w 1344613"/>
              <a:gd name="connsiteY0" fmla="*/ 0 h 1908632"/>
              <a:gd name="connsiteX1" fmla="*/ 1261427 w 1344613"/>
              <a:gd name="connsiteY1" fmla="*/ 535086 h 1908632"/>
              <a:gd name="connsiteX2" fmla="*/ 404177 w 1344613"/>
              <a:gd name="connsiteY2" fmla="*/ 912276 h 1908632"/>
              <a:gd name="connsiteX3" fmla="*/ 0 w 1344613"/>
              <a:gd name="connsiteY3" fmla="*/ 1908632 h 1908632"/>
              <a:gd name="connsiteX0" fmla="*/ 1344613 w 1376478"/>
              <a:gd name="connsiteY0" fmla="*/ 0 h 1908632"/>
              <a:gd name="connsiteX1" fmla="*/ 1261427 w 1376478"/>
              <a:gd name="connsiteY1" fmla="*/ 535086 h 1908632"/>
              <a:gd name="connsiteX2" fmla="*/ 404177 w 1376478"/>
              <a:gd name="connsiteY2" fmla="*/ 912276 h 1908632"/>
              <a:gd name="connsiteX3" fmla="*/ 0 w 1376478"/>
              <a:gd name="connsiteY3" fmla="*/ 1908632 h 1908632"/>
            </a:gdLst>
            <a:ahLst/>
            <a:cxnLst>
              <a:cxn ang="0">
                <a:pos x="connsiteX0" y="connsiteY0"/>
              </a:cxn>
              <a:cxn ang="0">
                <a:pos x="connsiteX1" y="connsiteY1"/>
              </a:cxn>
              <a:cxn ang="0">
                <a:pos x="connsiteX2" y="connsiteY2"/>
              </a:cxn>
              <a:cxn ang="0">
                <a:pos x="connsiteX3" y="connsiteY3"/>
              </a:cxn>
            </a:cxnLst>
            <a:rect l="l" t="t" r="r" b="b"/>
            <a:pathLst>
              <a:path w="1376478" h="1908632">
                <a:moveTo>
                  <a:pt x="1344613" y="0"/>
                </a:moveTo>
                <a:cubicBezTo>
                  <a:pt x="1380912" y="382922"/>
                  <a:pt x="1418166" y="383040"/>
                  <a:pt x="1261427" y="535086"/>
                </a:cubicBezTo>
                <a:cubicBezTo>
                  <a:pt x="1104688" y="687132"/>
                  <a:pt x="701357" y="706536"/>
                  <a:pt x="404177" y="912276"/>
                </a:cubicBezTo>
                <a:cubicBezTo>
                  <a:pt x="106997" y="1118016"/>
                  <a:pt x="121920" y="1607642"/>
                  <a:pt x="0" y="1908632"/>
                </a:cubicBezTo>
              </a:path>
            </a:pathLst>
          </a:custGeom>
          <a:noFill/>
          <a:ln w="762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Freeform: Shape 21">
            <a:extLst>
              <a:ext uri="{FF2B5EF4-FFF2-40B4-BE49-F238E27FC236}">
                <a16:creationId xmlns:a16="http://schemas.microsoft.com/office/drawing/2014/main" id="{FD3E03FA-FD78-6BFB-B0D3-01C932E01776}"/>
              </a:ext>
            </a:extLst>
          </p:cNvPr>
          <p:cNvSpPr/>
          <p:nvPr/>
        </p:nvSpPr>
        <p:spPr>
          <a:xfrm>
            <a:off x="6683837" y="2946551"/>
            <a:ext cx="1111777" cy="1217100"/>
          </a:xfrm>
          <a:custGeom>
            <a:avLst/>
            <a:gdLst>
              <a:gd name="connsiteX0" fmla="*/ 1383030 w 1383030"/>
              <a:gd name="connsiteY0" fmla="*/ 0 h 2308860"/>
              <a:gd name="connsiteX1" fmla="*/ 1223010 w 1383030"/>
              <a:gd name="connsiteY1" fmla="*/ 1028700 h 2308860"/>
              <a:gd name="connsiteX2" fmla="*/ 365760 w 1383030"/>
              <a:gd name="connsiteY2" fmla="*/ 1405890 h 2308860"/>
              <a:gd name="connsiteX3" fmla="*/ 0 w 1383030"/>
              <a:gd name="connsiteY3" fmla="*/ 2308860 h 2308860"/>
              <a:gd name="connsiteX0" fmla="*/ 1383030 w 1383030"/>
              <a:gd name="connsiteY0" fmla="*/ 0 h 2308860"/>
              <a:gd name="connsiteX1" fmla="*/ 1223010 w 1383030"/>
              <a:gd name="connsiteY1" fmla="*/ 1028700 h 2308860"/>
              <a:gd name="connsiteX2" fmla="*/ 365760 w 1383030"/>
              <a:gd name="connsiteY2" fmla="*/ 1405890 h 2308860"/>
              <a:gd name="connsiteX3" fmla="*/ 0 w 1383030"/>
              <a:gd name="connsiteY3" fmla="*/ 2308860 h 2308860"/>
              <a:gd name="connsiteX0" fmla="*/ 1383030 w 1383030"/>
              <a:gd name="connsiteY0" fmla="*/ 0 h 2308860"/>
              <a:gd name="connsiteX1" fmla="*/ 1223010 w 1383030"/>
              <a:gd name="connsiteY1" fmla="*/ 1028700 h 2308860"/>
              <a:gd name="connsiteX2" fmla="*/ 365760 w 1383030"/>
              <a:gd name="connsiteY2" fmla="*/ 1405890 h 2308860"/>
              <a:gd name="connsiteX3" fmla="*/ 0 w 1383030"/>
              <a:gd name="connsiteY3" fmla="*/ 2308860 h 2308860"/>
              <a:gd name="connsiteX0" fmla="*/ 1383030 w 1383030"/>
              <a:gd name="connsiteY0" fmla="*/ 0 h 2308860"/>
              <a:gd name="connsiteX1" fmla="*/ 1234440 w 1383030"/>
              <a:gd name="connsiteY1" fmla="*/ 868680 h 2308860"/>
              <a:gd name="connsiteX2" fmla="*/ 365760 w 1383030"/>
              <a:gd name="connsiteY2" fmla="*/ 1405890 h 2308860"/>
              <a:gd name="connsiteX3" fmla="*/ 0 w 1383030"/>
              <a:gd name="connsiteY3" fmla="*/ 2308860 h 2308860"/>
              <a:gd name="connsiteX0" fmla="*/ 1383030 w 1383030"/>
              <a:gd name="connsiteY0" fmla="*/ 0 h 2308860"/>
              <a:gd name="connsiteX1" fmla="*/ 1234440 w 1383030"/>
              <a:gd name="connsiteY1" fmla="*/ 868680 h 2308860"/>
              <a:gd name="connsiteX2" fmla="*/ 342900 w 1383030"/>
              <a:gd name="connsiteY2" fmla="*/ 1291590 h 2308860"/>
              <a:gd name="connsiteX3" fmla="*/ 0 w 1383030"/>
              <a:gd name="connsiteY3" fmla="*/ 2308860 h 2308860"/>
              <a:gd name="connsiteX0" fmla="*/ 1383030 w 1383030"/>
              <a:gd name="connsiteY0" fmla="*/ 0 h 2569766"/>
              <a:gd name="connsiteX1" fmla="*/ 1234440 w 1383030"/>
              <a:gd name="connsiteY1" fmla="*/ 868680 h 2569766"/>
              <a:gd name="connsiteX2" fmla="*/ 342900 w 1383030"/>
              <a:gd name="connsiteY2" fmla="*/ 1291590 h 2569766"/>
              <a:gd name="connsiteX3" fmla="*/ 0 w 1383030"/>
              <a:gd name="connsiteY3" fmla="*/ 2569766 h 2569766"/>
              <a:gd name="connsiteX0" fmla="*/ 1185673 w 1278832"/>
              <a:gd name="connsiteY0" fmla="*/ 0 h 2033459"/>
              <a:gd name="connsiteX1" fmla="*/ 1234440 w 1278832"/>
              <a:gd name="connsiteY1" fmla="*/ 332373 h 2033459"/>
              <a:gd name="connsiteX2" fmla="*/ 342900 w 1278832"/>
              <a:gd name="connsiteY2" fmla="*/ 755283 h 2033459"/>
              <a:gd name="connsiteX3" fmla="*/ 0 w 1278832"/>
              <a:gd name="connsiteY3" fmla="*/ 2033459 h 2033459"/>
              <a:gd name="connsiteX0" fmla="*/ 1185673 w 1185673"/>
              <a:gd name="connsiteY0" fmla="*/ 0 h 2033459"/>
              <a:gd name="connsiteX1" fmla="*/ 979037 w 1185673"/>
              <a:gd name="connsiteY1" fmla="*/ 404845 h 2033459"/>
              <a:gd name="connsiteX2" fmla="*/ 342900 w 1185673"/>
              <a:gd name="connsiteY2" fmla="*/ 755283 h 2033459"/>
              <a:gd name="connsiteX3" fmla="*/ 0 w 1185673"/>
              <a:gd name="connsiteY3" fmla="*/ 2033459 h 2033459"/>
            </a:gdLst>
            <a:ahLst/>
            <a:cxnLst>
              <a:cxn ang="0">
                <a:pos x="connsiteX0" y="connsiteY0"/>
              </a:cxn>
              <a:cxn ang="0">
                <a:pos x="connsiteX1" y="connsiteY1"/>
              </a:cxn>
              <a:cxn ang="0">
                <a:pos x="connsiteX2" y="connsiteY2"/>
              </a:cxn>
              <a:cxn ang="0">
                <a:pos x="connsiteX3" y="connsiteY3"/>
              </a:cxn>
            </a:cxnLst>
            <a:rect l="l" t="t" r="r" b="b"/>
            <a:pathLst>
              <a:path w="1185673" h="2033459">
                <a:moveTo>
                  <a:pt x="1185673" y="0"/>
                </a:moveTo>
                <a:cubicBezTo>
                  <a:pt x="1132333" y="342900"/>
                  <a:pt x="1119499" y="278965"/>
                  <a:pt x="979037" y="404845"/>
                </a:cubicBezTo>
                <a:cubicBezTo>
                  <a:pt x="838575" y="530725"/>
                  <a:pt x="548640" y="515253"/>
                  <a:pt x="342900" y="755283"/>
                </a:cubicBezTo>
                <a:cubicBezTo>
                  <a:pt x="137160" y="995313"/>
                  <a:pt x="121920" y="1732469"/>
                  <a:pt x="0" y="2033459"/>
                </a:cubicBezTo>
              </a:path>
            </a:pathLst>
          </a:custGeom>
          <a:noFill/>
          <a:ln w="762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TextBox 6">
            <a:extLst>
              <a:ext uri="{FF2B5EF4-FFF2-40B4-BE49-F238E27FC236}">
                <a16:creationId xmlns:a16="http://schemas.microsoft.com/office/drawing/2014/main" id="{7820569C-9078-14CC-FCB5-FC363B5C3A1D}"/>
              </a:ext>
            </a:extLst>
          </p:cNvPr>
          <p:cNvSpPr txBox="1"/>
          <p:nvPr/>
        </p:nvSpPr>
        <p:spPr>
          <a:xfrm>
            <a:off x="5663375" y="6332512"/>
            <a:ext cx="1049711" cy="584775"/>
          </a:xfrm>
          <a:prstGeom prst="rect">
            <a:avLst/>
          </a:prstGeom>
          <a:noFill/>
        </p:spPr>
        <p:txBody>
          <a:bodyPr wrap="none" rtlCol="0">
            <a:spAutoFit/>
          </a:bodyPr>
          <a:lstStyle/>
          <a:p>
            <a:r>
              <a:rPr lang="en-GB" sz="3200" dirty="0"/>
              <a:t>Teas</a:t>
            </a:r>
          </a:p>
        </p:txBody>
      </p:sp>
      <p:sp>
        <p:nvSpPr>
          <p:cNvPr id="4" name="Arrow: Down 3">
            <a:extLst>
              <a:ext uri="{FF2B5EF4-FFF2-40B4-BE49-F238E27FC236}">
                <a16:creationId xmlns:a16="http://schemas.microsoft.com/office/drawing/2014/main" id="{B5CC713F-16DC-1BB6-D3BC-9600751FAE11}"/>
              </a:ext>
            </a:extLst>
          </p:cNvPr>
          <p:cNvSpPr/>
          <p:nvPr/>
        </p:nvSpPr>
        <p:spPr>
          <a:xfrm rot="10800000">
            <a:off x="4911792" y="6137997"/>
            <a:ext cx="319145" cy="287305"/>
          </a:xfrm>
          <a:prstGeom prst="downArrow">
            <a:avLst/>
          </a:prstGeom>
          <a:solidFill>
            <a:srgbClr val="FF0000"/>
          </a:solid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Arrow: Down 5">
            <a:extLst>
              <a:ext uri="{FF2B5EF4-FFF2-40B4-BE49-F238E27FC236}">
                <a16:creationId xmlns:a16="http://schemas.microsoft.com/office/drawing/2014/main" id="{A90FD746-11CD-3A31-79E1-E176339D6DCA}"/>
              </a:ext>
            </a:extLst>
          </p:cNvPr>
          <p:cNvSpPr/>
          <p:nvPr/>
        </p:nvSpPr>
        <p:spPr>
          <a:xfrm rot="10800000">
            <a:off x="5473267" y="6137998"/>
            <a:ext cx="319145" cy="287305"/>
          </a:xfrm>
          <a:prstGeom prst="downArrow">
            <a:avLst/>
          </a:prstGeom>
          <a:solidFill>
            <a:srgbClr val="FF0000"/>
          </a:solid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Arrow: Down 7">
            <a:extLst>
              <a:ext uri="{FF2B5EF4-FFF2-40B4-BE49-F238E27FC236}">
                <a16:creationId xmlns:a16="http://schemas.microsoft.com/office/drawing/2014/main" id="{82CE88D6-107B-F67F-8219-1FD370988E7D}"/>
              </a:ext>
            </a:extLst>
          </p:cNvPr>
          <p:cNvSpPr/>
          <p:nvPr/>
        </p:nvSpPr>
        <p:spPr>
          <a:xfrm rot="10800000">
            <a:off x="6082728" y="6137998"/>
            <a:ext cx="319145" cy="287305"/>
          </a:xfrm>
          <a:prstGeom prst="downArrow">
            <a:avLst/>
          </a:prstGeom>
          <a:solidFill>
            <a:srgbClr val="FF0000"/>
          </a:solid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Arrow: Down 18">
            <a:extLst>
              <a:ext uri="{FF2B5EF4-FFF2-40B4-BE49-F238E27FC236}">
                <a16:creationId xmlns:a16="http://schemas.microsoft.com/office/drawing/2014/main" id="{03D56026-67F0-C339-4C17-FD7DCC7A0E14}"/>
              </a:ext>
            </a:extLst>
          </p:cNvPr>
          <p:cNvSpPr/>
          <p:nvPr/>
        </p:nvSpPr>
        <p:spPr>
          <a:xfrm rot="10800000">
            <a:off x="6659365" y="6137998"/>
            <a:ext cx="319145" cy="287305"/>
          </a:xfrm>
          <a:prstGeom prst="downArrow">
            <a:avLst/>
          </a:prstGeom>
          <a:solidFill>
            <a:srgbClr val="FF0000"/>
          </a:solid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3" name="Straight Arrow Connector 12">
            <a:extLst>
              <a:ext uri="{FF2B5EF4-FFF2-40B4-BE49-F238E27FC236}">
                <a16:creationId xmlns:a16="http://schemas.microsoft.com/office/drawing/2014/main" id="{7DD6F301-470B-F3C5-11D5-735349D9FD58}"/>
              </a:ext>
            </a:extLst>
          </p:cNvPr>
          <p:cNvCxnSpPr>
            <a:cxnSpLocks/>
          </p:cNvCxnSpPr>
          <p:nvPr/>
        </p:nvCxnSpPr>
        <p:spPr>
          <a:xfrm flipH="1">
            <a:off x="6990101" y="5035001"/>
            <a:ext cx="805513" cy="380456"/>
          </a:xfrm>
          <a:prstGeom prst="straightConnector1">
            <a:avLst/>
          </a:prstGeom>
          <a:ln w="28575">
            <a:solidFill>
              <a:schemeClr val="tx1"/>
            </a:solidFill>
            <a:tailEnd type="arrow" w="med" len="lg"/>
          </a:ln>
        </p:spPr>
        <p:style>
          <a:lnRef idx="2">
            <a:schemeClr val="accent1"/>
          </a:lnRef>
          <a:fillRef idx="0">
            <a:schemeClr val="accent1"/>
          </a:fillRef>
          <a:effectRef idx="1">
            <a:schemeClr val="accent1"/>
          </a:effectRef>
          <a:fontRef idx="minor">
            <a:schemeClr val="tx1"/>
          </a:fontRef>
        </p:style>
      </p:cxnSp>
      <p:cxnSp>
        <p:nvCxnSpPr>
          <p:cNvPr id="18" name="Straight Arrow Connector 17">
            <a:extLst>
              <a:ext uri="{FF2B5EF4-FFF2-40B4-BE49-F238E27FC236}">
                <a16:creationId xmlns:a16="http://schemas.microsoft.com/office/drawing/2014/main" id="{E3ACA58B-DB6A-5458-DDD7-0ABB6A46A8D6}"/>
              </a:ext>
            </a:extLst>
          </p:cNvPr>
          <p:cNvCxnSpPr>
            <a:cxnSpLocks/>
          </p:cNvCxnSpPr>
          <p:nvPr/>
        </p:nvCxnSpPr>
        <p:spPr>
          <a:xfrm>
            <a:off x="4677843" y="1657147"/>
            <a:ext cx="407499" cy="584127"/>
          </a:xfrm>
          <a:prstGeom prst="straightConnector1">
            <a:avLst/>
          </a:prstGeom>
          <a:ln w="28575">
            <a:solidFill>
              <a:schemeClr val="tx1"/>
            </a:solidFill>
            <a:tailEnd type="arrow" w="med" len="lg"/>
          </a:ln>
        </p:spPr>
        <p:style>
          <a:lnRef idx="2">
            <a:schemeClr val="accent1"/>
          </a:lnRef>
          <a:fillRef idx="0">
            <a:schemeClr val="accent1"/>
          </a:fillRef>
          <a:effectRef idx="1">
            <a:schemeClr val="accent1"/>
          </a:effectRef>
          <a:fontRef idx="minor">
            <a:schemeClr val="tx1"/>
          </a:fontRef>
        </p:style>
      </p:cxnSp>
      <p:sp>
        <p:nvSpPr>
          <p:cNvPr id="3" name="TextBox 2">
            <a:extLst>
              <a:ext uri="{FF2B5EF4-FFF2-40B4-BE49-F238E27FC236}">
                <a16:creationId xmlns:a16="http://schemas.microsoft.com/office/drawing/2014/main" id="{7BD4E8B7-1B87-5935-E19D-03F1ECA998E4}"/>
              </a:ext>
            </a:extLst>
          </p:cNvPr>
          <p:cNvSpPr txBox="1"/>
          <p:nvPr/>
        </p:nvSpPr>
        <p:spPr>
          <a:xfrm>
            <a:off x="4177649" y="750283"/>
            <a:ext cx="2471400" cy="954107"/>
          </a:xfrm>
          <a:prstGeom prst="rect">
            <a:avLst/>
          </a:prstGeom>
          <a:noFill/>
        </p:spPr>
        <p:txBody>
          <a:bodyPr wrap="square" rtlCol="0">
            <a:spAutoFit/>
          </a:bodyPr>
          <a:lstStyle/>
          <a:p>
            <a:r>
              <a:rPr lang="en-GB" sz="2800" dirty="0" err="1"/>
              <a:t>Teirmiméadarcaighdeánach</a:t>
            </a:r>
            <a:endParaRPr lang="en-GB" sz="2800" dirty="0"/>
          </a:p>
        </p:txBody>
      </p:sp>
    </p:spTree>
    <p:extLst>
      <p:ext uri="{BB962C8B-B14F-4D97-AF65-F5344CB8AC3E}">
        <p14:creationId xmlns:p14="http://schemas.microsoft.com/office/powerpoint/2010/main" val="420599069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7F95908-6239-5FBC-9539-38202050E2C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FFB897E-58B1-3E87-AC9B-A03722E02688}"/>
              </a:ext>
            </a:extLst>
          </p:cNvPr>
          <p:cNvSpPr>
            <a:spLocks noGrp="1"/>
          </p:cNvSpPr>
          <p:nvPr>
            <p:ph type="title"/>
          </p:nvPr>
        </p:nvSpPr>
        <p:spPr>
          <a:xfrm>
            <a:off x="241300" y="155246"/>
            <a:ext cx="8724900" cy="590931"/>
          </a:xfrm>
        </p:spPr>
        <p:txBody>
          <a:bodyPr/>
          <a:lstStyle/>
          <a:p>
            <a:r>
              <a:rPr lang="en-GB" dirty="0" err="1"/>
              <a:t>Sonraíocht</a:t>
            </a:r>
            <a:r>
              <a:rPr lang="en-GB" dirty="0"/>
              <a:t> </a:t>
            </a:r>
            <a:r>
              <a:rPr lang="en-GB" dirty="0" err="1"/>
              <a:t>san</a:t>
            </a:r>
            <a:r>
              <a:rPr lang="en-GB" dirty="0"/>
              <a:t> </a:t>
            </a:r>
            <a:r>
              <a:rPr lang="en-GB" dirty="0" err="1"/>
              <a:t>Fhisic</a:t>
            </a:r>
            <a:r>
              <a:rPr lang="en-GB" dirty="0"/>
              <a:t> 2.1</a:t>
            </a:r>
          </a:p>
        </p:txBody>
      </p:sp>
      <p:sp>
        <p:nvSpPr>
          <p:cNvPr id="7" name="TextBox 6">
            <a:extLst>
              <a:ext uri="{FF2B5EF4-FFF2-40B4-BE49-F238E27FC236}">
                <a16:creationId xmlns:a16="http://schemas.microsoft.com/office/drawing/2014/main" id="{2C2961B5-7220-EB18-33F5-EA30944939BE}"/>
              </a:ext>
            </a:extLst>
          </p:cNvPr>
          <p:cNvSpPr txBox="1"/>
          <p:nvPr/>
        </p:nvSpPr>
        <p:spPr>
          <a:xfrm>
            <a:off x="306009" y="1582339"/>
            <a:ext cx="8432800" cy="3693319"/>
          </a:xfrm>
          <a:prstGeom prst="rect">
            <a:avLst/>
          </a:prstGeom>
          <a:solidFill>
            <a:srgbClr val="F0F0F0"/>
          </a:solidFill>
        </p:spPr>
        <p:txBody>
          <a:bodyPr wrap="square" rtlCol="0">
            <a:spAutoFit/>
          </a:bodyPr>
          <a:lstStyle/>
          <a:p>
            <a:pPr>
              <a:spcAft>
                <a:spcPts val="600"/>
              </a:spcAft>
            </a:pPr>
            <a:r>
              <a:rPr lang="en-GB" sz="2800" b="1" u="sng" dirty="0">
                <a:solidFill>
                  <a:srgbClr val="FF0000"/>
                </a:solidFill>
                <a:latin typeface="Arial" panose="020B0604020202020204" pitchFamily="34" charset="0"/>
                <a:cs typeface="Arial" panose="020B0604020202020204" pitchFamily="34" charset="0"/>
              </a:rPr>
              <a:t>Ba </a:t>
            </a:r>
            <a:r>
              <a:rPr lang="en-GB" sz="2800" b="1" u="sng" dirty="0" err="1">
                <a:solidFill>
                  <a:srgbClr val="FF0000"/>
                </a:solidFill>
                <a:latin typeface="Arial" panose="020B0604020202020204" pitchFamily="34" charset="0"/>
                <a:cs typeface="Arial" panose="020B0604020202020204" pitchFamily="34" charset="0"/>
              </a:rPr>
              <a:t>cheart</a:t>
            </a:r>
            <a:r>
              <a:rPr lang="en-GB" sz="2800" b="1" u="sng" dirty="0">
                <a:solidFill>
                  <a:srgbClr val="FF0000"/>
                </a:solidFill>
                <a:latin typeface="Arial" panose="020B0604020202020204" pitchFamily="34" charset="0"/>
                <a:cs typeface="Arial" panose="020B0604020202020204" pitchFamily="34" charset="0"/>
              </a:rPr>
              <a:t> go </a:t>
            </a:r>
            <a:r>
              <a:rPr lang="en-GB" sz="2800" b="1" u="sng" dirty="0" err="1">
                <a:solidFill>
                  <a:srgbClr val="FF0000"/>
                </a:solidFill>
                <a:latin typeface="Arial" panose="020B0604020202020204" pitchFamily="34" charset="0"/>
                <a:cs typeface="Arial" panose="020B0604020202020204" pitchFamily="34" charset="0"/>
              </a:rPr>
              <a:t>mbeadh</a:t>
            </a:r>
            <a:r>
              <a:rPr lang="en-GB" sz="2800" b="1" u="sng" dirty="0">
                <a:solidFill>
                  <a:srgbClr val="FF0000"/>
                </a:solidFill>
                <a:latin typeface="Arial" panose="020B0604020202020204" pitchFamily="34" charset="0"/>
                <a:cs typeface="Arial" panose="020B0604020202020204" pitchFamily="34" charset="0"/>
              </a:rPr>
              <a:t> </a:t>
            </a:r>
            <a:r>
              <a:rPr lang="en-GB" sz="2800" b="1" u="sng" dirty="0" err="1">
                <a:solidFill>
                  <a:srgbClr val="FF0000"/>
                </a:solidFill>
                <a:latin typeface="Arial" panose="020B0604020202020204" pitchFamily="34" charset="0"/>
                <a:cs typeface="Arial" panose="020B0604020202020204" pitchFamily="34" charset="0"/>
              </a:rPr>
              <a:t>sé</a:t>
            </a:r>
            <a:r>
              <a:rPr lang="en-GB" sz="2800" b="1" u="sng" dirty="0">
                <a:solidFill>
                  <a:srgbClr val="FF0000"/>
                </a:solidFill>
                <a:latin typeface="Arial" panose="020B0604020202020204" pitchFamily="34" charset="0"/>
                <a:cs typeface="Arial" panose="020B0604020202020204" pitchFamily="34" charset="0"/>
              </a:rPr>
              <a:t> </a:t>
            </a:r>
            <a:r>
              <a:rPr lang="en-GB" sz="2800" b="1" u="sng" dirty="0" err="1">
                <a:solidFill>
                  <a:srgbClr val="FF0000"/>
                </a:solidFill>
                <a:latin typeface="Arial" panose="020B0604020202020204" pitchFamily="34" charset="0"/>
                <a:cs typeface="Arial" panose="020B0604020202020204" pitchFamily="34" charset="0"/>
              </a:rPr>
              <a:t>ar</a:t>
            </a:r>
            <a:r>
              <a:rPr lang="en-GB" sz="2800" b="1" u="sng" dirty="0">
                <a:solidFill>
                  <a:srgbClr val="FF0000"/>
                </a:solidFill>
                <a:latin typeface="Arial" panose="020B0604020202020204" pitchFamily="34" charset="0"/>
                <a:cs typeface="Arial" panose="020B0604020202020204" pitchFamily="34" charset="0"/>
              </a:rPr>
              <a:t> </a:t>
            </a:r>
            <a:r>
              <a:rPr lang="en-GB" sz="2800" b="1" u="sng" dirty="0" err="1">
                <a:solidFill>
                  <a:srgbClr val="FF0000"/>
                </a:solidFill>
                <a:latin typeface="Arial" panose="020B0604020202020204" pitchFamily="34" charset="0"/>
                <a:cs typeface="Arial" panose="020B0604020202020204" pitchFamily="34" charset="0"/>
              </a:rPr>
              <a:t>chumas</a:t>
            </a:r>
            <a:r>
              <a:rPr lang="en-GB" sz="2800" b="1" u="sng" dirty="0">
                <a:solidFill>
                  <a:srgbClr val="FF0000"/>
                </a:solidFill>
                <a:latin typeface="Arial" panose="020B0604020202020204" pitchFamily="34" charset="0"/>
                <a:cs typeface="Arial" panose="020B0604020202020204" pitchFamily="34" charset="0"/>
              </a:rPr>
              <a:t> an </a:t>
            </a:r>
            <a:r>
              <a:rPr lang="en-GB" sz="2800" b="1" u="sng" dirty="0" err="1">
                <a:solidFill>
                  <a:srgbClr val="FF0000"/>
                </a:solidFill>
                <a:latin typeface="Arial" panose="020B0604020202020204" pitchFamily="34" charset="0"/>
                <a:cs typeface="Arial" panose="020B0604020202020204" pitchFamily="34" charset="0"/>
              </a:rPr>
              <a:t>scoláire</a:t>
            </a:r>
            <a:endParaRPr lang="en-GB" sz="2800" b="1" u="sng" dirty="0">
              <a:solidFill>
                <a:srgbClr val="FF0000"/>
              </a:solidFill>
              <a:latin typeface="Arial" panose="020B0604020202020204" pitchFamily="34" charset="0"/>
              <a:cs typeface="Arial" panose="020B0604020202020204" pitchFamily="34" charset="0"/>
            </a:endParaRPr>
          </a:p>
          <a:p>
            <a:pPr>
              <a:spcAft>
                <a:spcPts val="600"/>
              </a:spcAft>
            </a:pPr>
            <a:r>
              <a:rPr lang="en-GB" sz="2800" b="1" dirty="0">
                <a:solidFill>
                  <a:srgbClr val="FF0000"/>
                </a:solidFill>
                <a:latin typeface="Arial" panose="020B0604020202020204" pitchFamily="34" charset="0"/>
                <a:cs typeface="Arial" panose="020B0604020202020204" pitchFamily="34" charset="0"/>
              </a:rPr>
              <a:t>2. </a:t>
            </a:r>
            <a:r>
              <a:rPr lang="en-GB" sz="2800" dirty="0" err="1">
                <a:latin typeface="Arial" panose="020B0604020202020204" pitchFamily="34" charset="0"/>
                <a:cs typeface="Arial" panose="020B0604020202020204" pitchFamily="34" charset="0"/>
              </a:rPr>
              <a:t>sonraí</a:t>
            </a:r>
            <a:r>
              <a:rPr lang="en-GB" sz="2800" dirty="0">
                <a:latin typeface="Arial" panose="020B0604020202020204" pitchFamily="34" charset="0"/>
                <a:cs typeface="Arial" panose="020B0604020202020204" pitchFamily="34" charset="0"/>
              </a:rPr>
              <a:t> </a:t>
            </a:r>
            <a:r>
              <a:rPr lang="en-GB" sz="2800" dirty="0" err="1">
                <a:latin typeface="Arial" panose="020B0604020202020204" pitchFamily="34" charset="0"/>
                <a:cs typeface="Arial" panose="020B0604020202020204" pitchFamily="34" charset="0"/>
              </a:rPr>
              <a:t>príomhúla</a:t>
            </a:r>
            <a:r>
              <a:rPr lang="en-GB" sz="2800" dirty="0">
                <a:latin typeface="Arial" panose="020B0604020202020204" pitchFamily="34" charset="0"/>
                <a:cs typeface="Arial" panose="020B0604020202020204" pitchFamily="34" charset="0"/>
              </a:rPr>
              <a:t> (</a:t>
            </a:r>
            <a:r>
              <a:rPr lang="en-GB" sz="2800" dirty="0" err="1">
                <a:latin typeface="Arial" panose="020B0604020202020204" pitchFamily="34" charset="0"/>
                <a:cs typeface="Arial" panose="020B0604020202020204" pitchFamily="34" charset="0"/>
              </a:rPr>
              <a:t>soladach</a:t>
            </a:r>
            <a:r>
              <a:rPr lang="en-GB" sz="2800" dirty="0">
                <a:latin typeface="Arial" panose="020B0604020202020204" pitchFamily="34" charset="0"/>
                <a:cs typeface="Arial" panose="020B0604020202020204" pitchFamily="34" charset="0"/>
              </a:rPr>
              <a:t> </a:t>
            </a:r>
            <a:r>
              <a:rPr lang="en-GB" sz="2800" dirty="0" err="1">
                <a:latin typeface="Arial" panose="020B0604020202020204" pitchFamily="34" charset="0"/>
                <a:cs typeface="Arial" panose="020B0604020202020204" pitchFamily="34" charset="0"/>
              </a:rPr>
              <a:t>nó</a:t>
            </a:r>
            <a:r>
              <a:rPr lang="en-GB" sz="2800" dirty="0">
                <a:latin typeface="Arial" panose="020B0604020202020204" pitchFamily="34" charset="0"/>
                <a:cs typeface="Arial" panose="020B0604020202020204" pitchFamily="34" charset="0"/>
              </a:rPr>
              <a:t> </a:t>
            </a:r>
            <a:r>
              <a:rPr lang="en-GB" sz="2800" dirty="0" err="1">
                <a:latin typeface="Arial" panose="020B0604020202020204" pitchFamily="34" charset="0"/>
                <a:cs typeface="Arial" panose="020B0604020202020204" pitchFamily="34" charset="0"/>
              </a:rPr>
              <a:t>leacht</a:t>
            </a:r>
            <a:r>
              <a:rPr lang="en-GB" sz="2800" dirty="0">
                <a:latin typeface="Arial" panose="020B0604020202020204" pitchFamily="34" charset="0"/>
                <a:cs typeface="Arial" panose="020B0604020202020204" pitchFamily="34" charset="0"/>
              </a:rPr>
              <a:t>) agus </a:t>
            </a:r>
            <a:r>
              <a:rPr lang="en-GB" sz="2800" dirty="0" err="1">
                <a:latin typeface="Arial" panose="020B0604020202020204" pitchFamily="34" charset="0"/>
                <a:cs typeface="Arial" panose="020B0604020202020204" pitchFamily="34" charset="0"/>
              </a:rPr>
              <a:t>sonraí</a:t>
            </a:r>
            <a:r>
              <a:rPr lang="en-GB" sz="2800" dirty="0">
                <a:latin typeface="Arial" panose="020B0604020202020204" pitchFamily="34" charset="0"/>
                <a:cs typeface="Arial" panose="020B0604020202020204" pitchFamily="34" charset="0"/>
              </a:rPr>
              <a:t> </a:t>
            </a:r>
            <a:r>
              <a:rPr lang="en-GB" sz="2800" dirty="0" err="1">
                <a:latin typeface="Arial" panose="020B0604020202020204" pitchFamily="34" charset="0"/>
                <a:cs typeface="Arial" panose="020B0604020202020204" pitchFamily="34" charset="0"/>
              </a:rPr>
              <a:t>tánaisteacha</a:t>
            </a:r>
            <a:r>
              <a:rPr lang="en-GB" sz="2800" dirty="0">
                <a:latin typeface="Arial" panose="020B0604020202020204" pitchFamily="34" charset="0"/>
                <a:cs typeface="Arial" panose="020B0604020202020204" pitchFamily="34" charset="0"/>
              </a:rPr>
              <a:t> (</a:t>
            </a:r>
            <a:r>
              <a:rPr lang="en-GB" sz="2800" dirty="0" err="1">
                <a:latin typeface="Arial" panose="020B0604020202020204" pitchFamily="34" charset="0"/>
                <a:cs typeface="Arial" panose="020B0604020202020204" pitchFamily="34" charset="0"/>
              </a:rPr>
              <a:t>soladach</a:t>
            </a:r>
            <a:r>
              <a:rPr lang="en-GB" sz="2800" dirty="0">
                <a:latin typeface="Arial" panose="020B0604020202020204" pitchFamily="34" charset="0"/>
                <a:cs typeface="Arial" panose="020B0604020202020204" pitchFamily="34" charset="0"/>
              </a:rPr>
              <a:t> agus </a:t>
            </a:r>
            <a:r>
              <a:rPr lang="en-GB" sz="2800" dirty="0" err="1">
                <a:latin typeface="Arial" panose="020B0604020202020204" pitchFamily="34" charset="0"/>
                <a:cs typeface="Arial" panose="020B0604020202020204" pitchFamily="34" charset="0"/>
              </a:rPr>
              <a:t>leacht</a:t>
            </a:r>
            <a:r>
              <a:rPr lang="en-GB" sz="2800" dirty="0">
                <a:latin typeface="Arial" panose="020B0604020202020204" pitchFamily="34" charset="0"/>
                <a:cs typeface="Arial" panose="020B0604020202020204" pitchFamily="34" charset="0"/>
              </a:rPr>
              <a:t>) a </a:t>
            </a:r>
            <a:r>
              <a:rPr lang="en-GB" sz="2800" dirty="0" err="1">
                <a:latin typeface="Arial" panose="020B0604020202020204" pitchFamily="34" charset="0"/>
                <a:cs typeface="Arial" panose="020B0604020202020204" pitchFamily="34" charset="0"/>
              </a:rPr>
              <a:t>úsáid</a:t>
            </a:r>
            <a:r>
              <a:rPr lang="en-GB" sz="2800" dirty="0">
                <a:latin typeface="Arial" panose="020B0604020202020204" pitchFamily="34" charset="0"/>
                <a:cs typeface="Arial" panose="020B0604020202020204" pitchFamily="34" charset="0"/>
              </a:rPr>
              <a:t> le </a:t>
            </a:r>
            <a:r>
              <a:rPr lang="en-GB" sz="2800" dirty="0" err="1">
                <a:latin typeface="Arial" panose="020B0604020202020204" pitchFamily="34" charset="0"/>
                <a:cs typeface="Arial" panose="020B0604020202020204" pitchFamily="34" charset="0"/>
              </a:rPr>
              <a:t>saintoilleadh</a:t>
            </a:r>
            <a:r>
              <a:rPr lang="en-GB" sz="2800" dirty="0">
                <a:latin typeface="Arial" panose="020B0604020202020204" pitchFamily="34" charset="0"/>
                <a:cs typeface="Arial" panose="020B0604020202020204" pitchFamily="34" charset="0"/>
              </a:rPr>
              <a:t> </a:t>
            </a:r>
            <a:r>
              <a:rPr lang="en-GB" sz="2800" dirty="0" err="1">
                <a:latin typeface="Arial" panose="020B0604020202020204" pitchFamily="34" charset="0"/>
                <a:cs typeface="Arial" panose="020B0604020202020204" pitchFamily="34" charset="0"/>
              </a:rPr>
              <a:t>teasa</a:t>
            </a:r>
            <a:r>
              <a:rPr lang="en-GB" sz="2800" dirty="0">
                <a:latin typeface="Arial" panose="020B0604020202020204" pitchFamily="34" charset="0"/>
                <a:cs typeface="Arial" panose="020B0604020202020204" pitchFamily="34" charset="0"/>
              </a:rPr>
              <a:t> a dhéanamh </a:t>
            </a:r>
            <a:r>
              <a:rPr lang="en-GB" sz="2800" dirty="0" err="1">
                <a:latin typeface="Arial" panose="020B0604020202020204" pitchFamily="34" charset="0"/>
                <a:cs typeface="Arial" panose="020B0604020202020204" pitchFamily="34" charset="0"/>
              </a:rPr>
              <a:t>amach</a:t>
            </a:r>
            <a:endParaRPr lang="en-GB" sz="2800" dirty="0">
              <a:latin typeface="Arial" panose="020B0604020202020204" pitchFamily="34" charset="0"/>
              <a:cs typeface="Arial" panose="020B0604020202020204" pitchFamily="34" charset="0"/>
            </a:endParaRPr>
          </a:p>
          <a:p>
            <a:pPr>
              <a:spcAft>
                <a:spcPts val="600"/>
              </a:spcAft>
            </a:pPr>
            <a:r>
              <a:rPr lang="en-GB" sz="2800" b="1" dirty="0">
                <a:solidFill>
                  <a:srgbClr val="FF0000"/>
                </a:solidFill>
                <a:latin typeface="Arial" panose="020B0604020202020204" pitchFamily="34" charset="0"/>
                <a:cs typeface="Arial" panose="020B0604020202020204" pitchFamily="34" charset="0"/>
              </a:rPr>
              <a:t>3. </a:t>
            </a:r>
            <a:r>
              <a:rPr lang="en-GB" sz="2800" dirty="0" err="1">
                <a:latin typeface="Arial" panose="020B0604020202020204" pitchFamily="34" charset="0"/>
                <a:cs typeface="Arial" panose="020B0604020202020204" pitchFamily="34" charset="0"/>
              </a:rPr>
              <a:t>sonraí</a:t>
            </a:r>
            <a:r>
              <a:rPr lang="en-GB" sz="2800" dirty="0">
                <a:latin typeface="Arial" panose="020B0604020202020204" pitchFamily="34" charset="0"/>
                <a:cs typeface="Arial" panose="020B0604020202020204" pitchFamily="34" charset="0"/>
              </a:rPr>
              <a:t> </a:t>
            </a:r>
            <a:r>
              <a:rPr lang="en-GB" sz="2800" dirty="0" err="1">
                <a:latin typeface="Arial" panose="020B0604020202020204" pitchFamily="34" charset="0"/>
                <a:cs typeface="Arial" panose="020B0604020202020204" pitchFamily="34" charset="0"/>
              </a:rPr>
              <a:t>príomhúla</a:t>
            </a:r>
            <a:r>
              <a:rPr lang="en-GB" sz="2800" dirty="0">
                <a:latin typeface="Arial" panose="020B0604020202020204" pitchFamily="34" charset="0"/>
                <a:cs typeface="Arial" panose="020B0604020202020204" pitchFamily="34" charset="0"/>
              </a:rPr>
              <a:t> (</a:t>
            </a:r>
            <a:r>
              <a:rPr lang="en-GB" sz="2800" dirty="0" err="1">
                <a:latin typeface="Arial" panose="020B0604020202020204" pitchFamily="34" charset="0"/>
                <a:cs typeface="Arial" panose="020B0604020202020204" pitchFamily="34" charset="0"/>
              </a:rPr>
              <a:t>galúchán</a:t>
            </a:r>
            <a:r>
              <a:rPr lang="en-GB" sz="2800" dirty="0">
                <a:latin typeface="Arial" panose="020B0604020202020204" pitchFamily="34" charset="0"/>
                <a:cs typeface="Arial" panose="020B0604020202020204" pitchFamily="34" charset="0"/>
              </a:rPr>
              <a:t> </a:t>
            </a:r>
            <a:r>
              <a:rPr lang="en-GB" sz="2800" dirty="0" err="1">
                <a:latin typeface="Arial" panose="020B0604020202020204" pitchFamily="34" charset="0"/>
                <a:cs typeface="Arial" panose="020B0604020202020204" pitchFamily="34" charset="0"/>
              </a:rPr>
              <a:t>gaile</a:t>
            </a:r>
            <a:r>
              <a:rPr lang="en-GB" sz="2800" dirty="0">
                <a:latin typeface="Arial" panose="020B0604020202020204" pitchFamily="34" charset="0"/>
                <a:cs typeface="Arial" panose="020B0604020202020204" pitchFamily="34" charset="0"/>
              </a:rPr>
              <a:t> </a:t>
            </a:r>
            <a:r>
              <a:rPr lang="en-GB" sz="2800" dirty="0" err="1">
                <a:latin typeface="Arial" panose="020B0604020202020204" pitchFamily="34" charset="0"/>
                <a:cs typeface="Arial" panose="020B0604020202020204" pitchFamily="34" charset="0"/>
              </a:rPr>
              <a:t>nó</a:t>
            </a:r>
            <a:r>
              <a:rPr lang="en-GB" sz="2800" dirty="0">
                <a:latin typeface="Arial" panose="020B0604020202020204" pitchFamily="34" charset="0"/>
                <a:cs typeface="Arial" panose="020B0604020202020204" pitchFamily="34" charset="0"/>
              </a:rPr>
              <a:t> </a:t>
            </a:r>
            <a:r>
              <a:rPr lang="en-GB" sz="2800" dirty="0" err="1">
                <a:latin typeface="Arial" panose="020B0604020202020204" pitchFamily="34" charset="0"/>
                <a:cs typeface="Arial" panose="020B0604020202020204" pitchFamily="34" charset="0"/>
              </a:rPr>
              <a:t>comhtháthú</a:t>
            </a:r>
            <a:r>
              <a:rPr lang="en-GB" sz="2800" dirty="0">
                <a:latin typeface="Arial" panose="020B0604020202020204" pitchFamily="34" charset="0"/>
                <a:cs typeface="Arial" panose="020B0604020202020204" pitchFamily="34" charset="0"/>
              </a:rPr>
              <a:t> </a:t>
            </a:r>
            <a:r>
              <a:rPr lang="en-GB" sz="2800" dirty="0" err="1">
                <a:latin typeface="Arial" panose="020B0604020202020204" pitchFamily="34" charset="0"/>
                <a:cs typeface="Arial" panose="020B0604020202020204" pitchFamily="34" charset="0"/>
              </a:rPr>
              <a:t>oighir</a:t>
            </a:r>
            <a:r>
              <a:rPr lang="en-GB" sz="2800" dirty="0">
                <a:latin typeface="Arial" panose="020B0604020202020204" pitchFamily="34" charset="0"/>
                <a:cs typeface="Arial" panose="020B0604020202020204" pitchFamily="34" charset="0"/>
              </a:rPr>
              <a:t>) agus </a:t>
            </a:r>
            <a:r>
              <a:rPr lang="en-GB" sz="2800" dirty="0" err="1">
                <a:latin typeface="Arial" panose="020B0604020202020204" pitchFamily="34" charset="0"/>
                <a:cs typeface="Arial" panose="020B0604020202020204" pitchFamily="34" charset="0"/>
              </a:rPr>
              <a:t>sonraí</a:t>
            </a:r>
            <a:r>
              <a:rPr lang="en-GB" sz="2800" dirty="0">
                <a:latin typeface="Arial" panose="020B0604020202020204" pitchFamily="34" charset="0"/>
                <a:cs typeface="Arial" panose="020B0604020202020204" pitchFamily="34" charset="0"/>
              </a:rPr>
              <a:t> </a:t>
            </a:r>
            <a:r>
              <a:rPr lang="en-GB" sz="2800" dirty="0" err="1">
                <a:latin typeface="Arial" panose="020B0604020202020204" pitchFamily="34" charset="0"/>
                <a:cs typeface="Arial" panose="020B0604020202020204" pitchFamily="34" charset="0"/>
              </a:rPr>
              <a:t>tánaisteacha</a:t>
            </a:r>
            <a:r>
              <a:rPr lang="en-GB" sz="2800" dirty="0">
                <a:latin typeface="Arial" panose="020B0604020202020204" pitchFamily="34" charset="0"/>
                <a:cs typeface="Arial" panose="020B0604020202020204" pitchFamily="34" charset="0"/>
              </a:rPr>
              <a:t> (</a:t>
            </a:r>
            <a:r>
              <a:rPr lang="en-GB" sz="2800" dirty="0" err="1">
                <a:latin typeface="Arial" panose="020B0604020202020204" pitchFamily="34" charset="0"/>
                <a:cs typeface="Arial" panose="020B0604020202020204" pitchFamily="34" charset="0"/>
              </a:rPr>
              <a:t>galúchán</a:t>
            </a:r>
            <a:r>
              <a:rPr lang="en-GB" sz="2800" dirty="0">
                <a:latin typeface="Arial" panose="020B0604020202020204" pitchFamily="34" charset="0"/>
                <a:cs typeface="Arial" panose="020B0604020202020204" pitchFamily="34" charset="0"/>
              </a:rPr>
              <a:t> </a:t>
            </a:r>
            <a:r>
              <a:rPr lang="en-GB" sz="2800" dirty="0" err="1">
                <a:latin typeface="Arial" panose="020B0604020202020204" pitchFamily="34" charset="0"/>
                <a:cs typeface="Arial" panose="020B0604020202020204" pitchFamily="34" charset="0"/>
              </a:rPr>
              <a:t>gaile</a:t>
            </a:r>
            <a:r>
              <a:rPr lang="en-GB" sz="2800" dirty="0">
                <a:latin typeface="Arial" panose="020B0604020202020204" pitchFamily="34" charset="0"/>
                <a:cs typeface="Arial" panose="020B0604020202020204" pitchFamily="34" charset="0"/>
              </a:rPr>
              <a:t> agus </a:t>
            </a:r>
            <a:r>
              <a:rPr lang="en-GB" sz="2800" dirty="0" err="1">
                <a:latin typeface="Arial" panose="020B0604020202020204" pitchFamily="34" charset="0"/>
                <a:cs typeface="Arial" panose="020B0604020202020204" pitchFamily="34" charset="0"/>
              </a:rPr>
              <a:t>comhtháthú</a:t>
            </a:r>
            <a:r>
              <a:rPr lang="en-GB" sz="2800" dirty="0">
                <a:latin typeface="Arial" panose="020B0604020202020204" pitchFamily="34" charset="0"/>
                <a:cs typeface="Arial" panose="020B0604020202020204" pitchFamily="34" charset="0"/>
              </a:rPr>
              <a:t> </a:t>
            </a:r>
            <a:r>
              <a:rPr lang="en-GB" sz="2800" dirty="0" err="1">
                <a:latin typeface="Arial" panose="020B0604020202020204" pitchFamily="34" charset="0"/>
                <a:cs typeface="Arial" panose="020B0604020202020204" pitchFamily="34" charset="0"/>
              </a:rPr>
              <a:t>oighir</a:t>
            </a:r>
            <a:r>
              <a:rPr lang="en-GB" sz="2800" dirty="0">
                <a:latin typeface="Arial" panose="020B0604020202020204" pitchFamily="34" charset="0"/>
                <a:cs typeface="Arial" panose="020B0604020202020204" pitchFamily="34" charset="0"/>
              </a:rPr>
              <a:t>) a </a:t>
            </a:r>
            <a:r>
              <a:rPr lang="en-GB" sz="2800" dirty="0" err="1">
                <a:latin typeface="Arial" panose="020B0604020202020204" pitchFamily="34" charset="0"/>
                <a:cs typeface="Arial" panose="020B0604020202020204" pitchFamily="34" charset="0"/>
              </a:rPr>
              <a:t>úsáid</a:t>
            </a:r>
            <a:r>
              <a:rPr lang="en-GB" sz="2800" dirty="0">
                <a:latin typeface="Arial" panose="020B0604020202020204" pitchFamily="34" charset="0"/>
                <a:cs typeface="Arial" panose="020B0604020202020204" pitchFamily="34" charset="0"/>
              </a:rPr>
              <a:t> le </a:t>
            </a:r>
            <a:r>
              <a:rPr lang="en-GB" sz="2800" b="1" dirty="0" err="1">
                <a:latin typeface="Arial" panose="020B0604020202020204" pitchFamily="34" charset="0"/>
                <a:cs typeface="Arial" panose="020B0604020202020204" pitchFamily="34" charset="0"/>
              </a:rPr>
              <a:t>sainteas</a:t>
            </a:r>
            <a:r>
              <a:rPr lang="en-GB" sz="2800" dirty="0">
                <a:latin typeface="Arial" panose="020B0604020202020204" pitchFamily="34" charset="0"/>
                <a:cs typeface="Arial" panose="020B0604020202020204" pitchFamily="34" charset="0"/>
              </a:rPr>
              <a:t> </a:t>
            </a:r>
            <a:r>
              <a:rPr lang="en-GB" sz="2800" dirty="0" err="1">
                <a:latin typeface="Arial" panose="020B0604020202020204" pitchFamily="34" charset="0"/>
                <a:cs typeface="Arial" panose="020B0604020202020204" pitchFamily="34" charset="0"/>
              </a:rPr>
              <a:t>folaigh</a:t>
            </a:r>
            <a:r>
              <a:rPr lang="en-GB" sz="2800" dirty="0">
                <a:latin typeface="Arial" panose="020B0604020202020204" pitchFamily="34" charset="0"/>
                <a:cs typeface="Arial" panose="020B0604020202020204" pitchFamily="34" charset="0"/>
              </a:rPr>
              <a:t> a dhéanamh </a:t>
            </a:r>
            <a:r>
              <a:rPr lang="en-GB" sz="2800" dirty="0" err="1">
                <a:latin typeface="Arial" panose="020B0604020202020204" pitchFamily="34" charset="0"/>
                <a:cs typeface="Arial" panose="020B0604020202020204" pitchFamily="34" charset="0"/>
              </a:rPr>
              <a:t>amach</a:t>
            </a:r>
            <a:endParaRPr lang="en-GB" sz="2800" dirty="0">
              <a:latin typeface="Arial" panose="020B0604020202020204" pitchFamily="34" charset="0"/>
              <a:cs typeface="Arial" panose="020B0604020202020204" pitchFamily="34" charset="0"/>
            </a:endParaRPr>
          </a:p>
        </p:txBody>
      </p:sp>
      <p:sp>
        <p:nvSpPr>
          <p:cNvPr id="4" name="TextBox 3">
            <a:extLst>
              <a:ext uri="{FF2B5EF4-FFF2-40B4-BE49-F238E27FC236}">
                <a16:creationId xmlns:a16="http://schemas.microsoft.com/office/drawing/2014/main" id="{12474E5E-C0A2-3EEA-4251-8DBADE1AF952}"/>
              </a:ext>
            </a:extLst>
          </p:cNvPr>
          <p:cNvSpPr txBox="1"/>
          <p:nvPr/>
        </p:nvSpPr>
        <p:spPr>
          <a:xfrm rot="16200000">
            <a:off x="7523880" y="3167389"/>
            <a:ext cx="2655471" cy="523220"/>
          </a:xfrm>
          <a:prstGeom prst="rect">
            <a:avLst/>
          </a:prstGeom>
          <a:noFill/>
        </p:spPr>
        <p:txBody>
          <a:bodyPr wrap="none" rtlCol="0">
            <a:spAutoFit/>
          </a:bodyPr>
          <a:lstStyle/>
          <a:p>
            <a:pPr algn="l">
              <a:spcAft>
                <a:spcPts val="1200"/>
              </a:spcAft>
            </a:pPr>
            <a:r>
              <a:rPr lang="en-GB" sz="2800" b="1" dirty="0" err="1">
                <a:latin typeface="Arial" panose="020B0604020202020204" pitchFamily="34" charset="0"/>
                <a:cs typeface="Arial" panose="020B0604020202020204" pitchFamily="34" charset="0"/>
              </a:rPr>
              <a:t>Samhail</a:t>
            </a:r>
            <a:r>
              <a:rPr lang="en-GB" sz="2800" b="1" dirty="0">
                <a:latin typeface="Arial" panose="020B0604020202020204" pitchFamily="34" charset="0"/>
                <a:cs typeface="Arial" panose="020B0604020202020204" pitchFamily="34" charset="0"/>
              </a:rPr>
              <a:t> Teasa</a:t>
            </a:r>
          </a:p>
        </p:txBody>
      </p:sp>
      <p:sp>
        <p:nvSpPr>
          <p:cNvPr id="8" name="TextBox 7">
            <a:extLst>
              <a:ext uri="{FF2B5EF4-FFF2-40B4-BE49-F238E27FC236}">
                <a16:creationId xmlns:a16="http://schemas.microsoft.com/office/drawing/2014/main" id="{52D24554-67CE-45DE-3DAB-91FC49E11F54}"/>
              </a:ext>
            </a:extLst>
          </p:cNvPr>
          <p:cNvSpPr txBox="1"/>
          <p:nvPr/>
        </p:nvSpPr>
        <p:spPr>
          <a:xfrm>
            <a:off x="351819" y="740818"/>
            <a:ext cx="8386990" cy="461665"/>
          </a:xfrm>
          <a:prstGeom prst="rect">
            <a:avLst/>
          </a:prstGeom>
          <a:noFill/>
        </p:spPr>
        <p:txBody>
          <a:bodyPr wrap="square">
            <a:spAutoFit/>
          </a:bodyPr>
          <a:lstStyle/>
          <a:p>
            <a:r>
              <a:rPr lang="en-GB" sz="2400" dirty="0">
                <a:solidFill>
                  <a:srgbClr val="FF0000"/>
                </a:solidFill>
              </a:rPr>
              <a:t>2.1. </a:t>
            </a:r>
            <a:r>
              <a:rPr lang="pt-BR" sz="2400" dirty="0">
                <a:solidFill>
                  <a:srgbClr val="FF0000"/>
                </a:solidFill>
              </a:rPr>
              <a:t>Aistriú an fhuinnimh teasa agus athrú teochta</a:t>
            </a:r>
            <a:endParaRPr lang="en-GB" sz="2400" dirty="0">
              <a:solidFill>
                <a:srgbClr val="FF0000"/>
              </a:solidFill>
            </a:endParaRPr>
          </a:p>
        </p:txBody>
      </p:sp>
    </p:spTree>
    <p:extLst>
      <p:ext uri="{BB962C8B-B14F-4D97-AF65-F5344CB8AC3E}">
        <p14:creationId xmlns:p14="http://schemas.microsoft.com/office/powerpoint/2010/main" val="370782083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06495444-2EDB-B13A-B57A-C0DFD9FD3D65}"/>
              </a:ext>
            </a:extLst>
          </p:cNvPr>
          <p:cNvGrpSpPr/>
          <p:nvPr/>
        </p:nvGrpSpPr>
        <p:grpSpPr>
          <a:xfrm>
            <a:off x="2007948" y="677862"/>
            <a:ext cx="4150999" cy="3012748"/>
            <a:chOff x="2007948" y="677862"/>
            <a:chExt cx="4150999" cy="3012748"/>
          </a:xfrm>
        </p:grpSpPr>
        <p:sp>
          <p:nvSpPr>
            <p:cNvPr id="31" name="Freeform: Shape 30">
              <a:extLst>
                <a:ext uri="{FF2B5EF4-FFF2-40B4-BE49-F238E27FC236}">
                  <a16:creationId xmlns:a16="http://schemas.microsoft.com/office/drawing/2014/main" id="{5EE648B3-170A-7B72-4743-E68BEC3563AD}"/>
                </a:ext>
              </a:extLst>
            </p:cNvPr>
            <p:cNvSpPr/>
            <p:nvPr/>
          </p:nvSpPr>
          <p:spPr>
            <a:xfrm>
              <a:off x="2598539" y="1230312"/>
              <a:ext cx="2880360" cy="1947499"/>
            </a:xfrm>
            <a:custGeom>
              <a:avLst/>
              <a:gdLst>
                <a:gd name="connsiteX0" fmla="*/ 0 w 2914650"/>
                <a:gd name="connsiteY0" fmla="*/ 0 h 1943100"/>
                <a:gd name="connsiteX1" fmla="*/ 34290 w 2914650"/>
                <a:gd name="connsiteY1" fmla="*/ 1943100 h 1943100"/>
                <a:gd name="connsiteX2" fmla="*/ 2914650 w 2914650"/>
                <a:gd name="connsiteY2" fmla="*/ 1897380 h 1943100"/>
                <a:gd name="connsiteX0" fmla="*/ 0 w 2914650"/>
                <a:gd name="connsiteY0" fmla="*/ 0 h 1947499"/>
                <a:gd name="connsiteX1" fmla="*/ 34290 w 2914650"/>
                <a:gd name="connsiteY1" fmla="*/ 1943100 h 1947499"/>
                <a:gd name="connsiteX2" fmla="*/ 2914650 w 2914650"/>
                <a:gd name="connsiteY2" fmla="*/ 1943100 h 1947499"/>
                <a:gd name="connsiteX0" fmla="*/ 0 w 2880360"/>
                <a:gd name="connsiteY0" fmla="*/ 0 h 1947499"/>
                <a:gd name="connsiteX1" fmla="*/ 0 w 2880360"/>
                <a:gd name="connsiteY1" fmla="*/ 1943100 h 1947499"/>
                <a:gd name="connsiteX2" fmla="*/ 2880360 w 2880360"/>
                <a:gd name="connsiteY2" fmla="*/ 1943100 h 1947499"/>
              </a:gdLst>
              <a:ahLst/>
              <a:cxnLst>
                <a:cxn ang="0">
                  <a:pos x="connsiteX0" y="connsiteY0"/>
                </a:cxn>
                <a:cxn ang="0">
                  <a:pos x="connsiteX1" y="connsiteY1"/>
                </a:cxn>
                <a:cxn ang="0">
                  <a:pos x="connsiteX2" y="connsiteY2"/>
                </a:cxn>
              </a:cxnLst>
              <a:rect l="l" t="t" r="r" b="b"/>
              <a:pathLst>
                <a:path w="2880360" h="1947499">
                  <a:moveTo>
                    <a:pt x="0" y="0"/>
                  </a:moveTo>
                  <a:lnTo>
                    <a:pt x="0" y="1943100"/>
                  </a:lnTo>
                  <a:cubicBezTo>
                    <a:pt x="960120" y="1927860"/>
                    <a:pt x="1920240" y="1958340"/>
                    <a:pt x="2880360" y="1943100"/>
                  </a:cubicBezTo>
                </a:path>
              </a:pathLst>
            </a:cu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2" name="TextBox 31">
              <a:extLst>
                <a:ext uri="{FF2B5EF4-FFF2-40B4-BE49-F238E27FC236}">
                  <a16:creationId xmlns:a16="http://schemas.microsoft.com/office/drawing/2014/main" id="{A8386F5E-836B-A52B-D63B-8245158D91CC}"/>
                </a:ext>
              </a:extLst>
            </p:cNvPr>
            <p:cNvSpPr txBox="1"/>
            <p:nvPr/>
          </p:nvSpPr>
          <p:spPr>
            <a:xfrm rot="16200000">
              <a:off x="1133013" y="1552797"/>
              <a:ext cx="2273089" cy="523220"/>
            </a:xfrm>
            <a:prstGeom prst="rect">
              <a:avLst/>
            </a:prstGeom>
            <a:noFill/>
          </p:spPr>
          <p:txBody>
            <a:bodyPr wrap="square" rtlCol="0">
              <a:spAutoFit/>
            </a:bodyPr>
            <a:lstStyle/>
            <a:p>
              <a:pPr algn="l"/>
              <a:r>
                <a:rPr lang="en-GB" sz="2800" dirty="0" err="1"/>
                <a:t>Friotaíocht</a:t>
              </a:r>
              <a:endParaRPr lang="en-GB" sz="2800" dirty="0"/>
            </a:p>
          </p:txBody>
        </p:sp>
        <p:sp>
          <p:nvSpPr>
            <p:cNvPr id="33" name="Freeform: Shape 32">
              <a:extLst>
                <a:ext uri="{FF2B5EF4-FFF2-40B4-BE49-F238E27FC236}">
                  <a16:creationId xmlns:a16="http://schemas.microsoft.com/office/drawing/2014/main" id="{BE2AB55A-7ED6-697D-D46B-231B1B330F3D}"/>
                </a:ext>
              </a:extLst>
            </p:cNvPr>
            <p:cNvSpPr/>
            <p:nvPr/>
          </p:nvSpPr>
          <p:spPr>
            <a:xfrm flipV="1">
              <a:off x="2833569" y="1230312"/>
              <a:ext cx="2578063" cy="1628218"/>
            </a:xfrm>
            <a:custGeom>
              <a:avLst/>
              <a:gdLst>
                <a:gd name="connsiteX0" fmla="*/ 0 w 2937510"/>
                <a:gd name="connsiteY0" fmla="*/ 2674620 h 2674620"/>
                <a:gd name="connsiteX1" fmla="*/ 2846070 w 2937510"/>
                <a:gd name="connsiteY1" fmla="*/ 605790 h 2674620"/>
                <a:gd name="connsiteX2" fmla="*/ 2937510 w 2937510"/>
                <a:gd name="connsiteY2" fmla="*/ 0 h 2674620"/>
                <a:gd name="connsiteX0" fmla="*/ 0 w 2846070"/>
                <a:gd name="connsiteY0" fmla="*/ 2068830 h 2068830"/>
                <a:gd name="connsiteX1" fmla="*/ 2846070 w 2846070"/>
                <a:gd name="connsiteY1" fmla="*/ 0 h 2068830"/>
                <a:gd name="connsiteX0" fmla="*/ 0 w 2846070"/>
                <a:gd name="connsiteY0" fmla="*/ 2468880 h 2468880"/>
                <a:gd name="connsiteX1" fmla="*/ 2846070 w 2846070"/>
                <a:gd name="connsiteY1" fmla="*/ 0 h 2468880"/>
                <a:gd name="connsiteX0" fmla="*/ 0 w 2846070"/>
                <a:gd name="connsiteY0" fmla="*/ 2468880 h 2468880"/>
                <a:gd name="connsiteX1" fmla="*/ 2846070 w 2846070"/>
                <a:gd name="connsiteY1" fmla="*/ 0 h 2468880"/>
                <a:gd name="connsiteX0" fmla="*/ 0 w 2846070"/>
                <a:gd name="connsiteY0" fmla="*/ 2468880 h 2468880"/>
                <a:gd name="connsiteX1" fmla="*/ 2846070 w 2846070"/>
                <a:gd name="connsiteY1" fmla="*/ 0 h 2468880"/>
                <a:gd name="connsiteX0" fmla="*/ 0 w 2846070"/>
                <a:gd name="connsiteY0" fmla="*/ 2468880 h 2468880"/>
                <a:gd name="connsiteX1" fmla="*/ 2846070 w 2846070"/>
                <a:gd name="connsiteY1" fmla="*/ 0 h 2468880"/>
                <a:gd name="connsiteX0" fmla="*/ 0 w 2846070"/>
                <a:gd name="connsiteY0" fmla="*/ 2468880 h 2468880"/>
                <a:gd name="connsiteX1" fmla="*/ 2846070 w 2846070"/>
                <a:gd name="connsiteY1" fmla="*/ 0 h 2468880"/>
                <a:gd name="connsiteX0" fmla="*/ 0 w 3501540"/>
                <a:gd name="connsiteY0" fmla="*/ 2225822 h 2225822"/>
                <a:gd name="connsiteX1" fmla="*/ 3501540 w 3501540"/>
                <a:gd name="connsiteY1" fmla="*/ 0 h 2225822"/>
              </a:gdLst>
              <a:ahLst/>
              <a:cxnLst>
                <a:cxn ang="0">
                  <a:pos x="connsiteX0" y="connsiteY0"/>
                </a:cxn>
                <a:cxn ang="0">
                  <a:pos x="connsiteX1" y="connsiteY1"/>
                </a:cxn>
              </a:cxnLst>
              <a:rect l="l" t="t" r="r" b="b"/>
              <a:pathLst>
                <a:path w="3501540" h="2225822">
                  <a:moveTo>
                    <a:pt x="0" y="2225822"/>
                  </a:moveTo>
                  <a:cubicBezTo>
                    <a:pt x="464462" y="666460"/>
                    <a:pt x="1815702" y="270735"/>
                    <a:pt x="3501540" y="0"/>
                  </a:cubicBezTo>
                </a:path>
              </a:pathLst>
            </a:cu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4" name="TextBox 33">
              <a:extLst>
                <a:ext uri="{FF2B5EF4-FFF2-40B4-BE49-F238E27FC236}">
                  <a16:creationId xmlns:a16="http://schemas.microsoft.com/office/drawing/2014/main" id="{9CABB0E0-8A36-989D-4290-1392525600F0}"/>
                </a:ext>
              </a:extLst>
            </p:cNvPr>
            <p:cNvSpPr txBox="1"/>
            <p:nvPr/>
          </p:nvSpPr>
          <p:spPr>
            <a:xfrm>
              <a:off x="2985052" y="3167390"/>
              <a:ext cx="3173895" cy="523220"/>
            </a:xfrm>
            <a:prstGeom prst="rect">
              <a:avLst/>
            </a:prstGeom>
            <a:noFill/>
          </p:spPr>
          <p:txBody>
            <a:bodyPr wrap="square" rtlCol="0">
              <a:spAutoFit/>
            </a:bodyPr>
            <a:lstStyle/>
            <a:p>
              <a:r>
                <a:rPr lang="en-GB" sz="2800" dirty="0" err="1"/>
                <a:t>Teocht</a:t>
              </a:r>
              <a:r>
                <a:rPr lang="en-GB" sz="2800" dirty="0"/>
                <a:t> (℃)</a:t>
              </a:r>
            </a:p>
          </p:txBody>
        </p:sp>
        <p:grpSp>
          <p:nvGrpSpPr>
            <p:cNvPr id="35" name="Group 34">
              <a:extLst>
                <a:ext uri="{FF2B5EF4-FFF2-40B4-BE49-F238E27FC236}">
                  <a16:creationId xmlns:a16="http://schemas.microsoft.com/office/drawing/2014/main" id="{5673CB03-1ED4-BAFC-C2AC-438520A1E46C}"/>
                </a:ext>
              </a:extLst>
            </p:cNvPr>
            <p:cNvGrpSpPr/>
            <p:nvPr/>
          </p:nvGrpSpPr>
          <p:grpSpPr>
            <a:xfrm>
              <a:off x="2868050" y="1552475"/>
              <a:ext cx="238616" cy="226670"/>
              <a:chOff x="1722671" y="4173408"/>
              <a:chExt cx="238616" cy="226670"/>
            </a:xfrm>
          </p:grpSpPr>
          <p:sp>
            <p:nvSpPr>
              <p:cNvPr id="36" name="Oval 35">
                <a:extLst>
                  <a:ext uri="{FF2B5EF4-FFF2-40B4-BE49-F238E27FC236}">
                    <a16:creationId xmlns:a16="http://schemas.microsoft.com/office/drawing/2014/main" id="{016EA06A-1F54-68F6-CAE3-13D1D201CCF3}"/>
                  </a:ext>
                </a:extLst>
              </p:cNvPr>
              <p:cNvSpPr/>
              <p:nvPr/>
            </p:nvSpPr>
            <p:spPr>
              <a:xfrm>
                <a:off x="1722671" y="4173408"/>
                <a:ext cx="238616" cy="226670"/>
              </a:xfrm>
              <a:prstGeom prst="ellipse">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7" name="Oval 36">
                <a:extLst>
                  <a:ext uri="{FF2B5EF4-FFF2-40B4-BE49-F238E27FC236}">
                    <a16:creationId xmlns:a16="http://schemas.microsoft.com/office/drawing/2014/main" id="{7DC8FA29-0A8A-2E08-B1FF-A0AE70E7CCAA}"/>
                  </a:ext>
                </a:extLst>
              </p:cNvPr>
              <p:cNvSpPr/>
              <p:nvPr/>
            </p:nvSpPr>
            <p:spPr>
              <a:xfrm>
                <a:off x="1814656" y="4258785"/>
                <a:ext cx="54647" cy="55916"/>
              </a:xfrm>
              <a:prstGeom prst="ellipse">
                <a:avLst/>
              </a:prstGeom>
              <a:solidFill>
                <a:schemeClr val="tx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38" name="Group 37">
              <a:extLst>
                <a:ext uri="{FF2B5EF4-FFF2-40B4-BE49-F238E27FC236}">
                  <a16:creationId xmlns:a16="http://schemas.microsoft.com/office/drawing/2014/main" id="{C5B4DD1D-C6ED-39CB-AB58-BCFB71EE638A}"/>
                </a:ext>
              </a:extLst>
            </p:cNvPr>
            <p:cNvGrpSpPr/>
            <p:nvPr/>
          </p:nvGrpSpPr>
          <p:grpSpPr>
            <a:xfrm>
              <a:off x="3777729" y="2397403"/>
              <a:ext cx="238616" cy="226670"/>
              <a:chOff x="1722671" y="4173408"/>
              <a:chExt cx="238616" cy="226670"/>
            </a:xfrm>
          </p:grpSpPr>
          <p:sp>
            <p:nvSpPr>
              <p:cNvPr id="39" name="Oval 38">
                <a:extLst>
                  <a:ext uri="{FF2B5EF4-FFF2-40B4-BE49-F238E27FC236}">
                    <a16:creationId xmlns:a16="http://schemas.microsoft.com/office/drawing/2014/main" id="{F0001345-5ADA-C23E-3485-32D71BA1CD99}"/>
                  </a:ext>
                </a:extLst>
              </p:cNvPr>
              <p:cNvSpPr/>
              <p:nvPr/>
            </p:nvSpPr>
            <p:spPr>
              <a:xfrm>
                <a:off x="1722671" y="4173408"/>
                <a:ext cx="238616" cy="226670"/>
              </a:xfrm>
              <a:prstGeom prst="ellipse">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0" name="Oval 39">
                <a:extLst>
                  <a:ext uri="{FF2B5EF4-FFF2-40B4-BE49-F238E27FC236}">
                    <a16:creationId xmlns:a16="http://schemas.microsoft.com/office/drawing/2014/main" id="{E20D78AF-4401-4F1B-9FF6-9AE4ABE98983}"/>
                  </a:ext>
                </a:extLst>
              </p:cNvPr>
              <p:cNvSpPr/>
              <p:nvPr/>
            </p:nvSpPr>
            <p:spPr>
              <a:xfrm>
                <a:off x="1814656" y="4258785"/>
                <a:ext cx="54647" cy="55916"/>
              </a:xfrm>
              <a:prstGeom prst="ellipse">
                <a:avLst/>
              </a:prstGeom>
              <a:solidFill>
                <a:schemeClr val="tx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41" name="Group 40">
              <a:extLst>
                <a:ext uri="{FF2B5EF4-FFF2-40B4-BE49-F238E27FC236}">
                  <a16:creationId xmlns:a16="http://schemas.microsoft.com/office/drawing/2014/main" id="{75564B52-283E-D3E4-B514-4C22BD39154C}"/>
                </a:ext>
              </a:extLst>
            </p:cNvPr>
            <p:cNvGrpSpPr/>
            <p:nvPr/>
          </p:nvGrpSpPr>
          <p:grpSpPr>
            <a:xfrm>
              <a:off x="4199762" y="2485798"/>
              <a:ext cx="238616" cy="226670"/>
              <a:chOff x="1722671" y="4173408"/>
              <a:chExt cx="238616" cy="226670"/>
            </a:xfrm>
          </p:grpSpPr>
          <p:sp>
            <p:nvSpPr>
              <p:cNvPr id="42" name="Oval 41">
                <a:extLst>
                  <a:ext uri="{FF2B5EF4-FFF2-40B4-BE49-F238E27FC236}">
                    <a16:creationId xmlns:a16="http://schemas.microsoft.com/office/drawing/2014/main" id="{6F862B67-635A-D4C5-5CE7-3C4391F07422}"/>
                  </a:ext>
                </a:extLst>
              </p:cNvPr>
              <p:cNvSpPr/>
              <p:nvPr/>
            </p:nvSpPr>
            <p:spPr>
              <a:xfrm>
                <a:off x="1722671" y="4173408"/>
                <a:ext cx="238616" cy="226670"/>
              </a:xfrm>
              <a:prstGeom prst="ellipse">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3" name="Oval 42">
                <a:extLst>
                  <a:ext uri="{FF2B5EF4-FFF2-40B4-BE49-F238E27FC236}">
                    <a16:creationId xmlns:a16="http://schemas.microsoft.com/office/drawing/2014/main" id="{EE909265-3993-A8D0-6132-043C7D9C2AD6}"/>
                  </a:ext>
                </a:extLst>
              </p:cNvPr>
              <p:cNvSpPr/>
              <p:nvPr/>
            </p:nvSpPr>
            <p:spPr>
              <a:xfrm>
                <a:off x="1814656" y="4258785"/>
                <a:ext cx="54647" cy="55916"/>
              </a:xfrm>
              <a:prstGeom prst="ellipse">
                <a:avLst/>
              </a:prstGeom>
              <a:solidFill>
                <a:schemeClr val="tx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44" name="Group 43">
              <a:extLst>
                <a:ext uri="{FF2B5EF4-FFF2-40B4-BE49-F238E27FC236}">
                  <a16:creationId xmlns:a16="http://schemas.microsoft.com/office/drawing/2014/main" id="{A9A38F22-67AC-B3C5-017F-FECBDD34C209}"/>
                </a:ext>
              </a:extLst>
            </p:cNvPr>
            <p:cNvGrpSpPr/>
            <p:nvPr/>
          </p:nvGrpSpPr>
          <p:grpSpPr>
            <a:xfrm>
              <a:off x="4718249" y="2645251"/>
              <a:ext cx="238616" cy="226670"/>
              <a:chOff x="1722671" y="4173408"/>
              <a:chExt cx="238616" cy="226670"/>
            </a:xfrm>
          </p:grpSpPr>
          <p:sp>
            <p:nvSpPr>
              <p:cNvPr id="45" name="Oval 44">
                <a:extLst>
                  <a:ext uri="{FF2B5EF4-FFF2-40B4-BE49-F238E27FC236}">
                    <a16:creationId xmlns:a16="http://schemas.microsoft.com/office/drawing/2014/main" id="{5E8D5A98-14B0-8FE2-D982-83E73142D43A}"/>
                  </a:ext>
                </a:extLst>
              </p:cNvPr>
              <p:cNvSpPr/>
              <p:nvPr/>
            </p:nvSpPr>
            <p:spPr>
              <a:xfrm>
                <a:off x="1722671" y="4173408"/>
                <a:ext cx="238616" cy="226670"/>
              </a:xfrm>
              <a:prstGeom prst="ellipse">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6" name="Oval 45">
                <a:extLst>
                  <a:ext uri="{FF2B5EF4-FFF2-40B4-BE49-F238E27FC236}">
                    <a16:creationId xmlns:a16="http://schemas.microsoft.com/office/drawing/2014/main" id="{80C34124-5052-FC62-8E8F-BEE0DD0AD05C}"/>
                  </a:ext>
                </a:extLst>
              </p:cNvPr>
              <p:cNvSpPr/>
              <p:nvPr/>
            </p:nvSpPr>
            <p:spPr>
              <a:xfrm>
                <a:off x="1814656" y="4258785"/>
                <a:ext cx="54647" cy="55916"/>
              </a:xfrm>
              <a:prstGeom prst="ellipse">
                <a:avLst/>
              </a:prstGeom>
              <a:solidFill>
                <a:schemeClr val="tx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grpSp>
      <p:sp>
        <p:nvSpPr>
          <p:cNvPr id="5" name="Title 4">
            <a:extLst>
              <a:ext uri="{FF2B5EF4-FFF2-40B4-BE49-F238E27FC236}">
                <a16:creationId xmlns:a16="http://schemas.microsoft.com/office/drawing/2014/main" id="{3ACB4A5C-6A8D-74C3-7E3D-D04B8B41ADDA}"/>
              </a:ext>
            </a:extLst>
          </p:cNvPr>
          <p:cNvSpPr txBox="1">
            <a:spLocks noGrp="1"/>
          </p:cNvSpPr>
          <p:nvPr>
            <p:ph type="title"/>
          </p:nvPr>
        </p:nvSpPr>
        <p:spPr>
          <a:xfrm>
            <a:off x="254000" y="197771"/>
            <a:ext cx="8712200" cy="535531"/>
          </a:xfrm>
          <a:prstGeom prst="rect">
            <a:avLst/>
          </a:prstGeom>
          <a:noFill/>
        </p:spPr>
        <p:txBody>
          <a:bodyPr wrap="square" rtlCol="0">
            <a:spAutoFit/>
          </a:bodyPr>
          <a:lstStyle/>
          <a:p>
            <a:pPr algn="l"/>
            <a:r>
              <a:rPr lang="en-GB" sz="3200" b="1" dirty="0" err="1"/>
              <a:t>Teocht</a:t>
            </a:r>
            <a:r>
              <a:rPr lang="en-GB" sz="3200" b="1" dirty="0"/>
              <a:t> vs </a:t>
            </a:r>
            <a:r>
              <a:rPr lang="en-GB" sz="3200" b="1" dirty="0" err="1"/>
              <a:t>Fríotaíocht</a:t>
            </a:r>
            <a:r>
              <a:rPr lang="en-GB" sz="3200" b="1" dirty="0"/>
              <a:t> – </a:t>
            </a:r>
            <a:r>
              <a:rPr lang="en-GB" sz="3200" b="1" dirty="0" err="1"/>
              <a:t>Teirmeastar</a:t>
            </a:r>
            <a:endParaRPr lang="en-GB" sz="3200" b="1" dirty="0"/>
          </a:p>
        </p:txBody>
      </p:sp>
      <p:sp>
        <p:nvSpPr>
          <p:cNvPr id="57" name="TextBox 56">
            <a:extLst>
              <a:ext uri="{FF2B5EF4-FFF2-40B4-BE49-F238E27FC236}">
                <a16:creationId xmlns:a16="http://schemas.microsoft.com/office/drawing/2014/main" id="{0590828A-7789-DBE4-8C71-502E3CBD3C5B}"/>
              </a:ext>
            </a:extLst>
          </p:cNvPr>
          <p:cNvSpPr txBox="1"/>
          <p:nvPr/>
        </p:nvSpPr>
        <p:spPr>
          <a:xfrm>
            <a:off x="254000" y="3999470"/>
            <a:ext cx="8890000" cy="2123658"/>
          </a:xfrm>
          <a:prstGeom prst="rect">
            <a:avLst/>
          </a:prstGeom>
          <a:noFill/>
        </p:spPr>
        <p:txBody>
          <a:bodyPr wrap="square" rtlCol="0">
            <a:spAutoFit/>
          </a:bodyPr>
          <a:lstStyle/>
          <a:p>
            <a:pPr algn="l">
              <a:spcAft>
                <a:spcPts val="1200"/>
              </a:spcAft>
            </a:pPr>
            <a:r>
              <a:rPr lang="en-GB" sz="2800" dirty="0" err="1">
                <a:latin typeface="Arial" panose="020B0604020202020204" pitchFamily="34" charset="0"/>
                <a:cs typeface="Arial" panose="020B0604020202020204" pitchFamily="34" charset="0"/>
              </a:rPr>
              <a:t>Leathsheoltóir</a:t>
            </a:r>
            <a:r>
              <a:rPr lang="en-GB" sz="2800" dirty="0">
                <a:latin typeface="Arial" panose="020B0604020202020204" pitchFamily="34" charset="0"/>
                <a:cs typeface="Arial" panose="020B0604020202020204" pitchFamily="34" charset="0"/>
              </a:rPr>
              <a:t> is </a:t>
            </a:r>
            <a:r>
              <a:rPr lang="en-GB" sz="2800" dirty="0" err="1">
                <a:latin typeface="Arial" panose="020B0604020202020204" pitchFamily="34" charset="0"/>
                <a:cs typeface="Arial" panose="020B0604020202020204" pitchFamily="34" charset="0"/>
              </a:rPr>
              <a:t>ea</a:t>
            </a:r>
            <a:r>
              <a:rPr lang="en-GB" sz="2800" dirty="0">
                <a:latin typeface="Arial" panose="020B0604020202020204" pitchFamily="34" charset="0"/>
                <a:cs typeface="Arial" panose="020B0604020202020204" pitchFamily="34" charset="0"/>
              </a:rPr>
              <a:t> </a:t>
            </a:r>
            <a:r>
              <a:rPr lang="en-GB" sz="2800" dirty="0" err="1">
                <a:latin typeface="Arial" panose="020B0604020202020204" pitchFamily="34" charset="0"/>
                <a:cs typeface="Arial" panose="020B0604020202020204" pitchFamily="34" charset="0"/>
              </a:rPr>
              <a:t>teirmeastar</a:t>
            </a:r>
            <a:r>
              <a:rPr lang="en-GB" sz="2800" dirty="0">
                <a:latin typeface="Arial" panose="020B0604020202020204" pitchFamily="34" charset="0"/>
                <a:cs typeface="Arial" panose="020B0604020202020204" pitchFamily="34" charset="0"/>
              </a:rPr>
              <a:t> </a:t>
            </a:r>
            <a:r>
              <a:rPr lang="en-GB" sz="2800" dirty="0" err="1">
                <a:latin typeface="Arial" panose="020B0604020202020204" pitchFamily="34" charset="0"/>
                <a:cs typeface="Arial" panose="020B0604020202020204" pitchFamily="34" charset="0"/>
              </a:rPr>
              <a:t>ina</a:t>
            </a:r>
            <a:r>
              <a:rPr lang="en-GB" sz="2800" dirty="0">
                <a:latin typeface="Arial" panose="020B0604020202020204" pitchFamily="34" charset="0"/>
                <a:cs typeface="Arial" panose="020B0604020202020204" pitchFamily="34" charset="0"/>
              </a:rPr>
              <a:t> </a:t>
            </a:r>
            <a:r>
              <a:rPr lang="en-GB" sz="2800" dirty="0" err="1">
                <a:latin typeface="Arial" panose="020B0604020202020204" pitchFamily="34" charset="0"/>
                <a:cs typeface="Arial" panose="020B0604020202020204" pitchFamily="34" charset="0"/>
              </a:rPr>
              <a:t>laghdaíonn</a:t>
            </a:r>
            <a:r>
              <a:rPr lang="en-GB" sz="2800" dirty="0">
                <a:latin typeface="Arial" panose="020B0604020202020204" pitchFamily="34" charset="0"/>
                <a:cs typeface="Arial" panose="020B0604020202020204" pitchFamily="34" charset="0"/>
              </a:rPr>
              <a:t> an </a:t>
            </a:r>
            <a:r>
              <a:rPr lang="en-GB" sz="2800" dirty="0" err="1">
                <a:latin typeface="Arial" panose="020B0604020202020204" pitchFamily="34" charset="0"/>
                <a:cs typeface="Arial" panose="020B0604020202020204" pitchFamily="34" charset="0"/>
              </a:rPr>
              <a:t>fhriotaíocht</a:t>
            </a:r>
            <a:r>
              <a:rPr lang="en-GB" sz="2800" dirty="0">
                <a:latin typeface="Arial" panose="020B0604020202020204" pitchFamily="34" charset="0"/>
                <a:cs typeface="Arial" panose="020B0604020202020204" pitchFamily="34" charset="0"/>
              </a:rPr>
              <a:t> go tapa le </a:t>
            </a:r>
            <a:r>
              <a:rPr lang="en-GB" sz="2800" dirty="0" err="1">
                <a:latin typeface="Arial" panose="020B0604020202020204" pitchFamily="34" charset="0"/>
                <a:cs typeface="Arial" panose="020B0604020202020204" pitchFamily="34" charset="0"/>
              </a:rPr>
              <a:t>hardú</a:t>
            </a:r>
            <a:r>
              <a:rPr lang="en-GB" sz="2800" dirty="0">
                <a:latin typeface="Arial" panose="020B0604020202020204" pitchFamily="34" charset="0"/>
                <a:cs typeface="Arial" panose="020B0604020202020204" pitchFamily="34" charset="0"/>
              </a:rPr>
              <a:t> </a:t>
            </a:r>
            <a:r>
              <a:rPr lang="en-GB" sz="2800" dirty="0" err="1">
                <a:latin typeface="Arial" panose="020B0604020202020204" pitchFamily="34" charset="0"/>
                <a:cs typeface="Arial" panose="020B0604020202020204" pitchFamily="34" charset="0"/>
              </a:rPr>
              <a:t>teochta</a:t>
            </a:r>
            <a:r>
              <a:rPr lang="en-GB" sz="2800" dirty="0">
                <a:latin typeface="Arial" panose="020B0604020202020204" pitchFamily="34" charset="0"/>
                <a:cs typeface="Arial" panose="020B0604020202020204" pitchFamily="34" charset="0"/>
              </a:rPr>
              <a:t>. (de </a:t>
            </a:r>
            <a:r>
              <a:rPr lang="en-GB" sz="2800" dirty="0" err="1">
                <a:latin typeface="Arial" panose="020B0604020202020204" pitchFamily="34" charset="0"/>
                <a:cs typeface="Arial" panose="020B0604020202020204" pitchFamily="34" charset="0"/>
              </a:rPr>
              <a:t>gnáth</a:t>
            </a:r>
            <a:r>
              <a:rPr lang="en-GB" sz="2800" dirty="0">
                <a:latin typeface="Arial" panose="020B0604020202020204" pitchFamily="34" charset="0"/>
                <a:cs typeface="Arial" panose="020B0604020202020204" pitchFamily="34" charset="0"/>
              </a:rPr>
              <a:t>). </a:t>
            </a:r>
          </a:p>
          <a:p>
            <a:pPr algn="l">
              <a:spcAft>
                <a:spcPts val="1200"/>
              </a:spcAft>
            </a:pPr>
            <a:r>
              <a:rPr lang="en-GB" sz="2800" dirty="0" err="1">
                <a:latin typeface="Arial" panose="020B0604020202020204" pitchFamily="34" charset="0"/>
                <a:cs typeface="Arial" panose="020B0604020202020204" pitchFamily="34" charset="0"/>
              </a:rPr>
              <a:t>Níl</a:t>
            </a:r>
            <a:r>
              <a:rPr lang="en-GB" sz="2800" dirty="0">
                <a:latin typeface="Arial" panose="020B0604020202020204" pitchFamily="34" charset="0"/>
                <a:cs typeface="Arial" panose="020B0604020202020204" pitchFamily="34" charset="0"/>
              </a:rPr>
              <a:t> </a:t>
            </a:r>
            <a:r>
              <a:rPr lang="en-GB" sz="2800" dirty="0" err="1">
                <a:latin typeface="Arial" panose="020B0604020202020204" pitchFamily="34" charset="0"/>
                <a:cs typeface="Arial" panose="020B0604020202020204" pitchFamily="34" charset="0"/>
              </a:rPr>
              <a:t>sé</a:t>
            </a:r>
            <a:r>
              <a:rPr lang="en-GB" sz="2800" dirty="0">
                <a:latin typeface="Arial" panose="020B0604020202020204" pitchFamily="34" charset="0"/>
                <a:cs typeface="Arial" panose="020B0604020202020204" pitchFamily="34" charset="0"/>
              </a:rPr>
              <a:t> </a:t>
            </a:r>
            <a:r>
              <a:rPr lang="en-GB" sz="2800" dirty="0" err="1">
                <a:latin typeface="Arial" panose="020B0604020202020204" pitchFamily="34" charset="0"/>
                <a:cs typeface="Arial" panose="020B0604020202020204" pitchFamily="34" charset="0"/>
              </a:rPr>
              <a:t>líneach</a:t>
            </a:r>
            <a:r>
              <a:rPr lang="en-GB" sz="2800" dirty="0">
                <a:latin typeface="Arial" panose="020B0604020202020204" pitchFamily="34" charset="0"/>
                <a:cs typeface="Arial" panose="020B0604020202020204" pitchFamily="34" charset="0"/>
              </a:rPr>
              <a:t>. </a:t>
            </a:r>
          </a:p>
          <a:p>
            <a:pPr algn="l">
              <a:spcAft>
                <a:spcPts val="1200"/>
              </a:spcAft>
            </a:pPr>
            <a:r>
              <a:rPr lang="en-GB" sz="2800" dirty="0">
                <a:latin typeface="Arial" panose="020B0604020202020204" pitchFamily="34" charset="0"/>
                <a:cs typeface="Arial" panose="020B0604020202020204" pitchFamily="34" charset="0"/>
              </a:rPr>
              <a:t>An </a:t>
            </a:r>
            <a:r>
              <a:rPr lang="en-GB" sz="2800" dirty="0" err="1">
                <a:latin typeface="Arial" panose="020B0604020202020204" pitchFamily="34" charset="0"/>
                <a:cs typeface="Arial" panose="020B0604020202020204" pitchFamily="34" charset="0"/>
              </a:rPr>
              <a:t>íogair</a:t>
            </a:r>
            <a:endParaRPr lang="en-GB" sz="2800" dirty="0">
              <a:latin typeface="Arial" panose="020B0604020202020204" pitchFamily="34" charset="0"/>
              <a:cs typeface="Arial" panose="020B0604020202020204" pitchFamily="34" charset="0"/>
            </a:endParaRPr>
          </a:p>
        </p:txBody>
      </p:sp>
      <p:grpSp>
        <p:nvGrpSpPr>
          <p:cNvPr id="58" name="Group 57">
            <a:extLst>
              <a:ext uri="{FF2B5EF4-FFF2-40B4-BE49-F238E27FC236}">
                <a16:creationId xmlns:a16="http://schemas.microsoft.com/office/drawing/2014/main" id="{C745D48C-83B0-013D-1F06-2478BACF4724}"/>
              </a:ext>
            </a:extLst>
          </p:cNvPr>
          <p:cNvGrpSpPr/>
          <p:nvPr/>
        </p:nvGrpSpPr>
        <p:grpSpPr>
          <a:xfrm rot="9727947">
            <a:off x="5993817" y="1402276"/>
            <a:ext cx="513628" cy="1612900"/>
            <a:chOff x="3292989" y="4875490"/>
            <a:chExt cx="513628" cy="1612900"/>
          </a:xfrm>
        </p:grpSpPr>
        <p:sp>
          <p:nvSpPr>
            <p:cNvPr id="59" name="Freeform: Shape 58">
              <a:extLst>
                <a:ext uri="{FF2B5EF4-FFF2-40B4-BE49-F238E27FC236}">
                  <a16:creationId xmlns:a16="http://schemas.microsoft.com/office/drawing/2014/main" id="{70981682-669F-A122-5201-272BAA6E4D85}"/>
                </a:ext>
              </a:extLst>
            </p:cNvPr>
            <p:cNvSpPr/>
            <p:nvPr/>
          </p:nvSpPr>
          <p:spPr>
            <a:xfrm>
              <a:off x="3440857" y="4875490"/>
              <a:ext cx="365760" cy="1303020"/>
            </a:xfrm>
            <a:custGeom>
              <a:avLst/>
              <a:gdLst>
                <a:gd name="connsiteX0" fmla="*/ 68580 w 205740"/>
                <a:gd name="connsiteY0" fmla="*/ 0 h 1280160"/>
                <a:gd name="connsiteX1" fmla="*/ 0 w 205740"/>
                <a:gd name="connsiteY1" fmla="*/ 1280160 h 1280160"/>
                <a:gd name="connsiteX2" fmla="*/ 148590 w 205740"/>
                <a:gd name="connsiteY2" fmla="*/ 1268730 h 1280160"/>
                <a:gd name="connsiteX3" fmla="*/ 205740 w 205740"/>
                <a:gd name="connsiteY3" fmla="*/ 57150 h 1280160"/>
                <a:gd name="connsiteX0" fmla="*/ 68580 w 365760"/>
                <a:gd name="connsiteY0" fmla="*/ 22860 h 1303020"/>
                <a:gd name="connsiteX1" fmla="*/ 0 w 365760"/>
                <a:gd name="connsiteY1" fmla="*/ 1303020 h 1303020"/>
                <a:gd name="connsiteX2" fmla="*/ 148590 w 365760"/>
                <a:gd name="connsiteY2" fmla="*/ 1291590 h 1303020"/>
                <a:gd name="connsiteX3" fmla="*/ 365760 w 365760"/>
                <a:gd name="connsiteY3" fmla="*/ 0 h 1303020"/>
              </a:gdLst>
              <a:ahLst/>
              <a:cxnLst>
                <a:cxn ang="0">
                  <a:pos x="connsiteX0" y="connsiteY0"/>
                </a:cxn>
                <a:cxn ang="0">
                  <a:pos x="connsiteX1" y="connsiteY1"/>
                </a:cxn>
                <a:cxn ang="0">
                  <a:pos x="connsiteX2" y="connsiteY2"/>
                </a:cxn>
                <a:cxn ang="0">
                  <a:pos x="connsiteX3" y="connsiteY3"/>
                </a:cxn>
              </a:cxnLst>
              <a:rect l="l" t="t" r="r" b="b"/>
              <a:pathLst>
                <a:path w="365760" h="1303020">
                  <a:moveTo>
                    <a:pt x="68580" y="22860"/>
                  </a:moveTo>
                  <a:lnTo>
                    <a:pt x="0" y="1303020"/>
                  </a:lnTo>
                  <a:lnTo>
                    <a:pt x="148590" y="1291590"/>
                  </a:lnTo>
                  <a:cubicBezTo>
                    <a:pt x="167640" y="887730"/>
                    <a:pt x="346710" y="403860"/>
                    <a:pt x="365760" y="0"/>
                  </a:cubicBezTo>
                </a:path>
              </a:pathLst>
            </a:custGeom>
            <a:no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0" name="Freeform: Shape 59">
              <a:extLst>
                <a:ext uri="{FF2B5EF4-FFF2-40B4-BE49-F238E27FC236}">
                  <a16:creationId xmlns:a16="http://schemas.microsoft.com/office/drawing/2014/main" id="{82F8DBCB-EDB1-0B9A-5B98-6544EBF569A0}"/>
                </a:ext>
              </a:extLst>
            </p:cNvPr>
            <p:cNvSpPr/>
            <p:nvPr/>
          </p:nvSpPr>
          <p:spPr>
            <a:xfrm>
              <a:off x="3292989" y="5938480"/>
              <a:ext cx="427132" cy="549910"/>
            </a:xfrm>
            <a:custGeom>
              <a:avLst/>
              <a:gdLst>
                <a:gd name="connsiteX0" fmla="*/ 0 w 411480"/>
                <a:gd name="connsiteY0" fmla="*/ 0 h 525780"/>
                <a:gd name="connsiteX1" fmla="*/ 171450 w 411480"/>
                <a:gd name="connsiteY1" fmla="*/ 525780 h 525780"/>
                <a:gd name="connsiteX2" fmla="*/ 411480 w 411480"/>
                <a:gd name="connsiteY2" fmla="*/ 68580 h 525780"/>
                <a:gd name="connsiteX3" fmla="*/ 0 w 411480"/>
                <a:gd name="connsiteY3" fmla="*/ 0 h 525780"/>
                <a:gd name="connsiteX0" fmla="*/ 4336 w 415816"/>
                <a:gd name="connsiteY0" fmla="*/ 0 h 527123"/>
                <a:gd name="connsiteX1" fmla="*/ 175786 w 415816"/>
                <a:gd name="connsiteY1" fmla="*/ 525780 h 527123"/>
                <a:gd name="connsiteX2" fmla="*/ 415816 w 415816"/>
                <a:gd name="connsiteY2" fmla="*/ 68580 h 527123"/>
                <a:gd name="connsiteX3" fmla="*/ 4336 w 415816"/>
                <a:gd name="connsiteY3" fmla="*/ 0 h 527123"/>
                <a:gd name="connsiteX0" fmla="*/ 4336 w 415816"/>
                <a:gd name="connsiteY0" fmla="*/ 0 h 527123"/>
                <a:gd name="connsiteX1" fmla="*/ 175786 w 415816"/>
                <a:gd name="connsiteY1" fmla="*/ 525780 h 527123"/>
                <a:gd name="connsiteX2" fmla="*/ 415816 w 415816"/>
                <a:gd name="connsiteY2" fmla="*/ 68580 h 527123"/>
                <a:gd name="connsiteX3" fmla="*/ 4336 w 415816"/>
                <a:gd name="connsiteY3" fmla="*/ 0 h 527123"/>
                <a:gd name="connsiteX0" fmla="*/ 4336 w 415816"/>
                <a:gd name="connsiteY0" fmla="*/ 0 h 527123"/>
                <a:gd name="connsiteX1" fmla="*/ 175786 w 415816"/>
                <a:gd name="connsiteY1" fmla="*/ 525780 h 527123"/>
                <a:gd name="connsiteX2" fmla="*/ 415816 w 415816"/>
                <a:gd name="connsiteY2" fmla="*/ 68580 h 527123"/>
                <a:gd name="connsiteX3" fmla="*/ 4336 w 415816"/>
                <a:gd name="connsiteY3" fmla="*/ 0 h 527123"/>
                <a:gd name="connsiteX0" fmla="*/ 26412 w 437892"/>
                <a:gd name="connsiteY0" fmla="*/ 0 h 527123"/>
                <a:gd name="connsiteX1" fmla="*/ 197862 w 437892"/>
                <a:gd name="connsiteY1" fmla="*/ 525780 h 527123"/>
                <a:gd name="connsiteX2" fmla="*/ 437892 w 437892"/>
                <a:gd name="connsiteY2" fmla="*/ 68580 h 527123"/>
                <a:gd name="connsiteX3" fmla="*/ 26412 w 437892"/>
                <a:gd name="connsiteY3" fmla="*/ 0 h 527123"/>
                <a:gd name="connsiteX0" fmla="*/ 45287 w 456767"/>
                <a:gd name="connsiteY0" fmla="*/ 0 h 527123"/>
                <a:gd name="connsiteX1" fmla="*/ 216737 w 456767"/>
                <a:gd name="connsiteY1" fmla="*/ 525780 h 527123"/>
                <a:gd name="connsiteX2" fmla="*/ 456767 w 456767"/>
                <a:gd name="connsiteY2" fmla="*/ 68580 h 527123"/>
                <a:gd name="connsiteX3" fmla="*/ 45287 w 456767"/>
                <a:gd name="connsiteY3" fmla="*/ 0 h 527123"/>
                <a:gd name="connsiteX0" fmla="*/ 45287 w 506536"/>
                <a:gd name="connsiteY0" fmla="*/ 0 h 527123"/>
                <a:gd name="connsiteX1" fmla="*/ 216737 w 506536"/>
                <a:gd name="connsiteY1" fmla="*/ 525780 h 527123"/>
                <a:gd name="connsiteX2" fmla="*/ 456767 w 506536"/>
                <a:gd name="connsiteY2" fmla="*/ 68580 h 527123"/>
                <a:gd name="connsiteX3" fmla="*/ 45287 w 506536"/>
                <a:gd name="connsiteY3" fmla="*/ 0 h 527123"/>
                <a:gd name="connsiteX0" fmla="*/ 90718 w 460527"/>
                <a:gd name="connsiteY0" fmla="*/ 0 h 549910"/>
                <a:gd name="connsiteX1" fmla="*/ 170728 w 460527"/>
                <a:gd name="connsiteY1" fmla="*/ 548640 h 549910"/>
                <a:gd name="connsiteX2" fmla="*/ 410758 w 460527"/>
                <a:gd name="connsiteY2" fmla="*/ 91440 h 549910"/>
                <a:gd name="connsiteX3" fmla="*/ 90718 w 460527"/>
                <a:gd name="connsiteY3" fmla="*/ 0 h 549910"/>
                <a:gd name="connsiteX0" fmla="*/ 90718 w 427132"/>
                <a:gd name="connsiteY0" fmla="*/ 0 h 549910"/>
                <a:gd name="connsiteX1" fmla="*/ 170728 w 427132"/>
                <a:gd name="connsiteY1" fmla="*/ 548640 h 549910"/>
                <a:gd name="connsiteX2" fmla="*/ 365038 w 427132"/>
                <a:gd name="connsiteY2" fmla="*/ 57150 h 549910"/>
                <a:gd name="connsiteX3" fmla="*/ 90718 w 427132"/>
                <a:gd name="connsiteY3" fmla="*/ 0 h 549910"/>
              </a:gdLst>
              <a:ahLst/>
              <a:cxnLst>
                <a:cxn ang="0">
                  <a:pos x="connsiteX0" y="connsiteY0"/>
                </a:cxn>
                <a:cxn ang="0">
                  <a:pos x="connsiteX1" y="connsiteY1"/>
                </a:cxn>
                <a:cxn ang="0">
                  <a:pos x="connsiteX2" y="connsiteY2"/>
                </a:cxn>
                <a:cxn ang="0">
                  <a:pos x="connsiteX3" y="connsiteY3"/>
                </a:cxn>
              </a:cxnLst>
              <a:rect l="l" t="t" r="r" b="b"/>
              <a:pathLst>
                <a:path w="427132" h="549910">
                  <a:moveTo>
                    <a:pt x="90718" y="0"/>
                  </a:moveTo>
                  <a:cubicBezTo>
                    <a:pt x="44998" y="175260"/>
                    <a:pt x="-126452" y="575310"/>
                    <a:pt x="170728" y="548640"/>
                  </a:cubicBezTo>
                  <a:cubicBezTo>
                    <a:pt x="467908" y="521970"/>
                    <a:pt x="467908" y="232410"/>
                    <a:pt x="365038" y="57150"/>
                  </a:cubicBezTo>
                  <a:cubicBezTo>
                    <a:pt x="227878" y="91440"/>
                    <a:pt x="239308" y="102870"/>
                    <a:pt x="90718" y="0"/>
                  </a:cubicBezTo>
                  <a:close/>
                </a:path>
              </a:pathLst>
            </a:custGeom>
            <a:solidFill>
              <a:srgbClr val="00B050"/>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spTree>
    <p:extLst>
      <p:ext uri="{BB962C8B-B14F-4D97-AF65-F5344CB8AC3E}">
        <p14:creationId xmlns:p14="http://schemas.microsoft.com/office/powerpoint/2010/main" val="398331872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8D5252-2F1A-F663-E5A0-B68C1DFC3990}"/>
              </a:ext>
            </a:extLst>
          </p:cNvPr>
          <p:cNvSpPr>
            <a:spLocks noGrp="1"/>
          </p:cNvSpPr>
          <p:nvPr>
            <p:ph type="title"/>
          </p:nvPr>
        </p:nvSpPr>
        <p:spPr>
          <a:xfrm>
            <a:off x="254000" y="197771"/>
            <a:ext cx="8712200" cy="1089529"/>
          </a:xfrm>
        </p:spPr>
        <p:txBody>
          <a:bodyPr/>
          <a:lstStyle/>
          <a:p>
            <a:r>
              <a:rPr lang="en-GB" dirty="0" err="1"/>
              <a:t>Déan</a:t>
            </a:r>
            <a:r>
              <a:rPr lang="en-GB" dirty="0"/>
              <a:t> </a:t>
            </a:r>
            <a:r>
              <a:rPr lang="en-GB" dirty="0" err="1"/>
              <a:t>comparáid</a:t>
            </a:r>
            <a:r>
              <a:rPr lang="en-GB" dirty="0"/>
              <a:t> </a:t>
            </a:r>
            <a:r>
              <a:rPr lang="en-GB" dirty="0" err="1"/>
              <a:t>idir</a:t>
            </a:r>
            <a:r>
              <a:rPr lang="en-GB" dirty="0"/>
              <a:t> </a:t>
            </a:r>
            <a:r>
              <a:rPr lang="en-GB" dirty="0" err="1"/>
              <a:t>cuar</a:t>
            </a:r>
            <a:r>
              <a:rPr lang="en-GB" dirty="0"/>
              <a:t> </a:t>
            </a:r>
            <a:r>
              <a:rPr lang="en-GB" dirty="0" err="1"/>
              <a:t>teochta</a:t>
            </a:r>
            <a:r>
              <a:rPr lang="en-GB" dirty="0"/>
              <a:t> </a:t>
            </a:r>
            <a:r>
              <a:rPr lang="en-GB" dirty="0" err="1"/>
              <a:t>friotaíochta</a:t>
            </a:r>
            <a:r>
              <a:rPr lang="en-GB" dirty="0"/>
              <a:t> do </a:t>
            </a:r>
            <a:r>
              <a:rPr lang="en-GB" dirty="0" err="1"/>
              <a:t>dhá</a:t>
            </a:r>
            <a:r>
              <a:rPr lang="en-GB" dirty="0"/>
              <a:t> </a:t>
            </a:r>
            <a:r>
              <a:rPr lang="en-GB" dirty="0" err="1"/>
              <a:t>mhiotal</a:t>
            </a:r>
            <a:endParaRPr lang="en-GB" dirty="0"/>
          </a:p>
        </p:txBody>
      </p:sp>
      <p:grpSp>
        <p:nvGrpSpPr>
          <p:cNvPr id="42" name="Group 41">
            <a:extLst>
              <a:ext uri="{FF2B5EF4-FFF2-40B4-BE49-F238E27FC236}">
                <a16:creationId xmlns:a16="http://schemas.microsoft.com/office/drawing/2014/main" id="{D6CF0784-4324-1AB0-4253-D6F9290FC260}"/>
              </a:ext>
            </a:extLst>
          </p:cNvPr>
          <p:cNvGrpSpPr/>
          <p:nvPr/>
        </p:nvGrpSpPr>
        <p:grpSpPr>
          <a:xfrm>
            <a:off x="4512395" y="4220329"/>
            <a:ext cx="2756565" cy="1914406"/>
            <a:chOff x="4512395" y="3532044"/>
            <a:chExt cx="2756565" cy="2602691"/>
          </a:xfrm>
        </p:grpSpPr>
        <p:sp>
          <p:nvSpPr>
            <p:cNvPr id="3" name="Freeform: Shape 2">
              <a:extLst>
                <a:ext uri="{FF2B5EF4-FFF2-40B4-BE49-F238E27FC236}">
                  <a16:creationId xmlns:a16="http://schemas.microsoft.com/office/drawing/2014/main" id="{8F208FCF-353A-499F-636E-3BC32D0113CF}"/>
                </a:ext>
              </a:extLst>
            </p:cNvPr>
            <p:cNvSpPr/>
            <p:nvPr/>
          </p:nvSpPr>
          <p:spPr>
            <a:xfrm>
              <a:off x="4603865" y="4768795"/>
              <a:ext cx="2584911" cy="1365940"/>
            </a:xfrm>
            <a:custGeom>
              <a:avLst/>
              <a:gdLst>
                <a:gd name="csX0" fmla="*/ 0 w 2584911"/>
                <a:gd name="csY0" fmla="*/ 0 h 1365940"/>
                <a:gd name="csX1" fmla="*/ 2584911 w 2584911"/>
                <a:gd name="csY1" fmla="*/ 0 h 1365940"/>
                <a:gd name="csX2" fmla="*/ 2584911 w 2584911"/>
                <a:gd name="csY2" fmla="*/ 1256604 h 1365940"/>
                <a:gd name="csX3" fmla="*/ 2491150 w 2584911"/>
                <a:gd name="csY3" fmla="*/ 1365940 h 1365940"/>
                <a:gd name="csX4" fmla="*/ 80779 w 2584911"/>
                <a:gd name="csY4" fmla="*/ 1353621 h 1365940"/>
                <a:gd name="csX5" fmla="*/ 0 w 2584911"/>
                <a:gd name="csY5" fmla="*/ 1256604 h 1365940"/>
                <a:gd name="csX6" fmla="*/ 0 w 2584911"/>
                <a:gd name="csY6" fmla="*/ 0 h 1365940"/>
              </a:gdLst>
              <a:ahLst/>
              <a:cxnLst>
                <a:cxn ang="0">
                  <a:pos x="csX0" y="csY0"/>
                </a:cxn>
                <a:cxn ang="0">
                  <a:pos x="csX1" y="csY1"/>
                </a:cxn>
                <a:cxn ang="0">
                  <a:pos x="csX2" y="csY2"/>
                </a:cxn>
                <a:cxn ang="0">
                  <a:pos x="csX3" y="csY3"/>
                </a:cxn>
                <a:cxn ang="0">
                  <a:pos x="csX4" y="csY4"/>
                </a:cxn>
                <a:cxn ang="0">
                  <a:pos x="csX5" y="csY5"/>
                </a:cxn>
                <a:cxn ang="0">
                  <a:pos x="csX6" y="csY6"/>
                </a:cxn>
              </a:cxnLst>
              <a:rect l="l" t="t" r="r" b="b"/>
              <a:pathLst>
                <a:path w="2584911" h="1365940">
                  <a:moveTo>
                    <a:pt x="0" y="0"/>
                  </a:moveTo>
                  <a:lnTo>
                    <a:pt x="2584911" y="0"/>
                  </a:lnTo>
                  <a:lnTo>
                    <a:pt x="2584911" y="1256604"/>
                  </a:lnTo>
                  <a:lnTo>
                    <a:pt x="2491150" y="1365940"/>
                  </a:lnTo>
                  <a:lnTo>
                    <a:pt x="80779" y="1353621"/>
                  </a:lnTo>
                  <a:lnTo>
                    <a:pt x="0" y="1256604"/>
                  </a:lnTo>
                  <a:lnTo>
                    <a:pt x="0" y="0"/>
                  </a:lnTo>
                  <a:close/>
                </a:path>
              </a:pathLst>
            </a:custGeom>
            <a:solidFill>
              <a:schemeClr val="tx2">
                <a:lumMod val="10000"/>
                <a:lumOff val="90000"/>
              </a:schemeClr>
            </a:solidFill>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4" name="Freeform: Shape 3">
              <a:extLst>
                <a:ext uri="{FF2B5EF4-FFF2-40B4-BE49-F238E27FC236}">
                  <a16:creationId xmlns:a16="http://schemas.microsoft.com/office/drawing/2014/main" id="{FACAC83C-CA66-83F4-4251-F24BEAA80B26}"/>
                </a:ext>
              </a:extLst>
            </p:cNvPr>
            <p:cNvSpPr/>
            <p:nvPr/>
          </p:nvSpPr>
          <p:spPr>
            <a:xfrm>
              <a:off x="4512395" y="3532044"/>
              <a:ext cx="2756565" cy="2599430"/>
            </a:xfrm>
            <a:custGeom>
              <a:avLst/>
              <a:gdLst>
                <a:gd name="connsiteX0" fmla="*/ 0 w 3467100"/>
                <a:gd name="connsiteY0" fmla="*/ 0 h 3073400"/>
                <a:gd name="connsiteX1" fmla="*/ 139700 w 3467100"/>
                <a:gd name="connsiteY1" fmla="*/ 114300 h 3073400"/>
                <a:gd name="connsiteX2" fmla="*/ 139700 w 3467100"/>
                <a:gd name="connsiteY2" fmla="*/ 2933700 h 3073400"/>
                <a:gd name="connsiteX3" fmla="*/ 241300 w 3467100"/>
                <a:gd name="connsiteY3" fmla="*/ 3048000 h 3073400"/>
                <a:gd name="connsiteX4" fmla="*/ 3251200 w 3467100"/>
                <a:gd name="connsiteY4" fmla="*/ 3073400 h 3073400"/>
                <a:gd name="connsiteX5" fmla="*/ 3390900 w 3467100"/>
                <a:gd name="connsiteY5" fmla="*/ 2933700 h 3073400"/>
                <a:gd name="connsiteX6" fmla="*/ 3390900 w 3467100"/>
                <a:gd name="connsiteY6" fmla="*/ 190500 h 3073400"/>
                <a:gd name="connsiteX7" fmla="*/ 3467100 w 3467100"/>
                <a:gd name="connsiteY7" fmla="*/ 63500 h 3073400"/>
                <a:gd name="connsiteX0" fmla="*/ 0 w 3467100"/>
                <a:gd name="connsiteY0" fmla="*/ 0 h 3062514"/>
                <a:gd name="connsiteX1" fmla="*/ 139700 w 3467100"/>
                <a:gd name="connsiteY1" fmla="*/ 114300 h 3062514"/>
                <a:gd name="connsiteX2" fmla="*/ 139700 w 3467100"/>
                <a:gd name="connsiteY2" fmla="*/ 2933700 h 3062514"/>
                <a:gd name="connsiteX3" fmla="*/ 241300 w 3467100"/>
                <a:gd name="connsiteY3" fmla="*/ 3048000 h 3062514"/>
                <a:gd name="connsiteX4" fmla="*/ 3272971 w 3467100"/>
                <a:gd name="connsiteY4" fmla="*/ 3062514 h 3062514"/>
                <a:gd name="connsiteX5" fmla="*/ 3390900 w 3467100"/>
                <a:gd name="connsiteY5" fmla="*/ 2933700 h 3062514"/>
                <a:gd name="connsiteX6" fmla="*/ 3390900 w 3467100"/>
                <a:gd name="connsiteY6" fmla="*/ 190500 h 3062514"/>
                <a:gd name="connsiteX7" fmla="*/ 3467100 w 3467100"/>
                <a:gd name="connsiteY7" fmla="*/ 63500 h 3062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467100" h="3062514">
                  <a:moveTo>
                    <a:pt x="0" y="0"/>
                  </a:moveTo>
                  <a:lnTo>
                    <a:pt x="139700" y="114300"/>
                  </a:lnTo>
                  <a:lnTo>
                    <a:pt x="139700" y="2933700"/>
                  </a:lnTo>
                  <a:lnTo>
                    <a:pt x="241300" y="3048000"/>
                  </a:lnTo>
                  <a:lnTo>
                    <a:pt x="3272971" y="3062514"/>
                  </a:lnTo>
                  <a:lnTo>
                    <a:pt x="3390900" y="2933700"/>
                  </a:lnTo>
                  <a:lnTo>
                    <a:pt x="3390900" y="190500"/>
                  </a:lnTo>
                  <a:lnTo>
                    <a:pt x="3467100" y="63500"/>
                  </a:lnTo>
                </a:path>
              </a:pathLst>
            </a:custGeom>
            <a:no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6" name="TextBox 5">
            <a:extLst>
              <a:ext uri="{FF2B5EF4-FFF2-40B4-BE49-F238E27FC236}">
                <a16:creationId xmlns:a16="http://schemas.microsoft.com/office/drawing/2014/main" id="{D06A7E5F-9F9D-2EC0-9228-11AB7184DE1F}"/>
              </a:ext>
            </a:extLst>
          </p:cNvPr>
          <p:cNvSpPr txBox="1"/>
          <p:nvPr/>
        </p:nvSpPr>
        <p:spPr>
          <a:xfrm>
            <a:off x="5692102" y="5551847"/>
            <a:ext cx="1261840" cy="523220"/>
          </a:xfrm>
          <a:prstGeom prst="rect">
            <a:avLst/>
          </a:prstGeom>
          <a:noFill/>
        </p:spPr>
        <p:txBody>
          <a:bodyPr wrap="square" rtlCol="0">
            <a:spAutoFit/>
          </a:bodyPr>
          <a:lstStyle/>
          <a:p>
            <a:r>
              <a:rPr lang="en-GB" sz="2800" dirty="0" err="1"/>
              <a:t>Uisce</a:t>
            </a:r>
            <a:endParaRPr lang="en-GB" sz="2800" dirty="0"/>
          </a:p>
        </p:txBody>
      </p:sp>
      <p:cxnSp>
        <p:nvCxnSpPr>
          <p:cNvPr id="7" name="Straight Arrow Connector 6">
            <a:extLst>
              <a:ext uri="{FF2B5EF4-FFF2-40B4-BE49-F238E27FC236}">
                <a16:creationId xmlns:a16="http://schemas.microsoft.com/office/drawing/2014/main" id="{CE765DD1-B0D1-5615-5F25-A0CAA8AAA146}"/>
              </a:ext>
            </a:extLst>
          </p:cNvPr>
          <p:cNvCxnSpPr>
            <a:cxnSpLocks/>
          </p:cNvCxnSpPr>
          <p:nvPr/>
        </p:nvCxnSpPr>
        <p:spPr>
          <a:xfrm>
            <a:off x="4155489" y="1680210"/>
            <a:ext cx="653910" cy="0"/>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grpSp>
        <p:nvGrpSpPr>
          <p:cNvPr id="8" name="Group 7">
            <a:extLst>
              <a:ext uri="{FF2B5EF4-FFF2-40B4-BE49-F238E27FC236}">
                <a16:creationId xmlns:a16="http://schemas.microsoft.com/office/drawing/2014/main" id="{B31ED82F-9601-D36C-4F64-1355103957A5}"/>
              </a:ext>
            </a:extLst>
          </p:cNvPr>
          <p:cNvGrpSpPr/>
          <p:nvPr/>
        </p:nvGrpSpPr>
        <p:grpSpPr>
          <a:xfrm>
            <a:off x="4809399" y="1551670"/>
            <a:ext cx="228793" cy="4008453"/>
            <a:chOff x="8663931" y="1875871"/>
            <a:chExt cx="259650" cy="4676293"/>
          </a:xfrm>
        </p:grpSpPr>
        <p:sp>
          <p:nvSpPr>
            <p:cNvPr id="9" name="Rectangle: Rounded Corners 8">
              <a:extLst>
                <a:ext uri="{FF2B5EF4-FFF2-40B4-BE49-F238E27FC236}">
                  <a16:creationId xmlns:a16="http://schemas.microsoft.com/office/drawing/2014/main" id="{95385CEE-DF6E-4DDF-2848-CF2F6DB1D0CD}"/>
                </a:ext>
              </a:extLst>
            </p:cNvPr>
            <p:cNvSpPr/>
            <p:nvPr/>
          </p:nvSpPr>
          <p:spPr>
            <a:xfrm>
              <a:off x="8663931" y="1875871"/>
              <a:ext cx="259650" cy="4676293"/>
            </a:xfrm>
            <a:prstGeom prst="roundRect">
              <a:avLst>
                <a:gd name="adj" fmla="val 44474"/>
              </a:avLst>
            </a:prstGeom>
            <a:solidFill>
              <a:schemeClr val="bg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Rectangle 9">
              <a:extLst>
                <a:ext uri="{FF2B5EF4-FFF2-40B4-BE49-F238E27FC236}">
                  <a16:creationId xmlns:a16="http://schemas.microsoft.com/office/drawing/2014/main" id="{5CAA6194-DE45-0421-416E-3E2F6F05B58D}"/>
                </a:ext>
              </a:extLst>
            </p:cNvPr>
            <p:cNvSpPr/>
            <p:nvPr/>
          </p:nvSpPr>
          <p:spPr>
            <a:xfrm>
              <a:off x="8781900" y="3452492"/>
              <a:ext cx="45719" cy="2903118"/>
            </a:xfrm>
            <a:prstGeom prst="rect">
              <a:avLst/>
            </a:prstGeom>
            <a:solidFill>
              <a:schemeClr val="tx1"/>
            </a:solidFill>
            <a:ln w="952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Rounded Corners 10">
              <a:extLst>
                <a:ext uri="{FF2B5EF4-FFF2-40B4-BE49-F238E27FC236}">
                  <a16:creationId xmlns:a16="http://schemas.microsoft.com/office/drawing/2014/main" id="{72C0515D-3773-AA0B-EA72-283925869325}"/>
                </a:ext>
              </a:extLst>
            </p:cNvPr>
            <p:cNvSpPr/>
            <p:nvPr/>
          </p:nvSpPr>
          <p:spPr>
            <a:xfrm>
              <a:off x="8711556" y="6143437"/>
              <a:ext cx="178779" cy="285891"/>
            </a:xfrm>
            <a:prstGeom prst="roundRect">
              <a:avLst>
                <a:gd name="adj" fmla="val 50000"/>
              </a:avLst>
            </a:prstGeom>
            <a:solidFill>
              <a:schemeClr val="tx1"/>
            </a:solidFill>
            <a:ln w="952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7" name="TextBox 16">
            <a:extLst>
              <a:ext uri="{FF2B5EF4-FFF2-40B4-BE49-F238E27FC236}">
                <a16:creationId xmlns:a16="http://schemas.microsoft.com/office/drawing/2014/main" id="{DB2EB87C-C1A3-0606-140D-370FA6BD2569}"/>
              </a:ext>
            </a:extLst>
          </p:cNvPr>
          <p:cNvSpPr txBox="1"/>
          <p:nvPr/>
        </p:nvSpPr>
        <p:spPr>
          <a:xfrm>
            <a:off x="5592147" y="1459658"/>
            <a:ext cx="2592714" cy="523220"/>
          </a:xfrm>
          <a:prstGeom prst="rect">
            <a:avLst/>
          </a:prstGeom>
          <a:noFill/>
        </p:spPr>
        <p:txBody>
          <a:bodyPr wrap="square" rtlCol="0">
            <a:spAutoFit/>
          </a:bodyPr>
          <a:lstStyle/>
          <a:p>
            <a:r>
              <a:rPr lang="en-GB" sz="2800" dirty="0" err="1"/>
              <a:t>Óm-mhéadar</a:t>
            </a:r>
            <a:endParaRPr lang="en-GB" sz="2800" dirty="0"/>
          </a:p>
        </p:txBody>
      </p:sp>
      <p:sp>
        <p:nvSpPr>
          <p:cNvPr id="18" name="TextBox 17">
            <a:extLst>
              <a:ext uri="{FF2B5EF4-FFF2-40B4-BE49-F238E27FC236}">
                <a16:creationId xmlns:a16="http://schemas.microsoft.com/office/drawing/2014/main" id="{02C74B23-BF53-63AC-90F0-7643DE389BEE}"/>
              </a:ext>
            </a:extLst>
          </p:cNvPr>
          <p:cNvSpPr txBox="1"/>
          <p:nvPr/>
        </p:nvSpPr>
        <p:spPr>
          <a:xfrm>
            <a:off x="7661277" y="4618117"/>
            <a:ext cx="1340674" cy="1077218"/>
          </a:xfrm>
          <a:prstGeom prst="rect">
            <a:avLst/>
          </a:prstGeom>
          <a:noFill/>
        </p:spPr>
        <p:txBody>
          <a:bodyPr wrap="square" rtlCol="0">
            <a:spAutoFit/>
          </a:bodyPr>
          <a:lstStyle/>
          <a:p>
            <a:r>
              <a:rPr lang="en-GB" sz="2800" dirty="0"/>
              <a:t>RTDs</a:t>
            </a:r>
          </a:p>
          <a:p>
            <a:r>
              <a:rPr lang="en-GB" sz="1200" dirty="0"/>
              <a:t>Resistance temperature devices</a:t>
            </a:r>
          </a:p>
        </p:txBody>
      </p:sp>
      <p:sp>
        <p:nvSpPr>
          <p:cNvPr id="19" name="Freeform: Shape 18">
            <a:extLst>
              <a:ext uri="{FF2B5EF4-FFF2-40B4-BE49-F238E27FC236}">
                <a16:creationId xmlns:a16="http://schemas.microsoft.com/office/drawing/2014/main" id="{C25A7B81-3393-18F5-5083-EFC0381C4147}"/>
              </a:ext>
            </a:extLst>
          </p:cNvPr>
          <p:cNvSpPr/>
          <p:nvPr/>
        </p:nvSpPr>
        <p:spPr>
          <a:xfrm>
            <a:off x="6914181" y="3819465"/>
            <a:ext cx="662538" cy="805545"/>
          </a:xfrm>
          <a:custGeom>
            <a:avLst/>
            <a:gdLst>
              <a:gd name="connsiteX0" fmla="*/ 1383030 w 1383030"/>
              <a:gd name="connsiteY0" fmla="*/ 0 h 2308860"/>
              <a:gd name="connsiteX1" fmla="*/ 1223010 w 1383030"/>
              <a:gd name="connsiteY1" fmla="*/ 1028700 h 2308860"/>
              <a:gd name="connsiteX2" fmla="*/ 365760 w 1383030"/>
              <a:gd name="connsiteY2" fmla="*/ 1405890 h 2308860"/>
              <a:gd name="connsiteX3" fmla="*/ 0 w 1383030"/>
              <a:gd name="connsiteY3" fmla="*/ 2308860 h 2308860"/>
              <a:gd name="connsiteX0" fmla="*/ 1383030 w 1383030"/>
              <a:gd name="connsiteY0" fmla="*/ 0 h 2308860"/>
              <a:gd name="connsiteX1" fmla="*/ 1223010 w 1383030"/>
              <a:gd name="connsiteY1" fmla="*/ 1028700 h 2308860"/>
              <a:gd name="connsiteX2" fmla="*/ 365760 w 1383030"/>
              <a:gd name="connsiteY2" fmla="*/ 1405890 h 2308860"/>
              <a:gd name="connsiteX3" fmla="*/ 0 w 1383030"/>
              <a:gd name="connsiteY3" fmla="*/ 2308860 h 2308860"/>
              <a:gd name="connsiteX0" fmla="*/ 1383030 w 1383030"/>
              <a:gd name="connsiteY0" fmla="*/ 0 h 2308860"/>
              <a:gd name="connsiteX1" fmla="*/ 1223010 w 1383030"/>
              <a:gd name="connsiteY1" fmla="*/ 1028700 h 2308860"/>
              <a:gd name="connsiteX2" fmla="*/ 365760 w 1383030"/>
              <a:gd name="connsiteY2" fmla="*/ 1405890 h 2308860"/>
              <a:gd name="connsiteX3" fmla="*/ 0 w 1383030"/>
              <a:gd name="connsiteY3" fmla="*/ 2308860 h 2308860"/>
              <a:gd name="connsiteX0" fmla="*/ 1421447 w 1421447"/>
              <a:gd name="connsiteY0" fmla="*/ 0 h 2402246"/>
              <a:gd name="connsiteX1" fmla="*/ 1261427 w 1421447"/>
              <a:gd name="connsiteY1" fmla="*/ 1028700 h 2402246"/>
              <a:gd name="connsiteX2" fmla="*/ 404177 w 1421447"/>
              <a:gd name="connsiteY2" fmla="*/ 1405890 h 2402246"/>
              <a:gd name="connsiteX3" fmla="*/ 0 w 1421447"/>
              <a:gd name="connsiteY3" fmla="*/ 2402246 h 2402246"/>
              <a:gd name="connsiteX0" fmla="*/ 1344613 w 1344613"/>
              <a:gd name="connsiteY0" fmla="*/ 0 h 1908632"/>
              <a:gd name="connsiteX1" fmla="*/ 1261427 w 1344613"/>
              <a:gd name="connsiteY1" fmla="*/ 535086 h 1908632"/>
              <a:gd name="connsiteX2" fmla="*/ 404177 w 1344613"/>
              <a:gd name="connsiteY2" fmla="*/ 912276 h 1908632"/>
              <a:gd name="connsiteX3" fmla="*/ 0 w 1344613"/>
              <a:gd name="connsiteY3" fmla="*/ 1908632 h 1908632"/>
              <a:gd name="connsiteX0" fmla="*/ 1344613 w 1376478"/>
              <a:gd name="connsiteY0" fmla="*/ 0 h 1908632"/>
              <a:gd name="connsiteX1" fmla="*/ 1261427 w 1376478"/>
              <a:gd name="connsiteY1" fmla="*/ 535086 h 1908632"/>
              <a:gd name="connsiteX2" fmla="*/ 404177 w 1376478"/>
              <a:gd name="connsiteY2" fmla="*/ 912276 h 1908632"/>
              <a:gd name="connsiteX3" fmla="*/ 0 w 1376478"/>
              <a:gd name="connsiteY3" fmla="*/ 1908632 h 1908632"/>
            </a:gdLst>
            <a:ahLst/>
            <a:cxnLst>
              <a:cxn ang="0">
                <a:pos x="connsiteX0" y="connsiteY0"/>
              </a:cxn>
              <a:cxn ang="0">
                <a:pos x="connsiteX1" y="connsiteY1"/>
              </a:cxn>
              <a:cxn ang="0">
                <a:pos x="connsiteX2" y="connsiteY2"/>
              </a:cxn>
              <a:cxn ang="0">
                <a:pos x="connsiteX3" y="connsiteY3"/>
              </a:cxn>
            </a:cxnLst>
            <a:rect l="l" t="t" r="r" b="b"/>
            <a:pathLst>
              <a:path w="1376478" h="1908632">
                <a:moveTo>
                  <a:pt x="1344613" y="0"/>
                </a:moveTo>
                <a:cubicBezTo>
                  <a:pt x="1380912" y="382922"/>
                  <a:pt x="1418166" y="383040"/>
                  <a:pt x="1261427" y="535086"/>
                </a:cubicBezTo>
                <a:cubicBezTo>
                  <a:pt x="1104688" y="687132"/>
                  <a:pt x="701357" y="706536"/>
                  <a:pt x="404177" y="912276"/>
                </a:cubicBezTo>
                <a:cubicBezTo>
                  <a:pt x="106997" y="1118016"/>
                  <a:pt x="121920" y="1607642"/>
                  <a:pt x="0" y="1908632"/>
                </a:cubicBezTo>
              </a:path>
            </a:pathLst>
          </a:custGeom>
          <a:noFill/>
          <a:ln w="762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Freeform: Shape 19">
            <a:extLst>
              <a:ext uri="{FF2B5EF4-FFF2-40B4-BE49-F238E27FC236}">
                <a16:creationId xmlns:a16="http://schemas.microsoft.com/office/drawing/2014/main" id="{6DCC7797-4A04-281F-EF13-05D38B61A174}"/>
              </a:ext>
            </a:extLst>
          </p:cNvPr>
          <p:cNvSpPr/>
          <p:nvPr/>
        </p:nvSpPr>
        <p:spPr>
          <a:xfrm>
            <a:off x="6718921" y="3819465"/>
            <a:ext cx="662538" cy="792519"/>
          </a:xfrm>
          <a:custGeom>
            <a:avLst/>
            <a:gdLst>
              <a:gd name="connsiteX0" fmla="*/ 1383030 w 1383030"/>
              <a:gd name="connsiteY0" fmla="*/ 0 h 2308860"/>
              <a:gd name="connsiteX1" fmla="*/ 1223010 w 1383030"/>
              <a:gd name="connsiteY1" fmla="*/ 1028700 h 2308860"/>
              <a:gd name="connsiteX2" fmla="*/ 365760 w 1383030"/>
              <a:gd name="connsiteY2" fmla="*/ 1405890 h 2308860"/>
              <a:gd name="connsiteX3" fmla="*/ 0 w 1383030"/>
              <a:gd name="connsiteY3" fmla="*/ 2308860 h 2308860"/>
              <a:gd name="connsiteX0" fmla="*/ 1383030 w 1383030"/>
              <a:gd name="connsiteY0" fmla="*/ 0 h 2308860"/>
              <a:gd name="connsiteX1" fmla="*/ 1223010 w 1383030"/>
              <a:gd name="connsiteY1" fmla="*/ 1028700 h 2308860"/>
              <a:gd name="connsiteX2" fmla="*/ 365760 w 1383030"/>
              <a:gd name="connsiteY2" fmla="*/ 1405890 h 2308860"/>
              <a:gd name="connsiteX3" fmla="*/ 0 w 1383030"/>
              <a:gd name="connsiteY3" fmla="*/ 2308860 h 2308860"/>
              <a:gd name="connsiteX0" fmla="*/ 1383030 w 1383030"/>
              <a:gd name="connsiteY0" fmla="*/ 0 h 2308860"/>
              <a:gd name="connsiteX1" fmla="*/ 1223010 w 1383030"/>
              <a:gd name="connsiteY1" fmla="*/ 1028700 h 2308860"/>
              <a:gd name="connsiteX2" fmla="*/ 365760 w 1383030"/>
              <a:gd name="connsiteY2" fmla="*/ 1405890 h 2308860"/>
              <a:gd name="connsiteX3" fmla="*/ 0 w 1383030"/>
              <a:gd name="connsiteY3" fmla="*/ 2308860 h 2308860"/>
              <a:gd name="connsiteX0" fmla="*/ 1383030 w 1383030"/>
              <a:gd name="connsiteY0" fmla="*/ 0 h 2308860"/>
              <a:gd name="connsiteX1" fmla="*/ 1234440 w 1383030"/>
              <a:gd name="connsiteY1" fmla="*/ 868680 h 2308860"/>
              <a:gd name="connsiteX2" fmla="*/ 365760 w 1383030"/>
              <a:gd name="connsiteY2" fmla="*/ 1405890 h 2308860"/>
              <a:gd name="connsiteX3" fmla="*/ 0 w 1383030"/>
              <a:gd name="connsiteY3" fmla="*/ 2308860 h 2308860"/>
              <a:gd name="connsiteX0" fmla="*/ 1383030 w 1383030"/>
              <a:gd name="connsiteY0" fmla="*/ 0 h 2308860"/>
              <a:gd name="connsiteX1" fmla="*/ 1234440 w 1383030"/>
              <a:gd name="connsiteY1" fmla="*/ 868680 h 2308860"/>
              <a:gd name="connsiteX2" fmla="*/ 342900 w 1383030"/>
              <a:gd name="connsiteY2" fmla="*/ 1291590 h 2308860"/>
              <a:gd name="connsiteX3" fmla="*/ 0 w 1383030"/>
              <a:gd name="connsiteY3" fmla="*/ 2308860 h 2308860"/>
              <a:gd name="connsiteX0" fmla="*/ 1383030 w 1383030"/>
              <a:gd name="connsiteY0" fmla="*/ 0 h 2569766"/>
              <a:gd name="connsiteX1" fmla="*/ 1234440 w 1383030"/>
              <a:gd name="connsiteY1" fmla="*/ 868680 h 2569766"/>
              <a:gd name="connsiteX2" fmla="*/ 342900 w 1383030"/>
              <a:gd name="connsiteY2" fmla="*/ 1291590 h 2569766"/>
              <a:gd name="connsiteX3" fmla="*/ 0 w 1383030"/>
              <a:gd name="connsiteY3" fmla="*/ 2569766 h 2569766"/>
              <a:gd name="connsiteX0" fmla="*/ 1185673 w 1278832"/>
              <a:gd name="connsiteY0" fmla="*/ 0 h 2033459"/>
              <a:gd name="connsiteX1" fmla="*/ 1234440 w 1278832"/>
              <a:gd name="connsiteY1" fmla="*/ 332373 h 2033459"/>
              <a:gd name="connsiteX2" fmla="*/ 342900 w 1278832"/>
              <a:gd name="connsiteY2" fmla="*/ 755283 h 2033459"/>
              <a:gd name="connsiteX3" fmla="*/ 0 w 1278832"/>
              <a:gd name="connsiteY3" fmla="*/ 2033459 h 2033459"/>
              <a:gd name="connsiteX0" fmla="*/ 1185673 w 1185673"/>
              <a:gd name="connsiteY0" fmla="*/ 0 h 2033459"/>
              <a:gd name="connsiteX1" fmla="*/ 979037 w 1185673"/>
              <a:gd name="connsiteY1" fmla="*/ 404845 h 2033459"/>
              <a:gd name="connsiteX2" fmla="*/ 342900 w 1185673"/>
              <a:gd name="connsiteY2" fmla="*/ 755283 h 2033459"/>
              <a:gd name="connsiteX3" fmla="*/ 0 w 1185673"/>
              <a:gd name="connsiteY3" fmla="*/ 2033459 h 2033459"/>
            </a:gdLst>
            <a:ahLst/>
            <a:cxnLst>
              <a:cxn ang="0">
                <a:pos x="connsiteX0" y="connsiteY0"/>
              </a:cxn>
              <a:cxn ang="0">
                <a:pos x="connsiteX1" y="connsiteY1"/>
              </a:cxn>
              <a:cxn ang="0">
                <a:pos x="connsiteX2" y="connsiteY2"/>
              </a:cxn>
              <a:cxn ang="0">
                <a:pos x="connsiteX3" y="connsiteY3"/>
              </a:cxn>
            </a:cxnLst>
            <a:rect l="l" t="t" r="r" b="b"/>
            <a:pathLst>
              <a:path w="1185673" h="2033459">
                <a:moveTo>
                  <a:pt x="1185673" y="0"/>
                </a:moveTo>
                <a:cubicBezTo>
                  <a:pt x="1132333" y="342900"/>
                  <a:pt x="1119499" y="278965"/>
                  <a:pt x="979037" y="404845"/>
                </a:cubicBezTo>
                <a:cubicBezTo>
                  <a:pt x="838575" y="530725"/>
                  <a:pt x="548640" y="515253"/>
                  <a:pt x="342900" y="755283"/>
                </a:cubicBezTo>
                <a:cubicBezTo>
                  <a:pt x="137160" y="995313"/>
                  <a:pt x="121920" y="1732469"/>
                  <a:pt x="0" y="2033459"/>
                </a:cubicBezTo>
              </a:path>
            </a:pathLst>
          </a:custGeom>
          <a:noFill/>
          <a:ln w="762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TextBox 21">
            <a:extLst>
              <a:ext uri="{FF2B5EF4-FFF2-40B4-BE49-F238E27FC236}">
                <a16:creationId xmlns:a16="http://schemas.microsoft.com/office/drawing/2014/main" id="{21B44870-5E53-19B8-D091-8C633D4328C2}"/>
              </a:ext>
            </a:extLst>
          </p:cNvPr>
          <p:cNvSpPr txBox="1"/>
          <p:nvPr/>
        </p:nvSpPr>
        <p:spPr>
          <a:xfrm>
            <a:off x="5663375" y="6332512"/>
            <a:ext cx="1049711" cy="584775"/>
          </a:xfrm>
          <a:prstGeom prst="rect">
            <a:avLst/>
          </a:prstGeom>
          <a:noFill/>
        </p:spPr>
        <p:txBody>
          <a:bodyPr wrap="none" rtlCol="0">
            <a:spAutoFit/>
          </a:bodyPr>
          <a:lstStyle/>
          <a:p>
            <a:r>
              <a:rPr lang="en-GB" sz="3200" dirty="0"/>
              <a:t>Teas</a:t>
            </a:r>
          </a:p>
        </p:txBody>
      </p:sp>
      <p:sp>
        <p:nvSpPr>
          <p:cNvPr id="23" name="Arrow: Down 22">
            <a:extLst>
              <a:ext uri="{FF2B5EF4-FFF2-40B4-BE49-F238E27FC236}">
                <a16:creationId xmlns:a16="http://schemas.microsoft.com/office/drawing/2014/main" id="{752C2DA5-7794-FCC6-2A8F-C45B0299C9E1}"/>
              </a:ext>
            </a:extLst>
          </p:cNvPr>
          <p:cNvSpPr/>
          <p:nvPr/>
        </p:nvSpPr>
        <p:spPr>
          <a:xfrm rot="10800000">
            <a:off x="4911792" y="6137997"/>
            <a:ext cx="319145" cy="287305"/>
          </a:xfrm>
          <a:prstGeom prst="downArrow">
            <a:avLst/>
          </a:prstGeom>
          <a:solidFill>
            <a:srgbClr val="FF0000"/>
          </a:solid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Arrow: Down 23">
            <a:extLst>
              <a:ext uri="{FF2B5EF4-FFF2-40B4-BE49-F238E27FC236}">
                <a16:creationId xmlns:a16="http://schemas.microsoft.com/office/drawing/2014/main" id="{EE0F7CC8-217B-A236-F904-2228D48AEE68}"/>
              </a:ext>
            </a:extLst>
          </p:cNvPr>
          <p:cNvSpPr/>
          <p:nvPr/>
        </p:nvSpPr>
        <p:spPr>
          <a:xfrm rot="10800000">
            <a:off x="5473267" y="6137998"/>
            <a:ext cx="319145" cy="287305"/>
          </a:xfrm>
          <a:prstGeom prst="downArrow">
            <a:avLst/>
          </a:prstGeom>
          <a:solidFill>
            <a:srgbClr val="FF0000"/>
          </a:solid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Arrow: Down 24">
            <a:extLst>
              <a:ext uri="{FF2B5EF4-FFF2-40B4-BE49-F238E27FC236}">
                <a16:creationId xmlns:a16="http://schemas.microsoft.com/office/drawing/2014/main" id="{0CD03023-5650-A908-FA63-11DDE41637A7}"/>
              </a:ext>
            </a:extLst>
          </p:cNvPr>
          <p:cNvSpPr/>
          <p:nvPr/>
        </p:nvSpPr>
        <p:spPr>
          <a:xfrm rot="10800000">
            <a:off x="6082728" y="6137998"/>
            <a:ext cx="319145" cy="287305"/>
          </a:xfrm>
          <a:prstGeom prst="downArrow">
            <a:avLst/>
          </a:prstGeom>
          <a:solidFill>
            <a:srgbClr val="FF0000"/>
          </a:solid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 name="Arrow: Down 25">
            <a:extLst>
              <a:ext uri="{FF2B5EF4-FFF2-40B4-BE49-F238E27FC236}">
                <a16:creationId xmlns:a16="http://schemas.microsoft.com/office/drawing/2014/main" id="{669214F9-3BC2-7449-7574-8653AB9C70D3}"/>
              </a:ext>
            </a:extLst>
          </p:cNvPr>
          <p:cNvSpPr/>
          <p:nvPr/>
        </p:nvSpPr>
        <p:spPr>
          <a:xfrm rot="10800000">
            <a:off x="6659365" y="6137998"/>
            <a:ext cx="319145" cy="287305"/>
          </a:xfrm>
          <a:prstGeom prst="downArrow">
            <a:avLst/>
          </a:prstGeom>
          <a:solidFill>
            <a:srgbClr val="FF0000"/>
          </a:solid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29" name="Group 28">
            <a:extLst>
              <a:ext uri="{FF2B5EF4-FFF2-40B4-BE49-F238E27FC236}">
                <a16:creationId xmlns:a16="http://schemas.microsoft.com/office/drawing/2014/main" id="{DEB4BBC9-BADD-E5FA-036C-9D61CE85404C}"/>
              </a:ext>
            </a:extLst>
          </p:cNvPr>
          <p:cNvGrpSpPr/>
          <p:nvPr/>
        </p:nvGrpSpPr>
        <p:grpSpPr>
          <a:xfrm>
            <a:off x="7045327" y="2301969"/>
            <a:ext cx="1139534" cy="1514233"/>
            <a:chOff x="6990101" y="1231250"/>
            <a:chExt cx="1440160" cy="1913710"/>
          </a:xfrm>
        </p:grpSpPr>
        <p:sp>
          <p:nvSpPr>
            <p:cNvPr id="14" name="Rectangle: Rounded Corners 13">
              <a:extLst>
                <a:ext uri="{FF2B5EF4-FFF2-40B4-BE49-F238E27FC236}">
                  <a16:creationId xmlns:a16="http://schemas.microsoft.com/office/drawing/2014/main" id="{D61B64D2-2A3A-59A2-2F9E-9D38E41B30E9}"/>
                </a:ext>
              </a:extLst>
            </p:cNvPr>
            <p:cNvSpPr/>
            <p:nvPr/>
          </p:nvSpPr>
          <p:spPr>
            <a:xfrm>
              <a:off x="6990101" y="1231250"/>
              <a:ext cx="1440160" cy="1913710"/>
            </a:xfrm>
            <a:prstGeom prst="roundRect">
              <a:avLst/>
            </a:prstGeom>
            <a:solidFill>
              <a:srgbClr val="FFFF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Oval 14">
              <a:extLst>
                <a:ext uri="{FF2B5EF4-FFF2-40B4-BE49-F238E27FC236}">
                  <a16:creationId xmlns:a16="http://schemas.microsoft.com/office/drawing/2014/main" id="{8ECE6C89-3000-3EA5-B7CC-B90A48B8A130}"/>
                </a:ext>
              </a:extLst>
            </p:cNvPr>
            <p:cNvSpPr/>
            <p:nvPr/>
          </p:nvSpPr>
          <p:spPr>
            <a:xfrm>
              <a:off x="7331523" y="2036570"/>
              <a:ext cx="814854" cy="801004"/>
            </a:xfrm>
            <a:prstGeom prst="ellipse">
              <a:avLst/>
            </a:prstGeom>
            <a:solidFill>
              <a:schemeClr val="bg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Rectangle: Rounded Corners 15">
              <a:extLst>
                <a:ext uri="{FF2B5EF4-FFF2-40B4-BE49-F238E27FC236}">
                  <a16:creationId xmlns:a16="http://schemas.microsoft.com/office/drawing/2014/main" id="{C1A7D5DD-01E4-04A8-B271-67077F5C4DE5}"/>
                </a:ext>
              </a:extLst>
            </p:cNvPr>
            <p:cNvSpPr/>
            <p:nvPr/>
          </p:nvSpPr>
          <p:spPr>
            <a:xfrm>
              <a:off x="7178024" y="1442543"/>
              <a:ext cx="1108221" cy="319833"/>
            </a:xfrm>
            <a:prstGeom prst="roundRect">
              <a:avLst/>
            </a:prstGeom>
            <a:solidFill>
              <a:schemeClr val="bg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mc:AlternateContent xmlns:mc="http://schemas.openxmlformats.org/markup-compatibility/2006" xmlns:a14="http://schemas.microsoft.com/office/drawing/2010/main">
          <mc:Choice Requires="a14">
            <p:sp>
              <p:nvSpPr>
                <p:cNvPr id="28" name="TextBox 27">
                  <a:extLst>
                    <a:ext uri="{FF2B5EF4-FFF2-40B4-BE49-F238E27FC236}">
                      <a16:creationId xmlns:a16="http://schemas.microsoft.com/office/drawing/2014/main" id="{41C05594-996E-F6CB-36BB-4D6E6F274149}"/>
                    </a:ext>
                  </a:extLst>
                </p:cNvPr>
                <p:cNvSpPr txBox="1"/>
                <p:nvPr/>
              </p:nvSpPr>
              <p:spPr>
                <a:xfrm>
                  <a:off x="7153896" y="2306142"/>
                  <a:ext cx="1170108" cy="523220"/>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m:rPr>
                            <m:sty m:val="p"/>
                          </m:rPr>
                          <a:rPr lang="en-GB" sz="2800" b="0" i="0" smtClean="0">
                            <a:latin typeface="Cambria Math" panose="02040503050406030204" pitchFamily="18" charset="0"/>
                          </a:rPr>
                          <m:t>Ω</m:t>
                        </m:r>
                      </m:oMath>
                    </m:oMathPara>
                  </a14:m>
                  <a:endParaRPr lang="en-GB" sz="2800"/>
                </a:p>
              </p:txBody>
            </p:sp>
          </mc:Choice>
          <mc:Fallback xmlns="">
            <p:sp>
              <p:nvSpPr>
                <p:cNvPr id="28" name="TextBox 27">
                  <a:extLst>
                    <a:ext uri="{FF2B5EF4-FFF2-40B4-BE49-F238E27FC236}">
                      <a16:creationId xmlns:a16="http://schemas.microsoft.com/office/drawing/2014/main" id="{41C05594-996E-F6CB-36BB-4D6E6F274149}"/>
                    </a:ext>
                  </a:extLst>
                </p:cNvPr>
                <p:cNvSpPr txBox="1">
                  <a:spLocks noRot="1" noChangeAspect="1" noMove="1" noResize="1" noEditPoints="1" noAdjustHandles="1" noChangeArrowheads="1" noChangeShapeType="1" noTextEdit="1"/>
                </p:cNvSpPr>
                <p:nvPr/>
              </p:nvSpPr>
              <p:spPr>
                <a:xfrm>
                  <a:off x="7153896" y="2306142"/>
                  <a:ext cx="1170108" cy="523220"/>
                </a:xfrm>
                <a:prstGeom prst="rect">
                  <a:avLst/>
                </a:prstGeom>
                <a:blipFill>
                  <a:blip r:embed="rId3"/>
                  <a:stretch>
                    <a:fillRect/>
                  </a:stretch>
                </a:blipFill>
              </p:spPr>
              <p:txBody>
                <a:bodyPr/>
                <a:lstStyle/>
                <a:p>
                  <a:r>
                    <a:rPr lang="en-US">
                      <a:noFill/>
                    </a:rPr>
                    <a:t> </a:t>
                  </a:r>
                </a:p>
              </p:txBody>
            </p:sp>
          </mc:Fallback>
        </mc:AlternateContent>
      </p:grpSp>
      <p:grpSp>
        <p:nvGrpSpPr>
          <p:cNvPr id="30" name="Group 29">
            <a:extLst>
              <a:ext uri="{FF2B5EF4-FFF2-40B4-BE49-F238E27FC236}">
                <a16:creationId xmlns:a16="http://schemas.microsoft.com/office/drawing/2014/main" id="{A49DB478-D123-6CBD-5309-F43D5C19EE62}"/>
              </a:ext>
            </a:extLst>
          </p:cNvPr>
          <p:cNvGrpSpPr/>
          <p:nvPr/>
        </p:nvGrpSpPr>
        <p:grpSpPr>
          <a:xfrm rot="10800000">
            <a:off x="6613319" y="4606165"/>
            <a:ext cx="292224" cy="846793"/>
            <a:chOff x="902976" y="1293779"/>
            <a:chExt cx="595084" cy="1724408"/>
          </a:xfrm>
        </p:grpSpPr>
        <p:sp>
          <p:nvSpPr>
            <p:cNvPr id="31" name="Freeform: Shape 30">
              <a:extLst>
                <a:ext uri="{FF2B5EF4-FFF2-40B4-BE49-F238E27FC236}">
                  <a16:creationId xmlns:a16="http://schemas.microsoft.com/office/drawing/2014/main" id="{EB613644-4E5A-4FFB-7EAD-F85FDF3DD94C}"/>
                </a:ext>
              </a:extLst>
            </p:cNvPr>
            <p:cNvSpPr/>
            <p:nvPr/>
          </p:nvSpPr>
          <p:spPr>
            <a:xfrm>
              <a:off x="902976" y="1928689"/>
              <a:ext cx="214008" cy="1089498"/>
            </a:xfrm>
            <a:custGeom>
              <a:avLst/>
              <a:gdLst>
                <a:gd name="csX0" fmla="*/ 0 w 214008"/>
                <a:gd name="csY0" fmla="*/ 1089498 h 1089498"/>
                <a:gd name="csX1" fmla="*/ 194553 w 214008"/>
                <a:gd name="csY1" fmla="*/ 525294 h 1089498"/>
                <a:gd name="csX2" fmla="*/ 214008 w 214008"/>
                <a:gd name="csY2" fmla="*/ 0 h 1089498"/>
              </a:gdLst>
              <a:ahLst/>
              <a:cxnLst>
                <a:cxn ang="0">
                  <a:pos x="csX0" y="csY0"/>
                </a:cxn>
                <a:cxn ang="0">
                  <a:pos x="csX1" y="csY1"/>
                </a:cxn>
                <a:cxn ang="0">
                  <a:pos x="csX2" y="csY2"/>
                </a:cxn>
              </a:cxnLst>
              <a:rect l="l" t="t" r="r" b="b"/>
              <a:pathLst>
                <a:path w="214008" h="1089498">
                  <a:moveTo>
                    <a:pt x="0" y="1089498"/>
                  </a:moveTo>
                  <a:lnTo>
                    <a:pt x="194553" y="525294"/>
                  </a:lnTo>
                  <a:lnTo>
                    <a:pt x="214008" y="0"/>
                  </a:lnTo>
                </a:path>
              </a:pathLst>
            </a:custGeom>
            <a:no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2" name="Freeform: Shape 31">
              <a:extLst>
                <a:ext uri="{FF2B5EF4-FFF2-40B4-BE49-F238E27FC236}">
                  <a16:creationId xmlns:a16="http://schemas.microsoft.com/office/drawing/2014/main" id="{F34E1534-F477-1347-AC4D-35E963229E3E}"/>
                </a:ext>
              </a:extLst>
            </p:cNvPr>
            <p:cNvSpPr/>
            <p:nvPr/>
          </p:nvSpPr>
          <p:spPr>
            <a:xfrm>
              <a:off x="1283435" y="1928689"/>
              <a:ext cx="65729" cy="1089498"/>
            </a:xfrm>
            <a:custGeom>
              <a:avLst/>
              <a:gdLst>
                <a:gd name="csX0" fmla="*/ 0 w 214008"/>
                <a:gd name="csY0" fmla="*/ 1089498 h 1089498"/>
                <a:gd name="csX1" fmla="*/ 194553 w 214008"/>
                <a:gd name="csY1" fmla="*/ 525294 h 1089498"/>
                <a:gd name="csX2" fmla="*/ 214008 w 214008"/>
                <a:gd name="csY2" fmla="*/ 0 h 1089498"/>
              </a:gdLst>
              <a:ahLst/>
              <a:cxnLst>
                <a:cxn ang="0">
                  <a:pos x="csX0" y="csY0"/>
                </a:cxn>
                <a:cxn ang="0">
                  <a:pos x="csX1" y="csY1"/>
                </a:cxn>
                <a:cxn ang="0">
                  <a:pos x="csX2" y="csY2"/>
                </a:cxn>
              </a:cxnLst>
              <a:rect l="l" t="t" r="r" b="b"/>
              <a:pathLst>
                <a:path w="214008" h="1089498">
                  <a:moveTo>
                    <a:pt x="0" y="1089498"/>
                  </a:moveTo>
                  <a:lnTo>
                    <a:pt x="194553" y="525294"/>
                  </a:lnTo>
                  <a:lnTo>
                    <a:pt x="214008" y="0"/>
                  </a:lnTo>
                </a:path>
              </a:pathLst>
            </a:custGeom>
            <a:no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33" name="Group 32">
              <a:extLst>
                <a:ext uri="{FF2B5EF4-FFF2-40B4-BE49-F238E27FC236}">
                  <a16:creationId xmlns:a16="http://schemas.microsoft.com/office/drawing/2014/main" id="{ED777921-9C86-D840-5868-3DA18763F644}"/>
                </a:ext>
              </a:extLst>
            </p:cNvPr>
            <p:cNvGrpSpPr/>
            <p:nvPr/>
          </p:nvGrpSpPr>
          <p:grpSpPr>
            <a:xfrm>
              <a:off x="975198" y="1293779"/>
              <a:ext cx="522862" cy="787940"/>
              <a:chOff x="2628900" y="2286000"/>
              <a:chExt cx="994410" cy="1383030"/>
            </a:xfrm>
          </p:grpSpPr>
          <p:sp>
            <p:nvSpPr>
              <p:cNvPr id="34" name="Cube 33">
                <a:extLst>
                  <a:ext uri="{FF2B5EF4-FFF2-40B4-BE49-F238E27FC236}">
                    <a16:creationId xmlns:a16="http://schemas.microsoft.com/office/drawing/2014/main" id="{754F4789-1955-7600-B311-FCDE55FBB804}"/>
                  </a:ext>
                </a:extLst>
              </p:cNvPr>
              <p:cNvSpPr/>
              <p:nvPr/>
            </p:nvSpPr>
            <p:spPr>
              <a:xfrm>
                <a:off x="2628900" y="2286000"/>
                <a:ext cx="994410" cy="1383030"/>
              </a:xfrm>
              <a:prstGeom prst="cube">
                <a:avLst>
                  <a:gd name="adj" fmla="val 6609"/>
                </a:avLst>
              </a:prstGeom>
              <a:solidFill>
                <a:schemeClr val="bg1"/>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5" name="Rectangle: Beveled 34">
                <a:extLst>
                  <a:ext uri="{FF2B5EF4-FFF2-40B4-BE49-F238E27FC236}">
                    <a16:creationId xmlns:a16="http://schemas.microsoft.com/office/drawing/2014/main" id="{7E2DAF27-5369-5B56-E8BE-6E73433C309B}"/>
                  </a:ext>
                </a:extLst>
              </p:cNvPr>
              <p:cNvSpPr/>
              <p:nvPr/>
            </p:nvSpPr>
            <p:spPr>
              <a:xfrm>
                <a:off x="2640330" y="3154680"/>
                <a:ext cx="902970" cy="491490"/>
              </a:xfrm>
              <a:prstGeom prst="bevel">
                <a:avLst/>
              </a:prstGeom>
              <a:solidFill>
                <a:schemeClr val="accent3">
                  <a:lumMod val="60000"/>
                  <a:lumOff val="40000"/>
                </a:schemeClr>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grpSp>
      <p:grpSp>
        <p:nvGrpSpPr>
          <p:cNvPr id="36" name="Group 35">
            <a:extLst>
              <a:ext uri="{FF2B5EF4-FFF2-40B4-BE49-F238E27FC236}">
                <a16:creationId xmlns:a16="http://schemas.microsoft.com/office/drawing/2014/main" id="{FA116D70-4CCA-2988-3651-B022332EC9E1}"/>
              </a:ext>
            </a:extLst>
          </p:cNvPr>
          <p:cNvGrpSpPr/>
          <p:nvPr/>
        </p:nvGrpSpPr>
        <p:grpSpPr>
          <a:xfrm rot="10800000">
            <a:off x="5810125" y="4606166"/>
            <a:ext cx="292224" cy="846793"/>
            <a:chOff x="902976" y="1293779"/>
            <a:chExt cx="595084" cy="1724408"/>
          </a:xfrm>
        </p:grpSpPr>
        <p:sp>
          <p:nvSpPr>
            <p:cNvPr id="37" name="Freeform: Shape 36">
              <a:extLst>
                <a:ext uri="{FF2B5EF4-FFF2-40B4-BE49-F238E27FC236}">
                  <a16:creationId xmlns:a16="http://schemas.microsoft.com/office/drawing/2014/main" id="{6352E4E0-FE26-1147-EA90-6458B01D2421}"/>
                </a:ext>
              </a:extLst>
            </p:cNvPr>
            <p:cNvSpPr/>
            <p:nvPr/>
          </p:nvSpPr>
          <p:spPr>
            <a:xfrm>
              <a:off x="902976" y="1928689"/>
              <a:ext cx="214008" cy="1089498"/>
            </a:xfrm>
            <a:custGeom>
              <a:avLst/>
              <a:gdLst>
                <a:gd name="csX0" fmla="*/ 0 w 214008"/>
                <a:gd name="csY0" fmla="*/ 1089498 h 1089498"/>
                <a:gd name="csX1" fmla="*/ 194553 w 214008"/>
                <a:gd name="csY1" fmla="*/ 525294 h 1089498"/>
                <a:gd name="csX2" fmla="*/ 214008 w 214008"/>
                <a:gd name="csY2" fmla="*/ 0 h 1089498"/>
              </a:gdLst>
              <a:ahLst/>
              <a:cxnLst>
                <a:cxn ang="0">
                  <a:pos x="csX0" y="csY0"/>
                </a:cxn>
                <a:cxn ang="0">
                  <a:pos x="csX1" y="csY1"/>
                </a:cxn>
                <a:cxn ang="0">
                  <a:pos x="csX2" y="csY2"/>
                </a:cxn>
              </a:cxnLst>
              <a:rect l="l" t="t" r="r" b="b"/>
              <a:pathLst>
                <a:path w="214008" h="1089498">
                  <a:moveTo>
                    <a:pt x="0" y="1089498"/>
                  </a:moveTo>
                  <a:lnTo>
                    <a:pt x="194553" y="525294"/>
                  </a:lnTo>
                  <a:lnTo>
                    <a:pt x="214008" y="0"/>
                  </a:lnTo>
                </a:path>
              </a:pathLst>
            </a:custGeom>
            <a:no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8" name="Freeform: Shape 37">
              <a:extLst>
                <a:ext uri="{FF2B5EF4-FFF2-40B4-BE49-F238E27FC236}">
                  <a16:creationId xmlns:a16="http://schemas.microsoft.com/office/drawing/2014/main" id="{01F304CE-7A1E-F2F1-E8A0-318E3ABC4789}"/>
                </a:ext>
              </a:extLst>
            </p:cNvPr>
            <p:cNvSpPr/>
            <p:nvPr/>
          </p:nvSpPr>
          <p:spPr>
            <a:xfrm>
              <a:off x="1283435" y="1928689"/>
              <a:ext cx="65729" cy="1089498"/>
            </a:xfrm>
            <a:custGeom>
              <a:avLst/>
              <a:gdLst>
                <a:gd name="csX0" fmla="*/ 0 w 214008"/>
                <a:gd name="csY0" fmla="*/ 1089498 h 1089498"/>
                <a:gd name="csX1" fmla="*/ 194553 w 214008"/>
                <a:gd name="csY1" fmla="*/ 525294 h 1089498"/>
                <a:gd name="csX2" fmla="*/ 214008 w 214008"/>
                <a:gd name="csY2" fmla="*/ 0 h 1089498"/>
              </a:gdLst>
              <a:ahLst/>
              <a:cxnLst>
                <a:cxn ang="0">
                  <a:pos x="csX0" y="csY0"/>
                </a:cxn>
                <a:cxn ang="0">
                  <a:pos x="csX1" y="csY1"/>
                </a:cxn>
                <a:cxn ang="0">
                  <a:pos x="csX2" y="csY2"/>
                </a:cxn>
              </a:cxnLst>
              <a:rect l="l" t="t" r="r" b="b"/>
              <a:pathLst>
                <a:path w="214008" h="1089498">
                  <a:moveTo>
                    <a:pt x="0" y="1089498"/>
                  </a:moveTo>
                  <a:lnTo>
                    <a:pt x="194553" y="525294"/>
                  </a:lnTo>
                  <a:lnTo>
                    <a:pt x="214008" y="0"/>
                  </a:lnTo>
                </a:path>
              </a:pathLst>
            </a:custGeom>
            <a:no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39" name="Group 38">
              <a:extLst>
                <a:ext uri="{FF2B5EF4-FFF2-40B4-BE49-F238E27FC236}">
                  <a16:creationId xmlns:a16="http://schemas.microsoft.com/office/drawing/2014/main" id="{E50B24F8-E46A-8A39-2BDF-1AF61E67E841}"/>
                </a:ext>
              </a:extLst>
            </p:cNvPr>
            <p:cNvGrpSpPr/>
            <p:nvPr/>
          </p:nvGrpSpPr>
          <p:grpSpPr>
            <a:xfrm>
              <a:off x="975198" y="1293779"/>
              <a:ext cx="522862" cy="787940"/>
              <a:chOff x="2628900" y="2286000"/>
              <a:chExt cx="994410" cy="1383030"/>
            </a:xfrm>
          </p:grpSpPr>
          <p:sp>
            <p:nvSpPr>
              <p:cNvPr id="40" name="Cube 39">
                <a:extLst>
                  <a:ext uri="{FF2B5EF4-FFF2-40B4-BE49-F238E27FC236}">
                    <a16:creationId xmlns:a16="http://schemas.microsoft.com/office/drawing/2014/main" id="{BAF07B46-E5C9-05B0-6912-E126934241D8}"/>
                  </a:ext>
                </a:extLst>
              </p:cNvPr>
              <p:cNvSpPr/>
              <p:nvPr/>
            </p:nvSpPr>
            <p:spPr>
              <a:xfrm>
                <a:off x="2628900" y="2286000"/>
                <a:ext cx="994410" cy="1383030"/>
              </a:xfrm>
              <a:prstGeom prst="cube">
                <a:avLst>
                  <a:gd name="adj" fmla="val 6609"/>
                </a:avLst>
              </a:prstGeom>
              <a:solidFill>
                <a:schemeClr val="bg1"/>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1" name="Rectangle: Beveled 40">
                <a:extLst>
                  <a:ext uri="{FF2B5EF4-FFF2-40B4-BE49-F238E27FC236}">
                    <a16:creationId xmlns:a16="http://schemas.microsoft.com/office/drawing/2014/main" id="{2C99F57B-04A1-F071-6108-D3972CF96C94}"/>
                  </a:ext>
                </a:extLst>
              </p:cNvPr>
              <p:cNvSpPr/>
              <p:nvPr/>
            </p:nvSpPr>
            <p:spPr>
              <a:xfrm>
                <a:off x="2640330" y="3154680"/>
                <a:ext cx="902970" cy="491490"/>
              </a:xfrm>
              <a:prstGeom prst="bevel">
                <a:avLst/>
              </a:prstGeom>
              <a:solidFill>
                <a:schemeClr val="tx2">
                  <a:lumMod val="50000"/>
                  <a:lumOff val="50000"/>
                </a:schemeClr>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grpSp>
      <p:grpSp>
        <p:nvGrpSpPr>
          <p:cNvPr id="43" name="Group 42">
            <a:extLst>
              <a:ext uri="{FF2B5EF4-FFF2-40B4-BE49-F238E27FC236}">
                <a16:creationId xmlns:a16="http://schemas.microsoft.com/office/drawing/2014/main" id="{069D5532-F55E-ACC3-B6F8-79C111DD852F}"/>
              </a:ext>
            </a:extLst>
          </p:cNvPr>
          <p:cNvGrpSpPr/>
          <p:nvPr/>
        </p:nvGrpSpPr>
        <p:grpSpPr>
          <a:xfrm>
            <a:off x="5243726" y="2304338"/>
            <a:ext cx="1139534" cy="1514233"/>
            <a:chOff x="6990101" y="1231250"/>
            <a:chExt cx="1440160" cy="1913710"/>
          </a:xfrm>
        </p:grpSpPr>
        <p:sp>
          <p:nvSpPr>
            <p:cNvPr id="44" name="Rectangle: Rounded Corners 43">
              <a:extLst>
                <a:ext uri="{FF2B5EF4-FFF2-40B4-BE49-F238E27FC236}">
                  <a16:creationId xmlns:a16="http://schemas.microsoft.com/office/drawing/2014/main" id="{86A447A6-344D-E8A6-187E-9F3B12AF3243}"/>
                </a:ext>
              </a:extLst>
            </p:cNvPr>
            <p:cNvSpPr/>
            <p:nvPr/>
          </p:nvSpPr>
          <p:spPr>
            <a:xfrm>
              <a:off x="6990101" y="1231250"/>
              <a:ext cx="1440160" cy="1913710"/>
            </a:xfrm>
            <a:prstGeom prst="roundRect">
              <a:avLst/>
            </a:prstGeom>
            <a:solidFill>
              <a:srgbClr val="FFFF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5" name="Oval 44">
              <a:extLst>
                <a:ext uri="{FF2B5EF4-FFF2-40B4-BE49-F238E27FC236}">
                  <a16:creationId xmlns:a16="http://schemas.microsoft.com/office/drawing/2014/main" id="{5FB237BC-7A3B-5E86-B411-EDEE7C8652FD}"/>
                </a:ext>
              </a:extLst>
            </p:cNvPr>
            <p:cNvSpPr/>
            <p:nvPr/>
          </p:nvSpPr>
          <p:spPr>
            <a:xfrm>
              <a:off x="7331523" y="2036570"/>
              <a:ext cx="814854" cy="801004"/>
            </a:xfrm>
            <a:prstGeom prst="ellipse">
              <a:avLst/>
            </a:prstGeom>
            <a:solidFill>
              <a:schemeClr val="bg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6" name="Rectangle: Rounded Corners 45">
              <a:extLst>
                <a:ext uri="{FF2B5EF4-FFF2-40B4-BE49-F238E27FC236}">
                  <a16:creationId xmlns:a16="http://schemas.microsoft.com/office/drawing/2014/main" id="{9F9C91BD-B713-FCD6-2276-FDC194E6D1FA}"/>
                </a:ext>
              </a:extLst>
            </p:cNvPr>
            <p:cNvSpPr/>
            <p:nvPr/>
          </p:nvSpPr>
          <p:spPr>
            <a:xfrm>
              <a:off x="7178024" y="1442543"/>
              <a:ext cx="1108221" cy="319833"/>
            </a:xfrm>
            <a:prstGeom prst="roundRect">
              <a:avLst/>
            </a:prstGeom>
            <a:solidFill>
              <a:schemeClr val="bg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mc:AlternateContent xmlns:mc="http://schemas.openxmlformats.org/markup-compatibility/2006" xmlns:a14="http://schemas.microsoft.com/office/drawing/2010/main">
          <mc:Choice Requires="a14">
            <p:sp>
              <p:nvSpPr>
                <p:cNvPr id="47" name="TextBox 46">
                  <a:extLst>
                    <a:ext uri="{FF2B5EF4-FFF2-40B4-BE49-F238E27FC236}">
                      <a16:creationId xmlns:a16="http://schemas.microsoft.com/office/drawing/2014/main" id="{68E80172-E16E-7136-D68C-536E454807EF}"/>
                    </a:ext>
                  </a:extLst>
                </p:cNvPr>
                <p:cNvSpPr txBox="1"/>
                <p:nvPr/>
              </p:nvSpPr>
              <p:spPr>
                <a:xfrm>
                  <a:off x="7153896" y="2306142"/>
                  <a:ext cx="1170108" cy="523220"/>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m:rPr>
                            <m:sty m:val="p"/>
                          </m:rPr>
                          <a:rPr lang="en-GB" sz="2800" b="0" i="0" smtClean="0">
                            <a:latin typeface="Cambria Math" panose="02040503050406030204" pitchFamily="18" charset="0"/>
                          </a:rPr>
                          <m:t>Ω</m:t>
                        </m:r>
                      </m:oMath>
                    </m:oMathPara>
                  </a14:m>
                  <a:endParaRPr lang="en-GB" sz="2800"/>
                </a:p>
              </p:txBody>
            </p:sp>
          </mc:Choice>
          <mc:Fallback xmlns="">
            <p:sp>
              <p:nvSpPr>
                <p:cNvPr id="47" name="TextBox 46">
                  <a:extLst>
                    <a:ext uri="{FF2B5EF4-FFF2-40B4-BE49-F238E27FC236}">
                      <a16:creationId xmlns:a16="http://schemas.microsoft.com/office/drawing/2014/main" id="{68E80172-E16E-7136-D68C-536E454807EF}"/>
                    </a:ext>
                  </a:extLst>
                </p:cNvPr>
                <p:cNvSpPr txBox="1">
                  <a:spLocks noRot="1" noChangeAspect="1" noMove="1" noResize="1" noEditPoints="1" noAdjustHandles="1" noChangeArrowheads="1" noChangeShapeType="1" noTextEdit="1"/>
                </p:cNvSpPr>
                <p:nvPr/>
              </p:nvSpPr>
              <p:spPr>
                <a:xfrm>
                  <a:off x="7153896" y="2306142"/>
                  <a:ext cx="1170108" cy="523220"/>
                </a:xfrm>
                <a:prstGeom prst="rect">
                  <a:avLst/>
                </a:prstGeom>
                <a:blipFill>
                  <a:blip r:embed="rId4"/>
                  <a:stretch>
                    <a:fillRect/>
                  </a:stretch>
                </a:blipFill>
              </p:spPr>
              <p:txBody>
                <a:bodyPr/>
                <a:lstStyle/>
                <a:p>
                  <a:r>
                    <a:rPr lang="en-US">
                      <a:noFill/>
                    </a:rPr>
                    <a:t> </a:t>
                  </a:r>
                </a:p>
              </p:txBody>
            </p:sp>
          </mc:Fallback>
        </mc:AlternateContent>
      </p:grpSp>
      <p:sp>
        <p:nvSpPr>
          <p:cNvPr id="48" name="Freeform: Shape 47">
            <a:extLst>
              <a:ext uri="{FF2B5EF4-FFF2-40B4-BE49-F238E27FC236}">
                <a16:creationId xmlns:a16="http://schemas.microsoft.com/office/drawing/2014/main" id="{F3B6FD3E-A3D3-4613-3FAD-10845489E4FE}"/>
              </a:ext>
            </a:extLst>
          </p:cNvPr>
          <p:cNvSpPr/>
          <p:nvPr/>
        </p:nvSpPr>
        <p:spPr>
          <a:xfrm flipH="1">
            <a:off x="5592147" y="3794711"/>
            <a:ext cx="290886" cy="869562"/>
          </a:xfrm>
          <a:custGeom>
            <a:avLst/>
            <a:gdLst>
              <a:gd name="connsiteX0" fmla="*/ 1383030 w 1383030"/>
              <a:gd name="connsiteY0" fmla="*/ 0 h 2308860"/>
              <a:gd name="connsiteX1" fmla="*/ 1223010 w 1383030"/>
              <a:gd name="connsiteY1" fmla="*/ 1028700 h 2308860"/>
              <a:gd name="connsiteX2" fmla="*/ 365760 w 1383030"/>
              <a:gd name="connsiteY2" fmla="*/ 1405890 h 2308860"/>
              <a:gd name="connsiteX3" fmla="*/ 0 w 1383030"/>
              <a:gd name="connsiteY3" fmla="*/ 2308860 h 2308860"/>
              <a:gd name="connsiteX0" fmla="*/ 1383030 w 1383030"/>
              <a:gd name="connsiteY0" fmla="*/ 0 h 2308860"/>
              <a:gd name="connsiteX1" fmla="*/ 1223010 w 1383030"/>
              <a:gd name="connsiteY1" fmla="*/ 1028700 h 2308860"/>
              <a:gd name="connsiteX2" fmla="*/ 365760 w 1383030"/>
              <a:gd name="connsiteY2" fmla="*/ 1405890 h 2308860"/>
              <a:gd name="connsiteX3" fmla="*/ 0 w 1383030"/>
              <a:gd name="connsiteY3" fmla="*/ 2308860 h 2308860"/>
              <a:gd name="connsiteX0" fmla="*/ 1383030 w 1383030"/>
              <a:gd name="connsiteY0" fmla="*/ 0 h 2308860"/>
              <a:gd name="connsiteX1" fmla="*/ 1223010 w 1383030"/>
              <a:gd name="connsiteY1" fmla="*/ 1028700 h 2308860"/>
              <a:gd name="connsiteX2" fmla="*/ 365760 w 1383030"/>
              <a:gd name="connsiteY2" fmla="*/ 1405890 h 2308860"/>
              <a:gd name="connsiteX3" fmla="*/ 0 w 1383030"/>
              <a:gd name="connsiteY3" fmla="*/ 2308860 h 2308860"/>
              <a:gd name="connsiteX0" fmla="*/ 1383030 w 1383030"/>
              <a:gd name="connsiteY0" fmla="*/ 0 h 2308860"/>
              <a:gd name="connsiteX1" fmla="*/ 1234440 w 1383030"/>
              <a:gd name="connsiteY1" fmla="*/ 868680 h 2308860"/>
              <a:gd name="connsiteX2" fmla="*/ 365760 w 1383030"/>
              <a:gd name="connsiteY2" fmla="*/ 1405890 h 2308860"/>
              <a:gd name="connsiteX3" fmla="*/ 0 w 1383030"/>
              <a:gd name="connsiteY3" fmla="*/ 2308860 h 2308860"/>
              <a:gd name="connsiteX0" fmla="*/ 1383030 w 1383030"/>
              <a:gd name="connsiteY0" fmla="*/ 0 h 2308860"/>
              <a:gd name="connsiteX1" fmla="*/ 1234440 w 1383030"/>
              <a:gd name="connsiteY1" fmla="*/ 868680 h 2308860"/>
              <a:gd name="connsiteX2" fmla="*/ 342900 w 1383030"/>
              <a:gd name="connsiteY2" fmla="*/ 1291590 h 2308860"/>
              <a:gd name="connsiteX3" fmla="*/ 0 w 1383030"/>
              <a:gd name="connsiteY3" fmla="*/ 2308860 h 2308860"/>
              <a:gd name="connsiteX0" fmla="*/ 1383030 w 1383030"/>
              <a:gd name="connsiteY0" fmla="*/ 0 h 2569766"/>
              <a:gd name="connsiteX1" fmla="*/ 1234440 w 1383030"/>
              <a:gd name="connsiteY1" fmla="*/ 868680 h 2569766"/>
              <a:gd name="connsiteX2" fmla="*/ 342900 w 1383030"/>
              <a:gd name="connsiteY2" fmla="*/ 1291590 h 2569766"/>
              <a:gd name="connsiteX3" fmla="*/ 0 w 1383030"/>
              <a:gd name="connsiteY3" fmla="*/ 2569766 h 2569766"/>
              <a:gd name="connsiteX0" fmla="*/ 1185673 w 1278832"/>
              <a:gd name="connsiteY0" fmla="*/ 0 h 2033459"/>
              <a:gd name="connsiteX1" fmla="*/ 1234440 w 1278832"/>
              <a:gd name="connsiteY1" fmla="*/ 332373 h 2033459"/>
              <a:gd name="connsiteX2" fmla="*/ 342900 w 1278832"/>
              <a:gd name="connsiteY2" fmla="*/ 755283 h 2033459"/>
              <a:gd name="connsiteX3" fmla="*/ 0 w 1278832"/>
              <a:gd name="connsiteY3" fmla="*/ 2033459 h 2033459"/>
              <a:gd name="connsiteX0" fmla="*/ 1185673 w 1185673"/>
              <a:gd name="connsiteY0" fmla="*/ 0 h 2033459"/>
              <a:gd name="connsiteX1" fmla="*/ 979037 w 1185673"/>
              <a:gd name="connsiteY1" fmla="*/ 404845 h 2033459"/>
              <a:gd name="connsiteX2" fmla="*/ 342900 w 1185673"/>
              <a:gd name="connsiteY2" fmla="*/ 755283 h 2033459"/>
              <a:gd name="connsiteX3" fmla="*/ 0 w 1185673"/>
              <a:gd name="connsiteY3" fmla="*/ 2033459 h 2033459"/>
            </a:gdLst>
            <a:ahLst/>
            <a:cxnLst>
              <a:cxn ang="0">
                <a:pos x="connsiteX0" y="connsiteY0"/>
              </a:cxn>
              <a:cxn ang="0">
                <a:pos x="connsiteX1" y="connsiteY1"/>
              </a:cxn>
              <a:cxn ang="0">
                <a:pos x="connsiteX2" y="connsiteY2"/>
              </a:cxn>
              <a:cxn ang="0">
                <a:pos x="connsiteX3" y="connsiteY3"/>
              </a:cxn>
            </a:cxnLst>
            <a:rect l="l" t="t" r="r" b="b"/>
            <a:pathLst>
              <a:path w="1185673" h="2033459">
                <a:moveTo>
                  <a:pt x="1185673" y="0"/>
                </a:moveTo>
                <a:cubicBezTo>
                  <a:pt x="1132333" y="342900"/>
                  <a:pt x="1119499" y="278965"/>
                  <a:pt x="979037" y="404845"/>
                </a:cubicBezTo>
                <a:cubicBezTo>
                  <a:pt x="838575" y="530725"/>
                  <a:pt x="548640" y="515253"/>
                  <a:pt x="342900" y="755283"/>
                </a:cubicBezTo>
                <a:cubicBezTo>
                  <a:pt x="137160" y="995313"/>
                  <a:pt x="121920" y="1732469"/>
                  <a:pt x="0" y="2033459"/>
                </a:cubicBezTo>
              </a:path>
            </a:pathLst>
          </a:custGeom>
          <a:noFill/>
          <a:ln w="762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9" name="Freeform: Shape 48">
            <a:extLst>
              <a:ext uri="{FF2B5EF4-FFF2-40B4-BE49-F238E27FC236}">
                <a16:creationId xmlns:a16="http://schemas.microsoft.com/office/drawing/2014/main" id="{112EC459-0EF6-0AB7-3C8E-CDF0FE8A4F14}"/>
              </a:ext>
            </a:extLst>
          </p:cNvPr>
          <p:cNvSpPr/>
          <p:nvPr/>
        </p:nvSpPr>
        <p:spPr>
          <a:xfrm flipH="1">
            <a:off x="5944082" y="3807234"/>
            <a:ext cx="158267" cy="830803"/>
          </a:xfrm>
          <a:custGeom>
            <a:avLst/>
            <a:gdLst>
              <a:gd name="connsiteX0" fmla="*/ 1383030 w 1383030"/>
              <a:gd name="connsiteY0" fmla="*/ 0 h 2308860"/>
              <a:gd name="connsiteX1" fmla="*/ 1223010 w 1383030"/>
              <a:gd name="connsiteY1" fmla="*/ 1028700 h 2308860"/>
              <a:gd name="connsiteX2" fmla="*/ 365760 w 1383030"/>
              <a:gd name="connsiteY2" fmla="*/ 1405890 h 2308860"/>
              <a:gd name="connsiteX3" fmla="*/ 0 w 1383030"/>
              <a:gd name="connsiteY3" fmla="*/ 2308860 h 2308860"/>
              <a:gd name="connsiteX0" fmla="*/ 1383030 w 1383030"/>
              <a:gd name="connsiteY0" fmla="*/ 0 h 2308860"/>
              <a:gd name="connsiteX1" fmla="*/ 1223010 w 1383030"/>
              <a:gd name="connsiteY1" fmla="*/ 1028700 h 2308860"/>
              <a:gd name="connsiteX2" fmla="*/ 365760 w 1383030"/>
              <a:gd name="connsiteY2" fmla="*/ 1405890 h 2308860"/>
              <a:gd name="connsiteX3" fmla="*/ 0 w 1383030"/>
              <a:gd name="connsiteY3" fmla="*/ 2308860 h 2308860"/>
              <a:gd name="connsiteX0" fmla="*/ 1383030 w 1383030"/>
              <a:gd name="connsiteY0" fmla="*/ 0 h 2308860"/>
              <a:gd name="connsiteX1" fmla="*/ 1223010 w 1383030"/>
              <a:gd name="connsiteY1" fmla="*/ 1028700 h 2308860"/>
              <a:gd name="connsiteX2" fmla="*/ 365760 w 1383030"/>
              <a:gd name="connsiteY2" fmla="*/ 1405890 h 2308860"/>
              <a:gd name="connsiteX3" fmla="*/ 0 w 1383030"/>
              <a:gd name="connsiteY3" fmla="*/ 2308860 h 2308860"/>
              <a:gd name="connsiteX0" fmla="*/ 1421447 w 1421447"/>
              <a:gd name="connsiteY0" fmla="*/ 0 h 2402246"/>
              <a:gd name="connsiteX1" fmla="*/ 1261427 w 1421447"/>
              <a:gd name="connsiteY1" fmla="*/ 1028700 h 2402246"/>
              <a:gd name="connsiteX2" fmla="*/ 404177 w 1421447"/>
              <a:gd name="connsiteY2" fmla="*/ 1405890 h 2402246"/>
              <a:gd name="connsiteX3" fmla="*/ 0 w 1421447"/>
              <a:gd name="connsiteY3" fmla="*/ 2402246 h 2402246"/>
              <a:gd name="connsiteX0" fmla="*/ 1344613 w 1344613"/>
              <a:gd name="connsiteY0" fmla="*/ 0 h 1908632"/>
              <a:gd name="connsiteX1" fmla="*/ 1261427 w 1344613"/>
              <a:gd name="connsiteY1" fmla="*/ 535086 h 1908632"/>
              <a:gd name="connsiteX2" fmla="*/ 404177 w 1344613"/>
              <a:gd name="connsiteY2" fmla="*/ 912276 h 1908632"/>
              <a:gd name="connsiteX3" fmla="*/ 0 w 1344613"/>
              <a:gd name="connsiteY3" fmla="*/ 1908632 h 1908632"/>
              <a:gd name="connsiteX0" fmla="*/ 1344613 w 1376478"/>
              <a:gd name="connsiteY0" fmla="*/ 0 h 1908632"/>
              <a:gd name="connsiteX1" fmla="*/ 1261427 w 1376478"/>
              <a:gd name="connsiteY1" fmla="*/ 535086 h 1908632"/>
              <a:gd name="connsiteX2" fmla="*/ 404177 w 1376478"/>
              <a:gd name="connsiteY2" fmla="*/ 912276 h 1908632"/>
              <a:gd name="connsiteX3" fmla="*/ 0 w 1376478"/>
              <a:gd name="connsiteY3" fmla="*/ 1908632 h 1908632"/>
            </a:gdLst>
            <a:ahLst/>
            <a:cxnLst>
              <a:cxn ang="0">
                <a:pos x="connsiteX0" y="connsiteY0"/>
              </a:cxn>
              <a:cxn ang="0">
                <a:pos x="connsiteX1" y="connsiteY1"/>
              </a:cxn>
              <a:cxn ang="0">
                <a:pos x="connsiteX2" y="connsiteY2"/>
              </a:cxn>
              <a:cxn ang="0">
                <a:pos x="connsiteX3" y="connsiteY3"/>
              </a:cxn>
            </a:cxnLst>
            <a:rect l="l" t="t" r="r" b="b"/>
            <a:pathLst>
              <a:path w="1376478" h="1908632">
                <a:moveTo>
                  <a:pt x="1344613" y="0"/>
                </a:moveTo>
                <a:cubicBezTo>
                  <a:pt x="1380912" y="382922"/>
                  <a:pt x="1418166" y="383040"/>
                  <a:pt x="1261427" y="535086"/>
                </a:cubicBezTo>
                <a:cubicBezTo>
                  <a:pt x="1104688" y="687132"/>
                  <a:pt x="701357" y="706536"/>
                  <a:pt x="404177" y="912276"/>
                </a:cubicBezTo>
                <a:cubicBezTo>
                  <a:pt x="106997" y="1118016"/>
                  <a:pt x="121920" y="1607642"/>
                  <a:pt x="0" y="1908632"/>
                </a:cubicBezTo>
              </a:path>
            </a:pathLst>
          </a:custGeom>
          <a:noFill/>
          <a:ln w="762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2" name="TextBox 51">
            <a:extLst>
              <a:ext uri="{FF2B5EF4-FFF2-40B4-BE49-F238E27FC236}">
                <a16:creationId xmlns:a16="http://schemas.microsoft.com/office/drawing/2014/main" id="{D2A000F6-F051-FD46-006A-8605E6758248}"/>
              </a:ext>
            </a:extLst>
          </p:cNvPr>
          <p:cNvSpPr txBox="1"/>
          <p:nvPr/>
        </p:nvSpPr>
        <p:spPr>
          <a:xfrm>
            <a:off x="230318" y="2441802"/>
            <a:ext cx="3710350" cy="4555093"/>
          </a:xfrm>
          <a:prstGeom prst="rect">
            <a:avLst/>
          </a:prstGeom>
          <a:noFill/>
        </p:spPr>
        <p:txBody>
          <a:bodyPr wrap="square" rtlCol="0">
            <a:spAutoFit/>
          </a:bodyPr>
          <a:lstStyle/>
          <a:p>
            <a:pPr algn="l">
              <a:spcAft>
                <a:spcPts val="1200"/>
              </a:spcAft>
            </a:pPr>
            <a:r>
              <a:rPr lang="en-GB" sz="2800" dirty="0" err="1">
                <a:latin typeface="Arial" panose="020B0604020202020204" pitchFamily="34" charset="0"/>
                <a:cs typeface="Arial" panose="020B0604020202020204" pitchFamily="34" charset="0"/>
              </a:rPr>
              <a:t>Tomhais</a:t>
            </a:r>
            <a:r>
              <a:rPr lang="en-GB" sz="2800" dirty="0">
                <a:latin typeface="Arial" panose="020B0604020202020204" pitchFamily="34" charset="0"/>
                <a:cs typeface="Arial" panose="020B0604020202020204" pitchFamily="34" charset="0"/>
              </a:rPr>
              <a:t> </a:t>
            </a:r>
            <a:r>
              <a:rPr lang="en-GB" sz="2800" dirty="0" err="1">
                <a:latin typeface="Arial" panose="020B0604020202020204" pitchFamily="34" charset="0"/>
                <a:cs typeface="Arial" panose="020B0604020202020204" pitchFamily="34" charset="0"/>
              </a:rPr>
              <a:t>friotaíocht</a:t>
            </a:r>
            <a:r>
              <a:rPr lang="en-GB" sz="2800" dirty="0">
                <a:latin typeface="Arial" panose="020B0604020202020204" pitchFamily="34" charset="0"/>
                <a:cs typeface="Arial" panose="020B0604020202020204" pitchFamily="34" charset="0"/>
              </a:rPr>
              <a:t> agus </a:t>
            </a:r>
            <a:r>
              <a:rPr lang="en-GB" sz="2800" dirty="0" err="1">
                <a:latin typeface="Arial" panose="020B0604020202020204" pitchFamily="34" charset="0"/>
                <a:cs typeface="Arial" panose="020B0604020202020204" pitchFamily="34" charset="0"/>
              </a:rPr>
              <a:t>teocht</a:t>
            </a:r>
            <a:r>
              <a:rPr lang="en-GB" sz="2800" dirty="0">
                <a:latin typeface="Arial" panose="020B0604020202020204" pitchFamily="34" charset="0"/>
                <a:cs typeface="Arial" panose="020B0604020202020204" pitchFamily="34" charset="0"/>
              </a:rPr>
              <a:t> le </a:t>
            </a:r>
            <a:r>
              <a:rPr lang="en-GB" sz="2800" dirty="0" err="1">
                <a:latin typeface="Arial" panose="020B0604020202020204" pitchFamily="34" charset="0"/>
                <a:cs typeface="Arial" panose="020B0604020202020204" pitchFamily="34" charset="0"/>
              </a:rPr>
              <a:t>haghaidh</a:t>
            </a:r>
            <a:r>
              <a:rPr lang="en-GB" sz="2800" dirty="0">
                <a:latin typeface="Arial" panose="020B0604020202020204" pitchFamily="34" charset="0"/>
                <a:cs typeface="Arial" panose="020B0604020202020204" pitchFamily="34" charset="0"/>
              </a:rPr>
              <a:t> </a:t>
            </a:r>
            <a:r>
              <a:rPr lang="en-GB" sz="2800" dirty="0" err="1">
                <a:latin typeface="Arial" panose="020B0604020202020204" pitchFamily="34" charset="0"/>
                <a:cs typeface="Arial" panose="020B0604020202020204" pitchFamily="34" charset="0"/>
              </a:rPr>
              <a:t>RTDanna</a:t>
            </a:r>
            <a:r>
              <a:rPr lang="en-GB" sz="2800" dirty="0">
                <a:latin typeface="Arial" panose="020B0604020202020204" pitchFamily="34" charset="0"/>
                <a:cs typeface="Arial" panose="020B0604020202020204" pitchFamily="34" charset="0"/>
              </a:rPr>
              <a:t> </a:t>
            </a:r>
            <a:r>
              <a:rPr lang="en-GB" sz="2800" dirty="0" err="1">
                <a:latin typeface="Arial" panose="020B0604020202020204" pitchFamily="34" charset="0"/>
                <a:cs typeface="Arial" panose="020B0604020202020204" pitchFamily="34" charset="0"/>
              </a:rPr>
              <a:t>platanam</a:t>
            </a:r>
            <a:r>
              <a:rPr lang="en-GB" sz="2800" dirty="0">
                <a:latin typeface="Arial" panose="020B0604020202020204" pitchFamily="34" charset="0"/>
                <a:cs typeface="Arial" panose="020B0604020202020204" pitchFamily="34" charset="0"/>
              </a:rPr>
              <a:t> agus </a:t>
            </a:r>
            <a:r>
              <a:rPr lang="en-GB" sz="2800" dirty="0" err="1">
                <a:latin typeface="Arial" panose="020B0604020202020204" pitchFamily="34" charset="0"/>
                <a:cs typeface="Arial" panose="020B0604020202020204" pitchFamily="34" charset="0"/>
              </a:rPr>
              <a:t>nicil</a:t>
            </a:r>
            <a:r>
              <a:rPr lang="en-GB" sz="2800" dirty="0">
                <a:latin typeface="Arial" panose="020B0604020202020204" pitchFamily="34" charset="0"/>
                <a:cs typeface="Arial" panose="020B0604020202020204" pitchFamily="34" charset="0"/>
              </a:rPr>
              <a:t> agus </a:t>
            </a:r>
            <a:r>
              <a:rPr lang="en-GB" sz="2800" dirty="0" err="1">
                <a:latin typeface="Arial" panose="020B0604020202020204" pitchFamily="34" charset="0"/>
                <a:cs typeface="Arial" panose="020B0604020202020204" pitchFamily="34" charset="0"/>
              </a:rPr>
              <a:t>plotaigh</a:t>
            </a:r>
            <a:r>
              <a:rPr lang="en-GB" sz="2800" dirty="0">
                <a:latin typeface="Arial" panose="020B0604020202020204" pitchFamily="34" charset="0"/>
                <a:cs typeface="Arial" panose="020B0604020202020204" pitchFamily="34" charset="0"/>
              </a:rPr>
              <a:t> </a:t>
            </a:r>
            <a:r>
              <a:rPr lang="en-GB" sz="2800" dirty="0" err="1">
                <a:latin typeface="Arial" panose="020B0604020202020204" pitchFamily="34" charset="0"/>
                <a:cs typeface="Arial" panose="020B0604020202020204" pitchFamily="34" charset="0"/>
              </a:rPr>
              <a:t>cuar</a:t>
            </a:r>
            <a:r>
              <a:rPr lang="en-GB" sz="2800" dirty="0">
                <a:latin typeface="Arial" panose="020B0604020202020204" pitchFamily="34" charset="0"/>
                <a:cs typeface="Arial" panose="020B0604020202020204" pitchFamily="34" charset="0"/>
              </a:rPr>
              <a:t> </a:t>
            </a:r>
            <a:r>
              <a:rPr lang="en-GB" sz="2800" dirty="0" err="1">
                <a:latin typeface="Arial" panose="020B0604020202020204" pitchFamily="34" charset="0"/>
                <a:cs typeface="Arial" panose="020B0604020202020204" pitchFamily="34" charset="0"/>
              </a:rPr>
              <a:t>teochta</a:t>
            </a:r>
            <a:r>
              <a:rPr lang="en-GB" sz="2800" dirty="0">
                <a:latin typeface="Arial" panose="020B0604020202020204" pitchFamily="34" charset="0"/>
                <a:cs typeface="Arial" panose="020B0604020202020204" pitchFamily="34" charset="0"/>
              </a:rPr>
              <a:t> na </a:t>
            </a:r>
            <a:r>
              <a:rPr lang="en-GB" sz="2800" dirty="0" err="1">
                <a:latin typeface="Arial" panose="020B0604020202020204" pitchFamily="34" charset="0"/>
                <a:cs typeface="Arial" panose="020B0604020202020204" pitchFamily="34" charset="0"/>
              </a:rPr>
              <a:t>friotaíochta</a:t>
            </a:r>
            <a:endParaRPr lang="en-GB" sz="2800" dirty="0">
              <a:latin typeface="Arial" panose="020B0604020202020204" pitchFamily="34" charset="0"/>
              <a:cs typeface="Arial" panose="020B0604020202020204" pitchFamily="34" charset="0"/>
            </a:endParaRPr>
          </a:p>
          <a:p>
            <a:pPr algn="l">
              <a:spcAft>
                <a:spcPts val="1200"/>
              </a:spcAft>
            </a:pPr>
            <a:r>
              <a:rPr lang="en-GB" sz="2800" dirty="0">
                <a:latin typeface="Arial" panose="020B0604020202020204" pitchFamily="34" charset="0"/>
                <a:cs typeface="Arial" panose="020B0604020202020204" pitchFamily="34" charset="0"/>
              </a:rPr>
              <a:t>NÓ </a:t>
            </a:r>
            <a:r>
              <a:rPr lang="en-GB" sz="2800" dirty="0" err="1">
                <a:latin typeface="Arial" panose="020B0604020202020204" pitchFamily="34" charset="0"/>
                <a:cs typeface="Arial" panose="020B0604020202020204" pitchFamily="34" charset="0"/>
              </a:rPr>
              <a:t>bain</a:t>
            </a:r>
            <a:r>
              <a:rPr lang="en-GB" sz="2800" dirty="0">
                <a:latin typeface="Arial" panose="020B0604020202020204" pitchFamily="34" charset="0"/>
                <a:cs typeface="Arial" panose="020B0604020202020204" pitchFamily="34" charset="0"/>
              </a:rPr>
              <a:t> </a:t>
            </a:r>
            <a:r>
              <a:rPr lang="en-GB" sz="2800" dirty="0" err="1">
                <a:latin typeface="Arial" panose="020B0604020202020204" pitchFamily="34" charset="0"/>
                <a:cs typeface="Arial" panose="020B0604020202020204" pitchFamily="34" charset="0"/>
              </a:rPr>
              <a:t>úsáid</a:t>
            </a:r>
            <a:r>
              <a:rPr lang="en-GB" sz="2800" dirty="0">
                <a:latin typeface="Arial" panose="020B0604020202020204" pitchFamily="34" charset="0"/>
                <a:cs typeface="Arial" panose="020B0604020202020204" pitchFamily="34" charset="0"/>
              </a:rPr>
              <a:t> as </a:t>
            </a:r>
            <a:r>
              <a:rPr lang="en-GB" sz="2800" dirty="0" err="1">
                <a:latin typeface="Arial" panose="020B0604020202020204" pitchFamily="34" charset="0"/>
                <a:cs typeface="Arial" panose="020B0604020202020204" pitchFamily="34" charset="0"/>
              </a:rPr>
              <a:t>sreanga</a:t>
            </a:r>
            <a:r>
              <a:rPr lang="en-GB" sz="2800" dirty="0">
                <a:latin typeface="Arial" panose="020B0604020202020204" pitchFamily="34" charset="0"/>
                <a:cs typeface="Arial" panose="020B0604020202020204" pitchFamily="34" charset="0"/>
              </a:rPr>
              <a:t> </a:t>
            </a:r>
            <a:r>
              <a:rPr lang="en-GB" sz="2800" dirty="0" err="1">
                <a:latin typeface="Arial" panose="020B0604020202020204" pitchFamily="34" charset="0"/>
                <a:cs typeface="Arial" panose="020B0604020202020204" pitchFamily="34" charset="0"/>
              </a:rPr>
              <a:t>copair</a:t>
            </a:r>
            <a:r>
              <a:rPr lang="en-GB" sz="2800" dirty="0">
                <a:latin typeface="Arial" panose="020B0604020202020204" pitchFamily="34" charset="0"/>
                <a:cs typeface="Arial" panose="020B0604020202020204" pitchFamily="34" charset="0"/>
              </a:rPr>
              <a:t> agus </a:t>
            </a:r>
            <a:r>
              <a:rPr lang="en-GB" sz="2800" dirty="0" err="1">
                <a:latin typeface="Arial" panose="020B0604020202020204" pitchFamily="34" charset="0"/>
                <a:cs typeface="Arial" panose="020B0604020202020204" pitchFamily="34" charset="0"/>
              </a:rPr>
              <a:t>niocróim</a:t>
            </a:r>
            <a:r>
              <a:rPr lang="en-GB" sz="2800" dirty="0">
                <a:latin typeface="Arial" panose="020B0604020202020204" pitchFamily="34" charset="0"/>
                <a:cs typeface="Arial" panose="020B0604020202020204" pitchFamily="34" charset="0"/>
              </a:rPr>
              <a:t> in </a:t>
            </a:r>
            <a:r>
              <a:rPr lang="en-GB" sz="2800" dirty="0" err="1">
                <a:latin typeface="Arial" panose="020B0604020202020204" pitchFamily="34" charset="0"/>
                <a:cs typeface="Arial" panose="020B0604020202020204" pitchFamily="34" charset="0"/>
              </a:rPr>
              <a:t>ionad</a:t>
            </a:r>
            <a:r>
              <a:rPr lang="en-GB" sz="2800" dirty="0">
                <a:latin typeface="Arial" panose="020B0604020202020204" pitchFamily="34" charset="0"/>
                <a:cs typeface="Arial" panose="020B0604020202020204" pitchFamily="34" charset="0"/>
              </a:rPr>
              <a:t> </a:t>
            </a:r>
            <a:r>
              <a:rPr lang="en-GB" sz="2800" dirty="0" err="1">
                <a:latin typeface="Arial" panose="020B0604020202020204" pitchFamily="34" charset="0"/>
                <a:cs typeface="Arial" panose="020B0604020202020204" pitchFamily="34" charset="0"/>
              </a:rPr>
              <a:t>RTDanna</a:t>
            </a:r>
            <a:endParaRPr lang="en-GB" sz="2800" dirty="0">
              <a:latin typeface="Arial" panose="020B0604020202020204" pitchFamily="34" charset="0"/>
              <a:cs typeface="Arial" panose="020B0604020202020204" pitchFamily="34" charset="0"/>
            </a:endParaRPr>
          </a:p>
        </p:txBody>
      </p:sp>
      <p:cxnSp>
        <p:nvCxnSpPr>
          <p:cNvPr id="13" name="Straight Arrow Connector 12">
            <a:extLst>
              <a:ext uri="{FF2B5EF4-FFF2-40B4-BE49-F238E27FC236}">
                <a16:creationId xmlns:a16="http://schemas.microsoft.com/office/drawing/2014/main" id="{4E0BCF05-9107-4134-9E14-518A904EDFF2}"/>
              </a:ext>
            </a:extLst>
          </p:cNvPr>
          <p:cNvCxnSpPr>
            <a:cxnSpLocks/>
            <a:stCxn id="18" idx="1"/>
          </p:cNvCxnSpPr>
          <p:nvPr/>
        </p:nvCxnSpPr>
        <p:spPr>
          <a:xfrm flipH="1">
            <a:off x="6905543" y="5156726"/>
            <a:ext cx="755734" cy="241616"/>
          </a:xfrm>
          <a:prstGeom prst="straightConnector1">
            <a:avLst/>
          </a:prstGeom>
          <a:ln w="28575">
            <a:solidFill>
              <a:schemeClr val="tx1"/>
            </a:solidFill>
            <a:tailEnd type="arrow" w="med" len="lg"/>
          </a:ln>
        </p:spPr>
        <p:style>
          <a:lnRef idx="2">
            <a:schemeClr val="accent1"/>
          </a:lnRef>
          <a:fillRef idx="0">
            <a:schemeClr val="accent1"/>
          </a:fillRef>
          <a:effectRef idx="1">
            <a:schemeClr val="accent1"/>
          </a:effectRef>
          <a:fontRef idx="minor">
            <a:schemeClr val="tx1"/>
          </a:fontRef>
        </p:style>
      </p:cxnSp>
      <p:cxnSp>
        <p:nvCxnSpPr>
          <p:cNvPr id="53" name="Straight Arrow Connector 52">
            <a:extLst>
              <a:ext uri="{FF2B5EF4-FFF2-40B4-BE49-F238E27FC236}">
                <a16:creationId xmlns:a16="http://schemas.microsoft.com/office/drawing/2014/main" id="{CEDD528D-048E-688D-910E-D3AFF2455705}"/>
              </a:ext>
            </a:extLst>
          </p:cNvPr>
          <p:cNvCxnSpPr>
            <a:cxnSpLocks/>
            <a:endCxn id="44" idx="0"/>
          </p:cNvCxnSpPr>
          <p:nvPr/>
        </p:nvCxnSpPr>
        <p:spPr>
          <a:xfrm flipH="1">
            <a:off x="5813493" y="1905327"/>
            <a:ext cx="345142" cy="399011"/>
          </a:xfrm>
          <a:prstGeom prst="straightConnector1">
            <a:avLst/>
          </a:prstGeom>
          <a:ln w="28575">
            <a:solidFill>
              <a:schemeClr val="tx1"/>
            </a:solidFill>
            <a:tailEnd type="arrow" w="med" len="lg"/>
          </a:ln>
        </p:spPr>
        <p:style>
          <a:lnRef idx="2">
            <a:schemeClr val="accent1"/>
          </a:lnRef>
          <a:fillRef idx="0">
            <a:schemeClr val="accent1"/>
          </a:fillRef>
          <a:effectRef idx="1">
            <a:schemeClr val="accent1"/>
          </a:effectRef>
          <a:fontRef idx="minor">
            <a:schemeClr val="tx1"/>
          </a:fontRef>
        </p:style>
      </p:cxnSp>
      <p:cxnSp>
        <p:nvCxnSpPr>
          <p:cNvPr id="55" name="Straight Arrow Connector 54">
            <a:extLst>
              <a:ext uri="{FF2B5EF4-FFF2-40B4-BE49-F238E27FC236}">
                <a16:creationId xmlns:a16="http://schemas.microsoft.com/office/drawing/2014/main" id="{DA7D7CEC-5290-CE4F-8954-8472279847D8}"/>
              </a:ext>
            </a:extLst>
          </p:cNvPr>
          <p:cNvCxnSpPr>
            <a:cxnSpLocks/>
          </p:cNvCxnSpPr>
          <p:nvPr/>
        </p:nvCxnSpPr>
        <p:spPr>
          <a:xfrm>
            <a:off x="7188776" y="1925786"/>
            <a:ext cx="387943" cy="341918"/>
          </a:xfrm>
          <a:prstGeom prst="straightConnector1">
            <a:avLst/>
          </a:prstGeom>
          <a:ln w="28575">
            <a:solidFill>
              <a:schemeClr val="tx1"/>
            </a:solidFill>
            <a:tailEnd type="arrow" w="med" len="lg"/>
          </a:ln>
        </p:spPr>
        <p:style>
          <a:lnRef idx="2">
            <a:schemeClr val="accent1"/>
          </a:lnRef>
          <a:fillRef idx="0">
            <a:schemeClr val="accent1"/>
          </a:fillRef>
          <a:effectRef idx="1">
            <a:schemeClr val="accent1"/>
          </a:effectRef>
          <a:fontRef idx="minor">
            <a:schemeClr val="tx1"/>
          </a:fontRef>
        </p:style>
      </p:cxnSp>
      <p:sp>
        <p:nvSpPr>
          <p:cNvPr id="12" name="TextBox 11">
            <a:extLst>
              <a:ext uri="{FF2B5EF4-FFF2-40B4-BE49-F238E27FC236}">
                <a16:creationId xmlns:a16="http://schemas.microsoft.com/office/drawing/2014/main" id="{2AC7B54D-C3A8-5F75-1C22-2BABE939F88B}"/>
              </a:ext>
            </a:extLst>
          </p:cNvPr>
          <p:cNvSpPr txBox="1"/>
          <p:nvPr/>
        </p:nvSpPr>
        <p:spPr>
          <a:xfrm>
            <a:off x="1822929" y="1150725"/>
            <a:ext cx="2471400" cy="954107"/>
          </a:xfrm>
          <a:prstGeom prst="rect">
            <a:avLst/>
          </a:prstGeom>
          <a:noFill/>
        </p:spPr>
        <p:txBody>
          <a:bodyPr wrap="square" rtlCol="0">
            <a:spAutoFit/>
          </a:bodyPr>
          <a:lstStyle/>
          <a:p>
            <a:r>
              <a:rPr lang="en-GB" sz="2800" dirty="0" err="1"/>
              <a:t>Teirmiméadarcaighdeánach</a:t>
            </a:r>
            <a:endParaRPr lang="en-GB" sz="2800" dirty="0"/>
          </a:p>
        </p:txBody>
      </p:sp>
    </p:spTree>
    <p:extLst>
      <p:ext uri="{BB962C8B-B14F-4D97-AF65-F5344CB8AC3E}">
        <p14:creationId xmlns:p14="http://schemas.microsoft.com/office/powerpoint/2010/main" val="249849655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AE4D21E-B1A0-5B3E-68D2-777475BCA95E}"/>
              </a:ext>
            </a:extLst>
          </p:cNvPr>
          <p:cNvSpPr>
            <a:spLocks noGrp="1"/>
          </p:cNvSpPr>
          <p:nvPr>
            <p:ph type="title"/>
          </p:nvPr>
        </p:nvSpPr>
        <p:spPr/>
        <p:txBody>
          <a:bodyPr/>
          <a:lstStyle/>
          <a:p>
            <a:r>
              <a:rPr lang="en-GB"/>
              <a:t>Recap</a:t>
            </a:r>
          </a:p>
        </p:txBody>
      </p:sp>
      <p:sp>
        <p:nvSpPr>
          <p:cNvPr id="4" name="TextBox 3">
            <a:extLst>
              <a:ext uri="{FF2B5EF4-FFF2-40B4-BE49-F238E27FC236}">
                <a16:creationId xmlns:a16="http://schemas.microsoft.com/office/drawing/2014/main" id="{69A5B201-6ED9-1084-98CA-64C8CBBFC660}"/>
              </a:ext>
            </a:extLst>
          </p:cNvPr>
          <p:cNvSpPr txBox="1"/>
          <p:nvPr/>
        </p:nvSpPr>
        <p:spPr>
          <a:xfrm>
            <a:off x="529079" y="806533"/>
            <a:ext cx="8515899" cy="1877437"/>
          </a:xfrm>
          <a:prstGeom prst="rect">
            <a:avLst/>
          </a:prstGeom>
          <a:noFill/>
        </p:spPr>
        <p:txBody>
          <a:bodyPr wrap="square" rtlCol="0">
            <a:spAutoFit/>
          </a:bodyPr>
          <a:lstStyle/>
          <a:p>
            <a:pPr algn="l">
              <a:spcAft>
                <a:spcPts val="1200"/>
              </a:spcAft>
            </a:pPr>
            <a:r>
              <a:rPr lang="en-GB" sz="3200" b="1" dirty="0" err="1">
                <a:latin typeface="Arial" panose="020B0604020202020204" pitchFamily="34" charset="0"/>
                <a:cs typeface="Arial" panose="020B0604020202020204" pitchFamily="34" charset="0"/>
              </a:rPr>
              <a:t>Cruinneas</a:t>
            </a:r>
            <a:r>
              <a:rPr lang="en-GB" sz="3200" dirty="0">
                <a:latin typeface="Arial" panose="020B0604020202020204" pitchFamily="34" charset="0"/>
                <a:cs typeface="Arial" panose="020B0604020202020204" pitchFamily="34" charset="0"/>
              </a:rPr>
              <a:t>: </a:t>
            </a:r>
            <a:r>
              <a:rPr lang="en-GB" sz="3200" dirty="0" err="1">
                <a:latin typeface="Arial" panose="020B0604020202020204" pitchFamily="34" charset="0"/>
                <a:cs typeface="Arial" panose="020B0604020202020204" pitchFamily="34" charset="0"/>
              </a:rPr>
              <a:t>Gaireacht</a:t>
            </a:r>
            <a:r>
              <a:rPr lang="en-GB" sz="3200" dirty="0">
                <a:latin typeface="Arial" panose="020B0604020202020204" pitchFamily="34" charset="0"/>
                <a:cs typeface="Arial" panose="020B0604020202020204" pitchFamily="34" charset="0"/>
              </a:rPr>
              <a:t> don </a:t>
            </a:r>
            <a:r>
              <a:rPr lang="en-GB" sz="3200" dirty="0" err="1">
                <a:latin typeface="Arial" panose="020B0604020202020204" pitchFamily="34" charset="0"/>
                <a:cs typeface="Arial" panose="020B0604020202020204" pitchFamily="34" charset="0"/>
              </a:rPr>
              <a:t>fhíorluach</a:t>
            </a:r>
            <a:endParaRPr lang="en-GB" sz="3200" dirty="0">
              <a:latin typeface="Arial" panose="020B0604020202020204" pitchFamily="34" charset="0"/>
              <a:cs typeface="Arial" panose="020B0604020202020204" pitchFamily="34" charset="0"/>
            </a:endParaRPr>
          </a:p>
          <a:p>
            <a:pPr>
              <a:spcAft>
                <a:spcPts val="1200"/>
              </a:spcAft>
            </a:pPr>
            <a:r>
              <a:rPr lang="en-GB" sz="3200" b="1" dirty="0" err="1">
                <a:latin typeface="Arial" panose="020B0604020202020204" pitchFamily="34" charset="0"/>
                <a:cs typeface="Arial" panose="020B0604020202020204" pitchFamily="34" charset="0"/>
              </a:rPr>
              <a:t>Taifeach</a:t>
            </a:r>
            <a:r>
              <a:rPr lang="en-GB" sz="1200" b="1" dirty="0" err="1">
                <a:latin typeface="Arial" panose="020B0604020202020204" pitchFamily="34" charset="0"/>
                <a:cs typeface="Arial" panose="020B0604020202020204" pitchFamily="34" charset="0"/>
              </a:rPr>
              <a:t>resolution</a:t>
            </a:r>
            <a:r>
              <a:rPr lang="en-GB" sz="3200" dirty="0">
                <a:latin typeface="Arial" panose="020B0604020202020204" pitchFamily="34" charset="0"/>
                <a:cs typeface="Arial" panose="020B0604020202020204" pitchFamily="34" charset="0"/>
              </a:rPr>
              <a:t>: An t-</a:t>
            </a:r>
            <a:r>
              <a:rPr lang="en-GB" sz="3200" dirty="0" err="1">
                <a:latin typeface="Arial" panose="020B0604020202020204" pitchFamily="34" charset="0"/>
                <a:cs typeface="Arial" panose="020B0604020202020204" pitchFamily="34" charset="0"/>
              </a:rPr>
              <a:t>athrú</a:t>
            </a:r>
            <a:r>
              <a:rPr lang="en-GB" sz="3200" dirty="0">
                <a:latin typeface="Arial" panose="020B0604020202020204" pitchFamily="34" charset="0"/>
                <a:cs typeface="Arial" panose="020B0604020202020204" pitchFamily="34" charset="0"/>
              </a:rPr>
              <a:t> is </a:t>
            </a:r>
            <a:r>
              <a:rPr lang="en-GB" sz="3200" dirty="0" err="1">
                <a:latin typeface="Arial" panose="020B0604020202020204" pitchFamily="34" charset="0"/>
                <a:cs typeface="Arial" panose="020B0604020202020204" pitchFamily="34" charset="0"/>
              </a:rPr>
              <a:t>lú</a:t>
            </a:r>
            <a:r>
              <a:rPr lang="en-GB" sz="3200" dirty="0">
                <a:latin typeface="Arial" panose="020B0604020202020204" pitchFamily="34" charset="0"/>
                <a:cs typeface="Arial" panose="020B0604020202020204" pitchFamily="34" charset="0"/>
              </a:rPr>
              <a:t> is féidir a </a:t>
            </a:r>
            <a:r>
              <a:rPr lang="en-GB" sz="3200" dirty="0" err="1">
                <a:latin typeface="Arial" panose="020B0604020202020204" pitchFamily="34" charset="0"/>
                <a:cs typeface="Arial" panose="020B0604020202020204" pitchFamily="34" charset="0"/>
              </a:rPr>
              <a:t>bhrath</a:t>
            </a:r>
            <a:endParaRPr lang="en-GB" sz="3200" dirty="0">
              <a:latin typeface="Arial" panose="020B0604020202020204" pitchFamily="34" charset="0"/>
              <a:cs typeface="Arial" panose="020B0604020202020204" pitchFamily="34" charset="0"/>
            </a:endParaRPr>
          </a:p>
          <a:p>
            <a:pPr algn="l">
              <a:spcAft>
                <a:spcPts val="1200"/>
              </a:spcAft>
            </a:pPr>
            <a:r>
              <a:rPr lang="en-GB" sz="3200" b="1" dirty="0" err="1">
                <a:latin typeface="Arial" panose="020B0604020202020204" pitchFamily="34" charset="0"/>
                <a:cs typeface="Arial" panose="020B0604020202020204" pitchFamily="34" charset="0"/>
              </a:rPr>
              <a:t>Beachtas</a:t>
            </a:r>
            <a:r>
              <a:rPr lang="en-GB" sz="3200" dirty="0">
                <a:latin typeface="Arial" panose="020B0604020202020204" pitchFamily="34" charset="0"/>
                <a:cs typeface="Arial" panose="020B0604020202020204" pitchFamily="34" charset="0"/>
              </a:rPr>
              <a:t>: In-</a:t>
            </a:r>
            <a:r>
              <a:rPr lang="en-GB" sz="3200" dirty="0" err="1">
                <a:latin typeface="Arial" panose="020B0604020202020204" pitchFamily="34" charset="0"/>
                <a:cs typeface="Arial" panose="020B0604020202020204" pitchFamily="34" charset="0"/>
              </a:rPr>
              <a:t>athdhéanamh</a:t>
            </a:r>
            <a:endParaRPr lang="en-GB" sz="3200" dirty="0">
              <a:latin typeface="Arial" panose="020B0604020202020204" pitchFamily="34" charset="0"/>
              <a:cs typeface="Arial" panose="020B0604020202020204" pitchFamily="34" charset="0"/>
            </a:endParaRPr>
          </a:p>
        </p:txBody>
      </p:sp>
      <p:grpSp>
        <p:nvGrpSpPr>
          <p:cNvPr id="79" name="Group 78">
            <a:extLst>
              <a:ext uri="{FF2B5EF4-FFF2-40B4-BE49-F238E27FC236}">
                <a16:creationId xmlns:a16="http://schemas.microsoft.com/office/drawing/2014/main" id="{3F79D9FE-48C1-6CF1-8B43-96AABB746305}"/>
              </a:ext>
            </a:extLst>
          </p:cNvPr>
          <p:cNvGrpSpPr/>
          <p:nvPr/>
        </p:nvGrpSpPr>
        <p:grpSpPr>
          <a:xfrm>
            <a:off x="1745003" y="3764394"/>
            <a:ext cx="3311525" cy="2836328"/>
            <a:chOff x="2376369" y="3863454"/>
            <a:chExt cx="3311525" cy="2836328"/>
          </a:xfrm>
        </p:grpSpPr>
        <p:sp>
          <p:nvSpPr>
            <p:cNvPr id="7" name="Freeform: Shape 6">
              <a:extLst>
                <a:ext uri="{FF2B5EF4-FFF2-40B4-BE49-F238E27FC236}">
                  <a16:creationId xmlns:a16="http://schemas.microsoft.com/office/drawing/2014/main" id="{D13F6BA7-C9C2-0EEC-70B6-F1AA7E72BF42}"/>
                </a:ext>
              </a:extLst>
            </p:cNvPr>
            <p:cNvSpPr/>
            <p:nvPr/>
          </p:nvSpPr>
          <p:spPr>
            <a:xfrm>
              <a:off x="2376369" y="4768463"/>
              <a:ext cx="3311525" cy="1931319"/>
            </a:xfrm>
            <a:custGeom>
              <a:avLst/>
              <a:gdLst>
                <a:gd name="connsiteX0" fmla="*/ 594360 w 3314700"/>
                <a:gd name="connsiteY0" fmla="*/ 34290 h 3211830"/>
                <a:gd name="connsiteX1" fmla="*/ 0 w 3314700"/>
                <a:gd name="connsiteY1" fmla="*/ 0 h 3211830"/>
                <a:gd name="connsiteX2" fmla="*/ 57150 w 3314700"/>
                <a:gd name="connsiteY2" fmla="*/ 3211830 h 3211830"/>
                <a:gd name="connsiteX3" fmla="*/ 3314700 w 3314700"/>
                <a:gd name="connsiteY3" fmla="*/ 3211830 h 3211830"/>
                <a:gd name="connsiteX4" fmla="*/ 3291840 w 3314700"/>
                <a:gd name="connsiteY4" fmla="*/ 45720 h 3211830"/>
                <a:gd name="connsiteX5" fmla="*/ 2731770 w 3314700"/>
                <a:gd name="connsiteY5" fmla="*/ 45720 h 3211830"/>
                <a:gd name="connsiteX6" fmla="*/ 2754630 w 3314700"/>
                <a:gd name="connsiteY6" fmla="*/ 2640330 h 3211830"/>
                <a:gd name="connsiteX7" fmla="*/ 2548890 w 3314700"/>
                <a:gd name="connsiteY7" fmla="*/ 2777490 h 3211830"/>
                <a:gd name="connsiteX8" fmla="*/ 765810 w 3314700"/>
                <a:gd name="connsiteY8" fmla="*/ 2811780 h 3211830"/>
                <a:gd name="connsiteX9" fmla="*/ 548640 w 3314700"/>
                <a:gd name="connsiteY9" fmla="*/ 2617470 h 3211830"/>
                <a:gd name="connsiteX10" fmla="*/ 594360 w 3314700"/>
                <a:gd name="connsiteY10" fmla="*/ 34290 h 3211830"/>
                <a:gd name="connsiteX0" fmla="*/ 594360 w 3314700"/>
                <a:gd name="connsiteY0" fmla="*/ 0 h 3177540"/>
                <a:gd name="connsiteX1" fmla="*/ 0 w 3314700"/>
                <a:gd name="connsiteY1" fmla="*/ 22860 h 3177540"/>
                <a:gd name="connsiteX2" fmla="*/ 57150 w 3314700"/>
                <a:gd name="connsiteY2" fmla="*/ 3177540 h 3177540"/>
                <a:gd name="connsiteX3" fmla="*/ 3314700 w 3314700"/>
                <a:gd name="connsiteY3" fmla="*/ 3177540 h 3177540"/>
                <a:gd name="connsiteX4" fmla="*/ 3291840 w 3314700"/>
                <a:gd name="connsiteY4" fmla="*/ 11430 h 3177540"/>
                <a:gd name="connsiteX5" fmla="*/ 2731770 w 3314700"/>
                <a:gd name="connsiteY5" fmla="*/ 11430 h 3177540"/>
                <a:gd name="connsiteX6" fmla="*/ 2754630 w 3314700"/>
                <a:gd name="connsiteY6" fmla="*/ 2606040 h 3177540"/>
                <a:gd name="connsiteX7" fmla="*/ 2548890 w 3314700"/>
                <a:gd name="connsiteY7" fmla="*/ 2743200 h 3177540"/>
                <a:gd name="connsiteX8" fmla="*/ 765810 w 3314700"/>
                <a:gd name="connsiteY8" fmla="*/ 2777490 h 3177540"/>
                <a:gd name="connsiteX9" fmla="*/ 548640 w 3314700"/>
                <a:gd name="connsiteY9" fmla="*/ 2583180 h 3177540"/>
                <a:gd name="connsiteX10" fmla="*/ 594360 w 3314700"/>
                <a:gd name="connsiteY10" fmla="*/ 0 h 3177540"/>
                <a:gd name="connsiteX0" fmla="*/ 594360 w 3314700"/>
                <a:gd name="connsiteY0" fmla="*/ 11430 h 3188970"/>
                <a:gd name="connsiteX1" fmla="*/ 0 w 3314700"/>
                <a:gd name="connsiteY1" fmla="*/ 0 h 3188970"/>
                <a:gd name="connsiteX2" fmla="*/ 57150 w 3314700"/>
                <a:gd name="connsiteY2" fmla="*/ 3188970 h 3188970"/>
                <a:gd name="connsiteX3" fmla="*/ 3314700 w 3314700"/>
                <a:gd name="connsiteY3" fmla="*/ 3188970 h 3188970"/>
                <a:gd name="connsiteX4" fmla="*/ 3291840 w 3314700"/>
                <a:gd name="connsiteY4" fmla="*/ 22860 h 3188970"/>
                <a:gd name="connsiteX5" fmla="*/ 2731770 w 3314700"/>
                <a:gd name="connsiteY5" fmla="*/ 22860 h 3188970"/>
                <a:gd name="connsiteX6" fmla="*/ 2754630 w 3314700"/>
                <a:gd name="connsiteY6" fmla="*/ 2617470 h 3188970"/>
                <a:gd name="connsiteX7" fmla="*/ 2548890 w 3314700"/>
                <a:gd name="connsiteY7" fmla="*/ 2754630 h 3188970"/>
                <a:gd name="connsiteX8" fmla="*/ 765810 w 3314700"/>
                <a:gd name="connsiteY8" fmla="*/ 2788920 h 3188970"/>
                <a:gd name="connsiteX9" fmla="*/ 548640 w 3314700"/>
                <a:gd name="connsiteY9" fmla="*/ 2594610 h 3188970"/>
                <a:gd name="connsiteX10" fmla="*/ 594360 w 3314700"/>
                <a:gd name="connsiteY10" fmla="*/ 11430 h 3188970"/>
                <a:gd name="connsiteX0" fmla="*/ 594360 w 3314700"/>
                <a:gd name="connsiteY0" fmla="*/ 11430 h 3314700"/>
                <a:gd name="connsiteX1" fmla="*/ 0 w 3314700"/>
                <a:gd name="connsiteY1" fmla="*/ 0 h 3314700"/>
                <a:gd name="connsiteX2" fmla="*/ 11430 w 3314700"/>
                <a:gd name="connsiteY2" fmla="*/ 3314700 h 3314700"/>
                <a:gd name="connsiteX3" fmla="*/ 3314700 w 3314700"/>
                <a:gd name="connsiteY3" fmla="*/ 3188970 h 3314700"/>
                <a:gd name="connsiteX4" fmla="*/ 3291840 w 3314700"/>
                <a:gd name="connsiteY4" fmla="*/ 22860 h 3314700"/>
                <a:gd name="connsiteX5" fmla="*/ 2731770 w 3314700"/>
                <a:gd name="connsiteY5" fmla="*/ 22860 h 3314700"/>
                <a:gd name="connsiteX6" fmla="*/ 2754630 w 3314700"/>
                <a:gd name="connsiteY6" fmla="*/ 2617470 h 3314700"/>
                <a:gd name="connsiteX7" fmla="*/ 2548890 w 3314700"/>
                <a:gd name="connsiteY7" fmla="*/ 2754630 h 3314700"/>
                <a:gd name="connsiteX8" fmla="*/ 765810 w 3314700"/>
                <a:gd name="connsiteY8" fmla="*/ 2788920 h 3314700"/>
                <a:gd name="connsiteX9" fmla="*/ 548640 w 3314700"/>
                <a:gd name="connsiteY9" fmla="*/ 2594610 h 3314700"/>
                <a:gd name="connsiteX10" fmla="*/ 594360 w 3314700"/>
                <a:gd name="connsiteY10" fmla="*/ 11430 h 3314700"/>
                <a:gd name="connsiteX0" fmla="*/ 594360 w 3314700"/>
                <a:gd name="connsiteY0" fmla="*/ 11430 h 3314700"/>
                <a:gd name="connsiteX1" fmla="*/ 0 w 3314700"/>
                <a:gd name="connsiteY1" fmla="*/ 0 h 3314700"/>
                <a:gd name="connsiteX2" fmla="*/ 11430 w 3314700"/>
                <a:gd name="connsiteY2" fmla="*/ 3314700 h 3314700"/>
                <a:gd name="connsiteX3" fmla="*/ 3314700 w 3314700"/>
                <a:gd name="connsiteY3" fmla="*/ 3280410 h 3314700"/>
                <a:gd name="connsiteX4" fmla="*/ 3291840 w 3314700"/>
                <a:gd name="connsiteY4" fmla="*/ 22860 h 3314700"/>
                <a:gd name="connsiteX5" fmla="*/ 2731770 w 3314700"/>
                <a:gd name="connsiteY5" fmla="*/ 22860 h 3314700"/>
                <a:gd name="connsiteX6" fmla="*/ 2754630 w 3314700"/>
                <a:gd name="connsiteY6" fmla="*/ 2617470 h 3314700"/>
                <a:gd name="connsiteX7" fmla="*/ 2548890 w 3314700"/>
                <a:gd name="connsiteY7" fmla="*/ 2754630 h 3314700"/>
                <a:gd name="connsiteX8" fmla="*/ 765810 w 3314700"/>
                <a:gd name="connsiteY8" fmla="*/ 2788920 h 3314700"/>
                <a:gd name="connsiteX9" fmla="*/ 548640 w 3314700"/>
                <a:gd name="connsiteY9" fmla="*/ 2594610 h 3314700"/>
                <a:gd name="connsiteX10" fmla="*/ 594360 w 3314700"/>
                <a:gd name="connsiteY10" fmla="*/ 11430 h 3314700"/>
                <a:gd name="csX0" fmla="*/ 594360 w 3311525"/>
                <a:gd name="csY0" fmla="*/ 11430 h 3416098"/>
                <a:gd name="csX1" fmla="*/ 0 w 3311525"/>
                <a:gd name="csY1" fmla="*/ 0 h 3416098"/>
                <a:gd name="csX2" fmla="*/ 11430 w 3311525"/>
                <a:gd name="csY2" fmla="*/ 3314700 h 3416098"/>
                <a:gd name="csX3" fmla="*/ 3311525 w 3311525"/>
                <a:gd name="csY3" fmla="*/ 3416098 h 3416098"/>
                <a:gd name="csX4" fmla="*/ 3291840 w 3311525"/>
                <a:gd name="csY4" fmla="*/ 22860 h 3416098"/>
                <a:gd name="csX5" fmla="*/ 2731770 w 3311525"/>
                <a:gd name="csY5" fmla="*/ 22860 h 3416098"/>
                <a:gd name="csX6" fmla="*/ 2754630 w 3311525"/>
                <a:gd name="csY6" fmla="*/ 2617470 h 3416098"/>
                <a:gd name="csX7" fmla="*/ 2548890 w 3311525"/>
                <a:gd name="csY7" fmla="*/ 2754630 h 3416098"/>
                <a:gd name="csX8" fmla="*/ 765810 w 3311525"/>
                <a:gd name="csY8" fmla="*/ 2788920 h 3416098"/>
                <a:gd name="csX9" fmla="*/ 548640 w 3311525"/>
                <a:gd name="csY9" fmla="*/ 2594610 h 3416098"/>
                <a:gd name="csX10" fmla="*/ 594360 w 3311525"/>
                <a:gd name="csY10" fmla="*/ 11430 h 3416098"/>
                <a:gd name="csX0" fmla="*/ 594360 w 3311525"/>
                <a:gd name="csY0" fmla="*/ 11430 h 3439081"/>
                <a:gd name="csX1" fmla="*/ 0 w 3311525"/>
                <a:gd name="csY1" fmla="*/ 0 h 3439081"/>
                <a:gd name="csX2" fmla="*/ 14605 w 3311525"/>
                <a:gd name="csY2" fmla="*/ 3439081 h 3439081"/>
                <a:gd name="csX3" fmla="*/ 3311525 w 3311525"/>
                <a:gd name="csY3" fmla="*/ 3416098 h 3439081"/>
                <a:gd name="csX4" fmla="*/ 3291840 w 3311525"/>
                <a:gd name="csY4" fmla="*/ 22860 h 3439081"/>
                <a:gd name="csX5" fmla="*/ 2731770 w 3311525"/>
                <a:gd name="csY5" fmla="*/ 22860 h 3439081"/>
                <a:gd name="csX6" fmla="*/ 2754630 w 3311525"/>
                <a:gd name="csY6" fmla="*/ 2617470 h 3439081"/>
                <a:gd name="csX7" fmla="*/ 2548890 w 3311525"/>
                <a:gd name="csY7" fmla="*/ 2754630 h 3439081"/>
                <a:gd name="csX8" fmla="*/ 765810 w 3311525"/>
                <a:gd name="csY8" fmla="*/ 2788920 h 3439081"/>
                <a:gd name="csX9" fmla="*/ 548640 w 3311525"/>
                <a:gd name="csY9" fmla="*/ 2594610 h 3439081"/>
                <a:gd name="csX10" fmla="*/ 594360 w 3311525"/>
                <a:gd name="csY10" fmla="*/ 11430 h 3439081"/>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Lst>
              <a:rect l="l" t="t" r="r" b="b"/>
              <a:pathLst>
                <a:path w="3311525" h="3439081">
                  <a:moveTo>
                    <a:pt x="594360" y="11430"/>
                  </a:moveTo>
                  <a:lnTo>
                    <a:pt x="0" y="0"/>
                  </a:lnTo>
                  <a:cubicBezTo>
                    <a:pt x="4868" y="1146360"/>
                    <a:pt x="9737" y="2292721"/>
                    <a:pt x="14605" y="3439081"/>
                  </a:cubicBezTo>
                  <a:lnTo>
                    <a:pt x="3311525" y="3416098"/>
                  </a:lnTo>
                  <a:lnTo>
                    <a:pt x="3291840" y="22860"/>
                  </a:lnTo>
                  <a:lnTo>
                    <a:pt x="2731770" y="22860"/>
                  </a:lnTo>
                  <a:lnTo>
                    <a:pt x="2754630" y="2617470"/>
                  </a:lnTo>
                  <a:lnTo>
                    <a:pt x="2548890" y="2754630"/>
                  </a:lnTo>
                  <a:lnTo>
                    <a:pt x="765810" y="2788920"/>
                  </a:lnTo>
                  <a:lnTo>
                    <a:pt x="548640" y="2594610"/>
                  </a:lnTo>
                  <a:lnTo>
                    <a:pt x="594360" y="11430"/>
                  </a:lnTo>
                  <a:close/>
                </a:path>
              </a:pathLst>
            </a:custGeom>
            <a:solidFill>
              <a:srgbClr val="FFC000"/>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noProof="0"/>
            </a:p>
          </p:txBody>
        </p:sp>
        <p:sp>
          <p:nvSpPr>
            <p:cNvPr id="6" name="Freeform: Shape 5">
              <a:extLst>
                <a:ext uri="{FF2B5EF4-FFF2-40B4-BE49-F238E27FC236}">
                  <a16:creationId xmlns:a16="http://schemas.microsoft.com/office/drawing/2014/main" id="{00C5E5CB-382F-9595-A57C-B331A82869AC}"/>
                </a:ext>
              </a:extLst>
            </p:cNvPr>
            <p:cNvSpPr/>
            <p:nvPr/>
          </p:nvSpPr>
          <p:spPr>
            <a:xfrm>
              <a:off x="2958876" y="5320484"/>
              <a:ext cx="2160694" cy="1008474"/>
            </a:xfrm>
            <a:custGeom>
              <a:avLst/>
              <a:gdLst>
                <a:gd name="connsiteX0" fmla="*/ 0 w 2137410"/>
                <a:gd name="connsiteY0" fmla="*/ 0 h 1794510"/>
                <a:gd name="connsiteX1" fmla="*/ 0 w 2137410"/>
                <a:gd name="connsiteY1" fmla="*/ 1565910 h 1794510"/>
                <a:gd name="connsiteX2" fmla="*/ 205740 w 2137410"/>
                <a:gd name="connsiteY2" fmla="*/ 1783080 h 1794510"/>
                <a:gd name="connsiteX3" fmla="*/ 1840230 w 2137410"/>
                <a:gd name="connsiteY3" fmla="*/ 1794510 h 1794510"/>
                <a:gd name="connsiteX4" fmla="*/ 2137410 w 2137410"/>
                <a:gd name="connsiteY4" fmla="*/ 1588770 h 1794510"/>
                <a:gd name="connsiteX5" fmla="*/ 2103120 w 2137410"/>
                <a:gd name="connsiteY5" fmla="*/ 34290 h 1794510"/>
                <a:gd name="connsiteX6" fmla="*/ 0 w 2137410"/>
                <a:gd name="connsiteY6" fmla="*/ 0 h 1794510"/>
                <a:gd name="connsiteX0" fmla="*/ 0 w 2137410"/>
                <a:gd name="connsiteY0" fmla="*/ 0 h 1794510"/>
                <a:gd name="connsiteX1" fmla="*/ 0 w 2137410"/>
                <a:gd name="connsiteY1" fmla="*/ 1565910 h 1794510"/>
                <a:gd name="connsiteX2" fmla="*/ 205740 w 2137410"/>
                <a:gd name="connsiteY2" fmla="*/ 1783080 h 1794510"/>
                <a:gd name="connsiteX3" fmla="*/ 1840230 w 2137410"/>
                <a:gd name="connsiteY3" fmla="*/ 1794510 h 1794510"/>
                <a:gd name="connsiteX4" fmla="*/ 2137410 w 2137410"/>
                <a:gd name="connsiteY4" fmla="*/ 1588770 h 1794510"/>
                <a:gd name="connsiteX5" fmla="*/ 2103120 w 2137410"/>
                <a:gd name="connsiteY5" fmla="*/ 0 h 1794510"/>
                <a:gd name="connsiteX6" fmla="*/ 0 w 2137410"/>
                <a:gd name="connsiteY6" fmla="*/ 0 h 1794510"/>
                <a:gd name="csX0" fmla="*/ 0 w 2137410"/>
                <a:gd name="csY0" fmla="*/ 0 h 1795780"/>
                <a:gd name="csX1" fmla="*/ 0 w 2137410"/>
                <a:gd name="csY1" fmla="*/ 1565910 h 1795780"/>
                <a:gd name="csX2" fmla="*/ 165523 w 2137410"/>
                <a:gd name="csY2" fmla="*/ 1795780 h 1795780"/>
                <a:gd name="csX3" fmla="*/ 1840230 w 2137410"/>
                <a:gd name="csY3" fmla="*/ 1794510 h 1795780"/>
                <a:gd name="csX4" fmla="*/ 2137410 w 2137410"/>
                <a:gd name="csY4" fmla="*/ 1588770 h 1795780"/>
                <a:gd name="csX5" fmla="*/ 2103120 w 2137410"/>
                <a:gd name="csY5" fmla="*/ 0 h 1795780"/>
                <a:gd name="csX6" fmla="*/ 0 w 2137410"/>
                <a:gd name="csY6" fmla="*/ 0 h 1795780"/>
                <a:gd name="csX0" fmla="*/ 23284 w 2160694"/>
                <a:gd name="csY0" fmla="*/ 0 h 1795780"/>
                <a:gd name="csX1" fmla="*/ 0 w 2160694"/>
                <a:gd name="csY1" fmla="*/ 1601894 h 1795780"/>
                <a:gd name="csX2" fmla="*/ 188807 w 2160694"/>
                <a:gd name="csY2" fmla="*/ 1795780 h 1795780"/>
                <a:gd name="csX3" fmla="*/ 1863514 w 2160694"/>
                <a:gd name="csY3" fmla="*/ 1794510 h 1795780"/>
                <a:gd name="csX4" fmla="*/ 2160694 w 2160694"/>
                <a:gd name="csY4" fmla="*/ 1588770 h 1795780"/>
                <a:gd name="csX5" fmla="*/ 2126404 w 2160694"/>
                <a:gd name="csY5" fmla="*/ 0 h 1795780"/>
                <a:gd name="csX6" fmla="*/ 23284 w 2160694"/>
                <a:gd name="csY6" fmla="*/ 0 h 1795780"/>
              </a:gdLst>
              <a:ahLst/>
              <a:cxnLst>
                <a:cxn ang="0">
                  <a:pos x="csX0" y="csY0"/>
                </a:cxn>
                <a:cxn ang="0">
                  <a:pos x="csX1" y="csY1"/>
                </a:cxn>
                <a:cxn ang="0">
                  <a:pos x="csX2" y="csY2"/>
                </a:cxn>
                <a:cxn ang="0">
                  <a:pos x="csX3" y="csY3"/>
                </a:cxn>
                <a:cxn ang="0">
                  <a:pos x="csX4" y="csY4"/>
                </a:cxn>
                <a:cxn ang="0">
                  <a:pos x="csX5" y="csY5"/>
                </a:cxn>
                <a:cxn ang="0">
                  <a:pos x="csX6" y="csY6"/>
                </a:cxn>
              </a:cxnLst>
              <a:rect l="l" t="t" r="r" b="b"/>
              <a:pathLst>
                <a:path w="2160694" h="1795780">
                  <a:moveTo>
                    <a:pt x="23284" y="0"/>
                  </a:moveTo>
                  <a:lnTo>
                    <a:pt x="0" y="1601894"/>
                  </a:lnTo>
                  <a:lnTo>
                    <a:pt x="188807" y="1795780"/>
                  </a:lnTo>
                  <a:lnTo>
                    <a:pt x="1863514" y="1794510"/>
                  </a:lnTo>
                  <a:lnTo>
                    <a:pt x="2160694" y="1588770"/>
                  </a:lnTo>
                  <a:lnTo>
                    <a:pt x="2126404" y="0"/>
                  </a:lnTo>
                  <a:lnTo>
                    <a:pt x="23284" y="0"/>
                  </a:lnTo>
                  <a:close/>
                </a:path>
              </a:pathLst>
            </a:custGeom>
            <a:solidFill>
              <a:schemeClr val="tx2">
                <a:lumMod val="10000"/>
                <a:lumOff val="9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noProof="0"/>
            </a:p>
          </p:txBody>
        </p:sp>
        <p:sp>
          <p:nvSpPr>
            <p:cNvPr id="8" name="Freeform: Shape 7">
              <a:extLst>
                <a:ext uri="{FF2B5EF4-FFF2-40B4-BE49-F238E27FC236}">
                  <a16:creationId xmlns:a16="http://schemas.microsoft.com/office/drawing/2014/main" id="{353FED13-60C1-E7C8-43F1-AA17BE37A860}"/>
                </a:ext>
              </a:extLst>
            </p:cNvPr>
            <p:cNvSpPr/>
            <p:nvPr/>
          </p:nvSpPr>
          <p:spPr>
            <a:xfrm>
              <a:off x="2662120" y="4620828"/>
              <a:ext cx="2678058" cy="1709968"/>
            </a:xfrm>
            <a:custGeom>
              <a:avLst/>
              <a:gdLst>
                <a:gd name="connsiteX0" fmla="*/ 0 w 1783080"/>
                <a:gd name="connsiteY0" fmla="*/ 0 h 2423160"/>
                <a:gd name="connsiteX1" fmla="*/ 194310 w 1783080"/>
                <a:gd name="connsiteY1" fmla="*/ 182880 h 2423160"/>
                <a:gd name="connsiteX2" fmla="*/ 194310 w 1783080"/>
                <a:gd name="connsiteY2" fmla="*/ 2286000 h 2423160"/>
                <a:gd name="connsiteX3" fmla="*/ 308610 w 1783080"/>
                <a:gd name="connsiteY3" fmla="*/ 2423160 h 2423160"/>
                <a:gd name="connsiteX4" fmla="*/ 1463040 w 1783080"/>
                <a:gd name="connsiteY4" fmla="*/ 2423160 h 2423160"/>
                <a:gd name="connsiteX5" fmla="*/ 1611630 w 1783080"/>
                <a:gd name="connsiteY5" fmla="*/ 2274570 h 2423160"/>
                <a:gd name="connsiteX6" fmla="*/ 1623060 w 1783080"/>
                <a:gd name="connsiteY6" fmla="*/ 217170 h 2423160"/>
                <a:gd name="connsiteX7" fmla="*/ 1783080 w 1783080"/>
                <a:gd name="connsiteY7" fmla="*/ 80010 h 2423160"/>
                <a:gd name="connsiteX0" fmla="*/ 0 w 1783080"/>
                <a:gd name="connsiteY0" fmla="*/ 0 h 2423160"/>
                <a:gd name="connsiteX1" fmla="*/ 194310 w 1783080"/>
                <a:gd name="connsiteY1" fmla="*/ 182880 h 2423160"/>
                <a:gd name="connsiteX2" fmla="*/ 194310 w 1783080"/>
                <a:gd name="connsiteY2" fmla="*/ 2286000 h 2423160"/>
                <a:gd name="connsiteX3" fmla="*/ 308610 w 1783080"/>
                <a:gd name="connsiteY3" fmla="*/ 2423160 h 2423160"/>
                <a:gd name="connsiteX4" fmla="*/ 1463040 w 1783080"/>
                <a:gd name="connsiteY4" fmla="*/ 2423160 h 2423160"/>
                <a:gd name="connsiteX5" fmla="*/ 1611630 w 1783080"/>
                <a:gd name="connsiteY5" fmla="*/ 2274570 h 2423160"/>
                <a:gd name="connsiteX6" fmla="*/ 1611630 w 1783080"/>
                <a:gd name="connsiteY6" fmla="*/ 182880 h 2423160"/>
                <a:gd name="connsiteX7" fmla="*/ 1783080 w 1783080"/>
                <a:gd name="connsiteY7" fmla="*/ 80010 h 2423160"/>
                <a:gd name="connsiteX0" fmla="*/ 0 w 1760220"/>
                <a:gd name="connsiteY0" fmla="*/ 0 h 2423160"/>
                <a:gd name="connsiteX1" fmla="*/ 194310 w 1760220"/>
                <a:gd name="connsiteY1" fmla="*/ 182880 h 2423160"/>
                <a:gd name="connsiteX2" fmla="*/ 194310 w 1760220"/>
                <a:gd name="connsiteY2" fmla="*/ 2286000 h 2423160"/>
                <a:gd name="connsiteX3" fmla="*/ 308610 w 1760220"/>
                <a:gd name="connsiteY3" fmla="*/ 2423160 h 2423160"/>
                <a:gd name="connsiteX4" fmla="*/ 1463040 w 1760220"/>
                <a:gd name="connsiteY4" fmla="*/ 2423160 h 2423160"/>
                <a:gd name="connsiteX5" fmla="*/ 1611630 w 1760220"/>
                <a:gd name="connsiteY5" fmla="*/ 2274570 h 2423160"/>
                <a:gd name="connsiteX6" fmla="*/ 1611630 w 1760220"/>
                <a:gd name="connsiteY6" fmla="*/ 182880 h 2423160"/>
                <a:gd name="connsiteX7" fmla="*/ 1760220 w 1760220"/>
                <a:gd name="connsiteY7" fmla="*/ 45720 h 2423160"/>
                <a:gd name="connsiteX0" fmla="*/ 0 w 1760220"/>
                <a:gd name="connsiteY0" fmla="*/ 11430 h 2434590"/>
                <a:gd name="connsiteX1" fmla="*/ 194310 w 1760220"/>
                <a:gd name="connsiteY1" fmla="*/ 194310 h 2434590"/>
                <a:gd name="connsiteX2" fmla="*/ 194310 w 1760220"/>
                <a:gd name="connsiteY2" fmla="*/ 2297430 h 2434590"/>
                <a:gd name="connsiteX3" fmla="*/ 308610 w 1760220"/>
                <a:gd name="connsiteY3" fmla="*/ 2434590 h 2434590"/>
                <a:gd name="connsiteX4" fmla="*/ 1463040 w 1760220"/>
                <a:gd name="connsiteY4" fmla="*/ 2434590 h 2434590"/>
                <a:gd name="connsiteX5" fmla="*/ 1611630 w 1760220"/>
                <a:gd name="connsiteY5" fmla="*/ 2286000 h 2434590"/>
                <a:gd name="connsiteX6" fmla="*/ 1611630 w 1760220"/>
                <a:gd name="connsiteY6" fmla="*/ 194310 h 2434590"/>
                <a:gd name="connsiteX7" fmla="*/ 1760220 w 1760220"/>
                <a:gd name="connsiteY7" fmla="*/ 0 h 24345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60220" h="2434590">
                  <a:moveTo>
                    <a:pt x="0" y="11430"/>
                  </a:moveTo>
                  <a:lnTo>
                    <a:pt x="194310" y="194310"/>
                  </a:lnTo>
                  <a:lnTo>
                    <a:pt x="194310" y="2297430"/>
                  </a:lnTo>
                  <a:lnTo>
                    <a:pt x="308610" y="2434590"/>
                  </a:lnTo>
                  <a:lnTo>
                    <a:pt x="1463040" y="2434590"/>
                  </a:lnTo>
                  <a:lnTo>
                    <a:pt x="1611630" y="2286000"/>
                  </a:lnTo>
                  <a:lnTo>
                    <a:pt x="1611630" y="194310"/>
                  </a:lnTo>
                  <a:cubicBezTo>
                    <a:pt x="1664970" y="148590"/>
                    <a:pt x="1706880" y="45720"/>
                    <a:pt x="1760220" y="0"/>
                  </a:cubicBezTo>
                </a:path>
              </a:pathLst>
            </a:custGeom>
            <a:noFill/>
            <a:ln w="571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noProof="0"/>
            </a:p>
          </p:txBody>
        </p:sp>
        <p:sp>
          <p:nvSpPr>
            <p:cNvPr id="23" name="Freeform: Shape 22">
              <a:extLst>
                <a:ext uri="{FF2B5EF4-FFF2-40B4-BE49-F238E27FC236}">
                  <a16:creationId xmlns:a16="http://schemas.microsoft.com/office/drawing/2014/main" id="{F5F2536C-B263-EB90-5659-A1754B10818F}"/>
                </a:ext>
              </a:extLst>
            </p:cNvPr>
            <p:cNvSpPr/>
            <p:nvPr/>
          </p:nvSpPr>
          <p:spPr>
            <a:xfrm>
              <a:off x="3877772" y="5198448"/>
              <a:ext cx="560388" cy="217170"/>
            </a:xfrm>
            <a:custGeom>
              <a:avLst/>
              <a:gdLst>
                <a:gd name="connsiteX0" fmla="*/ 240030 w 594360"/>
                <a:gd name="connsiteY0" fmla="*/ 0 h 411480"/>
                <a:gd name="connsiteX1" fmla="*/ 0 w 594360"/>
                <a:gd name="connsiteY1" fmla="*/ 274320 h 411480"/>
                <a:gd name="connsiteX2" fmla="*/ 594360 w 594360"/>
                <a:gd name="connsiteY2" fmla="*/ 411480 h 411480"/>
                <a:gd name="connsiteX3" fmla="*/ 468630 w 594360"/>
                <a:gd name="connsiteY3" fmla="*/ 182880 h 411480"/>
                <a:gd name="connsiteX4" fmla="*/ 240030 w 594360"/>
                <a:gd name="connsiteY4" fmla="*/ 0 h 4114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94360" h="411480">
                  <a:moveTo>
                    <a:pt x="240030" y="0"/>
                  </a:moveTo>
                  <a:lnTo>
                    <a:pt x="0" y="274320"/>
                  </a:lnTo>
                  <a:lnTo>
                    <a:pt x="594360" y="411480"/>
                  </a:lnTo>
                  <a:lnTo>
                    <a:pt x="468630" y="182880"/>
                  </a:lnTo>
                  <a:lnTo>
                    <a:pt x="240030" y="0"/>
                  </a:lnTo>
                  <a:close/>
                </a:path>
              </a:pathLst>
            </a:cu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noProof="0"/>
            </a:p>
          </p:txBody>
        </p:sp>
        <p:sp>
          <p:nvSpPr>
            <p:cNvPr id="24" name="Freeform: Shape 23">
              <a:extLst>
                <a:ext uri="{FF2B5EF4-FFF2-40B4-BE49-F238E27FC236}">
                  <a16:creationId xmlns:a16="http://schemas.microsoft.com/office/drawing/2014/main" id="{25C40000-9EC3-D537-3AD2-D34CA177C364}"/>
                </a:ext>
              </a:extLst>
            </p:cNvPr>
            <p:cNvSpPr/>
            <p:nvPr/>
          </p:nvSpPr>
          <p:spPr>
            <a:xfrm>
              <a:off x="4552460" y="5171004"/>
              <a:ext cx="171450" cy="217170"/>
            </a:xfrm>
            <a:custGeom>
              <a:avLst/>
              <a:gdLst>
                <a:gd name="connsiteX0" fmla="*/ 0 w 731520"/>
                <a:gd name="connsiteY0" fmla="*/ 422910 h 422910"/>
                <a:gd name="connsiteX1" fmla="*/ 0 w 731520"/>
                <a:gd name="connsiteY1" fmla="*/ 0 h 422910"/>
                <a:gd name="connsiteX2" fmla="*/ 731520 w 731520"/>
                <a:gd name="connsiteY2" fmla="*/ 274320 h 422910"/>
                <a:gd name="connsiteX3" fmla="*/ 514350 w 731520"/>
                <a:gd name="connsiteY3" fmla="*/ 422910 h 422910"/>
                <a:gd name="connsiteX4" fmla="*/ 0 w 731520"/>
                <a:gd name="connsiteY4" fmla="*/ 422910 h 4229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1520" h="422910">
                  <a:moveTo>
                    <a:pt x="0" y="422910"/>
                  </a:moveTo>
                  <a:lnTo>
                    <a:pt x="0" y="0"/>
                  </a:lnTo>
                  <a:lnTo>
                    <a:pt x="731520" y="274320"/>
                  </a:lnTo>
                  <a:lnTo>
                    <a:pt x="514350" y="422910"/>
                  </a:lnTo>
                  <a:lnTo>
                    <a:pt x="0" y="422910"/>
                  </a:lnTo>
                  <a:close/>
                </a:path>
              </a:pathLst>
            </a:cu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noProof="0"/>
            </a:p>
          </p:txBody>
        </p:sp>
        <p:sp>
          <p:nvSpPr>
            <p:cNvPr id="25" name="Freeform: Shape 24">
              <a:extLst>
                <a:ext uri="{FF2B5EF4-FFF2-40B4-BE49-F238E27FC236}">
                  <a16:creationId xmlns:a16="http://schemas.microsoft.com/office/drawing/2014/main" id="{7D5428FC-4E0E-4D2F-7DF0-5392CEEFB4BF}"/>
                </a:ext>
              </a:extLst>
            </p:cNvPr>
            <p:cNvSpPr/>
            <p:nvPr/>
          </p:nvSpPr>
          <p:spPr>
            <a:xfrm>
              <a:off x="2966993" y="5198447"/>
              <a:ext cx="328006" cy="270685"/>
            </a:xfrm>
            <a:custGeom>
              <a:avLst/>
              <a:gdLst>
                <a:gd name="connsiteX0" fmla="*/ 0 w 285750"/>
                <a:gd name="connsiteY0" fmla="*/ 102870 h 262890"/>
                <a:gd name="connsiteX1" fmla="*/ 285750 w 285750"/>
                <a:gd name="connsiteY1" fmla="*/ 0 h 262890"/>
                <a:gd name="connsiteX2" fmla="*/ 274320 w 285750"/>
                <a:gd name="connsiteY2" fmla="*/ 262890 h 262890"/>
                <a:gd name="connsiteX3" fmla="*/ 102870 w 285750"/>
                <a:gd name="connsiteY3" fmla="*/ 194310 h 262890"/>
                <a:gd name="connsiteX4" fmla="*/ 0 w 285750"/>
                <a:gd name="connsiteY4" fmla="*/ 102870 h 2628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5750" h="262890">
                  <a:moveTo>
                    <a:pt x="0" y="102870"/>
                  </a:moveTo>
                  <a:lnTo>
                    <a:pt x="285750" y="0"/>
                  </a:lnTo>
                  <a:lnTo>
                    <a:pt x="274320" y="262890"/>
                  </a:lnTo>
                  <a:lnTo>
                    <a:pt x="102870" y="194310"/>
                  </a:lnTo>
                  <a:lnTo>
                    <a:pt x="0" y="102870"/>
                  </a:lnTo>
                  <a:close/>
                </a:path>
              </a:pathLst>
            </a:cu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noProof="0"/>
            </a:p>
          </p:txBody>
        </p:sp>
        <p:sp>
          <p:nvSpPr>
            <p:cNvPr id="26" name="Freeform: Shape 25">
              <a:extLst>
                <a:ext uri="{FF2B5EF4-FFF2-40B4-BE49-F238E27FC236}">
                  <a16:creationId xmlns:a16="http://schemas.microsoft.com/office/drawing/2014/main" id="{3500D7BE-C9B2-FF4D-2046-85439AF15561}"/>
                </a:ext>
              </a:extLst>
            </p:cNvPr>
            <p:cNvSpPr/>
            <p:nvPr/>
          </p:nvSpPr>
          <p:spPr>
            <a:xfrm rot="5400000">
              <a:off x="3260759" y="5113854"/>
              <a:ext cx="132566" cy="331470"/>
            </a:xfrm>
            <a:custGeom>
              <a:avLst/>
              <a:gdLst>
                <a:gd name="connsiteX0" fmla="*/ 0 w 468630"/>
                <a:gd name="connsiteY0" fmla="*/ 114300 h 457200"/>
                <a:gd name="connsiteX1" fmla="*/ 468630 w 468630"/>
                <a:gd name="connsiteY1" fmla="*/ 0 h 457200"/>
                <a:gd name="connsiteX2" fmla="*/ 377190 w 468630"/>
                <a:gd name="connsiteY2" fmla="*/ 228600 h 457200"/>
                <a:gd name="connsiteX3" fmla="*/ 377190 w 468630"/>
                <a:gd name="connsiteY3" fmla="*/ 457200 h 457200"/>
                <a:gd name="connsiteX4" fmla="*/ 0 w 468630"/>
                <a:gd name="connsiteY4" fmla="*/ 114300 h 4572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8630" h="457200">
                  <a:moveTo>
                    <a:pt x="0" y="114300"/>
                  </a:moveTo>
                  <a:lnTo>
                    <a:pt x="468630" y="0"/>
                  </a:lnTo>
                  <a:lnTo>
                    <a:pt x="377190" y="228600"/>
                  </a:lnTo>
                  <a:lnTo>
                    <a:pt x="377190" y="457200"/>
                  </a:lnTo>
                  <a:lnTo>
                    <a:pt x="0" y="114300"/>
                  </a:lnTo>
                  <a:close/>
                </a:path>
              </a:pathLst>
            </a:cu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noProof="0"/>
            </a:p>
          </p:txBody>
        </p:sp>
        <p:sp>
          <p:nvSpPr>
            <p:cNvPr id="27" name="Freeform: Shape 26">
              <a:extLst>
                <a:ext uri="{FF2B5EF4-FFF2-40B4-BE49-F238E27FC236}">
                  <a16:creationId xmlns:a16="http://schemas.microsoft.com/office/drawing/2014/main" id="{B5639000-C2CE-AB86-4E27-F127AC3FDFF5}"/>
                </a:ext>
              </a:extLst>
            </p:cNvPr>
            <p:cNvSpPr/>
            <p:nvPr/>
          </p:nvSpPr>
          <p:spPr>
            <a:xfrm>
              <a:off x="4230103" y="5141298"/>
              <a:ext cx="365760" cy="331470"/>
            </a:xfrm>
            <a:custGeom>
              <a:avLst/>
              <a:gdLst>
                <a:gd name="connsiteX0" fmla="*/ 182880 w 365760"/>
                <a:gd name="connsiteY0" fmla="*/ 125730 h 331470"/>
                <a:gd name="connsiteX1" fmla="*/ 205740 w 365760"/>
                <a:gd name="connsiteY1" fmla="*/ 0 h 331470"/>
                <a:gd name="connsiteX2" fmla="*/ 228600 w 365760"/>
                <a:gd name="connsiteY2" fmla="*/ 148590 h 331470"/>
                <a:gd name="connsiteX3" fmla="*/ 365760 w 365760"/>
                <a:gd name="connsiteY3" fmla="*/ 148590 h 331470"/>
                <a:gd name="connsiteX4" fmla="*/ 194310 w 365760"/>
                <a:gd name="connsiteY4" fmla="*/ 251460 h 331470"/>
                <a:gd name="connsiteX5" fmla="*/ 228600 w 365760"/>
                <a:gd name="connsiteY5" fmla="*/ 331470 h 331470"/>
                <a:gd name="connsiteX6" fmla="*/ 114300 w 365760"/>
                <a:gd name="connsiteY6" fmla="*/ 228600 h 331470"/>
                <a:gd name="connsiteX7" fmla="*/ 0 w 365760"/>
                <a:gd name="connsiteY7" fmla="*/ 137160 h 331470"/>
                <a:gd name="connsiteX8" fmla="*/ 182880 w 365760"/>
                <a:gd name="connsiteY8" fmla="*/ 125730 h 3314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65760" h="331470">
                  <a:moveTo>
                    <a:pt x="182880" y="125730"/>
                  </a:moveTo>
                  <a:lnTo>
                    <a:pt x="205740" y="0"/>
                  </a:lnTo>
                  <a:lnTo>
                    <a:pt x="228600" y="148590"/>
                  </a:lnTo>
                  <a:lnTo>
                    <a:pt x="365760" y="148590"/>
                  </a:lnTo>
                  <a:lnTo>
                    <a:pt x="194310" y="251460"/>
                  </a:lnTo>
                  <a:lnTo>
                    <a:pt x="228600" y="331470"/>
                  </a:lnTo>
                  <a:lnTo>
                    <a:pt x="114300" y="228600"/>
                  </a:lnTo>
                  <a:lnTo>
                    <a:pt x="0" y="137160"/>
                  </a:lnTo>
                  <a:lnTo>
                    <a:pt x="182880" y="125730"/>
                  </a:lnTo>
                  <a:close/>
                </a:path>
              </a:pathLst>
            </a:cu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noProof="0"/>
            </a:p>
          </p:txBody>
        </p:sp>
        <p:sp>
          <p:nvSpPr>
            <p:cNvPr id="28" name="Freeform: Shape 27">
              <a:extLst>
                <a:ext uri="{FF2B5EF4-FFF2-40B4-BE49-F238E27FC236}">
                  <a16:creationId xmlns:a16="http://schemas.microsoft.com/office/drawing/2014/main" id="{7C7AA79F-8705-981B-DD20-778827E54785}"/>
                </a:ext>
              </a:extLst>
            </p:cNvPr>
            <p:cNvSpPr/>
            <p:nvPr/>
          </p:nvSpPr>
          <p:spPr>
            <a:xfrm>
              <a:off x="3392798" y="5213763"/>
              <a:ext cx="560388" cy="392038"/>
            </a:xfrm>
            <a:custGeom>
              <a:avLst/>
              <a:gdLst>
                <a:gd name="connsiteX0" fmla="*/ 240030 w 594360"/>
                <a:gd name="connsiteY0" fmla="*/ 0 h 411480"/>
                <a:gd name="connsiteX1" fmla="*/ 0 w 594360"/>
                <a:gd name="connsiteY1" fmla="*/ 274320 h 411480"/>
                <a:gd name="connsiteX2" fmla="*/ 594360 w 594360"/>
                <a:gd name="connsiteY2" fmla="*/ 411480 h 411480"/>
                <a:gd name="connsiteX3" fmla="*/ 468630 w 594360"/>
                <a:gd name="connsiteY3" fmla="*/ 182880 h 411480"/>
                <a:gd name="connsiteX4" fmla="*/ 240030 w 594360"/>
                <a:gd name="connsiteY4" fmla="*/ 0 h 4114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94360" h="411480">
                  <a:moveTo>
                    <a:pt x="240030" y="0"/>
                  </a:moveTo>
                  <a:lnTo>
                    <a:pt x="0" y="274320"/>
                  </a:lnTo>
                  <a:lnTo>
                    <a:pt x="594360" y="411480"/>
                  </a:lnTo>
                  <a:lnTo>
                    <a:pt x="468630" y="182880"/>
                  </a:lnTo>
                  <a:lnTo>
                    <a:pt x="240030" y="0"/>
                  </a:lnTo>
                  <a:close/>
                </a:path>
              </a:pathLst>
            </a:cu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noProof="0"/>
            </a:p>
          </p:txBody>
        </p:sp>
        <p:sp>
          <p:nvSpPr>
            <p:cNvPr id="67" name="Rectangle: Rounded Corners 66">
              <a:extLst>
                <a:ext uri="{FF2B5EF4-FFF2-40B4-BE49-F238E27FC236}">
                  <a16:creationId xmlns:a16="http://schemas.microsoft.com/office/drawing/2014/main" id="{A783EC8E-3C36-069D-2935-BC073B23ABD7}"/>
                </a:ext>
              </a:extLst>
            </p:cNvPr>
            <p:cNvSpPr/>
            <p:nvPr/>
          </p:nvSpPr>
          <p:spPr>
            <a:xfrm rot="21035308">
              <a:off x="3153222" y="3863454"/>
              <a:ext cx="98863" cy="2416324"/>
            </a:xfrm>
            <a:prstGeom prst="roundRect">
              <a:avLst>
                <a:gd name="adj" fmla="val 48782"/>
              </a:avLst>
            </a:prstGeom>
            <a:solidFill>
              <a:schemeClr val="bg1"/>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 name="Freeform: Shape 28">
              <a:extLst>
                <a:ext uri="{FF2B5EF4-FFF2-40B4-BE49-F238E27FC236}">
                  <a16:creationId xmlns:a16="http://schemas.microsoft.com/office/drawing/2014/main" id="{2BEA696A-24E6-1332-9179-9D435B2FC7A4}"/>
                </a:ext>
              </a:extLst>
            </p:cNvPr>
            <p:cNvSpPr/>
            <p:nvPr/>
          </p:nvSpPr>
          <p:spPr>
            <a:xfrm rot="5400000">
              <a:off x="3992884" y="5329881"/>
              <a:ext cx="177682" cy="262892"/>
            </a:xfrm>
            <a:custGeom>
              <a:avLst/>
              <a:gdLst>
                <a:gd name="connsiteX0" fmla="*/ 0 w 468630"/>
                <a:gd name="connsiteY0" fmla="*/ 114300 h 457200"/>
                <a:gd name="connsiteX1" fmla="*/ 468630 w 468630"/>
                <a:gd name="connsiteY1" fmla="*/ 0 h 457200"/>
                <a:gd name="connsiteX2" fmla="*/ 377190 w 468630"/>
                <a:gd name="connsiteY2" fmla="*/ 228600 h 457200"/>
                <a:gd name="connsiteX3" fmla="*/ 377190 w 468630"/>
                <a:gd name="connsiteY3" fmla="*/ 457200 h 457200"/>
                <a:gd name="connsiteX4" fmla="*/ 0 w 468630"/>
                <a:gd name="connsiteY4" fmla="*/ 114300 h 4572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8630" h="457200">
                  <a:moveTo>
                    <a:pt x="0" y="114300"/>
                  </a:moveTo>
                  <a:lnTo>
                    <a:pt x="468630" y="0"/>
                  </a:lnTo>
                  <a:lnTo>
                    <a:pt x="377190" y="228600"/>
                  </a:lnTo>
                  <a:lnTo>
                    <a:pt x="377190" y="457200"/>
                  </a:lnTo>
                  <a:lnTo>
                    <a:pt x="0" y="114300"/>
                  </a:lnTo>
                  <a:close/>
                </a:path>
              </a:pathLst>
            </a:cu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noProof="0"/>
            </a:p>
          </p:txBody>
        </p:sp>
        <p:sp>
          <p:nvSpPr>
            <p:cNvPr id="30" name="Freeform: Shape 29">
              <a:extLst>
                <a:ext uri="{FF2B5EF4-FFF2-40B4-BE49-F238E27FC236}">
                  <a16:creationId xmlns:a16="http://schemas.microsoft.com/office/drawing/2014/main" id="{57F8DDAF-BB25-835C-5B5E-CA344ADEE0B6}"/>
                </a:ext>
              </a:extLst>
            </p:cNvPr>
            <p:cNvSpPr/>
            <p:nvPr/>
          </p:nvSpPr>
          <p:spPr>
            <a:xfrm rot="5400000">
              <a:off x="3206158" y="5338713"/>
              <a:ext cx="177682" cy="262892"/>
            </a:xfrm>
            <a:custGeom>
              <a:avLst/>
              <a:gdLst>
                <a:gd name="connsiteX0" fmla="*/ 0 w 468630"/>
                <a:gd name="connsiteY0" fmla="*/ 114300 h 457200"/>
                <a:gd name="connsiteX1" fmla="*/ 468630 w 468630"/>
                <a:gd name="connsiteY1" fmla="*/ 0 h 457200"/>
                <a:gd name="connsiteX2" fmla="*/ 377190 w 468630"/>
                <a:gd name="connsiteY2" fmla="*/ 228600 h 457200"/>
                <a:gd name="connsiteX3" fmla="*/ 377190 w 468630"/>
                <a:gd name="connsiteY3" fmla="*/ 457200 h 457200"/>
                <a:gd name="connsiteX4" fmla="*/ 0 w 468630"/>
                <a:gd name="connsiteY4" fmla="*/ 114300 h 4572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8630" h="457200">
                  <a:moveTo>
                    <a:pt x="0" y="114300"/>
                  </a:moveTo>
                  <a:lnTo>
                    <a:pt x="468630" y="0"/>
                  </a:lnTo>
                  <a:lnTo>
                    <a:pt x="377190" y="228600"/>
                  </a:lnTo>
                  <a:lnTo>
                    <a:pt x="377190" y="457200"/>
                  </a:lnTo>
                  <a:lnTo>
                    <a:pt x="0" y="114300"/>
                  </a:lnTo>
                  <a:close/>
                </a:path>
              </a:pathLst>
            </a:cu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noProof="0"/>
            </a:p>
          </p:txBody>
        </p:sp>
        <p:sp>
          <p:nvSpPr>
            <p:cNvPr id="31" name="Freeform: Shape 30">
              <a:extLst>
                <a:ext uri="{FF2B5EF4-FFF2-40B4-BE49-F238E27FC236}">
                  <a16:creationId xmlns:a16="http://schemas.microsoft.com/office/drawing/2014/main" id="{61F95B5C-7528-A04E-A745-48DF56098A6E}"/>
                </a:ext>
              </a:extLst>
            </p:cNvPr>
            <p:cNvSpPr/>
            <p:nvPr/>
          </p:nvSpPr>
          <p:spPr>
            <a:xfrm>
              <a:off x="4287026" y="5368043"/>
              <a:ext cx="560388" cy="217170"/>
            </a:xfrm>
            <a:custGeom>
              <a:avLst/>
              <a:gdLst>
                <a:gd name="connsiteX0" fmla="*/ 240030 w 594360"/>
                <a:gd name="connsiteY0" fmla="*/ 0 h 411480"/>
                <a:gd name="connsiteX1" fmla="*/ 0 w 594360"/>
                <a:gd name="connsiteY1" fmla="*/ 274320 h 411480"/>
                <a:gd name="connsiteX2" fmla="*/ 594360 w 594360"/>
                <a:gd name="connsiteY2" fmla="*/ 411480 h 411480"/>
                <a:gd name="connsiteX3" fmla="*/ 468630 w 594360"/>
                <a:gd name="connsiteY3" fmla="*/ 182880 h 411480"/>
                <a:gd name="connsiteX4" fmla="*/ 240030 w 594360"/>
                <a:gd name="connsiteY4" fmla="*/ 0 h 4114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94360" h="411480">
                  <a:moveTo>
                    <a:pt x="240030" y="0"/>
                  </a:moveTo>
                  <a:lnTo>
                    <a:pt x="0" y="274320"/>
                  </a:lnTo>
                  <a:lnTo>
                    <a:pt x="594360" y="411480"/>
                  </a:lnTo>
                  <a:lnTo>
                    <a:pt x="468630" y="182880"/>
                  </a:lnTo>
                  <a:lnTo>
                    <a:pt x="240030" y="0"/>
                  </a:lnTo>
                  <a:close/>
                </a:path>
              </a:pathLst>
            </a:cu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noProof="0"/>
            </a:p>
          </p:txBody>
        </p:sp>
        <p:sp>
          <p:nvSpPr>
            <p:cNvPr id="32" name="Freeform: Shape 31">
              <a:extLst>
                <a:ext uri="{FF2B5EF4-FFF2-40B4-BE49-F238E27FC236}">
                  <a16:creationId xmlns:a16="http://schemas.microsoft.com/office/drawing/2014/main" id="{DBD324E9-88EA-0ABD-52F0-84C5F3E1A002}"/>
                </a:ext>
              </a:extLst>
            </p:cNvPr>
            <p:cNvSpPr/>
            <p:nvPr/>
          </p:nvSpPr>
          <p:spPr>
            <a:xfrm flipH="1">
              <a:off x="4944631" y="5274567"/>
              <a:ext cx="123504" cy="217170"/>
            </a:xfrm>
            <a:custGeom>
              <a:avLst/>
              <a:gdLst>
                <a:gd name="connsiteX0" fmla="*/ 0 w 731520"/>
                <a:gd name="connsiteY0" fmla="*/ 422910 h 422910"/>
                <a:gd name="connsiteX1" fmla="*/ 0 w 731520"/>
                <a:gd name="connsiteY1" fmla="*/ 0 h 422910"/>
                <a:gd name="connsiteX2" fmla="*/ 731520 w 731520"/>
                <a:gd name="connsiteY2" fmla="*/ 274320 h 422910"/>
                <a:gd name="connsiteX3" fmla="*/ 514350 w 731520"/>
                <a:gd name="connsiteY3" fmla="*/ 422910 h 422910"/>
                <a:gd name="connsiteX4" fmla="*/ 0 w 731520"/>
                <a:gd name="connsiteY4" fmla="*/ 422910 h 4229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1520" h="422910">
                  <a:moveTo>
                    <a:pt x="0" y="422910"/>
                  </a:moveTo>
                  <a:lnTo>
                    <a:pt x="0" y="0"/>
                  </a:lnTo>
                  <a:lnTo>
                    <a:pt x="731520" y="274320"/>
                  </a:lnTo>
                  <a:lnTo>
                    <a:pt x="514350" y="422910"/>
                  </a:lnTo>
                  <a:lnTo>
                    <a:pt x="0" y="422910"/>
                  </a:lnTo>
                  <a:close/>
                </a:path>
              </a:pathLst>
            </a:cu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noProof="0"/>
            </a:p>
          </p:txBody>
        </p:sp>
        <p:sp>
          <p:nvSpPr>
            <p:cNvPr id="33" name="Freeform: Shape 32">
              <a:extLst>
                <a:ext uri="{FF2B5EF4-FFF2-40B4-BE49-F238E27FC236}">
                  <a16:creationId xmlns:a16="http://schemas.microsoft.com/office/drawing/2014/main" id="{379024F3-6EF3-5E9A-EC6A-39F24AEDEB8B}"/>
                </a:ext>
              </a:extLst>
            </p:cNvPr>
            <p:cNvSpPr/>
            <p:nvPr/>
          </p:nvSpPr>
          <p:spPr>
            <a:xfrm>
              <a:off x="3340902" y="5450420"/>
              <a:ext cx="388620" cy="217170"/>
            </a:xfrm>
            <a:custGeom>
              <a:avLst/>
              <a:gdLst>
                <a:gd name="connsiteX0" fmla="*/ 0 w 285750"/>
                <a:gd name="connsiteY0" fmla="*/ 102870 h 262890"/>
                <a:gd name="connsiteX1" fmla="*/ 285750 w 285750"/>
                <a:gd name="connsiteY1" fmla="*/ 0 h 262890"/>
                <a:gd name="connsiteX2" fmla="*/ 274320 w 285750"/>
                <a:gd name="connsiteY2" fmla="*/ 262890 h 262890"/>
                <a:gd name="connsiteX3" fmla="*/ 102870 w 285750"/>
                <a:gd name="connsiteY3" fmla="*/ 194310 h 262890"/>
                <a:gd name="connsiteX4" fmla="*/ 0 w 285750"/>
                <a:gd name="connsiteY4" fmla="*/ 102870 h 2628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5750" h="262890">
                  <a:moveTo>
                    <a:pt x="0" y="102870"/>
                  </a:moveTo>
                  <a:lnTo>
                    <a:pt x="285750" y="0"/>
                  </a:lnTo>
                  <a:lnTo>
                    <a:pt x="274320" y="262890"/>
                  </a:lnTo>
                  <a:lnTo>
                    <a:pt x="102870" y="194310"/>
                  </a:lnTo>
                  <a:lnTo>
                    <a:pt x="0" y="102870"/>
                  </a:lnTo>
                  <a:close/>
                </a:path>
              </a:pathLst>
            </a:cu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noProof="0"/>
            </a:p>
          </p:txBody>
        </p:sp>
        <p:sp>
          <p:nvSpPr>
            <p:cNvPr id="34" name="Freeform: Shape 33">
              <a:extLst>
                <a:ext uri="{FF2B5EF4-FFF2-40B4-BE49-F238E27FC236}">
                  <a16:creationId xmlns:a16="http://schemas.microsoft.com/office/drawing/2014/main" id="{97C92935-CEF6-6FD9-72B7-59630AFB0C13}"/>
                </a:ext>
              </a:extLst>
            </p:cNvPr>
            <p:cNvSpPr/>
            <p:nvPr/>
          </p:nvSpPr>
          <p:spPr>
            <a:xfrm rot="5400000" flipV="1">
              <a:off x="3085915" y="5383423"/>
              <a:ext cx="132566" cy="358983"/>
            </a:xfrm>
            <a:custGeom>
              <a:avLst/>
              <a:gdLst>
                <a:gd name="connsiteX0" fmla="*/ 0 w 468630"/>
                <a:gd name="connsiteY0" fmla="*/ 114300 h 457200"/>
                <a:gd name="connsiteX1" fmla="*/ 468630 w 468630"/>
                <a:gd name="connsiteY1" fmla="*/ 0 h 457200"/>
                <a:gd name="connsiteX2" fmla="*/ 377190 w 468630"/>
                <a:gd name="connsiteY2" fmla="*/ 228600 h 457200"/>
                <a:gd name="connsiteX3" fmla="*/ 377190 w 468630"/>
                <a:gd name="connsiteY3" fmla="*/ 457200 h 457200"/>
                <a:gd name="connsiteX4" fmla="*/ 0 w 468630"/>
                <a:gd name="connsiteY4" fmla="*/ 114300 h 4572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8630" h="457200">
                  <a:moveTo>
                    <a:pt x="0" y="114300"/>
                  </a:moveTo>
                  <a:lnTo>
                    <a:pt x="468630" y="0"/>
                  </a:lnTo>
                  <a:lnTo>
                    <a:pt x="377190" y="228600"/>
                  </a:lnTo>
                  <a:lnTo>
                    <a:pt x="377190" y="457200"/>
                  </a:lnTo>
                  <a:lnTo>
                    <a:pt x="0" y="114300"/>
                  </a:lnTo>
                  <a:close/>
                </a:path>
              </a:pathLst>
            </a:cu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noProof="0"/>
            </a:p>
          </p:txBody>
        </p:sp>
        <p:sp>
          <p:nvSpPr>
            <p:cNvPr id="36" name="Freeform: Shape 35">
              <a:extLst>
                <a:ext uri="{FF2B5EF4-FFF2-40B4-BE49-F238E27FC236}">
                  <a16:creationId xmlns:a16="http://schemas.microsoft.com/office/drawing/2014/main" id="{AED8B565-5B93-3EAB-D7DB-C6CA9F5F24E0}"/>
                </a:ext>
              </a:extLst>
            </p:cNvPr>
            <p:cNvSpPr/>
            <p:nvPr/>
          </p:nvSpPr>
          <p:spPr>
            <a:xfrm>
              <a:off x="3884655" y="5382901"/>
              <a:ext cx="560388" cy="392038"/>
            </a:xfrm>
            <a:custGeom>
              <a:avLst/>
              <a:gdLst>
                <a:gd name="connsiteX0" fmla="*/ 240030 w 594360"/>
                <a:gd name="connsiteY0" fmla="*/ 0 h 411480"/>
                <a:gd name="connsiteX1" fmla="*/ 0 w 594360"/>
                <a:gd name="connsiteY1" fmla="*/ 274320 h 411480"/>
                <a:gd name="connsiteX2" fmla="*/ 594360 w 594360"/>
                <a:gd name="connsiteY2" fmla="*/ 411480 h 411480"/>
                <a:gd name="connsiteX3" fmla="*/ 468630 w 594360"/>
                <a:gd name="connsiteY3" fmla="*/ 182880 h 411480"/>
                <a:gd name="connsiteX4" fmla="*/ 240030 w 594360"/>
                <a:gd name="connsiteY4" fmla="*/ 0 h 4114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94360" h="411480">
                  <a:moveTo>
                    <a:pt x="240030" y="0"/>
                  </a:moveTo>
                  <a:lnTo>
                    <a:pt x="0" y="274320"/>
                  </a:lnTo>
                  <a:lnTo>
                    <a:pt x="594360" y="411480"/>
                  </a:lnTo>
                  <a:lnTo>
                    <a:pt x="468630" y="182880"/>
                  </a:lnTo>
                  <a:lnTo>
                    <a:pt x="240030" y="0"/>
                  </a:lnTo>
                  <a:close/>
                </a:path>
              </a:pathLst>
            </a:cu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noProof="0"/>
            </a:p>
          </p:txBody>
        </p:sp>
        <p:sp>
          <p:nvSpPr>
            <p:cNvPr id="37" name="Freeform: Shape 36">
              <a:extLst>
                <a:ext uri="{FF2B5EF4-FFF2-40B4-BE49-F238E27FC236}">
                  <a16:creationId xmlns:a16="http://schemas.microsoft.com/office/drawing/2014/main" id="{9741F73B-2113-F154-DE52-D78307980C19}"/>
                </a:ext>
              </a:extLst>
            </p:cNvPr>
            <p:cNvSpPr/>
            <p:nvPr/>
          </p:nvSpPr>
          <p:spPr>
            <a:xfrm rot="5400000">
              <a:off x="4402138" y="5499476"/>
              <a:ext cx="177682" cy="262892"/>
            </a:xfrm>
            <a:custGeom>
              <a:avLst/>
              <a:gdLst>
                <a:gd name="connsiteX0" fmla="*/ 0 w 468630"/>
                <a:gd name="connsiteY0" fmla="*/ 114300 h 457200"/>
                <a:gd name="connsiteX1" fmla="*/ 468630 w 468630"/>
                <a:gd name="connsiteY1" fmla="*/ 0 h 457200"/>
                <a:gd name="connsiteX2" fmla="*/ 377190 w 468630"/>
                <a:gd name="connsiteY2" fmla="*/ 228600 h 457200"/>
                <a:gd name="connsiteX3" fmla="*/ 377190 w 468630"/>
                <a:gd name="connsiteY3" fmla="*/ 457200 h 457200"/>
                <a:gd name="connsiteX4" fmla="*/ 0 w 468630"/>
                <a:gd name="connsiteY4" fmla="*/ 114300 h 4572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8630" h="457200">
                  <a:moveTo>
                    <a:pt x="0" y="114300"/>
                  </a:moveTo>
                  <a:lnTo>
                    <a:pt x="468630" y="0"/>
                  </a:lnTo>
                  <a:lnTo>
                    <a:pt x="377190" y="228600"/>
                  </a:lnTo>
                  <a:lnTo>
                    <a:pt x="377190" y="457200"/>
                  </a:lnTo>
                  <a:lnTo>
                    <a:pt x="0" y="114300"/>
                  </a:lnTo>
                  <a:close/>
                </a:path>
              </a:pathLst>
            </a:cu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noProof="0"/>
            </a:p>
          </p:txBody>
        </p:sp>
        <p:sp>
          <p:nvSpPr>
            <p:cNvPr id="38" name="Freeform: Shape 37">
              <a:extLst>
                <a:ext uri="{FF2B5EF4-FFF2-40B4-BE49-F238E27FC236}">
                  <a16:creationId xmlns:a16="http://schemas.microsoft.com/office/drawing/2014/main" id="{8B4A3A09-F346-2E19-4EB4-177FAD8068A3}"/>
                </a:ext>
              </a:extLst>
            </p:cNvPr>
            <p:cNvSpPr/>
            <p:nvPr/>
          </p:nvSpPr>
          <p:spPr>
            <a:xfrm rot="5400000" flipH="1">
              <a:off x="3219902" y="5923023"/>
              <a:ext cx="162737" cy="160437"/>
            </a:xfrm>
            <a:custGeom>
              <a:avLst/>
              <a:gdLst>
                <a:gd name="connsiteX0" fmla="*/ 0 w 468630"/>
                <a:gd name="connsiteY0" fmla="*/ 114300 h 457200"/>
                <a:gd name="connsiteX1" fmla="*/ 468630 w 468630"/>
                <a:gd name="connsiteY1" fmla="*/ 0 h 457200"/>
                <a:gd name="connsiteX2" fmla="*/ 377190 w 468630"/>
                <a:gd name="connsiteY2" fmla="*/ 228600 h 457200"/>
                <a:gd name="connsiteX3" fmla="*/ 377190 w 468630"/>
                <a:gd name="connsiteY3" fmla="*/ 457200 h 457200"/>
                <a:gd name="connsiteX4" fmla="*/ 0 w 468630"/>
                <a:gd name="connsiteY4" fmla="*/ 114300 h 4572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8630" h="457200">
                  <a:moveTo>
                    <a:pt x="0" y="114300"/>
                  </a:moveTo>
                  <a:lnTo>
                    <a:pt x="468630" y="0"/>
                  </a:lnTo>
                  <a:lnTo>
                    <a:pt x="377190" y="228600"/>
                  </a:lnTo>
                  <a:lnTo>
                    <a:pt x="377190" y="457200"/>
                  </a:lnTo>
                  <a:lnTo>
                    <a:pt x="0" y="114300"/>
                  </a:lnTo>
                  <a:close/>
                </a:path>
              </a:pathLst>
            </a:cu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noProof="0"/>
            </a:p>
          </p:txBody>
        </p:sp>
        <p:sp>
          <p:nvSpPr>
            <p:cNvPr id="40" name="Freeform: Shape 39">
              <a:extLst>
                <a:ext uri="{FF2B5EF4-FFF2-40B4-BE49-F238E27FC236}">
                  <a16:creationId xmlns:a16="http://schemas.microsoft.com/office/drawing/2014/main" id="{0A578F4C-4EA9-9244-4D8C-8F2CC855AC46}"/>
                </a:ext>
              </a:extLst>
            </p:cNvPr>
            <p:cNvSpPr/>
            <p:nvPr/>
          </p:nvSpPr>
          <p:spPr>
            <a:xfrm>
              <a:off x="4647620" y="5552144"/>
              <a:ext cx="171450" cy="217170"/>
            </a:xfrm>
            <a:custGeom>
              <a:avLst/>
              <a:gdLst>
                <a:gd name="connsiteX0" fmla="*/ 0 w 731520"/>
                <a:gd name="connsiteY0" fmla="*/ 422910 h 422910"/>
                <a:gd name="connsiteX1" fmla="*/ 0 w 731520"/>
                <a:gd name="connsiteY1" fmla="*/ 0 h 422910"/>
                <a:gd name="connsiteX2" fmla="*/ 731520 w 731520"/>
                <a:gd name="connsiteY2" fmla="*/ 274320 h 422910"/>
                <a:gd name="connsiteX3" fmla="*/ 514350 w 731520"/>
                <a:gd name="connsiteY3" fmla="*/ 422910 h 422910"/>
                <a:gd name="connsiteX4" fmla="*/ 0 w 731520"/>
                <a:gd name="connsiteY4" fmla="*/ 422910 h 4229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1520" h="422910">
                  <a:moveTo>
                    <a:pt x="0" y="422910"/>
                  </a:moveTo>
                  <a:lnTo>
                    <a:pt x="0" y="0"/>
                  </a:lnTo>
                  <a:lnTo>
                    <a:pt x="731520" y="274320"/>
                  </a:lnTo>
                  <a:lnTo>
                    <a:pt x="514350" y="422910"/>
                  </a:lnTo>
                  <a:lnTo>
                    <a:pt x="0" y="422910"/>
                  </a:lnTo>
                  <a:close/>
                </a:path>
              </a:pathLst>
            </a:cu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noProof="0"/>
            </a:p>
          </p:txBody>
        </p:sp>
        <p:sp>
          <p:nvSpPr>
            <p:cNvPr id="41" name="Freeform: Shape 40">
              <a:extLst>
                <a:ext uri="{FF2B5EF4-FFF2-40B4-BE49-F238E27FC236}">
                  <a16:creationId xmlns:a16="http://schemas.microsoft.com/office/drawing/2014/main" id="{0EC7DED8-485A-5A93-AF01-6A25692A3F39}"/>
                </a:ext>
              </a:extLst>
            </p:cNvPr>
            <p:cNvSpPr/>
            <p:nvPr/>
          </p:nvSpPr>
          <p:spPr>
            <a:xfrm>
              <a:off x="3001539" y="5579588"/>
              <a:ext cx="388620" cy="217170"/>
            </a:xfrm>
            <a:custGeom>
              <a:avLst/>
              <a:gdLst>
                <a:gd name="connsiteX0" fmla="*/ 0 w 285750"/>
                <a:gd name="connsiteY0" fmla="*/ 102870 h 262890"/>
                <a:gd name="connsiteX1" fmla="*/ 285750 w 285750"/>
                <a:gd name="connsiteY1" fmla="*/ 0 h 262890"/>
                <a:gd name="connsiteX2" fmla="*/ 274320 w 285750"/>
                <a:gd name="connsiteY2" fmla="*/ 262890 h 262890"/>
                <a:gd name="connsiteX3" fmla="*/ 102870 w 285750"/>
                <a:gd name="connsiteY3" fmla="*/ 194310 h 262890"/>
                <a:gd name="connsiteX4" fmla="*/ 0 w 285750"/>
                <a:gd name="connsiteY4" fmla="*/ 102870 h 2628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5750" h="262890">
                  <a:moveTo>
                    <a:pt x="0" y="102870"/>
                  </a:moveTo>
                  <a:lnTo>
                    <a:pt x="285750" y="0"/>
                  </a:lnTo>
                  <a:lnTo>
                    <a:pt x="274320" y="262890"/>
                  </a:lnTo>
                  <a:lnTo>
                    <a:pt x="102870" y="194310"/>
                  </a:lnTo>
                  <a:lnTo>
                    <a:pt x="0" y="102870"/>
                  </a:lnTo>
                  <a:close/>
                </a:path>
              </a:pathLst>
            </a:cu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noProof="0"/>
            </a:p>
          </p:txBody>
        </p:sp>
        <p:sp>
          <p:nvSpPr>
            <p:cNvPr id="42" name="Freeform: Shape 41">
              <a:extLst>
                <a:ext uri="{FF2B5EF4-FFF2-40B4-BE49-F238E27FC236}">
                  <a16:creationId xmlns:a16="http://schemas.microsoft.com/office/drawing/2014/main" id="{896DF761-FF2E-FEA1-32AE-BE0B30CDB964}"/>
                </a:ext>
              </a:extLst>
            </p:cNvPr>
            <p:cNvSpPr/>
            <p:nvPr/>
          </p:nvSpPr>
          <p:spPr>
            <a:xfrm rot="5400000">
              <a:off x="3355919" y="5494994"/>
              <a:ext cx="132566" cy="331470"/>
            </a:xfrm>
            <a:custGeom>
              <a:avLst/>
              <a:gdLst>
                <a:gd name="connsiteX0" fmla="*/ 0 w 468630"/>
                <a:gd name="connsiteY0" fmla="*/ 114300 h 457200"/>
                <a:gd name="connsiteX1" fmla="*/ 468630 w 468630"/>
                <a:gd name="connsiteY1" fmla="*/ 0 h 457200"/>
                <a:gd name="connsiteX2" fmla="*/ 377190 w 468630"/>
                <a:gd name="connsiteY2" fmla="*/ 228600 h 457200"/>
                <a:gd name="connsiteX3" fmla="*/ 377190 w 468630"/>
                <a:gd name="connsiteY3" fmla="*/ 457200 h 457200"/>
                <a:gd name="connsiteX4" fmla="*/ 0 w 468630"/>
                <a:gd name="connsiteY4" fmla="*/ 114300 h 4572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8630" h="457200">
                  <a:moveTo>
                    <a:pt x="0" y="114300"/>
                  </a:moveTo>
                  <a:lnTo>
                    <a:pt x="468630" y="0"/>
                  </a:lnTo>
                  <a:lnTo>
                    <a:pt x="377190" y="228600"/>
                  </a:lnTo>
                  <a:lnTo>
                    <a:pt x="377190" y="457200"/>
                  </a:lnTo>
                  <a:lnTo>
                    <a:pt x="0" y="114300"/>
                  </a:lnTo>
                  <a:close/>
                </a:path>
              </a:pathLst>
            </a:cu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noProof="0"/>
            </a:p>
          </p:txBody>
        </p:sp>
        <p:sp>
          <p:nvSpPr>
            <p:cNvPr id="44" name="Freeform: Shape 43">
              <a:extLst>
                <a:ext uri="{FF2B5EF4-FFF2-40B4-BE49-F238E27FC236}">
                  <a16:creationId xmlns:a16="http://schemas.microsoft.com/office/drawing/2014/main" id="{C9770C11-0D5C-BBAB-5B57-8EE7FA8E3B4D}"/>
                </a:ext>
              </a:extLst>
            </p:cNvPr>
            <p:cNvSpPr/>
            <p:nvPr/>
          </p:nvSpPr>
          <p:spPr>
            <a:xfrm>
              <a:off x="3570561" y="5594446"/>
              <a:ext cx="560388" cy="392038"/>
            </a:xfrm>
            <a:custGeom>
              <a:avLst/>
              <a:gdLst>
                <a:gd name="connsiteX0" fmla="*/ 240030 w 594360"/>
                <a:gd name="connsiteY0" fmla="*/ 0 h 411480"/>
                <a:gd name="connsiteX1" fmla="*/ 0 w 594360"/>
                <a:gd name="connsiteY1" fmla="*/ 274320 h 411480"/>
                <a:gd name="connsiteX2" fmla="*/ 594360 w 594360"/>
                <a:gd name="connsiteY2" fmla="*/ 411480 h 411480"/>
                <a:gd name="connsiteX3" fmla="*/ 468630 w 594360"/>
                <a:gd name="connsiteY3" fmla="*/ 182880 h 411480"/>
                <a:gd name="connsiteX4" fmla="*/ 240030 w 594360"/>
                <a:gd name="connsiteY4" fmla="*/ 0 h 4114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94360" h="411480">
                  <a:moveTo>
                    <a:pt x="240030" y="0"/>
                  </a:moveTo>
                  <a:lnTo>
                    <a:pt x="0" y="274320"/>
                  </a:lnTo>
                  <a:lnTo>
                    <a:pt x="594360" y="411480"/>
                  </a:lnTo>
                  <a:lnTo>
                    <a:pt x="468630" y="182880"/>
                  </a:lnTo>
                  <a:lnTo>
                    <a:pt x="240030" y="0"/>
                  </a:lnTo>
                  <a:close/>
                </a:path>
              </a:pathLst>
            </a:cu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noProof="0"/>
            </a:p>
          </p:txBody>
        </p:sp>
        <p:sp>
          <p:nvSpPr>
            <p:cNvPr id="45" name="Freeform: Shape 44">
              <a:extLst>
                <a:ext uri="{FF2B5EF4-FFF2-40B4-BE49-F238E27FC236}">
                  <a16:creationId xmlns:a16="http://schemas.microsoft.com/office/drawing/2014/main" id="{D1F3C023-320A-6471-DE06-C11A1A70476E}"/>
                </a:ext>
              </a:extLst>
            </p:cNvPr>
            <p:cNvSpPr/>
            <p:nvPr/>
          </p:nvSpPr>
          <p:spPr>
            <a:xfrm rot="5400000">
              <a:off x="4088044" y="5711021"/>
              <a:ext cx="177682" cy="262892"/>
            </a:xfrm>
            <a:custGeom>
              <a:avLst/>
              <a:gdLst>
                <a:gd name="connsiteX0" fmla="*/ 0 w 468630"/>
                <a:gd name="connsiteY0" fmla="*/ 114300 h 457200"/>
                <a:gd name="connsiteX1" fmla="*/ 468630 w 468630"/>
                <a:gd name="connsiteY1" fmla="*/ 0 h 457200"/>
                <a:gd name="connsiteX2" fmla="*/ 377190 w 468630"/>
                <a:gd name="connsiteY2" fmla="*/ 228600 h 457200"/>
                <a:gd name="connsiteX3" fmla="*/ 377190 w 468630"/>
                <a:gd name="connsiteY3" fmla="*/ 457200 h 457200"/>
                <a:gd name="connsiteX4" fmla="*/ 0 w 468630"/>
                <a:gd name="connsiteY4" fmla="*/ 114300 h 4572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8630" h="457200">
                  <a:moveTo>
                    <a:pt x="0" y="114300"/>
                  </a:moveTo>
                  <a:lnTo>
                    <a:pt x="468630" y="0"/>
                  </a:lnTo>
                  <a:lnTo>
                    <a:pt x="377190" y="228600"/>
                  </a:lnTo>
                  <a:lnTo>
                    <a:pt x="377190" y="457200"/>
                  </a:lnTo>
                  <a:lnTo>
                    <a:pt x="0" y="114300"/>
                  </a:lnTo>
                  <a:close/>
                </a:path>
              </a:pathLst>
            </a:cu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noProof="0"/>
            </a:p>
          </p:txBody>
        </p:sp>
        <p:sp>
          <p:nvSpPr>
            <p:cNvPr id="46" name="Freeform: Shape 45">
              <a:extLst>
                <a:ext uri="{FF2B5EF4-FFF2-40B4-BE49-F238E27FC236}">
                  <a16:creationId xmlns:a16="http://schemas.microsoft.com/office/drawing/2014/main" id="{7DD18674-B5A2-2CF2-CE97-CC3942463BDA}"/>
                </a:ext>
              </a:extLst>
            </p:cNvPr>
            <p:cNvSpPr/>
            <p:nvPr/>
          </p:nvSpPr>
          <p:spPr>
            <a:xfrm rot="5400000">
              <a:off x="3301318" y="5719853"/>
              <a:ext cx="177682" cy="262892"/>
            </a:xfrm>
            <a:custGeom>
              <a:avLst/>
              <a:gdLst>
                <a:gd name="connsiteX0" fmla="*/ 0 w 468630"/>
                <a:gd name="connsiteY0" fmla="*/ 114300 h 457200"/>
                <a:gd name="connsiteX1" fmla="*/ 468630 w 468630"/>
                <a:gd name="connsiteY1" fmla="*/ 0 h 457200"/>
                <a:gd name="connsiteX2" fmla="*/ 377190 w 468630"/>
                <a:gd name="connsiteY2" fmla="*/ 228600 h 457200"/>
                <a:gd name="connsiteX3" fmla="*/ 377190 w 468630"/>
                <a:gd name="connsiteY3" fmla="*/ 457200 h 457200"/>
                <a:gd name="connsiteX4" fmla="*/ 0 w 468630"/>
                <a:gd name="connsiteY4" fmla="*/ 114300 h 4572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8630" h="457200">
                  <a:moveTo>
                    <a:pt x="0" y="114300"/>
                  </a:moveTo>
                  <a:lnTo>
                    <a:pt x="468630" y="0"/>
                  </a:lnTo>
                  <a:lnTo>
                    <a:pt x="377190" y="228600"/>
                  </a:lnTo>
                  <a:lnTo>
                    <a:pt x="377190" y="457200"/>
                  </a:lnTo>
                  <a:lnTo>
                    <a:pt x="0" y="114300"/>
                  </a:lnTo>
                  <a:close/>
                </a:path>
              </a:pathLst>
            </a:cu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noProof="0"/>
            </a:p>
          </p:txBody>
        </p:sp>
        <p:sp>
          <p:nvSpPr>
            <p:cNvPr id="47" name="Freeform: Shape 46">
              <a:extLst>
                <a:ext uri="{FF2B5EF4-FFF2-40B4-BE49-F238E27FC236}">
                  <a16:creationId xmlns:a16="http://schemas.microsoft.com/office/drawing/2014/main" id="{AC93CD22-3AB1-9E37-5112-EF875F7B35D1}"/>
                </a:ext>
              </a:extLst>
            </p:cNvPr>
            <p:cNvSpPr/>
            <p:nvPr/>
          </p:nvSpPr>
          <p:spPr>
            <a:xfrm>
              <a:off x="4316017" y="5749183"/>
              <a:ext cx="560388" cy="217170"/>
            </a:xfrm>
            <a:custGeom>
              <a:avLst/>
              <a:gdLst>
                <a:gd name="connsiteX0" fmla="*/ 240030 w 594360"/>
                <a:gd name="connsiteY0" fmla="*/ 0 h 411480"/>
                <a:gd name="connsiteX1" fmla="*/ 0 w 594360"/>
                <a:gd name="connsiteY1" fmla="*/ 274320 h 411480"/>
                <a:gd name="connsiteX2" fmla="*/ 594360 w 594360"/>
                <a:gd name="connsiteY2" fmla="*/ 411480 h 411480"/>
                <a:gd name="connsiteX3" fmla="*/ 468630 w 594360"/>
                <a:gd name="connsiteY3" fmla="*/ 182880 h 411480"/>
                <a:gd name="connsiteX4" fmla="*/ 240030 w 594360"/>
                <a:gd name="connsiteY4" fmla="*/ 0 h 4114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94360" h="411480">
                  <a:moveTo>
                    <a:pt x="240030" y="0"/>
                  </a:moveTo>
                  <a:lnTo>
                    <a:pt x="0" y="274320"/>
                  </a:lnTo>
                  <a:lnTo>
                    <a:pt x="594360" y="411480"/>
                  </a:lnTo>
                  <a:lnTo>
                    <a:pt x="468630" y="182880"/>
                  </a:lnTo>
                  <a:lnTo>
                    <a:pt x="240030" y="0"/>
                  </a:lnTo>
                  <a:close/>
                </a:path>
              </a:pathLst>
            </a:cu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noProof="0"/>
            </a:p>
          </p:txBody>
        </p:sp>
        <p:sp>
          <p:nvSpPr>
            <p:cNvPr id="48" name="Freeform: Shape 47">
              <a:extLst>
                <a:ext uri="{FF2B5EF4-FFF2-40B4-BE49-F238E27FC236}">
                  <a16:creationId xmlns:a16="http://schemas.microsoft.com/office/drawing/2014/main" id="{5CC732A0-CF73-C581-E87C-E7F881AB69F6}"/>
                </a:ext>
              </a:extLst>
            </p:cNvPr>
            <p:cNvSpPr/>
            <p:nvPr/>
          </p:nvSpPr>
          <p:spPr>
            <a:xfrm flipH="1">
              <a:off x="4907294" y="5630922"/>
              <a:ext cx="160629" cy="217170"/>
            </a:xfrm>
            <a:custGeom>
              <a:avLst/>
              <a:gdLst>
                <a:gd name="connsiteX0" fmla="*/ 0 w 731520"/>
                <a:gd name="connsiteY0" fmla="*/ 422910 h 422910"/>
                <a:gd name="connsiteX1" fmla="*/ 0 w 731520"/>
                <a:gd name="connsiteY1" fmla="*/ 0 h 422910"/>
                <a:gd name="connsiteX2" fmla="*/ 731520 w 731520"/>
                <a:gd name="connsiteY2" fmla="*/ 274320 h 422910"/>
                <a:gd name="connsiteX3" fmla="*/ 514350 w 731520"/>
                <a:gd name="connsiteY3" fmla="*/ 422910 h 422910"/>
                <a:gd name="connsiteX4" fmla="*/ 0 w 731520"/>
                <a:gd name="connsiteY4" fmla="*/ 422910 h 4229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1520" h="422910">
                  <a:moveTo>
                    <a:pt x="0" y="422910"/>
                  </a:moveTo>
                  <a:lnTo>
                    <a:pt x="0" y="0"/>
                  </a:lnTo>
                  <a:lnTo>
                    <a:pt x="731520" y="274320"/>
                  </a:lnTo>
                  <a:lnTo>
                    <a:pt x="514350" y="422910"/>
                  </a:lnTo>
                  <a:lnTo>
                    <a:pt x="0" y="422910"/>
                  </a:lnTo>
                  <a:close/>
                </a:path>
              </a:pathLst>
            </a:cu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noProof="0"/>
            </a:p>
          </p:txBody>
        </p:sp>
        <p:sp>
          <p:nvSpPr>
            <p:cNvPr id="49" name="Freeform: Shape 48">
              <a:extLst>
                <a:ext uri="{FF2B5EF4-FFF2-40B4-BE49-F238E27FC236}">
                  <a16:creationId xmlns:a16="http://schemas.microsoft.com/office/drawing/2014/main" id="{90C98EFB-B27E-E00F-B3B7-A920D47D646B}"/>
                </a:ext>
              </a:extLst>
            </p:cNvPr>
            <p:cNvSpPr/>
            <p:nvPr/>
          </p:nvSpPr>
          <p:spPr>
            <a:xfrm>
              <a:off x="3344624" y="5749183"/>
              <a:ext cx="388620" cy="217170"/>
            </a:xfrm>
            <a:custGeom>
              <a:avLst/>
              <a:gdLst>
                <a:gd name="connsiteX0" fmla="*/ 0 w 285750"/>
                <a:gd name="connsiteY0" fmla="*/ 102870 h 262890"/>
                <a:gd name="connsiteX1" fmla="*/ 285750 w 285750"/>
                <a:gd name="connsiteY1" fmla="*/ 0 h 262890"/>
                <a:gd name="connsiteX2" fmla="*/ 274320 w 285750"/>
                <a:gd name="connsiteY2" fmla="*/ 262890 h 262890"/>
                <a:gd name="connsiteX3" fmla="*/ 102870 w 285750"/>
                <a:gd name="connsiteY3" fmla="*/ 194310 h 262890"/>
                <a:gd name="connsiteX4" fmla="*/ 0 w 285750"/>
                <a:gd name="connsiteY4" fmla="*/ 102870 h 2628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5750" h="262890">
                  <a:moveTo>
                    <a:pt x="0" y="102870"/>
                  </a:moveTo>
                  <a:lnTo>
                    <a:pt x="285750" y="0"/>
                  </a:lnTo>
                  <a:lnTo>
                    <a:pt x="274320" y="262890"/>
                  </a:lnTo>
                  <a:lnTo>
                    <a:pt x="102870" y="194310"/>
                  </a:lnTo>
                  <a:lnTo>
                    <a:pt x="0" y="102870"/>
                  </a:lnTo>
                  <a:close/>
                </a:path>
              </a:pathLst>
            </a:cu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noProof="0"/>
            </a:p>
          </p:txBody>
        </p:sp>
        <p:sp>
          <p:nvSpPr>
            <p:cNvPr id="50" name="Freeform: Shape 49">
              <a:extLst>
                <a:ext uri="{FF2B5EF4-FFF2-40B4-BE49-F238E27FC236}">
                  <a16:creationId xmlns:a16="http://schemas.microsoft.com/office/drawing/2014/main" id="{426D39E0-1520-98FC-E857-2D078F5DDD4C}"/>
                </a:ext>
              </a:extLst>
            </p:cNvPr>
            <p:cNvSpPr/>
            <p:nvPr/>
          </p:nvSpPr>
          <p:spPr>
            <a:xfrm rot="5400000">
              <a:off x="3699004" y="5664589"/>
              <a:ext cx="132566" cy="331470"/>
            </a:xfrm>
            <a:custGeom>
              <a:avLst/>
              <a:gdLst>
                <a:gd name="connsiteX0" fmla="*/ 0 w 468630"/>
                <a:gd name="connsiteY0" fmla="*/ 114300 h 457200"/>
                <a:gd name="connsiteX1" fmla="*/ 468630 w 468630"/>
                <a:gd name="connsiteY1" fmla="*/ 0 h 457200"/>
                <a:gd name="connsiteX2" fmla="*/ 377190 w 468630"/>
                <a:gd name="connsiteY2" fmla="*/ 228600 h 457200"/>
                <a:gd name="connsiteX3" fmla="*/ 377190 w 468630"/>
                <a:gd name="connsiteY3" fmla="*/ 457200 h 457200"/>
                <a:gd name="connsiteX4" fmla="*/ 0 w 468630"/>
                <a:gd name="connsiteY4" fmla="*/ 114300 h 4572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8630" h="457200">
                  <a:moveTo>
                    <a:pt x="0" y="114300"/>
                  </a:moveTo>
                  <a:lnTo>
                    <a:pt x="468630" y="0"/>
                  </a:lnTo>
                  <a:lnTo>
                    <a:pt x="377190" y="228600"/>
                  </a:lnTo>
                  <a:lnTo>
                    <a:pt x="377190" y="457200"/>
                  </a:lnTo>
                  <a:lnTo>
                    <a:pt x="0" y="114300"/>
                  </a:lnTo>
                  <a:close/>
                </a:path>
              </a:pathLst>
            </a:cu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noProof="0"/>
            </a:p>
          </p:txBody>
        </p:sp>
        <p:sp>
          <p:nvSpPr>
            <p:cNvPr id="51" name="Freeform: Shape 50">
              <a:extLst>
                <a:ext uri="{FF2B5EF4-FFF2-40B4-BE49-F238E27FC236}">
                  <a16:creationId xmlns:a16="http://schemas.microsoft.com/office/drawing/2014/main" id="{5F83E1AE-92D9-2F91-27E4-36052CC38266}"/>
                </a:ext>
              </a:extLst>
            </p:cNvPr>
            <p:cNvSpPr/>
            <p:nvPr/>
          </p:nvSpPr>
          <p:spPr>
            <a:xfrm>
              <a:off x="4668348" y="5692033"/>
              <a:ext cx="365760" cy="331470"/>
            </a:xfrm>
            <a:custGeom>
              <a:avLst/>
              <a:gdLst>
                <a:gd name="connsiteX0" fmla="*/ 182880 w 365760"/>
                <a:gd name="connsiteY0" fmla="*/ 125730 h 331470"/>
                <a:gd name="connsiteX1" fmla="*/ 205740 w 365760"/>
                <a:gd name="connsiteY1" fmla="*/ 0 h 331470"/>
                <a:gd name="connsiteX2" fmla="*/ 228600 w 365760"/>
                <a:gd name="connsiteY2" fmla="*/ 148590 h 331470"/>
                <a:gd name="connsiteX3" fmla="*/ 365760 w 365760"/>
                <a:gd name="connsiteY3" fmla="*/ 148590 h 331470"/>
                <a:gd name="connsiteX4" fmla="*/ 194310 w 365760"/>
                <a:gd name="connsiteY4" fmla="*/ 251460 h 331470"/>
                <a:gd name="connsiteX5" fmla="*/ 228600 w 365760"/>
                <a:gd name="connsiteY5" fmla="*/ 331470 h 331470"/>
                <a:gd name="connsiteX6" fmla="*/ 114300 w 365760"/>
                <a:gd name="connsiteY6" fmla="*/ 228600 h 331470"/>
                <a:gd name="connsiteX7" fmla="*/ 0 w 365760"/>
                <a:gd name="connsiteY7" fmla="*/ 137160 h 331470"/>
                <a:gd name="connsiteX8" fmla="*/ 182880 w 365760"/>
                <a:gd name="connsiteY8" fmla="*/ 125730 h 3314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65760" h="331470">
                  <a:moveTo>
                    <a:pt x="182880" y="125730"/>
                  </a:moveTo>
                  <a:lnTo>
                    <a:pt x="205740" y="0"/>
                  </a:lnTo>
                  <a:lnTo>
                    <a:pt x="228600" y="148590"/>
                  </a:lnTo>
                  <a:lnTo>
                    <a:pt x="365760" y="148590"/>
                  </a:lnTo>
                  <a:lnTo>
                    <a:pt x="194310" y="251460"/>
                  </a:lnTo>
                  <a:lnTo>
                    <a:pt x="228600" y="331470"/>
                  </a:lnTo>
                  <a:lnTo>
                    <a:pt x="114300" y="228600"/>
                  </a:lnTo>
                  <a:lnTo>
                    <a:pt x="0" y="137160"/>
                  </a:lnTo>
                  <a:lnTo>
                    <a:pt x="182880" y="125730"/>
                  </a:lnTo>
                  <a:close/>
                </a:path>
              </a:pathLst>
            </a:cu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noProof="0"/>
            </a:p>
          </p:txBody>
        </p:sp>
        <p:sp>
          <p:nvSpPr>
            <p:cNvPr id="52" name="Freeform: Shape 51">
              <a:extLst>
                <a:ext uri="{FF2B5EF4-FFF2-40B4-BE49-F238E27FC236}">
                  <a16:creationId xmlns:a16="http://schemas.microsoft.com/office/drawing/2014/main" id="{B5755A68-3BE6-8173-A033-C6BF4040DE19}"/>
                </a:ext>
              </a:extLst>
            </p:cNvPr>
            <p:cNvSpPr/>
            <p:nvPr/>
          </p:nvSpPr>
          <p:spPr>
            <a:xfrm>
              <a:off x="3913646" y="5764041"/>
              <a:ext cx="560388" cy="392038"/>
            </a:xfrm>
            <a:custGeom>
              <a:avLst/>
              <a:gdLst>
                <a:gd name="connsiteX0" fmla="*/ 240030 w 594360"/>
                <a:gd name="connsiteY0" fmla="*/ 0 h 411480"/>
                <a:gd name="connsiteX1" fmla="*/ 0 w 594360"/>
                <a:gd name="connsiteY1" fmla="*/ 274320 h 411480"/>
                <a:gd name="connsiteX2" fmla="*/ 594360 w 594360"/>
                <a:gd name="connsiteY2" fmla="*/ 411480 h 411480"/>
                <a:gd name="connsiteX3" fmla="*/ 468630 w 594360"/>
                <a:gd name="connsiteY3" fmla="*/ 182880 h 411480"/>
                <a:gd name="connsiteX4" fmla="*/ 240030 w 594360"/>
                <a:gd name="connsiteY4" fmla="*/ 0 h 4114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94360" h="411480">
                  <a:moveTo>
                    <a:pt x="240030" y="0"/>
                  </a:moveTo>
                  <a:lnTo>
                    <a:pt x="0" y="274320"/>
                  </a:lnTo>
                  <a:lnTo>
                    <a:pt x="594360" y="411480"/>
                  </a:lnTo>
                  <a:lnTo>
                    <a:pt x="468630" y="182880"/>
                  </a:lnTo>
                  <a:lnTo>
                    <a:pt x="240030" y="0"/>
                  </a:lnTo>
                  <a:close/>
                </a:path>
              </a:pathLst>
            </a:cu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noProof="0"/>
            </a:p>
          </p:txBody>
        </p:sp>
        <p:sp>
          <p:nvSpPr>
            <p:cNvPr id="53" name="Freeform: Shape 52">
              <a:extLst>
                <a:ext uri="{FF2B5EF4-FFF2-40B4-BE49-F238E27FC236}">
                  <a16:creationId xmlns:a16="http://schemas.microsoft.com/office/drawing/2014/main" id="{48D7C66B-039B-C019-8150-1CE224927A2A}"/>
                </a:ext>
              </a:extLst>
            </p:cNvPr>
            <p:cNvSpPr/>
            <p:nvPr/>
          </p:nvSpPr>
          <p:spPr>
            <a:xfrm rot="5400000">
              <a:off x="4431129" y="5880616"/>
              <a:ext cx="177682" cy="262892"/>
            </a:xfrm>
            <a:custGeom>
              <a:avLst/>
              <a:gdLst>
                <a:gd name="connsiteX0" fmla="*/ 0 w 468630"/>
                <a:gd name="connsiteY0" fmla="*/ 114300 h 457200"/>
                <a:gd name="connsiteX1" fmla="*/ 468630 w 468630"/>
                <a:gd name="connsiteY1" fmla="*/ 0 h 457200"/>
                <a:gd name="connsiteX2" fmla="*/ 377190 w 468630"/>
                <a:gd name="connsiteY2" fmla="*/ 228600 h 457200"/>
                <a:gd name="connsiteX3" fmla="*/ 377190 w 468630"/>
                <a:gd name="connsiteY3" fmla="*/ 457200 h 457200"/>
                <a:gd name="connsiteX4" fmla="*/ 0 w 468630"/>
                <a:gd name="connsiteY4" fmla="*/ 114300 h 4572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8630" h="457200">
                  <a:moveTo>
                    <a:pt x="0" y="114300"/>
                  </a:moveTo>
                  <a:lnTo>
                    <a:pt x="468630" y="0"/>
                  </a:lnTo>
                  <a:lnTo>
                    <a:pt x="377190" y="228600"/>
                  </a:lnTo>
                  <a:lnTo>
                    <a:pt x="377190" y="457200"/>
                  </a:lnTo>
                  <a:lnTo>
                    <a:pt x="0" y="114300"/>
                  </a:lnTo>
                  <a:close/>
                </a:path>
              </a:pathLst>
            </a:cu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noProof="0"/>
            </a:p>
          </p:txBody>
        </p:sp>
        <p:sp>
          <p:nvSpPr>
            <p:cNvPr id="54" name="Freeform: Shape 53">
              <a:extLst>
                <a:ext uri="{FF2B5EF4-FFF2-40B4-BE49-F238E27FC236}">
                  <a16:creationId xmlns:a16="http://schemas.microsoft.com/office/drawing/2014/main" id="{D44BC1CE-B5B0-978D-959A-9D6966D9D03C}"/>
                </a:ext>
              </a:extLst>
            </p:cNvPr>
            <p:cNvSpPr/>
            <p:nvPr/>
          </p:nvSpPr>
          <p:spPr>
            <a:xfrm rot="5400000">
              <a:off x="3644403" y="5889448"/>
              <a:ext cx="177682" cy="262892"/>
            </a:xfrm>
            <a:custGeom>
              <a:avLst/>
              <a:gdLst>
                <a:gd name="connsiteX0" fmla="*/ 0 w 468630"/>
                <a:gd name="connsiteY0" fmla="*/ 114300 h 457200"/>
                <a:gd name="connsiteX1" fmla="*/ 468630 w 468630"/>
                <a:gd name="connsiteY1" fmla="*/ 0 h 457200"/>
                <a:gd name="connsiteX2" fmla="*/ 377190 w 468630"/>
                <a:gd name="connsiteY2" fmla="*/ 228600 h 457200"/>
                <a:gd name="connsiteX3" fmla="*/ 377190 w 468630"/>
                <a:gd name="connsiteY3" fmla="*/ 457200 h 457200"/>
                <a:gd name="connsiteX4" fmla="*/ 0 w 468630"/>
                <a:gd name="connsiteY4" fmla="*/ 114300 h 4572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8630" h="457200">
                  <a:moveTo>
                    <a:pt x="0" y="114300"/>
                  </a:moveTo>
                  <a:lnTo>
                    <a:pt x="468630" y="0"/>
                  </a:lnTo>
                  <a:lnTo>
                    <a:pt x="377190" y="228600"/>
                  </a:lnTo>
                  <a:lnTo>
                    <a:pt x="377190" y="457200"/>
                  </a:lnTo>
                  <a:lnTo>
                    <a:pt x="0" y="114300"/>
                  </a:lnTo>
                  <a:close/>
                </a:path>
              </a:pathLst>
            </a:cu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noProof="0"/>
            </a:p>
          </p:txBody>
        </p:sp>
        <p:sp>
          <p:nvSpPr>
            <p:cNvPr id="55" name="Freeform: Shape 54">
              <a:extLst>
                <a:ext uri="{FF2B5EF4-FFF2-40B4-BE49-F238E27FC236}">
                  <a16:creationId xmlns:a16="http://schemas.microsoft.com/office/drawing/2014/main" id="{56F9B302-7393-D410-2D6D-0181B8B377CB}"/>
                </a:ext>
              </a:extLst>
            </p:cNvPr>
            <p:cNvSpPr/>
            <p:nvPr/>
          </p:nvSpPr>
          <p:spPr>
            <a:xfrm rot="21075224">
              <a:off x="3393337" y="6093628"/>
              <a:ext cx="560388" cy="217170"/>
            </a:xfrm>
            <a:custGeom>
              <a:avLst/>
              <a:gdLst>
                <a:gd name="connsiteX0" fmla="*/ 240030 w 594360"/>
                <a:gd name="connsiteY0" fmla="*/ 0 h 411480"/>
                <a:gd name="connsiteX1" fmla="*/ 0 w 594360"/>
                <a:gd name="connsiteY1" fmla="*/ 274320 h 411480"/>
                <a:gd name="connsiteX2" fmla="*/ 594360 w 594360"/>
                <a:gd name="connsiteY2" fmla="*/ 411480 h 411480"/>
                <a:gd name="connsiteX3" fmla="*/ 468630 w 594360"/>
                <a:gd name="connsiteY3" fmla="*/ 182880 h 411480"/>
                <a:gd name="connsiteX4" fmla="*/ 240030 w 594360"/>
                <a:gd name="connsiteY4" fmla="*/ 0 h 4114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94360" h="411480">
                  <a:moveTo>
                    <a:pt x="240030" y="0"/>
                  </a:moveTo>
                  <a:lnTo>
                    <a:pt x="0" y="274320"/>
                  </a:lnTo>
                  <a:lnTo>
                    <a:pt x="594360" y="411480"/>
                  </a:lnTo>
                  <a:lnTo>
                    <a:pt x="468630" y="182880"/>
                  </a:lnTo>
                  <a:lnTo>
                    <a:pt x="240030" y="0"/>
                  </a:lnTo>
                  <a:close/>
                </a:path>
              </a:pathLst>
            </a:cu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noProof="0"/>
            </a:p>
          </p:txBody>
        </p:sp>
        <p:sp>
          <p:nvSpPr>
            <p:cNvPr id="56" name="Freeform: Shape 55">
              <a:extLst>
                <a:ext uri="{FF2B5EF4-FFF2-40B4-BE49-F238E27FC236}">
                  <a16:creationId xmlns:a16="http://schemas.microsoft.com/office/drawing/2014/main" id="{7C67128A-FD3B-8873-7E51-36FAFB533FE4}"/>
                </a:ext>
              </a:extLst>
            </p:cNvPr>
            <p:cNvSpPr/>
            <p:nvPr/>
          </p:nvSpPr>
          <p:spPr>
            <a:xfrm>
              <a:off x="4215391" y="6054428"/>
              <a:ext cx="171450" cy="217170"/>
            </a:xfrm>
            <a:custGeom>
              <a:avLst/>
              <a:gdLst>
                <a:gd name="connsiteX0" fmla="*/ 0 w 731520"/>
                <a:gd name="connsiteY0" fmla="*/ 422910 h 422910"/>
                <a:gd name="connsiteX1" fmla="*/ 0 w 731520"/>
                <a:gd name="connsiteY1" fmla="*/ 0 h 422910"/>
                <a:gd name="connsiteX2" fmla="*/ 731520 w 731520"/>
                <a:gd name="connsiteY2" fmla="*/ 274320 h 422910"/>
                <a:gd name="connsiteX3" fmla="*/ 514350 w 731520"/>
                <a:gd name="connsiteY3" fmla="*/ 422910 h 422910"/>
                <a:gd name="connsiteX4" fmla="*/ 0 w 731520"/>
                <a:gd name="connsiteY4" fmla="*/ 422910 h 4229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1520" h="422910">
                  <a:moveTo>
                    <a:pt x="0" y="422910"/>
                  </a:moveTo>
                  <a:lnTo>
                    <a:pt x="0" y="0"/>
                  </a:lnTo>
                  <a:lnTo>
                    <a:pt x="731520" y="274320"/>
                  </a:lnTo>
                  <a:lnTo>
                    <a:pt x="514350" y="422910"/>
                  </a:lnTo>
                  <a:lnTo>
                    <a:pt x="0" y="422910"/>
                  </a:lnTo>
                  <a:close/>
                </a:path>
              </a:pathLst>
            </a:cu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noProof="0"/>
            </a:p>
          </p:txBody>
        </p:sp>
        <p:sp>
          <p:nvSpPr>
            <p:cNvPr id="57" name="Freeform: Shape 56">
              <a:extLst>
                <a:ext uri="{FF2B5EF4-FFF2-40B4-BE49-F238E27FC236}">
                  <a16:creationId xmlns:a16="http://schemas.microsoft.com/office/drawing/2014/main" id="{2CC07812-D629-F6A8-99F3-60F04A9B2A9A}"/>
                </a:ext>
              </a:extLst>
            </p:cNvPr>
            <p:cNvSpPr/>
            <p:nvPr/>
          </p:nvSpPr>
          <p:spPr>
            <a:xfrm>
              <a:off x="3831456" y="6027262"/>
              <a:ext cx="365760" cy="261579"/>
            </a:xfrm>
            <a:custGeom>
              <a:avLst/>
              <a:gdLst>
                <a:gd name="connsiteX0" fmla="*/ 182880 w 365760"/>
                <a:gd name="connsiteY0" fmla="*/ 125730 h 331470"/>
                <a:gd name="connsiteX1" fmla="*/ 205740 w 365760"/>
                <a:gd name="connsiteY1" fmla="*/ 0 h 331470"/>
                <a:gd name="connsiteX2" fmla="*/ 228600 w 365760"/>
                <a:gd name="connsiteY2" fmla="*/ 148590 h 331470"/>
                <a:gd name="connsiteX3" fmla="*/ 365760 w 365760"/>
                <a:gd name="connsiteY3" fmla="*/ 148590 h 331470"/>
                <a:gd name="connsiteX4" fmla="*/ 194310 w 365760"/>
                <a:gd name="connsiteY4" fmla="*/ 251460 h 331470"/>
                <a:gd name="connsiteX5" fmla="*/ 228600 w 365760"/>
                <a:gd name="connsiteY5" fmla="*/ 331470 h 331470"/>
                <a:gd name="connsiteX6" fmla="*/ 114300 w 365760"/>
                <a:gd name="connsiteY6" fmla="*/ 228600 h 331470"/>
                <a:gd name="connsiteX7" fmla="*/ 0 w 365760"/>
                <a:gd name="connsiteY7" fmla="*/ 137160 h 331470"/>
                <a:gd name="connsiteX8" fmla="*/ 182880 w 365760"/>
                <a:gd name="connsiteY8" fmla="*/ 125730 h 3314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65760" h="331470">
                  <a:moveTo>
                    <a:pt x="182880" y="125730"/>
                  </a:moveTo>
                  <a:lnTo>
                    <a:pt x="205740" y="0"/>
                  </a:lnTo>
                  <a:lnTo>
                    <a:pt x="228600" y="148590"/>
                  </a:lnTo>
                  <a:lnTo>
                    <a:pt x="365760" y="148590"/>
                  </a:lnTo>
                  <a:lnTo>
                    <a:pt x="194310" y="251460"/>
                  </a:lnTo>
                  <a:lnTo>
                    <a:pt x="228600" y="331470"/>
                  </a:lnTo>
                  <a:lnTo>
                    <a:pt x="114300" y="228600"/>
                  </a:lnTo>
                  <a:lnTo>
                    <a:pt x="0" y="137160"/>
                  </a:lnTo>
                  <a:lnTo>
                    <a:pt x="182880" y="125730"/>
                  </a:lnTo>
                  <a:close/>
                </a:path>
              </a:pathLst>
            </a:cu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noProof="0"/>
            </a:p>
          </p:txBody>
        </p:sp>
        <p:sp>
          <p:nvSpPr>
            <p:cNvPr id="58" name="Freeform: Shape 57">
              <a:extLst>
                <a:ext uri="{FF2B5EF4-FFF2-40B4-BE49-F238E27FC236}">
                  <a16:creationId xmlns:a16="http://schemas.microsoft.com/office/drawing/2014/main" id="{47476844-C05A-EEF2-FE45-5182732F87C1}"/>
                </a:ext>
              </a:extLst>
            </p:cNvPr>
            <p:cNvSpPr/>
            <p:nvPr/>
          </p:nvSpPr>
          <p:spPr>
            <a:xfrm rot="8656308">
              <a:off x="4665793" y="5929637"/>
              <a:ext cx="177682" cy="262892"/>
            </a:xfrm>
            <a:custGeom>
              <a:avLst/>
              <a:gdLst>
                <a:gd name="connsiteX0" fmla="*/ 0 w 468630"/>
                <a:gd name="connsiteY0" fmla="*/ 114300 h 457200"/>
                <a:gd name="connsiteX1" fmla="*/ 468630 w 468630"/>
                <a:gd name="connsiteY1" fmla="*/ 0 h 457200"/>
                <a:gd name="connsiteX2" fmla="*/ 377190 w 468630"/>
                <a:gd name="connsiteY2" fmla="*/ 228600 h 457200"/>
                <a:gd name="connsiteX3" fmla="*/ 377190 w 468630"/>
                <a:gd name="connsiteY3" fmla="*/ 457200 h 457200"/>
                <a:gd name="connsiteX4" fmla="*/ 0 w 468630"/>
                <a:gd name="connsiteY4" fmla="*/ 114300 h 4572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8630" h="457200">
                  <a:moveTo>
                    <a:pt x="0" y="114300"/>
                  </a:moveTo>
                  <a:lnTo>
                    <a:pt x="468630" y="0"/>
                  </a:lnTo>
                  <a:lnTo>
                    <a:pt x="377190" y="228600"/>
                  </a:lnTo>
                  <a:lnTo>
                    <a:pt x="377190" y="457200"/>
                  </a:lnTo>
                  <a:lnTo>
                    <a:pt x="0" y="114300"/>
                  </a:lnTo>
                  <a:close/>
                </a:path>
              </a:pathLst>
            </a:cu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noProof="0"/>
            </a:p>
          </p:txBody>
        </p:sp>
        <p:sp>
          <p:nvSpPr>
            <p:cNvPr id="59" name="Freeform: Shape 58">
              <a:extLst>
                <a:ext uri="{FF2B5EF4-FFF2-40B4-BE49-F238E27FC236}">
                  <a16:creationId xmlns:a16="http://schemas.microsoft.com/office/drawing/2014/main" id="{520A212C-3E16-974D-E8B4-99B2F4545C0C}"/>
                </a:ext>
              </a:extLst>
            </p:cNvPr>
            <p:cNvSpPr/>
            <p:nvPr/>
          </p:nvSpPr>
          <p:spPr>
            <a:xfrm>
              <a:off x="3392798" y="5928002"/>
              <a:ext cx="171450" cy="217170"/>
            </a:xfrm>
            <a:custGeom>
              <a:avLst/>
              <a:gdLst>
                <a:gd name="connsiteX0" fmla="*/ 0 w 731520"/>
                <a:gd name="connsiteY0" fmla="*/ 422910 h 422910"/>
                <a:gd name="connsiteX1" fmla="*/ 0 w 731520"/>
                <a:gd name="connsiteY1" fmla="*/ 0 h 422910"/>
                <a:gd name="connsiteX2" fmla="*/ 731520 w 731520"/>
                <a:gd name="connsiteY2" fmla="*/ 274320 h 422910"/>
                <a:gd name="connsiteX3" fmla="*/ 514350 w 731520"/>
                <a:gd name="connsiteY3" fmla="*/ 422910 h 422910"/>
                <a:gd name="connsiteX4" fmla="*/ 0 w 731520"/>
                <a:gd name="connsiteY4" fmla="*/ 422910 h 4229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1520" h="422910">
                  <a:moveTo>
                    <a:pt x="0" y="422910"/>
                  </a:moveTo>
                  <a:lnTo>
                    <a:pt x="0" y="0"/>
                  </a:lnTo>
                  <a:lnTo>
                    <a:pt x="731520" y="274320"/>
                  </a:lnTo>
                  <a:lnTo>
                    <a:pt x="514350" y="422910"/>
                  </a:lnTo>
                  <a:lnTo>
                    <a:pt x="0" y="422910"/>
                  </a:lnTo>
                  <a:close/>
                </a:path>
              </a:pathLst>
            </a:cu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noProof="0"/>
            </a:p>
          </p:txBody>
        </p:sp>
        <p:sp>
          <p:nvSpPr>
            <p:cNvPr id="60" name="Freeform: Shape 59">
              <a:extLst>
                <a:ext uri="{FF2B5EF4-FFF2-40B4-BE49-F238E27FC236}">
                  <a16:creationId xmlns:a16="http://schemas.microsoft.com/office/drawing/2014/main" id="{75972FE1-DAEB-F036-97FB-68446448B98F}"/>
                </a:ext>
              </a:extLst>
            </p:cNvPr>
            <p:cNvSpPr/>
            <p:nvPr/>
          </p:nvSpPr>
          <p:spPr>
            <a:xfrm>
              <a:off x="3000285" y="5967639"/>
              <a:ext cx="365760" cy="331470"/>
            </a:xfrm>
            <a:custGeom>
              <a:avLst/>
              <a:gdLst>
                <a:gd name="connsiteX0" fmla="*/ 182880 w 365760"/>
                <a:gd name="connsiteY0" fmla="*/ 125730 h 331470"/>
                <a:gd name="connsiteX1" fmla="*/ 205740 w 365760"/>
                <a:gd name="connsiteY1" fmla="*/ 0 h 331470"/>
                <a:gd name="connsiteX2" fmla="*/ 228600 w 365760"/>
                <a:gd name="connsiteY2" fmla="*/ 148590 h 331470"/>
                <a:gd name="connsiteX3" fmla="*/ 365760 w 365760"/>
                <a:gd name="connsiteY3" fmla="*/ 148590 h 331470"/>
                <a:gd name="connsiteX4" fmla="*/ 194310 w 365760"/>
                <a:gd name="connsiteY4" fmla="*/ 251460 h 331470"/>
                <a:gd name="connsiteX5" fmla="*/ 228600 w 365760"/>
                <a:gd name="connsiteY5" fmla="*/ 331470 h 331470"/>
                <a:gd name="connsiteX6" fmla="*/ 114300 w 365760"/>
                <a:gd name="connsiteY6" fmla="*/ 228600 h 331470"/>
                <a:gd name="connsiteX7" fmla="*/ 0 w 365760"/>
                <a:gd name="connsiteY7" fmla="*/ 137160 h 331470"/>
                <a:gd name="connsiteX8" fmla="*/ 182880 w 365760"/>
                <a:gd name="connsiteY8" fmla="*/ 125730 h 3314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65760" h="331470">
                  <a:moveTo>
                    <a:pt x="182880" y="125730"/>
                  </a:moveTo>
                  <a:lnTo>
                    <a:pt x="205740" y="0"/>
                  </a:lnTo>
                  <a:lnTo>
                    <a:pt x="228600" y="148590"/>
                  </a:lnTo>
                  <a:lnTo>
                    <a:pt x="365760" y="148590"/>
                  </a:lnTo>
                  <a:lnTo>
                    <a:pt x="194310" y="251460"/>
                  </a:lnTo>
                  <a:lnTo>
                    <a:pt x="228600" y="331470"/>
                  </a:lnTo>
                  <a:lnTo>
                    <a:pt x="114300" y="228600"/>
                  </a:lnTo>
                  <a:lnTo>
                    <a:pt x="0" y="137160"/>
                  </a:lnTo>
                  <a:lnTo>
                    <a:pt x="182880" y="125730"/>
                  </a:lnTo>
                  <a:close/>
                </a:path>
              </a:pathLst>
            </a:cu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noProof="0"/>
            </a:p>
          </p:txBody>
        </p:sp>
        <p:sp>
          <p:nvSpPr>
            <p:cNvPr id="12" name="Freeform: Shape 11">
              <a:extLst>
                <a:ext uri="{FF2B5EF4-FFF2-40B4-BE49-F238E27FC236}">
                  <a16:creationId xmlns:a16="http://schemas.microsoft.com/office/drawing/2014/main" id="{B6171763-D289-CF37-1DC2-A6158D757EAD}"/>
                </a:ext>
              </a:extLst>
            </p:cNvPr>
            <p:cNvSpPr/>
            <p:nvPr/>
          </p:nvSpPr>
          <p:spPr>
            <a:xfrm rot="1597460">
              <a:off x="3018433" y="5777757"/>
              <a:ext cx="132566" cy="331470"/>
            </a:xfrm>
            <a:custGeom>
              <a:avLst/>
              <a:gdLst>
                <a:gd name="connsiteX0" fmla="*/ 0 w 468630"/>
                <a:gd name="connsiteY0" fmla="*/ 114300 h 457200"/>
                <a:gd name="connsiteX1" fmla="*/ 468630 w 468630"/>
                <a:gd name="connsiteY1" fmla="*/ 0 h 457200"/>
                <a:gd name="connsiteX2" fmla="*/ 377190 w 468630"/>
                <a:gd name="connsiteY2" fmla="*/ 228600 h 457200"/>
                <a:gd name="connsiteX3" fmla="*/ 377190 w 468630"/>
                <a:gd name="connsiteY3" fmla="*/ 457200 h 457200"/>
                <a:gd name="connsiteX4" fmla="*/ 0 w 468630"/>
                <a:gd name="connsiteY4" fmla="*/ 114300 h 4572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8630" h="457200">
                  <a:moveTo>
                    <a:pt x="0" y="114300"/>
                  </a:moveTo>
                  <a:lnTo>
                    <a:pt x="468630" y="0"/>
                  </a:lnTo>
                  <a:lnTo>
                    <a:pt x="377190" y="228600"/>
                  </a:lnTo>
                  <a:lnTo>
                    <a:pt x="377190" y="457200"/>
                  </a:lnTo>
                  <a:lnTo>
                    <a:pt x="0" y="114300"/>
                  </a:lnTo>
                  <a:close/>
                </a:path>
              </a:pathLst>
            </a:cu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noProof="0"/>
            </a:p>
          </p:txBody>
        </p:sp>
        <p:sp>
          <p:nvSpPr>
            <p:cNvPr id="61" name="Freeform: Shape 60">
              <a:extLst>
                <a:ext uri="{FF2B5EF4-FFF2-40B4-BE49-F238E27FC236}">
                  <a16:creationId xmlns:a16="http://schemas.microsoft.com/office/drawing/2014/main" id="{E93ACE1C-ADFD-88B0-ABEE-1D86E2896BC9}"/>
                </a:ext>
              </a:extLst>
            </p:cNvPr>
            <p:cNvSpPr/>
            <p:nvPr/>
          </p:nvSpPr>
          <p:spPr>
            <a:xfrm rot="1597460">
              <a:off x="4880502" y="5979768"/>
              <a:ext cx="132566" cy="331470"/>
            </a:xfrm>
            <a:custGeom>
              <a:avLst/>
              <a:gdLst>
                <a:gd name="connsiteX0" fmla="*/ 0 w 468630"/>
                <a:gd name="connsiteY0" fmla="*/ 114300 h 457200"/>
                <a:gd name="connsiteX1" fmla="*/ 468630 w 468630"/>
                <a:gd name="connsiteY1" fmla="*/ 0 h 457200"/>
                <a:gd name="connsiteX2" fmla="*/ 377190 w 468630"/>
                <a:gd name="connsiteY2" fmla="*/ 228600 h 457200"/>
                <a:gd name="connsiteX3" fmla="*/ 377190 w 468630"/>
                <a:gd name="connsiteY3" fmla="*/ 457200 h 457200"/>
                <a:gd name="connsiteX4" fmla="*/ 0 w 468630"/>
                <a:gd name="connsiteY4" fmla="*/ 114300 h 4572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8630" h="457200">
                  <a:moveTo>
                    <a:pt x="0" y="114300"/>
                  </a:moveTo>
                  <a:lnTo>
                    <a:pt x="468630" y="0"/>
                  </a:lnTo>
                  <a:lnTo>
                    <a:pt x="377190" y="228600"/>
                  </a:lnTo>
                  <a:lnTo>
                    <a:pt x="377190" y="457200"/>
                  </a:lnTo>
                  <a:lnTo>
                    <a:pt x="0" y="114300"/>
                  </a:lnTo>
                  <a:close/>
                </a:path>
              </a:pathLst>
            </a:cu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noProof="0"/>
            </a:p>
          </p:txBody>
        </p:sp>
        <p:sp>
          <p:nvSpPr>
            <p:cNvPr id="62" name="Freeform: Shape 61">
              <a:extLst>
                <a:ext uri="{FF2B5EF4-FFF2-40B4-BE49-F238E27FC236}">
                  <a16:creationId xmlns:a16="http://schemas.microsoft.com/office/drawing/2014/main" id="{61AEAD63-1D1D-ACFA-51B8-E90E48EAA933}"/>
                </a:ext>
              </a:extLst>
            </p:cNvPr>
            <p:cNvSpPr/>
            <p:nvPr/>
          </p:nvSpPr>
          <p:spPr>
            <a:xfrm rot="5400000">
              <a:off x="4497781" y="6028058"/>
              <a:ext cx="177682" cy="262892"/>
            </a:xfrm>
            <a:custGeom>
              <a:avLst/>
              <a:gdLst>
                <a:gd name="connsiteX0" fmla="*/ 0 w 468630"/>
                <a:gd name="connsiteY0" fmla="*/ 114300 h 457200"/>
                <a:gd name="connsiteX1" fmla="*/ 468630 w 468630"/>
                <a:gd name="connsiteY1" fmla="*/ 0 h 457200"/>
                <a:gd name="connsiteX2" fmla="*/ 377190 w 468630"/>
                <a:gd name="connsiteY2" fmla="*/ 228600 h 457200"/>
                <a:gd name="connsiteX3" fmla="*/ 377190 w 468630"/>
                <a:gd name="connsiteY3" fmla="*/ 457200 h 457200"/>
                <a:gd name="connsiteX4" fmla="*/ 0 w 468630"/>
                <a:gd name="connsiteY4" fmla="*/ 114300 h 4572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8630" h="457200">
                  <a:moveTo>
                    <a:pt x="0" y="114300"/>
                  </a:moveTo>
                  <a:lnTo>
                    <a:pt x="468630" y="0"/>
                  </a:lnTo>
                  <a:lnTo>
                    <a:pt x="377190" y="228600"/>
                  </a:lnTo>
                  <a:lnTo>
                    <a:pt x="377190" y="457200"/>
                  </a:lnTo>
                  <a:lnTo>
                    <a:pt x="0" y="114300"/>
                  </a:lnTo>
                  <a:close/>
                </a:path>
              </a:pathLst>
            </a:cu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noProof="0"/>
            </a:p>
          </p:txBody>
        </p:sp>
        <p:sp>
          <p:nvSpPr>
            <p:cNvPr id="63" name="Freeform: Shape 62">
              <a:extLst>
                <a:ext uri="{FF2B5EF4-FFF2-40B4-BE49-F238E27FC236}">
                  <a16:creationId xmlns:a16="http://schemas.microsoft.com/office/drawing/2014/main" id="{C83FDCF8-25E1-1850-0879-7E6BA33E59B1}"/>
                </a:ext>
              </a:extLst>
            </p:cNvPr>
            <p:cNvSpPr/>
            <p:nvPr/>
          </p:nvSpPr>
          <p:spPr>
            <a:xfrm rot="1597460">
              <a:off x="4877029" y="5481264"/>
              <a:ext cx="132566" cy="331470"/>
            </a:xfrm>
            <a:custGeom>
              <a:avLst/>
              <a:gdLst>
                <a:gd name="connsiteX0" fmla="*/ 0 w 468630"/>
                <a:gd name="connsiteY0" fmla="*/ 114300 h 457200"/>
                <a:gd name="connsiteX1" fmla="*/ 468630 w 468630"/>
                <a:gd name="connsiteY1" fmla="*/ 0 h 457200"/>
                <a:gd name="connsiteX2" fmla="*/ 377190 w 468630"/>
                <a:gd name="connsiteY2" fmla="*/ 228600 h 457200"/>
                <a:gd name="connsiteX3" fmla="*/ 377190 w 468630"/>
                <a:gd name="connsiteY3" fmla="*/ 457200 h 457200"/>
                <a:gd name="connsiteX4" fmla="*/ 0 w 468630"/>
                <a:gd name="connsiteY4" fmla="*/ 114300 h 4572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8630" h="457200">
                  <a:moveTo>
                    <a:pt x="0" y="114300"/>
                  </a:moveTo>
                  <a:lnTo>
                    <a:pt x="468630" y="0"/>
                  </a:lnTo>
                  <a:lnTo>
                    <a:pt x="377190" y="228600"/>
                  </a:lnTo>
                  <a:lnTo>
                    <a:pt x="377190" y="457200"/>
                  </a:lnTo>
                  <a:lnTo>
                    <a:pt x="0" y="114300"/>
                  </a:lnTo>
                  <a:close/>
                </a:path>
              </a:pathLst>
            </a:cu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noProof="0"/>
            </a:p>
          </p:txBody>
        </p:sp>
        <p:sp>
          <p:nvSpPr>
            <p:cNvPr id="64" name="Freeform: Shape 63">
              <a:extLst>
                <a:ext uri="{FF2B5EF4-FFF2-40B4-BE49-F238E27FC236}">
                  <a16:creationId xmlns:a16="http://schemas.microsoft.com/office/drawing/2014/main" id="{5CE800C0-2D2A-B115-17EA-236DF41FF1A9}"/>
                </a:ext>
              </a:extLst>
            </p:cNvPr>
            <p:cNvSpPr/>
            <p:nvPr/>
          </p:nvSpPr>
          <p:spPr>
            <a:xfrm flipV="1">
              <a:off x="3643892" y="5182729"/>
              <a:ext cx="560388" cy="213901"/>
            </a:xfrm>
            <a:custGeom>
              <a:avLst/>
              <a:gdLst>
                <a:gd name="connsiteX0" fmla="*/ 240030 w 594360"/>
                <a:gd name="connsiteY0" fmla="*/ 0 h 411480"/>
                <a:gd name="connsiteX1" fmla="*/ 0 w 594360"/>
                <a:gd name="connsiteY1" fmla="*/ 274320 h 411480"/>
                <a:gd name="connsiteX2" fmla="*/ 594360 w 594360"/>
                <a:gd name="connsiteY2" fmla="*/ 411480 h 411480"/>
                <a:gd name="connsiteX3" fmla="*/ 468630 w 594360"/>
                <a:gd name="connsiteY3" fmla="*/ 182880 h 411480"/>
                <a:gd name="connsiteX4" fmla="*/ 240030 w 594360"/>
                <a:gd name="connsiteY4" fmla="*/ 0 h 4114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94360" h="411480">
                  <a:moveTo>
                    <a:pt x="240030" y="0"/>
                  </a:moveTo>
                  <a:lnTo>
                    <a:pt x="0" y="274320"/>
                  </a:lnTo>
                  <a:lnTo>
                    <a:pt x="594360" y="411480"/>
                  </a:lnTo>
                  <a:lnTo>
                    <a:pt x="468630" y="182880"/>
                  </a:lnTo>
                  <a:lnTo>
                    <a:pt x="240030" y="0"/>
                  </a:lnTo>
                  <a:close/>
                </a:path>
              </a:pathLst>
            </a:cu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noProof="0"/>
            </a:p>
          </p:txBody>
        </p:sp>
        <p:sp>
          <p:nvSpPr>
            <p:cNvPr id="65" name="Freeform: Shape 64">
              <a:extLst>
                <a:ext uri="{FF2B5EF4-FFF2-40B4-BE49-F238E27FC236}">
                  <a16:creationId xmlns:a16="http://schemas.microsoft.com/office/drawing/2014/main" id="{4CFB54BB-B417-E8F4-72D1-DAE4A7FCFB00}"/>
                </a:ext>
              </a:extLst>
            </p:cNvPr>
            <p:cNvSpPr/>
            <p:nvPr/>
          </p:nvSpPr>
          <p:spPr>
            <a:xfrm flipV="1">
              <a:off x="4653782" y="5224529"/>
              <a:ext cx="380009" cy="169051"/>
            </a:xfrm>
            <a:custGeom>
              <a:avLst/>
              <a:gdLst>
                <a:gd name="connsiteX0" fmla="*/ 240030 w 594360"/>
                <a:gd name="connsiteY0" fmla="*/ 0 h 411480"/>
                <a:gd name="connsiteX1" fmla="*/ 0 w 594360"/>
                <a:gd name="connsiteY1" fmla="*/ 274320 h 411480"/>
                <a:gd name="connsiteX2" fmla="*/ 594360 w 594360"/>
                <a:gd name="connsiteY2" fmla="*/ 411480 h 411480"/>
                <a:gd name="connsiteX3" fmla="*/ 468630 w 594360"/>
                <a:gd name="connsiteY3" fmla="*/ 182880 h 411480"/>
                <a:gd name="connsiteX4" fmla="*/ 240030 w 594360"/>
                <a:gd name="connsiteY4" fmla="*/ 0 h 4114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94360" h="411480">
                  <a:moveTo>
                    <a:pt x="240030" y="0"/>
                  </a:moveTo>
                  <a:lnTo>
                    <a:pt x="0" y="274320"/>
                  </a:lnTo>
                  <a:lnTo>
                    <a:pt x="594360" y="411480"/>
                  </a:lnTo>
                  <a:lnTo>
                    <a:pt x="468630" y="182880"/>
                  </a:lnTo>
                  <a:lnTo>
                    <a:pt x="240030" y="0"/>
                  </a:lnTo>
                  <a:close/>
                </a:path>
              </a:pathLst>
            </a:cu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noProof="0"/>
            </a:p>
          </p:txBody>
        </p:sp>
        <p:sp>
          <p:nvSpPr>
            <p:cNvPr id="66" name="Freeform: Shape 65">
              <a:extLst>
                <a:ext uri="{FF2B5EF4-FFF2-40B4-BE49-F238E27FC236}">
                  <a16:creationId xmlns:a16="http://schemas.microsoft.com/office/drawing/2014/main" id="{ECDF2B6A-FFD1-0CA1-BF88-AE090B3EF9C9}"/>
                </a:ext>
              </a:extLst>
            </p:cNvPr>
            <p:cNvSpPr/>
            <p:nvPr/>
          </p:nvSpPr>
          <p:spPr>
            <a:xfrm rot="12447522">
              <a:off x="4963243" y="5853099"/>
              <a:ext cx="132873" cy="212866"/>
            </a:xfrm>
            <a:custGeom>
              <a:avLst/>
              <a:gdLst>
                <a:gd name="connsiteX0" fmla="*/ 0 w 468630"/>
                <a:gd name="connsiteY0" fmla="*/ 114300 h 457200"/>
                <a:gd name="connsiteX1" fmla="*/ 468630 w 468630"/>
                <a:gd name="connsiteY1" fmla="*/ 0 h 457200"/>
                <a:gd name="connsiteX2" fmla="*/ 377190 w 468630"/>
                <a:gd name="connsiteY2" fmla="*/ 228600 h 457200"/>
                <a:gd name="connsiteX3" fmla="*/ 377190 w 468630"/>
                <a:gd name="connsiteY3" fmla="*/ 457200 h 457200"/>
                <a:gd name="connsiteX4" fmla="*/ 0 w 468630"/>
                <a:gd name="connsiteY4" fmla="*/ 114300 h 4572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8630" h="457200">
                  <a:moveTo>
                    <a:pt x="0" y="114300"/>
                  </a:moveTo>
                  <a:lnTo>
                    <a:pt x="468630" y="0"/>
                  </a:lnTo>
                  <a:lnTo>
                    <a:pt x="377190" y="228600"/>
                  </a:lnTo>
                  <a:lnTo>
                    <a:pt x="377190" y="457200"/>
                  </a:lnTo>
                  <a:lnTo>
                    <a:pt x="0" y="114300"/>
                  </a:lnTo>
                  <a:close/>
                </a:path>
              </a:pathLst>
            </a:cu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noProof="0"/>
            </a:p>
          </p:txBody>
        </p:sp>
        <p:sp>
          <p:nvSpPr>
            <p:cNvPr id="39" name="Freeform: Shape 38">
              <a:extLst>
                <a:ext uri="{FF2B5EF4-FFF2-40B4-BE49-F238E27FC236}">
                  <a16:creationId xmlns:a16="http://schemas.microsoft.com/office/drawing/2014/main" id="{66326A64-72B3-03F4-625B-52EECCD25A03}"/>
                </a:ext>
              </a:extLst>
            </p:cNvPr>
            <p:cNvSpPr/>
            <p:nvPr/>
          </p:nvSpPr>
          <p:spPr>
            <a:xfrm>
              <a:off x="3972932" y="5579588"/>
              <a:ext cx="560388" cy="217170"/>
            </a:xfrm>
            <a:custGeom>
              <a:avLst/>
              <a:gdLst>
                <a:gd name="connsiteX0" fmla="*/ 240030 w 594360"/>
                <a:gd name="connsiteY0" fmla="*/ 0 h 411480"/>
                <a:gd name="connsiteX1" fmla="*/ 0 w 594360"/>
                <a:gd name="connsiteY1" fmla="*/ 274320 h 411480"/>
                <a:gd name="connsiteX2" fmla="*/ 594360 w 594360"/>
                <a:gd name="connsiteY2" fmla="*/ 411480 h 411480"/>
                <a:gd name="connsiteX3" fmla="*/ 468630 w 594360"/>
                <a:gd name="connsiteY3" fmla="*/ 182880 h 411480"/>
                <a:gd name="connsiteX4" fmla="*/ 240030 w 594360"/>
                <a:gd name="connsiteY4" fmla="*/ 0 h 4114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94360" h="411480">
                  <a:moveTo>
                    <a:pt x="240030" y="0"/>
                  </a:moveTo>
                  <a:lnTo>
                    <a:pt x="0" y="274320"/>
                  </a:lnTo>
                  <a:lnTo>
                    <a:pt x="594360" y="411480"/>
                  </a:lnTo>
                  <a:lnTo>
                    <a:pt x="468630" y="182880"/>
                  </a:lnTo>
                  <a:lnTo>
                    <a:pt x="240030" y="0"/>
                  </a:lnTo>
                  <a:close/>
                </a:path>
              </a:pathLst>
            </a:cu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noProof="0"/>
            </a:p>
          </p:txBody>
        </p:sp>
      </p:grpSp>
      <p:sp>
        <p:nvSpPr>
          <p:cNvPr id="68" name="TextBox 67">
            <a:extLst>
              <a:ext uri="{FF2B5EF4-FFF2-40B4-BE49-F238E27FC236}">
                <a16:creationId xmlns:a16="http://schemas.microsoft.com/office/drawing/2014/main" id="{750F1432-6CB4-B2F2-4021-161756B2B0A9}"/>
              </a:ext>
            </a:extLst>
          </p:cNvPr>
          <p:cNvSpPr txBox="1"/>
          <p:nvPr/>
        </p:nvSpPr>
        <p:spPr>
          <a:xfrm>
            <a:off x="14691" y="4578443"/>
            <a:ext cx="1750749" cy="1938992"/>
          </a:xfrm>
          <a:prstGeom prst="rect">
            <a:avLst/>
          </a:prstGeom>
          <a:noFill/>
        </p:spPr>
        <p:txBody>
          <a:bodyPr wrap="square" rtlCol="0">
            <a:spAutoFit/>
          </a:bodyPr>
          <a:lstStyle/>
          <a:p>
            <a:pPr algn="l">
              <a:spcAft>
                <a:spcPts val="1200"/>
              </a:spcAft>
            </a:pPr>
            <a:r>
              <a:rPr lang="en-GB" sz="2400" dirty="0" err="1">
                <a:latin typeface="Arial" panose="020B0604020202020204" pitchFamily="34" charset="0"/>
                <a:cs typeface="Arial" panose="020B0604020202020204" pitchFamily="34" charset="0"/>
              </a:rPr>
              <a:t>Dabhach</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uisce</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oighir</a:t>
            </a:r>
            <a:r>
              <a:rPr lang="en-GB" sz="2400" dirty="0">
                <a:latin typeface="Arial" panose="020B0604020202020204" pitchFamily="34" charset="0"/>
                <a:cs typeface="Arial" panose="020B0604020202020204" pitchFamily="34" charset="0"/>
              </a:rPr>
              <a:t> le slat </a:t>
            </a:r>
            <a:r>
              <a:rPr lang="en-GB" sz="2400" dirty="0" err="1">
                <a:latin typeface="Arial" panose="020B0604020202020204" pitchFamily="34" charset="0"/>
                <a:cs typeface="Arial" panose="020B0604020202020204" pitchFamily="34" charset="0"/>
              </a:rPr>
              <a:t>chun</a:t>
            </a:r>
            <a:r>
              <a:rPr lang="en-GB" sz="2400" dirty="0">
                <a:latin typeface="Arial" panose="020B0604020202020204" pitchFamily="34" charset="0"/>
                <a:cs typeface="Arial" panose="020B0604020202020204" pitchFamily="34" charset="0"/>
              </a:rPr>
              <a:t> é a </a:t>
            </a:r>
            <a:r>
              <a:rPr lang="en-GB" sz="2400" dirty="0" err="1">
                <a:latin typeface="Arial" panose="020B0604020202020204" pitchFamily="34" charset="0"/>
                <a:cs typeface="Arial" panose="020B0604020202020204" pitchFamily="34" charset="0"/>
              </a:rPr>
              <a:t>mheasc</a:t>
            </a:r>
            <a:endParaRPr lang="en-GB" sz="2400" dirty="0">
              <a:latin typeface="Arial" panose="020B0604020202020204" pitchFamily="34" charset="0"/>
              <a:cs typeface="Arial" panose="020B0604020202020204" pitchFamily="34" charset="0"/>
            </a:endParaRPr>
          </a:p>
        </p:txBody>
      </p:sp>
      <p:sp>
        <p:nvSpPr>
          <p:cNvPr id="70" name="Rectangle: Rounded Corners 69">
            <a:extLst>
              <a:ext uri="{FF2B5EF4-FFF2-40B4-BE49-F238E27FC236}">
                <a16:creationId xmlns:a16="http://schemas.microsoft.com/office/drawing/2014/main" id="{9F8028A2-B7C8-37A3-D64E-395850CFEA9D}"/>
              </a:ext>
            </a:extLst>
          </p:cNvPr>
          <p:cNvSpPr/>
          <p:nvPr/>
        </p:nvSpPr>
        <p:spPr>
          <a:xfrm>
            <a:off x="3685883" y="4053132"/>
            <a:ext cx="105812" cy="1576602"/>
          </a:xfrm>
          <a:prstGeom prst="roundRect">
            <a:avLst/>
          </a:prstGeom>
          <a:solidFill>
            <a:schemeClr val="bg1"/>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1" name="Rectangle: Rounded Corners 70">
            <a:extLst>
              <a:ext uri="{FF2B5EF4-FFF2-40B4-BE49-F238E27FC236}">
                <a16:creationId xmlns:a16="http://schemas.microsoft.com/office/drawing/2014/main" id="{FC9DEBAC-5CE6-87E8-CFE3-2087CD4502AE}"/>
              </a:ext>
            </a:extLst>
          </p:cNvPr>
          <p:cNvSpPr/>
          <p:nvPr/>
        </p:nvSpPr>
        <p:spPr>
          <a:xfrm>
            <a:off x="3041021" y="3555609"/>
            <a:ext cx="1395536" cy="705804"/>
          </a:xfrm>
          <a:prstGeom prst="roundRect">
            <a:avLst/>
          </a:prstGeom>
          <a:solidFill>
            <a:schemeClr val="bg1"/>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2" name="Rectangle: Rounded Corners 71">
            <a:extLst>
              <a:ext uri="{FF2B5EF4-FFF2-40B4-BE49-F238E27FC236}">
                <a16:creationId xmlns:a16="http://schemas.microsoft.com/office/drawing/2014/main" id="{51AED8EB-B4E6-E292-AD73-2FB61FE8BE05}"/>
              </a:ext>
            </a:extLst>
          </p:cNvPr>
          <p:cNvSpPr/>
          <p:nvPr/>
        </p:nvSpPr>
        <p:spPr>
          <a:xfrm>
            <a:off x="3187538" y="3665518"/>
            <a:ext cx="1102746" cy="479470"/>
          </a:xfrm>
          <a:prstGeom prst="roundRect">
            <a:avLst/>
          </a:prstGeom>
          <a:solidFill>
            <a:schemeClr val="bg1"/>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3" name="TextBox 72">
            <a:extLst>
              <a:ext uri="{FF2B5EF4-FFF2-40B4-BE49-F238E27FC236}">
                <a16:creationId xmlns:a16="http://schemas.microsoft.com/office/drawing/2014/main" id="{BB4ECCDE-4095-B1C6-9A02-88AECF81165C}"/>
              </a:ext>
            </a:extLst>
          </p:cNvPr>
          <p:cNvSpPr txBox="1"/>
          <p:nvPr/>
        </p:nvSpPr>
        <p:spPr>
          <a:xfrm>
            <a:off x="3233324" y="3651575"/>
            <a:ext cx="1010213" cy="523220"/>
          </a:xfrm>
          <a:prstGeom prst="rect">
            <a:avLst/>
          </a:prstGeom>
          <a:noFill/>
        </p:spPr>
        <p:txBody>
          <a:bodyPr wrap="none" rtlCol="0">
            <a:spAutoFit/>
          </a:bodyPr>
          <a:lstStyle/>
          <a:p>
            <a:pPr>
              <a:spcAft>
                <a:spcPts val="1200"/>
              </a:spcAft>
            </a:pPr>
            <a:r>
              <a:rPr lang="en-GB" sz="2800">
                <a:latin typeface="Arial" panose="020B0604020202020204" pitchFamily="34" charset="0"/>
                <a:cs typeface="Arial" panose="020B0604020202020204" pitchFamily="34" charset="0"/>
              </a:rPr>
              <a:t>0.5</a:t>
            </a:r>
            <a:r>
              <a:rPr lang="en-GB" sz="2800"/>
              <a:t>℃</a:t>
            </a:r>
            <a:endParaRPr lang="en-GB" sz="2800">
              <a:latin typeface="Arial" panose="020B0604020202020204" pitchFamily="34" charset="0"/>
              <a:cs typeface="Arial" panose="020B0604020202020204" pitchFamily="34" charset="0"/>
            </a:endParaRPr>
          </a:p>
        </p:txBody>
      </p:sp>
      <p:sp>
        <p:nvSpPr>
          <p:cNvPr id="75" name="TextBox 74">
            <a:extLst>
              <a:ext uri="{FF2B5EF4-FFF2-40B4-BE49-F238E27FC236}">
                <a16:creationId xmlns:a16="http://schemas.microsoft.com/office/drawing/2014/main" id="{1F1BF883-B4A1-1BE2-EC6C-C0B63F6E7C58}"/>
              </a:ext>
            </a:extLst>
          </p:cNvPr>
          <p:cNvSpPr txBox="1"/>
          <p:nvPr/>
        </p:nvSpPr>
        <p:spPr>
          <a:xfrm>
            <a:off x="5352307" y="3764394"/>
            <a:ext cx="3692671" cy="461665"/>
          </a:xfrm>
          <a:prstGeom prst="rect">
            <a:avLst/>
          </a:prstGeom>
          <a:noFill/>
        </p:spPr>
        <p:txBody>
          <a:bodyPr wrap="square">
            <a:spAutoFit/>
          </a:bodyPr>
          <a:lstStyle/>
          <a:p>
            <a:pPr>
              <a:spcAft>
                <a:spcPts val="1200"/>
              </a:spcAft>
            </a:pPr>
            <a:r>
              <a:rPr lang="en-GB" sz="2400" b="1" dirty="0" err="1">
                <a:latin typeface="Arial" panose="020B0604020202020204" pitchFamily="34" charset="0"/>
                <a:cs typeface="Arial" panose="020B0604020202020204" pitchFamily="34" charset="0"/>
              </a:rPr>
              <a:t>Cruinneas</a:t>
            </a:r>
            <a:r>
              <a:rPr lang="en-GB" sz="2400" dirty="0">
                <a:latin typeface="Arial" panose="020B0604020202020204" pitchFamily="34" charset="0"/>
                <a:cs typeface="Arial" panose="020B0604020202020204" pitchFamily="34" charset="0"/>
              </a:rPr>
              <a:t>: 0.5</a:t>
            </a:r>
            <a:r>
              <a:rPr lang="en-GB" sz="2400" dirty="0"/>
              <a:t>℃ </a:t>
            </a:r>
            <a:r>
              <a:rPr lang="en-GB" sz="2400" dirty="0" err="1"/>
              <a:t>earráid</a:t>
            </a:r>
            <a:endParaRPr lang="en-GB" sz="2400" dirty="0">
              <a:latin typeface="Arial" panose="020B0604020202020204" pitchFamily="34" charset="0"/>
              <a:cs typeface="Arial" panose="020B0604020202020204" pitchFamily="34" charset="0"/>
            </a:endParaRPr>
          </a:p>
        </p:txBody>
      </p:sp>
      <p:sp>
        <p:nvSpPr>
          <p:cNvPr id="76" name="TextBox 75">
            <a:extLst>
              <a:ext uri="{FF2B5EF4-FFF2-40B4-BE49-F238E27FC236}">
                <a16:creationId xmlns:a16="http://schemas.microsoft.com/office/drawing/2014/main" id="{B9F6BC9A-B70C-3483-684A-AEC8342B9AA7}"/>
              </a:ext>
            </a:extLst>
          </p:cNvPr>
          <p:cNvSpPr txBox="1"/>
          <p:nvPr/>
        </p:nvSpPr>
        <p:spPr>
          <a:xfrm>
            <a:off x="5352307" y="4178724"/>
            <a:ext cx="3692671" cy="461665"/>
          </a:xfrm>
          <a:prstGeom prst="rect">
            <a:avLst/>
          </a:prstGeom>
          <a:noFill/>
        </p:spPr>
        <p:txBody>
          <a:bodyPr wrap="square">
            <a:spAutoFit/>
          </a:bodyPr>
          <a:lstStyle/>
          <a:p>
            <a:pPr>
              <a:spcAft>
                <a:spcPts val="1200"/>
              </a:spcAft>
            </a:pPr>
            <a:r>
              <a:rPr lang="en-GB" sz="2400" b="1" dirty="0" err="1"/>
              <a:t>Taifeach</a:t>
            </a:r>
            <a:r>
              <a:rPr lang="en-GB" sz="2400" dirty="0"/>
              <a:t>: </a:t>
            </a:r>
            <a:r>
              <a:rPr lang="en-GB" sz="2400" dirty="0">
                <a:latin typeface="Arial" panose="020B0604020202020204" pitchFamily="34" charset="0"/>
                <a:cs typeface="Arial" panose="020B0604020202020204" pitchFamily="34" charset="0"/>
              </a:rPr>
              <a:t>0.1</a:t>
            </a:r>
            <a:r>
              <a:rPr lang="en-GB" sz="2400" dirty="0"/>
              <a:t>℃</a:t>
            </a:r>
            <a:endParaRPr lang="en-GB" sz="2400" dirty="0">
              <a:latin typeface="Arial" panose="020B0604020202020204" pitchFamily="34" charset="0"/>
              <a:cs typeface="Arial" panose="020B0604020202020204" pitchFamily="34" charset="0"/>
            </a:endParaRPr>
          </a:p>
        </p:txBody>
      </p:sp>
      <p:sp>
        <p:nvSpPr>
          <p:cNvPr id="77" name="TextBox 76">
            <a:extLst>
              <a:ext uri="{FF2B5EF4-FFF2-40B4-BE49-F238E27FC236}">
                <a16:creationId xmlns:a16="http://schemas.microsoft.com/office/drawing/2014/main" id="{CDF46D4C-0578-A722-E9F4-C5BCB3A67DEE}"/>
              </a:ext>
            </a:extLst>
          </p:cNvPr>
          <p:cNvSpPr txBox="1"/>
          <p:nvPr/>
        </p:nvSpPr>
        <p:spPr>
          <a:xfrm>
            <a:off x="5390368" y="4709339"/>
            <a:ext cx="3654610" cy="1938992"/>
          </a:xfrm>
          <a:prstGeom prst="rect">
            <a:avLst/>
          </a:prstGeom>
          <a:noFill/>
        </p:spPr>
        <p:txBody>
          <a:bodyPr wrap="square">
            <a:spAutoFit/>
          </a:bodyPr>
          <a:lstStyle/>
          <a:p>
            <a:pPr>
              <a:spcAft>
                <a:spcPts val="1200"/>
              </a:spcAft>
            </a:pPr>
            <a:r>
              <a:rPr lang="en-GB" sz="2400" b="1" dirty="0" err="1"/>
              <a:t>Beachtas</a:t>
            </a:r>
            <a:r>
              <a:rPr lang="en-GB" sz="2400" dirty="0"/>
              <a:t>: </a:t>
            </a:r>
            <a:r>
              <a:rPr lang="en-GB" sz="2400" dirty="0" err="1"/>
              <a:t>Má</a:t>
            </a:r>
            <a:r>
              <a:rPr lang="en-GB" sz="2400" dirty="0"/>
              <a:t> </a:t>
            </a:r>
            <a:r>
              <a:rPr lang="en-GB" sz="2400" dirty="0" err="1"/>
              <a:t>léann</a:t>
            </a:r>
            <a:r>
              <a:rPr lang="en-GB" sz="2400" dirty="0"/>
              <a:t> </a:t>
            </a:r>
            <a:r>
              <a:rPr lang="en-GB" sz="2400" dirty="0" err="1"/>
              <a:t>sé</a:t>
            </a:r>
            <a:r>
              <a:rPr lang="en-GB" sz="2400" dirty="0"/>
              <a:t> 0.5℃ </a:t>
            </a:r>
            <a:r>
              <a:rPr lang="en-GB" sz="2400" dirty="0" err="1"/>
              <a:t>gach</a:t>
            </a:r>
            <a:r>
              <a:rPr lang="en-GB" sz="2400" dirty="0"/>
              <a:t> </a:t>
            </a:r>
            <a:r>
              <a:rPr lang="en-GB" sz="2400" dirty="0" err="1"/>
              <a:t>uair</a:t>
            </a:r>
            <a:r>
              <a:rPr lang="en-GB" sz="2400" dirty="0"/>
              <a:t> a </a:t>
            </a:r>
            <a:r>
              <a:rPr lang="en-GB" sz="2400" dirty="0" err="1"/>
              <a:t>thomhaiseann</a:t>
            </a:r>
            <a:r>
              <a:rPr lang="en-GB" sz="2400" dirty="0"/>
              <a:t> </a:t>
            </a:r>
            <a:r>
              <a:rPr lang="en-GB" sz="2400" dirty="0" err="1"/>
              <a:t>muid</a:t>
            </a:r>
            <a:r>
              <a:rPr lang="en-GB" sz="2400" dirty="0"/>
              <a:t>, </a:t>
            </a:r>
            <a:r>
              <a:rPr lang="en-GB" sz="2400" dirty="0" err="1"/>
              <a:t>ansin</a:t>
            </a:r>
            <a:r>
              <a:rPr lang="en-GB" sz="2400" dirty="0"/>
              <a:t> tá </a:t>
            </a:r>
            <a:r>
              <a:rPr lang="en-GB" sz="2400" dirty="0" err="1"/>
              <a:t>beachtas</a:t>
            </a:r>
            <a:r>
              <a:rPr lang="en-GB" sz="2400" dirty="0"/>
              <a:t> </a:t>
            </a:r>
            <a:r>
              <a:rPr lang="en-GB" sz="2400" dirty="0" err="1"/>
              <a:t>maith</a:t>
            </a:r>
            <a:r>
              <a:rPr lang="en-GB" sz="2400" dirty="0"/>
              <a:t> </a:t>
            </a:r>
            <a:r>
              <a:rPr lang="en-GB" sz="2400" dirty="0" err="1"/>
              <a:t>againn</a:t>
            </a:r>
            <a:r>
              <a:rPr lang="en-GB" sz="2400" dirty="0"/>
              <a:t>.</a:t>
            </a:r>
            <a:endParaRPr lang="en-GB" sz="2400" dirty="0">
              <a:latin typeface="Arial" panose="020B0604020202020204" pitchFamily="34" charset="0"/>
              <a:cs typeface="Arial" panose="020B0604020202020204" pitchFamily="34" charset="0"/>
            </a:endParaRPr>
          </a:p>
        </p:txBody>
      </p:sp>
      <p:sp>
        <p:nvSpPr>
          <p:cNvPr id="82" name="TextBox 81">
            <a:extLst>
              <a:ext uri="{FF2B5EF4-FFF2-40B4-BE49-F238E27FC236}">
                <a16:creationId xmlns:a16="http://schemas.microsoft.com/office/drawing/2014/main" id="{1654C8BA-CADB-F3FE-E4F3-76AF4A28E4A8}"/>
              </a:ext>
            </a:extLst>
          </p:cNvPr>
          <p:cNvSpPr txBox="1"/>
          <p:nvPr/>
        </p:nvSpPr>
        <p:spPr>
          <a:xfrm>
            <a:off x="306860" y="3048000"/>
            <a:ext cx="1462260" cy="523220"/>
          </a:xfrm>
          <a:prstGeom prst="rect">
            <a:avLst/>
          </a:prstGeom>
          <a:noFill/>
        </p:spPr>
        <p:txBody>
          <a:bodyPr wrap="none" rtlCol="0">
            <a:spAutoFit/>
          </a:bodyPr>
          <a:lstStyle/>
          <a:p>
            <a:pPr algn="l">
              <a:spcAft>
                <a:spcPts val="1200"/>
              </a:spcAft>
            </a:pPr>
            <a:r>
              <a:rPr lang="en-GB" sz="2800" b="1" dirty="0" err="1">
                <a:latin typeface="Arial" panose="020B0604020202020204" pitchFamily="34" charset="0"/>
                <a:cs typeface="Arial" panose="020B0604020202020204" pitchFamily="34" charset="0"/>
              </a:rPr>
              <a:t>Sampla</a:t>
            </a:r>
            <a:endParaRPr lang="en-GB" sz="2800" b="1" dirty="0">
              <a:latin typeface="Arial" panose="020B0604020202020204" pitchFamily="34" charset="0"/>
              <a:cs typeface="Arial" panose="020B0604020202020204" pitchFamily="34" charset="0"/>
            </a:endParaRPr>
          </a:p>
        </p:txBody>
      </p:sp>
      <p:cxnSp>
        <p:nvCxnSpPr>
          <p:cNvPr id="83" name="Straight Arrow Connector 82">
            <a:extLst>
              <a:ext uri="{FF2B5EF4-FFF2-40B4-BE49-F238E27FC236}">
                <a16:creationId xmlns:a16="http://schemas.microsoft.com/office/drawing/2014/main" id="{D5F0639A-F27C-37A4-13EE-2072E6AC210B}"/>
              </a:ext>
            </a:extLst>
          </p:cNvPr>
          <p:cNvCxnSpPr>
            <a:cxnSpLocks/>
          </p:cNvCxnSpPr>
          <p:nvPr/>
        </p:nvCxnSpPr>
        <p:spPr>
          <a:xfrm flipH="1" flipV="1">
            <a:off x="4583074" y="3896166"/>
            <a:ext cx="993855" cy="114548"/>
          </a:xfrm>
          <a:prstGeom prst="straightConnector1">
            <a:avLst/>
          </a:prstGeom>
          <a:ln w="28575">
            <a:solidFill>
              <a:schemeClr val="tx1"/>
            </a:solidFill>
            <a:tailEnd type="arrow" w="med" len="lg"/>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82309753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EB4A06E-F9B2-4BB4-4F31-FA9B52E1085D}"/>
              </a:ext>
            </a:extLst>
          </p:cNvPr>
          <p:cNvSpPr>
            <a:spLocks noGrp="1"/>
          </p:cNvSpPr>
          <p:nvPr>
            <p:ph type="title"/>
          </p:nvPr>
        </p:nvSpPr>
        <p:spPr/>
        <p:txBody>
          <a:bodyPr/>
          <a:lstStyle/>
          <a:p>
            <a:r>
              <a:rPr lang="en-GB" dirty="0" err="1"/>
              <a:t>Sampla</a:t>
            </a:r>
            <a:r>
              <a:rPr lang="en-GB" dirty="0"/>
              <a:t> 3</a:t>
            </a:r>
          </a:p>
        </p:txBody>
      </p:sp>
      <p:sp>
        <p:nvSpPr>
          <p:cNvPr id="4" name="Text Placeholder 3">
            <a:extLst>
              <a:ext uri="{FF2B5EF4-FFF2-40B4-BE49-F238E27FC236}">
                <a16:creationId xmlns:a16="http://schemas.microsoft.com/office/drawing/2014/main" id="{DC8DD934-267F-43BA-A91C-4E988EA073F9}"/>
              </a:ext>
            </a:extLst>
          </p:cNvPr>
          <p:cNvSpPr>
            <a:spLocks noGrp="1"/>
          </p:cNvSpPr>
          <p:nvPr>
            <p:ph type="body" sz="quarter" idx="10"/>
          </p:nvPr>
        </p:nvSpPr>
        <p:spPr>
          <a:xfrm>
            <a:off x="122292" y="461664"/>
            <a:ext cx="8899415" cy="1255728"/>
          </a:xfrm>
        </p:spPr>
        <p:txBody>
          <a:bodyPr/>
          <a:lstStyle/>
          <a:p>
            <a:r>
              <a:rPr lang="ga-IE" dirty="0"/>
              <a:t>Déan comparáid idir na cuartha friotaíochta-teochta seo. Luaigh cén t-ábhar a roghnófá chun teocht an choirp a thomhas agus údaraigh do rogha.</a:t>
            </a:r>
          </a:p>
        </p:txBody>
      </p:sp>
      <p:sp>
        <p:nvSpPr>
          <p:cNvPr id="5" name="Freeform: Shape 4">
            <a:extLst>
              <a:ext uri="{FF2B5EF4-FFF2-40B4-BE49-F238E27FC236}">
                <a16:creationId xmlns:a16="http://schemas.microsoft.com/office/drawing/2014/main" id="{96B7FA88-3C69-5142-208A-C308B063F32D}"/>
              </a:ext>
            </a:extLst>
          </p:cNvPr>
          <p:cNvSpPr/>
          <p:nvPr/>
        </p:nvSpPr>
        <p:spPr>
          <a:xfrm>
            <a:off x="867246" y="1897415"/>
            <a:ext cx="3679006" cy="2361551"/>
          </a:xfrm>
          <a:custGeom>
            <a:avLst/>
            <a:gdLst>
              <a:gd name="connsiteX0" fmla="*/ 0 w 2914650"/>
              <a:gd name="connsiteY0" fmla="*/ 0 h 1943100"/>
              <a:gd name="connsiteX1" fmla="*/ 34290 w 2914650"/>
              <a:gd name="connsiteY1" fmla="*/ 1943100 h 1943100"/>
              <a:gd name="connsiteX2" fmla="*/ 2914650 w 2914650"/>
              <a:gd name="connsiteY2" fmla="*/ 1897380 h 1943100"/>
              <a:gd name="connsiteX0" fmla="*/ 0 w 2914650"/>
              <a:gd name="connsiteY0" fmla="*/ 0 h 1947499"/>
              <a:gd name="connsiteX1" fmla="*/ 34290 w 2914650"/>
              <a:gd name="connsiteY1" fmla="*/ 1943100 h 1947499"/>
              <a:gd name="connsiteX2" fmla="*/ 2914650 w 2914650"/>
              <a:gd name="connsiteY2" fmla="*/ 1943100 h 1947499"/>
              <a:gd name="connsiteX0" fmla="*/ 0 w 2880360"/>
              <a:gd name="connsiteY0" fmla="*/ 0 h 1947499"/>
              <a:gd name="connsiteX1" fmla="*/ 0 w 2880360"/>
              <a:gd name="connsiteY1" fmla="*/ 1943100 h 1947499"/>
              <a:gd name="connsiteX2" fmla="*/ 2880360 w 2880360"/>
              <a:gd name="connsiteY2" fmla="*/ 1943100 h 1947499"/>
            </a:gdLst>
            <a:ahLst/>
            <a:cxnLst>
              <a:cxn ang="0">
                <a:pos x="connsiteX0" y="connsiteY0"/>
              </a:cxn>
              <a:cxn ang="0">
                <a:pos x="connsiteX1" y="connsiteY1"/>
              </a:cxn>
              <a:cxn ang="0">
                <a:pos x="connsiteX2" y="connsiteY2"/>
              </a:cxn>
            </a:cxnLst>
            <a:rect l="l" t="t" r="r" b="b"/>
            <a:pathLst>
              <a:path w="2880360" h="1947499">
                <a:moveTo>
                  <a:pt x="0" y="0"/>
                </a:moveTo>
                <a:lnTo>
                  <a:pt x="0" y="1943100"/>
                </a:lnTo>
                <a:cubicBezTo>
                  <a:pt x="960120" y="1927860"/>
                  <a:pt x="1920240" y="1958340"/>
                  <a:pt x="2880360" y="1943100"/>
                </a:cubicBezTo>
              </a:path>
            </a:pathLst>
          </a:cu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TextBox 5">
            <a:extLst>
              <a:ext uri="{FF2B5EF4-FFF2-40B4-BE49-F238E27FC236}">
                <a16:creationId xmlns:a16="http://schemas.microsoft.com/office/drawing/2014/main" id="{0E2E5E03-E2B5-2F70-8AF1-156E2032FB38}"/>
              </a:ext>
            </a:extLst>
          </p:cNvPr>
          <p:cNvSpPr txBox="1"/>
          <p:nvPr/>
        </p:nvSpPr>
        <p:spPr>
          <a:xfrm rot="16200000">
            <a:off x="-598280" y="2659600"/>
            <a:ext cx="2273089" cy="523220"/>
          </a:xfrm>
          <a:prstGeom prst="rect">
            <a:avLst/>
          </a:prstGeom>
          <a:noFill/>
        </p:spPr>
        <p:txBody>
          <a:bodyPr wrap="square" rtlCol="0">
            <a:spAutoFit/>
          </a:bodyPr>
          <a:lstStyle/>
          <a:p>
            <a:pPr algn="l"/>
            <a:r>
              <a:rPr lang="en-GB" sz="2800" dirty="0" err="1"/>
              <a:t>Friotaíocht</a:t>
            </a:r>
            <a:endParaRPr lang="en-GB" sz="2800" dirty="0"/>
          </a:p>
        </p:txBody>
      </p:sp>
      <p:sp>
        <p:nvSpPr>
          <p:cNvPr id="7" name="Freeform: Shape 6">
            <a:extLst>
              <a:ext uri="{FF2B5EF4-FFF2-40B4-BE49-F238E27FC236}">
                <a16:creationId xmlns:a16="http://schemas.microsoft.com/office/drawing/2014/main" id="{D6C07812-1183-306A-729C-B353CA0343F7}"/>
              </a:ext>
            </a:extLst>
          </p:cNvPr>
          <p:cNvSpPr/>
          <p:nvPr/>
        </p:nvSpPr>
        <p:spPr>
          <a:xfrm flipV="1">
            <a:off x="1102276" y="1897415"/>
            <a:ext cx="2843573" cy="1980660"/>
          </a:xfrm>
          <a:custGeom>
            <a:avLst/>
            <a:gdLst>
              <a:gd name="connsiteX0" fmla="*/ 0 w 2937510"/>
              <a:gd name="connsiteY0" fmla="*/ 2674620 h 2674620"/>
              <a:gd name="connsiteX1" fmla="*/ 2846070 w 2937510"/>
              <a:gd name="connsiteY1" fmla="*/ 605790 h 2674620"/>
              <a:gd name="connsiteX2" fmla="*/ 2937510 w 2937510"/>
              <a:gd name="connsiteY2" fmla="*/ 0 h 2674620"/>
              <a:gd name="connsiteX0" fmla="*/ 0 w 2846070"/>
              <a:gd name="connsiteY0" fmla="*/ 2068830 h 2068830"/>
              <a:gd name="connsiteX1" fmla="*/ 2846070 w 2846070"/>
              <a:gd name="connsiteY1" fmla="*/ 0 h 2068830"/>
              <a:gd name="connsiteX0" fmla="*/ 0 w 2846070"/>
              <a:gd name="connsiteY0" fmla="*/ 2468880 h 2468880"/>
              <a:gd name="connsiteX1" fmla="*/ 2846070 w 2846070"/>
              <a:gd name="connsiteY1" fmla="*/ 0 h 2468880"/>
              <a:gd name="connsiteX0" fmla="*/ 0 w 2846070"/>
              <a:gd name="connsiteY0" fmla="*/ 2468880 h 2468880"/>
              <a:gd name="connsiteX1" fmla="*/ 2846070 w 2846070"/>
              <a:gd name="connsiteY1" fmla="*/ 0 h 2468880"/>
              <a:gd name="connsiteX0" fmla="*/ 0 w 2846070"/>
              <a:gd name="connsiteY0" fmla="*/ 2468880 h 2468880"/>
              <a:gd name="connsiteX1" fmla="*/ 2846070 w 2846070"/>
              <a:gd name="connsiteY1" fmla="*/ 0 h 2468880"/>
              <a:gd name="connsiteX0" fmla="*/ 0 w 2846070"/>
              <a:gd name="connsiteY0" fmla="*/ 2468880 h 2468880"/>
              <a:gd name="connsiteX1" fmla="*/ 2846070 w 2846070"/>
              <a:gd name="connsiteY1" fmla="*/ 0 h 2468880"/>
              <a:gd name="connsiteX0" fmla="*/ 0 w 2846070"/>
              <a:gd name="connsiteY0" fmla="*/ 2468880 h 2468880"/>
              <a:gd name="connsiteX1" fmla="*/ 2846070 w 2846070"/>
              <a:gd name="connsiteY1" fmla="*/ 0 h 2468880"/>
              <a:gd name="connsiteX0" fmla="*/ 0 w 3501540"/>
              <a:gd name="connsiteY0" fmla="*/ 2225822 h 2225822"/>
              <a:gd name="connsiteX1" fmla="*/ 3501540 w 3501540"/>
              <a:gd name="connsiteY1" fmla="*/ 0 h 2225822"/>
            </a:gdLst>
            <a:ahLst/>
            <a:cxnLst>
              <a:cxn ang="0">
                <a:pos x="connsiteX0" y="connsiteY0"/>
              </a:cxn>
              <a:cxn ang="0">
                <a:pos x="connsiteX1" y="connsiteY1"/>
              </a:cxn>
            </a:cxnLst>
            <a:rect l="l" t="t" r="r" b="b"/>
            <a:pathLst>
              <a:path w="3501540" h="2225822">
                <a:moveTo>
                  <a:pt x="0" y="2225822"/>
                </a:moveTo>
                <a:cubicBezTo>
                  <a:pt x="464462" y="666460"/>
                  <a:pt x="1815702" y="270735"/>
                  <a:pt x="3501540" y="0"/>
                </a:cubicBezTo>
              </a:path>
            </a:pathLst>
          </a:cu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TextBox 7">
            <a:extLst>
              <a:ext uri="{FF2B5EF4-FFF2-40B4-BE49-F238E27FC236}">
                <a16:creationId xmlns:a16="http://schemas.microsoft.com/office/drawing/2014/main" id="{DCEC5F3E-591E-79F0-1564-E4A5D1FCAD13}"/>
              </a:ext>
            </a:extLst>
          </p:cNvPr>
          <p:cNvSpPr txBox="1"/>
          <p:nvPr/>
        </p:nvSpPr>
        <p:spPr>
          <a:xfrm>
            <a:off x="1839404" y="4208747"/>
            <a:ext cx="3173895" cy="523220"/>
          </a:xfrm>
          <a:prstGeom prst="rect">
            <a:avLst/>
          </a:prstGeom>
          <a:noFill/>
        </p:spPr>
        <p:txBody>
          <a:bodyPr wrap="square" rtlCol="0">
            <a:spAutoFit/>
          </a:bodyPr>
          <a:lstStyle/>
          <a:p>
            <a:r>
              <a:rPr lang="en-GB" sz="2800" dirty="0" err="1"/>
              <a:t>Teocht</a:t>
            </a:r>
            <a:r>
              <a:rPr lang="en-GB" sz="2800" dirty="0"/>
              <a:t> (℃)</a:t>
            </a:r>
          </a:p>
        </p:txBody>
      </p:sp>
      <p:cxnSp>
        <p:nvCxnSpPr>
          <p:cNvPr id="22" name="Straight Connector 21">
            <a:extLst>
              <a:ext uri="{FF2B5EF4-FFF2-40B4-BE49-F238E27FC236}">
                <a16:creationId xmlns:a16="http://schemas.microsoft.com/office/drawing/2014/main" id="{2AC9EA57-C7E9-26DD-4559-F7414FAB3C8B}"/>
              </a:ext>
            </a:extLst>
          </p:cNvPr>
          <p:cNvCxnSpPr>
            <a:cxnSpLocks/>
          </p:cNvCxnSpPr>
          <p:nvPr/>
        </p:nvCxnSpPr>
        <p:spPr>
          <a:xfrm flipV="1">
            <a:off x="867246" y="3043140"/>
            <a:ext cx="3361962" cy="564616"/>
          </a:xfrm>
          <a:prstGeom prst="line">
            <a:avLst/>
          </a:prstGeom>
          <a:ln w="28575">
            <a:solidFill>
              <a:schemeClr val="tx1"/>
            </a:solidFill>
            <a:tailEnd type="none" w="med" len="lg"/>
          </a:ln>
        </p:spPr>
        <p:style>
          <a:lnRef idx="2">
            <a:schemeClr val="accent1"/>
          </a:lnRef>
          <a:fillRef idx="0">
            <a:schemeClr val="accent1"/>
          </a:fillRef>
          <a:effectRef idx="1">
            <a:schemeClr val="accent1"/>
          </a:effectRef>
          <a:fontRef idx="minor">
            <a:schemeClr val="tx1"/>
          </a:fontRef>
        </p:style>
      </p:cxnSp>
      <p:cxnSp>
        <p:nvCxnSpPr>
          <p:cNvPr id="23" name="Straight Connector 22">
            <a:extLst>
              <a:ext uri="{FF2B5EF4-FFF2-40B4-BE49-F238E27FC236}">
                <a16:creationId xmlns:a16="http://schemas.microsoft.com/office/drawing/2014/main" id="{C83DF360-F824-0897-E57F-18452547556C}"/>
              </a:ext>
            </a:extLst>
          </p:cNvPr>
          <p:cNvCxnSpPr>
            <a:cxnSpLocks/>
          </p:cNvCxnSpPr>
          <p:nvPr/>
        </p:nvCxnSpPr>
        <p:spPr>
          <a:xfrm flipV="1">
            <a:off x="867246" y="3421327"/>
            <a:ext cx="3361962" cy="104538"/>
          </a:xfrm>
          <a:prstGeom prst="line">
            <a:avLst/>
          </a:prstGeom>
          <a:ln w="28575">
            <a:solidFill>
              <a:schemeClr val="tx1"/>
            </a:solidFill>
            <a:tailEnd type="none" w="med" len="lg"/>
          </a:ln>
        </p:spPr>
        <p:style>
          <a:lnRef idx="2">
            <a:schemeClr val="accent1"/>
          </a:lnRef>
          <a:fillRef idx="0">
            <a:schemeClr val="accent1"/>
          </a:fillRef>
          <a:effectRef idx="1">
            <a:schemeClr val="accent1"/>
          </a:effectRef>
          <a:fontRef idx="minor">
            <a:schemeClr val="tx1"/>
          </a:fontRef>
        </p:style>
      </p:cxnSp>
      <p:sp>
        <p:nvSpPr>
          <p:cNvPr id="27" name="TextBox 26">
            <a:extLst>
              <a:ext uri="{FF2B5EF4-FFF2-40B4-BE49-F238E27FC236}">
                <a16:creationId xmlns:a16="http://schemas.microsoft.com/office/drawing/2014/main" id="{D78C2755-A968-1010-7EAA-A11F35B48452}"/>
              </a:ext>
            </a:extLst>
          </p:cNvPr>
          <p:cNvSpPr txBox="1"/>
          <p:nvPr/>
        </p:nvSpPr>
        <p:spPr>
          <a:xfrm>
            <a:off x="4248250" y="2616464"/>
            <a:ext cx="3044423" cy="461665"/>
          </a:xfrm>
          <a:prstGeom prst="rect">
            <a:avLst/>
          </a:prstGeom>
          <a:noFill/>
        </p:spPr>
        <p:txBody>
          <a:bodyPr wrap="none" rtlCol="0">
            <a:spAutoFit/>
          </a:bodyPr>
          <a:lstStyle/>
          <a:p>
            <a:pPr algn="l">
              <a:spcAft>
                <a:spcPts val="1200"/>
              </a:spcAft>
            </a:pPr>
            <a:r>
              <a:rPr lang="en-GB" sz="2400" dirty="0">
                <a:latin typeface="Arial" panose="020B0604020202020204" pitchFamily="34" charset="0"/>
                <a:cs typeface="Arial" panose="020B0604020202020204" pitchFamily="34" charset="0"/>
              </a:rPr>
              <a:t>Sreang </a:t>
            </a:r>
            <a:r>
              <a:rPr lang="en-GB" sz="2400" dirty="0" err="1">
                <a:latin typeface="Arial" panose="020B0604020202020204" pitchFamily="34" charset="0"/>
                <a:cs typeface="Arial" panose="020B0604020202020204" pitchFamily="34" charset="0"/>
              </a:rPr>
              <a:t>tanaí</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chopair</a:t>
            </a:r>
            <a:endParaRPr lang="en-GB" sz="2400" dirty="0">
              <a:latin typeface="Arial" panose="020B0604020202020204" pitchFamily="34" charset="0"/>
              <a:cs typeface="Arial" panose="020B0604020202020204" pitchFamily="34" charset="0"/>
            </a:endParaRPr>
          </a:p>
        </p:txBody>
      </p:sp>
      <p:sp>
        <p:nvSpPr>
          <p:cNvPr id="28" name="TextBox 27">
            <a:extLst>
              <a:ext uri="{FF2B5EF4-FFF2-40B4-BE49-F238E27FC236}">
                <a16:creationId xmlns:a16="http://schemas.microsoft.com/office/drawing/2014/main" id="{76AE7495-5DEC-B8B6-3C52-EBEFFF38D5DA}"/>
              </a:ext>
            </a:extLst>
          </p:cNvPr>
          <p:cNvSpPr txBox="1"/>
          <p:nvPr/>
        </p:nvSpPr>
        <p:spPr>
          <a:xfrm>
            <a:off x="4295733" y="3084536"/>
            <a:ext cx="3180679" cy="461665"/>
          </a:xfrm>
          <a:prstGeom prst="rect">
            <a:avLst/>
          </a:prstGeom>
          <a:noFill/>
        </p:spPr>
        <p:txBody>
          <a:bodyPr wrap="none" rtlCol="0">
            <a:spAutoFit/>
          </a:bodyPr>
          <a:lstStyle/>
          <a:p>
            <a:pPr algn="l">
              <a:spcAft>
                <a:spcPts val="1200"/>
              </a:spcAft>
            </a:pPr>
            <a:r>
              <a:rPr lang="en-GB" sz="2400" dirty="0">
                <a:latin typeface="Arial" panose="020B0604020202020204" pitchFamily="34" charset="0"/>
                <a:cs typeface="Arial" panose="020B0604020202020204" pitchFamily="34" charset="0"/>
              </a:rPr>
              <a:t>Sreang </a:t>
            </a:r>
            <a:r>
              <a:rPr lang="en-GB" sz="2400" dirty="0" err="1">
                <a:latin typeface="Arial" panose="020B0604020202020204" pitchFamily="34" charset="0"/>
                <a:cs typeface="Arial" panose="020B0604020202020204" pitchFamily="34" charset="0"/>
              </a:rPr>
              <a:t>tanaí</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Niocróm</a:t>
            </a:r>
            <a:endParaRPr lang="en-GB" sz="2400" dirty="0">
              <a:latin typeface="Arial" panose="020B0604020202020204" pitchFamily="34" charset="0"/>
              <a:cs typeface="Arial" panose="020B0604020202020204" pitchFamily="34" charset="0"/>
            </a:endParaRPr>
          </a:p>
        </p:txBody>
      </p:sp>
      <p:sp>
        <p:nvSpPr>
          <p:cNvPr id="29" name="TextBox 28">
            <a:extLst>
              <a:ext uri="{FF2B5EF4-FFF2-40B4-BE49-F238E27FC236}">
                <a16:creationId xmlns:a16="http://schemas.microsoft.com/office/drawing/2014/main" id="{9FC360AC-8951-59F7-404A-F111555E0820}"/>
              </a:ext>
            </a:extLst>
          </p:cNvPr>
          <p:cNvSpPr txBox="1"/>
          <p:nvPr/>
        </p:nvSpPr>
        <p:spPr>
          <a:xfrm>
            <a:off x="4295733" y="3590039"/>
            <a:ext cx="4602094" cy="461665"/>
          </a:xfrm>
          <a:prstGeom prst="rect">
            <a:avLst/>
          </a:prstGeom>
          <a:noFill/>
        </p:spPr>
        <p:txBody>
          <a:bodyPr wrap="none" rtlCol="0">
            <a:spAutoFit/>
          </a:bodyPr>
          <a:lstStyle/>
          <a:p>
            <a:pPr>
              <a:spcAft>
                <a:spcPts val="1200"/>
              </a:spcAft>
            </a:pPr>
            <a:r>
              <a:rPr lang="en-GB" sz="2400" dirty="0" err="1"/>
              <a:t>Teirmeastar</a:t>
            </a:r>
            <a:r>
              <a:rPr lang="en-GB" sz="2400" dirty="0"/>
              <a:t> </a:t>
            </a:r>
            <a:r>
              <a:rPr lang="en-GB" sz="2400" dirty="0" err="1"/>
              <a:t>Oscáid</a:t>
            </a:r>
            <a:r>
              <a:rPr lang="en-GB" sz="2400" dirty="0"/>
              <a:t> </a:t>
            </a:r>
            <a:r>
              <a:rPr lang="en-GB" sz="2400" dirty="0" err="1"/>
              <a:t>Mhanganéis</a:t>
            </a:r>
            <a:endParaRPr lang="en-GB" sz="2400" dirty="0">
              <a:latin typeface="Arial" panose="020B0604020202020204" pitchFamily="34" charset="0"/>
              <a:cs typeface="Arial" panose="020B0604020202020204" pitchFamily="34" charset="0"/>
            </a:endParaRPr>
          </a:p>
        </p:txBody>
      </p:sp>
      <p:sp>
        <p:nvSpPr>
          <p:cNvPr id="31" name="TextBox 30">
            <a:extLst>
              <a:ext uri="{FF2B5EF4-FFF2-40B4-BE49-F238E27FC236}">
                <a16:creationId xmlns:a16="http://schemas.microsoft.com/office/drawing/2014/main" id="{87EEA0AA-F537-5097-782A-9E0115EB082A}"/>
              </a:ext>
            </a:extLst>
          </p:cNvPr>
          <p:cNvSpPr txBox="1"/>
          <p:nvPr/>
        </p:nvSpPr>
        <p:spPr>
          <a:xfrm>
            <a:off x="49410" y="4738374"/>
            <a:ext cx="8899414" cy="892552"/>
          </a:xfrm>
          <a:prstGeom prst="rect">
            <a:avLst/>
          </a:prstGeom>
          <a:noFill/>
        </p:spPr>
        <p:txBody>
          <a:bodyPr wrap="square" rtlCol="0">
            <a:spAutoFit/>
          </a:bodyPr>
          <a:lstStyle/>
          <a:p>
            <a:pPr>
              <a:spcAft>
                <a:spcPts val="1200"/>
              </a:spcAft>
            </a:pPr>
            <a:r>
              <a:rPr lang="en-GB" sz="2800" b="1" dirty="0" err="1">
                <a:latin typeface="Arial" panose="020B0604020202020204" pitchFamily="34" charset="0"/>
                <a:cs typeface="Arial" panose="020B0604020202020204" pitchFamily="34" charset="0"/>
              </a:rPr>
              <a:t>Freagra</a:t>
            </a:r>
            <a:r>
              <a:rPr lang="en-GB" sz="2800" b="1" dirty="0">
                <a:latin typeface="Arial" panose="020B0604020202020204" pitchFamily="34" charset="0"/>
                <a:cs typeface="Arial" panose="020B0604020202020204" pitchFamily="34" charset="0"/>
              </a:rPr>
              <a:t> A: </a:t>
            </a:r>
            <a:r>
              <a:rPr lang="en-GB" sz="2400" b="1" dirty="0">
                <a:solidFill>
                  <a:srgbClr val="FF0000"/>
                </a:solidFill>
                <a:latin typeface="Arial" panose="020B0604020202020204" pitchFamily="34" charset="0"/>
                <a:cs typeface="Arial" panose="020B0604020202020204" pitchFamily="34" charset="0"/>
              </a:rPr>
              <a:t>An </a:t>
            </a:r>
            <a:r>
              <a:rPr lang="en-GB" sz="2400" b="1" dirty="0" err="1">
                <a:solidFill>
                  <a:srgbClr val="FF0000"/>
                </a:solidFill>
                <a:latin typeface="Arial" panose="020B0604020202020204" pitchFamily="34" charset="0"/>
                <a:cs typeface="Arial" panose="020B0604020202020204" pitchFamily="34" charset="0"/>
              </a:rPr>
              <a:t>teirmeastar</a:t>
            </a:r>
            <a:r>
              <a:rPr lang="en-GB" sz="2400" b="1" dirty="0">
                <a:solidFill>
                  <a:srgbClr val="FF0000"/>
                </a:solidFill>
                <a:latin typeface="Arial" panose="020B0604020202020204" pitchFamily="34" charset="0"/>
                <a:cs typeface="Arial" panose="020B0604020202020204" pitchFamily="34" charset="0"/>
              </a:rPr>
              <a:t>, mar is </a:t>
            </a:r>
            <a:r>
              <a:rPr lang="en-GB" sz="2400" b="1" dirty="0" err="1">
                <a:solidFill>
                  <a:srgbClr val="FF0000"/>
                </a:solidFill>
                <a:latin typeface="Arial" panose="020B0604020202020204" pitchFamily="34" charset="0"/>
                <a:cs typeface="Arial" panose="020B0604020202020204" pitchFamily="34" charset="0"/>
              </a:rPr>
              <a:t>feistí</a:t>
            </a:r>
            <a:r>
              <a:rPr lang="en-GB" sz="2400" b="1" dirty="0">
                <a:solidFill>
                  <a:srgbClr val="FF0000"/>
                </a:solidFill>
                <a:latin typeface="Arial" panose="020B0604020202020204" pitchFamily="34" charset="0"/>
                <a:cs typeface="Arial" panose="020B0604020202020204" pitchFamily="34" charset="0"/>
              </a:rPr>
              <a:t> </a:t>
            </a:r>
            <a:r>
              <a:rPr lang="en-GB" sz="2400" b="1" dirty="0" err="1">
                <a:solidFill>
                  <a:srgbClr val="FF0000"/>
                </a:solidFill>
                <a:latin typeface="Arial" panose="020B0604020202020204" pitchFamily="34" charset="0"/>
                <a:cs typeface="Arial" panose="020B0604020202020204" pitchFamily="34" charset="0"/>
              </a:rPr>
              <a:t>beag</a:t>
            </a:r>
            <a:r>
              <a:rPr lang="en-GB" sz="2400" b="1" dirty="0">
                <a:solidFill>
                  <a:srgbClr val="FF0000"/>
                </a:solidFill>
                <a:latin typeface="Arial" panose="020B0604020202020204" pitchFamily="34" charset="0"/>
                <a:cs typeface="Arial" panose="020B0604020202020204" pitchFamily="34" charset="0"/>
              </a:rPr>
              <a:t> </a:t>
            </a:r>
            <a:r>
              <a:rPr lang="en-GB" sz="1200" b="1" dirty="0">
                <a:solidFill>
                  <a:srgbClr val="FF0000"/>
                </a:solidFill>
                <a:latin typeface="Arial" panose="020B0604020202020204" pitchFamily="34" charset="0"/>
                <a:cs typeface="Arial" panose="020B0604020202020204" pitchFamily="34" charset="0"/>
              </a:rPr>
              <a:t>(</a:t>
            </a:r>
            <a:r>
              <a:rPr lang="en-GB" sz="1200" b="1" dirty="0" err="1">
                <a:solidFill>
                  <a:srgbClr val="FF0000"/>
                </a:solidFill>
                <a:latin typeface="Arial" panose="020B0604020202020204" pitchFamily="34" charset="0"/>
                <a:cs typeface="Arial" panose="020B0604020202020204" pitchFamily="34" charset="0"/>
              </a:rPr>
              <a:t>dlúth</a:t>
            </a:r>
            <a:r>
              <a:rPr lang="en-GB" sz="1200" b="1" dirty="0">
                <a:solidFill>
                  <a:srgbClr val="FF0000"/>
                </a:solidFill>
                <a:latin typeface="Arial" panose="020B0604020202020204" pitchFamily="34" charset="0"/>
                <a:cs typeface="Arial" panose="020B0604020202020204" pitchFamily="34" charset="0"/>
              </a:rPr>
              <a:t>/compact) </a:t>
            </a:r>
            <a:r>
              <a:rPr lang="en-GB" sz="2400" b="1" dirty="0">
                <a:solidFill>
                  <a:srgbClr val="FF0000"/>
                </a:solidFill>
                <a:latin typeface="Arial" panose="020B0604020202020204" pitchFamily="34" charset="0"/>
                <a:cs typeface="Arial" panose="020B0604020202020204" pitchFamily="34" charset="0"/>
              </a:rPr>
              <a:t>é agus tá </a:t>
            </a:r>
            <a:r>
              <a:rPr lang="en-GB" sz="2400" b="1" dirty="0" err="1">
                <a:solidFill>
                  <a:srgbClr val="FF0000"/>
                </a:solidFill>
                <a:latin typeface="Arial" panose="020B0604020202020204" pitchFamily="34" charset="0"/>
                <a:cs typeface="Arial" panose="020B0604020202020204" pitchFamily="34" charset="0"/>
              </a:rPr>
              <a:t>íogaireacht</a:t>
            </a:r>
            <a:r>
              <a:rPr lang="en-GB" sz="2400" b="1" dirty="0">
                <a:solidFill>
                  <a:srgbClr val="FF0000"/>
                </a:solidFill>
                <a:latin typeface="Arial" panose="020B0604020202020204" pitchFamily="34" charset="0"/>
                <a:cs typeface="Arial" panose="020B0604020202020204" pitchFamily="34" charset="0"/>
              </a:rPr>
              <a:t> </a:t>
            </a:r>
            <a:r>
              <a:rPr lang="en-GB" sz="2400" b="1" dirty="0" err="1">
                <a:solidFill>
                  <a:srgbClr val="FF0000"/>
                </a:solidFill>
                <a:latin typeface="Arial" panose="020B0604020202020204" pitchFamily="34" charset="0"/>
                <a:cs typeface="Arial" panose="020B0604020202020204" pitchFamily="34" charset="0"/>
              </a:rPr>
              <a:t>níos</a:t>
            </a:r>
            <a:r>
              <a:rPr lang="en-GB" sz="2400" b="1" dirty="0">
                <a:solidFill>
                  <a:srgbClr val="FF0000"/>
                </a:solidFill>
                <a:latin typeface="Arial" panose="020B0604020202020204" pitchFamily="34" charset="0"/>
                <a:cs typeface="Arial" panose="020B0604020202020204" pitchFamily="34" charset="0"/>
              </a:rPr>
              <a:t> </a:t>
            </a:r>
            <a:r>
              <a:rPr lang="en-GB" sz="2400" b="1" dirty="0" err="1">
                <a:solidFill>
                  <a:srgbClr val="FF0000"/>
                </a:solidFill>
                <a:latin typeface="Arial" panose="020B0604020202020204" pitchFamily="34" charset="0"/>
                <a:cs typeface="Arial" panose="020B0604020202020204" pitchFamily="34" charset="0"/>
              </a:rPr>
              <a:t>mó</a:t>
            </a:r>
            <a:r>
              <a:rPr lang="en-GB" sz="2400" b="1" dirty="0">
                <a:solidFill>
                  <a:srgbClr val="FF0000"/>
                </a:solidFill>
                <a:latin typeface="Arial" panose="020B0604020202020204" pitchFamily="34" charset="0"/>
                <a:cs typeface="Arial" panose="020B0604020202020204" pitchFamily="34" charset="0"/>
              </a:rPr>
              <a:t> </a:t>
            </a:r>
            <a:r>
              <a:rPr lang="en-GB" sz="2400" b="1" dirty="0" err="1">
                <a:solidFill>
                  <a:srgbClr val="FF0000"/>
                </a:solidFill>
                <a:latin typeface="Arial" panose="020B0604020202020204" pitchFamily="34" charset="0"/>
                <a:cs typeface="Arial" panose="020B0604020202020204" pitchFamily="34" charset="0"/>
              </a:rPr>
              <a:t>ann</a:t>
            </a:r>
            <a:r>
              <a:rPr lang="en-GB" sz="2400" b="1" dirty="0">
                <a:solidFill>
                  <a:srgbClr val="FF0000"/>
                </a:solidFill>
                <a:latin typeface="Arial" panose="020B0604020202020204" pitchFamily="34" charset="0"/>
                <a:cs typeface="Arial" panose="020B0604020202020204" pitchFamily="34" charset="0"/>
              </a:rPr>
              <a:t> </a:t>
            </a:r>
            <a:r>
              <a:rPr lang="en-GB" sz="2400" b="1" dirty="0" err="1">
                <a:solidFill>
                  <a:srgbClr val="FF0000"/>
                </a:solidFill>
                <a:latin typeface="Arial" panose="020B0604020202020204" pitchFamily="34" charset="0"/>
                <a:cs typeface="Arial" panose="020B0604020202020204" pitchFamily="34" charset="0"/>
              </a:rPr>
              <a:t>maidir</a:t>
            </a:r>
            <a:r>
              <a:rPr lang="en-GB" sz="2400" b="1" dirty="0">
                <a:solidFill>
                  <a:srgbClr val="FF0000"/>
                </a:solidFill>
                <a:latin typeface="Arial" panose="020B0604020202020204" pitchFamily="34" charset="0"/>
                <a:cs typeface="Arial" panose="020B0604020202020204" pitchFamily="34" charset="0"/>
              </a:rPr>
              <a:t> le </a:t>
            </a:r>
            <a:r>
              <a:rPr lang="en-GB" sz="2400" b="1" dirty="0" err="1">
                <a:solidFill>
                  <a:srgbClr val="FF0000"/>
                </a:solidFill>
                <a:latin typeface="Arial" panose="020B0604020202020204" pitchFamily="34" charset="0"/>
                <a:cs typeface="Arial" panose="020B0604020202020204" pitchFamily="34" charset="0"/>
              </a:rPr>
              <a:t>teocht</a:t>
            </a:r>
            <a:endParaRPr lang="en-GB" sz="2400" b="1" dirty="0">
              <a:solidFill>
                <a:srgbClr val="FF0000"/>
              </a:solidFill>
              <a:latin typeface="Arial" panose="020B0604020202020204" pitchFamily="34" charset="0"/>
              <a:cs typeface="Arial" panose="020B0604020202020204" pitchFamily="34" charset="0"/>
            </a:endParaRPr>
          </a:p>
        </p:txBody>
      </p:sp>
      <p:sp>
        <p:nvSpPr>
          <p:cNvPr id="32" name="TextBox 31">
            <a:extLst>
              <a:ext uri="{FF2B5EF4-FFF2-40B4-BE49-F238E27FC236}">
                <a16:creationId xmlns:a16="http://schemas.microsoft.com/office/drawing/2014/main" id="{06E8F390-7ABA-AC5C-EF65-2B65863897F1}"/>
              </a:ext>
            </a:extLst>
          </p:cNvPr>
          <p:cNvSpPr txBox="1"/>
          <p:nvPr/>
        </p:nvSpPr>
        <p:spPr>
          <a:xfrm>
            <a:off x="49410" y="5710223"/>
            <a:ext cx="8492646" cy="892552"/>
          </a:xfrm>
          <a:prstGeom prst="rect">
            <a:avLst/>
          </a:prstGeom>
          <a:noFill/>
        </p:spPr>
        <p:txBody>
          <a:bodyPr wrap="square" rtlCol="0">
            <a:spAutoFit/>
          </a:bodyPr>
          <a:lstStyle/>
          <a:p>
            <a:pPr>
              <a:spcAft>
                <a:spcPts val="1200"/>
              </a:spcAft>
            </a:pPr>
            <a:r>
              <a:rPr lang="en-GB" sz="2800" b="1" dirty="0" err="1">
                <a:latin typeface="Arial" panose="020B0604020202020204" pitchFamily="34" charset="0"/>
                <a:cs typeface="Arial" panose="020B0604020202020204" pitchFamily="34" charset="0"/>
              </a:rPr>
              <a:t>Freagra</a:t>
            </a:r>
            <a:r>
              <a:rPr lang="en-GB" sz="2800" dirty="0">
                <a:latin typeface="Arial" panose="020B0604020202020204" pitchFamily="34" charset="0"/>
                <a:cs typeface="Arial" panose="020B0604020202020204" pitchFamily="34" charset="0"/>
              </a:rPr>
              <a:t> </a:t>
            </a:r>
            <a:r>
              <a:rPr lang="en-GB" sz="2800" b="1" dirty="0">
                <a:latin typeface="Arial" panose="020B0604020202020204" pitchFamily="34" charset="0"/>
                <a:cs typeface="Arial" panose="020B0604020202020204" pitchFamily="34" charset="0"/>
              </a:rPr>
              <a:t>B</a:t>
            </a:r>
            <a:r>
              <a:rPr lang="en-GB" sz="2800" dirty="0">
                <a:latin typeface="Arial" panose="020B0604020202020204" pitchFamily="34" charset="0"/>
                <a:cs typeface="Arial" panose="020B0604020202020204" pitchFamily="34" charset="0"/>
              </a:rPr>
              <a:t>: </a:t>
            </a:r>
            <a:r>
              <a:rPr lang="en-GB" sz="2400" dirty="0">
                <a:latin typeface="Arial" panose="020B0604020202020204" pitchFamily="34" charset="0"/>
                <a:cs typeface="Arial" panose="020B0604020202020204" pitchFamily="34" charset="0"/>
              </a:rPr>
              <a:t>An </a:t>
            </a:r>
            <a:r>
              <a:rPr lang="en-GB" sz="2400" dirty="0" err="1">
                <a:latin typeface="Arial" panose="020B0604020202020204" pitchFamily="34" charset="0"/>
                <a:cs typeface="Arial" panose="020B0604020202020204" pitchFamily="34" charset="0"/>
              </a:rPr>
              <a:t>chopair</a:t>
            </a:r>
            <a:r>
              <a:rPr lang="en-GB" sz="2400" dirty="0">
                <a:latin typeface="Arial" panose="020B0604020202020204" pitchFamily="34" charset="0"/>
                <a:cs typeface="Arial" panose="020B0604020202020204" pitchFamily="34" charset="0"/>
              </a:rPr>
              <a:t> mar tá an gaol </a:t>
            </a:r>
            <a:r>
              <a:rPr lang="en-GB" sz="2400" dirty="0" err="1">
                <a:latin typeface="Arial" panose="020B0604020202020204" pitchFamily="34" charset="0"/>
                <a:cs typeface="Arial" panose="020B0604020202020204" pitchFamily="34" charset="0"/>
              </a:rPr>
              <a:t>líneach</a:t>
            </a:r>
            <a:r>
              <a:rPr lang="en-GB" sz="2400" dirty="0">
                <a:latin typeface="Arial" panose="020B0604020202020204" pitchFamily="34" charset="0"/>
                <a:cs typeface="Arial" panose="020B0604020202020204" pitchFamily="34" charset="0"/>
              </a:rPr>
              <a:t> agus tá </a:t>
            </a:r>
            <a:r>
              <a:rPr lang="en-GB" sz="2400" dirty="0" err="1">
                <a:latin typeface="Arial" panose="020B0604020202020204" pitchFamily="34" charset="0"/>
                <a:cs typeface="Arial" panose="020B0604020202020204" pitchFamily="34" charset="0"/>
              </a:rPr>
              <a:t>íogaireacht</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leordhóthanach</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aige</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maidir</a:t>
            </a:r>
            <a:r>
              <a:rPr lang="en-GB" sz="2400" dirty="0">
                <a:latin typeface="Arial" panose="020B0604020202020204" pitchFamily="34" charset="0"/>
                <a:cs typeface="Arial" panose="020B0604020202020204" pitchFamily="34" charset="0"/>
              </a:rPr>
              <a:t> le </a:t>
            </a:r>
            <a:r>
              <a:rPr lang="en-GB" sz="2400" dirty="0" err="1">
                <a:latin typeface="Arial" panose="020B0604020202020204" pitchFamily="34" charset="0"/>
                <a:cs typeface="Arial" panose="020B0604020202020204" pitchFamily="34" charset="0"/>
              </a:rPr>
              <a:t>teocht</a:t>
            </a:r>
            <a:endParaRPr lang="en-GB" sz="2400" dirty="0">
              <a:latin typeface="Arial" panose="020B0604020202020204" pitchFamily="34" charset="0"/>
              <a:cs typeface="Arial" panose="020B0604020202020204" pitchFamily="34" charset="0"/>
            </a:endParaRPr>
          </a:p>
        </p:txBody>
      </p:sp>
      <p:sp>
        <p:nvSpPr>
          <p:cNvPr id="35" name="TextBox 34">
            <a:extLst>
              <a:ext uri="{FF2B5EF4-FFF2-40B4-BE49-F238E27FC236}">
                <a16:creationId xmlns:a16="http://schemas.microsoft.com/office/drawing/2014/main" id="{3F246236-10E2-394C-09DC-A38CB90DBF1E}"/>
              </a:ext>
            </a:extLst>
          </p:cNvPr>
          <p:cNvSpPr txBox="1"/>
          <p:nvPr/>
        </p:nvSpPr>
        <p:spPr>
          <a:xfrm>
            <a:off x="1102276" y="4258967"/>
            <a:ext cx="839244" cy="400110"/>
          </a:xfrm>
          <a:prstGeom prst="rect">
            <a:avLst/>
          </a:prstGeom>
          <a:noFill/>
        </p:spPr>
        <p:txBody>
          <a:bodyPr wrap="square">
            <a:spAutoFit/>
          </a:bodyPr>
          <a:lstStyle/>
          <a:p>
            <a:r>
              <a:rPr lang="en-GB" sz="2000"/>
              <a:t>37℃</a:t>
            </a:r>
          </a:p>
        </p:txBody>
      </p:sp>
      <p:cxnSp>
        <p:nvCxnSpPr>
          <p:cNvPr id="37" name="Straight Connector 36">
            <a:extLst>
              <a:ext uri="{FF2B5EF4-FFF2-40B4-BE49-F238E27FC236}">
                <a16:creationId xmlns:a16="http://schemas.microsoft.com/office/drawing/2014/main" id="{8AF58298-C8EE-C22E-D4EF-247CE727C62C}"/>
              </a:ext>
            </a:extLst>
          </p:cNvPr>
          <p:cNvCxnSpPr/>
          <p:nvPr/>
        </p:nvCxnSpPr>
        <p:spPr>
          <a:xfrm>
            <a:off x="1340285" y="2145946"/>
            <a:ext cx="0" cy="2028539"/>
          </a:xfrm>
          <a:prstGeom prst="line">
            <a:avLst/>
          </a:prstGeom>
          <a:ln w="28575">
            <a:solidFill>
              <a:schemeClr val="tx1"/>
            </a:solidFill>
            <a:prstDash val="dash"/>
            <a:tailEnd type="none" w="med" len="lg"/>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0609857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p:bldP spid="32" grpId="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978A7FF-2E15-7D8A-8583-EBDAE995A3ED}"/>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ABA5D64B-1D4E-2BEC-1E77-7CB4FD794D04}"/>
              </a:ext>
            </a:extLst>
          </p:cNvPr>
          <p:cNvSpPr>
            <a:spLocks noGrp="1"/>
          </p:cNvSpPr>
          <p:nvPr>
            <p:ph type="title"/>
          </p:nvPr>
        </p:nvSpPr>
        <p:spPr/>
        <p:txBody>
          <a:bodyPr>
            <a:normAutofit fontScale="90000"/>
          </a:bodyPr>
          <a:lstStyle/>
          <a:p>
            <a:r>
              <a:rPr lang="en-GB" dirty="0" err="1"/>
              <a:t>Sampla</a:t>
            </a:r>
            <a:endParaRPr lang="en-GB" dirty="0"/>
          </a:p>
        </p:txBody>
      </p:sp>
      <p:sp>
        <p:nvSpPr>
          <p:cNvPr id="4" name="Text Placeholder 3">
            <a:extLst>
              <a:ext uri="{FF2B5EF4-FFF2-40B4-BE49-F238E27FC236}">
                <a16:creationId xmlns:a16="http://schemas.microsoft.com/office/drawing/2014/main" id="{BB2C20C2-A908-957F-20B9-76B06FDD9FBB}"/>
              </a:ext>
            </a:extLst>
          </p:cNvPr>
          <p:cNvSpPr>
            <a:spLocks noGrp="1"/>
          </p:cNvSpPr>
          <p:nvPr>
            <p:ph type="body" sz="quarter" idx="10"/>
          </p:nvPr>
        </p:nvSpPr>
        <p:spPr>
          <a:xfrm>
            <a:off x="122292" y="461664"/>
            <a:ext cx="9021708" cy="1643527"/>
          </a:xfrm>
        </p:spPr>
        <p:txBody>
          <a:bodyPr/>
          <a:lstStyle/>
          <a:p>
            <a:r>
              <a:rPr lang="ga-IE" dirty="0"/>
              <a:t>Cén teirmeachúpla a d'oibreodh is fearr le haghaidh teochtaí faoi bhun 100℃ nuair a úsáidtear é le hilmhéadar le taifeach 0.1 mV? Tabhair údar le do fhreagra.</a:t>
            </a:r>
          </a:p>
        </p:txBody>
      </p:sp>
      <p:grpSp>
        <p:nvGrpSpPr>
          <p:cNvPr id="15" name="Group 14">
            <a:extLst>
              <a:ext uri="{FF2B5EF4-FFF2-40B4-BE49-F238E27FC236}">
                <a16:creationId xmlns:a16="http://schemas.microsoft.com/office/drawing/2014/main" id="{74583CA4-464E-4ADF-6D27-0BA6DAE8FFF4}"/>
              </a:ext>
            </a:extLst>
          </p:cNvPr>
          <p:cNvGrpSpPr/>
          <p:nvPr/>
        </p:nvGrpSpPr>
        <p:grpSpPr>
          <a:xfrm>
            <a:off x="0" y="2132464"/>
            <a:ext cx="4672209" cy="4908294"/>
            <a:chOff x="-1" y="1857374"/>
            <a:chExt cx="4672209" cy="4908294"/>
          </a:xfrm>
        </p:grpSpPr>
        <p:pic>
          <p:nvPicPr>
            <p:cNvPr id="1026" name="Picture 2">
              <a:extLst>
                <a:ext uri="{FF2B5EF4-FFF2-40B4-BE49-F238E27FC236}">
                  <a16:creationId xmlns:a16="http://schemas.microsoft.com/office/drawing/2014/main" id="{BBDE6019-5389-DCE4-E381-0E739395E5E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 y="1857374"/>
              <a:ext cx="4672209" cy="4672209"/>
            </a:xfrm>
            <a:prstGeom prst="rect">
              <a:avLst/>
            </a:prstGeom>
            <a:noFill/>
            <a:extLst>
              <a:ext uri="{909E8E84-426E-40DD-AFC4-6F175D3DCCD1}">
                <a14:hiddenFill xmlns:a14="http://schemas.microsoft.com/office/drawing/2010/main">
                  <a:solidFill>
                    <a:srgbClr val="FFFFFF"/>
                  </a:solidFill>
                </a14:hiddenFill>
              </a:ext>
            </a:extLst>
          </p:spPr>
        </p:pic>
        <p:sp>
          <p:nvSpPr>
            <p:cNvPr id="14" name="TextBox 13">
              <a:hlinkClick r:id="rId4"/>
              <a:extLst>
                <a:ext uri="{FF2B5EF4-FFF2-40B4-BE49-F238E27FC236}">
                  <a16:creationId xmlns:a16="http://schemas.microsoft.com/office/drawing/2014/main" id="{8BA2A6D9-2796-DEF2-E391-1110D7C00C49}"/>
                </a:ext>
              </a:extLst>
            </p:cNvPr>
            <p:cNvSpPr txBox="1"/>
            <p:nvPr/>
          </p:nvSpPr>
          <p:spPr>
            <a:xfrm>
              <a:off x="3925669" y="6396336"/>
              <a:ext cx="646331" cy="369332"/>
            </a:xfrm>
            <a:prstGeom prst="rect">
              <a:avLst/>
            </a:prstGeom>
            <a:noFill/>
          </p:spPr>
          <p:txBody>
            <a:bodyPr wrap="none" rtlCol="0">
              <a:spAutoFit/>
            </a:bodyPr>
            <a:lstStyle/>
            <a:p>
              <a:pPr algn="l">
                <a:spcAft>
                  <a:spcPts val="1200"/>
                </a:spcAft>
              </a:pPr>
              <a:r>
                <a:rPr lang="en-GB">
                  <a:latin typeface="Arial" panose="020B0604020202020204" pitchFamily="34" charset="0"/>
                  <a:cs typeface="Arial" panose="020B0604020202020204" pitchFamily="34" charset="0"/>
                </a:rPr>
                <a:t>CC0</a:t>
              </a:r>
            </a:p>
          </p:txBody>
        </p:sp>
      </p:grpSp>
      <p:sp>
        <p:nvSpPr>
          <p:cNvPr id="16" name="TextBox 15">
            <a:extLst>
              <a:ext uri="{FF2B5EF4-FFF2-40B4-BE49-F238E27FC236}">
                <a16:creationId xmlns:a16="http://schemas.microsoft.com/office/drawing/2014/main" id="{2615603B-A116-5043-F458-BC7726C61D1D}"/>
              </a:ext>
            </a:extLst>
          </p:cNvPr>
          <p:cNvSpPr txBox="1"/>
          <p:nvPr/>
        </p:nvSpPr>
        <p:spPr>
          <a:xfrm>
            <a:off x="4999756" y="2284887"/>
            <a:ext cx="3778484" cy="2739211"/>
          </a:xfrm>
          <a:prstGeom prst="rect">
            <a:avLst/>
          </a:prstGeom>
          <a:noFill/>
        </p:spPr>
        <p:txBody>
          <a:bodyPr wrap="square" rtlCol="0">
            <a:spAutoFit/>
          </a:bodyPr>
          <a:lstStyle/>
          <a:p>
            <a:pPr>
              <a:spcAft>
                <a:spcPts val="1200"/>
              </a:spcAft>
            </a:pPr>
            <a:r>
              <a:rPr lang="en-GB" dirty="0">
                <a:latin typeface="Arial" panose="020B0604020202020204" pitchFamily="34" charset="0"/>
                <a:cs typeface="Arial" panose="020B0604020202020204" pitchFamily="34" charset="0"/>
              </a:rPr>
              <a:t>Type C, D or Pt Mo 5-0.1 are best because they have the steepest curves below 100</a:t>
            </a:r>
            <a:r>
              <a:rPr lang="en-GB" dirty="0"/>
              <a:t>℃</a:t>
            </a:r>
            <a:r>
              <a:rPr lang="en-GB" dirty="0">
                <a:latin typeface="Arial" panose="020B0604020202020204" pitchFamily="34" charset="0"/>
                <a:cs typeface="Arial" panose="020B0604020202020204" pitchFamily="34" charset="0"/>
              </a:rPr>
              <a:t>. The slope is approximately 10 mV over 500</a:t>
            </a:r>
            <a:r>
              <a:rPr lang="en-GB" dirty="0"/>
              <a:t>℃</a:t>
            </a:r>
            <a:r>
              <a:rPr lang="en-GB" dirty="0">
                <a:latin typeface="Arial" panose="020B0604020202020204" pitchFamily="34" charset="0"/>
                <a:cs typeface="Arial" panose="020B0604020202020204" pitchFamily="34" charset="0"/>
              </a:rPr>
              <a:t> so the meter will be able to detect a temperature change every 5</a:t>
            </a:r>
            <a:r>
              <a:rPr lang="en-GB" dirty="0"/>
              <a:t>℃.</a:t>
            </a:r>
          </a:p>
          <a:p>
            <a:pPr>
              <a:spcAft>
                <a:spcPts val="1200"/>
              </a:spcAft>
            </a:pPr>
            <a:r>
              <a:rPr lang="en-GB" i="1" dirty="0"/>
              <a:t>However</a:t>
            </a:r>
            <a:r>
              <a:rPr lang="en-GB" dirty="0"/>
              <a:t>, this is not particularly good and another means of measuring the voltage is desirable.</a:t>
            </a:r>
            <a:endParaRPr lang="en-GB" dirty="0">
              <a:latin typeface="Arial" panose="020B0604020202020204" pitchFamily="34" charset="0"/>
              <a:cs typeface="Arial" panose="020B0604020202020204" pitchFamily="34" charset="0"/>
            </a:endParaRPr>
          </a:p>
        </p:txBody>
      </p:sp>
      <p:sp>
        <p:nvSpPr>
          <p:cNvPr id="2" name="TextBox 1">
            <a:extLst>
              <a:ext uri="{FF2B5EF4-FFF2-40B4-BE49-F238E27FC236}">
                <a16:creationId xmlns:a16="http://schemas.microsoft.com/office/drawing/2014/main" id="{57E84C79-F579-394B-790A-E0CE65CDE72A}"/>
              </a:ext>
            </a:extLst>
          </p:cNvPr>
          <p:cNvSpPr txBox="1"/>
          <p:nvPr/>
        </p:nvSpPr>
        <p:spPr>
          <a:xfrm>
            <a:off x="4999757" y="5049907"/>
            <a:ext cx="3778483" cy="923330"/>
          </a:xfrm>
          <a:prstGeom prst="rect">
            <a:avLst/>
          </a:prstGeom>
          <a:noFill/>
        </p:spPr>
        <p:txBody>
          <a:bodyPr wrap="square" rtlCol="0">
            <a:spAutoFit/>
          </a:bodyPr>
          <a:lstStyle/>
          <a:p>
            <a:pPr algn="l">
              <a:spcAft>
                <a:spcPts val="1200"/>
              </a:spcAft>
            </a:pPr>
            <a:r>
              <a:rPr lang="en-GB" dirty="0" err="1">
                <a:latin typeface="Arial" panose="020B0604020202020204" pitchFamily="34" charset="0"/>
                <a:cs typeface="Arial" panose="020B0604020202020204" pitchFamily="34" charset="0"/>
              </a:rPr>
              <a:t>PtMo</a:t>
            </a:r>
            <a:r>
              <a:rPr lang="en-GB" dirty="0">
                <a:latin typeface="Arial" panose="020B0604020202020204" pitchFamily="34" charset="0"/>
                <a:cs typeface="Arial" panose="020B0604020202020204" pitchFamily="34" charset="0"/>
              </a:rPr>
              <a:t> are specially suited for nuclear reactors as they are less affected by radiation</a:t>
            </a:r>
          </a:p>
        </p:txBody>
      </p:sp>
    </p:spTree>
    <p:extLst>
      <p:ext uri="{BB962C8B-B14F-4D97-AF65-F5344CB8AC3E}">
        <p14:creationId xmlns:p14="http://schemas.microsoft.com/office/powerpoint/2010/main" val="38889850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2" grpId="0"/>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E6227B-5333-0E87-FE1A-A8365B1B3AE1}"/>
              </a:ext>
            </a:extLst>
          </p:cNvPr>
          <p:cNvSpPr>
            <a:spLocks noGrp="1"/>
          </p:cNvSpPr>
          <p:nvPr>
            <p:ph type="title"/>
          </p:nvPr>
        </p:nvSpPr>
        <p:spPr/>
        <p:txBody>
          <a:bodyPr>
            <a:normAutofit fontScale="90000"/>
          </a:bodyPr>
          <a:lstStyle/>
          <a:p>
            <a:r>
              <a:rPr lang="en-GB" dirty="0" err="1"/>
              <a:t>Cleachtadh</a:t>
            </a:r>
            <a:endParaRPr lang="en-GB" dirty="0"/>
          </a:p>
        </p:txBody>
      </p:sp>
      <p:sp>
        <p:nvSpPr>
          <p:cNvPr id="3" name="Text Placeholder 2">
            <a:extLst>
              <a:ext uri="{FF2B5EF4-FFF2-40B4-BE49-F238E27FC236}">
                <a16:creationId xmlns:a16="http://schemas.microsoft.com/office/drawing/2014/main" id="{B2A4431E-24FF-56EA-C9B5-A5F9B1114465}"/>
              </a:ext>
            </a:extLst>
          </p:cNvPr>
          <p:cNvSpPr>
            <a:spLocks noGrp="1"/>
          </p:cNvSpPr>
          <p:nvPr>
            <p:ph type="body" sz="quarter" idx="10"/>
          </p:nvPr>
        </p:nvSpPr>
        <p:spPr>
          <a:xfrm>
            <a:off x="122292" y="461664"/>
            <a:ext cx="8899415" cy="867930"/>
          </a:xfrm>
        </p:spPr>
        <p:txBody>
          <a:bodyPr/>
          <a:lstStyle/>
          <a:p>
            <a:r>
              <a:rPr lang="ga-IE" dirty="0"/>
              <a:t>Cén teirmeachúpla a roghnófá le haghaidh oibre ag teochtaí idir 1 K agus 20 K. Tabhair údar leis.</a:t>
            </a:r>
          </a:p>
        </p:txBody>
      </p:sp>
      <p:grpSp>
        <p:nvGrpSpPr>
          <p:cNvPr id="5" name="Group 4">
            <a:extLst>
              <a:ext uri="{FF2B5EF4-FFF2-40B4-BE49-F238E27FC236}">
                <a16:creationId xmlns:a16="http://schemas.microsoft.com/office/drawing/2014/main" id="{29095426-FE14-E0FA-0F7F-9F2DFC6923E8}"/>
              </a:ext>
            </a:extLst>
          </p:cNvPr>
          <p:cNvGrpSpPr/>
          <p:nvPr/>
        </p:nvGrpSpPr>
        <p:grpSpPr>
          <a:xfrm>
            <a:off x="122291" y="1329594"/>
            <a:ext cx="5314004" cy="5551210"/>
            <a:chOff x="122291" y="1857374"/>
            <a:chExt cx="4343009" cy="4536871"/>
          </a:xfrm>
        </p:grpSpPr>
        <p:pic>
          <p:nvPicPr>
            <p:cNvPr id="2050" name="Picture 2">
              <a:extLst>
                <a:ext uri="{FF2B5EF4-FFF2-40B4-BE49-F238E27FC236}">
                  <a16:creationId xmlns:a16="http://schemas.microsoft.com/office/drawing/2014/main" id="{BB042118-429B-B8B2-A581-E7B104F4125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2291" y="1857374"/>
              <a:ext cx="4343009" cy="4343009"/>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hlinkClick r:id="rId3"/>
              <a:extLst>
                <a:ext uri="{FF2B5EF4-FFF2-40B4-BE49-F238E27FC236}">
                  <a16:creationId xmlns:a16="http://schemas.microsoft.com/office/drawing/2014/main" id="{DAC68CA0-AB32-DC1A-590A-580A70A8C706}"/>
                </a:ext>
              </a:extLst>
            </p:cNvPr>
            <p:cNvSpPr txBox="1"/>
            <p:nvPr/>
          </p:nvSpPr>
          <p:spPr>
            <a:xfrm>
              <a:off x="3858176" y="6065058"/>
              <a:ext cx="576077" cy="329187"/>
            </a:xfrm>
            <a:prstGeom prst="rect">
              <a:avLst/>
            </a:prstGeom>
            <a:noFill/>
          </p:spPr>
          <p:txBody>
            <a:bodyPr wrap="none" rtlCol="0">
              <a:spAutoFit/>
            </a:bodyPr>
            <a:lstStyle/>
            <a:p>
              <a:pPr algn="l"/>
              <a:r>
                <a:rPr lang="en-GB">
                  <a:latin typeface="Arial" panose="020B0604020202020204" pitchFamily="34" charset="0"/>
                  <a:cs typeface="Arial" panose="020B0604020202020204" pitchFamily="34" charset="0"/>
                </a:rPr>
                <a:t>CC0</a:t>
              </a:r>
            </a:p>
          </p:txBody>
        </p:sp>
      </p:grpSp>
      <p:sp>
        <p:nvSpPr>
          <p:cNvPr id="6" name="TextBox 5">
            <a:extLst>
              <a:ext uri="{FF2B5EF4-FFF2-40B4-BE49-F238E27FC236}">
                <a16:creationId xmlns:a16="http://schemas.microsoft.com/office/drawing/2014/main" id="{F62D85FC-92E9-C6F9-F745-CA5156F92BA5}"/>
              </a:ext>
            </a:extLst>
          </p:cNvPr>
          <p:cNvSpPr txBox="1"/>
          <p:nvPr/>
        </p:nvSpPr>
        <p:spPr>
          <a:xfrm>
            <a:off x="6260577" y="3995693"/>
            <a:ext cx="1820433" cy="646331"/>
          </a:xfrm>
          <a:prstGeom prst="rect">
            <a:avLst/>
          </a:prstGeom>
          <a:noFill/>
        </p:spPr>
        <p:txBody>
          <a:bodyPr wrap="square" rtlCol="0">
            <a:spAutoFit/>
          </a:bodyPr>
          <a:lstStyle/>
          <a:p>
            <a:pPr>
              <a:spcAft>
                <a:spcPts val="1200"/>
              </a:spcAft>
            </a:pPr>
            <a:r>
              <a:rPr lang="en-GB">
                <a:latin typeface="Arial" panose="020B0604020202020204" pitchFamily="34" charset="0"/>
                <a:cs typeface="Arial" panose="020B0604020202020204" pitchFamily="34" charset="0"/>
              </a:rPr>
              <a:t>Conversion:</a:t>
            </a:r>
            <a:br>
              <a:rPr lang="en-GB">
                <a:latin typeface="Arial" panose="020B0604020202020204" pitchFamily="34" charset="0"/>
                <a:cs typeface="Arial" panose="020B0604020202020204" pitchFamily="34" charset="0"/>
              </a:rPr>
            </a:br>
            <a:r>
              <a:rPr lang="en-GB">
                <a:latin typeface="Arial" panose="020B0604020202020204" pitchFamily="34" charset="0"/>
                <a:cs typeface="Arial" panose="020B0604020202020204" pitchFamily="34" charset="0"/>
              </a:rPr>
              <a:t>20 K = -253</a:t>
            </a:r>
            <a:r>
              <a:rPr lang="en-GB"/>
              <a:t>℃</a:t>
            </a:r>
            <a:endParaRPr lang="en-GB">
              <a:latin typeface="Arial" panose="020B0604020202020204" pitchFamily="34" charset="0"/>
              <a:cs typeface="Arial" panose="020B0604020202020204" pitchFamily="34" charset="0"/>
            </a:endParaRPr>
          </a:p>
        </p:txBody>
      </p:sp>
      <p:sp>
        <p:nvSpPr>
          <p:cNvPr id="7" name="TextBox 6">
            <a:extLst>
              <a:ext uri="{FF2B5EF4-FFF2-40B4-BE49-F238E27FC236}">
                <a16:creationId xmlns:a16="http://schemas.microsoft.com/office/drawing/2014/main" id="{364F4601-766F-ED40-B70B-3FE312BAEDB6}"/>
              </a:ext>
            </a:extLst>
          </p:cNvPr>
          <p:cNvSpPr txBox="1"/>
          <p:nvPr/>
        </p:nvSpPr>
        <p:spPr>
          <a:xfrm>
            <a:off x="6260577" y="4754588"/>
            <a:ext cx="2638509" cy="1477328"/>
          </a:xfrm>
          <a:prstGeom prst="rect">
            <a:avLst/>
          </a:prstGeom>
          <a:noFill/>
        </p:spPr>
        <p:txBody>
          <a:bodyPr wrap="square" rtlCol="0">
            <a:spAutoFit/>
          </a:bodyPr>
          <a:lstStyle/>
          <a:p>
            <a:pPr>
              <a:spcAft>
                <a:spcPts val="1200"/>
              </a:spcAft>
            </a:pPr>
            <a:r>
              <a:rPr lang="en-GB">
                <a:latin typeface="Arial" panose="020B0604020202020204" pitchFamily="34" charset="0"/>
                <a:cs typeface="Arial" panose="020B0604020202020204" pitchFamily="34" charset="0"/>
              </a:rPr>
              <a:t>Chromel-AuFe0.07 is most linear and has the greatest slope making it the most sensitive in the range.</a:t>
            </a:r>
          </a:p>
        </p:txBody>
      </p:sp>
    </p:spTree>
    <p:extLst>
      <p:ext uri="{BB962C8B-B14F-4D97-AF65-F5344CB8AC3E}">
        <p14:creationId xmlns:p14="http://schemas.microsoft.com/office/powerpoint/2010/main" val="35426201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231A317-8A7B-2748-4844-6323D22FDA4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C132288-786F-00E8-18E5-16BC234E1BC2}"/>
              </a:ext>
            </a:extLst>
          </p:cNvPr>
          <p:cNvSpPr>
            <a:spLocks noGrp="1"/>
          </p:cNvSpPr>
          <p:nvPr>
            <p:ph type="title"/>
          </p:nvPr>
        </p:nvSpPr>
        <p:spPr/>
        <p:txBody>
          <a:bodyPr>
            <a:normAutofit fontScale="90000"/>
          </a:bodyPr>
          <a:lstStyle/>
          <a:p>
            <a:r>
              <a:rPr lang="en-GB" dirty="0" err="1"/>
              <a:t>Cleachtadh</a:t>
            </a:r>
            <a:endParaRPr lang="en-GB" dirty="0"/>
          </a:p>
        </p:txBody>
      </p:sp>
      <p:sp>
        <p:nvSpPr>
          <p:cNvPr id="3" name="Text Placeholder 2">
            <a:extLst>
              <a:ext uri="{FF2B5EF4-FFF2-40B4-BE49-F238E27FC236}">
                <a16:creationId xmlns:a16="http://schemas.microsoft.com/office/drawing/2014/main" id="{1FA4A9AE-3C34-0C08-8AB0-D6E91D7B8A3E}"/>
              </a:ext>
            </a:extLst>
          </p:cNvPr>
          <p:cNvSpPr>
            <a:spLocks noGrp="1"/>
          </p:cNvSpPr>
          <p:nvPr>
            <p:ph type="body" sz="quarter" idx="10"/>
          </p:nvPr>
        </p:nvSpPr>
        <p:spPr>
          <a:xfrm>
            <a:off x="122292" y="461664"/>
            <a:ext cx="8899415" cy="4483279"/>
          </a:xfrm>
        </p:spPr>
        <p:txBody>
          <a:bodyPr/>
          <a:lstStyle/>
          <a:p>
            <a:r>
              <a:rPr lang="ga-IE" dirty="0"/>
              <a:t>I gcás teochta ar leith, is féidir le friotaíocht teirmeastair athrú le himeacht ama mar gheall ar éifeachtaí aosaithe (e.g. athruithe ceimiceacha san ábhar).</a:t>
            </a:r>
            <a:endParaRPr lang="en-IE" dirty="0"/>
          </a:p>
          <a:p>
            <a:endParaRPr lang="ga-IE" dirty="0"/>
          </a:p>
          <a:p>
            <a:r>
              <a:rPr lang="en-GB" dirty="0" err="1"/>
              <a:t>Teirmiméadar</a:t>
            </a:r>
            <a:r>
              <a:rPr lang="en-GB" dirty="0"/>
              <a:t> </a:t>
            </a:r>
            <a:r>
              <a:rPr lang="en-GB" dirty="0" err="1"/>
              <a:t>bunaithe</a:t>
            </a:r>
            <a:r>
              <a:rPr lang="en-GB" dirty="0"/>
              <a:t> </a:t>
            </a:r>
            <a:r>
              <a:rPr lang="en-GB" dirty="0" err="1"/>
              <a:t>ar</a:t>
            </a:r>
            <a:r>
              <a:rPr lang="en-GB" dirty="0"/>
              <a:t> </a:t>
            </a:r>
            <a:r>
              <a:rPr lang="en-GB" dirty="0" err="1"/>
              <a:t>theirmeastar</a:t>
            </a:r>
            <a:r>
              <a:rPr lang="en-GB" dirty="0"/>
              <a:t> a </a:t>
            </a:r>
            <a:r>
              <a:rPr lang="en-GB" dirty="0" err="1"/>
              <a:t>bhíodh</a:t>
            </a:r>
            <a:r>
              <a:rPr lang="en-GB" dirty="0"/>
              <a:t> ag </a:t>
            </a:r>
            <a:r>
              <a:rPr lang="en-GB" dirty="0" err="1"/>
              <a:t>léamh</a:t>
            </a:r>
            <a:r>
              <a:rPr lang="en-GB" dirty="0"/>
              <a:t> 0.0℃ go </a:t>
            </a:r>
            <a:r>
              <a:rPr lang="en-GB" dirty="0" err="1"/>
              <a:t>seasta</a:t>
            </a:r>
            <a:r>
              <a:rPr lang="en-GB" dirty="0"/>
              <a:t> i </a:t>
            </a:r>
            <a:r>
              <a:rPr lang="en-GB" dirty="0" err="1"/>
              <a:t>ndabhach</a:t>
            </a:r>
            <a:r>
              <a:rPr lang="en-GB" dirty="0"/>
              <a:t> </a:t>
            </a:r>
            <a:r>
              <a:rPr lang="en-GB" dirty="0" err="1"/>
              <a:t>oighir</a:t>
            </a:r>
            <a:r>
              <a:rPr lang="en-GB" dirty="0"/>
              <a:t>, </a:t>
            </a:r>
            <a:r>
              <a:rPr lang="en-GB" dirty="0" err="1"/>
              <a:t>léann</a:t>
            </a:r>
            <a:r>
              <a:rPr lang="en-GB" dirty="0"/>
              <a:t> </a:t>
            </a:r>
            <a:r>
              <a:rPr lang="en-GB" dirty="0" err="1"/>
              <a:t>sé</a:t>
            </a:r>
            <a:r>
              <a:rPr lang="en-GB" dirty="0"/>
              <a:t> -0.4℃ </a:t>
            </a:r>
            <a:r>
              <a:rPr lang="en-GB" dirty="0" err="1"/>
              <a:t>anois</a:t>
            </a:r>
            <a:r>
              <a:rPr lang="en-GB" dirty="0"/>
              <a:t> </a:t>
            </a:r>
            <a:r>
              <a:rPr lang="en-GB" dirty="0" err="1"/>
              <a:t>gach</a:t>
            </a:r>
            <a:r>
              <a:rPr lang="en-GB" dirty="0"/>
              <a:t> </a:t>
            </a:r>
            <a:r>
              <a:rPr lang="en-GB" dirty="0" err="1"/>
              <a:t>uair</a:t>
            </a:r>
            <a:r>
              <a:rPr lang="en-GB" dirty="0"/>
              <a:t> a </a:t>
            </a:r>
            <a:r>
              <a:rPr lang="en-GB" dirty="0" err="1"/>
              <a:t>thumtar</a:t>
            </a:r>
            <a:r>
              <a:rPr lang="en-GB" dirty="0"/>
              <a:t> é i </a:t>
            </a:r>
            <a:r>
              <a:rPr lang="en-GB" dirty="0" err="1"/>
              <a:t>ndabhach</a:t>
            </a:r>
            <a:r>
              <a:rPr lang="en-GB" dirty="0"/>
              <a:t> </a:t>
            </a:r>
            <a:r>
              <a:rPr lang="en-GB" dirty="0" err="1"/>
              <a:t>oighir</a:t>
            </a:r>
            <a:r>
              <a:rPr lang="en-GB" dirty="0"/>
              <a:t>.</a:t>
            </a:r>
          </a:p>
          <a:p>
            <a:endParaRPr lang="en-GB" dirty="0"/>
          </a:p>
          <a:p>
            <a:r>
              <a:rPr lang="en-GB" dirty="0"/>
              <a:t>Cad </a:t>
            </a:r>
            <a:r>
              <a:rPr lang="en-GB" dirty="0" err="1"/>
              <a:t>atá</a:t>
            </a:r>
            <a:r>
              <a:rPr lang="en-GB" dirty="0"/>
              <a:t> </a:t>
            </a:r>
            <a:r>
              <a:rPr lang="en-GB" dirty="0" err="1"/>
              <a:t>athraithe</a:t>
            </a:r>
            <a:r>
              <a:rPr lang="en-GB" dirty="0"/>
              <a:t> – a </a:t>
            </a:r>
            <a:r>
              <a:rPr lang="en-GB" dirty="0" err="1"/>
              <a:t>chruinneas</a:t>
            </a:r>
            <a:r>
              <a:rPr lang="en-GB" dirty="0"/>
              <a:t> </a:t>
            </a:r>
            <a:r>
              <a:rPr lang="en-GB" dirty="0" err="1"/>
              <a:t>nó</a:t>
            </a:r>
            <a:r>
              <a:rPr lang="en-GB" dirty="0"/>
              <a:t> a </a:t>
            </a:r>
            <a:r>
              <a:rPr lang="en-GB" dirty="0" err="1"/>
              <a:t>chruinneas</a:t>
            </a:r>
            <a:r>
              <a:rPr lang="en-GB" dirty="0"/>
              <a:t> </a:t>
            </a:r>
            <a:r>
              <a:rPr lang="en-GB" dirty="0" err="1"/>
              <a:t>nó</a:t>
            </a:r>
            <a:r>
              <a:rPr lang="en-GB" dirty="0"/>
              <a:t> an </a:t>
            </a:r>
            <a:r>
              <a:rPr lang="en-GB" dirty="0" err="1"/>
              <a:t>dá</a:t>
            </a:r>
            <a:r>
              <a:rPr lang="en-GB" dirty="0"/>
              <a:t> </a:t>
            </a:r>
            <a:r>
              <a:rPr lang="en-GB" dirty="0" err="1"/>
              <a:t>rud</a:t>
            </a:r>
            <a:r>
              <a:rPr lang="en-GB" dirty="0"/>
              <a:t>?</a:t>
            </a:r>
          </a:p>
        </p:txBody>
      </p:sp>
      <p:sp>
        <p:nvSpPr>
          <p:cNvPr id="8" name="TextBox 7">
            <a:extLst>
              <a:ext uri="{FF2B5EF4-FFF2-40B4-BE49-F238E27FC236}">
                <a16:creationId xmlns:a16="http://schemas.microsoft.com/office/drawing/2014/main" id="{77AC73D8-4F3F-8EA1-1E87-8C3CA2D7A02C}"/>
              </a:ext>
            </a:extLst>
          </p:cNvPr>
          <p:cNvSpPr txBox="1"/>
          <p:nvPr/>
        </p:nvSpPr>
        <p:spPr>
          <a:xfrm>
            <a:off x="5674290" y="5899759"/>
            <a:ext cx="3231715" cy="646331"/>
          </a:xfrm>
          <a:prstGeom prst="rect">
            <a:avLst/>
          </a:prstGeom>
          <a:noFill/>
        </p:spPr>
        <p:txBody>
          <a:bodyPr wrap="square" rtlCol="0">
            <a:spAutoFit/>
          </a:bodyPr>
          <a:lstStyle/>
          <a:p>
            <a:pPr algn="l">
              <a:spcAft>
                <a:spcPts val="1200"/>
              </a:spcAft>
            </a:pPr>
            <a:r>
              <a:rPr lang="en-GB">
                <a:latin typeface="Arial" panose="020B0604020202020204" pitchFamily="34" charset="0"/>
                <a:cs typeface="Arial" panose="020B0604020202020204" pitchFamily="34" charset="0"/>
              </a:rPr>
              <a:t>The accuracy has reduced, the precision has not changed</a:t>
            </a:r>
          </a:p>
        </p:txBody>
      </p:sp>
    </p:spTree>
    <p:extLst>
      <p:ext uri="{BB962C8B-B14F-4D97-AF65-F5344CB8AC3E}">
        <p14:creationId xmlns:p14="http://schemas.microsoft.com/office/powerpoint/2010/main" val="24605342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E2AB2E9-2881-391F-2846-B52CF1206EE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8582A0E-9ACB-B288-B631-796B22C566BE}"/>
              </a:ext>
            </a:extLst>
          </p:cNvPr>
          <p:cNvSpPr>
            <a:spLocks noGrp="1"/>
          </p:cNvSpPr>
          <p:nvPr>
            <p:ph type="title"/>
          </p:nvPr>
        </p:nvSpPr>
        <p:spPr/>
        <p:txBody>
          <a:bodyPr>
            <a:normAutofit fontScale="90000"/>
          </a:bodyPr>
          <a:lstStyle/>
          <a:p>
            <a:r>
              <a:rPr lang="en-GB" dirty="0" err="1"/>
              <a:t>Cleachtadh</a:t>
            </a:r>
            <a:endParaRPr lang="en-GB" dirty="0"/>
          </a:p>
        </p:txBody>
      </p:sp>
      <p:sp>
        <p:nvSpPr>
          <p:cNvPr id="3" name="Text Placeholder 2">
            <a:extLst>
              <a:ext uri="{FF2B5EF4-FFF2-40B4-BE49-F238E27FC236}">
                <a16:creationId xmlns:a16="http://schemas.microsoft.com/office/drawing/2014/main" id="{96F81806-4124-EB7A-EA97-FF14F400AF3A}"/>
              </a:ext>
            </a:extLst>
          </p:cNvPr>
          <p:cNvSpPr>
            <a:spLocks noGrp="1"/>
          </p:cNvSpPr>
          <p:nvPr>
            <p:ph type="body" sz="quarter" idx="10"/>
          </p:nvPr>
        </p:nvSpPr>
        <p:spPr>
          <a:xfrm>
            <a:off x="122292" y="461664"/>
            <a:ext cx="8899415" cy="2252924"/>
          </a:xfrm>
        </p:spPr>
        <p:txBody>
          <a:bodyPr/>
          <a:lstStyle/>
          <a:p>
            <a:r>
              <a:rPr lang="en-GB" sz="2600" dirty="0" err="1"/>
              <a:t>Déantar</a:t>
            </a:r>
            <a:r>
              <a:rPr lang="en-GB" sz="2600" dirty="0"/>
              <a:t> </a:t>
            </a:r>
            <a:r>
              <a:rPr lang="en-GB" sz="2600" dirty="0" err="1"/>
              <a:t>comparáid</a:t>
            </a:r>
            <a:r>
              <a:rPr lang="en-GB" sz="2600" dirty="0"/>
              <a:t> </a:t>
            </a:r>
            <a:r>
              <a:rPr lang="en-GB" sz="2600" dirty="0" err="1"/>
              <a:t>idir</a:t>
            </a:r>
            <a:r>
              <a:rPr lang="en-GB" sz="2600" dirty="0"/>
              <a:t> </a:t>
            </a:r>
            <a:r>
              <a:rPr lang="en-GB" sz="2600" dirty="0" err="1"/>
              <a:t>teirmiméadar</a:t>
            </a:r>
            <a:r>
              <a:rPr lang="en-GB" sz="2600" dirty="0"/>
              <a:t> </a:t>
            </a:r>
            <a:r>
              <a:rPr lang="en-GB" sz="2600" dirty="0" err="1"/>
              <a:t>friotaíochta</a:t>
            </a:r>
            <a:r>
              <a:rPr lang="en-GB" sz="2600" dirty="0"/>
              <a:t> </a:t>
            </a:r>
            <a:r>
              <a:rPr lang="en-GB" sz="2600" dirty="0" err="1"/>
              <a:t>platanam</a:t>
            </a:r>
            <a:r>
              <a:rPr lang="en-GB" sz="2600" dirty="0"/>
              <a:t> agus </a:t>
            </a:r>
            <a:r>
              <a:rPr lang="en-GB" sz="2600" dirty="0" err="1"/>
              <a:t>nicil</a:t>
            </a:r>
            <a:r>
              <a:rPr lang="en-GB" sz="2600" dirty="0"/>
              <a:t> </a:t>
            </a:r>
            <a:r>
              <a:rPr lang="en-GB" sz="2600" dirty="0" err="1"/>
              <a:t>ar</a:t>
            </a:r>
            <a:r>
              <a:rPr lang="en-GB" sz="2600" dirty="0"/>
              <a:t> an </a:t>
            </a:r>
            <a:r>
              <a:rPr lang="en-GB" sz="2600" dirty="0" err="1"/>
              <a:t>ngraf</a:t>
            </a:r>
            <a:r>
              <a:rPr lang="en-GB" sz="2600" dirty="0"/>
              <a:t> </a:t>
            </a:r>
            <a:r>
              <a:rPr lang="en-GB" sz="2600" dirty="0" err="1"/>
              <a:t>thíos</a:t>
            </a:r>
            <a:r>
              <a:rPr lang="en-GB" sz="2600" dirty="0"/>
              <a:t>. Tá an </a:t>
            </a:r>
            <a:r>
              <a:rPr lang="en-GB" sz="2600" dirty="0" err="1"/>
              <a:t>fhriotaíocht</a:t>
            </a:r>
            <a:r>
              <a:rPr lang="en-GB" sz="2600" dirty="0"/>
              <a:t> </a:t>
            </a:r>
            <a:r>
              <a:rPr lang="en-GB" sz="2600" dirty="0" err="1"/>
              <a:t>chéanna</a:t>
            </a:r>
            <a:r>
              <a:rPr lang="en-GB" sz="2600" dirty="0"/>
              <a:t> ag an </a:t>
            </a:r>
            <a:r>
              <a:rPr lang="en-GB" sz="2600" dirty="0" err="1"/>
              <a:t>dá</a:t>
            </a:r>
            <a:r>
              <a:rPr lang="en-GB" sz="2600" dirty="0"/>
              <a:t> </a:t>
            </a:r>
            <a:r>
              <a:rPr lang="en-GB" sz="2600" dirty="0" err="1"/>
              <a:t>cheann</a:t>
            </a:r>
            <a:r>
              <a:rPr lang="en-GB" sz="2600" dirty="0"/>
              <a:t> ag 0℃. De </a:t>
            </a:r>
            <a:r>
              <a:rPr lang="en-GB" sz="2600" dirty="0" err="1"/>
              <a:t>ghnáth</a:t>
            </a:r>
            <a:r>
              <a:rPr lang="en-GB" sz="2600" dirty="0"/>
              <a:t> </a:t>
            </a:r>
            <a:r>
              <a:rPr lang="en-GB" sz="2600" dirty="0" err="1"/>
              <a:t>roghnaítear</a:t>
            </a:r>
            <a:r>
              <a:rPr lang="en-GB" sz="2600" dirty="0"/>
              <a:t> </a:t>
            </a:r>
            <a:r>
              <a:rPr lang="en-GB" sz="2600" dirty="0" err="1"/>
              <a:t>platanam</a:t>
            </a:r>
            <a:r>
              <a:rPr lang="en-GB" sz="2600" dirty="0"/>
              <a:t> mar </a:t>
            </a:r>
            <a:r>
              <a:rPr lang="en-GB" sz="2600" dirty="0" err="1"/>
              <a:t>gheall</a:t>
            </a:r>
            <a:r>
              <a:rPr lang="en-GB" sz="2600" dirty="0"/>
              <a:t> </a:t>
            </a:r>
            <a:r>
              <a:rPr lang="en-GB" sz="2600" dirty="0" err="1"/>
              <a:t>ar</a:t>
            </a:r>
            <a:r>
              <a:rPr lang="en-GB" sz="2600" dirty="0"/>
              <a:t> a </a:t>
            </a:r>
            <a:r>
              <a:rPr lang="en-GB" sz="2600" dirty="0" err="1"/>
              <a:t>chobhsaíocht</a:t>
            </a:r>
            <a:r>
              <a:rPr lang="en-GB" sz="2600" dirty="0"/>
              <a:t> le </a:t>
            </a:r>
            <a:r>
              <a:rPr lang="en-GB" sz="2600" dirty="0" err="1"/>
              <a:t>himeacht</a:t>
            </a:r>
            <a:r>
              <a:rPr lang="en-GB" sz="2600" dirty="0"/>
              <a:t> ama. Mol </a:t>
            </a:r>
            <a:r>
              <a:rPr lang="en-GB" sz="2600" dirty="0" err="1"/>
              <a:t>cúis</a:t>
            </a:r>
            <a:r>
              <a:rPr lang="en-GB" sz="2600" dirty="0"/>
              <a:t> </a:t>
            </a:r>
            <a:r>
              <a:rPr lang="en-GB" sz="2600" dirty="0" err="1"/>
              <a:t>bunaithe</a:t>
            </a:r>
            <a:r>
              <a:rPr lang="en-GB" sz="2600" dirty="0"/>
              <a:t> </a:t>
            </a:r>
            <a:r>
              <a:rPr lang="en-GB" sz="2600" dirty="0" err="1"/>
              <a:t>ar</a:t>
            </a:r>
            <a:r>
              <a:rPr lang="en-GB" sz="2600" dirty="0"/>
              <a:t> an </a:t>
            </a:r>
            <a:r>
              <a:rPr lang="en-GB" sz="2600" dirty="0" err="1"/>
              <a:t>ngraf</a:t>
            </a:r>
            <a:r>
              <a:rPr lang="en-GB" sz="2600" dirty="0"/>
              <a:t> </a:t>
            </a:r>
            <a:r>
              <a:rPr lang="en-GB" sz="2600" dirty="0" err="1"/>
              <a:t>cén</a:t>
            </a:r>
            <a:r>
              <a:rPr lang="en-GB" sz="2600" dirty="0"/>
              <a:t> </a:t>
            </a:r>
            <a:r>
              <a:rPr lang="en-GB" sz="2600" dirty="0" err="1"/>
              <a:t>fáth</a:t>
            </a:r>
            <a:r>
              <a:rPr lang="en-GB" sz="2600" dirty="0"/>
              <a:t> a </a:t>
            </a:r>
            <a:r>
              <a:rPr lang="en-GB" sz="2600" dirty="0" err="1"/>
              <a:t>mbeadh</a:t>
            </a:r>
            <a:r>
              <a:rPr lang="en-GB" sz="2600" dirty="0"/>
              <a:t> </a:t>
            </a:r>
            <a:r>
              <a:rPr lang="en-GB" sz="2600" dirty="0" err="1"/>
              <a:t>dearadh</a:t>
            </a:r>
            <a:r>
              <a:rPr lang="en-GB" sz="2600" dirty="0"/>
              <a:t> </a:t>
            </a:r>
            <a:r>
              <a:rPr lang="en-GB" sz="2600" dirty="0" err="1"/>
              <a:t>teirmiméadair</a:t>
            </a:r>
            <a:r>
              <a:rPr lang="en-GB" sz="2600" dirty="0"/>
              <a:t> </a:t>
            </a:r>
            <a:r>
              <a:rPr lang="en-GB" sz="2600" dirty="0" err="1"/>
              <a:t>bunaithe</a:t>
            </a:r>
            <a:r>
              <a:rPr lang="en-GB" sz="2600" dirty="0"/>
              <a:t> </a:t>
            </a:r>
            <a:r>
              <a:rPr lang="en-GB" sz="2600" dirty="0" err="1"/>
              <a:t>ar</a:t>
            </a:r>
            <a:r>
              <a:rPr lang="en-GB" sz="2600" dirty="0"/>
              <a:t> </a:t>
            </a:r>
            <a:r>
              <a:rPr lang="en-GB" sz="2600" dirty="0" err="1"/>
              <a:t>nicil</a:t>
            </a:r>
            <a:r>
              <a:rPr lang="en-GB" sz="2600" dirty="0"/>
              <a:t> ag </a:t>
            </a:r>
            <a:r>
              <a:rPr lang="en-GB" sz="2600" dirty="0" err="1"/>
              <a:t>monaróir</a:t>
            </a:r>
            <a:r>
              <a:rPr lang="en-GB" sz="2600" dirty="0"/>
              <a:t>.</a:t>
            </a:r>
          </a:p>
        </p:txBody>
      </p:sp>
      <p:sp>
        <p:nvSpPr>
          <p:cNvPr id="8" name="TextBox 7">
            <a:extLst>
              <a:ext uri="{FF2B5EF4-FFF2-40B4-BE49-F238E27FC236}">
                <a16:creationId xmlns:a16="http://schemas.microsoft.com/office/drawing/2014/main" id="{4EFBEACC-77F4-BB36-BAE6-BB631821B43A}"/>
              </a:ext>
            </a:extLst>
          </p:cNvPr>
          <p:cNvSpPr txBox="1"/>
          <p:nvPr/>
        </p:nvSpPr>
        <p:spPr>
          <a:xfrm>
            <a:off x="2442575" y="5934670"/>
            <a:ext cx="6893248" cy="923330"/>
          </a:xfrm>
          <a:prstGeom prst="rect">
            <a:avLst/>
          </a:prstGeom>
          <a:noFill/>
        </p:spPr>
        <p:txBody>
          <a:bodyPr wrap="square" rtlCol="0">
            <a:spAutoFit/>
          </a:bodyPr>
          <a:lstStyle/>
          <a:p>
            <a:pPr algn="l">
              <a:spcAft>
                <a:spcPts val="1200"/>
              </a:spcAft>
            </a:pPr>
            <a:r>
              <a:rPr lang="en-GB" dirty="0">
                <a:latin typeface="Arial" panose="020B0604020202020204" pitchFamily="34" charset="0"/>
                <a:cs typeface="Arial" panose="020B0604020202020204" pitchFamily="34" charset="0"/>
              </a:rPr>
              <a:t>The nickel thermometer has greater sensitivity, i.e. its resistance changes by a greater amount for a given change in temperature, this makes it easier to detect small temperature changes.</a:t>
            </a:r>
          </a:p>
        </p:txBody>
      </p:sp>
      <p:grpSp>
        <p:nvGrpSpPr>
          <p:cNvPr id="14" name="Group 13">
            <a:extLst>
              <a:ext uri="{FF2B5EF4-FFF2-40B4-BE49-F238E27FC236}">
                <a16:creationId xmlns:a16="http://schemas.microsoft.com/office/drawing/2014/main" id="{9D702917-7755-FB85-3FDD-202D1495907E}"/>
              </a:ext>
            </a:extLst>
          </p:cNvPr>
          <p:cNvGrpSpPr/>
          <p:nvPr/>
        </p:nvGrpSpPr>
        <p:grpSpPr>
          <a:xfrm>
            <a:off x="620379" y="2905780"/>
            <a:ext cx="5242670" cy="2824546"/>
            <a:chOff x="620379" y="2905780"/>
            <a:chExt cx="5242670" cy="2824546"/>
          </a:xfrm>
        </p:grpSpPr>
        <p:sp>
          <p:nvSpPr>
            <p:cNvPr id="4" name="Freeform: Shape 3">
              <a:extLst>
                <a:ext uri="{FF2B5EF4-FFF2-40B4-BE49-F238E27FC236}">
                  <a16:creationId xmlns:a16="http://schemas.microsoft.com/office/drawing/2014/main" id="{968D6FC1-AC43-70AA-5ECC-B7822DD066DD}"/>
                </a:ext>
              </a:extLst>
            </p:cNvPr>
            <p:cNvSpPr/>
            <p:nvPr/>
          </p:nvSpPr>
          <p:spPr>
            <a:xfrm>
              <a:off x="1724536" y="3270028"/>
              <a:ext cx="2880360" cy="1947499"/>
            </a:xfrm>
            <a:custGeom>
              <a:avLst/>
              <a:gdLst>
                <a:gd name="connsiteX0" fmla="*/ 0 w 2914650"/>
                <a:gd name="connsiteY0" fmla="*/ 0 h 1943100"/>
                <a:gd name="connsiteX1" fmla="*/ 34290 w 2914650"/>
                <a:gd name="connsiteY1" fmla="*/ 1943100 h 1943100"/>
                <a:gd name="connsiteX2" fmla="*/ 2914650 w 2914650"/>
                <a:gd name="connsiteY2" fmla="*/ 1897380 h 1943100"/>
                <a:gd name="connsiteX0" fmla="*/ 0 w 2914650"/>
                <a:gd name="connsiteY0" fmla="*/ 0 h 1947499"/>
                <a:gd name="connsiteX1" fmla="*/ 34290 w 2914650"/>
                <a:gd name="connsiteY1" fmla="*/ 1943100 h 1947499"/>
                <a:gd name="connsiteX2" fmla="*/ 2914650 w 2914650"/>
                <a:gd name="connsiteY2" fmla="*/ 1943100 h 1947499"/>
                <a:gd name="connsiteX0" fmla="*/ 0 w 2880360"/>
                <a:gd name="connsiteY0" fmla="*/ 0 h 1947499"/>
                <a:gd name="connsiteX1" fmla="*/ 0 w 2880360"/>
                <a:gd name="connsiteY1" fmla="*/ 1943100 h 1947499"/>
                <a:gd name="connsiteX2" fmla="*/ 2880360 w 2880360"/>
                <a:gd name="connsiteY2" fmla="*/ 1943100 h 1947499"/>
              </a:gdLst>
              <a:ahLst/>
              <a:cxnLst>
                <a:cxn ang="0">
                  <a:pos x="connsiteX0" y="connsiteY0"/>
                </a:cxn>
                <a:cxn ang="0">
                  <a:pos x="connsiteX1" y="connsiteY1"/>
                </a:cxn>
                <a:cxn ang="0">
                  <a:pos x="connsiteX2" y="connsiteY2"/>
                </a:cxn>
              </a:cxnLst>
              <a:rect l="l" t="t" r="r" b="b"/>
              <a:pathLst>
                <a:path w="2880360" h="1947499">
                  <a:moveTo>
                    <a:pt x="0" y="0"/>
                  </a:moveTo>
                  <a:lnTo>
                    <a:pt x="0" y="1943100"/>
                  </a:lnTo>
                  <a:cubicBezTo>
                    <a:pt x="960120" y="1927860"/>
                    <a:pt x="1920240" y="1958340"/>
                    <a:pt x="2880360" y="1943100"/>
                  </a:cubicBezTo>
                </a:path>
              </a:pathLst>
            </a:cu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a:extLst>
                <a:ext uri="{FF2B5EF4-FFF2-40B4-BE49-F238E27FC236}">
                  <a16:creationId xmlns:a16="http://schemas.microsoft.com/office/drawing/2014/main" id="{E139219D-4297-B613-66A7-749BC4BEEEB6}"/>
                </a:ext>
              </a:extLst>
            </p:cNvPr>
            <p:cNvSpPr txBox="1"/>
            <p:nvPr/>
          </p:nvSpPr>
          <p:spPr>
            <a:xfrm rot="16200000">
              <a:off x="-113273" y="3960655"/>
              <a:ext cx="1990523" cy="523220"/>
            </a:xfrm>
            <a:prstGeom prst="rect">
              <a:avLst/>
            </a:prstGeom>
            <a:noFill/>
          </p:spPr>
          <p:txBody>
            <a:bodyPr wrap="square" rtlCol="0">
              <a:spAutoFit/>
            </a:bodyPr>
            <a:lstStyle/>
            <a:p>
              <a:pPr algn="l"/>
              <a:r>
                <a:rPr lang="en-GB" sz="2800" dirty="0" err="1"/>
                <a:t>Friotaíocht</a:t>
              </a:r>
              <a:endParaRPr lang="en-GB" sz="2800" dirty="0"/>
            </a:p>
          </p:txBody>
        </p:sp>
        <p:sp>
          <p:nvSpPr>
            <p:cNvPr id="6" name="TextBox 5">
              <a:extLst>
                <a:ext uri="{FF2B5EF4-FFF2-40B4-BE49-F238E27FC236}">
                  <a16:creationId xmlns:a16="http://schemas.microsoft.com/office/drawing/2014/main" id="{8E413FE0-9EE3-7EBF-0A20-152A36BB2DBB}"/>
                </a:ext>
              </a:extLst>
            </p:cNvPr>
            <p:cNvSpPr txBox="1"/>
            <p:nvPr/>
          </p:nvSpPr>
          <p:spPr>
            <a:xfrm>
              <a:off x="2111049" y="5207106"/>
              <a:ext cx="2978509" cy="523220"/>
            </a:xfrm>
            <a:prstGeom prst="rect">
              <a:avLst/>
            </a:prstGeom>
            <a:noFill/>
          </p:spPr>
          <p:txBody>
            <a:bodyPr wrap="square" rtlCol="0">
              <a:spAutoFit/>
            </a:bodyPr>
            <a:lstStyle/>
            <a:p>
              <a:r>
                <a:rPr lang="en-GB" sz="2800" dirty="0" err="1"/>
                <a:t>Teocht</a:t>
              </a:r>
              <a:r>
                <a:rPr lang="en-GB" sz="2800" dirty="0"/>
                <a:t> (℃)</a:t>
              </a:r>
            </a:p>
          </p:txBody>
        </p:sp>
        <p:cxnSp>
          <p:nvCxnSpPr>
            <p:cNvPr id="7" name="Straight Connector 6">
              <a:extLst>
                <a:ext uri="{FF2B5EF4-FFF2-40B4-BE49-F238E27FC236}">
                  <a16:creationId xmlns:a16="http://schemas.microsoft.com/office/drawing/2014/main" id="{66BF0657-D737-DE57-ADC5-900204218376}"/>
                </a:ext>
              </a:extLst>
            </p:cNvPr>
            <p:cNvCxnSpPr>
              <a:cxnSpLocks/>
            </p:cNvCxnSpPr>
            <p:nvPr/>
          </p:nvCxnSpPr>
          <p:spPr>
            <a:xfrm flipV="1">
              <a:off x="1239874" y="3507156"/>
              <a:ext cx="2978509" cy="249951"/>
            </a:xfrm>
            <a:prstGeom prst="line">
              <a:avLst/>
            </a:prstGeom>
            <a:ln w="28575">
              <a:solidFill>
                <a:schemeClr val="tx1"/>
              </a:solidFill>
              <a:tailEnd type="none" w="med" len="lg"/>
            </a:ln>
          </p:spPr>
          <p:style>
            <a:lnRef idx="2">
              <a:schemeClr val="accent1"/>
            </a:lnRef>
            <a:fillRef idx="0">
              <a:schemeClr val="accent1"/>
            </a:fillRef>
            <a:effectRef idx="1">
              <a:schemeClr val="accent1"/>
            </a:effectRef>
            <a:fontRef idx="minor">
              <a:schemeClr val="tx1"/>
            </a:fontRef>
          </p:style>
        </p:cxnSp>
        <p:cxnSp>
          <p:nvCxnSpPr>
            <p:cNvPr id="9" name="Straight Connector 8">
              <a:extLst>
                <a:ext uri="{FF2B5EF4-FFF2-40B4-BE49-F238E27FC236}">
                  <a16:creationId xmlns:a16="http://schemas.microsoft.com/office/drawing/2014/main" id="{CA0F660B-9220-2FD0-7D46-EF32631DB470}"/>
                </a:ext>
              </a:extLst>
            </p:cNvPr>
            <p:cNvCxnSpPr>
              <a:cxnSpLocks/>
            </p:cNvCxnSpPr>
            <p:nvPr/>
          </p:nvCxnSpPr>
          <p:spPr>
            <a:xfrm flipV="1">
              <a:off x="1239874" y="3307606"/>
              <a:ext cx="2978509" cy="487079"/>
            </a:xfrm>
            <a:prstGeom prst="line">
              <a:avLst/>
            </a:prstGeom>
            <a:ln w="28575">
              <a:solidFill>
                <a:schemeClr val="tx1"/>
              </a:solidFill>
              <a:tailEnd type="none" w="med" len="lg"/>
            </a:ln>
          </p:spPr>
          <p:style>
            <a:lnRef idx="2">
              <a:schemeClr val="accent1"/>
            </a:lnRef>
            <a:fillRef idx="0">
              <a:schemeClr val="accent1"/>
            </a:fillRef>
            <a:effectRef idx="1">
              <a:schemeClr val="accent1"/>
            </a:effectRef>
            <a:fontRef idx="minor">
              <a:schemeClr val="tx1"/>
            </a:fontRef>
          </p:style>
        </p:cxnSp>
        <p:sp>
          <p:nvSpPr>
            <p:cNvPr id="12" name="TextBox 11">
              <a:extLst>
                <a:ext uri="{FF2B5EF4-FFF2-40B4-BE49-F238E27FC236}">
                  <a16:creationId xmlns:a16="http://schemas.microsoft.com/office/drawing/2014/main" id="{2703CBAE-53F7-2B4F-25E7-D44C7D1CD1BE}"/>
                </a:ext>
              </a:extLst>
            </p:cNvPr>
            <p:cNvSpPr txBox="1"/>
            <p:nvPr/>
          </p:nvSpPr>
          <p:spPr>
            <a:xfrm>
              <a:off x="4158736" y="3419215"/>
              <a:ext cx="1704313" cy="523220"/>
            </a:xfrm>
            <a:prstGeom prst="rect">
              <a:avLst/>
            </a:prstGeom>
            <a:noFill/>
          </p:spPr>
          <p:txBody>
            <a:bodyPr wrap="none" rtlCol="0">
              <a:spAutoFit/>
            </a:bodyPr>
            <a:lstStyle/>
            <a:p>
              <a:pPr algn="l">
                <a:spcAft>
                  <a:spcPts val="1200"/>
                </a:spcAft>
              </a:pPr>
              <a:r>
                <a:rPr lang="en-GB" sz="2800" dirty="0" err="1">
                  <a:latin typeface="Arial" panose="020B0604020202020204" pitchFamily="34" charset="0"/>
                  <a:cs typeface="Arial" panose="020B0604020202020204" pitchFamily="34" charset="0"/>
                </a:rPr>
                <a:t>Platanam</a:t>
              </a:r>
              <a:endParaRPr lang="en-GB" sz="2800" dirty="0">
                <a:latin typeface="Arial" panose="020B0604020202020204" pitchFamily="34" charset="0"/>
                <a:cs typeface="Arial" panose="020B0604020202020204" pitchFamily="34" charset="0"/>
              </a:endParaRPr>
            </a:p>
          </p:txBody>
        </p:sp>
        <p:sp>
          <p:nvSpPr>
            <p:cNvPr id="13" name="TextBox 12">
              <a:extLst>
                <a:ext uri="{FF2B5EF4-FFF2-40B4-BE49-F238E27FC236}">
                  <a16:creationId xmlns:a16="http://schemas.microsoft.com/office/drawing/2014/main" id="{A4C75E99-0A96-6F9C-1438-CE6279FDF858}"/>
                </a:ext>
              </a:extLst>
            </p:cNvPr>
            <p:cNvSpPr txBox="1"/>
            <p:nvPr/>
          </p:nvSpPr>
          <p:spPr>
            <a:xfrm>
              <a:off x="4120994" y="2905780"/>
              <a:ext cx="864339" cy="523220"/>
            </a:xfrm>
            <a:prstGeom prst="rect">
              <a:avLst/>
            </a:prstGeom>
            <a:noFill/>
          </p:spPr>
          <p:txBody>
            <a:bodyPr wrap="none" rtlCol="0">
              <a:spAutoFit/>
            </a:bodyPr>
            <a:lstStyle/>
            <a:p>
              <a:pPr algn="l">
                <a:spcAft>
                  <a:spcPts val="1200"/>
                </a:spcAft>
              </a:pPr>
              <a:r>
                <a:rPr lang="en-GB" sz="2800" dirty="0" err="1">
                  <a:latin typeface="Arial" panose="020B0604020202020204" pitchFamily="34" charset="0"/>
                  <a:cs typeface="Arial" panose="020B0604020202020204" pitchFamily="34" charset="0"/>
                </a:rPr>
                <a:t>Nicil</a:t>
              </a:r>
              <a:endParaRPr lang="en-GB" sz="2800" dirty="0">
                <a:latin typeface="Arial" panose="020B0604020202020204" pitchFamily="34" charset="0"/>
                <a:cs typeface="Arial" panose="020B0604020202020204" pitchFamily="34" charset="0"/>
              </a:endParaRPr>
            </a:p>
          </p:txBody>
        </p:sp>
      </p:grpSp>
    </p:spTree>
    <p:extLst>
      <p:ext uri="{BB962C8B-B14F-4D97-AF65-F5344CB8AC3E}">
        <p14:creationId xmlns:p14="http://schemas.microsoft.com/office/powerpoint/2010/main" val="645569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Rectangle 2">
            <a:extLst>
              <a:ext uri="{FF2B5EF4-FFF2-40B4-BE49-F238E27FC236}">
                <a16:creationId xmlns:a16="http://schemas.microsoft.com/office/drawing/2014/main" id="{081E550C-008B-F980-F050-EA929E3B93F5}"/>
              </a:ext>
            </a:extLst>
          </p:cNvPr>
          <p:cNvSpPr>
            <a:spLocks noGrp="1" noChangeArrowheads="1"/>
          </p:cNvSpPr>
          <p:nvPr>
            <p:ph type="title"/>
          </p:nvPr>
        </p:nvSpPr>
        <p:spPr>
          <a:xfrm>
            <a:off x="515916" y="1127901"/>
            <a:ext cx="7886700" cy="884202"/>
          </a:xfrm>
        </p:spPr>
        <p:txBody>
          <a:bodyPr>
            <a:normAutofit/>
          </a:bodyPr>
          <a:lstStyle/>
          <a:p>
            <a:r>
              <a:rPr lang="en-GB" sz="5400" b="1" noProof="0" dirty="0"/>
              <a:t>Teas</a:t>
            </a:r>
          </a:p>
        </p:txBody>
      </p:sp>
      <p:grpSp>
        <p:nvGrpSpPr>
          <p:cNvPr id="5" name="Group 4">
            <a:extLst>
              <a:ext uri="{FF2B5EF4-FFF2-40B4-BE49-F238E27FC236}">
                <a16:creationId xmlns:a16="http://schemas.microsoft.com/office/drawing/2014/main" id="{2A406DAA-E45B-7039-242B-DAFA93D22601}"/>
              </a:ext>
            </a:extLst>
          </p:cNvPr>
          <p:cNvGrpSpPr/>
          <p:nvPr/>
        </p:nvGrpSpPr>
        <p:grpSpPr>
          <a:xfrm>
            <a:off x="186001" y="1127901"/>
            <a:ext cx="3302257" cy="4402149"/>
            <a:chOff x="1304294" y="702051"/>
            <a:chExt cx="3871296" cy="5160719"/>
          </a:xfrm>
        </p:grpSpPr>
        <p:pic>
          <p:nvPicPr>
            <p:cNvPr id="6" name="Picture 5">
              <a:extLst>
                <a:ext uri="{FF2B5EF4-FFF2-40B4-BE49-F238E27FC236}">
                  <a16:creationId xmlns:a16="http://schemas.microsoft.com/office/drawing/2014/main" id="{B5FBFFA0-1272-1D09-7EFB-A69DD40A2618}"/>
                </a:ext>
              </a:extLst>
            </p:cNvPr>
            <p:cNvPicPr>
              <a:picLocks noChangeAspect="1"/>
            </p:cNvPicPr>
            <p:nvPr/>
          </p:nvPicPr>
          <p:blipFill>
            <a:blip r:embed="rId3"/>
            <a:stretch>
              <a:fillRect/>
            </a:stretch>
          </p:blipFill>
          <p:spPr>
            <a:xfrm>
              <a:off x="1304294" y="702051"/>
              <a:ext cx="3600953" cy="4848902"/>
            </a:xfrm>
            <a:prstGeom prst="rect">
              <a:avLst/>
            </a:prstGeom>
          </p:spPr>
        </p:pic>
        <p:pic>
          <p:nvPicPr>
            <p:cNvPr id="7" name="Picture 6">
              <a:extLst>
                <a:ext uri="{FF2B5EF4-FFF2-40B4-BE49-F238E27FC236}">
                  <a16:creationId xmlns:a16="http://schemas.microsoft.com/office/drawing/2014/main" id="{5EFD8183-74B4-E7F4-916C-BB4570DA9382}"/>
                </a:ext>
              </a:extLst>
            </p:cNvPr>
            <p:cNvPicPr>
              <a:picLocks noChangeAspect="1"/>
            </p:cNvPicPr>
            <p:nvPr/>
          </p:nvPicPr>
          <p:blipFill>
            <a:blip r:embed="rId4"/>
            <a:stretch>
              <a:fillRect/>
            </a:stretch>
          </p:blipFill>
          <p:spPr>
            <a:xfrm>
              <a:off x="1304294" y="5368951"/>
              <a:ext cx="3871296" cy="493819"/>
            </a:xfrm>
            <a:prstGeom prst="rect">
              <a:avLst/>
            </a:prstGeom>
          </p:spPr>
        </p:pic>
      </p:grpSp>
      <p:grpSp>
        <p:nvGrpSpPr>
          <p:cNvPr id="8" name="Group 7">
            <a:extLst>
              <a:ext uri="{FF2B5EF4-FFF2-40B4-BE49-F238E27FC236}">
                <a16:creationId xmlns:a16="http://schemas.microsoft.com/office/drawing/2014/main" id="{6BD82D3F-86F5-687A-6473-F32A47840FB8}"/>
              </a:ext>
            </a:extLst>
          </p:cNvPr>
          <p:cNvGrpSpPr/>
          <p:nvPr/>
        </p:nvGrpSpPr>
        <p:grpSpPr>
          <a:xfrm>
            <a:off x="3621695" y="2338431"/>
            <a:ext cx="5359467" cy="2987484"/>
            <a:chOff x="3783385" y="2472485"/>
            <a:chExt cx="5359467" cy="2987484"/>
          </a:xfrm>
        </p:grpSpPr>
        <p:pic>
          <p:nvPicPr>
            <p:cNvPr id="3" name="Picture 2">
              <a:extLst>
                <a:ext uri="{FF2B5EF4-FFF2-40B4-BE49-F238E27FC236}">
                  <a16:creationId xmlns:a16="http://schemas.microsoft.com/office/drawing/2014/main" id="{4714EFC9-7C8C-F9DD-1763-B620A776B93A}"/>
                </a:ext>
              </a:extLst>
            </p:cNvPr>
            <p:cNvPicPr>
              <a:picLocks noChangeAspect="1"/>
            </p:cNvPicPr>
            <p:nvPr/>
          </p:nvPicPr>
          <p:blipFill>
            <a:blip r:embed="rId5"/>
            <a:stretch>
              <a:fillRect/>
            </a:stretch>
          </p:blipFill>
          <p:spPr>
            <a:xfrm>
              <a:off x="3783385" y="2472485"/>
              <a:ext cx="5359467" cy="2950962"/>
            </a:xfrm>
            <a:prstGeom prst="rect">
              <a:avLst/>
            </a:prstGeom>
          </p:spPr>
        </p:pic>
        <p:sp>
          <p:nvSpPr>
            <p:cNvPr id="4" name="TextBox 3">
              <a:hlinkClick r:id="rId6"/>
              <a:extLst>
                <a:ext uri="{FF2B5EF4-FFF2-40B4-BE49-F238E27FC236}">
                  <a16:creationId xmlns:a16="http://schemas.microsoft.com/office/drawing/2014/main" id="{EAEB55DD-9CD9-9C2A-C609-0893222AC7D8}"/>
                </a:ext>
              </a:extLst>
            </p:cNvPr>
            <p:cNvSpPr txBox="1"/>
            <p:nvPr/>
          </p:nvSpPr>
          <p:spPr>
            <a:xfrm>
              <a:off x="7352516" y="5090637"/>
              <a:ext cx="646331" cy="369332"/>
            </a:xfrm>
            <a:prstGeom prst="rect">
              <a:avLst/>
            </a:prstGeom>
            <a:noFill/>
          </p:spPr>
          <p:txBody>
            <a:bodyPr wrap="none" rtlCol="0">
              <a:spAutoFit/>
            </a:bodyPr>
            <a:lstStyle/>
            <a:p>
              <a:pPr algn="l"/>
              <a:r>
                <a:rPr lang="en-GB"/>
                <a:t>CC0</a:t>
              </a:r>
            </a:p>
          </p:txBody>
        </p:sp>
      </p:gr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7" name="Text Box 8">
            <a:extLst>
              <a:ext uri="{FF2B5EF4-FFF2-40B4-BE49-F238E27FC236}">
                <a16:creationId xmlns:a16="http://schemas.microsoft.com/office/drawing/2014/main" id="{5F2EF0E0-C986-B829-BF88-B66258C6C484}"/>
              </a:ext>
            </a:extLst>
          </p:cNvPr>
          <p:cNvSpPr txBox="1">
            <a:spLocks noChangeArrowheads="1"/>
          </p:cNvSpPr>
          <p:nvPr/>
        </p:nvSpPr>
        <p:spPr bwMode="auto">
          <a:xfrm>
            <a:off x="468313" y="1537970"/>
            <a:ext cx="7991475" cy="584775"/>
          </a:xfrm>
          <a:prstGeom prst="rect">
            <a:avLst/>
          </a:prstGeom>
          <a:solidFill>
            <a:srgbClr val="FFFF99"/>
          </a:solidFill>
          <a:ln w="9525">
            <a:solidFill>
              <a:srgbClr val="FFFF99"/>
            </a:solidFill>
            <a:miter lim="800000"/>
            <a:headEnd/>
            <a:tailEnd/>
          </a:ln>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GB" sz="3200" noProof="0" dirty="0"/>
              <a:t>Is </a:t>
            </a:r>
            <a:r>
              <a:rPr lang="en-GB" sz="3200" noProof="0" dirty="0" err="1"/>
              <a:t>foirm</a:t>
            </a:r>
            <a:r>
              <a:rPr lang="en-GB" sz="3200" noProof="0" dirty="0"/>
              <a:t> do </a:t>
            </a:r>
            <a:r>
              <a:rPr lang="en-GB" sz="3200" noProof="0" dirty="0" err="1"/>
              <a:t>fhuinneamh</a:t>
            </a:r>
            <a:r>
              <a:rPr lang="en-GB" sz="3200" noProof="0" dirty="0"/>
              <a:t> é.              </a:t>
            </a:r>
            <a:r>
              <a:rPr lang="en-GB" sz="2000" noProof="0" dirty="0"/>
              <a:t>A</a:t>
            </a:r>
            <a:r>
              <a:rPr lang="en-GB" sz="2000" dirty="0"/>
              <a:t>L 2016</a:t>
            </a:r>
            <a:endParaRPr lang="en-GB" sz="2000" noProof="0" dirty="0"/>
          </a:p>
        </p:txBody>
      </p:sp>
      <p:sp>
        <p:nvSpPr>
          <p:cNvPr id="3" name="Title 2">
            <a:extLst>
              <a:ext uri="{FF2B5EF4-FFF2-40B4-BE49-F238E27FC236}">
                <a16:creationId xmlns:a16="http://schemas.microsoft.com/office/drawing/2014/main" id="{4C294C84-804F-8261-2ECC-FCD8E4318FC4}"/>
              </a:ext>
            </a:extLst>
          </p:cNvPr>
          <p:cNvSpPr>
            <a:spLocks noGrp="1"/>
          </p:cNvSpPr>
          <p:nvPr>
            <p:ph type="title"/>
          </p:nvPr>
        </p:nvSpPr>
        <p:spPr>
          <a:xfrm>
            <a:off x="241300" y="155246"/>
            <a:ext cx="8724900" cy="594137"/>
          </a:xfrm>
        </p:spPr>
        <p:txBody>
          <a:bodyPr/>
          <a:lstStyle/>
          <a:p>
            <a:r>
              <a:rPr lang="en-GB" dirty="0"/>
              <a:t>Cad is Teas </a:t>
            </a:r>
            <a:r>
              <a:rPr lang="en-GB" dirty="0" err="1"/>
              <a:t>ann</a:t>
            </a:r>
            <a:r>
              <a:rPr lang="en-GB" dirty="0"/>
              <a:t>?</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1" nodeType="clickEffect">
                                  <p:stCondLst>
                                    <p:cond delay="0"/>
                                  </p:stCondLst>
                                  <p:childTnLst>
                                    <p:set>
                                      <p:cBhvr>
                                        <p:cTn id="6" dur="1" fill="hold">
                                          <p:stCondLst>
                                            <p:cond delay="0"/>
                                          </p:stCondLst>
                                        </p:cTn>
                                        <p:tgtEl>
                                          <p:spTgt spid="307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7" grpId="0"/>
      <p:bldP spid="3077" grpId="1"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9C58EAD-9199-5C76-8DAC-6D982F3825D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0B2B237-52A7-AC18-741E-CB4CBEFDC90C}"/>
              </a:ext>
            </a:extLst>
          </p:cNvPr>
          <p:cNvSpPr>
            <a:spLocks noGrp="1"/>
          </p:cNvSpPr>
          <p:nvPr>
            <p:ph type="title"/>
          </p:nvPr>
        </p:nvSpPr>
        <p:spPr>
          <a:xfrm>
            <a:off x="241300" y="155246"/>
            <a:ext cx="8724900" cy="590931"/>
          </a:xfrm>
        </p:spPr>
        <p:txBody>
          <a:bodyPr/>
          <a:lstStyle/>
          <a:p>
            <a:r>
              <a:rPr lang="en-GB" dirty="0" err="1"/>
              <a:t>Sonraíocht</a:t>
            </a:r>
            <a:r>
              <a:rPr lang="en-GB" dirty="0"/>
              <a:t> </a:t>
            </a:r>
            <a:r>
              <a:rPr lang="en-GB" dirty="0" err="1"/>
              <a:t>san</a:t>
            </a:r>
            <a:r>
              <a:rPr lang="en-GB" dirty="0"/>
              <a:t> </a:t>
            </a:r>
            <a:r>
              <a:rPr lang="en-GB" dirty="0" err="1"/>
              <a:t>Fhisic</a:t>
            </a:r>
            <a:r>
              <a:rPr lang="en-GB" dirty="0"/>
              <a:t> 2.1</a:t>
            </a:r>
          </a:p>
        </p:txBody>
      </p:sp>
      <p:sp>
        <p:nvSpPr>
          <p:cNvPr id="7" name="TextBox 6">
            <a:extLst>
              <a:ext uri="{FF2B5EF4-FFF2-40B4-BE49-F238E27FC236}">
                <a16:creationId xmlns:a16="http://schemas.microsoft.com/office/drawing/2014/main" id="{9D2D9478-E613-0C90-554A-99544CA2D462}"/>
              </a:ext>
            </a:extLst>
          </p:cNvPr>
          <p:cNvSpPr txBox="1"/>
          <p:nvPr/>
        </p:nvSpPr>
        <p:spPr>
          <a:xfrm>
            <a:off x="306009" y="1788055"/>
            <a:ext cx="8432800" cy="3339376"/>
          </a:xfrm>
          <a:prstGeom prst="rect">
            <a:avLst/>
          </a:prstGeom>
          <a:solidFill>
            <a:srgbClr val="F0F0F0"/>
          </a:solidFill>
        </p:spPr>
        <p:txBody>
          <a:bodyPr wrap="square" rtlCol="0">
            <a:spAutoFit/>
          </a:bodyPr>
          <a:lstStyle/>
          <a:p>
            <a:pPr>
              <a:spcAft>
                <a:spcPts val="600"/>
              </a:spcAft>
            </a:pPr>
            <a:r>
              <a:rPr lang="en-GB" sz="2800" b="1" u="sng" dirty="0">
                <a:solidFill>
                  <a:srgbClr val="FF0000"/>
                </a:solidFill>
                <a:latin typeface="Arial" panose="020B0604020202020204" pitchFamily="34" charset="0"/>
                <a:cs typeface="Arial" panose="020B0604020202020204" pitchFamily="34" charset="0"/>
              </a:rPr>
              <a:t>Ba </a:t>
            </a:r>
            <a:r>
              <a:rPr lang="en-GB" sz="2800" b="1" u="sng" dirty="0" err="1">
                <a:solidFill>
                  <a:srgbClr val="FF0000"/>
                </a:solidFill>
                <a:latin typeface="Arial" panose="020B0604020202020204" pitchFamily="34" charset="0"/>
                <a:cs typeface="Arial" panose="020B0604020202020204" pitchFamily="34" charset="0"/>
              </a:rPr>
              <a:t>cheart</a:t>
            </a:r>
            <a:r>
              <a:rPr lang="en-GB" sz="2800" b="1" u="sng" dirty="0">
                <a:solidFill>
                  <a:srgbClr val="FF0000"/>
                </a:solidFill>
                <a:latin typeface="Arial" panose="020B0604020202020204" pitchFamily="34" charset="0"/>
                <a:cs typeface="Arial" panose="020B0604020202020204" pitchFamily="34" charset="0"/>
              </a:rPr>
              <a:t> go </a:t>
            </a:r>
            <a:r>
              <a:rPr lang="en-GB" sz="2800" b="1" u="sng" dirty="0" err="1">
                <a:solidFill>
                  <a:srgbClr val="FF0000"/>
                </a:solidFill>
                <a:latin typeface="Arial" panose="020B0604020202020204" pitchFamily="34" charset="0"/>
                <a:cs typeface="Arial" panose="020B0604020202020204" pitchFamily="34" charset="0"/>
              </a:rPr>
              <a:t>mbeadh</a:t>
            </a:r>
            <a:r>
              <a:rPr lang="en-GB" sz="2800" b="1" u="sng" dirty="0">
                <a:solidFill>
                  <a:srgbClr val="FF0000"/>
                </a:solidFill>
                <a:latin typeface="Arial" panose="020B0604020202020204" pitchFamily="34" charset="0"/>
                <a:cs typeface="Arial" panose="020B0604020202020204" pitchFamily="34" charset="0"/>
              </a:rPr>
              <a:t> </a:t>
            </a:r>
            <a:r>
              <a:rPr lang="en-GB" sz="2800" b="1" u="sng" dirty="0" err="1">
                <a:solidFill>
                  <a:srgbClr val="FF0000"/>
                </a:solidFill>
                <a:latin typeface="Arial" panose="020B0604020202020204" pitchFamily="34" charset="0"/>
                <a:cs typeface="Arial" panose="020B0604020202020204" pitchFamily="34" charset="0"/>
              </a:rPr>
              <a:t>sé</a:t>
            </a:r>
            <a:r>
              <a:rPr lang="en-GB" sz="2800" b="1" u="sng" dirty="0">
                <a:solidFill>
                  <a:srgbClr val="FF0000"/>
                </a:solidFill>
                <a:latin typeface="Arial" panose="020B0604020202020204" pitchFamily="34" charset="0"/>
                <a:cs typeface="Arial" panose="020B0604020202020204" pitchFamily="34" charset="0"/>
              </a:rPr>
              <a:t> </a:t>
            </a:r>
            <a:r>
              <a:rPr lang="en-GB" sz="2800" b="1" u="sng" dirty="0" err="1">
                <a:solidFill>
                  <a:srgbClr val="FF0000"/>
                </a:solidFill>
                <a:latin typeface="Arial" panose="020B0604020202020204" pitchFamily="34" charset="0"/>
                <a:cs typeface="Arial" panose="020B0604020202020204" pitchFamily="34" charset="0"/>
              </a:rPr>
              <a:t>ar</a:t>
            </a:r>
            <a:r>
              <a:rPr lang="en-GB" sz="2800" b="1" u="sng" dirty="0">
                <a:solidFill>
                  <a:srgbClr val="FF0000"/>
                </a:solidFill>
                <a:latin typeface="Arial" panose="020B0604020202020204" pitchFamily="34" charset="0"/>
                <a:cs typeface="Arial" panose="020B0604020202020204" pitchFamily="34" charset="0"/>
              </a:rPr>
              <a:t> </a:t>
            </a:r>
            <a:r>
              <a:rPr lang="en-GB" sz="2800" b="1" u="sng" dirty="0" err="1">
                <a:solidFill>
                  <a:srgbClr val="FF0000"/>
                </a:solidFill>
                <a:latin typeface="Arial" panose="020B0604020202020204" pitchFamily="34" charset="0"/>
                <a:cs typeface="Arial" panose="020B0604020202020204" pitchFamily="34" charset="0"/>
              </a:rPr>
              <a:t>chumas</a:t>
            </a:r>
            <a:r>
              <a:rPr lang="en-GB" sz="2800" b="1" u="sng" dirty="0">
                <a:solidFill>
                  <a:srgbClr val="FF0000"/>
                </a:solidFill>
                <a:latin typeface="Arial" panose="020B0604020202020204" pitchFamily="34" charset="0"/>
                <a:cs typeface="Arial" panose="020B0604020202020204" pitchFamily="34" charset="0"/>
              </a:rPr>
              <a:t> an </a:t>
            </a:r>
            <a:r>
              <a:rPr lang="en-GB" sz="2800" b="1" u="sng" dirty="0" err="1">
                <a:solidFill>
                  <a:srgbClr val="FF0000"/>
                </a:solidFill>
                <a:latin typeface="Arial" panose="020B0604020202020204" pitchFamily="34" charset="0"/>
                <a:cs typeface="Arial" panose="020B0604020202020204" pitchFamily="34" charset="0"/>
              </a:rPr>
              <a:t>scoláire</a:t>
            </a:r>
            <a:endParaRPr lang="en-GB" sz="2800" b="1" u="sng" dirty="0">
              <a:solidFill>
                <a:srgbClr val="FF0000"/>
              </a:solidFill>
              <a:latin typeface="Arial" panose="020B0604020202020204" pitchFamily="34" charset="0"/>
              <a:cs typeface="Arial" panose="020B0604020202020204" pitchFamily="34" charset="0"/>
            </a:endParaRPr>
          </a:p>
          <a:p>
            <a:pPr>
              <a:spcAft>
                <a:spcPts val="600"/>
              </a:spcAft>
            </a:pPr>
            <a:r>
              <a:rPr lang="en-GB" sz="2800" b="1" dirty="0">
                <a:solidFill>
                  <a:srgbClr val="FF0000"/>
                </a:solidFill>
                <a:latin typeface="Arial" panose="020B0604020202020204" pitchFamily="34" charset="0"/>
                <a:cs typeface="Arial" panose="020B0604020202020204" pitchFamily="34" charset="0"/>
              </a:rPr>
              <a:t>4. </a:t>
            </a:r>
            <a:r>
              <a:rPr lang="en-GB" sz="2800" dirty="0" err="1">
                <a:latin typeface="Arial" panose="020B0604020202020204" pitchFamily="34" charset="0"/>
                <a:cs typeface="Arial" panose="020B0604020202020204" pitchFamily="34" charset="0"/>
              </a:rPr>
              <a:t>sonraí</a:t>
            </a:r>
            <a:r>
              <a:rPr lang="en-GB" sz="2800" dirty="0">
                <a:latin typeface="Arial" panose="020B0604020202020204" pitchFamily="34" charset="0"/>
                <a:cs typeface="Arial" panose="020B0604020202020204" pitchFamily="34" charset="0"/>
              </a:rPr>
              <a:t> </a:t>
            </a:r>
            <a:r>
              <a:rPr lang="en-GB" sz="2800" dirty="0" err="1">
                <a:latin typeface="Arial" panose="020B0604020202020204" pitchFamily="34" charset="0"/>
                <a:cs typeface="Arial" panose="020B0604020202020204" pitchFamily="34" charset="0"/>
              </a:rPr>
              <a:t>tánaisteacha</a:t>
            </a:r>
            <a:r>
              <a:rPr lang="en-GB" sz="2800" dirty="0">
                <a:latin typeface="Arial" panose="020B0604020202020204" pitchFamily="34" charset="0"/>
                <a:cs typeface="Arial" panose="020B0604020202020204" pitchFamily="34" charset="0"/>
              </a:rPr>
              <a:t> a </a:t>
            </a:r>
            <a:r>
              <a:rPr lang="en-GB" sz="2800" dirty="0" err="1">
                <a:latin typeface="Arial" panose="020B0604020202020204" pitchFamily="34" charset="0"/>
                <a:cs typeface="Arial" panose="020B0604020202020204" pitchFamily="34" charset="0"/>
              </a:rPr>
              <a:t>úsáid</a:t>
            </a:r>
            <a:r>
              <a:rPr lang="en-GB" sz="2800" dirty="0">
                <a:latin typeface="Arial" panose="020B0604020202020204" pitchFamily="34" charset="0"/>
                <a:cs typeface="Arial" panose="020B0604020202020204" pitchFamily="34" charset="0"/>
              </a:rPr>
              <a:t> </a:t>
            </a:r>
            <a:r>
              <a:rPr lang="en-GB" sz="2800" dirty="0" err="1">
                <a:latin typeface="Arial" panose="020B0604020202020204" pitchFamily="34" charset="0"/>
                <a:cs typeface="Arial" panose="020B0604020202020204" pitchFamily="34" charset="0"/>
              </a:rPr>
              <a:t>chun</a:t>
            </a:r>
            <a:r>
              <a:rPr lang="en-GB" sz="2800" dirty="0">
                <a:latin typeface="Arial" panose="020B0604020202020204" pitchFamily="34" charset="0"/>
                <a:cs typeface="Arial" panose="020B0604020202020204" pitchFamily="34" charset="0"/>
              </a:rPr>
              <a:t> </a:t>
            </a:r>
            <a:r>
              <a:rPr lang="en-GB" sz="2800" dirty="0" err="1">
                <a:latin typeface="Arial" panose="020B0604020202020204" pitchFamily="34" charset="0"/>
                <a:cs typeface="Arial" panose="020B0604020202020204" pitchFamily="34" charset="0"/>
              </a:rPr>
              <a:t>samhlacha</a:t>
            </a:r>
            <a:r>
              <a:rPr lang="en-GB" sz="2800" dirty="0">
                <a:latin typeface="Arial" panose="020B0604020202020204" pitchFamily="34" charset="0"/>
                <a:cs typeface="Arial" panose="020B0604020202020204" pitchFamily="34" charset="0"/>
              </a:rPr>
              <a:t> </a:t>
            </a:r>
            <a:r>
              <a:rPr lang="en-GB" sz="2800" dirty="0" err="1">
                <a:latin typeface="Arial" panose="020B0604020202020204" pitchFamily="34" charset="0"/>
                <a:cs typeface="Arial" panose="020B0604020202020204" pitchFamily="34" charset="0"/>
              </a:rPr>
              <a:t>matamaiticiúla</a:t>
            </a:r>
            <a:r>
              <a:rPr lang="en-GB" sz="2800" dirty="0">
                <a:latin typeface="Arial" panose="020B0604020202020204" pitchFamily="34" charset="0"/>
                <a:cs typeface="Arial" panose="020B0604020202020204" pitchFamily="34" charset="0"/>
              </a:rPr>
              <a:t> </a:t>
            </a:r>
            <a:r>
              <a:rPr lang="en-GB" sz="2800" dirty="0" err="1">
                <a:latin typeface="Arial" panose="020B0604020202020204" pitchFamily="34" charset="0"/>
                <a:cs typeface="Arial" panose="020B0604020202020204" pitchFamily="34" charset="0"/>
              </a:rPr>
              <a:t>d’fhuinneamh</a:t>
            </a:r>
            <a:r>
              <a:rPr lang="en-GB" sz="2800" dirty="0">
                <a:latin typeface="Arial" panose="020B0604020202020204" pitchFamily="34" charset="0"/>
                <a:cs typeface="Arial" panose="020B0604020202020204" pitchFamily="34" charset="0"/>
              </a:rPr>
              <a:t> </a:t>
            </a:r>
            <a:r>
              <a:rPr lang="en-GB" sz="2800" dirty="0" err="1">
                <a:latin typeface="Arial" panose="020B0604020202020204" pitchFamily="34" charset="0"/>
                <a:cs typeface="Arial" panose="020B0604020202020204" pitchFamily="34" charset="0"/>
              </a:rPr>
              <a:t>teasa</a:t>
            </a:r>
            <a:r>
              <a:rPr lang="en-GB" sz="2800" dirty="0">
                <a:latin typeface="Arial" panose="020B0604020202020204" pitchFamily="34" charset="0"/>
                <a:cs typeface="Arial" panose="020B0604020202020204" pitchFamily="34" charset="0"/>
              </a:rPr>
              <a:t>, teas </a:t>
            </a:r>
            <a:r>
              <a:rPr lang="en-GB" sz="2800" dirty="0" err="1">
                <a:latin typeface="Arial" panose="020B0604020202020204" pitchFamily="34" charset="0"/>
                <a:cs typeface="Arial" panose="020B0604020202020204" pitchFamily="34" charset="0"/>
              </a:rPr>
              <a:t>folaigh</a:t>
            </a:r>
            <a:r>
              <a:rPr lang="en-GB" sz="2800" dirty="0">
                <a:latin typeface="Arial" panose="020B0604020202020204" pitchFamily="34" charset="0"/>
                <a:cs typeface="Arial" panose="020B0604020202020204" pitchFamily="34" charset="0"/>
              </a:rPr>
              <a:t> agus </a:t>
            </a:r>
            <a:r>
              <a:rPr lang="en-GB" sz="2800" dirty="0" err="1">
                <a:latin typeface="Arial" panose="020B0604020202020204" pitchFamily="34" charset="0"/>
                <a:cs typeface="Arial" panose="020B0604020202020204" pitchFamily="34" charset="0"/>
              </a:rPr>
              <a:t>athrú</a:t>
            </a:r>
            <a:r>
              <a:rPr lang="en-GB" sz="2800" dirty="0">
                <a:latin typeface="Arial" panose="020B0604020202020204" pitchFamily="34" charset="0"/>
                <a:cs typeface="Arial" panose="020B0604020202020204" pitchFamily="34" charset="0"/>
              </a:rPr>
              <a:t> </a:t>
            </a:r>
            <a:r>
              <a:rPr lang="en-GB" sz="2800" dirty="0" err="1">
                <a:latin typeface="Arial" panose="020B0604020202020204" pitchFamily="34" charset="0"/>
                <a:cs typeface="Arial" panose="020B0604020202020204" pitchFamily="34" charset="0"/>
              </a:rPr>
              <a:t>teochta</a:t>
            </a:r>
            <a:r>
              <a:rPr lang="en-GB" sz="2800" dirty="0">
                <a:latin typeface="Arial" panose="020B0604020202020204" pitchFamily="34" charset="0"/>
                <a:cs typeface="Arial" panose="020B0604020202020204" pitchFamily="34" charset="0"/>
              </a:rPr>
              <a:t> a </a:t>
            </a:r>
            <a:r>
              <a:rPr lang="en-GB" sz="2800" dirty="0" err="1">
                <a:latin typeface="Arial" panose="020B0604020202020204" pitchFamily="34" charset="0"/>
                <a:cs typeface="Arial" panose="020B0604020202020204" pitchFamily="34" charset="0"/>
              </a:rPr>
              <a:t>dheimhniú</a:t>
            </a:r>
            <a:endParaRPr lang="en-GB" sz="2800" dirty="0">
              <a:latin typeface="Arial" panose="020B0604020202020204" pitchFamily="34" charset="0"/>
              <a:cs typeface="Arial" panose="020B0604020202020204" pitchFamily="34" charset="0"/>
            </a:endParaRPr>
          </a:p>
          <a:p>
            <a:pPr>
              <a:spcAft>
                <a:spcPts val="600"/>
              </a:spcAft>
            </a:pPr>
            <a:r>
              <a:rPr lang="en-GB" sz="2800" b="1" dirty="0">
                <a:solidFill>
                  <a:srgbClr val="FF0000"/>
                </a:solidFill>
                <a:latin typeface="Arial" panose="020B0604020202020204" pitchFamily="34" charset="0"/>
                <a:cs typeface="Arial" panose="020B0604020202020204" pitchFamily="34" charset="0"/>
              </a:rPr>
              <a:t>5. </a:t>
            </a:r>
            <a:r>
              <a:rPr lang="en-GB" sz="2800" dirty="0" err="1">
                <a:latin typeface="Arial" panose="020B0604020202020204" pitchFamily="34" charset="0"/>
                <a:cs typeface="Arial" panose="020B0604020202020204" pitchFamily="34" charset="0"/>
              </a:rPr>
              <a:t>fadhbanna</a:t>
            </a:r>
            <a:r>
              <a:rPr lang="en-GB" sz="2800" dirty="0">
                <a:latin typeface="Arial" panose="020B0604020202020204" pitchFamily="34" charset="0"/>
                <a:cs typeface="Arial" panose="020B0604020202020204" pitchFamily="34" charset="0"/>
              </a:rPr>
              <a:t> </a:t>
            </a:r>
            <a:r>
              <a:rPr lang="en-GB" sz="2800" dirty="0" err="1">
                <a:latin typeface="Arial" panose="020B0604020202020204" pitchFamily="34" charset="0"/>
                <a:cs typeface="Arial" panose="020B0604020202020204" pitchFamily="34" charset="0"/>
              </a:rPr>
              <a:t>fíorshaoil</a:t>
            </a:r>
            <a:r>
              <a:rPr lang="en-GB" sz="2800" dirty="0">
                <a:latin typeface="Arial" panose="020B0604020202020204" pitchFamily="34" charset="0"/>
                <a:cs typeface="Arial" panose="020B0604020202020204" pitchFamily="34" charset="0"/>
              </a:rPr>
              <a:t> </a:t>
            </a:r>
            <a:r>
              <a:rPr lang="en-GB" sz="2800" dirty="0" err="1">
                <a:latin typeface="Arial" panose="020B0604020202020204" pitchFamily="34" charset="0"/>
                <a:cs typeface="Arial" panose="020B0604020202020204" pitchFamily="34" charset="0"/>
              </a:rPr>
              <a:t>lena</a:t>
            </a:r>
            <a:r>
              <a:rPr lang="en-GB" sz="2800" dirty="0">
                <a:latin typeface="Arial" panose="020B0604020202020204" pitchFamily="34" charset="0"/>
                <a:cs typeface="Arial" panose="020B0604020202020204" pitchFamily="34" charset="0"/>
              </a:rPr>
              <a:t> </a:t>
            </a:r>
            <a:r>
              <a:rPr lang="en-GB" sz="2800" dirty="0" err="1">
                <a:latin typeface="Arial" panose="020B0604020202020204" pitchFamily="34" charset="0"/>
                <a:cs typeface="Arial" panose="020B0604020202020204" pitchFamily="34" charset="0"/>
              </a:rPr>
              <a:t>mbaineann</a:t>
            </a:r>
            <a:r>
              <a:rPr lang="en-GB" sz="2800" dirty="0">
                <a:latin typeface="Arial" panose="020B0604020202020204" pitchFamily="34" charset="0"/>
                <a:cs typeface="Arial" panose="020B0604020202020204" pitchFamily="34" charset="0"/>
              </a:rPr>
              <a:t> </a:t>
            </a:r>
            <a:r>
              <a:rPr lang="en-GB" sz="2800" dirty="0" err="1">
                <a:latin typeface="Arial" panose="020B0604020202020204" pitchFamily="34" charset="0"/>
                <a:cs typeface="Arial" panose="020B0604020202020204" pitchFamily="34" charset="0"/>
              </a:rPr>
              <a:t>aistriú</a:t>
            </a:r>
            <a:r>
              <a:rPr lang="en-GB" sz="2800" dirty="0">
                <a:latin typeface="Arial" panose="020B0604020202020204" pitchFamily="34" charset="0"/>
                <a:cs typeface="Arial" panose="020B0604020202020204" pitchFamily="34" charset="0"/>
              </a:rPr>
              <a:t> </a:t>
            </a:r>
            <a:r>
              <a:rPr lang="en-GB" sz="2800" dirty="0" err="1">
                <a:latin typeface="Arial" panose="020B0604020202020204" pitchFamily="34" charset="0"/>
                <a:cs typeface="Arial" panose="020B0604020202020204" pitchFamily="34" charset="0"/>
              </a:rPr>
              <a:t>teasa</a:t>
            </a:r>
            <a:r>
              <a:rPr lang="en-GB" sz="2800" dirty="0">
                <a:latin typeface="Arial" panose="020B0604020202020204" pitchFamily="34" charset="0"/>
                <a:cs typeface="Arial" panose="020B0604020202020204" pitchFamily="34" charset="0"/>
              </a:rPr>
              <a:t>, </a:t>
            </a:r>
            <a:r>
              <a:rPr lang="en-GB" sz="2800" dirty="0" err="1">
                <a:latin typeface="Arial" panose="020B0604020202020204" pitchFamily="34" charset="0"/>
                <a:cs typeface="Arial" panose="020B0604020202020204" pitchFamily="34" charset="0"/>
              </a:rPr>
              <a:t>athrú</a:t>
            </a:r>
            <a:r>
              <a:rPr lang="en-GB" sz="2800" dirty="0">
                <a:latin typeface="Arial" panose="020B0604020202020204" pitchFamily="34" charset="0"/>
                <a:cs typeface="Arial" panose="020B0604020202020204" pitchFamily="34" charset="0"/>
              </a:rPr>
              <a:t> </a:t>
            </a:r>
            <a:r>
              <a:rPr lang="en-GB" sz="2800" dirty="0" err="1">
                <a:latin typeface="Arial" panose="020B0604020202020204" pitchFamily="34" charset="0"/>
                <a:cs typeface="Arial" panose="020B0604020202020204" pitchFamily="34" charset="0"/>
              </a:rPr>
              <a:t>staide</a:t>
            </a:r>
            <a:r>
              <a:rPr lang="en-GB" sz="2800" dirty="0">
                <a:latin typeface="Arial" panose="020B0604020202020204" pitchFamily="34" charset="0"/>
                <a:cs typeface="Arial" panose="020B0604020202020204" pitchFamily="34" charset="0"/>
              </a:rPr>
              <a:t> agus </a:t>
            </a:r>
            <a:r>
              <a:rPr lang="en-GB" sz="2800" dirty="0" err="1">
                <a:latin typeface="Arial" panose="020B0604020202020204" pitchFamily="34" charset="0"/>
                <a:cs typeface="Arial" panose="020B0604020202020204" pitchFamily="34" charset="0"/>
              </a:rPr>
              <a:t>feabhsú</a:t>
            </a:r>
            <a:r>
              <a:rPr lang="en-GB" sz="2800" dirty="0">
                <a:latin typeface="Arial" panose="020B0604020202020204" pitchFamily="34" charset="0"/>
                <a:cs typeface="Arial" panose="020B0604020202020204" pitchFamily="34" charset="0"/>
              </a:rPr>
              <a:t> </a:t>
            </a:r>
            <a:r>
              <a:rPr lang="en-GB" sz="2800" dirty="0" err="1">
                <a:latin typeface="Arial" panose="020B0604020202020204" pitchFamily="34" charset="0"/>
                <a:cs typeface="Arial" panose="020B0604020202020204" pitchFamily="34" charset="0"/>
              </a:rPr>
              <a:t>éifeachtúlachta</a:t>
            </a:r>
            <a:r>
              <a:rPr lang="en-GB" sz="2800" dirty="0">
                <a:latin typeface="Arial" panose="020B0604020202020204" pitchFamily="34" charset="0"/>
                <a:cs typeface="Arial" panose="020B0604020202020204" pitchFamily="34" charset="0"/>
              </a:rPr>
              <a:t> a </a:t>
            </a:r>
            <a:r>
              <a:rPr lang="en-GB" sz="2800" dirty="0" err="1">
                <a:latin typeface="Arial" panose="020B0604020202020204" pitchFamily="34" charset="0"/>
                <a:cs typeface="Arial" panose="020B0604020202020204" pitchFamily="34" charset="0"/>
              </a:rPr>
              <a:t>réiteach</a:t>
            </a:r>
            <a:endParaRPr lang="en-GB" sz="2800" dirty="0"/>
          </a:p>
        </p:txBody>
      </p:sp>
      <p:sp>
        <p:nvSpPr>
          <p:cNvPr id="4" name="TextBox 3">
            <a:extLst>
              <a:ext uri="{FF2B5EF4-FFF2-40B4-BE49-F238E27FC236}">
                <a16:creationId xmlns:a16="http://schemas.microsoft.com/office/drawing/2014/main" id="{279F12F5-690E-3626-7E33-53241396CCC2}"/>
              </a:ext>
            </a:extLst>
          </p:cNvPr>
          <p:cNvSpPr txBox="1"/>
          <p:nvPr/>
        </p:nvSpPr>
        <p:spPr>
          <a:xfrm rot="16200000">
            <a:off x="7523880" y="3167389"/>
            <a:ext cx="2655471" cy="523220"/>
          </a:xfrm>
          <a:prstGeom prst="rect">
            <a:avLst/>
          </a:prstGeom>
          <a:noFill/>
        </p:spPr>
        <p:txBody>
          <a:bodyPr wrap="none" rtlCol="0">
            <a:spAutoFit/>
          </a:bodyPr>
          <a:lstStyle/>
          <a:p>
            <a:pPr algn="l">
              <a:spcAft>
                <a:spcPts val="1200"/>
              </a:spcAft>
            </a:pPr>
            <a:r>
              <a:rPr lang="en-GB" sz="2800" b="1" dirty="0" err="1">
                <a:latin typeface="Arial" panose="020B0604020202020204" pitchFamily="34" charset="0"/>
                <a:cs typeface="Arial" panose="020B0604020202020204" pitchFamily="34" charset="0"/>
              </a:rPr>
              <a:t>Samhail</a:t>
            </a:r>
            <a:r>
              <a:rPr lang="en-GB" sz="2800" b="1" dirty="0">
                <a:latin typeface="Arial" panose="020B0604020202020204" pitchFamily="34" charset="0"/>
                <a:cs typeface="Arial" panose="020B0604020202020204" pitchFamily="34" charset="0"/>
              </a:rPr>
              <a:t> Teasa</a:t>
            </a:r>
          </a:p>
        </p:txBody>
      </p:sp>
      <p:sp>
        <p:nvSpPr>
          <p:cNvPr id="8" name="TextBox 7">
            <a:extLst>
              <a:ext uri="{FF2B5EF4-FFF2-40B4-BE49-F238E27FC236}">
                <a16:creationId xmlns:a16="http://schemas.microsoft.com/office/drawing/2014/main" id="{E2BBB780-34F4-7C40-01C1-1486EBE7EF0A}"/>
              </a:ext>
            </a:extLst>
          </p:cNvPr>
          <p:cNvSpPr txBox="1"/>
          <p:nvPr/>
        </p:nvSpPr>
        <p:spPr>
          <a:xfrm>
            <a:off x="351819" y="740818"/>
            <a:ext cx="8386990" cy="461665"/>
          </a:xfrm>
          <a:prstGeom prst="rect">
            <a:avLst/>
          </a:prstGeom>
          <a:noFill/>
        </p:spPr>
        <p:txBody>
          <a:bodyPr wrap="square">
            <a:spAutoFit/>
          </a:bodyPr>
          <a:lstStyle/>
          <a:p>
            <a:r>
              <a:rPr lang="en-GB" sz="2400" dirty="0">
                <a:solidFill>
                  <a:srgbClr val="FF0000"/>
                </a:solidFill>
              </a:rPr>
              <a:t>2.1. </a:t>
            </a:r>
            <a:r>
              <a:rPr lang="pt-BR" sz="2400" dirty="0">
                <a:solidFill>
                  <a:srgbClr val="FF0000"/>
                </a:solidFill>
              </a:rPr>
              <a:t>Aistriú an fhuinnimh teasa agus athrú teochta</a:t>
            </a:r>
            <a:endParaRPr lang="en-GB" sz="2400" dirty="0">
              <a:solidFill>
                <a:srgbClr val="FF0000"/>
              </a:solidFill>
            </a:endParaRPr>
          </a:p>
        </p:txBody>
      </p:sp>
    </p:spTree>
    <p:extLst>
      <p:ext uri="{BB962C8B-B14F-4D97-AF65-F5344CB8AC3E}">
        <p14:creationId xmlns:p14="http://schemas.microsoft.com/office/powerpoint/2010/main" val="2348134255"/>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2" name="Text Box 6">
            <a:extLst>
              <a:ext uri="{FF2B5EF4-FFF2-40B4-BE49-F238E27FC236}">
                <a16:creationId xmlns:a16="http://schemas.microsoft.com/office/drawing/2014/main" id="{572D8E2E-06CD-00D9-4EC8-ED8AA909E2D3}"/>
              </a:ext>
            </a:extLst>
          </p:cNvPr>
          <p:cNvSpPr txBox="1">
            <a:spLocks noChangeArrowheads="1"/>
          </p:cNvSpPr>
          <p:nvPr/>
        </p:nvSpPr>
        <p:spPr bwMode="auto">
          <a:xfrm>
            <a:off x="94996" y="1084867"/>
            <a:ext cx="8280400" cy="1077218"/>
          </a:xfrm>
          <a:prstGeom prst="rect">
            <a:avLst/>
          </a:prstGeom>
          <a:solidFill>
            <a:srgbClr val="FFFF99"/>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20000"/>
              </a:spcBef>
            </a:pPr>
            <a:r>
              <a:rPr lang="en-GB" sz="3200" dirty="0"/>
              <a:t>an </a:t>
            </a:r>
            <a:r>
              <a:rPr lang="en-GB" sz="3200" dirty="0" err="1"/>
              <a:t>fuinneamh</a:t>
            </a:r>
            <a:r>
              <a:rPr lang="en-GB" sz="3200" dirty="0"/>
              <a:t> </a:t>
            </a:r>
            <a:r>
              <a:rPr lang="en-GB" sz="3200" dirty="0" err="1"/>
              <a:t>teasa</a:t>
            </a:r>
            <a:r>
              <a:rPr lang="en-GB" sz="3200" dirty="0"/>
              <a:t> a </a:t>
            </a:r>
            <a:r>
              <a:rPr lang="en-GB" sz="3200" dirty="0" err="1"/>
              <a:t>theastaíonn</a:t>
            </a:r>
            <a:r>
              <a:rPr lang="en-GB" sz="3200" dirty="0"/>
              <a:t> </a:t>
            </a:r>
            <a:r>
              <a:rPr lang="en-GB" sz="3200" dirty="0" err="1"/>
              <a:t>chun</a:t>
            </a:r>
            <a:r>
              <a:rPr lang="en-GB" sz="3200" dirty="0"/>
              <a:t> </a:t>
            </a:r>
            <a:r>
              <a:rPr lang="en-GB" sz="3200" dirty="0" err="1"/>
              <a:t>teocht</a:t>
            </a:r>
            <a:r>
              <a:rPr lang="en-GB" sz="3200" dirty="0"/>
              <a:t> an </a:t>
            </a:r>
            <a:r>
              <a:rPr lang="en-GB" sz="3200" dirty="0" err="1"/>
              <a:t>réada</a:t>
            </a:r>
            <a:r>
              <a:rPr lang="en-GB" sz="3200" dirty="0"/>
              <a:t> sin a </a:t>
            </a:r>
            <a:r>
              <a:rPr lang="en-GB" sz="3200" dirty="0" err="1"/>
              <a:t>athrú</a:t>
            </a:r>
            <a:r>
              <a:rPr lang="en-GB" sz="3200" dirty="0"/>
              <a:t> (1 K) 1ºC </a:t>
            </a:r>
            <a:endParaRPr lang="en-GB" sz="3200" noProof="0" dirty="0"/>
          </a:p>
        </p:txBody>
      </p:sp>
      <p:sp>
        <p:nvSpPr>
          <p:cNvPr id="2" name="TextBox 1">
            <a:extLst>
              <a:ext uri="{FF2B5EF4-FFF2-40B4-BE49-F238E27FC236}">
                <a16:creationId xmlns:a16="http://schemas.microsoft.com/office/drawing/2014/main" id="{9BD3A5EC-43B0-0E2B-7693-479252A2F45A}"/>
              </a:ext>
            </a:extLst>
          </p:cNvPr>
          <p:cNvSpPr txBox="1"/>
          <p:nvPr/>
        </p:nvSpPr>
        <p:spPr>
          <a:xfrm>
            <a:off x="1291590" y="3177540"/>
            <a:ext cx="3714478" cy="445443"/>
          </a:xfrm>
          <a:prstGeom prst="rect">
            <a:avLst/>
          </a:prstGeom>
          <a:noFill/>
        </p:spPr>
        <p:txBody>
          <a:bodyPr wrap="none" rtlCol="0">
            <a:spAutoFit/>
          </a:bodyPr>
          <a:lstStyle/>
          <a:p>
            <a:pPr lvl="0">
              <a:lnSpc>
                <a:spcPts val="2700"/>
              </a:lnSpc>
            </a:pPr>
            <a:r>
              <a:rPr lang="en-GB" sz="3200" dirty="0">
                <a:solidFill>
                  <a:prstClr val="black"/>
                </a:solidFill>
              </a:rPr>
              <a:t>Cad é an </a:t>
            </a:r>
            <a:r>
              <a:rPr lang="en-GB" sz="3200" dirty="0" err="1">
                <a:solidFill>
                  <a:prstClr val="black"/>
                </a:solidFill>
              </a:rPr>
              <a:t>tsiombal</a:t>
            </a:r>
            <a:r>
              <a:rPr lang="en-GB" sz="3200" dirty="0">
                <a:solidFill>
                  <a:prstClr val="black"/>
                </a:solidFill>
              </a:rPr>
              <a:t>?</a:t>
            </a:r>
          </a:p>
        </p:txBody>
      </p:sp>
      <p:sp>
        <p:nvSpPr>
          <p:cNvPr id="3" name="TextBox 2">
            <a:extLst>
              <a:ext uri="{FF2B5EF4-FFF2-40B4-BE49-F238E27FC236}">
                <a16:creationId xmlns:a16="http://schemas.microsoft.com/office/drawing/2014/main" id="{BE90EC05-30E6-7FE4-0539-C5D5C24BCA8E}"/>
              </a:ext>
            </a:extLst>
          </p:cNvPr>
          <p:cNvSpPr txBox="1"/>
          <p:nvPr/>
        </p:nvSpPr>
        <p:spPr>
          <a:xfrm>
            <a:off x="3666884" y="3854305"/>
            <a:ext cx="1755609" cy="584775"/>
          </a:xfrm>
          <a:prstGeom prst="rect">
            <a:avLst/>
          </a:prstGeom>
          <a:noFill/>
        </p:spPr>
        <p:txBody>
          <a:bodyPr wrap="none" rtlCol="0">
            <a:spAutoFit/>
          </a:bodyPr>
          <a:lstStyle/>
          <a:p>
            <a:pPr algn="l"/>
            <a:r>
              <a:rPr lang="en-GB" sz="3200" b="1" dirty="0"/>
              <a:t>C (Mór!)</a:t>
            </a:r>
          </a:p>
        </p:txBody>
      </p:sp>
      <p:sp>
        <p:nvSpPr>
          <p:cNvPr id="4" name="TextBox 3">
            <a:extLst>
              <a:ext uri="{FF2B5EF4-FFF2-40B4-BE49-F238E27FC236}">
                <a16:creationId xmlns:a16="http://schemas.microsoft.com/office/drawing/2014/main" id="{610566C1-863D-3D62-DDA7-C69188AEC6A5}"/>
              </a:ext>
            </a:extLst>
          </p:cNvPr>
          <p:cNvSpPr txBox="1"/>
          <p:nvPr/>
        </p:nvSpPr>
        <p:spPr>
          <a:xfrm>
            <a:off x="6819599" y="1670521"/>
            <a:ext cx="1130566" cy="400110"/>
          </a:xfrm>
          <a:prstGeom prst="rect">
            <a:avLst/>
          </a:prstGeom>
          <a:noFill/>
        </p:spPr>
        <p:txBody>
          <a:bodyPr wrap="none" rtlCol="0">
            <a:spAutoFit/>
          </a:bodyPr>
          <a:lstStyle/>
          <a:p>
            <a:pPr algn="l"/>
            <a:r>
              <a:rPr lang="en-GB" sz="2000" dirty="0"/>
              <a:t>AL 2022</a:t>
            </a:r>
          </a:p>
        </p:txBody>
      </p:sp>
      <p:sp>
        <p:nvSpPr>
          <p:cNvPr id="5" name="Title 4">
            <a:extLst>
              <a:ext uri="{FF2B5EF4-FFF2-40B4-BE49-F238E27FC236}">
                <a16:creationId xmlns:a16="http://schemas.microsoft.com/office/drawing/2014/main" id="{61DC3DD9-EC0A-D1F9-CDA8-0DFF081C4DB3}"/>
              </a:ext>
            </a:extLst>
          </p:cNvPr>
          <p:cNvSpPr>
            <a:spLocks noGrp="1"/>
          </p:cNvSpPr>
          <p:nvPr>
            <p:ph type="title"/>
          </p:nvPr>
        </p:nvSpPr>
        <p:spPr>
          <a:xfrm>
            <a:off x="241300" y="155246"/>
            <a:ext cx="8724900" cy="590931"/>
          </a:xfrm>
        </p:spPr>
        <p:txBody>
          <a:bodyPr/>
          <a:lstStyle/>
          <a:p>
            <a:r>
              <a:rPr lang="en-GB" dirty="0"/>
              <a:t>Cad is </a:t>
            </a:r>
            <a:r>
              <a:rPr lang="en-GB" dirty="0" err="1"/>
              <a:t>Toilleadh</a:t>
            </a:r>
            <a:r>
              <a:rPr lang="en-GB" dirty="0"/>
              <a:t> Teasa </a:t>
            </a:r>
            <a:r>
              <a:rPr lang="en-GB" dirty="0" err="1"/>
              <a:t>ann</a:t>
            </a:r>
            <a:r>
              <a:rPr lang="en-GB" dirty="0"/>
              <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1" nodeType="clickEffect">
                                  <p:stCondLst>
                                    <p:cond delay="0"/>
                                  </p:stCondLst>
                                  <p:childTnLst>
                                    <p:set>
                                      <p:cBhvr>
                                        <p:cTn id="6" dur="1" fill="hold">
                                          <p:stCondLst>
                                            <p:cond delay="0"/>
                                          </p:stCondLst>
                                        </p:cTn>
                                        <p:tgtEl>
                                          <p:spTgt spid="410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02" grpId="0"/>
      <p:bldP spid="4102" grpId="1" animBg="1"/>
      <p:bldP spid="2" grpId="0"/>
      <p:bldP spid="3" grpId="0"/>
      <p:bldP spid="4" grpId="0"/>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E8C5C9C-CB00-F8DE-173D-45BAB63EA6A6}"/>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C10C7E21-D1E6-76CC-66BA-C5C8DEA750EE}"/>
              </a:ext>
            </a:extLst>
          </p:cNvPr>
          <p:cNvSpPr>
            <a:spLocks noGrp="1"/>
          </p:cNvSpPr>
          <p:nvPr>
            <p:ph type="title"/>
          </p:nvPr>
        </p:nvSpPr>
        <p:spPr>
          <a:xfrm>
            <a:off x="241300" y="155246"/>
            <a:ext cx="8724900" cy="1089529"/>
          </a:xfrm>
        </p:spPr>
        <p:txBody>
          <a:bodyPr/>
          <a:lstStyle/>
          <a:p>
            <a:r>
              <a:rPr lang="en-GB" dirty="0" err="1"/>
              <a:t>Cá</a:t>
            </a:r>
            <a:r>
              <a:rPr lang="en-GB" dirty="0"/>
              <a:t> </a:t>
            </a:r>
            <a:r>
              <a:rPr lang="en-GB" dirty="0" err="1"/>
              <a:t>fhad</a:t>
            </a:r>
            <a:r>
              <a:rPr lang="en-GB" dirty="0"/>
              <a:t> a </a:t>
            </a:r>
            <a:r>
              <a:rPr lang="en-GB" dirty="0" err="1"/>
              <a:t>thógann</a:t>
            </a:r>
            <a:r>
              <a:rPr lang="en-GB" dirty="0"/>
              <a:t> </a:t>
            </a:r>
            <a:r>
              <a:rPr lang="en-GB" dirty="0" err="1"/>
              <a:t>sé</a:t>
            </a:r>
            <a:r>
              <a:rPr lang="en-GB" dirty="0"/>
              <a:t> </a:t>
            </a:r>
            <a:r>
              <a:rPr lang="en-GB" dirty="0" err="1"/>
              <a:t>citeal</a:t>
            </a:r>
            <a:r>
              <a:rPr lang="en-GB" dirty="0"/>
              <a:t> a </a:t>
            </a:r>
            <a:r>
              <a:rPr lang="en-GB" dirty="0" err="1"/>
              <a:t>fhiuchadh</a:t>
            </a:r>
            <a:r>
              <a:rPr lang="en-GB" dirty="0"/>
              <a:t>?</a:t>
            </a:r>
          </a:p>
        </p:txBody>
      </p:sp>
      <p:sp>
        <p:nvSpPr>
          <p:cNvPr id="2" name="TextBox 1">
            <a:extLst>
              <a:ext uri="{FF2B5EF4-FFF2-40B4-BE49-F238E27FC236}">
                <a16:creationId xmlns:a16="http://schemas.microsoft.com/office/drawing/2014/main" id="{507B0AF0-9095-9D84-ECDC-516792B3E88A}"/>
              </a:ext>
            </a:extLst>
          </p:cNvPr>
          <p:cNvSpPr txBox="1"/>
          <p:nvPr/>
        </p:nvSpPr>
        <p:spPr>
          <a:xfrm>
            <a:off x="2148239" y="1704250"/>
            <a:ext cx="5105885" cy="523220"/>
          </a:xfrm>
          <a:prstGeom prst="rect">
            <a:avLst/>
          </a:prstGeom>
          <a:noFill/>
        </p:spPr>
        <p:txBody>
          <a:bodyPr wrap="none" rtlCol="0">
            <a:spAutoFit/>
          </a:bodyPr>
          <a:lstStyle/>
          <a:p>
            <a:pPr algn="l">
              <a:spcAft>
                <a:spcPts val="1200"/>
              </a:spcAft>
            </a:pPr>
            <a:r>
              <a:rPr lang="en-GB" sz="2800" dirty="0" err="1">
                <a:latin typeface="Arial" panose="020B0604020202020204" pitchFamily="34" charset="0"/>
                <a:cs typeface="Arial" panose="020B0604020202020204" pitchFamily="34" charset="0"/>
              </a:rPr>
              <a:t>Citeal</a:t>
            </a:r>
            <a:r>
              <a:rPr lang="en-GB" sz="2800" dirty="0">
                <a:latin typeface="Arial" panose="020B0604020202020204" pitchFamily="34" charset="0"/>
                <a:cs typeface="Arial" panose="020B0604020202020204" pitchFamily="34" charset="0"/>
              </a:rPr>
              <a:t> </a:t>
            </a:r>
            <a:r>
              <a:rPr lang="en-GB" sz="2800" dirty="0" err="1">
                <a:latin typeface="Arial" panose="020B0604020202020204" pitchFamily="34" charset="0"/>
                <a:cs typeface="Arial" panose="020B0604020202020204" pitchFamily="34" charset="0"/>
              </a:rPr>
              <a:t>lán</a:t>
            </a:r>
            <a:r>
              <a:rPr lang="en-GB" sz="2800" dirty="0">
                <a:latin typeface="Arial" panose="020B0604020202020204" pitchFamily="34" charset="0"/>
                <a:cs typeface="Arial" panose="020B0604020202020204" pitchFamily="34" charset="0"/>
              </a:rPr>
              <a:t> – </a:t>
            </a:r>
            <a:r>
              <a:rPr lang="en-GB" sz="2800" dirty="0" err="1">
                <a:latin typeface="Arial" panose="020B0604020202020204" pitchFamily="34" charset="0"/>
                <a:cs typeface="Arial" panose="020B0604020202020204" pitchFamily="34" charset="0"/>
              </a:rPr>
              <a:t>timpeall</a:t>
            </a:r>
            <a:r>
              <a:rPr lang="en-GB" sz="2800" dirty="0">
                <a:latin typeface="Arial" panose="020B0604020202020204" pitchFamily="34" charset="0"/>
                <a:cs typeface="Arial" panose="020B0604020202020204" pitchFamily="34" charset="0"/>
              </a:rPr>
              <a:t> 6 </a:t>
            </a:r>
            <a:r>
              <a:rPr lang="en-GB" sz="2800" dirty="0" err="1">
                <a:latin typeface="Arial" panose="020B0604020202020204" pitchFamily="34" charset="0"/>
                <a:cs typeface="Arial" panose="020B0604020202020204" pitchFamily="34" charset="0"/>
              </a:rPr>
              <a:t>nóiméad</a:t>
            </a:r>
            <a:endParaRPr lang="en-GB" sz="2800" dirty="0">
              <a:latin typeface="Arial" panose="020B0604020202020204" pitchFamily="34" charset="0"/>
              <a:cs typeface="Arial" panose="020B0604020202020204" pitchFamily="34" charset="0"/>
            </a:endParaRPr>
          </a:p>
        </p:txBody>
      </p:sp>
      <p:sp>
        <p:nvSpPr>
          <p:cNvPr id="4" name="TextBox 3">
            <a:extLst>
              <a:ext uri="{FF2B5EF4-FFF2-40B4-BE49-F238E27FC236}">
                <a16:creationId xmlns:a16="http://schemas.microsoft.com/office/drawing/2014/main" id="{F447B341-B203-A75A-D64C-E8442990CF4A}"/>
              </a:ext>
            </a:extLst>
          </p:cNvPr>
          <p:cNvSpPr txBox="1"/>
          <p:nvPr/>
        </p:nvSpPr>
        <p:spPr>
          <a:xfrm>
            <a:off x="2155543" y="3118838"/>
            <a:ext cx="5985934" cy="523220"/>
          </a:xfrm>
          <a:prstGeom prst="rect">
            <a:avLst/>
          </a:prstGeom>
          <a:noFill/>
        </p:spPr>
        <p:txBody>
          <a:bodyPr wrap="none" rtlCol="0">
            <a:spAutoFit/>
          </a:bodyPr>
          <a:lstStyle/>
          <a:p>
            <a:pPr algn="l">
              <a:spcAft>
                <a:spcPts val="1200"/>
              </a:spcAft>
            </a:pPr>
            <a:r>
              <a:rPr lang="en-GB" sz="2800" dirty="0" err="1">
                <a:latin typeface="Arial" panose="020B0604020202020204" pitchFamily="34" charset="0"/>
                <a:cs typeface="Arial" panose="020B0604020202020204" pitchFamily="34" charset="0"/>
              </a:rPr>
              <a:t>Citeal</a:t>
            </a:r>
            <a:r>
              <a:rPr lang="en-GB" sz="2800" dirty="0">
                <a:latin typeface="Arial" panose="020B0604020202020204" pitchFamily="34" charset="0"/>
                <a:cs typeface="Arial" panose="020B0604020202020204" pitchFamily="34" charset="0"/>
              </a:rPr>
              <a:t> </a:t>
            </a:r>
            <a:r>
              <a:rPr lang="en-GB" sz="2800" dirty="0" err="1">
                <a:latin typeface="Arial" panose="020B0604020202020204" pitchFamily="34" charset="0"/>
                <a:cs typeface="Arial" panose="020B0604020202020204" pitchFamily="34" charset="0"/>
              </a:rPr>
              <a:t>leath</a:t>
            </a:r>
            <a:r>
              <a:rPr lang="en-GB" sz="2800" dirty="0">
                <a:latin typeface="Arial" panose="020B0604020202020204" pitchFamily="34" charset="0"/>
                <a:cs typeface="Arial" panose="020B0604020202020204" pitchFamily="34" charset="0"/>
              </a:rPr>
              <a:t> </a:t>
            </a:r>
            <a:r>
              <a:rPr lang="en-GB" sz="2800" dirty="0" err="1">
                <a:latin typeface="Arial" panose="020B0604020202020204" pitchFamily="34" charset="0"/>
                <a:cs typeface="Arial" panose="020B0604020202020204" pitchFamily="34" charset="0"/>
              </a:rPr>
              <a:t>lán</a:t>
            </a:r>
            <a:r>
              <a:rPr lang="en-GB" sz="2800" dirty="0">
                <a:latin typeface="Arial" panose="020B0604020202020204" pitchFamily="34" charset="0"/>
                <a:cs typeface="Arial" panose="020B0604020202020204" pitchFamily="34" charset="0"/>
              </a:rPr>
              <a:t> – </a:t>
            </a:r>
            <a:r>
              <a:rPr lang="en-GB" sz="2800" dirty="0" err="1">
                <a:latin typeface="Arial" panose="020B0604020202020204" pitchFamily="34" charset="0"/>
                <a:cs typeface="Arial" panose="020B0604020202020204" pitchFamily="34" charset="0"/>
              </a:rPr>
              <a:t>timpeall</a:t>
            </a:r>
            <a:r>
              <a:rPr lang="en-GB" sz="2800" dirty="0">
                <a:latin typeface="Arial" panose="020B0604020202020204" pitchFamily="34" charset="0"/>
                <a:cs typeface="Arial" panose="020B0604020202020204" pitchFamily="34" charset="0"/>
              </a:rPr>
              <a:t> 3 </a:t>
            </a:r>
            <a:r>
              <a:rPr lang="en-GB" sz="2800" dirty="0" err="1">
                <a:latin typeface="Arial" panose="020B0604020202020204" pitchFamily="34" charset="0"/>
                <a:cs typeface="Arial" panose="020B0604020202020204" pitchFamily="34" charset="0"/>
              </a:rPr>
              <a:t>nóiméad</a:t>
            </a:r>
            <a:endParaRPr lang="en-GB" sz="2800" dirty="0">
              <a:latin typeface="Arial" panose="020B0604020202020204" pitchFamily="34" charset="0"/>
              <a:cs typeface="Arial" panose="020B0604020202020204" pitchFamily="34" charset="0"/>
            </a:endParaRPr>
          </a:p>
        </p:txBody>
      </p:sp>
      <p:sp>
        <p:nvSpPr>
          <p:cNvPr id="5" name="TextBox 4">
            <a:extLst>
              <a:ext uri="{FF2B5EF4-FFF2-40B4-BE49-F238E27FC236}">
                <a16:creationId xmlns:a16="http://schemas.microsoft.com/office/drawing/2014/main" id="{19F813E5-9C14-5BD1-338A-858D6E48604D}"/>
              </a:ext>
            </a:extLst>
          </p:cNvPr>
          <p:cNvSpPr txBox="1"/>
          <p:nvPr/>
        </p:nvSpPr>
        <p:spPr>
          <a:xfrm>
            <a:off x="699697" y="4390143"/>
            <a:ext cx="7904406" cy="1077218"/>
          </a:xfrm>
          <a:prstGeom prst="rect">
            <a:avLst/>
          </a:prstGeom>
          <a:noFill/>
        </p:spPr>
        <p:txBody>
          <a:bodyPr wrap="square" rtlCol="0">
            <a:spAutoFit/>
          </a:bodyPr>
          <a:lstStyle/>
          <a:p>
            <a:r>
              <a:rPr lang="ga-IE" sz="3200" dirty="0"/>
              <a:t>Teastaíonn níos mó fuinnimh ón gciteal lán chun an teocht a ardú faoin méid céanna.</a:t>
            </a:r>
          </a:p>
        </p:txBody>
      </p:sp>
      <p:sp>
        <p:nvSpPr>
          <p:cNvPr id="6" name="TextBox 5">
            <a:extLst>
              <a:ext uri="{FF2B5EF4-FFF2-40B4-BE49-F238E27FC236}">
                <a16:creationId xmlns:a16="http://schemas.microsoft.com/office/drawing/2014/main" id="{031D71F4-147A-3391-E0D2-311A53B49BDB}"/>
              </a:ext>
            </a:extLst>
          </p:cNvPr>
          <p:cNvSpPr txBox="1"/>
          <p:nvPr/>
        </p:nvSpPr>
        <p:spPr>
          <a:xfrm>
            <a:off x="241301" y="5579866"/>
            <a:ext cx="8821198" cy="1077218"/>
          </a:xfrm>
          <a:prstGeom prst="rect">
            <a:avLst/>
          </a:prstGeom>
          <a:noFill/>
        </p:spPr>
        <p:txBody>
          <a:bodyPr wrap="square" rtlCol="0">
            <a:spAutoFit/>
          </a:bodyPr>
          <a:lstStyle/>
          <a:p>
            <a:r>
              <a:rPr lang="ga-IE" sz="3200" dirty="0"/>
              <a:t>Deirimid go bhfuil níos mó </a:t>
            </a:r>
            <a:r>
              <a:rPr lang="en-IE" sz="3200" b="1" dirty="0" err="1"/>
              <a:t>Toilleadh</a:t>
            </a:r>
            <a:r>
              <a:rPr lang="ga-IE" sz="3200" b="1" dirty="0"/>
              <a:t> Teasa </a:t>
            </a:r>
            <a:r>
              <a:rPr lang="ga-IE" sz="3200" dirty="0"/>
              <a:t>ag an gciteal iomlán</a:t>
            </a:r>
          </a:p>
        </p:txBody>
      </p:sp>
      <p:grpSp>
        <p:nvGrpSpPr>
          <p:cNvPr id="10" name="Group 9">
            <a:extLst>
              <a:ext uri="{FF2B5EF4-FFF2-40B4-BE49-F238E27FC236}">
                <a16:creationId xmlns:a16="http://schemas.microsoft.com/office/drawing/2014/main" id="{5C51BE6B-661B-B388-7458-5734DEAE1870}"/>
              </a:ext>
            </a:extLst>
          </p:cNvPr>
          <p:cNvGrpSpPr/>
          <p:nvPr/>
        </p:nvGrpSpPr>
        <p:grpSpPr>
          <a:xfrm>
            <a:off x="773747" y="1107292"/>
            <a:ext cx="1169829" cy="1374990"/>
            <a:chOff x="964504" y="1528175"/>
            <a:chExt cx="1169829" cy="1374990"/>
          </a:xfrm>
        </p:grpSpPr>
        <p:sp>
          <p:nvSpPr>
            <p:cNvPr id="7" name="Freeform: Shape 6">
              <a:extLst>
                <a:ext uri="{FF2B5EF4-FFF2-40B4-BE49-F238E27FC236}">
                  <a16:creationId xmlns:a16="http://schemas.microsoft.com/office/drawing/2014/main" id="{994CA1DF-173B-A9D3-1D95-A4803724C50B}"/>
                </a:ext>
              </a:extLst>
            </p:cNvPr>
            <p:cNvSpPr/>
            <p:nvPr/>
          </p:nvSpPr>
          <p:spPr>
            <a:xfrm>
              <a:off x="964505" y="1528175"/>
              <a:ext cx="1169828" cy="1327759"/>
            </a:xfrm>
            <a:custGeom>
              <a:avLst/>
              <a:gdLst>
                <a:gd name="csX0" fmla="*/ 100208 w 789140"/>
                <a:gd name="csY0" fmla="*/ 1327759 h 1327759"/>
                <a:gd name="csX1" fmla="*/ 726510 w 789140"/>
                <a:gd name="csY1" fmla="*/ 1302707 h 1327759"/>
                <a:gd name="csX2" fmla="*/ 789140 w 789140"/>
                <a:gd name="csY2" fmla="*/ 663880 h 1327759"/>
                <a:gd name="csX3" fmla="*/ 688932 w 789140"/>
                <a:gd name="csY3" fmla="*/ 0 h 1327759"/>
                <a:gd name="csX4" fmla="*/ 25052 w 789140"/>
                <a:gd name="csY4" fmla="*/ 12526 h 1327759"/>
                <a:gd name="csX5" fmla="*/ 100208 w 789140"/>
                <a:gd name="csY5" fmla="*/ 200417 h 1327759"/>
                <a:gd name="csX6" fmla="*/ 0 w 789140"/>
                <a:gd name="csY6" fmla="*/ 851770 h 1327759"/>
                <a:gd name="csX7" fmla="*/ 100208 w 789140"/>
                <a:gd name="csY7" fmla="*/ 1327759 h 1327759"/>
                <a:gd name="csX0" fmla="*/ 100208 w 789140"/>
                <a:gd name="csY0" fmla="*/ 1327759 h 1327759"/>
                <a:gd name="csX1" fmla="*/ 726510 w 789140"/>
                <a:gd name="csY1" fmla="*/ 1302707 h 1327759"/>
                <a:gd name="csX2" fmla="*/ 789140 w 789140"/>
                <a:gd name="csY2" fmla="*/ 663880 h 1327759"/>
                <a:gd name="csX3" fmla="*/ 663880 w 789140"/>
                <a:gd name="csY3" fmla="*/ 350729 h 1327759"/>
                <a:gd name="csX4" fmla="*/ 688932 w 789140"/>
                <a:gd name="csY4" fmla="*/ 0 h 1327759"/>
                <a:gd name="csX5" fmla="*/ 25052 w 789140"/>
                <a:gd name="csY5" fmla="*/ 12526 h 1327759"/>
                <a:gd name="csX6" fmla="*/ 100208 w 789140"/>
                <a:gd name="csY6" fmla="*/ 200417 h 1327759"/>
                <a:gd name="csX7" fmla="*/ 0 w 789140"/>
                <a:gd name="csY7" fmla="*/ 851770 h 1327759"/>
                <a:gd name="csX8" fmla="*/ 100208 w 789140"/>
                <a:gd name="csY8" fmla="*/ 1327759 h 1327759"/>
                <a:gd name="csX0" fmla="*/ 100208 w 1127343"/>
                <a:gd name="csY0" fmla="*/ 1327759 h 1327759"/>
                <a:gd name="csX1" fmla="*/ 726510 w 1127343"/>
                <a:gd name="csY1" fmla="*/ 1302707 h 1327759"/>
                <a:gd name="csX2" fmla="*/ 1127343 w 1127343"/>
                <a:gd name="csY2" fmla="*/ 463463 h 1327759"/>
                <a:gd name="csX3" fmla="*/ 663880 w 1127343"/>
                <a:gd name="csY3" fmla="*/ 350729 h 1327759"/>
                <a:gd name="csX4" fmla="*/ 688932 w 1127343"/>
                <a:gd name="csY4" fmla="*/ 0 h 1327759"/>
                <a:gd name="csX5" fmla="*/ 25052 w 1127343"/>
                <a:gd name="csY5" fmla="*/ 12526 h 1327759"/>
                <a:gd name="csX6" fmla="*/ 100208 w 1127343"/>
                <a:gd name="csY6" fmla="*/ 200417 h 1327759"/>
                <a:gd name="csX7" fmla="*/ 0 w 1127343"/>
                <a:gd name="csY7" fmla="*/ 851770 h 1327759"/>
                <a:gd name="csX8" fmla="*/ 100208 w 1127343"/>
                <a:gd name="csY8" fmla="*/ 1327759 h 1327759"/>
                <a:gd name="csX0" fmla="*/ 100208 w 1127343"/>
                <a:gd name="csY0" fmla="*/ 1327759 h 1327759"/>
                <a:gd name="csX1" fmla="*/ 726510 w 1127343"/>
                <a:gd name="csY1" fmla="*/ 1302707 h 1327759"/>
                <a:gd name="csX2" fmla="*/ 1127343 w 1127343"/>
                <a:gd name="csY2" fmla="*/ 463463 h 1327759"/>
                <a:gd name="csX3" fmla="*/ 739036 w 1127343"/>
                <a:gd name="csY3" fmla="*/ 263047 h 1327759"/>
                <a:gd name="csX4" fmla="*/ 688932 w 1127343"/>
                <a:gd name="csY4" fmla="*/ 0 h 1327759"/>
                <a:gd name="csX5" fmla="*/ 25052 w 1127343"/>
                <a:gd name="csY5" fmla="*/ 12526 h 1327759"/>
                <a:gd name="csX6" fmla="*/ 100208 w 1127343"/>
                <a:gd name="csY6" fmla="*/ 200417 h 1327759"/>
                <a:gd name="csX7" fmla="*/ 0 w 1127343"/>
                <a:gd name="csY7" fmla="*/ 851770 h 1327759"/>
                <a:gd name="csX8" fmla="*/ 100208 w 1127343"/>
                <a:gd name="csY8" fmla="*/ 1327759 h 1327759"/>
                <a:gd name="csX0" fmla="*/ 100208 w 1152395"/>
                <a:gd name="csY0" fmla="*/ 1327759 h 1327759"/>
                <a:gd name="csX1" fmla="*/ 726510 w 1152395"/>
                <a:gd name="csY1" fmla="*/ 1302707 h 1327759"/>
                <a:gd name="csX2" fmla="*/ 1152395 w 1152395"/>
                <a:gd name="csY2" fmla="*/ 325677 h 1327759"/>
                <a:gd name="csX3" fmla="*/ 739036 w 1152395"/>
                <a:gd name="csY3" fmla="*/ 263047 h 1327759"/>
                <a:gd name="csX4" fmla="*/ 688932 w 1152395"/>
                <a:gd name="csY4" fmla="*/ 0 h 1327759"/>
                <a:gd name="csX5" fmla="*/ 25052 w 1152395"/>
                <a:gd name="csY5" fmla="*/ 12526 h 1327759"/>
                <a:gd name="csX6" fmla="*/ 100208 w 1152395"/>
                <a:gd name="csY6" fmla="*/ 200417 h 1327759"/>
                <a:gd name="csX7" fmla="*/ 0 w 1152395"/>
                <a:gd name="csY7" fmla="*/ 851770 h 1327759"/>
                <a:gd name="csX8" fmla="*/ 100208 w 1152395"/>
                <a:gd name="csY8" fmla="*/ 1327759 h 1327759"/>
                <a:gd name="csX0" fmla="*/ 100208 w 1152395"/>
                <a:gd name="csY0" fmla="*/ 1327759 h 1327759"/>
                <a:gd name="csX1" fmla="*/ 726510 w 1152395"/>
                <a:gd name="csY1" fmla="*/ 1302707 h 1327759"/>
                <a:gd name="csX2" fmla="*/ 1152395 w 1152395"/>
                <a:gd name="csY2" fmla="*/ 325677 h 1327759"/>
                <a:gd name="csX3" fmla="*/ 739036 w 1152395"/>
                <a:gd name="csY3" fmla="*/ 263047 h 1327759"/>
                <a:gd name="csX4" fmla="*/ 688932 w 1152395"/>
                <a:gd name="csY4" fmla="*/ 0 h 1327759"/>
                <a:gd name="csX5" fmla="*/ 25052 w 1152395"/>
                <a:gd name="csY5" fmla="*/ 12526 h 1327759"/>
                <a:gd name="csX6" fmla="*/ 100208 w 1152395"/>
                <a:gd name="csY6" fmla="*/ 200417 h 1327759"/>
                <a:gd name="csX7" fmla="*/ 0 w 1152395"/>
                <a:gd name="csY7" fmla="*/ 851770 h 1327759"/>
                <a:gd name="csX8" fmla="*/ 100208 w 1152395"/>
                <a:gd name="csY8" fmla="*/ 1327759 h 1327759"/>
                <a:gd name="csX0" fmla="*/ 100208 w 1153772"/>
                <a:gd name="csY0" fmla="*/ 1327759 h 1327759"/>
                <a:gd name="csX1" fmla="*/ 726510 w 1153772"/>
                <a:gd name="csY1" fmla="*/ 1302707 h 1327759"/>
                <a:gd name="csX2" fmla="*/ 726510 w 1153772"/>
                <a:gd name="csY2" fmla="*/ 1039661 h 1327759"/>
                <a:gd name="csX3" fmla="*/ 1152395 w 1153772"/>
                <a:gd name="csY3" fmla="*/ 325677 h 1327759"/>
                <a:gd name="csX4" fmla="*/ 739036 w 1153772"/>
                <a:gd name="csY4" fmla="*/ 263047 h 1327759"/>
                <a:gd name="csX5" fmla="*/ 688932 w 1153772"/>
                <a:gd name="csY5" fmla="*/ 0 h 1327759"/>
                <a:gd name="csX6" fmla="*/ 25052 w 1153772"/>
                <a:gd name="csY6" fmla="*/ 12526 h 1327759"/>
                <a:gd name="csX7" fmla="*/ 100208 w 1153772"/>
                <a:gd name="csY7" fmla="*/ 200417 h 1327759"/>
                <a:gd name="csX8" fmla="*/ 0 w 1153772"/>
                <a:gd name="csY8" fmla="*/ 851770 h 1327759"/>
                <a:gd name="csX9" fmla="*/ 100208 w 1153772"/>
                <a:gd name="csY9" fmla="*/ 1327759 h 1327759"/>
                <a:gd name="csX0" fmla="*/ 100208 w 1169828"/>
                <a:gd name="csY0" fmla="*/ 1327759 h 1327759"/>
                <a:gd name="csX1" fmla="*/ 726510 w 1169828"/>
                <a:gd name="csY1" fmla="*/ 1302707 h 1327759"/>
                <a:gd name="csX2" fmla="*/ 726510 w 1169828"/>
                <a:gd name="csY2" fmla="*/ 1039661 h 1327759"/>
                <a:gd name="csX3" fmla="*/ 1064711 w 1169828"/>
                <a:gd name="csY3" fmla="*/ 713984 h 1327759"/>
                <a:gd name="csX4" fmla="*/ 1152395 w 1169828"/>
                <a:gd name="csY4" fmla="*/ 325677 h 1327759"/>
                <a:gd name="csX5" fmla="*/ 739036 w 1169828"/>
                <a:gd name="csY5" fmla="*/ 263047 h 1327759"/>
                <a:gd name="csX6" fmla="*/ 688932 w 1169828"/>
                <a:gd name="csY6" fmla="*/ 0 h 1327759"/>
                <a:gd name="csX7" fmla="*/ 25052 w 1169828"/>
                <a:gd name="csY7" fmla="*/ 12526 h 1327759"/>
                <a:gd name="csX8" fmla="*/ 100208 w 1169828"/>
                <a:gd name="csY8" fmla="*/ 200417 h 1327759"/>
                <a:gd name="csX9" fmla="*/ 0 w 1169828"/>
                <a:gd name="csY9" fmla="*/ 851770 h 1327759"/>
                <a:gd name="csX10" fmla="*/ 100208 w 1169828"/>
                <a:gd name="csY10" fmla="*/ 1327759 h 1327759"/>
                <a:gd name="csX0" fmla="*/ 100208 w 1169828"/>
                <a:gd name="csY0" fmla="*/ 1327759 h 1327759"/>
                <a:gd name="csX1" fmla="*/ 726510 w 1169828"/>
                <a:gd name="csY1" fmla="*/ 1302707 h 1327759"/>
                <a:gd name="csX2" fmla="*/ 726510 w 1169828"/>
                <a:gd name="csY2" fmla="*/ 1039661 h 1327759"/>
                <a:gd name="csX3" fmla="*/ 1064711 w 1169828"/>
                <a:gd name="csY3" fmla="*/ 713984 h 1327759"/>
                <a:gd name="csX4" fmla="*/ 1152395 w 1169828"/>
                <a:gd name="csY4" fmla="*/ 325677 h 1327759"/>
                <a:gd name="csX5" fmla="*/ 739036 w 1169828"/>
                <a:gd name="csY5" fmla="*/ 263047 h 1327759"/>
                <a:gd name="csX6" fmla="*/ 688932 w 1169828"/>
                <a:gd name="csY6" fmla="*/ 0 h 1327759"/>
                <a:gd name="csX7" fmla="*/ 25052 w 1169828"/>
                <a:gd name="csY7" fmla="*/ 12526 h 1327759"/>
                <a:gd name="csX8" fmla="*/ 100208 w 1169828"/>
                <a:gd name="csY8" fmla="*/ 200417 h 1327759"/>
                <a:gd name="csX9" fmla="*/ 0 w 1169828"/>
                <a:gd name="csY9" fmla="*/ 851770 h 1327759"/>
                <a:gd name="csX10" fmla="*/ 100208 w 1169828"/>
                <a:gd name="csY10" fmla="*/ 1327759 h 1327759"/>
                <a:gd name="csX0" fmla="*/ 100208 w 1169828"/>
                <a:gd name="csY0" fmla="*/ 1327759 h 1327759"/>
                <a:gd name="csX1" fmla="*/ 726510 w 1169828"/>
                <a:gd name="csY1" fmla="*/ 1302707 h 1327759"/>
                <a:gd name="csX2" fmla="*/ 726510 w 1169828"/>
                <a:gd name="csY2" fmla="*/ 1039661 h 1327759"/>
                <a:gd name="csX3" fmla="*/ 1064711 w 1169828"/>
                <a:gd name="csY3" fmla="*/ 713984 h 1327759"/>
                <a:gd name="csX4" fmla="*/ 1152395 w 1169828"/>
                <a:gd name="csY4" fmla="*/ 325677 h 1327759"/>
                <a:gd name="csX5" fmla="*/ 739036 w 1169828"/>
                <a:gd name="csY5" fmla="*/ 263047 h 1327759"/>
                <a:gd name="csX6" fmla="*/ 688932 w 1169828"/>
                <a:gd name="csY6" fmla="*/ 0 h 1327759"/>
                <a:gd name="csX7" fmla="*/ 25052 w 1169828"/>
                <a:gd name="csY7" fmla="*/ 12526 h 1327759"/>
                <a:gd name="csX8" fmla="*/ 100208 w 1169828"/>
                <a:gd name="csY8" fmla="*/ 200417 h 1327759"/>
                <a:gd name="csX9" fmla="*/ 0 w 1169828"/>
                <a:gd name="csY9" fmla="*/ 851770 h 1327759"/>
                <a:gd name="csX10" fmla="*/ 100208 w 1169828"/>
                <a:gd name="csY10" fmla="*/ 1327759 h 1327759"/>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Lst>
              <a:rect l="l" t="t" r="r" b="b"/>
              <a:pathLst>
                <a:path w="1169828" h="1327759">
                  <a:moveTo>
                    <a:pt x="100208" y="1327759"/>
                  </a:moveTo>
                  <a:lnTo>
                    <a:pt x="726510" y="1302707"/>
                  </a:lnTo>
                  <a:cubicBezTo>
                    <a:pt x="769105" y="1157556"/>
                    <a:pt x="725379" y="1204615"/>
                    <a:pt x="726510" y="1039661"/>
                  </a:cubicBezTo>
                  <a:cubicBezTo>
                    <a:pt x="778701" y="926927"/>
                    <a:pt x="993730" y="832981"/>
                    <a:pt x="1064711" y="713984"/>
                  </a:cubicBezTo>
                  <a:cubicBezTo>
                    <a:pt x="1135692" y="594987"/>
                    <a:pt x="1202499" y="386219"/>
                    <a:pt x="1152395" y="325677"/>
                  </a:cubicBezTo>
                  <a:cubicBezTo>
                    <a:pt x="1131518" y="221293"/>
                    <a:pt x="759913" y="367431"/>
                    <a:pt x="739036" y="263047"/>
                  </a:cubicBezTo>
                  <a:lnTo>
                    <a:pt x="688932" y="0"/>
                  </a:lnTo>
                  <a:lnTo>
                    <a:pt x="25052" y="12526"/>
                  </a:lnTo>
                  <a:lnTo>
                    <a:pt x="100208" y="200417"/>
                  </a:lnTo>
                  <a:lnTo>
                    <a:pt x="0" y="851770"/>
                  </a:lnTo>
                  <a:lnTo>
                    <a:pt x="100208" y="1327759"/>
                  </a:lnTo>
                  <a:close/>
                </a:path>
              </a:pathLst>
            </a:custGeom>
            <a:solidFill>
              <a:schemeClr val="bg1"/>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7">
              <a:extLst>
                <a:ext uri="{FF2B5EF4-FFF2-40B4-BE49-F238E27FC236}">
                  <a16:creationId xmlns:a16="http://schemas.microsoft.com/office/drawing/2014/main" id="{6B4D11E5-5EC6-0D92-83EE-1C4FF4BBFD2D}"/>
                </a:ext>
              </a:extLst>
            </p:cNvPr>
            <p:cNvSpPr/>
            <p:nvPr/>
          </p:nvSpPr>
          <p:spPr>
            <a:xfrm>
              <a:off x="964504" y="2743200"/>
              <a:ext cx="789140" cy="159965"/>
            </a:xfrm>
            <a:prstGeom prst="rect">
              <a:avLst/>
            </a:prstGeom>
            <a:solidFill>
              <a:schemeClr val="bg1"/>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Freeform: Shape 8">
              <a:extLst>
                <a:ext uri="{FF2B5EF4-FFF2-40B4-BE49-F238E27FC236}">
                  <a16:creationId xmlns:a16="http://schemas.microsoft.com/office/drawing/2014/main" id="{7B555EDD-4B43-095A-E34C-9567A4441C2B}"/>
                </a:ext>
              </a:extLst>
            </p:cNvPr>
            <p:cNvSpPr/>
            <p:nvPr/>
          </p:nvSpPr>
          <p:spPr>
            <a:xfrm>
              <a:off x="1720850" y="1934633"/>
              <a:ext cx="273050" cy="381000"/>
            </a:xfrm>
            <a:custGeom>
              <a:avLst/>
              <a:gdLst>
                <a:gd name="csX0" fmla="*/ 0 w 273050"/>
                <a:gd name="csY0" fmla="*/ 71967 h 381000"/>
                <a:gd name="csX1" fmla="*/ 143933 w 273050"/>
                <a:gd name="csY1" fmla="*/ 0 h 381000"/>
                <a:gd name="csX2" fmla="*/ 273050 w 273050"/>
                <a:gd name="csY2" fmla="*/ 4234 h 381000"/>
                <a:gd name="csX3" fmla="*/ 254000 w 273050"/>
                <a:gd name="csY3" fmla="*/ 150284 h 381000"/>
                <a:gd name="csX4" fmla="*/ 99483 w 273050"/>
                <a:gd name="csY4" fmla="*/ 317500 h 381000"/>
                <a:gd name="csX5" fmla="*/ 0 w 273050"/>
                <a:gd name="csY5" fmla="*/ 381000 h 381000"/>
                <a:gd name="csX6" fmla="*/ 0 w 273050"/>
                <a:gd name="csY6" fmla="*/ 71967 h 381000"/>
              </a:gdLst>
              <a:ahLst/>
              <a:cxnLst>
                <a:cxn ang="0">
                  <a:pos x="csX0" y="csY0"/>
                </a:cxn>
                <a:cxn ang="0">
                  <a:pos x="csX1" y="csY1"/>
                </a:cxn>
                <a:cxn ang="0">
                  <a:pos x="csX2" y="csY2"/>
                </a:cxn>
                <a:cxn ang="0">
                  <a:pos x="csX3" y="csY3"/>
                </a:cxn>
                <a:cxn ang="0">
                  <a:pos x="csX4" y="csY4"/>
                </a:cxn>
                <a:cxn ang="0">
                  <a:pos x="csX5" y="csY5"/>
                </a:cxn>
                <a:cxn ang="0">
                  <a:pos x="csX6" y="csY6"/>
                </a:cxn>
              </a:cxnLst>
              <a:rect l="l" t="t" r="r" b="b"/>
              <a:pathLst>
                <a:path w="273050" h="381000">
                  <a:moveTo>
                    <a:pt x="0" y="71967"/>
                  </a:moveTo>
                  <a:lnTo>
                    <a:pt x="143933" y="0"/>
                  </a:lnTo>
                  <a:lnTo>
                    <a:pt x="273050" y="4234"/>
                  </a:lnTo>
                  <a:lnTo>
                    <a:pt x="254000" y="150284"/>
                  </a:lnTo>
                  <a:lnTo>
                    <a:pt x="99483" y="317500"/>
                  </a:lnTo>
                  <a:lnTo>
                    <a:pt x="0" y="381000"/>
                  </a:lnTo>
                  <a:lnTo>
                    <a:pt x="0" y="71967"/>
                  </a:lnTo>
                  <a:close/>
                </a:path>
              </a:pathLst>
            </a:custGeom>
            <a:solidFill>
              <a:schemeClr val="bg1"/>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cxnSp>
        <p:nvCxnSpPr>
          <p:cNvPr id="12" name="Straight Connector 11">
            <a:extLst>
              <a:ext uri="{FF2B5EF4-FFF2-40B4-BE49-F238E27FC236}">
                <a16:creationId xmlns:a16="http://schemas.microsoft.com/office/drawing/2014/main" id="{98425D2E-786D-94C8-853B-601DB67C6E56}"/>
              </a:ext>
            </a:extLst>
          </p:cNvPr>
          <p:cNvCxnSpPr>
            <a:stCxn id="7" idx="8"/>
            <a:endCxn id="7" idx="5"/>
          </p:cNvCxnSpPr>
          <p:nvPr/>
        </p:nvCxnSpPr>
        <p:spPr>
          <a:xfrm flipV="1">
            <a:off x="873956" y="1303867"/>
            <a:ext cx="624644" cy="3842"/>
          </a:xfrm>
          <a:prstGeom prst="line">
            <a:avLst/>
          </a:prstGeom>
          <a:ln w="28575">
            <a:solidFill>
              <a:schemeClr val="tx1"/>
            </a:solidFill>
            <a:tailEnd type="none" w="med" len="lg"/>
          </a:ln>
        </p:spPr>
        <p:style>
          <a:lnRef idx="2">
            <a:schemeClr val="accent1"/>
          </a:lnRef>
          <a:fillRef idx="0">
            <a:schemeClr val="accent1"/>
          </a:fillRef>
          <a:effectRef idx="1">
            <a:schemeClr val="accent1"/>
          </a:effectRef>
          <a:fontRef idx="minor">
            <a:schemeClr val="tx1"/>
          </a:fontRef>
        </p:style>
      </p:cxnSp>
      <p:grpSp>
        <p:nvGrpSpPr>
          <p:cNvPr id="13" name="Group 12">
            <a:extLst>
              <a:ext uri="{FF2B5EF4-FFF2-40B4-BE49-F238E27FC236}">
                <a16:creationId xmlns:a16="http://schemas.microsoft.com/office/drawing/2014/main" id="{E7583223-D4D9-66DB-B1AE-FB1E34CFE6DC}"/>
              </a:ext>
            </a:extLst>
          </p:cNvPr>
          <p:cNvGrpSpPr/>
          <p:nvPr/>
        </p:nvGrpSpPr>
        <p:grpSpPr>
          <a:xfrm>
            <a:off x="830429" y="2662806"/>
            <a:ext cx="1169829" cy="1374990"/>
            <a:chOff x="964504" y="1528175"/>
            <a:chExt cx="1169829" cy="1374990"/>
          </a:xfrm>
        </p:grpSpPr>
        <p:sp>
          <p:nvSpPr>
            <p:cNvPr id="14" name="Freeform: Shape 13">
              <a:extLst>
                <a:ext uri="{FF2B5EF4-FFF2-40B4-BE49-F238E27FC236}">
                  <a16:creationId xmlns:a16="http://schemas.microsoft.com/office/drawing/2014/main" id="{1D236494-49AA-6C02-6CAD-CB1C4181BACF}"/>
                </a:ext>
              </a:extLst>
            </p:cNvPr>
            <p:cNvSpPr/>
            <p:nvPr/>
          </p:nvSpPr>
          <p:spPr>
            <a:xfrm>
              <a:off x="964505" y="1528175"/>
              <a:ext cx="1169828" cy="1327759"/>
            </a:xfrm>
            <a:custGeom>
              <a:avLst/>
              <a:gdLst>
                <a:gd name="csX0" fmla="*/ 100208 w 789140"/>
                <a:gd name="csY0" fmla="*/ 1327759 h 1327759"/>
                <a:gd name="csX1" fmla="*/ 726510 w 789140"/>
                <a:gd name="csY1" fmla="*/ 1302707 h 1327759"/>
                <a:gd name="csX2" fmla="*/ 789140 w 789140"/>
                <a:gd name="csY2" fmla="*/ 663880 h 1327759"/>
                <a:gd name="csX3" fmla="*/ 688932 w 789140"/>
                <a:gd name="csY3" fmla="*/ 0 h 1327759"/>
                <a:gd name="csX4" fmla="*/ 25052 w 789140"/>
                <a:gd name="csY4" fmla="*/ 12526 h 1327759"/>
                <a:gd name="csX5" fmla="*/ 100208 w 789140"/>
                <a:gd name="csY5" fmla="*/ 200417 h 1327759"/>
                <a:gd name="csX6" fmla="*/ 0 w 789140"/>
                <a:gd name="csY6" fmla="*/ 851770 h 1327759"/>
                <a:gd name="csX7" fmla="*/ 100208 w 789140"/>
                <a:gd name="csY7" fmla="*/ 1327759 h 1327759"/>
                <a:gd name="csX0" fmla="*/ 100208 w 789140"/>
                <a:gd name="csY0" fmla="*/ 1327759 h 1327759"/>
                <a:gd name="csX1" fmla="*/ 726510 w 789140"/>
                <a:gd name="csY1" fmla="*/ 1302707 h 1327759"/>
                <a:gd name="csX2" fmla="*/ 789140 w 789140"/>
                <a:gd name="csY2" fmla="*/ 663880 h 1327759"/>
                <a:gd name="csX3" fmla="*/ 663880 w 789140"/>
                <a:gd name="csY3" fmla="*/ 350729 h 1327759"/>
                <a:gd name="csX4" fmla="*/ 688932 w 789140"/>
                <a:gd name="csY4" fmla="*/ 0 h 1327759"/>
                <a:gd name="csX5" fmla="*/ 25052 w 789140"/>
                <a:gd name="csY5" fmla="*/ 12526 h 1327759"/>
                <a:gd name="csX6" fmla="*/ 100208 w 789140"/>
                <a:gd name="csY6" fmla="*/ 200417 h 1327759"/>
                <a:gd name="csX7" fmla="*/ 0 w 789140"/>
                <a:gd name="csY7" fmla="*/ 851770 h 1327759"/>
                <a:gd name="csX8" fmla="*/ 100208 w 789140"/>
                <a:gd name="csY8" fmla="*/ 1327759 h 1327759"/>
                <a:gd name="csX0" fmla="*/ 100208 w 1127343"/>
                <a:gd name="csY0" fmla="*/ 1327759 h 1327759"/>
                <a:gd name="csX1" fmla="*/ 726510 w 1127343"/>
                <a:gd name="csY1" fmla="*/ 1302707 h 1327759"/>
                <a:gd name="csX2" fmla="*/ 1127343 w 1127343"/>
                <a:gd name="csY2" fmla="*/ 463463 h 1327759"/>
                <a:gd name="csX3" fmla="*/ 663880 w 1127343"/>
                <a:gd name="csY3" fmla="*/ 350729 h 1327759"/>
                <a:gd name="csX4" fmla="*/ 688932 w 1127343"/>
                <a:gd name="csY4" fmla="*/ 0 h 1327759"/>
                <a:gd name="csX5" fmla="*/ 25052 w 1127343"/>
                <a:gd name="csY5" fmla="*/ 12526 h 1327759"/>
                <a:gd name="csX6" fmla="*/ 100208 w 1127343"/>
                <a:gd name="csY6" fmla="*/ 200417 h 1327759"/>
                <a:gd name="csX7" fmla="*/ 0 w 1127343"/>
                <a:gd name="csY7" fmla="*/ 851770 h 1327759"/>
                <a:gd name="csX8" fmla="*/ 100208 w 1127343"/>
                <a:gd name="csY8" fmla="*/ 1327759 h 1327759"/>
                <a:gd name="csX0" fmla="*/ 100208 w 1127343"/>
                <a:gd name="csY0" fmla="*/ 1327759 h 1327759"/>
                <a:gd name="csX1" fmla="*/ 726510 w 1127343"/>
                <a:gd name="csY1" fmla="*/ 1302707 h 1327759"/>
                <a:gd name="csX2" fmla="*/ 1127343 w 1127343"/>
                <a:gd name="csY2" fmla="*/ 463463 h 1327759"/>
                <a:gd name="csX3" fmla="*/ 739036 w 1127343"/>
                <a:gd name="csY3" fmla="*/ 263047 h 1327759"/>
                <a:gd name="csX4" fmla="*/ 688932 w 1127343"/>
                <a:gd name="csY4" fmla="*/ 0 h 1327759"/>
                <a:gd name="csX5" fmla="*/ 25052 w 1127343"/>
                <a:gd name="csY5" fmla="*/ 12526 h 1327759"/>
                <a:gd name="csX6" fmla="*/ 100208 w 1127343"/>
                <a:gd name="csY6" fmla="*/ 200417 h 1327759"/>
                <a:gd name="csX7" fmla="*/ 0 w 1127343"/>
                <a:gd name="csY7" fmla="*/ 851770 h 1327759"/>
                <a:gd name="csX8" fmla="*/ 100208 w 1127343"/>
                <a:gd name="csY8" fmla="*/ 1327759 h 1327759"/>
                <a:gd name="csX0" fmla="*/ 100208 w 1152395"/>
                <a:gd name="csY0" fmla="*/ 1327759 h 1327759"/>
                <a:gd name="csX1" fmla="*/ 726510 w 1152395"/>
                <a:gd name="csY1" fmla="*/ 1302707 h 1327759"/>
                <a:gd name="csX2" fmla="*/ 1152395 w 1152395"/>
                <a:gd name="csY2" fmla="*/ 325677 h 1327759"/>
                <a:gd name="csX3" fmla="*/ 739036 w 1152395"/>
                <a:gd name="csY3" fmla="*/ 263047 h 1327759"/>
                <a:gd name="csX4" fmla="*/ 688932 w 1152395"/>
                <a:gd name="csY4" fmla="*/ 0 h 1327759"/>
                <a:gd name="csX5" fmla="*/ 25052 w 1152395"/>
                <a:gd name="csY5" fmla="*/ 12526 h 1327759"/>
                <a:gd name="csX6" fmla="*/ 100208 w 1152395"/>
                <a:gd name="csY6" fmla="*/ 200417 h 1327759"/>
                <a:gd name="csX7" fmla="*/ 0 w 1152395"/>
                <a:gd name="csY7" fmla="*/ 851770 h 1327759"/>
                <a:gd name="csX8" fmla="*/ 100208 w 1152395"/>
                <a:gd name="csY8" fmla="*/ 1327759 h 1327759"/>
                <a:gd name="csX0" fmla="*/ 100208 w 1152395"/>
                <a:gd name="csY0" fmla="*/ 1327759 h 1327759"/>
                <a:gd name="csX1" fmla="*/ 726510 w 1152395"/>
                <a:gd name="csY1" fmla="*/ 1302707 h 1327759"/>
                <a:gd name="csX2" fmla="*/ 1152395 w 1152395"/>
                <a:gd name="csY2" fmla="*/ 325677 h 1327759"/>
                <a:gd name="csX3" fmla="*/ 739036 w 1152395"/>
                <a:gd name="csY3" fmla="*/ 263047 h 1327759"/>
                <a:gd name="csX4" fmla="*/ 688932 w 1152395"/>
                <a:gd name="csY4" fmla="*/ 0 h 1327759"/>
                <a:gd name="csX5" fmla="*/ 25052 w 1152395"/>
                <a:gd name="csY5" fmla="*/ 12526 h 1327759"/>
                <a:gd name="csX6" fmla="*/ 100208 w 1152395"/>
                <a:gd name="csY6" fmla="*/ 200417 h 1327759"/>
                <a:gd name="csX7" fmla="*/ 0 w 1152395"/>
                <a:gd name="csY7" fmla="*/ 851770 h 1327759"/>
                <a:gd name="csX8" fmla="*/ 100208 w 1152395"/>
                <a:gd name="csY8" fmla="*/ 1327759 h 1327759"/>
                <a:gd name="csX0" fmla="*/ 100208 w 1153772"/>
                <a:gd name="csY0" fmla="*/ 1327759 h 1327759"/>
                <a:gd name="csX1" fmla="*/ 726510 w 1153772"/>
                <a:gd name="csY1" fmla="*/ 1302707 h 1327759"/>
                <a:gd name="csX2" fmla="*/ 726510 w 1153772"/>
                <a:gd name="csY2" fmla="*/ 1039661 h 1327759"/>
                <a:gd name="csX3" fmla="*/ 1152395 w 1153772"/>
                <a:gd name="csY3" fmla="*/ 325677 h 1327759"/>
                <a:gd name="csX4" fmla="*/ 739036 w 1153772"/>
                <a:gd name="csY4" fmla="*/ 263047 h 1327759"/>
                <a:gd name="csX5" fmla="*/ 688932 w 1153772"/>
                <a:gd name="csY5" fmla="*/ 0 h 1327759"/>
                <a:gd name="csX6" fmla="*/ 25052 w 1153772"/>
                <a:gd name="csY6" fmla="*/ 12526 h 1327759"/>
                <a:gd name="csX7" fmla="*/ 100208 w 1153772"/>
                <a:gd name="csY7" fmla="*/ 200417 h 1327759"/>
                <a:gd name="csX8" fmla="*/ 0 w 1153772"/>
                <a:gd name="csY8" fmla="*/ 851770 h 1327759"/>
                <a:gd name="csX9" fmla="*/ 100208 w 1153772"/>
                <a:gd name="csY9" fmla="*/ 1327759 h 1327759"/>
                <a:gd name="csX0" fmla="*/ 100208 w 1169828"/>
                <a:gd name="csY0" fmla="*/ 1327759 h 1327759"/>
                <a:gd name="csX1" fmla="*/ 726510 w 1169828"/>
                <a:gd name="csY1" fmla="*/ 1302707 h 1327759"/>
                <a:gd name="csX2" fmla="*/ 726510 w 1169828"/>
                <a:gd name="csY2" fmla="*/ 1039661 h 1327759"/>
                <a:gd name="csX3" fmla="*/ 1064711 w 1169828"/>
                <a:gd name="csY3" fmla="*/ 713984 h 1327759"/>
                <a:gd name="csX4" fmla="*/ 1152395 w 1169828"/>
                <a:gd name="csY4" fmla="*/ 325677 h 1327759"/>
                <a:gd name="csX5" fmla="*/ 739036 w 1169828"/>
                <a:gd name="csY5" fmla="*/ 263047 h 1327759"/>
                <a:gd name="csX6" fmla="*/ 688932 w 1169828"/>
                <a:gd name="csY6" fmla="*/ 0 h 1327759"/>
                <a:gd name="csX7" fmla="*/ 25052 w 1169828"/>
                <a:gd name="csY7" fmla="*/ 12526 h 1327759"/>
                <a:gd name="csX8" fmla="*/ 100208 w 1169828"/>
                <a:gd name="csY8" fmla="*/ 200417 h 1327759"/>
                <a:gd name="csX9" fmla="*/ 0 w 1169828"/>
                <a:gd name="csY9" fmla="*/ 851770 h 1327759"/>
                <a:gd name="csX10" fmla="*/ 100208 w 1169828"/>
                <a:gd name="csY10" fmla="*/ 1327759 h 1327759"/>
                <a:gd name="csX0" fmla="*/ 100208 w 1169828"/>
                <a:gd name="csY0" fmla="*/ 1327759 h 1327759"/>
                <a:gd name="csX1" fmla="*/ 726510 w 1169828"/>
                <a:gd name="csY1" fmla="*/ 1302707 h 1327759"/>
                <a:gd name="csX2" fmla="*/ 726510 w 1169828"/>
                <a:gd name="csY2" fmla="*/ 1039661 h 1327759"/>
                <a:gd name="csX3" fmla="*/ 1064711 w 1169828"/>
                <a:gd name="csY3" fmla="*/ 713984 h 1327759"/>
                <a:gd name="csX4" fmla="*/ 1152395 w 1169828"/>
                <a:gd name="csY4" fmla="*/ 325677 h 1327759"/>
                <a:gd name="csX5" fmla="*/ 739036 w 1169828"/>
                <a:gd name="csY5" fmla="*/ 263047 h 1327759"/>
                <a:gd name="csX6" fmla="*/ 688932 w 1169828"/>
                <a:gd name="csY6" fmla="*/ 0 h 1327759"/>
                <a:gd name="csX7" fmla="*/ 25052 w 1169828"/>
                <a:gd name="csY7" fmla="*/ 12526 h 1327759"/>
                <a:gd name="csX8" fmla="*/ 100208 w 1169828"/>
                <a:gd name="csY8" fmla="*/ 200417 h 1327759"/>
                <a:gd name="csX9" fmla="*/ 0 w 1169828"/>
                <a:gd name="csY9" fmla="*/ 851770 h 1327759"/>
                <a:gd name="csX10" fmla="*/ 100208 w 1169828"/>
                <a:gd name="csY10" fmla="*/ 1327759 h 1327759"/>
                <a:gd name="csX0" fmla="*/ 100208 w 1169828"/>
                <a:gd name="csY0" fmla="*/ 1327759 h 1327759"/>
                <a:gd name="csX1" fmla="*/ 726510 w 1169828"/>
                <a:gd name="csY1" fmla="*/ 1302707 h 1327759"/>
                <a:gd name="csX2" fmla="*/ 726510 w 1169828"/>
                <a:gd name="csY2" fmla="*/ 1039661 h 1327759"/>
                <a:gd name="csX3" fmla="*/ 1064711 w 1169828"/>
                <a:gd name="csY3" fmla="*/ 713984 h 1327759"/>
                <a:gd name="csX4" fmla="*/ 1152395 w 1169828"/>
                <a:gd name="csY4" fmla="*/ 325677 h 1327759"/>
                <a:gd name="csX5" fmla="*/ 739036 w 1169828"/>
                <a:gd name="csY5" fmla="*/ 263047 h 1327759"/>
                <a:gd name="csX6" fmla="*/ 688932 w 1169828"/>
                <a:gd name="csY6" fmla="*/ 0 h 1327759"/>
                <a:gd name="csX7" fmla="*/ 25052 w 1169828"/>
                <a:gd name="csY7" fmla="*/ 12526 h 1327759"/>
                <a:gd name="csX8" fmla="*/ 100208 w 1169828"/>
                <a:gd name="csY8" fmla="*/ 200417 h 1327759"/>
                <a:gd name="csX9" fmla="*/ 0 w 1169828"/>
                <a:gd name="csY9" fmla="*/ 851770 h 1327759"/>
                <a:gd name="csX10" fmla="*/ 100208 w 1169828"/>
                <a:gd name="csY10" fmla="*/ 1327759 h 1327759"/>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Lst>
              <a:rect l="l" t="t" r="r" b="b"/>
              <a:pathLst>
                <a:path w="1169828" h="1327759">
                  <a:moveTo>
                    <a:pt x="100208" y="1327759"/>
                  </a:moveTo>
                  <a:lnTo>
                    <a:pt x="726510" y="1302707"/>
                  </a:lnTo>
                  <a:cubicBezTo>
                    <a:pt x="769105" y="1157556"/>
                    <a:pt x="725379" y="1204615"/>
                    <a:pt x="726510" y="1039661"/>
                  </a:cubicBezTo>
                  <a:cubicBezTo>
                    <a:pt x="778701" y="926927"/>
                    <a:pt x="993730" y="832981"/>
                    <a:pt x="1064711" y="713984"/>
                  </a:cubicBezTo>
                  <a:cubicBezTo>
                    <a:pt x="1135692" y="594987"/>
                    <a:pt x="1202499" y="386219"/>
                    <a:pt x="1152395" y="325677"/>
                  </a:cubicBezTo>
                  <a:cubicBezTo>
                    <a:pt x="1131518" y="221293"/>
                    <a:pt x="759913" y="367431"/>
                    <a:pt x="739036" y="263047"/>
                  </a:cubicBezTo>
                  <a:lnTo>
                    <a:pt x="688932" y="0"/>
                  </a:lnTo>
                  <a:lnTo>
                    <a:pt x="25052" y="12526"/>
                  </a:lnTo>
                  <a:lnTo>
                    <a:pt x="100208" y="200417"/>
                  </a:lnTo>
                  <a:lnTo>
                    <a:pt x="0" y="851770"/>
                  </a:lnTo>
                  <a:lnTo>
                    <a:pt x="100208" y="1327759"/>
                  </a:lnTo>
                  <a:close/>
                </a:path>
              </a:pathLst>
            </a:custGeom>
            <a:solidFill>
              <a:schemeClr val="bg1"/>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Rectangle 14">
              <a:extLst>
                <a:ext uri="{FF2B5EF4-FFF2-40B4-BE49-F238E27FC236}">
                  <a16:creationId xmlns:a16="http://schemas.microsoft.com/office/drawing/2014/main" id="{6D8EEC17-79B0-BDCE-FED1-18DA22DBB6F1}"/>
                </a:ext>
              </a:extLst>
            </p:cNvPr>
            <p:cNvSpPr/>
            <p:nvPr/>
          </p:nvSpPr>
          <p:spPr>
            <a:xfrm>
              <a:off x="964504" y="2743200"/>
              <a:ext cx="789140" cy="159965"/>
            </a:xfrm>
            <a:prstGeom prst="rect">
              <a:avLst/>
            </a:prstGeom>
            <a:solidFill>
              <a:schemeClr val="bg1"/>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Freeform: Shape 15">
              <a:extLst>
                <a:ext uri="{FF2B5EF4-FFF2-40B4-BE49-F238E27FC236}">
                  <a16:creationId xmlns:a16="http://schemas.microsoft.com/office/drawing/2014/main" id="{1A154CCC-FEDE-2752-8B7E-EBC3D819B3A3}"/>
                </a:ext>
              </a:extLst>
            </p:cNvPr>
            <p:cNvSpPr/>
            <p:nvPr/>
          </p:nvSpPr>
          <p:spPr>
            <a:xfrm>
              <a:off x="1720850" y="1934633"/>
              <a:ext cx="273050" cy="381000"/>
            </a:xfrm>
            <a:custGeom>
              <a:avLst/>
              <a:gdLst>
                <a:gd name="csX0" fmla="*/ 0 w 273050"/>
                <a:gd name="csY0" fmla="*/ 71967 h 381000"/>
                <a:gd name="csX1" fmla="*/ 143933 w 273050"/>
                <a:gd name="csY1" fmla="*/ 0 h 381000"/>
                <a:gd name="csX2" fmla="*/ 273050 w 273050"/>
                <a:gd name="csY2" fmla="*/ 4234 h 381000"/>
                <a:gd name="csX3" fmla="*/ 254000 w 273050"/>
                <a:gd name="csY3" fmla="*/ 150284 h 381000"/>
                <a:gd name="csX4" fmla="*/ 99483 w 273050"/>
                <a:gd name="csY4" fmla="*/ 317500 h 381000"/>
                <a:gd name="csX5" fmla="*/ 0 w 273050"/>
                <a:gd name="csY5" fmla="*/ 381000 h 381000"/>
                <a:gd name="csX6" fmla="*/ 0 w 273050"/>
                <a:gd name="csY6" fmla="*/ 71967 h 381000"/>
              </a:gdLst>
              <a:ahLst/>
              <a:cxnLst>
                <a:cxn ang="0">
                  <a:pos x="csX0" y="csY0"/>
                </a:cxn>
                <a:cxn ang="0">
                  <a:pos x="csX1" y="csY1"/>
                </a:cxn>
                <a:cxn ang="0">
                  <a:pos x="csX2" y="csY2"/>
                </a:cxn>
                <a:cxn ang="0">
                  <a:pos x="csX3" y="csY3"/>
                </a:cxn>
                <a:cxn ang="0">
                  <a:pos x="csX4" y="csY4"/>
                </a:cxn>
                <a:cxn ang="0">
                  <a:pos x="csX5" y="csY5"/>
                </a:cxn>
                <a:cxn ang="0">
                  <a:pos x="csX6" y="csY6"/>
                </a:cxn>
              </a:cxnLst>
              <a:rect l="l" t="t" r="r" b="b"/>
              <a:pathLst>
                <a:path w="273050" h="381000">
                  <a:moveTo>
                    <a:pt x="0" y="71967"/>
                  </a:moveTo>
                  <a:lnTo>
                    <a:pt x="143933" y="0"/>
                  </a:lnTo>
                  <a:lnTo>
                    <a:pt x="273050" y="4234"/>
                  </a:lnTo>
                  <a:lnTo>
                    <a:pt x="254000" y="150284"/>
                  </a:lnTo>
                  <a:lnTo>
                    <a:pt x="99483" y="317500"/>
                  </a:lnTo>
                  <a:lnTo>
                    <a:pt x="0" y="381000"/>
                  </a:lnTo>
                  <a:lnTo>
                    <a:pt x="0" y="71967"/>
                  </a:lnTo>
                  <a:close/>
                </a:path>
              </a:pathLst>
            </a:custGeom>
            <a:solidFill>
              <a:schemeClr val="bg1"/>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cxnSp>
        <p:nvCxnSpPr>
          <p:cNvPr id="17" name="Straight Connector 16">
            <a:extLst>
              <a:ext uri="{FF2B5EF4-FFF2-40B4-BE49-F238E27FC236}">
                <a16:creationId xmlns:a16="http://schemas.microsoft.com/office/drawing/2014/main" id="{E5C94223-C800-1D89-C9F4-6F2C05AFDEC9}"/>
              </a:ext>
            </a:extLst>
          </p:cNvPr>
          <p:cNvCxnSpPr>
            <a:cxnSpLocks/>
          </p:cNvCxnSpPr>
          <p:nvPr/>
        </p:nvCxnSpPr>
        <p:spPr>
          <a:xfrm flipV="1">
            <a:off x="873956" y="3326685"/>
            <a:ext cx="712819" cy="1921"/>
          </a:xfrm>
          <a:prstGeom prst="line">
            <a:avLst/>
          </a:prstGeom>
          <a:ln w="28575">
            <a:solidFill>
              <a:schemeClr val="tx1"/>
            </a:solidFill>
            <a:tailEnd type="none" w="med" len="lg"/>
          </a:ln>
        </p:spPr>
        <p:style>
          <a:lnRef idx="2">
            <a:schemeClr val="accent1"/>
          </a:lnRef>
          <a:fillRef idx="0">
            <a:schemeClr val="accent1"/>
          </a:fillRef>
          <a:effectRef idx="1">
            <a:schemeClr val="accent1"/>
          </a:effectRef>
          <a:fontRef idx="minor">
            <a:schemeClr val="tx1"/>
          </a:fontRef>
        </p:style>
      </p:cxnSp>
      <p:sp>
        <p:nvSpPr>
          <p:cNvPr id="43" name="Oval 42">
            <a:extLst>
              <a:ext uri="{FF2B5EF4-FFF2-40B4-BE49-F238E27FC236}">
                <a16:creationId xmlns:a16="http://schemas.microsoft.com/office/drawing/2014/main" id="{67EF2ADB-DAEC-941F-6D52-A443F36465EF}"/>
              </a:ext>
            </a:extLst>
          </p:cNvPr>
          <p:cNvSpPr/>
          <p:nvPr/>
        </p:nvSpPr>
        <p:spPr>
          <a:xfrm>
            <a:off x="7456994" y="1513750"/>
            <a:ext cx="678508" cy="636713"/>
          </a:xfrm>
          <a:prstGeom prst="ellipse">
            <a:avLst/>
          </a:prstGeom>
          <a:solidFill>
            <a:schemeClr val="bg1"/>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47" name="Straight Connector 46">
            <a:extLst>
              <a:ext uri="{FF2B5EF4-FFF2-40B4-BE49-F238E27FC236}">
                <a16:creationId xmlns:a16="http://schemas.microsoft.com/office/drawing/2014/main" id="{2148AEB4-E1BF-4B53-B1D6-C3187A2D5828}"/>
              </a:ext>
            </a:extLst>
          </p:cNvPr>
          <p:cNvCxnSpPr>
            <a:endCxn id="43" idx="7"/>
          </p:cNvCxnSpPr>
          <p:nvPr/>
        </p:nvCxnSpPr>
        <p:spPr>
          <a:xfrm flipV="1">
            <a:off x="7796248" y="1606994"/>
            <a:ext cx="239889" cy="225112"/>
          </a:xfrm>
          <a:prstGeom prst="line">
            <a:avLst/>
          </a:prstGeom>
          <a:ln w="28575">
            <a:solidFill>
              <a:schemeClr val="tx1"/>
            </a:solidFill>
            <a:tailEnd type="none" w="med" len="lg"/>
          </a:ln>
        </p:spPr>
        <p:style>
          <a:lnRef idx="2">
            <a:schemeClr val="accent1"/>
          </a:lnRef>
          <a:fillRef idx="0">
            <a:schemeClr val="accent1"/>
          </a:fillRef>
          <a:effectRef idx="1">
            <a:schemeClr val="accent1"/>
          </a:effectRef>
          <a:fontRef idx="minor">
            <a:schemeClr val="tx1"/>
          </a:fontRef>
        </p:style>
      </p:cxnSp>
      <p:sp>
        <p:nvSpPr>
          <p:cNvPr id="48" name="Oval 47">
            <a:extLst>
              <a:ext uri="{FF2B5EF4-FFF2-40B4-BE49-F238E27FC236}">
                <a16:creationId xmlns:a16="http://schemas.microsoft.com/office/drawing/2014/main" id="{648F1EEC-14C3-09DF-FD37-73076D5B0CC5}"/>
              </a:ext>
            </a:extLst>
          </p:cNvPr>
          <p:cNvSpPr/>
          <p:nvPr/>
        </p:nvSpPr>
        <p:spPr>
          <a:xfrm>
            <a:off x="8077980" y="2990450"/>
            <a:ext cx="678508" cy="636713"/>
          </a:xfrm>
          <a:prstGeom prst="ellipse">
            <a:avLst/>
          </a:prstGeom>
          <a:solidFill>
            <a:schemeClr val="bg1"/>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49" name="Straight Connector 48">
            <a:extLst>
              <a:ext uri="{FF2B5EF4-FFF2-40B4-BE49-F238E27FC236}">
                <a16:creationId xmlns:a16="http://schemas.microsoft.com/office/drawing/2014/main" id="{25FFE28C-B74E-FAAF-E7FF-C93D1F0A380A}"/>
              </a:ext>
            </a:extLst>
          </p:cNvPr>
          <p:cNvCxnSpPr>
            <a:cxnSpLocks/>
          </p:cNvCxnSpPr>
          <p:nvPr/>
        </p:nvCxnSpPr>
        <p:spPr>
          <a:xfrm flipV="1">
            <a:off x="8370545" y="2987563"/>
            <a:ext cx="139658" cy="318356"/>
          </a:xfrm>
          <a:prstGeom prst="line">
            <a:avLst/>
          </a:prstGeom>
          <a:ln w="28575">
            <a:solidFill>
              <a:schemeClr val="tx1"/>
            </a:solidFill>
            <a:tailEnd type="none" w="med" len="lg"/>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52951963"/>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4" name="Text Box 4">
            <a:extLst>
              <a:ext uri="{FF2B5EF4-FFF2-40B4-BE49-F238E27FC236}">
                <a16:creationId xmlns:a16="http://schemas.microsoft.com/office/drawing/2014/main" id="{8AA5412E-74F3-5F44-7C28-36CA3921A574}"/>
              </a:ext>
            </a:extLst>
          </p:cNvPr>
          <p:cNvSpPr txBox="1">
            <a:spLocks noChangeArrowheads="1"/>
          </p:cNvSpPr>
          <p:nvPr/>
        </p:nvSpPr>
        <p:spPr bwMode="auto">
          <a:xfrm>
            <a:off x="541338" y="2024804"/>
            <a:ext cx="6838950" cy="1323439"/>
          </a:xfrm>
          <a:prstGeom prst="rect">
            <a:avLst/>
          </a:prstGeom>
          <a:solidFill>
            <a:srgbClr val="FFFF99"/>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GB" sz="3200" dirty="0"/>
              <a:t>An </a:t>
            </a:r>
            <a:r>
              <a:rPr lang="en-GB" sz="3200" dirty="0" err="1"/>
              <a:t>giúl</a:t>
            </a:r>
            <a:r>
              <a:rPr lang="en-GB" sz="3200" dirty="0"/>
              <a:t> </a:t>
            </a:r>
            <a:r>
              <a:rPr lang="en-GB" sz="3200" dirty="0" err="1"/>
              <a:t>sa</a:t>
            </a:r>
            <a:r>
              <a:rPr lang="en-GB" sz="3200" dirty="0"/>
              <a:t> </a:t>
            </a:r>
            <a:r>
              <a:rPr lang="en-GB" sz="3200" dirty="0" err="1"/>
              <a:t>cheilvin</a:t>
            </a:r>
            <a:r>
              <a:rPr lang="en-GB" sz="3200" dirty="0"/>
              <a:t> (</a:t>
            </a:r>
            <a:r>
              <a:rPr lang="en-GB" sz="3200" i="1" dirty="0"/>
              <a:t>J K</a:t>
            </a:r>
            <a:r>
              <a:rPr lang="en-GB" sz="3200" i="1" baseline="30000" dirty="0"/>
              <a:t>-1</a:t>
            </a:r>
            <a:r>
              <a:rPr lang="en-GB" sz="3200" dirty="0"/>
              <a:t>), sin</a:t>
            </a:r>
          </a:p>
          <a:p>
            <a:pPr eaLnBrk="1" hangingPunct="1">
              <a:spcBef>
                <a:spcPct val="50000"/>
              </a:spcBef>
            </a:pPr>
            <a:r>
              <a:rPr lang="en-GB" sz="3200" dirty="0"/>
              <a:t>an t-</a:t>
            </a:r>
            <a:r>
              <a:rPr lang="en-GB" sz="3200" dirty="0" err="1"/>
              <a:t>aonad</a:t>
            </a:r>
            <a:r>
              <a:rPr lang="en-GB" sz="3200" dirty="0"/>
              <a:t> </a:t>
            </a:r>
            <a:r>
              <a:rPr lang="en-GB" sz="3200" dirty="0" err="1"/>
              <a:t>toilleadh</a:t>
            </a:r>
            <a:r>
              <a:rPr lang="en-GB" sz="3200" dirty="0"/>
              <a:t> </a:t>
            </a:r>
            <a:r>
              <a:rPr lang="en-GB" sz="3200" dirty="0" err="1"/>
              <a:t>teasa</a:t>
            </a:r>
            <a:r>
              <a:rPr lang="en-GB" sz="3200" dirty="0"/>
              <a:t>.</a:t>
            </a:r>
            <a:endParaRPr lang="en-GB" sz="3200" noProof="0" dirty="0"/>
          </a:p>
        </p:txBody>
      </p:sp>
      <p:sp>
        <p:nvSpPr>
          <p:cNvPr id="2" name="Title 1">
            <a:extLst>
              <a:ext uri="{FF2B5EF4-FFF2-40B4-BE49-F238E27FC236}">
                <a16:creationId xmlns:a16="http://schemas.microsoft.com/office/drawing/2014/main" id="{36679A96-4979-5B6C-A441-322065C42831}"/>
              </a:ext>
            </a:extLst>
          </p:cNvPr>
          <p:cNvSpPr>
            <a:spLocks noGrp="1"/>
          </p:cNvSpPr>
          <p:nvPr>
            <p:ph type="title"/>
          </p:nvPr>
        </p:nvSpPr>
        <p:spPr>
          <a:xfrm>
            <a:off x="241300" y="155246"/>
            <a:ext cx="8724900" cy="1089529"/>
          </a:xfrm>
        </p:spPr>
        <p:txBody>
          <a:bodyPr/>
          <a:lstStyle/>
          <a:p>
            <a:r>
              <a:rPr lang="en-GB" dirty="0"/>
              <a:t>Cad é an t-</a:t>
            </a:r>
            <a:r>
              <a:rPr lang="en-GB" dirty="0" err="1"/>
              <a:t>Aonad</a:t>
            </a:r>
            <a:r>
              <a:rPr lang="en-GB" dirty="0"/>
              <a:t> SI do </a:t>
            </a:r>
            <a:r>
              <a:rPr lang="en-GB" dirty="0" err="1"/>
              <a:t>Toilleadh</a:t>
            </a:r>
            <a:r>
              <a:rPr lang="en-GB" dirty="0"/>
              <a:t> Teasa?</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5124"/>
                                        </p:tgtEl>
                                        <p:attrNameLst>
                                          <p:attrName>style.visibility</p:attrName>
                                        </p:attrNameLst>
                                      </p:cBhvr>
                                      <p:to>
                                        <p:strVal val="visible"/>
                                      </p:to>
                                    </p:set>
                                    <p:anim calcmode="lin" valueType="num">
                                      <p:cBhvr additive="base">
                                        <p:cTn id="7" dur="500" fill="hold"/>
                                        <p:tgtEl>
                                          <p:spTgt spid="5124"/>
                                        </p:tgtEl>
                                        <p:attrNameLst>
                                          <p:attrName>ppt_x</p:attrName>
                                        </p:attrNameLst>
                                      </p:cBhvr>
                                      <p:tavLst>
                                        <p:tav tm="0">
                                          <p:val>
                                            <p:strVal val="#ppt_x"/>
                                          </p:val>
                                        </p:tav>
                                        <p:tav tm="100000">
                                          <p:val>
                                            <p:strVal val="#ppt_x"/>
                                          </p:val>
                                        </p:tav>
                                      </p:tavLst>
                                    </p:anim>
                                    <p:anim calcmode="lin" valueType="num">
                                      <p:cBhvr additive="base">
                                        <p:cTn id="8" dur="500" fill="hold"/>
                                        <p:tgtEl>
                                          <p:spTgt spid="512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4" grpId="0"/>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TextBox 2">
                <a:extLst>
                  <a:ext uri="{FF2B5EF4-FFF2-40B4-BE49-F238E27FC236}">
                    <a16:creationId xmlns:a16="http://schemas.microsoft.com/office/drawing/2014/main" id="{D18B226E-19B2-1314-C380-1848A83E85E5}"/>
                  </a:ext>
                </a:extLst>
              </p:cNvPr>
              <p:cNvSpPr txBox="1"/>
              <p:nvPr/>
            </p:nvSpPr>
            <p:spPr>
              <a:xfrm>
                <a:off x="2944553" y="4734765"/>
                <a:ext cx="4392488" cy="646331"/>
              </a:xfrm>
              <a:prstGeom prst="rect">
                <a:avLst/>
              </a:prstGeom>
              <a:noFill/>
            </p:spPr>
            <p:txBody>
              <a:bodyPr wrap="square" rtlCol="0">
                <a:spAutoFit/>
              </a:bodyPr>
              <a:lstStyle/>
              <a:p>
                <a:pPr algn="l"/>
                <a:r>
                  <a:rPr lang="en-GB" sz="3600" noProof="0" dirty="0">
                    <a:solidFill>
                      <a:schemeClr val="tx1"/>
                    </a:solidFill>
                  </a:rPr>
                  <a:t>A</a:t>
                </a:r>
                <a14:m>
                  <m:oMath xmlns:m="http://schemas.openxmlformats.org/officeDocument/2006/math">
                    <m:r>
                      <m:rPr>
                        <m:sty m:val="p"/>
                      </m:rPr>
                      <a:rPr lang="en-IE" sz="3600" b="0" i="0" noProof="0" smtClean="0">
                        <a:solidFill>
                          <a:schemeClr val="tx1"/>
                        </a:solidFill>
                        <a:latin typeface="Cambria Math" panose="02040503050406030204" pitchFamily="18" charset="0"/>
                      </a:rPr>
                      <m:t>onaid</m:t>
                    </m:r>
                    <m:r>
                      <a:rPr lang="en-GB" sz="3600" b="0" i="0" noProof="0" smtClean="0">
                        <a:solidFill>
                          <a:schemeClr val="tx1"/>
                        </a:solidFill>
                        <a:latin typeface="Cambria Math" panose="02040503050406030204" pitchFamily="18" charset="0"/>
                      </a:rPr>
                      <m:t>: </m:t>
                    </m:r>
                    <m:r>
                      <a:rPr lang="en-GB" sz="3600" b="0" i="1" noProof="0" smtClean="0">
                        <a:solidFill>
                          <a:schemeClr val="tx1"/>
                        </a:solidFill>
                        <a:latin typeface="Cambria Math" panose="02040503050406030204" pitchFamily="18" charset="0"/>
                      </a:rPr>
                      <m:t>𝐽</m:t>
                    </m:r>
                    <m:r>
                      <a:rPr lang="en-GB" sz="3600" b="0" i="1" noProof="0" smtClean="0">
                        <a:solidFill>
                          <a:schemeClr val="tx1"/>
                        </a:solidFill>
                        <a:latin typeface="Cambria Math" panose="02040503050406030204" pitchFamily="18" charset="0"/>
                      </a:rPr>
                      <m:t> </m:t>
                    </m:r>
                    <m:sSup>
                      <m:sSupPr>
                        <m:ctrlPr>
                          <a:rPr lang="en-GB" sz="3600" b="0" i="1" noProof="0" smtClean="0">
                            <a:solidFill>
                              <a:schemeClr val="tx1"/>
                            </a:solidFill>
                            <a:latin typeface="Cambria Math" panose="02040503050406030204" pitchFamily="18" charset="0"/>
                          </a:rPr>
                        </m:ctrlPr>
                      </m:sSupPr>
                      <m:e>
                        <m:r>
                          <a:rPr lang="en-GB" sz="3600" b="0" i="1" noProof="0" smtClean="0">
                            <a:solidFill>
                              <a:schemeClr val="tx1"/>
                            </a:solidFill>
                            <a:latin typeface="Cambria Math" panose="02040503050406030204" pitchFamily="18" charset="0"/>
                          </a:rPr>
                          <m:t>𝐾</m:t>
                        </m:r>
                      </m:e>
                      <m:sup>
                        <m:r>
                          <a:rPr lang="en-GB" sz="3600" b="0" i="1" noProof="0" smtClean="0">
                            <a:solidFill>
                              <a:schemeClr val="tx1"/>
                            </a:solidFill>
                            <a:latin typeface="Cambria Math" panose="02040503050406030204" pitchFamily="18" charset="0"/>
                          </a:rPr>
                          <m:t>−1</m:t>
                        </m:r>
                      </m:sup>
                    </m:sSup>
                  </m:oMath>
                </a14:m>
                <a:endParaRPr lang="en-GB" sz="3600" noProof="0" dirty="0">
                  <a:solidFill>
                    <a:schemeClr val="tx1"/>
                  </a:solidFill>
                </a:endParaRPr>
              </a:p>
            </p:txBody>
          </p:sp>
        </mc:Choice>
        <mc:Fallback xmlns="">
          <p:sp>
            <p:nvSpPr>
              <p:cNvPr id="3" name="TextBox 2">
                <a:extLst>
                  <a:ext uri="{FF2B5EF4-FFF2-40B4-BE49-F238E27FC236}">
                    <a16:creationId xmlns:a16="http://schemas.microsoft.com/office/drawing/2014/main" id="{D18B226E-19B2-1314-C380-1848A83E85E5}"/>
                  </a:ext>
                </a:extLst>
              </p:cNvPr>
              <p:cNvSpPr txBox="1">
                <a:spLocks noRot="1" noChangeAspect="1" noMove="1" noResize="1" noEditPoints="1" noAdjustHandles="1" noChangeArrowheads="1" noChangeShapeType="1" noTextEdit="1"/>
              </p:cNvSpPr>
              <p:nvPr/>
            </p:nvSpPr>
            <p:spPr>
              <a:xfrm>
                <a:off x="2944553" y="4734765"/>
                <a:ext cx="4392488" cy="646331"/>
              </a:xfrm>
              <a:prstGeom prst="rect">
                <a:avLst/>
              </a:prstGeom>
              <a:blipFill>
                <a:blip r:embed="rId2"/>
                <a:stretch>
                  <a:fillRect l="-4161" t="-15094" b="-34906"/>
                </a:stretch>
              </a:blipFill>
            </p:spPr>
            <p:txBody>
              <a:bodyPr/>
              <a:lstStyle/>
              <a:p>
                <a:r>
                  <a:rPr lang="en-IE">
                    <a:noFill/>
                  </a:rPr>
                  <a:t> </a:t>
                </a:r>
              </a:p>
            </p:txBody>
          </p:sp>
        </mc:Fallback>
      </mc:AlternateContent>
      <p:sp>
        <p:nvSpPr>
          <p:cNvPr id="4" name="TextBox 3">
            <a:extLst>
              <a:ext uri="{FF2B5EF4-FFF2-40B4-BE49-F238E27FC236}">
                <a16:creationId xmlns:a16="http://schemas.microsoft.com/office/drawing/2014/main" id="{C4AF83B8-F8D8-325E-F8E4-C30CC5347D76}"/>
              </a:ext>
            </a:extLst>
          </p:cNvPr>
          <p:cNvSpPr txBox="1"/>
          <p:nvPr/>
        </p:nvSpPr>
        <p:spPr>
          <a:xfrm>
            <a:off x="638422" y="5607421"/>
            <a:ext cx="8346950" cy="954107"/>
          </a:xfrm>
          <a:prstGeom prst="rect">
            <a:avLst/>
          </a:prstGeom>
          <a:noFill/>
        </p:spPr>
        <p:txBody>
          <a:bodyPr wrap="square" rtlCol="0">
            <a:spAutoFit/>
          </a:bodyPr>
          <a:lstStyle/>
          <a:p>
            <a:r>
              <a:rPr lang="ga-IE" sz="2800" dirty="0"/>
              <a:t>Baineann </a:t>
            </a:r>
            <a:r>
              <a:rPr lang="ga-IE" sz="2800" b="1" dirty="0"/>
              <a:t>C </a:t>
            </a:r>
            <a:r>
              <a:rPr lang="en-IE" sz="2800" b="1" dirty="0" err="1"/>
              <a:t>mór</a:t>
            </a:r>
            <a:r>
              <a:rPr lang="en-IE" sz="2800" b="1" dirty="0"/>
              <a:t> </a:t>
            </a:r>
            <a:r>
              <a:rPr lang="ga-IE" sz="2800" dirty="0"/>
              <a:t>le </a:t>
            </a:r>
            <a:r>
              <a:rPr lang="ga-IE" sz="2800" i="1" dirty="0"/>
              <a:t>réad</a:t>
            </a:r>
            <a:r>
              <a:rPr lang="ga-IE" sz="2800" dirty="0"/>
              <a:t> seachas substaint an </a:t>
            </a:r>
            <a:r>
              <a:rPr lang="ga-IE" sz="2800" i="1" dirty="0"/>
              <a:t>píosa copair </a:t>
            </a:r>
            <a:r>
              <a:rPr lang="ga-IE" sz="2800" dirty="0"/>
              <a:t>seo seachas copar</a:t>
            </a:r>
          </a:p>
        </p:txBody>
      </p:sp>
      <mc:AlternateContent xmlns:mc="http://schemas.openxmlformats.org/markup-compatibility/2006" xmlns:a14="http://schemas.microsoft.com/office/drawing/2010/main">
        <mc:Choice Requires="a14">
          <p:sp>
            <p:nvSpPr>
              <p:cNvPr id="5" name="Text Box 5">
                <a:extLst>
                  <a:ext uri="{FF2B5EF4-FFF2-40B4-BE49-F238E27FC236}">
                    <a16:creationId xmlns:a16="http://schemas.microsoft.com/office/drawing/2014/main" id="{28028DDC-CE2B-3B3F-69E9-4B6341F57792}"/>
                  </a:ext>
                </a:extLst>
              </p:cNvPr>
              <p:cNvSpPr txBox="1">
                <a:spLocks noChangeArrowheads="1"/>
              </p:cNvSpPr>
              <p:nvPr/>
            </p:nvSpPr>
            <p:spPr bwMode="auto">
              <a:xfrm>
                <a:off x="1977389" y="3123445"/>
                <a:ext cx="5829301" cy="1384995"/>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GB" sz="2800" noProof="0" dirty="0"/>
                  <a:t>Q = Teas </a:t>
                </a:r>
                <a:r>
                  <a:rPr lang="en-GB" sz="2800" noProof="0" dirty="0" err="1"/>
                  <a:t>chun</a:t>
                </a:r>
                <a:r>
                  <a:rPr lang="en-GB" sz="2800" noProof="0" dirty="0"/>
                  <a:t> </a:t>
                </a:r>
                <a:r>
                  <a:rPr lang="en-GB" sz="2800" noProof="0" dirty="0" err="1"/>
                  <a:t>athrú</a:t>
                </a:r>
                <a:r>
                  <a:rPr lang="en-GB" sz="2800" noProof="0" dirty="0"/>
                  <a:t> </a:t>
                </a:r>
                <a:r>
                  <a:rPr lang="en-GB" sz="2800" noProof="0" dirty="0" err="1"/>
                  <a:t>teochta</a:t>
                </a:r>
                <a:endParaRPr lang="en-GB" sz="2800" noProof="0" dirty="0"/>
              </a:p>
              <a:p>
                <a:pPr eaLnBrk="1" hangingPunct="1"/>
                <a:r>
                  <a:rPr lang="en-GB" sz="2800" noProof="0" dirty="0"/>
                  <a:t>C =   </a:t>
                </a:r>
                <a:r>
                  <a:rPr lang="en-GB" sz="2800" noProof="0" dirty="0" err="1"/>
                  <a:t>Toilleadh</a:t>
                </a:r>
                <a:r>
                  <a:rPr lang="en-GB" sz="2800" noProof="0" dirty="0"/>
                  <a:t> </a:t>
                </a:r>
                <a:r>
                  <a:rPr lang="en-GB" sz="2800" noProof="0" dirty="0" err="1"/>
                  <a:t>teasa</a:t>
                </a:r>
                <a:endParaRPr lang="en-GB" sz="2800" noProof="0" dirty="0"/>
              </a:p>
              <a:p>
                <a:pPr eaLnBrk="1" hangingPunct="1"/>
                <a14:m>
                  <m:oMath xmlns:m="http://schemas.openxmlformats.org/officeDocument/2006/math">
                    <m:r>
                      <m:rPr>
                        <m:sty m:val="p"/>
                      </m:rPr>
                      <a:rPr lang="en-GB" sz="2800" b="0" i="0" noProof="0" dirty="0" smtClean="0">
                        <a:latin typeface="Cambria Math" panose="02040503050406030204" pitchFamily="18" charset="0"/>
                        <a:sym typeface="Symbol" panose="05050102010706020507" pitchFamily="18" charset="2"/>
                      </a:rPr>
                      <m:t>Δ</m:t>
                    </m:r>
                    <m:r>
                      <a:rPr lang="en-GB" sz="2800" b="0" i="1" noProof="0" dirty="0" smtClean="0">
                        <a:latin typeface="Cambria Math" panose="02040503050406030204" pitchFamily="18" charset="0"/>
                        <a:sym typeface="Symbol" panose="05050102010706020507" pitchFamily="18" charset="2"/>
                      </a:rPr>
                      <m:t>𝜃</m:t>
                    </m:r>
                  </m:oMath>
                </a14:m>
                <a:r>
                  <a:rPr lang="en-GB" sz="2800" noProof="0" dirty="0"/>
                  <a:t> =   </a:t>
                </a:r>
                <a:r>
                  <a:rPr lang="en-IE" sz="2800" dirty="0" err="1"/>
                  <a:t>Athrú</a:t>
                </a:r>
                <a:r>
                  <a:rPr lang="en-IE" sz="2800" dirty="0"/>
                  <a:t> </a:t>
                </a:r>
                <a:r>
                  <a:rPr lang="en-IE" sz="2800" dirty="0" err="1"/>
                  <a:t>teochta</a:t>
                </a:r>
                <a:endParaRPr lang="en-GB" sz="2800" noProof="0" dirty="0"/>
              </a:p>
            </p:txBody>
          </p:sp>
        </mc:Choice>
        <mc:Fallback xmlns="">
          <p:sp>
            <p:nvSpPr>
              <p:cNvPr id="5" name="Text Box 5">
                <a:extLst>
                  <a:ext uri="{FF2B5EF4-FFF2-40B4-BE49-F238E27FC236}">
                    <a16:creationId xmlns:a16="http://schemas.microsoft.com/office/drawing/2014/main" id="{28028DDC-CE2B-3B3F-69E9-4B6341F57792}"/>
                  </a:ext>
                </a:extLst>
              </p:cNvPr>
              <p:cNvSpPr txBox="1">
                <a:spLocks noRot="1" noChangeAspect="1" noMove="1" noResize="1" noEditPoints="1" noAdjustHandles="1" noChangeArrowheads="1" noChangeShapeType="1" noTextEdit="1"/>
              </p:cNvSpPr>
              <p:nvPr/>
            </p:nvSpPr>
            <p:spPr bwMode="auto">
              <a:xfrm>
                <a:off x="1977389" y="3123445"/>
                <a:ext cx="5829301" cy="1384995"/>
              </a:xfrm>
              <a:prstGeom prst="rect">
                <a:avLst/>
              </a:prstGeom>
              <a:blipFill>
                <a:blip r:embed="rId3"/>
                <a:stretch>
                  <a:fillRect l="-2090" t="-4386" b="-10965"/>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IE">
                    <a:noFill/>
                  </a:rPr>
                  <a:t> </a:t>
                </a:r>
              </a:p>
            </p:txBody>
          </p:sp>
        </mc:Fallback>
      </mc:AlternateContent>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8C80163C-17CA-34F1-F456-8E6B480C74E4}"/>
                  </a:ext>
                </a:extLst>
              </p:cNvPr>
              <p:cNvSpPr txBox="1"/>
              <p:nvPr/>
            </p:nvSpPr>
            <p:spPr>
              <a:xfrm>
                <a:off x="3044218" y="1723654"/>
                <a:ext cx="2482026" cy="769441"/>
              </a:xfrm>
              <a:prstGeom prst="rect">
                <a:avLst/>
              </a:prstGeom>
              <a:solidFill>
                <a:srgbClr val="FFFF99"/>
              </a:solidFill>
            </p:spPr>
            <p:txBody>
              <a:bodyPr wrap="none" rtlCol="0">
                <a:spAutoFit/>
              </a:bodyPr>
              <a:lstStyle/>
              <a:p>
                <a:pPr algn="l"/>
                <a14:m>
                  <m:oMathPara xmlns:m="http://schemas.openxmlformats.org/officeDocument/2006/math">
                    <m:oMathParaPr>
                      <m:jc m:val="centerGroup"/>
                    </m:oMathParaPr>
                    <m:oMath xmlns:m="http://schemas.openxmlformats.org/officeDocument/2006/math">
                      <m:r>
                        <a:rPr lang="en-GB" sz="4400" b="0" i="1" smtClean="0">
                          <a:latin typeface="Cambria Math" panose="02040503050406030204" pitchFamily="18" charset="0"/>
                        </a:rPr>
                        <m:t>𝑄</m:t>
                      </m:r>
                      <m:r>
                        <a:rPr lang="en-GB" sz="4400" b="0" i="1" smtClean="0">
                          <a:latin typeface="Cambria Math" panose="02040503050406030204" pitchFamily="18" charset="0"/>
                        </a:rPr>
                        <m:t>=</m:t>
                      </m:r>
                      <m:r>
                        <a:rPr lang="en-GB" sz="4400" b="0" i="1" smtClean="0">
                          <a:latin typeface="Cambria Math" panose="02040503050406030204" pitchFamily="18" charset="0"/>
                        </a:rPr>
                        <m:t>𝐶</m:t>
                      </m:r>
                      <m:r>
                        <m:rPr>
                          <m:sty m:val="p"/>
                        </m:rPr>
                        <a:rPr lang="en-GB" sz="4400" b="0" i="0" smtClean="0">
                          <a:latin typeface="Cambria Math" panose="02040503050406030204" pitchFamily="18" charset="0"/>
                        </a:rPr>
                        <m:t>Δ</m:t>
                      </m:r>
                      <m:r>
                        <a:rPr lang="en-GB" sz="4400" b="0" i="1" smtClean="0">
                          <a:latin typeface="Cambria Math" panose="02040503050406030204" pitchFamily="18" charset="0"/>
                        </a:rPr>
                        <m:t>𝜃</m:t>
                      </m:r>
                    </m:oMath>
                  </m:oMathPara>
                </a14:m>
                <a:endParaRPr lang="en-GB" sz="4400"/>
              </a:p>
            </p:txBody>
          </p:sp>
        </mc:Choice>
        <mc:Fallback xmlns="">
          <p:sp>
            <p:nvSpPr>
              <p:cNvPr id="6" name="TextBox 5">
                <a:extLst>
                  <a:ext uri="{FF2B5EF4-FFF2-40B4-BE49-F238E27FC236}">
                    <a16:creationId xmlns:a16="http://schemas.microsoft.com/office/drawing/2014/main" id="{8C80163C-17CA-34F1-F456-8E6B480C74E4}"/>
                  </a:ext>
                </a:extLst>
              </p:cNvPr>
              <p:cNvSpPr txBox="1">
                <a:spLocks noRot="1" noChangeAspect="1" noMove="1" noResize="1" noEditPoints="1" noAdjustHandles="1" noChangeArrowheads="1" noChangeShapeType="1" noTextEdit="1"/>
              </p:cNvSpPr>
              <p:nvPr/>
            </p:nvSpPr>
            <p:spPr>
              <a:xfrm>
                <a:off x="3044218" y="1723654"/>
                <a:ext cx="2482026" cy="769441"/>
              </a:xfrm>
              <a:prstGeom prst="rect">
                <a:avLst/>
              </a:prstGeom>
              <a:blipFill>
                <a:blip r:embed="rId4"/>
                <a:stretch>
                  <a:fillRect/>
                </a:stretch>
              </a:blipFill>
            </p:spPr>
            <p:txBody>
              <a:bodyPr/>
              <a:lstStyle/>
              <a:p>
                <a:r>
                  <a:rPr lang="en-US">
                    <a:noFill/>
                  </a:rPr>
                  <a:t> </a:t>
                </a:r>
              </a:p>
            </p:txBody>
          </p:sp>
        </mc:Fallback>
      </mc:AlternateContent>
      <p:sp>
        <p:nvSpPr>
          <p:cNvPr id="8" name="Text Box 3">
            <a:extLst>
              <a:ext uri="{FF2B5EF4-FFF2-40B4-BE49-F238E27FC236}">
                <a16:creationId xmlns:a16="http://schemas.microsoft.com/office/drawing/2014/main" id="{6F031202-DB48-9F22-21DD-74BAA86A422A}"/>
              </a:ext>
            </a:extLst>
          </p:cNvPr>
          <p:cNvSpPr txBox="1">
            <a:spLocks noGrp="1" noChangeArrowheads="1"/>
          </p:cNvSpPr>
          <p:nvPr>
            <p:ph type="title"/>
          </p:nvPr>
        </p:nvSpPr>
        <p:spPr bwMode="auto">
          <a:xfrm>
            <a:off x="241300" y="155575"/>
            <a:ext cx="8724900"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GB" sz="4000" b="1" noProof="0" dirty="0" err="1">
                <a:latin typeface="+mj-lt"/>
              </a:rPr>
              <a:t>Scríobh</a:t>
            </a:r>
            <a:r>
              <a:rPr lang="en-GB" sz="4000" b="1" noProof="0" dirty="0">
                <a:latin typeface="+mj-lt"/>
              </a:rPr>
              <a:t> an </a:t>
            </a:r>
            <a:r>
              <a:rPr lang="en-GB" sz="4000" b="1" noProof="0" dirty="0" err="1">
                <a:latin typeface="+mj-lt"/>
              </a:rPr>
              <a:t>cothromóid</a:t>
            </a:r>
            <a:r>
              <a:rPr lang="en-GB" sz="4000" b="1" noProof="0" dirty="0">
                <a:latin typeface="+mj-lt"/>
              </a:rPr>
              <a:t> do </a:t>
            </a:r>
            <a:r>
              <a:rPr lang="en-GB" sz="4000" b="1" noProof="0" dirty="0" err="1">
                <a:latin typeface="+mj-lt"/>
              </a:rPr>
              <a:t>Toilleadh</a:t>
            </a:r>
            <a:r>
              <a:rPr lang="en-GB" sz="4000" b="1" noProof="0" dirty="0">
                <a:latin typeface="+mj-lt"/>
              </a:rPr>
              <a:t> Teasa? (C </a:t>
            </a:r>
            <a:r>
              <a:rPr lang="en-GB" sz="4000" b="1" noProof="0" dirty="0" err="1">
                <a:latin typeface="+mj-lt"/>
              </a:rPr>
              <a:t>mór</a:t>
            </a:r>
            <a:r>
              <a:rPr lang="en-GB" sz="4000" b="1" noProof="0" dirty="0">
                <a:latin typeface="+mj-lt"/>
              </a:rPr>
              <a:t>) </a:t>
            </a:r>
            <a:endParaRPr lang="en-GB" sz="3600" b="1" noProof="0" dirty="0">
              <a:latin typeface="+mj-l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5"/>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6" grpId="0" animBg="1"/>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2A35CAE-8824-41BE-36A0-5759C73E70C8}"/>
              </a:ext>
            </a:extLst>
          </p:cNvPr>
          <p:cNvSpPr>
            <a:spLocks noGrp="1"/>
          </p:cNvSpPr>
          <p:nvPr>
            <p:ph type="title"/>
          </p:nvPr>
        </p:nvSpPr>
        <p:spPr>
          <a:xfrm>
            <a:off x="241300" y="155246"/>
            <a:ext cx="8724900" cy="590931"/>
          </a:xfrm>
        </p:spPr>
        <p:txBody>
          <a:bodyPr/>
          <a:lstStyle/>
          <a:p>
            <a:r>
              <a:rPr lang="ga-IE" dirty="0"/>
              <a:t>Aonaid teochta i bhfadhbanna teasa</a:t>
            </a:r>
            <a:endParaRPr lang="en-GB" dirty="0"/>
          </a:p>
        </p:txBody>
      </p:sp>
      <p:sp>
        <p:nvSpPr>
          <p:cNvPr id="4" name="TextBox 3">
            <a:extLst>
              <a:ext uri="{FF2B5EF4-FFF2-40B4-BE49-F238E27FC236}">
                <a16:creationId xmlns:a16="http://schemas.microsoft.com/office/drawing/2014/main" id="{4A936842-2EE9-9791-A430-7B9CBABF7B7E}"/>
              </a:ext>
            </a:extLst>
          </p:cNvPr>
          <p:cNvSpPr txBox="1"/>
          <p:nvPr/>
        </p:nvSpPr>
        <p:spPr>
          <a:xfrm>
            <a:off x="681659" y="1002082"/>
            <a:ext cx="8048983" cy="3539430"/>
          </a:xfrm>
          <a:prstGeom prst="rect">
            <a:avLst/>
          </a:prstGeom>
          <a:noFill/>
        </p:spPr>
        <p:txBody>
          <a:bodyPr wrap="square" rtlCol="0">
            <a:spAutoFit/>
          </a:bodyPr>
          <a:lstStyle/>
          <a:p>
            <a:r>
              <a:rPr lang="ga-IE" sz="3200" dirty="0"/>
              <a:t>Luaitear an teocht i gcelsius i bhformhór na gceisteanna uimhriúla.</a:t>
            </a:r>
            <a:endParaRPr lang="en-IE" sz="3200" dirty="0"/>
          </a:p>
          <a:p>
            <a:endParaRPr lang="ga-IE" sz="3200" dirty="0"/>
          </a:p>
          <a:p>
            <a:r>
              <a:rPr lang="ga-IE" sz="3200" dirty="0"/>
              <a:t>An gá dúinn a thiontú go kelvin? </a:t>
            </a:r>
            <a:endParaRPr lang="en-IE" sz="3200" dirty="0"/>
          </a:p>
          <a:p>
            <a:endParaRPr lang="en-IE" sz="3200" dirty="0"/>
          </a:p>
          <a:p>
            <a:r>
              <a:rPr lang="ga-IE" sz="3200" dirty="0"/>
              <a:t>Ní nuair a bhaineann an fhadhb le hathrú teochta </a:t>
            </a:r>
            <a:r>
              <a:rPr lang="el-GR" sz="3200" dirty="0"/>
              <a:t>Δ𝜃</a:t>
            </a:r>
          </a:p>
        </p:txBody>
      </p:sp>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9C38F249-00BA-1539-FD9B-F87C6C98830D}"/>
                  </a:ext>
                </a:extLst>
              </p:cNvPr>
              <p:cNvSpPr txBox="1"/>
              <p:nvPr/>
            </p:nvSpPr>
            <p:spPr>
              <a:xfrm>
                <a:off x="1370705" y="5062625"/>
                <a:ext cx="6480071" cy="646331"/>
              </a:xfrm>
              <a:prstGeom prst="rect">
                <a:avLst/>
              </a:prstGeom>
              <a:solidFill>
                <a:srgbClr val="FFFF99"/>
              </a:solidFill>
            </p:spPr>
            <p:txBody>
              <a:bodyPr wrap="square">
                <a:spAutoFit/>
              </a:bodyPr>
              <a:lstStyle/>
              <a:p>
                <a:pPr>
                  <a:spcAft>
                    <a:spcPts val="1200"/>
                  </a:spcAft>
                </a:pPr>
                <a14:m>
                  <m:oMath xmlns:m="http://schemas.openxmlformats.org/officeDocument/2006/math">
                    <m:r>
                      <m:rPr>
                        <m:sty m:val="p"/>
                      </m:rPr>
                      <a:rPr lang="en-GB" sz="3600" smtClean="0">
                        <a:latin typeface="Cambria Math" panose="02040503050406030204" pitchFamily="18" charset="0"/>
                        <a:cs typeface="Arial" panose="020B0604020202020204" pitchFamily="34" charset="0"/>
                      </a:rPr>
                      <m:t>Δ</m:t>
                    </m:r>
                    <m:r>
                      <a:rPr lang="en-GB" sz="3600" i="1">
                        <a:latin typeface="Cambria Math" panose="02040503050406030204" pitchFamily="18" charset="0"/>
                        <a:cs typeface="Arial" panose="020B0604020202020204" pitchFamily="34" charset="0"/>
                      </a:rPr>
                      <m:t>𝜃</m:t>
                    </m:r>
                  </m:oMath>
                </a14:m>
                <a:r>
                  <a:rPr lang="en-GB" sz="3600" dirty="0">
                    <a:latin typeface="Arial" panose="020B0604020202020204" pitchFamily="34" charset="0"/>
                    <a:cs typeface="Arial" panose="020B0604020202020204" pitchFamily="34" charset="0"/>
                  </a:rPr>
                  <a:t> mar an </a:t>
                </a:r>
                <a:r>
                  <a:rPr lang="en-GB" sz="3600" dirty="0" err="1">
                    <a:latin typeface="Arial" panose="020B0604020202020204" pitchFamily="34" charset="0"/>
                    <a:cs typeface="Arial" panose="020B0604020202020204" pitchFamily="34" charset="0"/>
                  </a:rPr>
                  <a:t>gcéanna</a:t>
                </a:r>
                <a:r>
                  <a:rPr lang="en-GB" sz="3600" dirty="0">
                    <a:latin typeface="Arial" panose="020B0604020202020204" pitchFamily="34" charset="0"/>
                    <a:cs typeface="Arial" panose="020B0604020202020204" pitchFamily="34" charset="0"/>
                  </a:rPr>
                  <a:t> i °C </a:t>
                </a:r>
                <a:r>
                  <a:rPr lang="en-GB" sz="3600" dirty="0" err="1">
                    <a:latin typeface="Arial" panose="020B0604020202020204" pitchFamily="34" charset="0"/>
                    <a:cs typeface="Arial" panose="020B0604020202020204" pitchFamily="34" charset="0"/>
                  </a:rPr>
                  <a:t>ná</a:t>
                </a:r>
                <a:r>
                  <a:rPr lang="en-GB" sz="3600" dirty="0">
                    <a:latin typeface="Arial" panose="020B0604020202020204" pitchFamily="34" charset="0"/>
                    <a:cs typeface="Arial" panose="020B0604020202020204" pitchFamily="34" charset="0"/>
                  </a:rPr>
                  <a:t> i K</a:t>
                </a:r>
              </a:p>
            </p:txBody>
          </p:sp>
        </mc:Choice>
        <mc:Fallback xmlns="">
          <p:sp>
            <p:nvSpPr>
              <p:cNvPr id="6" name="TextBox 5">
                <a:extLst>
                  <a:ext uri="{FF2B5EF4-FFF2-40B4-BE49-F238E27FC236}">
                    <a16:creationId xmlns:a16="http://schemas.microsoft.com/office/drawing/2014/main" id="{9C38F249-00BA-1539-FD9B-F87C6C98830D}"/>
                  </a:ext>
                </a:extLst>
              </p:cNvPr>
              <p:cNvSpPr txBox="1">
                <a:spLocks noRot="1" noChangeAspect="1" noMove="1" noResize="1" noEditPoints="1" noAdjustHandles="1" noChangeArrowheads="1" noChangeShapeType="1" noTextEdit="1"/>
              </p:cNvSpPr>
              <p:nvPr/>
            </p:nvSpPr>
            <p:spPr>
              <a:xfrm>
                <a:off x="1370705" y="5062625"/>
                <a:ext cx="6480071" cy="646331"/>
              </a:xfrm>
              <a:prstGeom prst="rect">
                <a:avLst/>
              </a:prstGeom>
              <a:blipFill>
                <a:blip r:embed="rId2"/>
                <a:stretch>
                  <a:fillRect t="-14019" r="-282" b="-33645"/>
                </a:stretch>
              </a:blipFill>
            </p:spPr>
            <p:txBody>
              <a:bodyPr/>
              <a:lstStyle/>
              <a:p>
                <a:r>
                  <a:rPr lang="en-IE">
                    <a:noFill/>
                  </a:rPr>
                  <a:t> </a:t>
                </a:r>
              </a:p>
            </p:txBody>
          </p:sp>
        </mc:Fallback>
      </mc:AlternateContent>
    </p:spTree>
    <p:extLst>
      <p:ext uri="{BB962C8B-B14F-4D97-AF65-F5344CB8AC3E}">
        <p14:creationId xmlns:p14="http://schemas.microsoft.com/office/powerpoint/2010/main" val="1270718515"/>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TextBox 2">
                <a:extLst>
                  <a:ext uri="{FF2B5EF4-FFF2-40B4-BE49-F238E27FC236}">
                    <a16:creationId xmlns:a16="http://schemas.microsoft.com/office/drawing/2014/main" id="{1CA7E2D0-9F11-32B4-5929-7C383F09475F}"/>
                  </a:ext>
                </a:extLst>
              </p:cNvPr>
              <p:cNvSpPr txBox="1"/>
              <p:nvPr/>
            </p:nvSpPr>
            <p:spPr>
              <a:xfrm>
                <a:off x="728628" y="1999997"/>
                <a:ext cx="7163927" cy="1107996"/>
              </a:xfrm>
              <a:prstGeom prst="rect">
                <a:avLst/>
              </a:prstGeom>
              <a:noFill/>
            </p:spPr>
            <p:txBody>
              <a:bodyPr wrap="square" rtlCol="0">
                <a:spAutoFit/>
              </a:bodyPr>
              <a:lstStyle/>
              <a:p>
                <a:pPr algn="l">
                  <a:spcAft>
                    <a:spcPts val="1200"/>
                  </a:spcAft>
                </a:pPr>
                <a:r>
                  <a:rPr lang="en-GB" sz="2800" dirty="0" err="1">
                    <a:latin typeface="Arial" panose="020B0604020202020204" pitchFamily="34" charset="0"/>
                    <a:cs typeface="Arial" panose="020B0604020202020204" pitchFamily="34" charset="0"/>
                  </a:rPr>
                  <a:t>Ardú</a:t>
                </a:r>
                <a:r>
                  <a:rPr lang="en-GB" sz="2800" dirty="0">
                    <a:latin typeface="Arial" panose="020B0604020202020204" pitchFamily="34" charset="0"/>
                    <a:cs typeface="Arial" panose="020B0604020202020204" pitchFamily="34" charset="0"/>
                  </a:rPr>
                  <a:t> </a:t>
                </a:r>
                <a:r>
                  <a:rPr lang="en-GB" sz="2800" dirty="0" err="1">
                    <a:latin typeface="Arial" panose="020B0604020202020204" pitchFamily="34" charset="0"/>
                    <a:cs typeface="Arial" panose="020B0604020202020204" pitchFamily="34" charset="0"/>
                  </a:rPr>
                  <a:t>teochta</a:t>
                </a:r>
                <a:r>
                  <a:rPr lang="en-GB" sz="2800" dirty="0">
                    <a:latin typeface="Arial" panose="020B0604020202020204" pitchFamily="34" charset="0"/>
                    <a:cs typeface="Arial" panose="020B0604020202020204" pitchFamily="34" charset="0"/>
                  </a:rPr>
                  <a:t> = 73°C </a:t>
                </a:r>
              </a:p>
              <a:p>
                <a:pPr>
                  <a:spcAft>
                    <a:spcPts val="1200"/>
                  </a:spcAft>
                </a:pPr>
                <a14:m>
                  <m:oMath xmlns:m="http://schemas.openxmlformats.org/officeDocument/2006/math">
                    <m:r>
                      <a:rPr lang="en-GB" sz="2800" b="0" i="1" dirty="0" smtClean="0">
                        <a:latin typeface="Cambria Math" panose="02040503050406030204" pitchFamily="18" charset="0"/>
                        <a:cs typeface="Arial" panose="020B0604020202020204" pitchFamily="34" charset="0"/>
                      </a:rPr>
                      <m:t>∴</m:t>
                    </m:r>
                  </m:oMath>
                </a14:m>
                <a:r>
                  <a:rPr lang="en-GB" sz="2800" dirty="0">
                    <a:latin typeface="Arial" panose="020B0604020202020204" pitchFamily="34" charset="0"/>
                    <a:cs typeface="Arial" panose="020B0604020202020204" pitchFamily="34" charset="0"/>
                  </a:rPr>
                  <a:t> Ardú teochta = 73 K.</a:t>
                </a:r>
                <a:endParaRPr lang="en-US" sz="2800" dirty="0">
                  <a:latin typeface="Arial" panose="020B0604020202020204" pitchFamily="34" charset="0"/>
                  <a:cs typeface="Arial" panose="020B0604020202020204" pitchFamily="34" charset="0"/>
                </a:endParaRPr>
              </a:p>
            </p:txBody>
          </p:sp>
        </mc:Choice>
        <mc:Fallback xmlns="">
          <p:sp>
            <p:nvSpPr>
              <p:cNvPr id="3" name="TextBox 2">
                <a:extLst>
                  <a:ext uri="{FF2B5EF4-FFF2-40B4-BE49-F238E27FC236}">
                    <a16:creationId xmlns:a16="http://schemas.microsoft.com/office/drawing/2014/main" id="{1CA7E2D0-9F11-32B4-5929-7C383F09475F}"/>
                  </a:ext>
                </a:extLst>
              </p:cNvPr>
              <p:cNvSpPr txBox="1">
                <a:spLocks noRot="1" noChangeAspect="1" noMove="1" noResize="1" noEditPoints="1" noAdjustHandles="1" noChangeArrowheads="1" noChangeShapeType="1" noTextEdit="1"/>
              </p:cNvSpPr>
              <p:nvPr/>
            </p:nvSpPr>
            <p:spPr>
              <a:xfrm>
                <a:off x="728628" y="1999997"/>
                <a:ext cx="7163927" cy="1107996"/>
              </a:xfrm>
              <a:prstGeom prst="rect">
                <a:avLst/>
              </a:prstGeom>
              <a:blipFill>
                <a:blip r:embed="rId2"/>
                <a:stretch>
                  <a:fillRect l="-1787" t="-5495" b="-14286"/>
                </a:stretch>
              </a:blipFill>
            </p:spPr>
            <p:txBody>
              <a:bodyPr/>
              <a:lstStyle/>
              <a:p>
                <a:r>
                  <a:rPr lang="en-IE">
                    <a:noFill/>
                  </a:rPr>
                  <a:t> </a:t>
                </a:r>
              </a:p>
            </p:txBody>
          </p:sp>
        </mc:Fallback>
      </mc:AlternateContent>
      <p:sp>
        <p:nvSpPr>
          <p:cNvPr id="7" name="TextBox 6">
            <a:extLst>
              <a:ext uri="{FF2B5EF4-FFF2-40B4-BE49-F238E27FC236}">
                <a16:creationId xmlns:a16="http://schemas.microsoft.com/office/drawing/2014/main" id="{89572DEC-DA1E-9197-E4C9-87F1440B535C}"/>
              </a:ext>
            </a:extLst>
          </p:cNvPr>
          <p:cNvSpPr txBox="1"/>
          <p:nvPr/>
        </p:nvSpPr>
        <p:spPr>
          <a:xfrm>
            <a:off x="2294750" y="4065645"/>
            <a:ext cx="3773810" cy="523220"/>
          </a:xfrm>
          <a:prstGeom prst="rect">
            <a:avLst/>
          </a:prstGeom>
          <a:noFill/>
        </p:spPr>
        <p:txBody>
          <a:bodyPr wrap="square" rtlCol="0">
            <a:spAutoFit/>
          </a:bodyPr>
          <a:lstStyle/>
          <a:p>
            <a:pPr algn="l">
              <a:spcAft>
                <a:spcPts val="1200"/>
              </a:spcAft>
            </a:pPr>
            <a:r>
              <a:rPr lang="en-GB" sz="2800">
                <a:latin typeface="Arial" panose="020B0604020202020204" pitchFamily="34" charset="0"/>
                <a:cs typeface="Arial" panose="020B0604020202020204" pitchFamily="34" charset="0"/>
              </a:rPr>
              <a:t>Q =73×500 = 36500 J</a:t>
            </a:r>
            <a:endParaRPr lang="en-US" sz="2800" err="1">
              <a:latin typeface="Arial" panose="020B0604020202020204" pitchFamily="34" charset="0"/>
              <a:cs typeface="Arial" panose="020B0604020202020204" pitchFamily="34" charset="0"/>
            </a:endParaRPr>
          </a:p>
        </p:txBody>
      </p:sp>
      <p:sp>
        <p:nvSpPr>
          <p:cNvPr id="5" name="Title 4">
            <a:extLst>
              <a:ext uri="{FF2B5EF4-FFF2-40B4-BE49-F238E27FC236}">
                <a16:creationId xmlns:a16="http://schemas.microsoft.com/office/drawing/2014/main" id="{E370ADF1-D781-F53A-C09E-C8D7607F6D88}"/>
              </a:ext>
            </a:extLst>
          </p:cNvPr>
          <p:cNvSpPr>
            <a:spLocks noGrp="1"/>
          </p:cNvSpPr>
          <p:nvPr>
            <p:ph type="title"/>
          </p:nvPr>
        </p:nvSpPr>
        <p:spPr/>
        <p:txBody>
          <a:bodyPr/>
          <a:lstStyle/>
          <a:p>
            <a:r>
              <a:rPr lang="en-GB" dirty="0" err="1"/>
              <a:t>Sampla</a:t>
            </a:r>
            <a:r>
              <a:rPr lang="en-GB" dirty="0"/>
              <a:t> 4</a:t>
            </a:r>
          </a:p>
        </p:txBody>
      </p:sp>
      <p:sp>
        <p:nvSpPr>
          <p:cNvPr id="8" name="Text Placeholder 7">
            <a:extLst>
              <a:ext uri="{FF2B5EF4-FFF2-40B4-BE49-F238E27FC236}">
                <a16:creationId xmlns:a16="http://schemas.microsoft.com/office/drawing/2014/main" id="{2332143C-4CD2-8C16-354D-86BEA7CAB0A4}"/>
              </a:ext>
            </a:extLst>
          </p:cNvPr>
          <p:cNvSpPr txBox="1">
            <a:spLocks noGrp="1"/>
          </p:cNvSpPr>
          <p:nvPr>
            <p:ph type="body" sz="quarter" idx="10"/>
          </p:nvPr>
        </p:nvSpPr>
        <p:spPr>
          <a:xfrm>
            <a:off x="122238" y="461963"/>
            <a:ext cx="8899525" cy="1255728"/>
          </a:xfrm>
          <a:prstGeom prst="rect">
            <a:avLst/>
          </a:prstGeom>
          <a:solidFill>
            <a:schemeClr val="accent2">
              <a:lumMod val="20000"/>
              <a:lumOff val="80000"/>
            </a:schemeClr>
          </a:solidFill>
        </p:spPr>
        <p:txBody>
          <a:bodyPr wrap="square" rtlCol="0">
            <a:spAutoFit/>
          </a:bodyPr>
          <a:lstStyle/>
          <a:p>
            <a:r>
              <a:rPr lang="ga-IE" dirty="0"/>
              <a:t>Tá cumas teasa ag gach réad. Téitear píosa miotail a bhfuil </a:t>
            </a:r>
            <a:r>
              <a:rPr lang="en-IE" dirty="0" err="1"/>
              <a:t>toilleadh</a:t>
            </a:r>
            <a:r>
              <a:rPr lang="ga-IE" dirty="0"/>
              <a:t> teasa 500 J K⁻¹ aige ó -3°C go +70°C. Cé mhéad teasa a úsáideadh?</a:t>
            </a:r>
          </a:p>
        </p:txBody>
      </p:sp>
      <mc:AlternateContent xmlns:mc="http://schemas.openxmlformats.org/markup-compatibility/2006" xmlns:a14="http://schemas.microsoft.com/office/drawing/2010/main">
        <mc:Choice Requires="a14">
          <p:sp>
            <p:nvSpPr>
              <p:cNvPr id="9" name="TextBox 8">
                <a:extLst>
                  <a:ext uri="{FF2B5EF4-FFF2-40B4-BE49-F238E27FC236}">
                    <a16:creationId xmlns:a16="http://schemas.microsoft.com/office/drawing/2014/main" id="{0C3B903C-26CF-9283-071F-819A27C2EDB1}"/>
                  </a:ext>
                </a:extLst>
              </p:cNvPr>
              <p:cNvSpPr txBox="1"/>
              <p:nvPr/>
            </p:nvSpPr>
            <p:spPr>
              <a:xfrm>
                <a:off x="2537294" y="3248265"/>
                <a:ext cx="1644361" cy="677108"/>
              </a:xfrm>
              <a:prstGeom prst="rect">
                <a:avLst/>
              </a:prstGeom>
              <a:noFill/>
            </p:spPr>
            <p:txBody>
              <a:bodyPr wrap="none" rtlCol="0">
                <a:spAutoFit/>
              </a:bodyPr>
              <a:lstStyle/>
              <a:p>
                <a:pPr algn="l">
                  <a:spcAft>
                    <a:spcPts val="1200"/>
                  </a:spcAft>
                </a:pPr>
                <a14:m>
                  <m:oMathPara xmlns:m="http://schemas.openxmlformats.org/officeDocument/2006/math">
                    <m:oMathParaPr>
                      <m:jc m:val="centerGroup"/>
                    </m:oMathParaPr>
                    <m:oMath xmlns:m="http://schemas.openxmlformats.org/officeDocument/2006/math">
                      <m:r>
                        <a:rPr lang="en-GB" sz="2800" b="0" i="1" smtClean="0">
                          <a:latin typeface="Cambria Math" panose="02040503050406030204" pitchFamily="18" charset="0"/>
                          <a:cs typeface="Arial" panose="020B0604020202020204" pitchFamily="34" charset="0"/>
                        </a:rPr>
                        <m:t>𝑄</m:t>
                      </m:r>
                      <m:r>
                        <a:rPr lang="en-GB" sz="2800" b="0" i="1" smtClean="0">
                          <a:latin typeface="Cambria Math" panose="02040503050406030204" pitchFamily="18" charset="0"/>
                          <a:cs typeface="Arial" panose="020B0604020202020204" pitchFamily="34" charset="0"/>
                        </a:rPr>
                        <m:t>=</m:t>
                      </m:r>
                      <m:r>
                        <a:rPr lang="en-GB" sz="2800" b="0" i="1" smtClean="0">
                          <a:latin typeface="Cambria Math" panose="02040503050406030204" pitchFamily="18" charset="0"/>
                          <a:cs typeface="Arial" panose="020B0604020202020204" pitchFamily="34" charset="0"/>
                        </a:rPr>
                        <m:t>𝐶</m:t>
                      </m:r>
                      <m:r>
                        <m:rPr>
                          <m:sty m:val="p"/>
                        </m:rPr>
                        <a:rPr lang="en-GB" sz="2800" b="0" i="0" smtClean="0">
                          <a:latin typeface="Cambria Math" panose="02040503050406030204" pitchFamily="18" charset="0"/>
                          <a:cs typeface="Arial" panose="020B0604020202020204" pitchFamily="34" charset="0"/>
                        </a:rPr>
                        <m:t>Δ</m:t>
                      </m:r>
                      <m:r>
                        <a:rPr lang="en-GB" sz="2800" b="0" i="1" smtClean="0">
                          <a:latin typeface="Cambria Math" panose="02040503050406030204" pitchFamily="18" charset="0"/>
                          <a:cs typeface="Arial" panose="020B0604020202020204" pitchFamily="34" charset="0"/>
                        </a:rPr>
                        <m:t>𝜃</m:t>
                      </m:r>
                    </m:oMath>
                  </m:oMathPara>
                </a14:m>
                <a:endParaRPr lang="en-GB" sz="2800" err="1">
                  <a:latin typeface="Arial" panose="020B0604020202020204" pitchFamily="34" charset="0"/>
                  <a:cs typeface="Arial" panose="020B0604020202020204" pitchFamily="34" charset="0"/>
                </a:endParaRPr>
              </a:p>
            </p:txBody>
          </p:sp>
        </mc:Choice>
        <mc:Fallback xmlns="">
          <p:sp>
            <p:nvSpPr>
              <p:cNvPr id="9" name="TextBox 8">
                <a:extLst>
                  <a:ext uri="{FF2B5EF4-FFF2-40B4-BE49-F238E27FC236}">
                    <a16:creationId xmlns:a16="http://schemas.microsoft.com/office/drawing/2014/main" id="{0C3B903C-26CF-9283-071F-819A27C2EDB1}"/>
                  </a:ext>
                </a:extLst>
              </p:cNvPr>
              <p:cNvSpPr txBox="1">
                <a:spLocks noRot="1" noChangeAspect="1" noMove="1" noResize="1" noEditPoints="1" noAdjustHandles="1" noChangeArrowheads="1" noChangeShapeType="1" noTextEdit="1"/>
              </p:cNvSpPr>
              <p:nvPr/>
            </p:nvSpPr>
            <p:spPr>
              <a:xfrm>
                <a:off x="2537294" y="3248265"/>
                <a:ext cx="1644361" cy="677108"/>
              </a:xfrm>
              <a:prstGeom prst="rect">
                <a:avLst/>
              </a:prstGeom>
              <a:blipFill>
                <a:blip r:embed="rId3"/>
                <a:stretch>
                  <a:fillRect/>
                </a:stretch>
              </a:blipFill>
            </p:spPr>
            <p:txBody>
              <a:bodyPr/>
              <a:lstStyle/>
              <a:p>
                <a:r>
                  <a:rPr lang="en-US">
                    <a:noFill/>
                  </a:rPr>
                  <a:t> </a:t>
                </a:r>
              </a:p>
            </p:txBody>
          </p:sp>
        </mc:Fallback>
      </mc:AlternateContent>
      <p:sp>
        <p:nvSpPr>
          <p:cNvPr id="10" name="TextBox 9">
            <a:extLst>
              <a:ext uri="{FF2B5EF4-FFF2-40B4-BE49-F238E27FC236}">
                <a16:creationId xmlns:a16="http://schemas.microsoft.com/office/drawing/2014/main" id="{592558D2-F474-B9EC-6BC3-AD0ECA7E9258}"/>
              </a:ext>
            </a:extLst>
          </p:cNvPr>
          <p:cNvSpPr txBox="1"/>
          <p:nvPr/>
        </p:nvSpPr>
        <p:spPr>
          <a:xfrm>
            <a:off x="4734838" y="3210679"/>
            <a:ext cx="3174267" cy="523220"/>
          </a:xfrm>
          <a:prstGeom prst="rect">
            <a:avLst/>
          </a:prstGeom>
          <a:noFill/>
        </p:spPr>
        <p:txBody>
          <a:bodyPr wrap="none" rtlCol="0">
            <a:spAutoFit/>
          </a:bodyPr>
          <a:lstStyle/>
          <a:p>
            <a:pPr algn="l">
              <a:spcAft>
                <a:spcPts val="1200"/>
              </a:spcAft>
            </a:pPr>
            <a:r>
              <a:rPr lang="en-GB" sz="2800" dirty="0">
                <a:latin typeface="Arial" panose="020B0604020202020204" pitchFamily="34" charset="0"/>
                <a:cs typeface="Arial" panose="020B0604020202020204" pitchFamily="34" charset="0"/>
              </a:rPr>
              <a:t>C = </a:t>
            </a:r>
            <a:r>
              <a:rPr lang="en-GB" sz="2800" dirty="0" err="1">
                <a:latin typeface="Arial" panose="020B0604020202020204" pitchFamily="34" charset="0"/>
                <a:cs typeface="Arial" panose="020B0604020202020204" pitchFamily="34" charset="0"/>
              </a:rPr>
              <a:t>toilleadh</a:t>
            </a:r>
            <a:r>
              <a:rPr lang="en-GB" sz="2800" dirty="0">
                <a:latin typeface="Arial" panose="020B0604020202020204" pitchFamily="34" charset="0"/>
                <a:cs typeface="Arial" panose="020B0604020202020204" pitchFamily="34" charset="0"/>
              </a:rPr>
              <a:t> </a:t>
            </a:r>
            <a:r>
              <a:rPr lang="en-GB" sz="2800" dirty="0" err="1">
                <a:latin typeface="Arial" panose="020B0604020202020204" pitchFamily="34" charset="0"/>
                <a:cs typeface="Arial" panose="020B0604020202020204" pitchFamily="34" charset="0"/>
              </a:rPr>
              <a:t>teasa</a:t>
            </a:r>
            <a:endParaRPr lang="en-GB" sz="2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6137045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7" grpId="0"/>
      <p:bldP spid="9" grpId="0"/>
      <p:bldP spid="10" grpId="0"/>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E804B60-AF3D-8B60-D37F-776D37983F7A}"/>
            </a:ext>
          </a:extLst>
        </p:cNvPr>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TextBox 2">
                <a:extLst>
                  <a:ext uri="{FF2B5EF4-FFF2-40B4-BE49-F238E27FC236}">
                    <a16:creationId xmlns:a16="http://schemas.microsoft.com/office/drawing/2014/main" id="{BA6BE052-B97A-0FC3-438B-9A5C57C4C9B4}"/>
                  </a:ext>
                </a:extLst>
              </p:cNvPr>
              <p:cNvSpPr txBox="1"/>
              <p:nvPr/>
            </p:nvSpPr>
            <p:spPr>
              <a:xfrm>
                <a:off x="1980073" y="4666786"/>
                <a:ext cx="5678027" cy="523220"/>
              </a:xfrm>
              <a:prstGeom prst="rect">
                <a:avLst/>
              </a:prstGeom>
              <a:noFill/>
            </p:spPr>
            <p:txBody>
              <a:bodyPr wrap="square" rtlCol="0">
                <a:spAutoFit/>
              </a:bodyPr>
              <a:lstStyle/>
              <a:p>
                <a:pPr>
                  <a:spcAft>
                    <a:spcPts val="1200"/>
                  </a:spcAft>
                </a:pPr>
                <a14:m>
                  <m:oMath xmlns:m="http://schemas.openxmlformats.org/officeDocument/2006/math">
                    <m:r>
                      <a:rPr lang="en-GB" sz="2800" b="0" i="1" dirty="0" smtClean="0">
                        <a:latin typeface="Cambria Math" panose="02040503050406030204" pitchFamily="18" charset="0"/>
                        <a:cs typeface="Arial" panose="020B0604020202020204" pitchFamily="34" charset="0"/>
                      </a:rPr>
                      <m:t>∴</m:t>
                    </m:r>
                  </m:oMath>
                </a14:m>
                <a:r>
                  <a:rPr lang="en-GB" sz="2800" dirty="0">
                    <a:latin typeface="Arial" panose="020B0604020202020204" pitchFamily="34" charset="0"/>
                    <a:cs typeface="Arial" panose="020B0604020202020204" pitchFamily="34" charset="0"/>
                  </a:rPr>
                  <a:t> </a:t>
                </a:r>
                <a:r>
                  <a:rPr lang="en-GB" sz="2800" dirty="0" err="1">
                    <a:latin typeface="Arial" panose="020B0604020202020204" pitchFamily="34" charset="0"/>
                    <a:cs typeface="Arial" panose="020B0604020202020204" pitchFamily="34" charset="0"/>
                  </a:rPr>
                  <a:t>Teocht</a:t>
                </a:r>
                <a:r>
                  <a:rPr lang="en-GB" sz="2800" dirty="0">
                    <a:latin typeface="Arial" panose="020B0604020202020204" pitchFamily="34" charset="0"/>
                    <a:cs typeface="Arial" panose="020B0604020202020204" pitchFamily="34" charset="0"/>
                  </a:rPr>
                  <a:t> </a:t>
                </a:r>
                <a:r>
                  <a:rPr lang="en-GB" sz="2800" dirty="0" err="1">
                    <a:latin typeface="Arial" panose="020B0604020202020204" pitchFamily="34" charset="0"/>
                    <a:cs typeface="Arial" panose="020B0604020202020204" pitchFamily="34" charset="0"/>
                  </a:rPr>
                  <a:t>nua</a:t>
                </a:r>
                <a:r>
                  <a:rPr lang="en-GB" sz="2800" dirty="0">
                    <a:latin typeface="Arial" panose="020B0604020202020204" pitchFamily="34" charset="0"/>
                    <a:cs typeface="Arial" panose="020B0604020202020204" pitchFamily="34" charset="0"/>
                  </a:rPr>
                  <a:t>= 70°C.</a:t>
                </a:r>
                <a:endParaRPr lang="en-US" sz="2800" dirty="0">
                  <a:latin typeface="Arial" panose="020B0604020202020204" pitchFamily="34" charset="0"/>
                  <a:cs typeface="Arial" panose="020B0604020202020204" pitchFamily="34" charset="0"/>
                </a:endParaRPr>
              </a:p>
            </p:txBody>
          </p:sp>
        </mc:Choice>
        <mc:Fallback xmlns="">
          <p:sp>
            <p:nvSpPr>
              <p:cNvPr id="3" name="TextBox 2">
                <a:extLst>
                  <a:ext uri="{FF2B5EF4-FFF2-40B4-BE49-F238E27FC236}">
                    <a16:creationId xmlns:a16="http://schemas.microsoft.com/office/drawing/2014/main" id="{BA6BE052-B97A-0FC3-438B-9A5C57C4C9B4}"/>
                  </a:ext>
                </a:extLst>
              </p:cNvPr>
              <p:cNvSpPr txBox="1">
                <a:spLocks noRot="1" noChangeAspect="1" noMove="1" noResize="1" noEditPoints="1" noAdjustHandles="1" noChangeArrowheads="1" noChangeShapeType="1" noTextEdit="1"/>
              </p:cNvSpPr>
              <p:nvPr/>
            </p:nvSpPr>
            <p:spPr>
              <a:xfrm>
                <a:off x="1980073" y="4666786"/>
                <a:ext cx="5678027" cy="523220"/>
              </a:xfrm>
              <a:prstGeom prst="rect">
                <a:avLst/>
              </a:prstGeom>
              <a:blipFill>
                <a:blip r:embed="rId2"/>
                <a:stretch>
                  <a:fillRect t="-12941" b="-32941"/>
                </a:stretch>
              </a:blipFill>
            </p:spPr>
            <p:txBody>
              <a:bodyPr/>
              <a:lstStyle/>
              <a:p>
                <a:r>
                  <a:rPr lang="en-IE">
                    <a:noFill/>
                  </a:rPr>
                  <a:t> </a:t>
                </a:r>
              </a:p>
            </p:txBody>
          </p:sp>
        </mc:Fallback>
      </mc:AlternateContent>
      <p:sp>
        <p:nvSpPr>
          <p:cNvPr id="5" name="Title 4">
            <a:extLst>
              <a:ext uri="{FF2B5EF4-FFF2-40B4-BE49-F238E27FC236}">
                <a16:creationId xmlns:a16="http://schemas.microsoft.com/office/drawing/2014/main" id="{3E56557B-455B-1A52-23AA-C8DDFB406304}"/>
              </a:ext>
            </a:extLst>
          </p:cNvPr>
          <p:cNvSpPr>
            <a:spLocks noGrp="1"/>
          </p:cNvSpPr>
          <p:nvPr>
            <p:ph type="title"/>
          </p:nvPr>
        </p:nvSpPr>
        <p:spPr/>
        <p:txBody>
          <a:bodyPr/>
          <a:lstStyle/>
          <a:p>
            <a:r>
              <a:rPr lang="en-GB" dirty="0" err="1"/>
              <a:t>Sampla</a:t>
            </a:r>
            <a:r>
              <a:rPr lang="en-GB" dirty="0"/>
              <a:t> 5</a:t>
            </a:r>
          </a:p>
        </p:txBody>
      </p:sp>
      <p:sp>
        <p:nvSpPr>
          <p:cNvPr id="8" name="Text Placeholder 7">
            <a:extLst>
              <a:ext uri="{FF2B5EF4-FFF2-40B4-BE49-F238E27FC236}">
                <a16:creationId xmlns:a16="http://schemas.microsoft.com/office/drawing/2014/main" id="{87B513FD-36D2-A824-4CDD-6C53342882D1}"/>
              </a:ext>
            </a:extLst>
          </p:cNvPr>
          <p:cNvSpPr txBox="1">
            <a:spLocks noGrp="1"/>
          </p:cNvSpPr>
          <p:nvPr>
            <p:ph type="body" sz="quarter" idx="10"/>
          </p:nvPr>
        </p:nvSpPr>
        <p:spPr>
          <a:xfrm>
            <a:off x="122238" y="461963"/>
            <a:ext cx="8899525" cy="867930"/>
          </a:xfrm>
          <a:prstGeom prst="rect">
            <a:avLst/>
          </a:prstGeom>
          <a:solidFill>
            <a:schemeClr val="accent2">
              <a:lumMod val="20000"/>
              <a:lumOff val="80000"/>
            </a:schemeClr>
          </a:solidFill>
        </p:spPr>
        <p:txBody>
          <a:bodyPr wrap="square" rtlCol="0">
            <a:spAutoFit/>
          </a:bodyPr>
          <a:lstStyle/>
          <a:p>
            <a:r>
              <a:rPr lang="ga-IE" dirty="0"/>
              <a:t>Téitear píosa miotail ag 20°C le </a:t>
            </a:r>
            <a:r>
              <a:rPr lang="en-IE" dirty="0" err="1"/>
              <a:t>toilleadh</a:t>
            </a:r>
            <a:r>
              <a:rPr lang="ga-IE" dirty="0"/>
              <a:t> teasa 400 J K⁻¹ le 20,000 J. Cén teocht a shroichfidh sé?</a:t>
            </a:r>
          </a:p>
        </p:txBody>
      </p:sp>
      <mc:AlternateContent xmlns:mc="http://schemas.openxmlformats.org/markup-compatibility/2006" xmlns:a14="http://schemas.microsoft.com/office/drawing/2010/main">
        <mc:Choice Requires="a14">
          <p:sp>
            <p:nvSpPr>
              <p:cNvPr id="9" name="TextBox 8">
                <a:extLst>
                  <a:ext uri="{FF2B5EF4-FFF2-40B4-BE49-F238E27FC236}">
                    <a16:creationId xmlns:a16="http://schemas.microsoft.com/office/drawing/2014/main" id="{805D171C-1BDE-044D-182A-48484EF53946}"/>
                  </a:ext>
                </a:extLst>
              </p:cNvPr>
              <p:cNvSpPr txBox="1"/>
              <p:nvPr/>
            </p:nvSpPr>
            <p:spPr>
              <a:xfrm>
                <a:off x="2174039" y="1730003"/>
                <a:ext cx="1644361" cy="677108"/>
              </a:xfrm>
              <a:prstGeom prst="rect">
                <a:avLst/>
              </a:prstGeom>
              <a:noFill/>
            </p:spPr>
            <p:txBody>
              <a:bodyPr wrap="none" rtlCol="0">
                <a:spAutoFit/>
              </a:bodyPr>
              <a:lstStyle/>
              <a:p>
                <a:pPr algn="l">
                  <a:spcAft>
                    <a:spcPts val="1200"/>
                  </a:spcAft>
                </a:pPr>
                <a14:m>
                  <m:oMathPara xmlns:m="http://schemas.openxmlformats.org/officeDocument/2006/math">
                    <m:oMathParaPr>
                      <m:jc m:val="centerGroup"/>
                    </m:oMathParaPr>
                    <m:oMath xmlns:m="http://schemas.openxmlformats.org/officeDocument/2006/math">
                      <m:r>
                        <a:rPr lang="en-GB" sz="2800" b="0" i="1" smtClean="0">
                          <a:latin typeface="Cambria Math" panose="02040503050406030204" pitchFamily="18" charset="0"/>
                          <a:cs typeface="Arial" panose="020B0604020202020204" pitchFamily="34" charset="0"/>
                        </a:rPr>
                        <m:t>𝑄</m:t>
                      </m:r>
                      <m:r>
                        <a:rPr lang="en-GB" sz="2800" b="0" i="1" smtClean="0">
                          <a:latin typeface="Cambria Math" panose="02040503050406030204" pitchFamily="18" charset="0"/>
                          <a:cs typeface="Arial" panose="020B0604020202020204" pitchFamily="34" charset="0"/>
                        </a:rPr>
                        <m:t>=</m:t>
                      </m:r>
                      <m:r>
                        <a:rPr lang="en-GB" sz="2800" b="0" i="1" smtClean="0">
                          <a:latin typeface="Cambria Math" panose="02040503050406030204" pitchFamily="18" charset="0"/>
                          <a:cs typeface="Arial" panose="020B0604020202020204" pitchFamily="34" charset="0"/>
                        </a:rPr>
                        <m:t>𝐶</m:t>
                      </m:r>
                      <m:r>
                        <m:rPr>
                          <m:sty m:val="p"/>
                        </m:rPr>
                        <a:rPr lang="en-GB" sz="2800" b="0" i="0" smtClean="0">
                          <a:latin typeface="Cambria Math" panose="02040503050406030204" pitchFamily="18" charset="0"/>
                          <a:cs typeface="Arial" panose="020B0604020202020204" pitchFamily="34" charset="0"/>
                        </a:rPr>
                        <m:t>Δ</m:t>
                      </m:r>
                      <m:r>
                        <a:rPr lang="en-GB" sz="2800" b="0" i="1" smtClean="0">
                          <a:latin typeface="Cambria Math" panose="02040503050406030204" pitchFamily="18" charset="0"/>
                          <a:cs typeface="Arial" panose="020B0604020202020204" pitchFamily="34" charset="0"/>
                        </a:rPr>
                        <m:t>𝜃</m:t>
                      </m:r>
                    </m:oMath>
                  </m:oMathPara>
                </a14:m>
                <a:endParaRPr lang="en-GB" sz="2800" err="1">
                  <a:latin typeface="Arial" panose="020B0604020202020204" pitchFamily="34" charset="0"/>
                  <a:cs typeface="Arial" panose="020B0604020202020204" pitchFamily="34" charset="0"/>
                </a:endParaRPr>
              </a:p>
            </p:txBody>
          </p:sp>
        </mc:Choice>
        <mc:Fallback xmlns="">
          <p:sp>
            <p:nvSpPr>
              <p:cNvPr id="9" name="TextBox 8">
                <a:extLst>
                  <a:ext uri="{FF2B5EF4-FFF2-40B4-BE49-F238E27FC236}">
                    <a16:creationId xmlns:a16="http://schemas.microsoft.com/office/drawing/2014/main" id="{805D171C-1BDE-044D-182A-48484EF53946}"/>
                  </a:ext>
                </a:extLst>
              </p:cNvPr>
              <p:cNvSpPr txBox="1">
                <a:spLocks noRot="1" noChangeAspect="1" noMove="1" noResize="1" noEditPoints="1" noAdjustHandles="1" noChangeArrowheads="1" noChangeShapeType="1" noTextEdit="1"/>
              </p:cNvSpPr>
              <p:nvPr/>
            </p:nvSpPr>
            <p:spPr>
              <a:xfrm>
                <a:off x="2174039" y="1730003"/>
                <a:ext cx="1644361" cy="677108"/>
              </a:xfrm>
              <a:prstGeom prst="rect">
                <a:avLst/>
              </a:prstGeom>
              <a:blipFill>
                <a:blip r:embed="rId3"/>
                <a:stretch>
                  <a:fillRect/>
                </a:stretch>
              </a:blipFill>
            </p:spPr>
            <p:txBody>
              <a:bodyPr/>
              <a:lstStyle/>
              <a:p>
                <a:r>
                  <a:rPr lang="en-US">
                    <a:noFill/>
                  </a:rPr>
                  <a:t> </a:t>
                </a:r>
              </a:p>
            </p:txBody>
          </p:sp>
        </mc:Fallback>
      </mc:AlternateContent>
      <p:sp>
        <p:nvSpPr>
          <p:cNvPr id="10" name="TextBox 9">
            <a:extLst>
              <a:ext uri="{FF2B5EF4-FFF2-40B4-BE49-F238E27FC236}">
                <a16:creationId xmlns:a16="http://schemas.microsoft.com/office/drawing/2014/main" id="{4A4D3F53-2C8B-0018-1FEB-AEED258D720C}"/>
              </a:ext>
            </a:extLst>
          </p:cNvPr>
          <p:cNvSpPr txBox="1"/>
          <p:nvPr/>
        </p:nvSpPr>
        <p:spPr>
          <a:xfrm>
            <a:off x="4371583" y="1692417"/>
            <a:ext cx="3174267" cy="523220"/>
          </a:xfrm>
          <a:prstGeom prst="rect">
            <a:avLst/>
          </a:prstGeom>
          <a:noFill/>
        </p:spPr>
        <p:txBody>
          <a:bodyPr wrap="none" rtlCol="0">
            <a:spAutoFit/>
          </a:bodyPr>
          <a:lstStyle/>
          <a:p>
            <a:pPr algn="l">
              <a:spcAft>
                <a:spcPts val="1200"/>
              </a:spcAft>
            </a:pPr>
            <a:r>
              <a:rPr lang="en-GB" sz="2800" dirty="0">
                <a:latin typeface="Arial" panose="020B0604020202020204" pitchFamily="34" charset="0"/>
                <a:cs typeface="Arial" panose="020B0604020202020204" pitchFamily="34" charset="0"/>
              </a:rPr>
              <a:t>C = </a:t>
            </a:r>
            <a:r>
              <a:rPr lang="en-GB" sz="2800" dirty="0" err="1">
                <a:latin typeface="Arial" panose="020B0604020202020204" pitchFamily="34" charset="0"/>
                <a:cs typeface="Arial" panose="020B0604020202020204" pitchFamily="34" charset="0"/>
              </a:rPr>
              <a:t>toilleadh</a:t>
            </a:r>
            <a:r>
              <a:rPr lang="en-GB" sz="2800" dirty="0">
                <a:latin typeface="Arial" panose="020B0604020202020204" pitchFamily="34" charset="0"/>
                <a:cs typeface="Arial" panose="020B0604020202020204" pitchFamily="34" charset="0"/>
              </a:rPr>
              <a:t> </a:t>
            </a:r>
            <a:r>
              <a:rPr lang="en-GB" sz="2800" dirty="0" err="1">
                <a:latin typeface="Arial" panose="020B0604020202020204" pitchFamily="34" charset="0"/>
                <a:cs typeface="Arial" panose="020B0604020202020204" pitchFamily="34" charset="0"/>
              </a:rPr>
              <a:t>teasa</a:t>
            </a:r>
            <a:endParaRPr lang="en-GB" sz="2800" dirty="0">
              <a:latin typeface="Arial" panose="020B060402020202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2" name="TextBox 1">
                <a:extLst>
                  <a:ext uri="{FF2B5EF4-FFF2-40B4-BE49-F238E27FC236}">
                    <a16:creationId xmlns:a16="http://schemas.microsoft.com/office/drawing/2014/main" id="{33AA45A4-4410-EF2C-B84C-4B4C9A8B1A68}"/>
                  </a:ext>
                </a:extLst>
              </p:cNvPr>
              <p:cNvSpPr txBox="1"/>
              <p:nvPr/>
            </p:nvSpPr>
            <p:spPr>
              <a:xfrm>
                <a:off x="2174039" y="2453801"/>
                <a:ext cx="1429559" cy="1055674"/>
              </a:xfrm>
              <a:prstGeom prst="rect">
                <a:avLst/>
              </a:prstGeom>
              <a:noFill/>
            </p:spPr>
            <p:txBody>
              <a:bodyPr wrap="none" rtlCol="0">
                <a:spAutoFit/>
              </a:bodyPr>
              <a:lstStyle/>
              <a:p>
                <a:pPr>
                  <a:spcAft>
                    <a:spcPts val="1200"/>
                  </a:spcAft>
                </a:pPr>
                <a14:m>
                  <m:oMathPara xmlns:m="http://schemas.openxmlformats.org/officeDocument/2006/math">
                    <m:oMathParaPr>
                      <m:jc m:val="centerGroup"/>
                    </m:oMathParaPr>
                    <m:oMath xmlns:m="http://schemas.openxmlformats.org/officeDocument/2006/math">
                      <m:r>
                        <m:rPr>
                          <m:sty m:val="p"/>
                        </m:rPr>
                        <a:rPr lang="en-GB" sz="2800" smtClean="0">
                          <a:latin typeface="Cambria Math" panose="02040503050406030204" pitchFamily="18" charset="0"/>
                          <a:cs typeface="Arial" panose="020B0604020202020204" pitchFamily="34" charset="0"/>
                        </a:rPr>
                        <m:t>Δ</m:t>
                      </m:r>
                      <m:r>
                        <a:rPr lang="en-GB" sz="2800" i="1">
                          <a:latin typeface="Cambria Math" panose="02040503050406030204" pitchFamily="18" charset="0"/>
                          <a:cs typeface="Arial" panose="020B0604020202020204" pitchFamily="34" charset="0"/>
                        </a:rPr>
                        <m:t>𝜃</m:t>
                      </m:r>
                      <m:r>
                        <a:rPr lang="en-GB" sz="2800" b="0" i="1" smtClean="0">
                          <a:latin typeface="Cambria Math" panose="02040503050406030204" pitchFamily="18" charset="0"/>
                          <a:cs typeface="Arial" panose="020B0604020202020204" pitchFamily="34" charset="0"/>
                        </a:rPr>
                        <m:t>=</m:t>
                      </m:r>
                      <m:f>
                        <m:fPr>
                          <m:ctrlPr>
                            <a:rPr lang="en-GB" sz="2800" b="0" i="1" smtClean="0">
                              <a:latin typeface="Cambria Math" panose="02040503050406030204" pitchFamily="18" charset="0"/>
                              <a:cs typeface="Arial" panose="020B0604020202020204" pitchFamily="34" charset="0"/>
                            </a:rPr>
                          </m:ctrlPr>
                        </m:fPr>
                        <m:num>
                          <m:r>
                            <a:rPr lang="en-GB" sz="2800" b="0" i="1" smtClean="0">
                              <a:latin typeface="Cambria Math" panose="02040503050406030204" pitchFamily="18" charset="0"/>
                              <a:cs typeface="Arial" panose="020B0604020202020204" pitchFamily="34" charset="0"/>
                            </a:rPr>
                            <m:t>𝑄</m:t>
                          </m:r>
                        </m:num>
                        <m:den>
                          <m:r>
                            <a:rPr lang="en-GB" sz="2800" b="0" i="1" smtClean="0">
                              <a:latin typeface="Cambria Math" panose="02040503050406030204" pitchFamily="18" charset="0"/>
                              <a:cs typeface="Arial" panose="020B0604020202020204" pitchFamily="34" charset="0"/>
                            </a:rPr>
                            <m:t>𝐶</m:t>
                          </m:r>
                        </m:den>
                      </m:f>
                    </m:oMath>
                  </m:oMathPara>
                </a14:m>
                <a:endParaRPr lang="en-GB" sz="2800" err="1">
                  <a:latin typeface="Arial" panose="020B0604020202020204" pitchFamily="34" charset="0"/>
                  <a:cs typeface="Arial" panose="020B0604020202020204" pitchFamily="34" charset="0"/>
                </a:endParaRPr>
              </a:p>
            </p:txBody>
          </p:sp>
        </mc:Choice>
        <mc:Fallback xmlns="">
          <p:sp>
            <p:nvSpPr>
              <p:cNvPr id="2" name="TextBox 1">
                <a:extLst>
                  <a:ext uri="{FF2B5EF4-FFF2-40B4-BE49-F238E27FC236}">
                    <a16:creationId xmlns:a16="http://schemas.microsoft.com/office/drawing/2014/main" id="{33AA45A4-4410-EF2C-B84C-4B4C9A8B1A68}"/>
                  </a:ext>
                </a:extLst>
              </p:cNvPr>
              <p:cNvSpPr txBox="1">
                <a:spLocks noRot="1" noChangeAspect="1" noMove="1" noResize="1" noEditPoints="1" noAdjustHandles="1" noChangeArrowheads="1" noChangeShapeType="1" noTextEdit="1"/>
              </p:cNvSpPr>
              <p:nvPr/>
            </p:nvSpPr>
            <p:spPr>
              <a:xfrm>
                <a:off x="2174039" y="2453801"/>
                <a:ext cx="1429559" cy="1055674"/>
              </a:xfrm>
              <a:prstGeom prst="rect">
                <a:avLst/>
              </a:prstGeom>
              <a:blipFill>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 name="TextBox 3">
                <a:extLst>
                  <a:ext uri="{FF2B5EF4-FFF2-40B4-BE49-F238E27FC236}">
                    <a16:creationId xmlns:a16="http://schemas.microsoft.com/office/drawing/2014/main" id="{6EC35657-609C-95E2-AE01-0A51CBFF0685}"/>
                  </a:ext>
                </a:extLst>
              </p:cNvPr>
              <p:cNvSpPr txBox="1"/>
              <p:nvPr/>
            </p:nvSpPr>
            <p:spPr>
              <a:xfrm>
                <a:off x="2174038" y="3564422"/>
                <a:ext cx="3207160" cy="704295"/>
              </a:xfrm>
              <a:prstGeom prst="rect">
                <a:avLst/>
              </a:prstGeom>
              <a:noFill/>
            </p:spPr>
            <p:txBody>
              <a:bodyPr wrap="none" rtlCol="0">
                <a:spAutoFit/>
              </a:bodyPr>
              <a:lstStyle/>
              <a:p>
                <a:pPr>
                  <a:spcAft>
                    <a:spcPts val="1200"/>
                  </a:spcAft>
                </a:pPr>
                <a14:m>
                  <m:oMath xmlns:m="http://schemas.openxmlformats.org/officeDocument/2006/math">
                    <m:r>
                      <m:rPr>
                        <m:sty m:val="p"/>
                      </m:rPr>
                      <a:rPr lang="en-GB" sz="2800" smtClean="0">
                        <a:latin typeface="Cambria Math" panose="02040503050406030204" pitchFamily="18" charset="0"/>
                        <a:cs typeface="Arial" panose="020B0604020202020204" pitchFamily="34" charset="0"/>
                      </a:rPr>
                      <m:t>Δ</m:t>
                    </m:r>
                    <m:r>
                      <a:rPr lang="en-GB" sz="2800" i="1">
                        <a:latin typeface="Cambria Math" panose="02040503050406030204" pitchFamily="18" charset="0"/>
                        <a:cs typeface="Arial" panose="020B0604020202020204" pitchFamily="34" charset="0"/>
                      </a:rPr>
                      <m:t>𝜃</m:t>
                    </m:r>
                    <m:r>
                      <a:rPr lang="en-GB" sz="2800" b="0" i="1" smtClean="0">
                        <a:latin typeface="Cambria Math" panose="02040503050406030204" pitchFamily="18" charset="0"/>
                        <a:cs typeface="Arial" panose="020B0604020202020204" pitchFamily="34" charset="0"/>
                      </a:rPr>
                      <m:t>=</m:t>
                    </m:r>
                    <m:f>
                      <m:fPr>
                        <m:ctrlPr>
                          <a:rPr lang="en-GB" sz="2800" b="0" i="1" smtClean="0">
                            <a:latin typeface="Cambria Math" panose="02040503050406030204" pitchFamily="18" charset="0"/>
                            <a:cs typeface="Arial" panose="020B0604020202020204" pitchFamily="34" charset="0"/>
                          </a:rPr>
                        </m:ctrlPr>
                      </m:fPr>
                      <m:num>
                        <m:r>
                          <a:rPr lang="en-GB" sz="2800" b="0" i="1" smtClean="0">
                            <a:latin typeface="Cambria Math" panose="02040503050406030204" pitchFamily="18" charset="0"/>
                            <a:cs typeface="Arial" panose="020B0604020202020204" pitchFamily="34" charset="0"/>
                          </a:rPr>
                          <m:t>20000</m:t>
                        </m:r>
                      </m:num>
                      <m:den>
                        <m:r>
                          <a:rPr lang="en-GB" sz="2800" b="0" i="1" smtClean="0">
                            <a:latin typeface="Cambria Math" panose="02040503050406030204" pitchFamily="18" charset="0"/>
                            <a:cs typeface="Arial" panose="020B0604020202020204" pitchFamily="34" charset="0"/>
                          </a:rPr>
                          <m:t>400</m:t>
                        </m:r>
                      </m:den>
                    </m:f>
                    <m:r>
                      <a:rPr lang="en-GB" sz="2800" b="0" i="1" smtClean="0">
                        <a:latin typeface="Cambria Math" panose="02040503050406030204" pitchFamily="18" charset="0"/>
                        <a:cs typeface="Arial" panose="020B0604020202020204" pitchFamily="34" charset="0"/>
                      </a:rPr>
                      <m:t>=50</m:t>
                    </m:r>
                  </m:oMath>
                </a14:m>
                <a:r>
                  <a:rPr lang="en-GB" sz="2800">
                    <a:latin typeface="Arial" panose="020B0604020202020204" pitchFamily="34" charset="0"/>
                    <a:cs typeface="Arial" panose="020B0604020202020204" pitchFamily="34" charset="0"/>
                  </a:rPr>
                  <a:t>°C </a:t>
                </a:r>
                <a:endParaRPr lang="en-GB" sz="2800" err="1">
                  <a:latin typeface="Arial" panose="020B0604020202020204" pitchFamily="34" charset="0"/>
                  <a:cs typeface="Arial" panose="020B0604020202020204" pitchFamily="34" charset="0"/>
                </a:endParaRPr>
              </a:p>
            </p:txBody>
          </p:sp>
        </mc:Choice>
        <mc:Fallback xmlns="">
          <p:sp>
            <p:nvSpPr>
              <p:cNvPr id="4" name="TextBox 3">
                <a:extLst>
                  <a:ext uri="{FF2B5EF4-FFF2-40B4-BE49-F238E27FC236}">
                    <a16:creationId xmlns:a16="http://schemas.microsoft.com/office/drawing/2014/main" id="{6EC35657-609C-95E2-AE01-0A51CBFF0685}"/>
                  </a:ext>
                </a:extLst>
              </p:cNvPr>
              <p:cNvSpPr txBox="1">
                <a:spLocks noRot="1" noChangeAspect="1" noMove="1" noResize="1" noEditPoints="1" noAdjustHandles="1" noChangeArrowheads="1" noChangeShapeType="1" noTextEdit="1"/>
              </p:cNvSpPr>
              <p:nvPr/>
            </p:nvSpPr>
            <p:spPr>
              <a:xfrm>
                <a:off x="2174038" y="3564422"/>
                <a:ext cx="3207160" cy="704295"/>
              </a:xfrm>
              <a:prstGeom prst="rect">
                <a:avLst/>
              </a:prstGeom>
              <a:blipFill>
                <a:blip r:embed="rId5"/>
                <a:stretch>
                  <a:fillRect r="-2852" b="-9565"/>
                </a:stretch>
              </a:blipFill>
            </p:spPr>
            <p:txBody>
              <a:bodyPr/>
              <a:lstStyle/>
              <a:p>
                <a:r>
                  <a:rPr lang="en-US">
                    <a:noFill/>
                  </a:rPr>
                  <a:t> </a:t>
                </a:r>
              </a:p>
            </p:txBody>
          </p:sp>
        </mc:Fallback>
      </mc:AlternateContent>
    </p:spTree>
    <p:extLst>
      <p:ext uri="{BB962C8B-B14F-4D97-AF65-F5344CB8AC3E}">
        <p14:creationId xmlns:p14="http://schemas.microsoft.com/office/powerpoint/2010/main" val="28069388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9" grpId="0"/>
      <p:bldP spid="10" grpId="0"/>
      <p:bldP spid="2" grpId="0"/>
      <p:bldP spid="4" grpId="0"/>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6" name="Title 5">
                <a:extLst>
                  <a:ext uri="{FF2B5EF4-FFF2-40B4-BE49-F238E27FC236}">
                    <a16:creationId xmlns:a16="http://schemas.microsoft.com/office/drawing/2014/main" id="{B2D00C34-A7DC-8AD7-FA4E-8818438BBAC6}"/>
                  </a:ext>
                </a:extLst>
              </p:cNvPr>
              <p:cNvSpPr txBox="1">
                <a:spLocks noGrp="1"/>
              </p:cNvSpPr>
              <p:nvPr>
                <p:ph type="title"/>
              </p:nvPr>
            </p:nvSpPr>
            <p:spPr>
              <a:xfrm>
                <a:off x="445861" y="-1"/>
                <a:ext cx="6765955" cy="480131"/>
              </a:xfrm>
              <a:prstGeom prst="rect">
                <a:avLst/>
              </a:prstGeom>
              <a:noFill/>
            </p:spPr>
            <p:txBody>
              <a:bodyPr wrap="none" rtlCol="0">
                <a:spAutoFit/>
              </a:bodyPr>
              <a:lstStyle/>
              <a:p>
                <a:pPr algn="l"/>
                <a:r>
                  <a:rPr lang="en-GB" sz="2800" b="0" dirty="0" err="1"/>
                  <a:t>Cleachtadh</a:t>
                </a:r>
                <a:r>
                  <a:rPr lang="en-GB" sz="2800" b="0" dirty="0"/>
                  <a:t> </a:t>
                </a:r>
                <a:r>
                  <a:rPr lang="en-GB" sz="2800" b="0" dirty="0" err="1"/>
                  <a:t>ceisteanna</a:t>
                </a:r>
                <a:r>
                  <a:rPr lang="en-GB" sz="2800" b="0" dirty="0"/>
                  <a:t> ag </a:t>
                </a:r>
                <a:r>
                  <a:rPr lang="en-GB" sz="2800" b="0" dirty="0" err="1"/>
                  <a:t>úsáid</a:t>
                </a:r>
                <a:r>
                  <a:rPr lang="en-GB" sz="2800" b="0" dirty="0"/>
                  <a:t> </a:t>
                </a:r>
                <a14:m>
                  <m:oMath xmlns:m="http://schemas.openxmlformats.org/officeDocument/2006/math">
                    <m:r>
                      <a:rPr lang="en-GB" sz="2800" b="0" i="1" smtClean="0">
                        <a:latin typeface="Cambria Math" panose="02040503050406030204" pitchFamily="18" charset="0"/>
                      </a:rPr>
                      <m:t>𝑄</m:t>
                    </m:r>
                    <m:r>
                      <a:rPr lang="en-GB" sz="2800" b="0" i="1" smtClean="0">
                        <a:latin typeface="Cambria Math" panose="02040503050406030204" pitchFamily="18" charset="0"/>
                      </a:rPr>
                      <m:t>=</m:t>
                    </m:r>
                    <m:r>
                      <a:rPr lang="en-GB" sz="2800" b="0" i="1" smtClean="0">
                        <a:latin typeface="Cambria Math" panose="02040503050406030204" pitchFamily="18" charset="0"/>
                      </a:rPr>
                      <m:t>𝐶</m:t>
                    </m:r>
                    <m:r>
                      <m:rPr>
                        <m:sty m:val="p"/>
                      </m:rPr>
                      <a:rPr lang="en-GB" sz="2800" b="0" i="0" smtClean="0">
                        <a:latin typeface="Cambria Math" panose="02040503050406030204" pitchFamily="18" charset="0"/>
                      </a:rPr>
                      <m:t>Δ</m:t>
                    </m:r>
                    <m:r>
                      <a:rPr lang="en-GB" sz="2800" b="0" i="1" smtClean="0">
                        <a:latin typeface="Cambria Math" panose="02040503050406030204" pitchFamily="18" charset="0"/>
                      </a:rPr>
                      <m:t>𝜃</m:t>
                    </m:r>
                  </m:oMath>
                </a14:m>
                <a:endParaRPr lang="en-GB" sz="2800" dirty="0"/>
              </a:p>
            </p:txBody>
          </p:sp>
        </mc:Choice>
        <mc:Fallback xmlns="">
          <p:sp>
            <p:nvSpPr>
              <p:cNvPr id="6" name="Title 5">
                <a:extLst>
                  <a:ext uri="{FF2B5EF4-FFF2-40B4-BE49-F238E27FC236}">
                    <a16:creationId xmlns:a16="http://schemas.microsoft.com/office/drawing/2014/main" id="{B2D00C34-A7DC-8AD7-FA4E-8818438BBAC6}"/>
                  </a:ext>
                </a:extLst>
              </p:cNvPr>
              <p:cNvSpPr txBox="1">
                <a:spLocks noGrp="1" noRot="1" noChangeAspect="1" noMove="1" noResize="1" noEditPoints="1" noAdjustHandles="1" noChangeArrowheads="1" noChangeShapeType="1" noTextEdit="1"/>
              </p:cNvSpPr>
              <p:nvPr>
                <p:ph type="title"/>
              </p:nvPr>
            </p:nvSpPr>
            <p:spPr>
              <a:xfrm>
                <a:off x="445861" y="-1"/>
                <a:ext cx="6765955" cy="480131"/>
              </a:xfrm>
              <a:prstGeom prst="rect">
                <a:avLst/>
              </a:prstGeom>
              <a:blipFill>
                <a:blip r:embed="rId2"/>
                <a:stretch>
                  <a:fillRect l="-1802" t="-21519" b="-34177"/>
                </a:stretch>
              </a:blipFill>
            </p:spPr>
            <p:txBody>
              <a:bodyPr/>
              <a:lstStyle/>
              <a:p>
                <a:r>
                  <a:rPr lang="en-IE">
                    <a:noFill/>
                  </a:rPr>
                  <a:t> </a:t>
                </a:r>
              </a:p>
            </p:txBody>
          </p:sp>
        </mc:Fallback>
      </mc:AlternateContent>
      <p:sp>
        <p:nvSpPr>
          <p:cNvPr id="5" name="Text Placeholder 4">
            <a:extLst>
              <a:ext uri="{FF2B5EF4-FFF2-40B4-BE49-F238E27FC236}">
                <a16:creationId xmlns:a16="http://schemas.microsoft.com/office/drawing/2014/main" id="{07733FCC-DF8C-FAC1-DF18-40654BFC5D5A}"/>
              </a:ext>
            </a:extLst>
          </p:cNvPr>
          <p:cNvSpPr>
            <a:spLocks noGrp="1"/>
          </p:cNvSpPr>
          <p:nvPr>
            <p:ph type="body" sz="quarter" idx="10"/>
          </p:nvPr>
        </p:nvSpPr>
        <p:spPr>
          <a:xfrm>
            <a:off x="122292" y="461664"/>
            <a:ext cx="8899415" cy="2287806"/>
          </a:xfrm>
        </p:spPr>
        <p:txBody>
          <a:bodyPr/>
          <a:lstStyle/>
          <a:p>
            <a:r>
              <a:rPr lang="en-GB" dirty="0"/>
              <a:t>Tá </a:t>
            </a:r>
            <a:r>
              <a:rPr lang="en-GB" dirty="0" err="1"/>
              <a:t>cumas</a:t>
            </a:r>
            <a:r>
              <a:rPr lang="en-GB" dirty="0"/>
              <a:t> </a:t>
            </a:r>
            <a:r>
              <a:rPr lang="en-GB" dirty="0" err="1"/>
              <a:t>teasa</a:t>
            </a:r>
            <a:r>
              <a:rPr lang="en-GB" dirty="0"/>
              <a:t> 500 J K</a:t>
            </a:r>
            <a:r>
              <a:rPr lang="en-GB" baseline="30000" dirty="0"/>
              <a:t>-1</a:t>
            </a:r>
            <a:r>
              <a:rPr lang="en-GB" dirty="0"/>
              <a:t> ag </a:t>
            </a:r>
            <a:r>
              <a:rPr lang="en-GB" dirty="0" err="1"/>
              <a:t>réad</a:t>
            </a:r>
            <a:r>
              <a:rPr lang="en-GB" dirty="0"/>
              <a:t> </a:t>
            </a:r>
          </a:p>
          <a:p>
            <a:pPr marL="571500" indent="-571500">
              <a:buAutoNum type="romanLcParenBoth"/>
            </a:pPr>
            <a:r>
              <a:rPr lang="en-GB" dirty="0" err="1"/>
              <a:t>Má</a:t>
            </a:r>
            <a:r>
              <a:rPr lang="en-GB" dirty="0"/>
              <a:t> </a:t>
            </a:r>
            <a:r>
              <a:rPr lang="en-GB" dirty="0" err="1"/>
              <a:t>thugtar</a:t>
            </a:r>
            <a:r>
              <a:rPr lang="en-GB" dirty="0"/>
              <a:t> an </a:t>
            </a:r>
            <a:r>
              <a:rPr lang="en-GB" dirty="0" err="1"/>
              <a:t>réad</a:t>
            </a:r>
            <a:r>
              <a:rPr lang="en-GB" dirty="0"/>
              <a:t> ó 30℃ go 40℃, </a:t>
            </a:r>
            <a:r>
              <a:rPr lang="en-GB" dirty="0" err="1"/>
              <a:t>cé</a:t>
            </a:r>
            <a:r>
              <a:rPr lang="en-GB" dirty="0"/>
              <a:t> </a:t>
            </a:r>
            <a:r>
              <a:rPr lang="en-GB" dirty="0" err="1"/>
              <a:t>mhéad</a:t>
            </a:r>
            <a:r>
              <a:rPr lang="en-GB" dirty="0"/>
              <a:t> </a:t>
            </a:r>
            <a:r>
              <a:rPr lang="en-GB" dirty="0" err="1"/>
              <a:t>fuinnimh</a:t>
            </a:r>
            <a:r>
              <a:rPr lang="en-GB" dirty="0"/>
              <a:t> a </a:t>
            </a:r>
            <a:r>
              <a:rPr lang="en-GB" dirty="0" err="1"/>
              <a:t>úsáidtear</a:t>
            </a:r>
            <a:r>
              <a:rPr lang="en-GB" dirty="0"/>
              <a:t>?</a:t>
            </a:r>
          </a:p>
          <a:p>
            <a:pPr marL="571500" indent="-571500">
              <a:buAutoNum type="romanLcParenBoth"/>
            </a:pPr>
            <a:r>
              <a:rPr lang="ga-IE" dirty="0"/>
              <a:t>Má tá an réad ag 20℃ agus má théitear é le 1000 J fuinnimh, cad a bheidh a theocht nua?</a:t>
            </a:r>
          </a:p>
        </p:txBody>
      </p:sp>
      <p:sp>
        <p:nvSpPr>
          <p:cNvPr id="2" name="TextBox 1">
            <a:extLst>
              <a:ext uri="{FF2B5EF4-FFF2-40B4-BE49-F238E27FC236}">
                <a16:creationId xmlns:a16="http://schemas.microsoft.com/office/drawing/2014/main" id="{DF9DBD39-496A-F614-1D7D-AB62525466DF}"/>
              </a:ext>
            </a:extLst>
          </p:cNvPr>
          <p:cNvSpPr txBox="1"/>
          <p:nvPr/>
        </p:nvSpPr>
        <p:spPr>
          <a:xfrm>
            <a:off x="7402883" y="5899759"/>
            <a:ext cx="1454244" cy="800219"/>
          </a:xfrm>
          <a:prstGeom prst="rect">
            <a:avLst/>
          </a:prstGeom>
          <a:noFill/>
        </p:spPr>
        <p:txBody>
          <a:bodyPr wrap="none" rtlCol="0">
            <a:spAutoFit/>
          </a:bodyPr>
          <a:lstStyle/>
          <a:p>
            <a:pPr marL="571500" indent="-571500" algn="l">
              <a:spcAft>
                <a:spcPts val="1200"/>
              </a:spcAft>
              <a:buAutoNum type="romanLcParenBoth"/>
            </a:pPr>
            <a:r>
              <a:rPr lang="en-GB">
                <a:latin typeface="Arial" panose="020B0604020202020204" pitchFamily="34" charset="0"/>
                <a:cs typeface="Arial" panose="020B0604020202020204" pitchFamily="34" charset="0"/>
              </a:rPr>
              <a:t>5000 J</a:t>
            </a:r>
          </a:p>
          <a:p>
            <a:pPr marL="571500" indent="-571500">
              <a:spcAft>
                <a:spcPts val="1200"/>
              </a:spcAft>
              <a:buAutoNum type="romanLcParenBoth"/>
            </a:pPr>
            <a:r>
              <a:rPr lang="en-GB">
                <a:latin typeface="Arial" panose="020B0604020202020204" pitchFamily="34" charset="0"/>
                <a:cs typeface="Arial" panose="020B0604020202020204" pitchFamily="34" charset="0"/>
              </a:rPr>
              <a:t>22</a:t>
            </a:r>
            <a:r>
              <a:rPr lang="en-GB"/>
              <a:t>℃</a:t>
            </a:r>
            <a:endParaRPr lang="en-GB">
              <a:latin typeface="Arial" panose="020B0604020202020204" pitchFamily="34" charset="0"/>
              <a:cs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8" name="Text Box 6">
            <a:extLst>
              <a:ext uri="{FF2B5EF4-FFF2-40B4-BE49-F238E27FC236}">
                <a16:creationId xmlns:a16="http://schemas.microsoft.com/office/drawing/2014/main" id="{311E40C2-C6D9-8CCA-E924-25E6FA4EB4D5}"/>
              </a:ext>
            </a:extLst>
          </p:cNvPr>
          <p:cNvSpPr txBox="1">
            <a:spLocks noChangeArrowheads="1"/>
          </p:cNvSpPr>
          <p:nvPr/>
        </p:nvSpPr>
        <p:spPr bwMode="auto">
          <a:xfrm>
            <a:off x="395288" y="1310304"/>
            <a:ext cx="8064500" cy="2259080"/>
          </a:xfrm>
          <a:prstGeom prst="rect">
            <a:avLst/>
          </a:prstGeom>
          <a:solidFill>
            <a:srgbClr val="FFFF99"/>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20000"/>
              </a:spcBef>
            </a:pPr>
            <a:r>
              <a:rPr lang="en-GB" sz="3200" dirty="0"/>
              <a:t>An </a:t>
            </a:r>
            <a:r>
              <a:rPr lang="en-GB" sz="3200" dirty="0" err="1"/>
              <a:t>fuinneamh</a:t>
            </a:r>
            <a:r>
              <a:rPr lang="en-GB" sz="3200" dirty="0"/>
              <a:t> </a:t>
            </a:r>
            <a:r>
              <a:rPr lang="en-GB" sz="3200" dirty="0" err="1"/>
              <a:t>teasa</a:t>
            </a:r>
            <a:r>
              <a:rPr lang="en-GB" sz="3200" dirty="0"/>
              <a:t> a </a:t>
            </a:r>
            <a:r>
              <a:rPr lang="en-GB" sz="3200" dirty="0" err="1"/>
              <a:t>theastaíonn</a:t>
            </a:r>
            <a:r>
              <a:rPr lang="en-GB" sz="3200" dirty="0"/>
              <a:t> </a:t>
            </a:r>
            <a:r>
              <a:rPr lang="en-GB" sz="3200" dirty="0" err="1"/>
              <a:t>chun</a:t>
            </a:r>
            <a:r>
              <a:rPr lang="en-GB" sz="3200" dirty="0"/>
              <a:t> </a:t>
            </a:r>
            <a:r>
              <a:rPr lang="en-GB" sz="3200" dirty="0" err="1"/>
              <a:t>teocht</a:t>
            </a:r>
            <a:r>
              <a:rPr lang="en-GB" sz="3200" dirty="0"/>
              <a:t> </a:t>
            </a:r>
            <a:r>
              <a:rPr lang="en-GB" sz="3200" dirty="0" err="1"/>
              <a:t>aon</a:t>
            </a:r>
            <a:r>
              <a:rPr lang="en-GB" sz="3200" dirty="0"/>
              <a:t> </a:t>
            </a:r>
            <a:r>
              <a:rPr lang="en-GB" sz="3200" dirty="0" err="1"/>
              <a:t>chileagram</a:t>
            </a:r>
            <a:r>
              <a:rPr lang="en-GB" sz="3200" dirty="0"/>
              <a:t> </a:t>
            </a:r>
            <a:r>
              <a:rPr lang="en-GB" sz="3200" dirty="0" err="1"/>
              <a:t>amháin</a:t>
            </a:r>
            <a:r>
              <a:rPr lang="en-GB" sz="3200" dirty="0"/>
              <a:t> de</a:t>
            </a:r>
          </a:p>
          <a:p>
            <a:pPr eaLnBrk="1" hangingPunct="1">
              <a:spcBef>
                <a:spcPct val="20000"/>
              </a:spcBef>
            </a:pPr>
            <a:r>
              <a:rPr lang="en-GB" sz="3200" dirty="0" err="1"/>
              <a:t>shubstaint</a:t>
            </a:r>
            <a:r>
              <a:rPr lang="en-GB" sz="3200" dirty="0"/>
              <a:t> a </a:t>
            </a:r>
            <a:r>
              <a:rPr lang="en-GB" sz="3200" dirty="0" err="1"/>
              <a:t>athrú</a:t>
            </a:r>
            <a:r>
              <a:rPr lang="en-GB" sz="3200" dirty="0"/>
              <a:t> </a:t>
            </a:r>
            <a:r>
              <a:rPr lang="en-GB" sz="3200" dirty="0" err="1"/>
              <a:t>aon</a:t>
            </a:r>
            <a:r>
              <a:rPr lang="en-GB" sz="3200" dirty="0"/>
              <a:t> </a:t>
            </a:r>
            <a:r>
              <a:rPr lang="en-GB" sz="3200" dirty="0" err="1"/>
              <a:t>cheilvin</a:t>
            </a:r>
            <a:r>
              <a:rPr lang="en-GB" sz="3200" dirty="0"/>
              <a:t> </a:t>
            </a:r>
            <a:r>
              <a:rPr lang="en-GB" sz="3200" dirty="0" err="1"/>
              <a:t>amháin</a:t>
            </a:r>
            <a:endParaRPr lang="en-GB" sz="3200" dirty="0"/>
          </a:p>
          <a:p>
            <a:pPr eaLnBrk="1" hangingPunct="1">
              <a:spcBef>
                <a:spcPct val="20000"/>
              </a:spcBef>
            </a:pPr>
            <a:endParaRPr lang="en-GB" sz="3200" noProof="0" dirty="0"/>
          </a:p>
        </p:txBody>
      </p:sp>
      <p:sp>
        <p:nvSpPr>
          <p:cNvPr id="2" name="TextBox 1">
            <a:extLst>
              <a:ext uri="{FF2B5EF4-FFF2-40B4-BE49-F238E27FC236}">
                <a16:creationId xmlns:a16="http://schemas.microsoft.com/office/drawing/2014/main" id="{E2808593-0783-5385-EA6C-5F0BA9793BB8}"/>
              </a:ext>
            </a:extLst>
          </p:cNvPr>
          <p:cNvSpPr txBox="1"/>
          <p:nvPr/>
        </p:nvSpPr>
        <p:spPr>
          <a:xfrm>
            <a:off x="2581520" y="4133511"/>
            <a:ext cx="3852337" cy="457176"/>
          </a:xfrm>
          <a:prstGeom prst="rect">
            <a:avLst/>
          </a:prstGeom>
          <a:noFill/>
        </p:spPr>
        <p:txBody>
          <a:bodyPr wrap="none" rtlCol="0">
            <a:spAutoFit/>
          </a:bodyPr>
          <a:lstStyle/>
          <a:p>
            <a:pPr>
              <a:lnSpc>
                <a:spcPts val="2700"/>
              </a:lnSpc>
            </a:pPr>
            <a:r>
              <a:rPr lang="en-GB" sz="3200" dirty="0"/>
              <a:t>Cad é an </a:t>
            </a:r>
            <a:r>
              <a:rPr lang="en-GB" sz="3200" dirty="0" err="1"/>
              <a:t>tsiombal</a:t>
            </a:r>
            <a:r>
              <a:rPr lang="en-GB" sz="3200" dirty="0"/>
              <a:t>?</a:t>
            </a:r>
          </a:p>
        </p:txBody>
      </p:sp>
      <p:sp>
        <p:nvSpPr>
          <p:cNvPr id="3" name="TextBox 2">
            <a:extLst>
              <a:ext uri="{FF2B5EF4-FFF2-40B4-BE49-F238E27FC236}">
                <a16:creationId xmlns:a16="http://schemas.microsoft.com/office/drawing/2014/main" id="{AFD4B953-2DE5-3840-F0B3-E78D2D0D46A1}"/>
              </a:ext>
            </a:extLst>
          </p:cNvPr>
          <p:cNvSpPr txBox="1"/>
          <p:nvPr/>
        </p:nvSpPr>
        <p:spPr>
          <a:xfrm>
            <a:off x="3109535" y="5115190"/>
            <a:ext cx="2231701" cy="584775"/>
          </a:xfrm>
          <a:prstGeom prst="rect">
            <a:avLst/>
          </a:prstGeom>
          <a:noFill/>
        </p:spPr>
        <p:txBody>
          <a:bodyPr wrap="none" rtlCol="0">
            <a:spAutoFit/>
          </a:bodyPr>
          <a:lstStyle/>
          <a:p>
            <a:pPr algn="l"/>
            <a:r>
              <a:rPr lang="en-GB" sz="3200" b="1" dirty="0"/>
              <a:t>c (c </a:t>
            </a:r>
            <a:r>
              <a:rPr lang="en-GB" sz="3200" b="1" dirty="0" err="1"/>
              <a:t>beag</a:t>
            </a:r>
            <a:r>
              <a:rPr lang="en-GB" sz="3200" b="1" dirty="0"/>
              <a:t>!)</a:t>
            </a:r>
          </a:p>
        </p:txBody>
      </p:sp>
      <p:sp>
        <p:nvSpPr>
          <p:cNvPr id="4" name="TextBox 3">
            <a:extLst>
              <a:ext uri="{FF2B5EF4-FFF2-40B4-BE49-F238E27FC236}">
                <a16:creationId xmlns:a16="http://schemas.microsoft.com/office/drawing/2014/main" id="{FC8F0B33-B2CC-CD6E-571B-CD1B835F103A}"/>
              </a:ext>
            </a:extLst>
          </p:cNvPr>
          <p:cNvSpPr txBox="1"/>
          <p:nvPr/>
        </p:nvSpPr>
        <p:spPr>
          <a:xfrm>
            <a:off x="5554612" y="3028890"/>
            <a:ext cx="2568460" cy="400110"/>
          </a:xfrm>
          <a:prstGeom prst="rect">
            <a:avLst/>
          </a:prstGeom>
          <a:noFill/>
        </p:spPr>
        <p:txBody>
          <a:bodyPr wrap="none" rtlCol="0">
            <a:spAutoFit/>
          </a:bodyPr>
          <a:lstStyle/>
          <a:p>
            <a:pPr algn="l"/>
            <a:r>
              <a:rPr lang="en-GB" sz="2000" dirty="0"/>
              <a:t>HL 2018, 2021, 2022</a:t>
            </a:r>
          </a:p>
        </p:txBody>
      </p:sp>
      <p:sp>
        <p:nvSpPr>
          <p:cNvPr id="5" name="Title 4">
            <a:extLst>
              <a:ext uri="{FF2B5EF4-FFF2-40B4-BE49-F238E27FC236}">
                <a16:creationId xmlns:a16="http://schemas.microsoft.com/office/drawing/2014/main" id="{5D17ED32-6F18-8105-EC04-66BEA0F98E89}"/>
              </a:ext>
            </a:extLst>
          </p:cNvPr>
          <p:cNvSpPr>
            <a:spLocks noGrp="1"/>
          </p:cNvSpPr>
          <p:nvPr>
            <p:ph type="title"/>
          </p:nvPr>
        </p:nvSpPr>
        <p:spPr>
          <a:xfrm>
            <a:off x="241300" y="155246"/>
            <a:ext cx="8724900" cy="590931"/>
          </a:xfrm>
        </p:spPr>
        <p:txBody>
          <a:bodyPr/>
          <a:lstStyle/>
          <a:p>
            <a:r>
              <a:rPr lang="en-GB" dirty="0"/>
              <a:t>Cad is </a:t>
            </a:r>
            <a:r>
              <a:rPr lang="en-GB" dirty="0" err="1"/>
              <a:t>Saintoilleadh</a:t>
            </a:r>
            <a:r>
              <a:rPr lang="en-GB" dirty="0"/>
              <a:t> </a:t>
            </a:r>
            <a:r>
              <a:rPr lang="en-GB" dirty="0" err="1"/>
              <a:t>teasa</a:t>
            </a:r>
            <a:r>
              <a:rPr lang="en-GB" dirty="0"/>
              <a:t> </a:t>
            </a:r>
            <a:r>
              <a:rPr lang="en-GB" dirty="0" err="1"/>
              <a:t>ann</a:t>
            </a:r>
            <a:r>
              <a:rPr lang="en-GB" dirty="0"/>
              <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1" nodeType="clickEffect">
                                  <p:stCondLst>
                                    <p:cond delay="0"/>
                                  </p:stCondLst>
                                  <p:childTnLst>
                                    <p:set>
                                      <p:cBhvr>
                                        <p:cTn id="6" dur="1" fill="hold">
                                          <p:stCondLst>
                                            <p:cond delay="0"/>
                                          </p:stCondLst>
                                        </p:cTn>
                                        <p:tgtEl>
                                          <p:spTgt spid="819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8" grpId="0"/>
      <p:bldP spid="8198" grpId="1" animBg="1"/>
      <p:bldP spid="2" grpId="0"/>
      <p:bldP spid="3" grpId="0"/>
      <p:bldP spid="4" grpId="0"/>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AE4C814-8F49-6603-493D-D1672A6060B6}"/>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1840F8D2-8811-6318-3577-BF57220CDF28}"/>
              </a:ext>
            </a:extLst>
          </p:cNvPr>
          <p:cNvSpPr>
            <a:spLocks noGrp="1"/>
          </p:cNvSpPr>
          <p:nvPr>
            <p:ph type="title"/>
          </p:nvPr>
        </p:nvSpPr>
        <p:spPr>
          <a:xfrm>
            <a:off x="241300" y="155246"/>
            <a:ext cx="8724900" cy="590931"/>
          </a:xfrm>
        </p:spPr>
        <p:txBody>
          <a:bodyPr/>
          <a:lstStyle/>
          <a:p>
            <a:r>
              <a:rPr lang="en-IE" dirty="0"/>
              <a:t>O</a:t>
            </a:r>
            <a:r>
              <a:rPr lang="ga-IE" dirty="0"/>
              <a:t>la </a:t>
            </a:r>
            <a:r>
              <a:rPr lang="en-IE" dirty="0"/>
              <a:t>C</a:t>
            </a:r>
            <a:r>
              <a:rPr lang="ga-IE" dirty="0"/>
              <a:t>ócaireachta vs </a:t>
            </a:r>
            <a:r>
              <a:rPr lang="en-IE" dirty="0"/>
              <a:t>U</a:t>
            </a:r>
            <a:r>
              <a:rPr lang="ga-IE" dirty="0"/>
              <a:t>isce</a:t>
            </a:r>
            <a:endParaRPr lang="en-GB" dirty="0"/>
          </a:p>
        </p:txBody>
      </p:sp>
      <p:sp>
        <p:nvSpPr>
          <p:cNvPr id="6" name="TextBox 5">
            <a:extLst>
              <a:ext uri="{FF2B5EF4-FFF2-40B4-BE49-F238E27FC236}">
                <a16:creationId xmlns:a16="http://schemas.microsoft.com/office/drawing/2014/main" id="{67CFD6BC-4825-B86F-E81A-17E86C81CC81}"/>
              </a:ext>
            </a:extLst>
          </p:cNvPr>
          <p:cNvSpPr txBox="1"/>
          <p:nvPr/>
        </p:nvSpPr>
        <p:spPr>
          <a:xfrm>
            <a:off x="454908" y="1141995"/>
            <a:ext cx="4972335" cy="3046988"/>
          </a:xfrm>
          <a:prstGeom prst="rect">
            <a:avLst/>
          </a:prstGeom>
          <a:noFill/>
        </p:spPr>
        <p:txBody>
          <a:bodyPr wrap="square" rtlCol="0">
            <a:spAutoFit/>
          </a:bodyPr>
          <a:lstStyle/>
          <a:p>
            <a:pPr>
              <a:spcAft>
                <a:spcPts val="1200"/>
              </a:spcAft>
            </a:pPr>
            <a:r>
              <a:rPr lang="en-GB" sz="3200" dirty="0" err="1">
                <a:latin typeface="Arial" panose="020B0604020202020204" pitchFamily="34" charset="0"/>
                <a:cs typeface="Arial" panose="020B0604020202020204" pitchFamily="34" charset="0"/>
              </a:rPr>
              <a:t>Tógann</a:t>
            </a:r>
            <a:r>
              <a:rPr lang="en-GB" sz="3200" dirty="0">
                <a:latin typeface="Arial" panose="020B0604020202020204" pitchFamily="34" charset="0"/>
                <a:cs typeface="Arial" panose="020B0604020202020204" pitchFamily="34" charset="0"/>
              </a:rPr>
              <a:t> </a:t>
            </a:r>
            <a:r>
              <a:rPr lang="en-GB" sz="3200" dirty="0" err="1">
                <a:latin typeface="Arial" panose="020B0604020202020204" pitchFamily="34" charset="0"/>
                <a:cs typeface="Arial" panose="020B0604020202020204" pitchFamily="34" charset="0"/>
              </a:rPr>
              <a:t>sé</a:t>
            </a:r>
            <a:r>
              <a:rPr lang="en-GB" sz="3200" dirty="0">
                <a:latin typeface="Arial" panose="020B0604020202020204" pitchFamily="34" charset="0"/>
                <a:cs typeface="Arial" panose="020B0604020202020204" pitchFamily="34" charset="0"/>
              </a:rPr>
              <a:t> </a:t>
            </a:r>
            <a:r>
              <a:rPr lang="en-GB" sz="3200" dirty="0" err="1">
                <a:latin typeface="Arial" panose="020B0604020202020204" pitchFamily="34" charset="0"/>
                <a:cs typeface="Arial" panose="020B0604020202020204" pitchFamily="34" charset="0"/>
              </a:rPr>
              <a:t>beagnach</a:t>
            </a:r>
            <a:r>
              <a:rPr lang="en-GB" sz="3200" dirty="0">
                <a:latin typeface="Arial" panose="020B0604020202020204" pitchFamily="34" charset="0"/>
                <a:cs typeface="Arial" panose="020B0604020202020204" pitchFamily="34" charset="0"/>
              </a:rPr>
              <a:t> </a:t>
            </a:r>
            <a:r>
              <a:rPr lang="en-GB" sz="3200" dirty="0" err="1">
                <a:latin typeface="Arial" panose="020B0604020202020204" pitchFamily="34" charset="0"/>
                <a:cs typeface="Arial" panose="020B0604020202020204" pitchFamily="34" charset="0"/>
              </a:rPr>
              <a:t>dhá</a:t>
            </a:r>
            <a:r>
              <a:rPr lang="en-GB" sz="3200" dirty="0">
                <a:latin typeface="Arial" panose="020B0604020202020204" pitchFamily="34" charset="0"/>
                <a:cs typeface="Arial" panose="020B0604020202020204" pitchFamily="34" charset="0"/>
              </a:rPr>
              <a:t> </a:t>
            </a:r>
            <a:r>
              <a:rPr lang="en-GB" sz="3200" dirty="0" err="1">
                <a:latin typeface="Arial" panose="020B0604020202020204" pitchFamily="34" charset="0"/>
                <a:cs typeface="Arial" panose="020B0604020202020204" pitchFamily="34" charset="0"/>
              </a:rPr>
              <a:t>oiread</a:t>
            </a:r>
            <a:r>
              <a:rPr lang="en-GB" sz="3200" dirty="0">
                <a:latin typeface="Arial" panose="020B0604020202020204" pitchFamily="34" charset="0"/>
                <a:cs typeface="Arial" panose="020B0604020202020204" pitchFamily="34" charset="0"/>
              </a:rPr>
              <a:t> </a:t>
            </a:r>
            <a:r>
              <a:rPr lang="en-GB" sz="3200" dirty="0" err="1">
                <a:latin typeface="Arial" panose="020B0604020202020204" pitchFamily="34" charset="0"/>
                <a:cs typeface="Arial" panose="020B0604020202020204" pitchFamily="34" charset="0"/>
              </a:rPr>
              <a:t>fuinnimh</a:t>
            </a:r>
            <a:r>
              <a:rPr lang="en-GB" sz="3200" dirty="0">
                <a:latin typeface="Arial" panose="020B0604020202020204" pitchFamily="34" charset="0"/>
                <a:cs typeface="Arial" panose="020B0604020202020204" pitchFamily="34" charset="0"/>
              </a:rPr>
              <a:t> </a:t>
            </a:r>
            <a:r>
              <a:rPr lang="en-GB" sz="3200" dirty="0" err="1">
                <a:latin typeface="Arial" panose="020B0604020202020204" pitchFamily="34" charset="0"/>
                <a:cs typeface="Arial" panose="020B0604020202020204" pitchFamily="34" charset="0"/>
              </a:rPr>
              <a:t>chun</a:t>
            </a:r>
            <a:r>
              <a:rPr lang="en-GB" sz="3200" dirty="0">
                <a:latin typeface="Arial" panose="020B0604020202020204" pitchFamily="34" charset="0"/>
                <a:cs typeface="Arial" panose="020B0604020202020204" pitchFamily="34" charset="0"/>
              </a:rPr>
              <a:t> kg </a:t>
            </a:r>
            <a:r>
              <a:rPr lang="en-GB" sz="3200" dirty="0" err="1">
                <a:latin typeface="Arial" panose="020B0604020202020204" pitchFamily="34" charset="0"/>
                <a:cs typeface="Arial" panose="020B0604020202020204" pitchFamily="34" charset="0"/>
              </a:rPr>
              <a:t>d'uisce</a:t>
            </a:r>
            <a:r>
              <a:rPr lang="en-GB" sz="3200" dirty="0">
                <a:latin typeface="Arial" panose="020B0604020202020204" pitchFamily="34" charset="0"/>
                <a:cs typeface="Arial" panose="020B0604020202020204" pitchFamily="34" charset="0"/>
              </a:rPr>
              <a:t> a </a:t>
            </a:r>
            <a:r>
              <a:rPr lang="en-GB" sz="3200" dirty="0" err="1">
                <a:latin typeface="Arial" panose="020B0604020202020204" pitchFamily="34" charset="0"/>
                <a:cs typeface="Arial" panose="020B0604020202020204" pitchFamily="34" charset="0"/>
              </a:rPr>
              <a:t>théamh</a:t>
            </a:r>
            <a:r>
              <a:rPr lang="en-GB" sz="3200" dirty="0">
                <a:latin typeface="Arial" panose="020B0604020202020204" pitchFamily="34" charset="0"/>
                <a:cs typeface="Arial" panose="020B0604020202020204" pitchFamily="34" charset="0"/>
              </a:rPr>
              <a:t> go </a:t>
            </a:r>
            <a:r>
              <a:rPr lang="en-GB" sz="3200" dirty="0" err="1">
                <a:latin typeface="Arial" panose="020B0604020202020204" pitchFamily="34" charset="0"/>
                <a:cs typeface="Arial" panose="020B0604020202020204" pitchFamily="34" charset="0"/>
              </a:rPr>
              <a:t>dtí</a:t>
            </a:r>
            <a:r>
              <a:rPr lang="en-GB" sz="3200" dirty="0">
                <a:latin typeface="Arial" panose="020B0604020202020204" pitchFamily="34" charset="0"/>
                <a:cs typeface="Arial" panose="020B0604020202020204" pitchFamily="34" charset="0"/>
              </a:rPr>
              <a:t> an </a:t>
            </a:r>
            <a:r>
              <a:rPr lang="en-GB" sz="3200" dirty="0" err="1">
                <a:latin typeface="Arial" panose="020B0604020202020204" pitchFamily="34" charset="0"/>
                <a:cs typeface="Arial" panose="020B0604020202020204" pitchFamily="34" charset="0"/>
              </a:rPr>
              <a:t>teocht</a:t>
            </a:r>
            <a:r>
              <a:rPr lang="en-GB" sz="3200" dirty="0">
                <a:latin typeface="Arial" panose="020B0604020202020204" pitchFamily="34" charset="0"/>
                <a:cs typeface="Arial" panose="020B0604020202020204" pitchFamily="34" charset="0"/>
              </a:rPr>
              <a:t> </a:t>
            </a:r>
            <a:r>
              <a:rPr lang="en-GB" sz="3200" dirty="0" err="1">
                <a:latin typeface="Arial" panose="020B0604020202020204" pitchFamily="34" charset="0"/>
                <a:cs typeface="Arial" panose="020B0604020202020204" pitchFamily="34" charset="0"/>
              </a:rPr>
              <a:t>chéanna</a:t>
            </a:r>
            <a:r>
              <a:rPr lang="en-GB" sz="3200" dirty="0">
                <a:latin typeface="Arial" panose="020B0604020202020204" pitchFamily="34" charset="0"/>
                <a:cs typeface="Arial" panose="020B0604020202020204" pitchFamily="34" charset="0"/>
              </a:rPr>
              <a:t> agus a </a:t>
            </a:r>
            <a:r>
              <a:rPr lang="en-GB" sz="3200" dirty="0" err="1">
                <a:latin typeface="Arial" panose="020B0604020202020204" pitchFamily="34" charset="0"/>
                <a:cs typeface="Arial" panose="020B0604020202020204" pitchFamily="34" charset="0"/>
              </a:rPr>
              <a:t>thógann</a:t>
            </a:r>
            <a:r>
              <a:rPr lang="en-GB" sz="3200" dirty="0">
                <a:latin typeface="Arial" panose="020B0604020202020204" pitchFamily="34" charset="0"/>
                <a:cs typeface="Arial" panose="020B0604020202020204" pitchFamily="34" charset="0"/>
              </a:rPr>
              <a:t> </a:t>
            </a:r>
            <a:r>
              <a:rPr lang="en-GB" sz="3200" dirty="0" err="1">
                <a:latin typeface="Arial" panose="020B0604020202020204" pitchFamily="34" charset="0"/>
                <a:cs typeface="Arial" panose="020B0604020202020204" pitchFamily="34" charset="0"/>
              </a:rPr>
              <a:t>sé</a:t>
            </a:r>
            <a:r>
              <a:rPr lang="en-GB" sz="3200" dirty="0">
                <a:latin typeface="Arial" panose="020B0604020202020204" pitchFamily="34" charset="0"/>
                <a:cs typeface="Arial" panose="020B0604020202020204" pitchFamily="34" charset="0"/>
              </a:rPr>
              <a:t> kg </a:t>
            </a:r>
            <a:r>
              <a:rPr lang="en-GB" sz="3200" dirty="0" err="1">
                <a:latin typeface="Arial" panose="020B0604020202020204" pitchFamily="34" charset="0"/>
                <a:cs typeface="Arial" panose="020B0604020202020204" pitchFamily="34" charset="0"/>
              </a:rPr>
              <a:t>d'ola</a:t>
            </a:r>
            <a:r>
              <a:rPr lang="en-GB" sz="3200" dirty="0">
                <a:latin typeface="Arial" panose="020B0604020202020204" pitchFamily="34" charset="0"/>
                <a:cs typeface="Arial" panose="020B0604020202020204" pitchFamily="34" charset="0"/>
              </a:rPr>
              <a:t> </a:t>
            </a:r>
            <a:r>
              <a:rPr lang="en-GB" sz="3200" dirty="0" err="1">
                <a:latin typeface="Arial" panose="020B0604020202020204" pitchFamily="34" charset="0"/>
                <a:cs typeface="Arial" panose="020B0604020202020204" pitchFamily="34" charset="0"/>
              </a:rPr>
              <a:t>chócaireachta</a:t>
            </a:r>
            <a:r>
              <a:rPr lang="en-GB" sz="3200" dirty="0">
                <a:latin typeface="Arial" panose="020B0604020202020204" pitchFamily="34" charset="0"/>
                <a:cs typeface="Arial" panose="020B0604020202020204" pitchFamily="34" charset="0"/>
              </a:rPr>
              <a:t>.</a:t>
            </a:r>
          </a:p>
        </p:txBody>
      </p:sp>
      <p:sp>
        <p:nvSpPr>
          <p:cNvPr id="7" name="TextBox 6">
            <a:extLst>
              <a:ext uri="{FF2B5EF4-FFF2-40B4-BE49-F238E27FC236}">
                <a16:creationId xmlns:a16="http://schemas.microsoft.com/office/drawing/2014/main" id="{D2E1AA21-BC79-F0C6-5878-6BBB24AC4BB4}"/>
              </a:ext>
            </a:extLst>
          </p:cNvPr>
          <p:cNvSpPr txBox="1"/>
          <p:nvPr/>
        </p:nvSpPr>
        <p:spPr>
          <a:xfrm>
            <a:off x="454908" y="4176685"/>
            <a:ext cx="5077840" cy="1077218"/>
          </a:xfrm>
          <a:prstGeom prst="rect">
            <a:avLst/>
          </a:prstGeom>
          <a:noFill/>
        </p:spPr>
        <p:txBody>
          <a:bodyPr wrap="square" rtlCol="0">
            <a:spAutoFit/>
          </a:bodyPr>
          <a:lstStyle/>
          <a:p>
            <a:r>
              <a:rPr lang="pt-BR" sz="3200" dirty="0"/>
              <a:t>Tá </a:t>
            </a:r>
            <a:r>
              <a:rPr lang="pt-BR" sz="3200" b="1" dirty="0"/>
              <a:t>saintoilleadh teasa </a:t>
            </a:r>
            <a:r>
              <a:rPr lang="pt-BR" sz="3200" dirty="0"/>
              <a:t>níos airde ag uisce.</a:t>
            </a:r>
          </a:p>
        </p:txBody>
      </p:sp>
      <p:sp>
        <p:nvSpPr>
          <p:cNvPr id="8" name="TextBox 7">
            <a:extLst>
              <a:ext uri="{FF2B5EF4-FFF2-40B4-BE49-F238E27FC236}">
                <a16:creationId xmlns:a16="http://schemas.microsoft.com/office/drawing/2014/main" id="{F963AB7A-305A-647E-EB35-2ED9DC57151D}"/>
              </a:ext>
            </a:extLst>
          </p:cNvPr>
          <p:cNvSpPr txBox="1"/>
          <p:nvPr/>
        </p:nvSpPr>
        <p:spPr>
          <a:xfrm>
            <a:off x="3470364" y="5379528"/>
            <a:ext cx="5301324" cy="1077218"/>
          </a:xfrm>
          <a:prstGeom prst="rect">
            <a:avLst/>
          </a:prstGeom>
          <a:noFill/>
        </p:spPr>
        <p:txBody>
          <a:bodyPr wrap="square" rtlCol="0">
            <a:spAutoFit/>
          </a:bodyPr>
          <a:lstStyle/>
          <a:p>
            <a:pPr algn="l">
              <a:spcAft>
                <a:spcPts val="1200"/>
              </a:spcAft>
            </a:pPr>
            <a:r>
              <a:rPr lang="pt-BR" sz="3200" b="1" dirty="0">
                <a:latin typeface="Arial" panose="020B0604020202020204" pitchFamily="34" charset="0"/>
                <a:cs typeface="Arial" panose="020B0604020202020204" pitchFamily="34" charset="0"/>
              </a:rPr>
              <a:t>Is airí de chuid substainte é an saintoilleadh teasa.</a:t>
            </a:r>
            <a:endParaRPr lang="en-GB" sz="3200" b="1" dirty="0">
              <a:latin typeface="Arial" panose="020B0604020202020204" pitchFamily="34" charset="0"/>
              <a:cs typeface="Arial" panose="020B0604020202020204" pitchFamily="34" charset="0"/>
            </a:endParaRPr>
          </a:p>
        </p:txBody>
      </p:sp>
      <p:grpSp>
        <p:nvGrpSpPr>
          <p:cNvPr id="14" name="Group 13">
            <a:extLst>
              <a:ext uri="{FF2B5EF4-FFF2-40B4-BE49-F238E27FC236}">
                <a16:creationId xmlns:a16="http://schemas.microsoft.com/office/drawing/2014/main" id="{351406BE-4913-7917-84C2-D3C17742D2F9}"/>
              </a:ext>
            </a:extLst>
          </p:cNvPr>
          <p:cNvGrpSpPr/>
          <p:nvPr/>
        </p:nvGrpSpPr>
        <p:grpSpPr>
          <a:xfrm>
            <a:off x="6211673" y="1590509"/>
            <a:ext cx="592125" cy="1896188"/>
            <a:chOff x="7003913" y="1206500"/>
            <a:chExt cx="592125" cy="1896188"/>
          </a:xfrm>
        </p:grpSpPr>
        <p:sp>
          <p:nvSpPr>
            <p:cNvPr id="13" name="Freeform: Shape 12">
              <a:extLst>
                <a:ext uri="{FF2B5EF4-FFF2-40B4-BE49-F238E27FC236}">
                  <a16:creationId xmlns:a16="http://schemas.microsoft.com/office/drawing/2014/main" id="{1A3CCC52-E794-4AC3-09DF-CCD506270141}"/>
                </a:ext>
              </a:extLst>
            </p:cNvPr>
            <p:cNvSpPr/>
            <p:nvPr/>
          </p:nvSpPr>
          <p:spPr>
            <a:xfrm>
              <a:off x="7012378" y="1553734"/>
              <a:ext cx="583660" cy="1533067"/>
            </a:xfrm>
            <a:custGeom>
              <a:avLst/>
              <a:gdLst>
                <a:gd name="csX0" fmla="*/ 1 w 583660"/>
                <a:gd name="csY0" fmla="*/ 0 h 1533067"/>
                <a:gd name="csX1" fmla="*/ 583660 w 583660"/>
                <a:gd name="csY1" fmla="*/ 0 h 1533067"/>
                <a:gd name="csX2" fmla="*/ 583660 w 583660"/>
                <a:gd name="csY2" fmla="*/ 1401925 h 1533067"/>
                <a:gd name="csX3" fmla="*/ 583659 w 583660"/>
                <a:gd name="csY3" fmla="*/ 1401930 h 1533067"/>
                <a:gd name="csX4" fmla="*/ 583659 w 583660"/>
                <a:gd name="csY4" fmla="*/ 1482177 h 1533067"/>
                <a:gd name="csX5" fmla="*/ 532769 w 583660"/>
                <a:gd name="csY5" fmla="*/ 1533067 h 1533067"/>
                <a:gd name="csX6" fmla="*/ 452518 w 583660"/>
                <a:gd name="csY6" fmla="*/ 1533067 h 1533067"/>
                <a:gd name="csX7" fmla="*/ 131143 w 583660"/>
                <a:gd name="csY7" fmla="*/ 1533067 h 1533067"/>
                <a:gd name="csX8" fmla="*/ 50890 w 583660"/>
                <a:gd name="csY8" fmla="*/ 1533067 h 1533067"/>
                <a:gd name="csX9" fmla="*/ 0 w 583660"/>
                <a:gd name="csY9" fmla="*/ 1482177 h 1533067"/>
                <a:gd name="csX10" fmla="*/ 0 w 583660"/>
                <a:gd name="csY10" fmla="*/ 1093686 h 1533067"/>
                <a:gd name="csX11" fmla="*/ 1 w 583660"/>
                <a:gd name="csY11" fmla="*/ 1093681 h 1533067"/>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Lst>
              <a:rect l="l" t="t" r="r" b="b"/>
              <a:pathLst>
                <a:path w="583660" h="1533067">
                  <a:moveTo>
                    <a:pt x="1" y="0"/>
                  </a:moveTo>
                  <a:lnTo>
                    <a:pt x="583660" y="0"/>
                  </a:lnTo>
                  <a:lnTo>
                    <a:pt x="583660" y="1401925"/>
                  </a:lnTo>
                  <a:lnTo>
                    <a:pt x="583659" y="1401930"/>
                  </a:lnTo>
                  <a:lnTo>
                    <a:pt x="583659" y="1482177"/>
                  </a:lnTo>
                  <a:cubicBezTo>
                    <a:pt x="583659" y="1510283"/>
                    <a:pt x="560875" y="1533067"/>
                    <a:pt x="532769" y="1533067"/>
                  </a:cubicBezTo>
                  <a:lnTo>
                    <a:pt x="452518" y="1533067"/>
                  </a:lnTo>
                  <a:lnTo>
                    <a:pt x="131143" y="1533067"/>
                  </a:lnTo>
                  <a:lnTo>
                    <a:pt x="50890" y="1533067"/>
                  </a:lnTo>
                  <a:cubicBezTo>
                    <a:pt x="22784" y="1533067"/>
                    <a:pt x="0" y="1510283"/>
                    <a:pt x="0" y="1482177"/>
                  </a:cubicBezTo>
                  <a:lnTo>
                    <a:pt x="0" y="1093686"/>
                  </a:lnTo>
                  <a:lnTo>
                    <a:pt x="1" y="1093681"/>
                  </a:lnTo>
                  <a:close/>
                </a:path>
              </a:pathLst>
            </a:custGeom>
            <a:gradFill flip="none" rotWithShape="1">
              <a:gsLst>
                <a:gs pos="32000">
                  <a:schemeClr val="bg1"/>
                </a:gs>
                <a:gs pos="100000">
                  <a:schemeClr val="tx2">
                    <a:lumMod val="10000"/>
                    <a:lumOff val="90000"/>
                  </a:schemeClr>
                </a:gs>
              </a:gsLst>
              <a:lin ang="0" scaled="0"/>
              <a:tileRect/>
            </a:gradFill>
            <a:ln w="952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10" name="Freeform: Shape 9">
              <a:extLst>
                <a:ext uri="{FF2B5EF4-FFF2-40B4-BE49-F238E27FC236}">
                  <a16:creationId xmlns:a16="http://schemas.microsoft.com/office/drawing/2014/main" id="{EFBF2264-CC17-855E-9D08-A0528EC322D2}"/>
                </a:ext>
              </a:extLst>
            </p:cNvPr>
            <p:cNvSpPr/>
            <p:nvPr/>
          </p:nvSpPr>
          <p:spPr>
            <a:xfrm>
              <a:off x="7003913" y="1286933"/>
              <a:ext cx="583660" cy="1815755"/>
            </a:xfrm>
            <a:custGeom>
              <a:avLst/>
              <a:gdLst>
                <a:gd name="csX0" fmla="*/ 184286 w 583660"/>
                <a:gd name="csY0" fmla="*/ 0 h 1815755"/>
                <a:gd name="csX1" fmla="*/ 421353 w 583660"/>
                <a:gd name="csY1" fmla="*/ 0 h 1815755"/>
                <a:gd name="csX2" fmla="*/ 421353 w 583660"/>
                <a:gd name="csY2" fmla="*/ 113850 h 1815755"/>
                <a:gd name="csX3" fmla="*/ 452518 w 583660"/>
                <a:gd name="csY3" fmla="*/ 113850 h 1815755"/>
                <a:gd name="csX4" fmla="*/ 583660 w 583660"/>
                <a:gd name="csY4" fmla="*/ 244992 h 1815755"/>
                <a:gd name="csX5" fmla="*/ 583660 w 583660"/>
                <a:gd name="csY5" fmla="*/ 1684613 h 1815755"/>
                <a:gd name="csX6" fmla="*/ 583659 w 583660"/>
                <a:gd name="csY6" fmla="*/ 1684618 h 1815755"/>
                <a:gd name="csX7" fmla="*/ 583659 w 583660"/>
                <a:gd name="csY7" fmla="*/ 1764865 h 1815755"/>
                <a:gd name="csX8" fmla="*/ 532769 w 583660"/>
                <a:gd name="csY8" fmla="*/ 1815755 h 1815755"/>
                <a:gd name="csX9" fmla="*/ 452518 w 583660"/>
                <a:gd name="csY9" fmla="*/ 1815755 h 1815755"/>
                <a:gd name="csX10" fmla="*/ 131143 w 583660"/>
                <a:gd name="csY10" fmla="*/ 1815755 h 1815755"/>
                <a:gd name="csX11" fmla="*/ 50890 w 583660"/>
                <a:gd name="csY11" fmla="*/ 1815755 h 1815755"/>
                <a:gd name="csX12" fmla="*/ 0 w 583660"/>
                <a:gd name="csY12" fmla="*/ 1764865 h 1815755"/>
                <a:gd name="csX13" fmla="*/ 0 w 583660"/>
                <a:gd name="csY13" fmla="*/ 1376374 h 1815755"/>
                <a:gd name="csX14" fmla="*/ 1 w 583660"/>
                <a:gd name="csY14" fmla="*/ 1376369 h 1815755"/>
                <a:gd name="csX15" fmla="*/ 1 w 583660"/>
                <a:gd name="csY15" fmla="*/ 244992 h 1815755"/>
                <a:gd name="csX16" fmla="*/ 131143 w 583660"/>
                <a:gd name="csY16" fmla="*/ 113850 h 1815755"/>
                <a:gd name="csX17" fmla="*/ 184286 w 583660"/>
                <a:gd name="csY17" fmla="*/ 113850 h 1815755"/>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 ang="0">
                  <a:pos x="csX17" y="csY17"/>
                </a:cxn>
              </a:cxnLst>
              <a:rect l="l" t="t" r="r" b="b"/>
              <a:pathLst>
                <a:path w="583660" h="1815755">
                  <a:moveTo>
                    <a:pt x="184286" y="0"/>
                  </a:moveTo>
                  <a:lnTo>
                    <a:pt x="421353" y="0"/>
                  </a:lnTo>
                  <a:lnTo>
                    <a:pt x="421353" y="113850"/>
                  </a:lnTo>
                  <a:lnTo>
                    <a:pt x="452518" y="113850"/>
                  </a:lnTo>
                  <a:cubicBezTo>
                    <a:pt x="524946" y="113850"/>
                    <a:pt x="583660" y="172564"/>
                    <a:pt x="583660" y="244992"/>
                  </a:cubicBezTo>
                  <a:lnTo>
                    <a:pt x="583660" y="1684613"/>
                  </a:lnTo>
                  <a:lnTo>
                    <a:pt x="583659" y="1684618"/>
                  </a:lnTo>
                  <a:lnTo>
                    <a:pt x="583659" y="1764865"/>
                  </a:lnTo>
                  <a:cubicBezTo>
                    <a:pt x="583659" y="1792971"/>
                    <a:pt x="560875" y="1815755"/>
                    <a:pt x="532769" y="1815755"/>
                  </a:cubicBezTo>
                  <a:lnTo>
                    <a:pt x="452518" y="1815755"/>
                  </a:lnTo>
                  <a:lnTo>
                    <a:pt x="131143" y="1815755"/>
                  </a:lnTo>
                  <a:lnTo>
                    <a:pt x="50890" y="1815755"/>
                  </a:lnTo>
                  <a:cubicBezTo>
                    <a:pt x="22784" y="1815755"/>
                    <a:pt x="0" y="1792971"/>
                    <a:pt x="0" y="1764865"/>
                  </a:cubicBezTo>
                  <a:lnTo>
                    <a:pt x="0" y="1376374"/>
                  </a:lnTo>
                  <a:lnTo>
                    <a:pt x="1" y="1376369"/>
                  </a:lnTo>
                  <a:lnTo>
                    <a:pt x="1" y="244992"/>
                  </a:lnTo>
                  <a:cubicBezTo>
                    <a:pt x="1" y="172564"/>
                    <a:pt x="58715" y="113850"/>
                    <a:pt x="131143" y="113850"/>
                  </a:cubicBezTo>
                  <a:lnTo>
                    <a:pt x="184286" y="113850"/>
                  </a:lnTo>
                  <a:close/>
                </a:path>
              </a:pathLst>
            </a:custGeom>
            <a:no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4" name="Rectangle 3">
              <a:extLst>
                <a:ext uri="{FF2B5EF4-FFF2-40B4-BE49-F238E27FC236}">
                  <a16:creationId xmlns:a16="http://schemas.microsoft.com/office/drawing/2014/main" id="{FE2D345F-978E-776D-F105-FF3267CE0FE1}"/>
                </a:ext>
              </a:extLst>
            </p:cNvPr>
            <p:cNvSpPr/>
            <p:nvPr/>
          </p:nvSpPr>
          <p:spPr>
            <a:xfrm>
              <a:off x="7166985" y="1206500"/>
              <a:ext cx="274447" cy="137358"/>
            </a:xfrm>
            <a:prstGeom prst="rect">
              <a:avLst/>
            </a:prstGeom>
            <a:solidFill>
              <a:schemeClr val="bg1"/>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9" name="Group 18">
            <a:extLst>
              <a:ext uri="{FF2B5EF4-FFF2-40B4-BE49-F238E27FC236}">
                <a16:creationId xmlns:a16="http://schemas.microsoft.com/office/drawing/2014/main" id="{C3033E90-3B9B-016D-D8EA-14EF632683A9}"/>
              </a:ext>
            </a:extLst>
          </p:cNvPr>
          <p:cNvGrpSpPr/>
          <p:nvPr/>
        </p:nvGrpSpPr>
        <p:grpSpPr>
          <a:xfrm>
            <a:off x="7576948" y="1601660"/>
            <a:ext cx="592125" cy="1896188"/>
            <a:chOff x="7003913" y="1206500"/>
            <a:chExt cx="592125" cy="1896188"/>
          </a:xfrm>
        </p:grpSpPr>
        <p:sp>
          <p:nvSpPr>
            <p:cNvPr id="20" name="Freeform: Shape 19">
              <a:extLst>
                <a:ext uri="{FF2B5EF4-FFF2-40B4-BE49-F238E27FC236}">
                  <a16:creationId xmlns:a16="http://schemas.microsoft.com/office/drawing/2014/main" id="{94FEDA65-256A-295A-EFF6-78652FC405FB}"/>
                </a:ext>
              </a:extLst>
            </p:cNvPr>
            <p:cNvSpPr/>
            <p:nvPr/>
          </p:nvSpPr>
          <p:spPr>
            <a:xfrm>
              <a:off x="7012378" y="1553734"/>
              <a:ext cx="583660" cy="1533067"/>
            </a:xfrm>
            <a:custGeom>
              <a:avLst/>
              <a:gdLst>
                <a:gd name="csX0" fmla="*/ 1 w 583660"/>
                <a:gd name="csY0" fmla="*/ 0 h 1533067"/>
                <a:gd name="csX1" fmla="*/ 583660 w 583660"/>
                <a:gd name="csY1" fmla="*/ 0 h 1533067"/>
                <a:gd name="csX2" fmla="*/ 583660 w 583660"/>
                <a:gd name="csY2" fmla="*/ 1401925 h 1533067"/>
                <a:gd name="csX3" fmla="*/ 583659 w 583660"/>
                <a:gd name="csY3" fmla="*/ 1401930 h 1533067"/>
                <a:gd name="csX4" fmla="*/ 583659 w 583660"/>
                <a:gd name="csY4" fmla="*/ 1482177 h 1533067"/>
                <a:gd name="csX5" fmla="*/ 532769 w 583660"/>
                <a:gd name="csY5" fmla="*/ 1533067 h 1533067"/>
                <a:gd name="csX6" fmla="*/ 452518 w 583660"/>
                <a:gd name="csY6" fmla="*/ 1533067 h 1533067"/>
                <a:gd name="csX7" fmla="*/ 131143 w 583660"/>
                <a:gd name="csY7" fmla="*/ 1533067 h 1533067"/>
                <a:gd name="csX8" fmla="*/ 50890 w 583660"/>
                <a:gd name="csY8" fmla="*/ 1533067 h 1533067"/>
                <a:gd name="csX9" fmla="*/ 0 w 583660"/>
                <a:gd name="csY9" fmla="*/ 1482177 h 1533067"/>
                <a:gd name="csX10" fmla="*/ 0 w 583660"/>
                <a:gd name="csY10" fmla="*/ 1093686 h 1533067"/>
                <a:gd name="csX11" fmla="*/ 1 w 583660"/>
                <a:gd name="csY11" fmla="*/ 1093681 h 1533067"/>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Lst>
              <a:rect l="l" t="t" r="r" b="b"/>
              <a:pathLst>
                <a:path w="583660" h="1533067">
                  <a:moveTo>
                    <a:pt x="1" y="0"/>
                  </a:moveTo>
                  <a:lnTo>
                    <a:pt x="583660" y="0"/>
                  </a:lnTo>
                  <a:lnTo>
                    <a:pt x="583660" y="1401925"/>
                  </a:lnTo>
                  <a:lnTo>
                    <a:pt x="583659" y="1401930"/>
                  </a:lnTo>
                  <a:lnTo>
                    <a:pt x="583659" y="1482177"/>
                  </a:lnTo>
                  <a:cubicBezTo>
                    <a:pt x="583659" y="1510283"/>
                    <a:pt x="560875" y="1533067"/>
                    <a:pt x="532769" y="1533067"/>
                  </a:cubicBezTo>
                  <a:lnTo>
                    <a:pt x="452518" y="1533067"/>
                  </a:lnTo>
                  <a:lnTo>
                    <a:pt x="131143" y="1533067"/>
                  </a:lnTo>
                  <a:lnTo>
                    <a:pt x="50890" y="1533067"/>
                  </a:lnTo>
                  <a:cubicBezTo>
                    <a:pt x="22784" y="1533067"/>
                    <a:pt x="0" y="1510283"/>
                    <a:pt x="0" y="1482177"/>
                  </a:cubicBezTo>
                  <a:lnTo>
                    <a:pt x="0" y="1093686"/>
                  </a:lnTo>
                  <a:lnTo>
                    <a:pt x="1" y="1093681"/>
                  </a:lnTo>
                  <a:close/>
                </a:path>
              </a:pathLst>
            </a:custGeom>
            <a:gradFill flip="none" rotWithShape="1">
              <a:gsLst>
                <a:gs pos="17000">
                  <a:schemeClr val="bg1"/>
                </a:gs>
                <a:gs pos="0">
                  <a:srgbClr val="EFEF51"/>
                </a:gs>
                <a:gs pos="100000">
                  <a:srgbClr val="EAEA16"/>
                </a:gs>
              </a:gsLst>
              <a:lin ang="0" scaled="0"/>
              <a:tileRect/>
            </a:gradFill>
            <a:ln w="952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21" name="Freeform: Shape 20">
              <a:extLst>
                <a:ext uri="{FF2B5EF4-FFF2-40B4-BE49-F238E27FC236}">
                  <a16:creationId xmlns:a16="http://schemas.microsoft.com/office/drawing/2014/main" id="{8E4C7FCA-97F7-51D6-6509-1FAFE546771F}"/>
                </a:ext>
              </a:extLst>
            </p:cNvPr>
            <p:cNvSpPr/>
            <p:nvPr/>
          </p:nvSpPr>
          <p:spPr>
            <a:xfrm>
              <a:off x="7003913" y="1286933"/>
              <a:ext cx="583660" cy="1815755"/>
            </a:xfrm>
            <a:custGeom>
              <a:avLst/>
              <a:gdLst>
                <a:gd name="csX0" fmla="*/ 184286 w 583660"/>
                <a:gd name="csY0" fmla="*/ 0 h 1815755"/>
                <a:gd name="csX1" fmla="*/ 421353 w 583660"/>
                <a:gd name="csY1" fmla="*/ 0 h 1815755"/>
                <a:gd name="csX2" fmla="*/ 421353 w 583660"/>
                <a:gd name="csY2" fmla="*/ 113850 h 1815755"/>
                <a:gd name="csX3" fmla="*/ 452518 w 583660"/>
                <a:gd name="csY3" fmla="*/ 113850 h 1815755"/>
                <a:gd name="csX4" fmla="*/ 583660 w 583660"/>
                <a:gd name="csY4" fmla="*/ 244992 h 1815755"/>
                <a:gd name="csX5" fmla="*/ 583660 w 583660"/>
                <a:gd name="csY5" fmla="*/ 1684613 h 1815755"/>
                <a:gd name="csX6" fmla="*/ 583659 w 583660"/>
                <a:gd name="csY6" fmla="*/ 1684618 h 1815755"/>
                <a:gd name="csX7" fmla="*/ 583659 w 583660"/>
                <a:gd name="csY7" fmla="*/ 1764865 h 1815755"/>
                <a:gd name="csX8" fmla="*/ 532769 w 583660"/>
                <a:gd name="csY8" fmla="*/ 1815755 h 1815755"/>
                <a:gd name="csX9" fmla="*/ 452518 w 583660"/>
                <a:gd name="csY9" fmla="*/ 1815755 h 1815755"/>
                <a:gd name="csX10" fmla="*/ 131143 w 583660"/>
                <a:gd name="csY10" fmla="*/ 1815755 h 1815755"/>
                <a:gd name="csX11" fmla="*/ 50890 w 583660"/>
                <a:gd name="csY11" fmla="*/ 1815755 h 1815755"/>
                <a:gd name="csX12" fmla="*/ 0 w 583660"/>
                <a:gd name="csY12" fmla="*/ 1764865 h 1815755"/>
                <a:gd name="csX13" fmla="*/ 0 w 583660"/>
                <a:gd name="csY13" fmla="*/ 1376374 h 1815755"/>
                <a:gd name="csX14" fmla="*/ 1 w 583660"/>
                <a:gd name="csY14" fmla="*/ 1376369 h 1815755"/>
                <a:gd name="csX15" fmla="*/ 1 w 583660"/>
                <a:gd name="csY15" fmla="*/ 244992 h 1815755"/>
                <a:gd name="csX16" fmla="*/ 131143 w 583660"/>
                <a:gd name="csY16" fmla="*/ 113850 h 1815755"/>
                <a:gd name="csX17" fmla="*/ 184286 w 583660"/>
                <a:gd name="csY17" fmla="*/ 113850 h 1815755"/>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 ang="0">
                  <a:pos x="csX17" y="csY17"/>
                </a:cxn>
              </a:cxnLst>
              <a:rect l="l" t="t" r="r" b="b"/>
              <a:pathLst>
                <a:path w="583660" h="1815755">
                  <a:moveTo>
                    <a:pt x="184286" y="0"/>
                  </a:moveTo>
                  <a:lnTo>
                    <a:pt x="421353" y="0"/>
                  </a:lnTo>
                  <a:lnTo>
                    <a:pt x="421353" y="113850"/>
                  </a:lnTo>
                  <a:lnTo>
                    <a:pt x="452518" y="113850"/>
                  </a:lnTo>
                  <a:cubicBezTo>
                    <a:pt x="524946" y="113850"/>
                    <a:pt x="583660" y="172564"/>
                    <a:pt x="583660" y="244992"/>
                  </a:cubicBezTo>
                  <a:lnTo>
                    <a:pt x="583660" y="1684613"/>
                  </a:lnTo>
                  <a:lnTo>
                    <a:pt x="583659" y="1684618"/>
                  </a:lnTo>
                  <a:lnTo>
                    <a:pt x="583659" y="1764865"/>
                  </a:lnTo>
                  <a:cubicBezTo>
                    <a:pt x="583659" y="1792971"/>
                    <a:pt x="560875" y="1815755"/>
                    <a:pt x="532769" y="1815755"/>
                  </a:cubicBezTo>
                  <a:lnTo>
                    <a:pt x="452518" y="1815755"/>
                  </a:lnTo>
                  <a:lnTo>
                    <a:pt x="131143" y="1815755"/>
                  </a:lnTo>
                  <a:lnTo>
                    <a:pt x="50890" y="1815755"/>
                  </a:lnTo>
                  <a:cubicBezTo>
                    <a:pt x="22784" y="1815755"/>
                    <a:pt x="0" y="1792971"/>
                    <a:pt x="0" y="1764865"/>
                  </a:cubicBezTo>
                  <a:lnTo>
                    <a:pt x="0" y="1376374"/>
                  </a:lnTo>
                  <a:lnTo>
                    <a:pt x="1" y="1376369"/>
                  </a:lnTo>
                  <a:lnTo>
                    <a:pt x="1" y="244992"/>
                  </a:lnTo>
                  <a:cubicBezTo>
                    <a:pt x="1" y="172564"/>
                    <a:pt x="58715" y="113850"/>
                    <a:pt x="131143" y="113850"/>
                  </a:cubicBezTo>
                  <a:lnTo>
                    <a:pt x="184286" y="113850"/>
                  </a:lnTo>
                  <a:close/>
                </a:path>
              </a:pathLst>
            </a:custGeom>
            <a:no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22" name="Rectangle 21">
              <a:extLst>
                <a:ext uri="{FF2B5EF4-FFF2-40B4-BE49-F238E27FC236}">
                  <a16:creationId xmlns:a16="http://schemas.microsoft.com/office/drawing/2014/main" id="{8F73C597-1B43-65CD-238A-C4B2597C86C9}"/>
                </a:ext>
              </a:extLst>
            </p:cNvPr>
            <p:cNvSpPr/>
            <p:nvPr/>
          </p:nvSpPr>
          <p:spPr>
            <a:xfrm>
              <a:off x="7166985" y="1206500"/>
              <a:ext cx="274447" cy="137358"/>
            </a:xfrm>
            <a:prstGeom prst="rect">
              <a:avLst/>
            </a:prstGeom>
            <a:solidFill>
              <a:schemeClr val="bg1"/>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23" name="TextBox 22">
            <a:extLst>
              <a:ext uri="{FF2B5EF4-FFF2-40B4-BE49-F238E27FC236}">
                <a16:creationId xmlns:a16="http://schemas.microsoft.com/office/drawing/2014/main" id="{965F6F42-4D7F-EE5E-AE31-801853E117E2}"/>
              </a:ext>
            </a:extLst>
          </p:cNvPr>
          <p:cNvSpPr txBox="1"/>
          <p:nvPr/>
        </p:nvSpPr>
        <p:spPr>
          <a:xfrm>
            <a:off x="7591687" y="1066243"/>
            <a:ext cx="744114" cy="523220"/>
          </a:xfrm>
          <a:prstGeom prst="rect">
            <a:avLst/>
          </a:prstGeom>
          <a:noFill/>
        </p:spPr>
        <p:txBody>
          <a:bodyPr wrap="none" rtlCol="0">
            <a:spAutoFit/>
          </a:bodyPr>
          <a:lstStyle/>
          <a:p>
            <a:pPr algn="l">
              <a:spcAft>
                <a:spcPts val="1200"/>
              </a:spcAft>
            </a:pPr>
            <a:r>
              <a:rPr lang="en-GB" sz="2800" dirty="0">
                <a:latin typeface="Arial" panose="020B0604020202020204" pitchFamily="34" charset="0"/>
                <a:cs typeface="Arial" panose="020B0604020202020204" pitchFamily="34" charset="0"/>
              </a:rPr>
              <a:t>Ola</a:t>
            </a:r>
          </a:p>
        </p:txBody>
      </p:sp>
      <p:sp>
        <p:nvSpPr>
          <p:cNvPr id="24" name="TextBox 23">
            <a:extLst>
              <a:ext uri="{FF2B5EF4-FFF2-40B4-BE49-F238E27FC236}">
                <a16:creationId xmlns:a16="http://schemas.microsoft.com/office/drawing/2014/main" id="{883C2317-C14C-C981-36E6-1EDEC0438E43}"/>
              </a:ext>
            </a:extLst>
          </p:cNvPr>
          <p:cNvSpPr txBox="1"/>
          <p:nvPr/>
        </p:nvSpPr>
        <p:spPr>
          <a:xfrm>
            <a:off x="5990466" y="1078440"/>
            <a:ext cx="1083951" cy="523220"/>
          </a:xfrm>
          <a:prstGeom prst="rect">
            <a:avLst/>
          </a:prstGeom>
          <a:noFill/>
        </p:spPr>
        <p:txBody>
          <a:bodyPr wrap="none" rtlCol="0">
            <a:spAutoFit/>
          </a:bodyPr>
          <a:lstStyle/>
          <a:p>
            <a:pPr algn="l">
              <a:spcAft>
                <a:spcPts val="1200"/>
              </a:spcAft>
            </a:pPr>
            <a:r>
              <a:rPr lang="en-GB" sz="2800" dirty="0" err="1">
                <a:latin typeface="Arial" panose="020B0604020202020204" pitchFamily="34" charset="0"/>
                <a:cs typeface="Arial" panose="020B0604020202020204" pitchFamily="34" charset="0"/>
              </a:rPr>
              <a:t>Uisce</a:t>
            </a:r>
            <a:endParaRPr lang="en-GB" sz="2800" dirty="0">
              <a:latin typeface="Arial" panose="020B0604020202020204" pitchFamily="34" charset="0"/>
              <a:cs typeface="Arial" panose="020B0604020202020204" pitchFamily="34" charset="0"/>
            </a:endParaRPr>
          </a:p>
        </p:txBody>
      </p:sp>
      <p:sp>
        <p:nvSpPr>
          <p:cNvPr id="28" name="TextBox 27">
            <a:extLst>
              <a:ext uri="{FF2B5EF4-FFF2-40B4-BE49-F238E27FC236}">
                <a16:creationId xmlns:a16="http://schemas.microsoft.com/office/drawing/2014/main" id="{26482ECF-F5EB-6400-8C2E-29B6AACEB08F}"/>
              </a:ext>
            </a:extLst>
          </p:cNvPr>
          <p:cNvSpPr txBox="1"/>
          <p:nvPr/>
        </p:nvSpPr>
        <p:spPr>
          <a:xfrm>
            <a:off x="7486301" y="2327396"/>
            <a:ext cx="764953" cy="523220"/>
          </a:xfrm>
          <a:prstGeom prst="rect">
            <a:avLst/>
          </a:prstGeom>
          <a:noFill/>
        </p:spPr>
        <p:txBody>
          <a:bodyPr wrap="none" rtlCol="0">
            <a:spAutoFit/>
          </a:bodyPr>
          <a:lstStyle/>
          <a:p>
            <a:pPr algn="l">
              <a:spcAft>
                <a:spcPts val="1200"/>
              </a:spcAft>
            </a:pPr>
            <a:r>
              <a:rPr lang="en-GB" sz="2800">
                <a:latin typeface="Arial" panose="020B0604020202020204" pitchFamily="34" charset="0"/>
                <a:cs typeface="Arial" panose="020B0604020202020204" pitchFamily="34" charset="0"/>
              </a:rPr>
              <a:t>1kg</a:t>
            </a:r>
          </a:p>
        </p:txBody>
      </p:sp>
      <p:sp>
        <p:nvSpPr>
          <p:cNvPr id="29" name="TextBox 28">
            <a:extLst>
              <a:ext uri="{FF2B5EF4-FFF2-40B4-BE49-F238E27FC236}">
                <a16:creationId xmlns:a16="http://schemas.microsoft.com/office/drawing/2014/main" id="{4B0B24A4-DB43-DD03-1955-B6C821A0008E}"/>
              </a:ext>
            </a:extLst>
          </p:cNvPr>
          <p:cNvSpPr txBox="1"/>
          <p:nvPr/>
        </p:nvSpPr>
        <p:spPr>
          <a:xfrm>
            <a:off x="6121026" y="2316245"/>
            <a:ext cx="764953" cy="523220"/>
          </a:xfrm>
          <a:prstGeom prst="rect">
            <a:avLst/>
          </a:prstGeom>
          <a:noFill/>
        </p:spPr>
        <p:txBody>
          <a:bodyPr wrap="none" rtlCol="0">
            <a:spAutoFit/>
          </a:bodyPr>
          <a:lstStyle/>
          <a:p>
            <a:pPr algn="l">
              <a:spcAft>
                <a:spcPts val="1200"/>
              </a:spcAft>
            </a:pPr>
            <a:r>
              <a:rPr lang="en-GB" sz="2800">
                <a:latin typeface="Arial" panose="020B0604020202020204" pitchFamily="34" charset="0"/>
                <a:cs typeface="Arial" panose="020B0604020202020204" pitchFamily="34" charset="0"/>
              </a:rPr>
              <a:t>1kg</a:t>
            </a:r>
          </a:p>
        </p:txBody>
      </p:sp>
      <p:cxnSp>
        <p:nvCxnSpPr>
          <p:cNvPr id="2" name="Straight Arrow Connector 1">
            <a:extLst>
              <a:ext uri="{FF2B5EF4-FFF2-40B4-BE49-F238E27FC236}">
                <a16:creationId xmlns:a16="http://schemas.microsoft.com/office/drawing/2014/main" id="{AA38B7F0-D523-7CA9-1E46-CAE0467AA99E}"/>
              </a:ext>
            </a:extLst>
          </p:cNvPr>
          <p:cNvCxnSpPr>
            <a:cxnSpLocks/>
          </p:cNvCxnSpPr>
          <p:nvPr/>
        </p:nvCxnSpPr>
        <p:spPr>
          <a:xfrm>
            <a:off x="5219411" y="1815441"/>
            <a:ext cx="881659" cy="468413"/>
          </a:xfrm>
          <a:prstGeom prst="straightConnector1">
            <a:avLst/>
          </a:prstGeom>
          <a:ln w="28575">
            <a:solidFill>
              <a:schemeClr val="tx1"/>
            </a:solidFill>
            <a:tailEnd type="arrow" w="med" len="lg"/>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83519252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8B25645-B334-FB3E-634C-245F21593D3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9B05E36-A544-5D9E-276D-AE41FD977FE6}"/>
              </a:ext>
            </a:extLst>
          </p:cNvPr>
          <p:cNvSpPr>
            <a:spLocks noGrp="1"/>
          </p:cNvSpPr>
          <p:nvPr>
            <p:ph type="title"/>
          </p:nvPr>
        </p:nvSpPr>
        <p:spPr>
          <a:xfrm>
            <a:off x="241300" y="155246"/>
            <a:ext cx="8724900" cy="590931"/>
          </a:xfrm>
        </p:spPr>
        <p:txBody>
          <a:bodyPr/>
          <a:lstStyle/>
          <a:p>
            <a:r>
              <a:rPr lang="en-GB" dirty="0" err="1"/>
              <a:t>Sonraíocht</a:t>
            </a:r>
            <a:r>
              <a:rPr lang="en-GB" dirty="0"/>
              <a:t> </a:t>
            </a:r>
            <a:r>
              <a:rPr lang="en-GB" dirty="0" err="1"/>
              <a:t>san</a:t>
            </a:r>
            <a:r>
              <a:rPr lang="en-GB" dirty="0"/>
              <a:t> </a:t>
            </a:r>
            <a:r>
              <a:rPr lang="en-GB" dirty="0" err="1"/>
              <a:t>Fhisic</a:t>
            </a:r>
            <a:r>
              <a:rPr lang="en-GB" dirty="0"/>
              <a:t> 2.1</a:t>
            </a:r>
          </a:p>
        </p:txBody>
      </p:sp>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DD150670-C633-C7E6-9B29-22679227A4E6}"/>
                  </a:ext>
                </a:extLst>
              </p:cNvPr>
              <p:cNvSpPr txBox="1"/>
              <p:nvPr/>
            </p:nvSpPr>
            <p:spPr>
              <a:xfrm>
                <a:off x="451854" y="1926436"/>
                <a:ext cx="8066326" cy="3299493"/>
              </a:xfrm>
              <a:prstGeom prst="rect">
                <a:avLst/>
              </a:prstGeom>
              <a:noFill/>
            </p:spPr>
            <p:txBody>
              <a:bodyPr wrap="square" rtlCol="0">
                <a:spAutoFit/>
              </a:bodyPr>
              <a:lstStyle/>
              <a:p>
                <a:pPr algn="l">
                  <a:spcAft>
                    <a:spcPts val="600"/>
                  </a:spcAft>
                </a:pPr>
                <a:r>
                  <a:rPr lang="en-GB" sz="2800" b="1" u="sng" dirty="0" err="1">
                    <a:solidFill>
                      <a:srgbClr val="FF0000"/>
                    </a:solidFill>
                    <a:latin typeface="Arial" panose="020B0604020202020204" pitchFamily="34" charset="0"/>
                    <a:cs typeface="Arial" panose="020B0604020202020204" pitchFamily="34" charset="0"/>
                  </a:rPr>
                  <a:t>Foghlaimíonn</a:t>
                </a:r>
                <a:r>
                  <a:rPr lang="en-GB" sz="2800" b="1" u="sng" dirty="0">
                    <a:solidFill>
                      <a:srgbClr val="FF0000"/>
                    </a:solidFill>
                    <a:latin typeface="Arial" panose="020B0604020202020204" pitchFamily="34" charset="0"/>
                    <a:cs typeface="Arial" panose="020B0604020202020204" pitchFamily="34" charset="0"/>
                  </a:rPr>
                  <a:t> </a:t>
                </a:r>
                <a:r>
                  <a:rPr lang="en-GB" sz="2800" b="1" u="sng" dirty="0" err="1">
                    <a:solidFill>
                      <a:srgbClr val="FF0000"/>
                    </a:solidFill>
                    <a:latin typeface="Arial" panose="020B0604020202020204" pitchFamily="34" charset="0"/>
                    <a:cs typeface="Arial" panose="020B0604020202020204" pitchFamily="34" charset="0"/>
                  </a:rPr>
                  <a:t>daltaí</a:t>
                </a:r>
                <a:r>
                  <a:rPr lang="en-GB" sz="2800" b="1" u="sng" dirty="0">
                    <a:solidFill>
                      <a:srgbClr val="FF0000"/>
                    </a:solidFill>
                    <a:latin typeface="Arial" panose="020B0604020202020204" pitchFamily="34" charset="0"/>
                    <a:cs typeface="Arial" panose="020B0604020202020204" pitchFamily="34" charset="0"/>
                  </a:rPr>
                  <a:t> </a:t>
                </a:r>
                <a:r>
                  <a:rPr lang="en-GB" sz="2800" b="1" u="sng" dirty="0" err="1">
                    <a:solidFill>
                      <a:srgbClr val="FF0000"/>
                    </a:solidFill>
                    <a:latin typeface="Arial" panose="020B0604020202020204" pitchFamily="34" charset="0"/>
                    <a:cs typeface="Arial" panose="020B0604020202020204" pitchFamily="34" charset="0"/>
                  </a:rPr>
                  <a:t>faoi</a:t>
                </a:r>
                <a:r>
                  <a:rPr lang="en-GB" sz="2800" b="1" u="sng" dirty="0">
                    <a:solidFill>
                      <a:srgbClr val="FF0000"/>
                    </a:solidFill>
                    <a:latin typeface="Arial" panose="020B0604020202020204" pitchFamily="34" charset="0"/>
                    <a:cs typeface="Arial" panose="020B0604020202020204" pitchFamily="34" charset="0"/>
                  </a:rPr>
                  <a:t>:</a:t>
                </a:r>
              </a:p>
              <a:p>
                <a:pPr marL="457200" indent="-457200">
                  <a:spcAft>
                    <a:spcPts val="600"/>
                  </a:spcAft>
                  <a:buFont typeface="Arial" panose="020B0604020202020204" pitchFamily="34" charset="0"/>
                  <a:buChar char="•"/>
                </a:pPr>
                <a:r>
                  <a:rPr lang="en-GB" sz="2800" dirty="0" err="1"/>
                  <a:t>coincheap</a:t>
                </a:r>
                <a:r>
                  <a:rPr lang="en-GB" sz="2800" dirty="0"/>
                  <a:t> an </a:t>
                </a:r>
                <a:r>
                  <a:rPr lang="en-GB" sz="2800" dirty="0" err="1"/>
                  <a:t>teaschaidéil</a:t>
                </a:r>
                <a:endParaRPr lang="en-GB" sz="2800" dirty="0"/>
              </a:p>
              <a:p>
                <a:pPr marL="457200" indent="-457200">
                  <a:spcAft>
                    <a:spcPts val="600"/>
                  </a:spcAft>
                  <a:buFont typeface="Arial" panose="020B0604020202020204" pitchFamily="34" charset="0"/>
                  <a:buChar char="•"/>
                </a:pPr>
                <a:r>
                  <a:rPr lang="en-GB" sz="2800" dirty="0" err="1"/>
                  <a:t>samhlacha</a:t>
                </a:r>
                <a:r>
                  <a:rPr lang="en-GB" sz="2800" dirty="0"/>
                  <a:t> </a:t>
                </a:r>
                <a:r>
                  <a:rPr lang="en-GB" sz="2800" dirty="0" err="1"/>
                  <a:t>cáithníneacha</a:t>
                </a:r>
                <a:r>
                  <a:rPr lang="en-GB" sz="2800" dirty="0"/>
                  <a:t> </a:t>
                </a:r>
                <a:r>
                  <a:rPr lang="en-GB" sz="2800" dirty="0" err="1"/>
                  <a:t>téimh</a:t>
                </a:r>
                <a:r>
                  <a:rPr lang="en-GB" sz="2800" dirty="0"/>
                  <a:t>; </a:t>
                </a:r>
                <a:r>
                  <a:rPr lang="en-GB" sz="2800" dirty="0" err="1"/>
                  <a:t>seoladh</a:t>
                </a:r>
                <a:r>
                  <a:rPr lang="en-GB" sz="2800" dirty="0"/>
                  <a:t>, </a:t>
                </a:r>
              </a:p>
              <a:p>
                <a:pPr marL="457200" indent="-457200">
                  <a:spcAft>
                    <a:spcPts val="600"/>
                  </a:spcAft>
                  <a:buFont typeface="Arial" panose="020B0604020202020204" pitchFamily="34" charset="0"/>
                  <a:buChar char="•"/>
                </a:pPr>
                <a:r>
                  <a:rPr lang="en-GB" sz="2800" dirty="0" err="1"/>
                  <a:t>comhiompar</a:t>
                </a:r>
                <a:r>
                  <a:rPr lang="en-GB" sz="2800" dirty="0"/>
                  <a:t>, </a:t>
                </a:r>
                <a:r>
                  <a:rPr lang="en-GB" sz="2800" dirty="0" err="1"/>
                  <a:t>athruithe</a:t>
                </a:r>
                <a:r>
                  <a:rPr lang="en-GB" sz="2800" dirty="0"/>
                  <a:t> </a:t>
                </a:r>
                <a:r>
                  <a:rPr lang="en-GB" sz="2800" dirty="0" err="1"/>
                  <a:t>staide</a:t>
                </a:r>
                <a:r>
                  <a:rPr lang="en-GB" sz="2800" dirty="0"/>
                  <a:t> </a:t>
                </a:r>
              </a:p>
              <a:p>
                <a:pPr marL="457200" indent="-457200">
                  <a:spcAft>
                    <a:spcPts val="600"/>
                  </a:spcAft>
                  <a:buFont typeface="Arial" panose="020B0604020202020204" pitchFamily="34" charset="0"/>
                  <a:buChar char="•"/>
                </a:pPr>
                <a:r>
                  <a:rPr lang="en-GB" sz="2800" dirty="0" err="1"/>
                  <a:t>coincheap</a:t>
                </a:r>
                <a:r>
                  <a:rPr lang="en-GB" sz="2800" dirty="0"/>
                  <a:t> na </a:t>
                </a:r>
                <a:r>
                  <a:rPr lang="en-GB" sz="2800" dirty="0" err="1"/>
                  <a:t>héifeachtúlachta</a:t>
                </a:r>
                <a:r>
                  <a:rPr lang="en-GB" sz="2800" dirty="0"/>
                  <a:t>   </a:t>
                </a:r>
                <a14:m>
                  <m:oMath xmlns:m="http://schemas.openxmlformats.org/officeDocument/2006/math">
                    <m:f>
                      <m:fPr>
                        <m:ctrlPr>
                          <a:rPr lang="en-GB" sz="2800" b="0" i="1" smtClean="0">
                            <a:latin typeface="Cambria Math" panose="02040503050406030204" pitchFamily="18" charset="0"/>
                          </a:rPr>
                        </m:ctrlPr>
                      </m:fPr>
                      <m:num>
                        <m:sSub>
                          <m:sSubPr>
                            <m:ctrlPr>
                              <a:rPr lang="en-GB" sz="2800" b="0" i="1" smtClean="0">
                                <a:latin typeface="Cambria Math" panose="02040503050406030204" pitchFamily="18" charset="0"/>
                              </a:rPr>
                            </m:ctrlPr>
                          </m:sSubPr>
                          <m:e>
                            <m:r>
                              <a:rPr lang="en-GB" sz="2800" b="0" i="1" smtClean="0">
                                <a:latin typeface="Cambria Math" panose="02040503050406030204" pitchFamily="18" charset="0"/>
                              </a:rPr>
                              <m:t>𝑃</m:t>
                            </m:r>
                          </m:e>
                          <m:sub>
                            <m:r>
                              <a:rPr lang="en-GB" sz="2800" b="0" i="1" smtClean="0">
                                <a:latin typeface="Cambria Math" panose="02040503050406030204" pitchFamily="18" charset="0"/>
                              </a:rPr>
                              <m:t>𝑜</m:t>
                            </m:r>
                          </m:sub>
                        </m:sSub>
                        <m:r>
                          <a:rPr lang="en-GB" sz="2800" b="0" i="1" smtClean="0">
                            <a:latin typeface="Cambria Math" panose="02040503050406030204" pitchFamily="18" charset="0"/>
                          </a:rPr>
                          <m:t>×100</m:t>
                        </m:r>
                      </m:num>
                      <m:den>
                        <m:sSub>
                          <m:sSubPr>
                            <m:ctrlPr>
                              <a:rPr lang="en-GB" sz="2800" b="0" i="1" smtClean="0">
                                <a:latin typeface="Cambria Math" panose="02040503050406030204" pitchFamily="18" charset="0"/>
                              </a:rPr>
                            </m:ctrlPr>
                          </m:sSubPr>
                          <m:e>
                            <m:r>
                              <a:rPr lang="en-GB" sz="2800" b="0" i="1" smtClean="0">
                                <a:latin typeface="Cambria Math" panose="02040503050406030204" pitchFamily="18" charset="0"/>
                              </a:rPr>
                              <m:t>𝑃</m:t>
                            </m:r>
                          </m:e>
                          <m:sub>
                            <m:r>
                              <a:rPr lang="en-GB" sz="2800" b="0" i="1" smtClean="0">
                                <a:latin typeface="Cambria Math" panose="02040503050406030204" pitchFamily="18" charset="0"/>
                              </a:rPr>
                              <m:t>𝑖</m:t>
                            </m:r>
                          </m:sub>
                        </m:sSub>
                      </m:den>
                    </m:f>
                  </m:oMath>
                </a14:m>
                <a:endParaRPr lang="en-GB" sz="2800" dirty="0"/>
              </a:p>
              <a:p>
                <a:pPr marL="457200" indent="-457200">
                  <a:spcAft>
                    <a:spcPts val="600"/>
                  </a:spcAft>
                  <a:buFont typeface="Arial" panose="020B0604020202020204" pitchFamily="34" charset="0"/>
                  <a:buChar char="•"/>
                </a:pPr>
                <a:r>
                  <a:rPr lang="en-GB" sz="2800" dirty="0"/>
                  <a:t>U-</a:t>
                </a:r>
                <a:r>
                  <a:rPr lang="en-GB" sz="2800" dirty="0" err="1"/>
                  <a:t>luach</a:t>
                </a:r>
                <a:r>
                  <a:rPr lang="en-GB" sz="2800" dirty="0"/>
                  <a:t> mar </a:t>
                </a:r>
                <a:r>
                  <a:rPr lang="en-GB" sz="2800" dirty="0" err="1"/>
                  <a:t>ráta</a:t>
                </a:r>
                <a:r>
                  <a:rPr lang="en-GB" sz="2800" dirty="0"/>
                  <a:t> </a:t>
                </a:r>
                <a:r>
                  <a:rPr lang="en-GB" sz="2800" dirty="0" err="1"/>
                  <a:t>aistriú</a:t>
                </a:r>
                <a:r>
                  <a:rPr lang="en-GB" sz="2800" dirty="0"/>
                  <a:t> an </a:t>
                </a:r>
                <a:r>
                  <a:rPr lang="en-GB" sz="2800" dirty="0" err="1"/>
                  <a:t>teasa</a:t>
                </a:r>
                <a:r>
                  <a:rPr lang="en-GB" sz="2800" dirty="0"/>
                  <a:t> </a:t>
                </a:r>
                <a:r>
                  <a:rPr lang="en-GB" sz="2800" dirty="0" err="1"/>
                  <a:t>trí</a:t>
                </a:r>
                <a:r>
                  <a:rPr lang="en-GB" sz="2800" dirty="0"/>
                  <a:t> </a:t>
                </a:r>
                <a:r>
                  <a:rPr lang="en-GB" sz="2800" dirty="0" err="1"/>
                  <a:t>ábhar</a:t>
                </a:r>
                <a:endParaRPr lang="en-GB" sz="2800" dirty="0"/>
              </a:p>
            </p:txBody>
          </p:sp>
        </mc:Choice>
        <mc:Fallback xmlns="">
          <p:sp>
            <p:nvSpPr>
              <p:cNvPr id="5" name="TextBox 4">
                <a:extLst>
                  <a:ext uri="{FF2B5EF4-FFF2-40B4-BE49-F238E27FC236}">
                    <a16:creationId xmlns:a16="http://schemas.microsoft.com/office/drawing/2014/main" id="{DD150670-C633-C7E6-9B29-22679227A4E6}"/>
                  </a:ext>
                </a:extLst>
              </p:cNvPr>
              <p:cNvSpPr txBox="1">
                <a:spLocks noRot="1" noChangeAspect="1" noMove="1" noResize="1" noEditPoints="1" noAdjustHandles="1" noChangeArrowheads="1" noChangeShapeType="1" noTextEdit="1"/>
              </p:cNvSpPr>
              <p:nvPr/>
            </p:nvSpPr>
            <p:spPr>
              <a:xfrm>
                <a:off x="451854" y="1926436"/>
                <a:ext cx="8066326" cy="3299493"/>
              </a:xfrm>
              <a:prstGeom prst="rect">
                <a:avLst/>
              </a:prstGeom>
              <a:blipFill>
                <a:blip r:embed="rId2"/>
                <a:stretch>
                  <a:fillRect l="-1512" t="-1848" b="-4251"/>
                </a:stretch>
              </a:blipFill>
            </p:spPr>
            <p:txBody>
              <a:bodyPr/>
              <a:lstStyle/>
              <a:p>
                <a:r>
                  <a:rPr lang="en-IE">
                    <a:noFill/>
                  </a:rPr>
                  <a:t> </a:t>
                </a:r>
              </a:p>
            </p:txBody>
          </p:sp>
        </mc:Fallback>
      </mc:AlternateContent>
      <p:sp>
        <p:nvSpPr>
          <p:cNvPr id="9" name="TextBox 8">
            <a:extLst>
              <a:ext uri="{FF2B5EF4-FFF2-40B4-BE49-F238E27FC236}">
                <a16:creationId xmlns:a16="http://schemas.microsoft.com/office/drawing/2014/main" id="{D02E3AA7-75E0-EB01-F67C-149042F23C6B}"/>
              </a:ext>
            </a:extLst>
          </p:cNvPr>
          <p:cNvSpPr txBox="1"/>
          <p:nvPr/>
        </p:nvSpPr>
        <p:spPr>
          <a:xfrm>
            <a:off x="351819" y="740818"/>
            <a:ext cx="8386990" cy="461665"/>
          </a:xfrm>
          <a:prstGeom prst="rect">
            <a:avLst/>
          </a:prstGeom>
          <a:noFill/>
        </p:spPr>
        <p:txBody>
          <a:bodyPr wrap="square">
            <a:spAutoFit/>
          </a:bodyPr>
          <a:lstStyle/>
          <a:p>
            <a:r>
              <a:rPr lang="en-GB" sz="2400" dirty="0">
                <a:solidFill>
                  <a:srgbClr val="FF0000"/>
                </a:solidFill>
              </a:rPr>
              <a:t>2.1. </a:t>
            </a:r>
            <a:r>
              <a:rPr lang="pt-BR" sz="2400" dirty="0">
                <a:solidFill>
                  <a:srgbClr val="FF0000"/>
                </a:solidFill>
              </a:rPr>
              <a:t>Aistriú an fhuinnimh teasa agus athrú teochta</a:t>
            </a:r>
            <a:endParaRPr lang="en-GB" sz="2400" dirty="0">
              <a:solidFill>
                <a:srgbClr val="FF0000"/>
              </a:solidFill>
            </a:endParaRPr>
          </a:p>
        </p:txBody>
      </p:sp>
      <p:sp>
        <p:nvSpPr>
          <p:cNvPr id="3" name="TextBox 2">
            <a:extLst>
              <a:ext uri="{FF2B5EF4-FFF2-40B4-BE49-F238E27FC236}">
                <a16:creationId xmlns:a16="http://schemas.microsoft.com/office/drawing/2014/main" id="{0D91F5A8-E0DF-D7CD-84C7-75EC554A3817}"/>
              </a:ext>
            </a:extLst>
          </p:cNvPr>
          <p:cNvSpPr txBox="1"/>
          <p:nvPr/>
        </p:nvSpPr>
        <p:spPr>
          <a:xfrm rot="16200000">
            <a:off x="5958994" y="3167389"/>
            <a:ext cx="5841664" cy="523220"/>
          </a:xfrm>
          <a:prstGeom prst="rect">
            <a:avLst/>
          </a:prstGeom>
          <a:noFill/>
        </p:spPr>
        <p:txBody>
          <a:bodyPr wrap="none" rtlCol="0">
            <a:spAutoFit/>
          </a:bodyPr>
          <a:lstStyle/>
          <a:p>
            <a:pPr algn="l">
              <a:spcAft>
                <a:spcPts val="1200"/>
              </a:spcAft>
            </a:pPr>
            <a:r>
              <a:rPr lang="en-GB" sz="2800" b="1" dirty="0" err="1">
                <a:latin typeface="Arial" panose="020B0604020202020204" pitchFamily="34" charset="0"/>
                <a:cs typeface="Arial" panose="020B0604020202020204" pitchFamily="34" charset="0"/>
              </a:rPr>
              <a:t>Aistriú</a:t>
            </a:r>
            <a:r>
              <a:rPr lang="en-GB" sz="2800" b="1" dirty="0">
                <a:latin typeface="Arial" panose="020B0604020202020204" pitchFamily="34" charset="0"/>
                <a:cs typeface="Arial" panose="020B0604020202020204" pitchFamily="34" charset="0"/>
              </a:rPr>
              <a:t> </a:t>
            </a:r>
            <a:r>
              <a:rPr lang="en-GB" sz="2800" b="1" dirty="0" err="1">
                <a:latin typeface="Arial" panose="020B0604020202020204" pitchFamily="34" charset="0"/>
                <a:cs typeface="Arial" panose="020B0604020202020204" pitchFamily="34" charset="0"/>
              </a:rPr>
              <a:t>teasa</a:t>
            </a:r>
            <a:r>
              <a:rPr lang="en-GB" sz="2800" b="1" dirty="0">
                <a:latin typeface="Arial" panose="020B0604020202020204" pitchFamily="34" charset="0"/>
                <a:cs typeface="Arial" panose="020B0604020202020204" pitchFamily="34" charset="0"/>
              </a:rPr>
              <a:t> agus </a:t>
            </a:r>
            <a:r>
              <a:rPr lang="en-GB" sz="2800" b="1" dirty="0" err="1">
                <a:latin typeface="Arial" panose="020B0604020202020204" pitchFamily="34" charset="0"/>
                <a:cs typeface="Arial" panose="020B0604020202020204" pitchFamily="34" charset="0"/>
              </a:rPr>
              <a:t>Éifeachtúlacht</a:t>
            </a:r>
            <a:endParaRPr lang="en-GB" sz="28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856065468"/>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20" name="Text Box 4">
            <a:extLst>
              <a:ext uri="{FF2B5EF4-FFF2-40B4-BE49-F238E27FC236}">
                <a16:creationId xmlns:a16="http://schemas.microsoft.com/office/drawing/2014/main" id="{D7AFCA72-20D1-EE1B-71D2-523E2A802A22}"/>
              </a:ext>
            </a:extLst>
          </p:cNvPr>
          <p:cNvSpPr txBox="1">
            <a:spLocks noChangeArrowheads="1"/>
          </p:cNvSpPr>
          <p:nvPr/>
        </p:nvSpPr>
        <p:spPr bwMode="auto">
          <a:xfrm>
            <a:off x="1206230" y="2095875"/>
            <a:ext cx="6536988" cy="1077218"/>
          </a:xfrm>
          <a:prstGeom prst="rect">
            <a:avLst/>
          </a:prstGeom>
          <a:solidFill>
            <a:srgbClr val="FFFF99"/>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ct val="50000"/>
              </a:spcBef>
            </a:pPr>
            <a:r>
              <a:rPr lang="en-GB" sz="3200" dirty="0"/>
              <a:t>An </a:t>
            </a:r>
            <a:r>
              <a:rPr lang="en-GB" sz="3200" dirty="0" err="1"/>
              <a:t>giúl</a:t>
            </a:r>
            <a:r>
              <a:rPr lang="en-GB" sz="3200" dirty="0"/>
              <a:t> </a:t>
            </a:r>
            <a:r>
              <a:rPr lang="en-GB" sz="3200" dirty="0" err="1"/>
              <a:t>sa</a:t>
            </a:r>
            <a:r>
              <a:rPr lang="en-GB" sz="3200" dirty="0"/>
              <a:t> </a:t>
            </a:r>
            <a:r>
              <a:rPr lang="en-GB" sz="3200" dirty="0" err="1"/>
              <a:t>chileagram</a:t>
            </a:r>
            <a:r>
              <a:rPr lang="en-GB" sz="3200" dirty="0"/>
              <a:t> </a:t>
            </a:r>
            <a:r>
              <a:rPr lang="en-GB" sz="3200" dirty="0" err="1"/>
              <a:t>sa</a:t>
            </a:r>
            <a:r>
              <a:rPr lang="en-GB" sz="3200" dirty="0"/>
              <a:t> </a:t>
            </a:r>
            <a:r>
              <a:rPr lang="en-GB" sz="3200" dirty="0" err="1"/>
              <a:t>cheilvin</a:t>
            </a:r>
            <a:r>
              <a:rPr lang="en-GB" sz="3200" noProof="0" dirty="0"/>
              <a:t>   </a:t>
            </a:r>
          </a:p>
          <a:p>
            <a:pPr algn="ctr"/>
            <a:r>
              <a:rPr lang="en-GB" sz="3200" noProof="0" dirty="0"/>
              <a:t>(</a:t>
            </a:r>
            <a:r>
              <a:rPr lang="en-GB" sz="3200" dirty="0"/>
              <a:t>J kg⁻¹ K⁻¹</a:t>
            </a:r>
            <a:r>
              <a:rPr lang="en-GB" sz="3200" noProof="0" dirty="0"/>
              <a:t>). </a:t>
            </a:r>
          </a:p>
        </p:txBody>
      </p:sp>
      <p:sp>
        <p:nvSpPr>
          <p:cNvPr id="2" name="Title 1">
            <a:extLst>
              <a:ext uri="{FF2B5EF4-FFF2-40B4-BE49-F238E27FC236}">
                <a16:creationId xmlns:a16="http://schemas.microsoft.com/office/drawing/2014/main" id="{F53D291A-7DDB-15E5-BBED-285B7AE988DD}"/>
              </a:ext>
            </a:extLst>
          </p:cNvPr>
          <p:cNvSpPr>
            <a:spLocks noGrp="1"/>
          </p:cNvSpPr>
          <p:nvPr>
            <p:ph type="title"/>
          </p:nvPr>
        </p:nvSpPr>
        <p:spPr>
          <a:xfrm>
            <a:off x="241300" y="155575"/>
            <a:ext cx="8724900" cy="1089529"/>
          </a:xfrm>
        </p:spPr>
        <p:txBody>
          <a:bodyPr/>
          <a:lstStyle/>
          <a:p>
            <a:r>
              <a:rPr lang="en-GB" dirty="0"/>
              <a:t>Cad é an t-</a:t>
            </a:r>
            <a:r>
              <a:rPr lang="en-GB" dirty="0" err="1"/>
              <a:t>Aonad</a:t>
            </a:r>
            <a:r>
              <a:rPr lang="en-GB" dirty="0"/>
              <a:t> SI do </a:t>
            </a:r>
            <a:r>
              <a:rPr lang="en-GB" dirty="0" err="1"/>
              <a:t>Saintoilleadh</a:t>
            </a:r>
            <a:r>
              <a:rPr lang="en-GB" dirty="0"/>
              <a:t> Teasa?</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9220"/>
                                        </p:tgtEl>
                                        <p:attrNameLst>
                                          <p:attrName>style.visibility</p:attrName>
                                        </p:attrNameLst>
                                      </p:cBhvr>
                                      <p:to>
                                        <p:strVal val="visible"/>
                                      </p:to>
                                    </p:set>
                                    <p:anim calcmode="lin" valueType="num">
                                      <p:cBhvr additive="base">
                                        <p:cTn id="7" dur="500" fill="hold"/>
                                        <p:tgtEl>
                                          <p:spTgt spid="9220"/>
                                        </p:tgtEl>
                                        <p:attrNameLst>
                                          <p:attrName>ppt_x</p:attrName>
                                        </p:attrNameLst>
                                      </p:cBhvr>
                                      <p:tavLst>
                                        <p:tav tm="0">
                                          <p:val>
                                            <p:strVal val="#ppt_x"/>
                                          </p:val>
                                        </p:tav>
                                        <p:tav tm="100000">
                                          <p:val>
                                            <p:strVal val="#ppt_x"/>
                                          </p:val>
                                        </p:tav>
                                      </p:tavLst>
                                    </p:anim>
                                    <p:anim calcmode="lin" valueType="num">
                                      <p:cBhvr additive="base">
                                        <p:cTn id="8" dur="500" fill="hold"/>
                                        <p:tgtEl>
                                          <p:spTgt spid="922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20" grpId="0"/>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10246" name="Text Box 6">
                <a:extLst>
                  <a:ext uri="{FF2B5EF4-FFF2-40B4-BE49-F238E27FC236}">
                    <a16:creationId xmlns:a16="http://schemas.microsoft.com/office/drawing/2014/main" id="{80E15A0D-C013-4E9C-4F93-F4CD657728EB}"/>
                  </a:ext>
                </a:extLst>
              </p:cNvPr>
              <p:cNvSpPr txBox="1">
                <a:spLocks noChangeArrowheads="1"/>
              </p:cNvSpPr>
              <p:nvPr/>
            </p:nvSpPr>
            <p:spPr bwMode="auto">
              <a:xfrm>
                <a:off x="1149531" y="3646039"/>
                <a:ext cx="7220235" cy="2508379"/>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eaLnBrk="1" hangingPunct="1">
                  <a:spcAft>
                    <a:spcPts val="1800"/>
                  </a:spcAft>
                </a:pPr>
                <a:r>
                  <a:rPr lang="en-GB" sz="2800" noProof="0" dirty="0"/>
                  <a:t>Q = </a:t>
                </a:r>
                <a:r>
                  <a:rPr lang="en-GB" sz="2800" dirty="0" err="1"/>
                  <a:t>fuinneamh</a:t>
                </a:r>
                <a:r>
                  <a:rPr lang="en-GB" sz="2800" dirty="0"/>
                  <a:t> </a:t>
                </a:r>
                <a:r>
                  <a:rPr lang="en-GB" sz="2800" dirty="0" err="1"/>
                  <a:t>teasa</a:t>
                </a:r>
                <a:r>
                  <a:rPr lang="en-GB" sz="2800" dirty="0"/>
                  <a:t> a </a:t>
                </a:r>
                <a:r>
                  <a:rPr lang="en-GB" sz="2800" dirty="0" err="1"/>
                  <a:t>chuirtear</a:t>
                </a:r>
                <a:r>
                  <a:rPr lang="en-GB" sz="2800" dirty="0"/>
                  <a:t>/</a:t>
                </a:r>
                <a:r>
                  <a:rPr lang="en-GB" sz="2800" dirty="0" err="1"/>
                  <a:t>chailltear</a:t>
                </a:r>
                <a:endParaRPr lang="en-GB" sz="2800" noProof="0" dirty="0"/>
              </a:p>
              <a:p>
                <a:pPr eaLnBrk="1" hangingPunct="1">
                  <a:spcAft>
                    <a:spcPts val="1800"/>
                  </a:spcAft>
                </a:pPr>
                <a:r>
                  <a:rPr lang="en-GB" sz="2800" noProof="0" dirty="0"/>
                  <a:t>m = Mais  </a:t>
                </a:r>
                <a:endParaRPr lang="en-GB" sz="2800" noProof="0" dirty="0">
                  <a:sym typeface="Symbol" panose="05050102010706020507" pitchFamily="18" charset="2"/>
                </a:endParaRPr>
              </a:p>
              <a:p>
                <a:pPr eaLnBrk="1" hangingPunct="1">
                  <a:spcAft>
                    <a:spcPts val="1800"/>
                  </a:spcAft>
                </a:pPr>
                <a:r>
                  <a:rPr lang="en-GB" sz="2800" dirty="0">
                    <a:sym typeface="Symbol" panose="05050102010706020507" pitchFamily="18" charset="2"/>
                  </a:rPr>
                  <a:t>c = </a:t>
                </a:r>
                <a:r>
                  <a:rPr lang="en-GB" sz="2800" noProof="0" dirty="0" err="1"/>
                  <a:t>Saintoilleadh</a:t>
                </a:r>
                <a:r>
                  <a:rPr lang="en-GB" sz="2800" noProof="0" dirty="0"/>
                  <a:t> </a:t>
                </a:r>
                <a:r>
                  <a:rPr lang="en-GB" sz="2800" noProof="0" dirty="0" err="1"/>
                  <a:t>teasa</a:t>
                </a:r>
                <a:r>
                  <a:rPr lang="en-GB" sz="2800" noProof="0" dirty="0"/>
                  <a:t>  </a:t>
                </a:r>
              </a:p>
              <a:p>
                <a:pPr eaLnBrk="1" hangingPunct="1">
                  <a:spcAft>
                    <a:spcPts val="1800"/>
                  </a:spcAft>
                </a:pPr>
                <a14:m>
                  <m:oMath xmlns:m="http://schemas.openxmlformats.org/officeDocument/2006/math">
                    <m:r>
                      <m:rPr>
                        <m:sty m:val="p"/>
                      </m:rPr>
                      <a:rPr lang="en-GB" sz="2800" b="0" i="0" noProof="0" smtClean="0">
                        <a:latin typeface="Cambria Math" panose="02040503050406030204" pitchFamily="18" charset="0"/>
                      </a:rPr>
                      <m:t>Δ</m:t>
                    </m:r>
                    <m:r>
                      <a:rPr lang="en-GB" sz="2800" b="0" i="1" noProof="0" smtClean="0">
                        <a:latin typeface="Cambria Math" panose="02040503050406030204" pitchFamily="18" charset="0"/>
                      </a:rPr>
                      <m:t>𝜃</m:t>
                    </m:r>
                  </m:oMath>
                </a14:m>
                <a:r>
                  <a:rPr lang="en-GB" sz="2800" noProof="0" dirty="0"/>
                  <a:t> = </a:t>
                </a:r>
                <a:r>
                  <a:rPr lang="en-GB" sz="2800" dirty="0"/>
                  <a:t>A</a:t>
                </a:r>
                <a:r>
                  <a:rPr lang="en-GB" sz="2800" noProof="0" dirty="0" err="1"/>
                  <a:t>thrú</a:t>
                </a:r>
                <a:r>
                  <a:rPr lang="en-GB" sz="2800" noProof="0" dirty="0"/>
                  <a:t> </a:t>
                </a:r>
                <a:r>
                  <a:rPr lang="en-GB" sz="2800" noProof="0" dirty="0" err="1"/>
                  <a:t>teochta</a:t>
                </a:r>
                <a:r>
                  <a:rPr lang="en-GB" sz="2800" noProof="0" dirty="0"/>
                  <a:t> </a:t>
                </a:r>
              </a:p>
            </p:txBody>
          </p:sp>
        </mc:Choice>
        <mc:Fallback xmlns="">
          <p:sp>
            <p:nvSpPr>
              <p:cNvPr id="10246" name="Text Box 6">
                <a:extLst>
                  <a:ext uri="{FF2B5EF4-FFF2-40B4-BE49-F238E27FC236}">
                    <a16:creationId xmlns:a16="http://schemas.microsoft.com/office/drawing/2014/main" id="{80E15A0D-C013-4E9C-4F93-F4CD657728EB}"/>
                  </a:ext>
                </a:extLst>
              </p:cNvPr>
              <p:cNvSpPr txBox="1">
                <a:spLocks noRot="1" noChangeAspect="1" noMove="1" noResize="1" noEditPoints="1" noAdjustHandles="1" noChangeArrowheads="1" noChangeShapeType="1" noTextEdit="1"/>
              </p:cNvSpPr>
              <p:nvPr/>
            </p:nvSpPr>
            <p:spPr bwMode="auto">
              <a:xfrm>
                <a:off x="1149531" y="3646039"/>
                <a:ext cx="7220235" cy="2508379"/>
              </a:xfrm>
              <a:prstGeom prst="rect">
                <a:avLst/>
              </a:prstGeom>
              <a:blipFill>
                <a:blip r:embed="rId3"/>
                <a:stretch>
                  <a:fillRect l="-1774" t="-2427" b="-5583"/>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IE">
                    <a:noFill/>
                  </a:rPr>
                  <a:t> </a:t>
                </a:r>
              </a:p>
            </p:txBody>
          </p:sp>
        </mc:Fallback>
      </mc:AlternateContent>
      <p:sp>
        <p:nvSpPr>
          <p:cNvPr id="4" name="TextBox 3">
            <a:extLst>
              <a:ext uri="{FF2B5EF4-FFF2-40B4-BE49-F238E27FC236}">
                <a16:creationId xmlns:a16="http://schemas.microsoft.com/office/drawing/2014/main" id="{4FA76B71-183B-D465-DB08-AA95B638CEB9}"/>
              </a:ext>
            </a:extLst>
          </p:cNvPr>
          <p:cNvSpPr txBox="1"/>
          <p:nvPr/>
        </p:nvSpPr>
        <p:spPr>
          <a:xfrm>
            <a:off x="1797905" y="2900644"/>
            <a:ext cx="5992326" cy="461665"/>
          </a:xfrm>
          <a:prstGeom prst="rect">
            <a:avLst/>
          </a:prstGeom>
          <a:noFill/>
        </p:spPr>
        <p:txBody>
          <a:bodyPr wrap="square">
            <a:spAutoFit/>
          </a:bodyPr>
          <a:lstStyle/>
          <a:p>
            <a:r>
              <a:rPr lang="ga-IE" sz="2400" dirty="0">
                <a:latin typeface="Comic Sans MS" panose="030F0702030302020204" pitchFamily="66" charset="0"/>
              </a:rPr>
              <a:t>Ar choinníoll nach n-athraítear an stát</a:t>
            </a:r>
          </a:p>
        </p:txBody>
      </p:sp>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DF5EB7EB-0EB9-6DB1-E9AD-4B59CC3F9623}"/>
                  </a:ext>
                </a:extLst>
              </p:cNvPr>
              <p:cNvSpPr txBox="1"/>
              <p:nvPr/>
            </p:nvSpPr>
            <p:spPr>
              <a:xfrm>
                <a:off x="2583180" y="1847473"/>
                <a:ext cx="2877967" cy="769441"/>
              </a:xfrm>
              <a:prstGeom prst="rect">
                <a:avLst/>
              </a:prstGeom>
              <a:solidFill>
                <a:srgbClr val="FFFF99"/>
              </a:solidFill>
            </p:spPr>
            <p:txBody>
              <a:bodyPr wrap="none" rtlCol="0">
                <a:spAutoFit/>
              </a:bodyPr>
              <a:lstStyle/>
              <a:p>
                <a:pPr algn="l"/>
                <a14:m>
                  <m:oMathPara xmlns:m="http://schemas.openxmlformats.org/officeDocument/2006/math">
                    <m:oMathParaPr>
                      <m:jc m:val="centerGroup"/>
                    </m:oMathParaPr>
                    <m:oMath xmlns:m="http://schemas.openxmlformats.org/officeDocument/2006/math">
                      <m:r>
                        <a:rPr lang="en-GB" sz="4400" b="0" i="1" smtClean="0">
                          <a:latin typeface="Cambria Math" panose="02040503050406030204" pitchFamily="18" charset="0"/>
                        </a:rPr>
                        <m:t>𝑄</m:t>
                      </m:r>
                      <m:r>
                        <a:rPr lang="en-GB" sz="4400" b="0" i="1" smtClean="0">
                          <a:latin typeface="Cambria Math" panose="02040503050406030204" pitchFamily="18" charset="0"/>
                        </a:rPr>
                        <m:t>=</m:t>
                      </m:r>
                      <m:r>
                        <a:rPr lang="en-GB" sz="4400" b="0" i="1" smtClean="0">
                          <a:latin typeface="Cambria Math" panose="02040503050406030204" pitchFamily="18" charset="0"/>
                        </a:rPr>
                        <m:t>𝑚𝑐</m:t>
                      </m:r>
                      <m:r>
                        <m:rPr>
                          <m:sty m:val="p"/>
                        </m:rPr>
                        <a:rPr lang="en-GB" sz="4400" b="0" i="0" smtClean="0">
                          <a:latin typeface="Cambria Math" panose="02040503050406030204" pitchFamily="18" charset="0"/>
                        </a:rPr>
                        <m:t>Δ</m:t>
                      </m:r>
                      <m:r>
                        <a:rPr lang="en-GB" sz="4400" b="0" i="1" smtClean="0">
                          <a:latin typeface="Cambria Math" panose="02040503050406030204" pitchFamily="18" charset="0"/>
                        </a:rPr>
                        <m:t>𝜃</m:t>
                      </m:r>
                    </m:oMath>
                  </m:oMathPara>
                </a14:m>
                <a:endParaRPr lang="en-GB" sz="4400"/>
              </a:p>
            </p:txBody>
          </p:sp>
        </mc:Choice>
        <mc:Fallback xmlns="">
          <p:sp>
            <p:nvSpPr>
              <p:cNvPr id="5" name="TextBox 4">
                <a:extLst>
                  <a:ext uri="{FF2B5EF4-FFF2-40B4-BE49-F238E27FC236}">
                    <a16:creationId xmlns:a16="http://schemas.microsoft.com/office/drawing/2014/main" id="{DF5EB7EB-0EB9-6DB1-E9AD-4B59CC3F9623}"/>
                  </a:ext>
                </a:extLst>
              </p:cNvPr>
              <p:cNvSpPr txBox="1">
                <a:spLocks noRot="1" noChangeAspect="1" noMove="1" noResize="1" noEditPoints="1" noAdjustHandles="1" noChangeArrowheads="1" noChangeShapeType="1" noTextEdit="1"/>
              </p:cNvSpPr>
              <p:nvPr/>
            </p:nvSpPr>
            <p:spPr>
              <a:xfrm>
                <a:off x="2583180" y="1847473"/>
                <a:ext cx="2877967" cy="769441"/>
              </a:xfrm>
              <a:prstGeom prst="rect">
                <a:avLst/>
              </a:prstGeom>
              <a:blipFill>
                <a:blip r:embed="rId4"/>
                <a:stretch>
                  <a:fillRect/>
                </a:stretch>
              </a:blipFill>
            </p:spPr>
            <p:txBody>
              <a:bodyPr/>
              <a:lstStyle/>
              <a:p>
                <a:r>
                  <a:rPr lang="en-US">
                    <a:noFill/>
                  </a:rPr>
                  <a:t> </a:t>
                </a:r>
              </a:p>
            </p:txBody>
          </p:sp>
        </mc:Fallback>
      </mc:AlternateContent>
      <p:sp>
        <p:nvSpPr>
          <p:cNvPr id="3" name="Title 2">
            <a:extLst>
              <a:ext uri="{FF2B5EF4-FFF2-40B4-BE49-F238E27FC236}">
                <a16:creationId xmlns:a16="http://schemas.microsoft.com/office/drawing/2014/main" id="{1D5CCD8E-DF57-C483-389C-7C88C8C92C73}"/>
              </a:ext>
            </a:extLst>
          </p:cNvPr>
          <p:cNvSpPr>
            <a:spLocks noGrp="1"/>
          </p:cNvSpPr>
          <p:nvPr>
            <p:ph type="title"/>
          </p:nvPr>
        </p:nvSpPr>
        <p:spPr>
          <a:xfrm>
            <a:off x="241300" y="155246"/>
            <a:ext cx="8724900" cy="1089529"/>
          </a:xfrm>
        </p:spPr>
        <p:txBody>
          <a:bodyPr/>
          <a:lstStyle/>
          <a:p>
            <a:r>
              <a:rPr lang="en-GB" dirty="0" err="1"/>
              <a:t>Scríobh</a:t>
            </a:r>
            <a:r>
              <a:rPr lang="en-GB" dirty="0"/>
              <a:t> an </a:t>
            </a:r>
            <a:r>
              <a:rPr lang="en-GB" dirty="0" err="1"/>
              <a:t>cothromóid</a:t>
            </a:r>
            <a:r>
              <a:rPr lang="en-GB" dirty="0"/>
              <a:t> do </a:t>
            </a:r>
            <a:r>
              <a:rPr lang="en-GB" dirty="0" err="1"/>
              <a:t>Saintoilleadh</a:t>
            </a:r>
            <a:r>
              <a:rPr lang="en-GB" dirty="0"/>
              <a:t> Teasa? (C </a:t>
            </a:r>
            <a:r>
              <a:rPr lang="en-GB" dirty="0" err="1"/>
              <a:t>beag</a:t>
            </a:r>
            <a:r>
              <a:rPr lang="en-GB" dirty="0"/>
              <a:t>) </a:t>
            </a:r>
            <a:endParaRPr lang="en-GB" sz="32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1" nodeType="clickEffect">
                                  <p:stCondLst>
                                    <p:cond delay="0"/>
                                  </p:stCondLst>
                                  <p:childTnLst>
                                    <p:set>
                                      <p:cBhvr>
                                        <p:cTn id="6" dur="1" fill="hold">
                                          <p:stCondLst>
                                            <p:cond delay="0"/>
                                          </p:stCondLst>
                                        </p:cTn>
                                        <p:tgtEl>
                                          <p:spTgt spid="1024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6" grpId="0"/>
      <p:bldP spid="10246" grpId="1"/>
      <p:bldP spid="4" grpId="0"/>
      <p:bldP spid="5" grpId="0" animBg="1"/>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97F68EE1-467D-DA9F-6299-B6C52A17E49A}"/>
              </a:ext>
            </a:extLst>
          </p:cNvPr>
          <p:cNvSpPr txBox="1"/>
          <p:nvPr/>
        </p:nvSpPr>
        <p:spPr>
          <a:xfrm>
            <a:off x="394845" y="2884430"/>
            <a:ext cx="8039049" cy="523220"/>
          </a:xfrm>
          <a:prstGeom prst="rect">
            <a:avLst/>
          </a:prstGeom>
          <a:noFill/>
        </p:spPr>
        <p:txBody>
          <a:bodyPr wrap="square" rtlCol="0">
            <a:spAutoFit/>
          </a:bodyPr>
          <a:lstStyle/>
          <a:p>
            <a:pPr algn="l"/>
            <a:r>
              <a:rPr lang="en-GB" sz="2800" noProof="0" dirty="0" err="1"/>
              <a:t>Athr</a:t>
            </a:r>
            <a:r>
              <a:rPr lang="en-GB" sz="2800" dirty="0"/>
              <a:t>ú</a:t>
            </a:r>
            <a:r>
              <a:rPr lang="en-GB" sz="2800" noProof="0" dirty="0"/>
              <a:t> </a:t>
            </a:r>
            <a:r>
              <a:rPr lang="en-GB" sz="2800" noProof="0" dirty="0" err="1"/>
              <a:t>teochta</a:t>
            </a:r>
            <a:r>
              <a:rPr lang="en-GB" sz="2800" noProof="0" dirty="0"/>
              <a:t> </a:t>
            </a:r>
            <a:r>
              <a:rPr lang="en-GB" sz="2800" noProof="0" dirty="0" err="1"/>
              <a:t>cothrom</a:t>
            </a:r>
            <a:r>
              <a:rPr lang="en-GB" sz="2800" noProof="0" dirty="0"/>
              <a:t> le 18+50 = 68°C = 68 K. </a:t>
            </a:r>
          </a:p>
        </p:txBody>
      </p:sp>
      <p:sp>
        <p:nvSpPr>
          <p:cNvPr id="5" name="TextBox 4">
            <a:extLst>
              <a:ext uri="{FF2B5EF4-FFF2-40B4-BE49-F238E27FC236}">
                <a16:creationId xmlns:a16="http://schemas.microsoft.com/office/drawing/2014/main" id="{11C2996B-9E73-3DB6-702B-4D0C44ED7A5D}"/>
              </a:ext>
            </a:extLst>
          </p:cNvPr>
          <p:cNvSpPr txBox="1"/>
          <p:nvPr/>
        </p:nvSpPr>
        <p:spPr>
          <a:xfrm>
            <a:off x="1155813" y="4965530"/>
            <a:ext cx="6069254" cy="523220"/>
          </a:xfrm>
          <a:prstGeom prst="rect">
            <a:avLst/>
          </a:prstGeom>
          <a:noFill/>
        </p:spPr>
        <p:txBody>
          <a:bodyPr wrap="square" rtlCol="0">
            <a:spAutoFit/>
          </a:bodyPr>
          <a:lstStyle/>
          <a:p>
            <a:pPr algn="l"/>
            <a:r>
              <a:rPr lang="en-GB" sz="2800" noProof="0"/>
              <a:t>Q = mc</a:t>
            </a:r>
            <a:r>
              <a:rPr lang="el-GR" sz="2800" b="0" i="0" u="none" strike="noStrike">
                <a:solidFill>
                  <a:srgbClr val="001D35"/>
                </a:solidFill>
                <a:effectLst/>
                <a:latin typeface="Google Sans"/>
              </a:rPr>
              <a:t>Δθ</a:t>
            </a:r>
            <a:r>
              <a:rPr lang="en-GB" sz="2800" b="0" i="0" u="none" strike="noStrike">
                <a:solidFill>
                  <a:srgbClr val="001D35"/>
                </a:solidFill>
                <a:effectLst/>
                <a:latin typeface="Google Sans"/>
              </a:rPr>
              <a:t> = </a:t>
            </a:r>
            <a:r>
              <a:rPr lang="en-GB" sz="2800" noProof="0"/>
              <a:t>0.5×385×68 = 13 090 J </a:t>
            </a:r>
          </a:p>
        </p:txBody>
      </p:sp>
      <p:sp>
        <p:nvSpPr>
          <p:cNvPr id="3" name="Title 2">
            <a:extLst>
              <a:ext uri="{FF2B5EF4-FFF2-40B4-BE49-F238E27FC236}">
                <a16:creationId xmlns:a16="http://schemas.microsoft.com/office/drawing/2014/main" id="{37547F53-0B44-CEA1-13E8-20D91733A684}"/>
              </a:ext>
            </a:extLst>
          </p:cNvPr>
          <p:cNvSpPr>
            <a:spLocks noGrp="1"/>
          </p:cNvSpPr>
          <p:nvPr>
            <p:ph type="title"/>
          </p:nvPr>
        </p:nvSpPr>
        <p:spPr/>
        <p:txBody>
          <a:bodyPr/>
          <a:lstStyle/>
          <a:p>
            <a:r>
              <a:rPr lang="en-GB" dirty="0" err="1"/>
              <a:t>Sampla</a:t>
            </a:r>
            <a:r>
              <a:rPr lang="en-GB" dirty="0"/>
              <a:t> 6</a:t>
            </a:r>
          </a:p>
        </p:txBody>
      </p:sp>
      <p:sp>
        <p:nvSpPr>
          <p:cNvPr id="7" name="Text Placeholder 6">
            <a:extLst>
              <a:ext uri="{FF2B5EF4-FFF2-40B4-BE49-F238E27FC236}">
                <a16:creationId xmlns:a16="http://schemas.microsoft.com/office/drawing/2014/main" id="{822B4AE2-AB41-D372-8CA8-6B4352EE3BE1}"/>
              </a:ext>
            </a:extLst>
          </p:cNvPr>
          <p:cNvSpPr txBox="1">
            <a:spLocks noGrp="1"/>
          </p:cNvSpPr>
          <p:nvPr>
            <p:ph type="body" sz="quarter" idx="10"/>
          </p:nvPr>
        </p:nvSpPr>
        <p:spPr>
          <a:xfrm>
            <a:off x="122238" y="461963"/>
            <a:ext cx="8899525" cy="2159566"/>
          </a:xfrm>
          <a:prstGeom prst="rect">
            <a:avLst/>
          </a:prstGeom>
          <a:solidFill>
            <a:schemeClr val="accent2">
              <a:lumMod val="20000"/>
              <a:lumOff val="80000"/>
            </a:schemeClr>
          </a:solidFill>
        </p:spPr>
        <p:txBody>
          <a:bodyPr wrap="square" rtlCol="0">
            <a:spAutoFit/>
          </a:bodyPr>
          <a:lstStyle/>
          <a:p>
            <a:r>
              <a:rPr lang="ga-IE" dirty="0"/>
              <a:t>Tagraíonn </a:t>
            </a:r>
            <a:r>
              <a:rPr lang="en-IE" dirty="0" err="1"/>
              <a:t>saintoilleadh</a:t>
            </a:r>
            <a:r>
              <a:rPr lang="ga-IE" dirty="0"/>
              <a:t> teasa do shubstaint</a:t>
            </a:r>
            <a:r>
              <a:rPr lang="en-IE" dirty="0"/>
              <a:t> (</a:t>
            </a:r>
            <a:r>
              <a:rPr lang="ga-IE" dirty="0"/>
              <a:t>seachas do read</a:t>
            </a:r>
            <a:r>
              <a:rPr lang="en-IE" dirty="0"/>
              <a:t>)</a:t>
            </a:r>
            <a:r>
              <a:rPr lang="ga-IE" dirty="0"/>
              <a:t>. Téitear 500 g de chopar ó -18°C go 50°C. Ríomh an teas a úsáidtear.</a:t>
            </a:r>
          </a:p>
          <a:p>
            <a:br>
              <a:rPr lang="ga-IE" dirty="0"/>
            </a:br>
            <a:r>
              <a:rPr lang="en-GB" i="1" dirty="0" err="1">
                <a:latin typeface="Arial" panose="020B0604020202020204" pitchFamily="34" charset="0"/>
                <a:cs typeface="Arial" panose="020B0604020202020204" pitchFamily="34" charset="0"/>
              </a:rPr>
              <a:t>S</a:t>
            </a:r>
            <a:r>
              <a:rPr lang="en-GB" sz="2800" i="1" dirty="0" err="1">
                <a:latin typeface="Arial" panose="020B0604020202020204" pitchFamily="34" charset="0"/>
                <a:cs typeface="Arial" panose="020B0604020202020204" pitchFamily="34" charset="0"/>
              </a:rPr>
              <a:t>aintoilleadh</a:t>
            </a:r>
            <a:r>
              <a:rPr lang="en-GB" sz="2800" i="1" dirty="0">
                <a:latin typeface="Arial" panose="020B0604020202020204" pitchFamily="34" charset="0"/>
                <a:cs typeface="Arial" panose="020B0604020202020204" pitchFamily="34" charset="0"/>
              </a:rPr>
              <a:t> </a:t>
            </a:r>
            <a:r>
              <a:rPr lang="en-GB" sz="2800" i="1" dirty="0" err="1">
                <a:latin typeface="Arial" panose="020B0604020202020204" pitchFamily="34" charset="0"/>
                <a:cs typeface="Arial" panose="020B0604020202020204" pitchFamily="34" charset="0"/>
              </a:rPr>
              <a:t>teasa</a:t>
            </a:r>
            <a:r>
              <a:rPr lang="en-GB" sz="2800" i="1" dirty="0">
                <a:latin typeface="Arial" panose="020B0604020202020204" pitchFamily="34" charset="0"/>
                <a:cs typeface="Arial" panose="020B0604020202020204" pitchFamily="34" charset="0"/>
              </a:rPr>
              <a:t> </a:t>
            </a:r>
            <a:r>
              <a:rPr lang="en-GB" sz="2800" i="1" dirty="0" err="1">
                <a:latin typeface="Arial" panose="020B0604020202020204" pitchFamily="34" charset="0"/>
                <a:cs typeface="Arial" panose="020B0604020202020204" pitchFamily="34" charset="0"/>
              </a:rPr>
              <a:t>copair</a:t>
            </a:r>
            <a:r>
              <a:rPr lang="en-GB" sz="2800" i="1" dirty="0">
                <a:latin typeface="Arial" panose="020B0604020202020204" pitchFamily="34" charset="0"/>
                <a:cs typeface="Arial" panose="020B0604020202020204" pitchFamily="34" charset="0"/>
              </a:rPr>
              <a:t> = 385 </a:t>
            </a:r>
            <a:r>
              <a:rPr lang="en-GB" sz="2800" dirty="0">
                <a:latin typeface="Arial" panose="020B0604020202020204" pitchFamily="34" charset="0"/>
                <a:cs typeface="Arial" panose="020B0604020202020204" pitchFamily="34" charset="0"/>
              </a:rPr>
              <a:t>J kg</a:t>
            </a:r>
            <a:r>
              <a:rPr lang="en-GB" dirty="0"/>
              <a:t>⁻¹ K⁻¹</a:t>
            </a:r>
            <a:r>
              <a:rPr lang="en-GB" sz="2800" i="1" dirty="0">
                <a:latin typeface="Arial" panose="020B0604020202020204" pitchFamily="34" charset="0"/>
                <a:cs typeface="Arial" panose="020B0604020202020204" pitchFamily="34" charset="0"/>
              </a:rPr>
              <a:t>. </a:t>
            </a:r>
            <a:endParaRPr lang="en-US" sz="2800" i="1" dirty="0">
              <a:latin typeface="Arial" panose="020B0604020202020204" pitchFamily="34" charset="0"/>
              <a:cs typeface="Arial" panose="020B0604020202020204" pitchFamily="34" charset="0"/>
            </a:endParaRPr>
          </a:p>
        </p:txBody>
      </p:sp>
      <p:sp>
        <p:nvSpPr>
          <p:cNvPr id="8" name="TextBox 7">
            <a:extLst>
              <a:ext uri="{FF2B5EF4-FFF2-40B4-BE49-F238E27FC236}">
                <a16:creationId xmlns:a16="http://schemas.microsoft.com/office/drawing/2014/main" id="{9EC5ACE3-7DF8-71E1-07B6-B7805F33E9AF}"/>
              </a:ext>
            </a:extLst>
          </p:cNvPr>
          <p:cNvSpPr txBox="1"/>
          <p:nvPr/>
        </p:nvSpPr>
        <p:spPr>
          <a:xfrm>
            <a:off x="235131" y="3663370"/>
            <a:ext cx="8786632" cy="954107"/>
          </a:xfrm>
          <a:prstGeom prst="rect">
            <a:avLst/>
          </a:prstGeom>
          <a:noFill/>
        </p:spPr>
        <p:txBody>
          <a:bodyPr wrap="square" rtlCol="0">
            <a:spAutoFit/>
          </a:bodyPr>
          <a:lstStyle/>
          <a:p>
            <a:pPr algn="ctr"/>
            <a:r>
              <a:rPr lang="ga-IE" sz="2800" b="1" dirty="0"/>
              <a:t>Baineann an fhadhb seo le “c beag” i.e.</a:t>
            </a:r>
            <a:r>
              <a:rPr lang="en-IE" sz="2800" b="1" dirty="0"/>
              <a:t> </a:t>
            </a:r>
            <a:r>
              <a:rPr lang="en-IE" sz="2800" b="1" dirty="0" err="1"/>
              <a:t>saintoilleadh</a:t>
            </a:r>
            <a:r>
              <a:rPr lang="en-IE" sz="2800" b="1" dirty="0"/>
              <a:t> </a:t>
            </a:r>
            <a:r>
              <a:rPr lang="en-IE" sz="2800" b="1" dirty="0" err="1"/>
              <a:t>teasa</a:t>
            </a:r>
            <a:endParaRPr lang="ga-IE" sz="2800" b="1" dirty="0"/>
          </a:p>
        </p:txBody>
      </p:sp>
    </p:spTree>
    <p:extLst>
      <p:ext uri="{BB962C8B-B14F-4D97-AF65-F5344CB8AC3E}">
        <p14:creationId xmlns:p14="http://schemas.microsoft.com/office/powerpoint/2010/main" val="39936675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5" grpId="0"/>
      <p:bldP spid="8" grpId="0"/>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5" name="Title 4">
                <a:extLst>
                  <a:ext uri="{FF2B5EF4-FFF2-40B4-BE49-F238E27FC236}">
                    <a16:creationId xmlns:a16="http://schemas.microsoft.com/office/drawing/2014/main" id="{7F9A0985-D9CE-714C-E87C-90DA01FECEBA}"/>
                  </a:ext>
                </a:extLst>
              </p:cNvPr>
              <p:cNvSpPr>
                <a:spLocks noGrp="1"/>
              </p:cNvSpPr>
              <p:nvPr>
                <p:ph type="title"/>
              </p:nvPr>
            </p:nvSpPr>
            <p:spPr>
              <a:xfrm>
                <a:off x="445861" y="-1"/>
                <a:ext cx="8058059" cy="461665"/>
              </a:xfrm>
            </p:spPr>
            <p:txBody>
              <a:bodyPr>
                <a:normAutofit fontScale="90000"/>
              </a:bodyPr>
              <a:lstStyle/>
              <a:p>
                <a:r>
                  <a:rPr lang="en-GB" dirty="0" err="1"/>
                  <a:t>Cleachta</a:t>
                </a:r>
                <a:r>
                  <a:rPr lang="en-GB" dirty="0"/>
                  <a:t> </a:t>
                </a:r>
                <a:r>
                  <a:rPr lang="en-GB" dirty="0" err="1"/>
                  <a:t>ceisteannna</a:t>
                </a:r>
                <a:r>
                  <a:rPr lang="en-GB" dirty="0"/>
                  <a:t> ag </a:t>
                </a:r>
                <a:r>
                  <a:rPr lang="en-GB" dirty="0" err="1"/>
                  <a:t>baint</a:t>
                </a:r>
                <a:r>
                  <a:rPr lang="en-GB" dirty="0"/>
                  <a:t> </a:t>
                </a:r>
                <a:r>
                  <a:rPr lang="en-GB" dirty="0" err="1"/>
                  <a:t>úsáid</a:t>
                </a:r>
                <a:r>
                  <a:rPr lang="en-GB" dirty="0"/>
                  <a:t> as </a:t>
                </a:r>
                <a14:m>
                  <m:oMath xmlns:m="http://schemas.openxmlformats.org/officeDocument/2006/math">
                    <m:r>
                      <a:rPr lang="en-GB" i="1">
                        <a:latin typeface="Cambria Math" panose="02040503050406030204" pitchFamily="18" charset="0"/>
                      </a:rPr>
                      <m:t>𝑄</m:t>
                    </m:r>
                    <m:r>
                      <a:rPr lang="en-GB" i="1">
                        <a:latin typeface="Cambria Math" panose="02040503050406030204" pitchFamily="18" charset="0"/>
                      </a:rPr>
                      <m:t>=</m:t>
                    </m:r>
                    <m:r>
                      <a:rPr lang="en-GB" i="1">
                        <a:latin typeface="Cambria Math" panose="02040503050406030204" pitchFamily="18" charset="0"/>
                      </a:rPr>
                      <m:t>𝑚𝑐</m:t>
                    </m:r>
                    <m:r>
                      <m:rPr>
                        <m:sty m:val="p"/>
                      </m:rPr>
                      <a:rPr lang="en-GB">
                        <a:latin typeface="Cambria Math" panose="02040503050406030204" pitchFamily="18" charset="0"/>
                      </a:rPr>
                      <m:t>Δ</m:t>
                    </m:r>
                    <m:r>
                      <a:rPr lang="en-GB" i="1">
                        <a:latin typeface="Cambria Math" panose="02040503050406030204" pitchFamily="18" charset="0"/>
                      </a:rPr>
                      <m:t>𝜃</m:t>
                    </m:r>
                  </m:oMath>
                </a14:m>
                <a:endParaRPr lang="en-GB" dirty="0"/>
              </a:p>
            </p:txBody>
          </p:sp>
        </mc:Choice>
        <mc:Fallback xmlns="">
          <p:sp>
            <p:nvSpPr>
              <p:cNvPr id="5" name="Title 4">
                <a:extLst>
                  <a:ext uri="{FF2B5EF4-FFF2-40B4-BE49-F238E27FC236}">
                    <a16:creationId xmlns:a16="http://schemas.microsoft.com/office/drawing/2014/main" id="{7F9A0985-D9CE-714C-E87C-90DA01FECEBA}"/>
                  </a:ext>
                </a:extLst>
              </p:cNvPr>
              <p:cNvSpPr>
                <a:spLocks noGrp="1" noRot="1" noChangeAspect="1" noMove="1" noResize="1" noEditPoints="1" noAdjustHandles="1" noChangeArrowheads="1" noChangeShapeType="1" noTextEdit="1"/>
              </p:cNvSpPr>
              <p:nvPr>
                <p:ph type="title"/>
              </p:nvPr>
            </p:nvSpPr>
            <p:spPr>
              <a:xfrm>
                <a:off x="445861" y="-1"/>
                <a:ext cx="8058059" cy="461665"/>
              </a:xfrm>
              <a:blipFill>
                <a:blip r:embed="rId2"/>
                <a:stretch>
                  <a:fillRect l="-1210" t="-18421" b="-25000"/>
                </a:stretch>
              </a:blipFill>
            </p:spPr>
            <p:txBody>
              <a:bodyPr/>
              <a:lstStyle/>
              <a:p>
                <a:r>
                  <a:rPr lang="en-IE">
                    <a:noFill/>
                  </a:rPr>
                  <a:t> </a:t>
                </a:r>
              </a:p>
            </p:txBody>
          </p:sp>
        </mc:Fallback>
      </mc:AlternateContent>
      <p:sp>
        <p:nvSpPr>
          <p:cNvPr id="10" name="Text Placeholder 9">
            <a:extLst>
              <a:ext uri="{FF2B5EF4-FFF2-40B4-BE49-F238E27FC236}">
                <a16:creationId xmlns:a16="http://schemas.microsoft.com/office/drawing/2014/main" id="{B9395763-64C0-39C2-5C9B-8BAE978B9003}"/>
              </a:ext>
            </a:extLst>
          </p:cNvPr>
          <p:cNvSpPr>
            <a:spLocks noGrp="1"/>
          </p:cNvSpPr>
          <p:nvPr>
            <p:ph type="body" sz="quarter" idx="10"/>
          </p:nvPr>
        </p:nvSpPr>
        <p:spPr>
          <a:xfrm>
            <a:off x="122292" y="461664"/>
            <a:ext cx="8899415" cy="2675604"/>
          </a:xfrm>
        </p:spPr>
        <p:txBody>
          <a:bodyPr/>
          <a:lstStyle/>
          <a:p>
            <a:r>
              <a:rPr lang="pt-BR" dirty="0"/>
              <a:t>Tá saintoilleadh teasa ag copar ná </a:t>
            </a:r>
            <a:r>
              <a:rPr lang="en-GB" dirty="0"/>
              <a:t>385 J kg⁻¹ K⁻¹</a:t>
            </a:r>
          </a:p>
          <a:p>
            <a:r>
              <a:rPr lang="en-GB" dirty="0"/>
              <a:t>(i) </a:t>
            </a:r>
            <a:r>
              <a:rPr lang="ga-IE" dirty="0"/>
              <a:t>Má thugtar 2 kg de chopar ó 30℃ go 40℃, cé mhéad fuinnimh a úsáidtear?</a:t>
            </a:r>
          </a:p>
          <a:p>
            <a:br>
              <a:rPr lang="ga-IE" dirty="0"/>
            </a:br>
            <a:r>
              <a:rPr lang="en-GB" dirty="0"/>
              <a:t>(ii) </a:t>
            </a:r>
            <a:r>
              <a:rPr lang="ga-IE" dirty="0"/>
              <a:t>Má tá 500 gram copair ag 20℃ agus má théitear é le 1000 J fuinnimh, cad é a theocht nua?</a:t>
            </a:r>
          </a:p>
        </p:txBody>
      </p:sp>
      <p:sp>
        <p:nvSpPr>
          <p:cNvPr id="2" name="TextBox 1">
            <a:extLst>
              <a:ext uri="{FF2B5EF4-FFF2-40B4-BE49-F238E27FC236}">
                <a16:creationId xmlns:a16="http://schemas.microsoft.com/office/drawing/2014/main" id="{E29AE182-7CB3-9415-5A03-C87894F7C866}"/>
              </a:ext>
            </a:extLst>
          </p:cNvPr>
          <p:cNvSpPr txBox="1"/>
          <p:nvPr/>
        </p:nvSpPr>
        <p:spPr>
          <a:xfrm>
            <a:off x="7640876" y="5824602"/>
            <a:ext cx="1503123" cy="800219"/>
          </a:xfrm>
          <a:prstGeom prst="rect">
            <a:avLst/>
          </a:prstGeom>
          <a:noFill/>
        </p:spPr>
        <p:txBody>
          <a:bodyPr wrap="square" rtlCol="0">
            <a:spAutoFit/>
          </a:bodyPr>
          <a:lstStyle/>
          <a:p>
            <a:pPr marL="571500" indent="-571500" algn="l">
              <a:spcAft>
                <a:spcPts val="1200"/>
              </a:spcAft>
              <a:buAutoNum type="romanLcParenBoth"/>
            </a:pPr>
            <a:r>
              <a:rPr lang="en-GB">
                <a:latin typeface="Arial" panose="020B0604020202020204" pitchFamily="34" charset="0"/>
                <a:cs typeface="Arial" panose="020B0604020202020204" pitchFamily="34" charset="0"/>
              </a:rPr>
              <a:t>7700</a:t>
            </a:r>
          </a:p>
          <a:p>
            <a:pPr marL="571500" indent="-571500">
              <a:spcAft>
                <a:spcPts val="1200"/>
              </a:spcAft>
              <a:buAutoNum type="romanLcParenBoth"/>
            </a:pPr>
            <a:r>
              <a:rPr lang="en-GB">
                <a:latin typeface="Arial" panose="020B0604020202020204" pitchFamily="34" charset="0"/>
                <a:cs typeface="Arial" panose="020B0604020202020204" pitchFamily="34" charset="0"/>
              </a:rPr>
              <a:t>25.2</a:t>
            </a:r>
            <a:r>
              <a:rPr lang="en-GB"/>
              <a:t>℃</a:t>
            </a:r>
            <a:endParaRPr lang="en-GB">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1887521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7B59F1C7-641C-75A0-5B9D-8B577283B027}"/>
              </a:ext>
            </a:extLst>
          </p:cNvPr>
          <p:cNvSpPr txBox="1"/>
          <p:nvPr/>
        </p:nvSpPr>
        <p:spPr>
          <a:xfrm>
            <a:off x="6863371" y="5872817"/>
            <a:ext cx="1673856" cy="523220"/>
          </a:xfrm>
          <a:prstGeom prst="rect">
            <a:avLst/>
          </a:prstGeom>
          <a:noFill/>
        </p:spPr>
        <p:txBody>
          <a:bodyPr wrap="none" rtlCol="0">
            <a:spAutoFit/>
          </a:bodyPr>
          <a:lstStyle/>
          <a:p>
            <a:pPr algn="l"/>
            <a:r>
              <a:rPr lang="en-GB" sz="2800" noProof="0"/>
              <a:t>= 87.78 s</a:t>
            </a:r>
          </a:p>
        </p:txBody>
      </p:sp>
      <mc:AlternateContent xmlns:mc="http://schemas.openxmlformats.org/markup-compatibility/2006" xmlns:a14="http://schemas.microsoft.com/office/drawing/2010/main">
        <mc:Choice Requires="a14">
          <p:sp>
            <p:nvSpPr>
              <p:cNvPr id="9" name="TextBox 8">
                <a:extLst>
                  <a:ext uri="{FF2B5EF4-FFF2-40B4-BE49-F238E27FC236}">
                    <a16:creationId xmlns:a16="http://schemas.microsoft.com/office/drawing/2014/main" id="{95170072-A3B3-A160-E867-B2F985AE5D83}"/>
                  </a:ext>
                </a:extLst>
              </p:cNvPr>
              <p:cNvSpPr txBox="1"/>
              <p:nvPr/>
            </p:nvSpPr>
            <p:spPr>
              <a:xfrm>
                <a:off x="6228184" y="2316142"/>
                <a:ext cx="1896032" cy="523220"/>
              </a:xfrm>
              <a:prstGeom prst="rect">
                <a:avLst/>
              </a:prstGeom>
              <a:noFill/>
            </p:spPr>
            <p:txBody>
              <a:bodyPr wrap="none" rtlCol="0">
                <a:spAutoFit/>
              </a:bodyPr>
              <a:lstStyle/>
              <a:p>
                <a:pPr algn="l"/>
                <a14:m>
                  <m:oMathPara xmlns:m="http://schemas.openxmlformats.org/officeDocument/2006/math">
                    <m:oMathParaPr>
                      <m:jc m:val="centerGroup"/>
                    </m:oMathParaPr>
                    <m:oMath xmlns:m="http://schemas.openxmlformats.org/officeDocument/2006/math">
                      <m:r>
                        <a:rPr lang="en-GB" sz="2800" b="0" i="1" noProof="0" smtClean="0">
                          <a:latin typeface="Cambria Math" panose="02040503050406030204" pitchFamily="18" charset="0"/>
                        </a:rPr>
                        <m:t>𝑄</m:t>
                      </m:r>
                      <m:r>
                        <a:rPr lang="en-GB" sz="2800" b="0" i="1" noProof="0" smtClean="0">
                          <a:latin typeface="Cambria Math" panose="02040503050406030204" pitchFamily="18" charset="0"/>
                        </a:rPr>
                        <m:t>=</m:t>
                      </m:r>
                      <m:r>
                        <a:rPr lang="en-GB" sz="2800" b="0" i="1" noProof="0" smtClean="0">
                          <a:latin typeface="Cambria Math" panose="02040503050406030204" pitchFamily="18" charset="0"/>
                        </a:rPr>
                        <m:t>𝑚𝑐</m:t>
                      </m:r>
                      <m:r>
                        <m:rPr>
                          <m:sty m:val="p"/>
                        </m:rPr>
                        <a:rPr lang="en-GB" sz="2800" b="0" i="0" noProof="0" smtClean="0">
                          <a:latin typeface="Cambria Math" panose="02040503050406030204" pitchFamily="18" charset="0"/>
                        </a:rPr>
                        <m:t>Δ</m:t>
                      </m:r>
                      <m:r>
                        <a:rPr lang="en-GB" sz="2800" b="0" i="1" noProof="0" smtClean="0">
                          <a:latin typeface="Cambria Math" panose="02040503050406030204" pitchFamily="18" charset="0"/>
                        </a:rPr>
                        <m:t>𝜃</m:t>
                      </m:r>
                    </m:oMath>
                  </m:oMathPara>
                </a14:m>
                <a:endParaRPr lang="en-GB" sz="2800" noProof="0"/>
              </a:p>
            </p:txBody>
          </p:sp>
        </mc:Choice>
        <mc:Fallback xmlns="">
          <p:sp>
            <p:nvSpPr>
              <p:cNvPr id="9" name="TextBox 8">
                <a:extLst>
                  <a:ext uri="{FF2B5EF4-FFF2-40B4-BE49-F238E27FC236}">
                    <a16:creationId xmlns:a16="http://schemas.microsoft.com/office/drawing/2014/main" id="{95170072-A3B3-A160-E867-B2F985AE5D83}"/>
                  </a:ext>
                </a:extLst>
              </p:cNvPr>
              <p:cNvSpPr txBox="1">
                <a:spLocks noRot="1" noChangeAspect="1" noMove="1" noResize="1" noEditPoints="1" noAdjustHandles="1" noChangeArrowheads="1" noChangeShapeType="1" noTextEdit="1"/>
              </p:cNvSpPr>
              <p:nvPr/>
            </p:nvSpPr>
            <p:spPr>
              <a:xfrm>
                <a:off x="6228184" y="2316142"/>
                <a:ext cx="1896032" cy="523220"/>
              </a:xfrm>
              <a:prstGeom prst="rect">
                <a:avLst/>
              </a:prstGeom>
              <a:blipFill>
                <a:blip r:embed="rId2"/>
                <a:stretch>
                  <a:fillRect/>
                </a:stretch>
              </a:blipFill>
            </p:spPr>
            <p:txBody>
              <a:bodyPr/>
              <a:lstStyle/>
              <a:p>
                <a:r>
                  <a:rPr lang="en-US">
                    <a:noFill/>
                  </a:rPr>
                  <a:t> </a:t>
                </a:r>
              </a:p>
            </p:txBody>
          </p:sp>
        </mc:Fallback>
      </mc:AlternateContent>
      <p:sp>
        <p:nvSpPr>
          <p:cNvPr id="10" name="TextBox 9">
            <a:extLst>
              <a:ext uri="{FF2B5EF4-FFF2-40B4-BE49-F238E27FC236}">
                <a16:creationId xmlns:a16="http://schemas.microsoft.com/office/drawing/2014/main" id="{2F0C62B7-9519-D167-3750-1486D1240BD9}"/>
              </a:ext>
            </a:extLst>
          </p:cNvPr>
          <p:cNvSpPr txBox="1"/>
          <p:nvPr/>
        </p:nvSpPr>
        <p:spPr>
          <a:xfrm>
            <a:off x="6662996" y="2839362"/>
            <a:ext cx="2074607" cy="523220"/>
          </a:xfrm>
          <a:prstGeom prst="rect">
            <a:avLst/>
          </a:prstGeom>
          <a:noFill/>
        </p:spPr>
        <p:txBody>
          <a:bodyPr wrap="none" rtlCol="0">
            <a:spAutoFit/>
          </a:bodyPr>
          <a:lstStyle/>
          <a:p>
            <a:pPr algn="l"/>
            <a:r>
              <a:rPr lang="en-GB" sz="2800" noProof="0"/>
              <a:t>= 175,560 J</a:t>
            </a:r>
          </a:p>
        </p:txBody>
      </p:sp>
      <mc:AlternateContent xmlns:mc="http://schemas.openxmlformats.org/markup-compatibility/2006" xmlns:a14="http://schemas.microsoft.com/office/drawing/2010/main">
        <mc:Choice Requires="a14">
          <p:sp>
            <p:nvSpPr>
              <p:cNvPr id="11" name="TextBox 10">
                <a:extLst>
                  <a:ext uri="{FF2B5EF4-FFF2-40B4-BE49-F238E27FC236}">
                    <a16:creationId xmlns:a16="http://schemas.microsoft.com/office/drawing/2014/main" id="{A4D97663-5523-65DA-D6BF-634D2243C7AD}"/>
                  </a:ext>
                </a:extLst>
              </p:cNvPr>
              <p:cNvSpPr txBox="1"/>
              <p:nvPr/>
            </p:nvSpPr>
            <p:spPr>
              <a:xfrm>
                <a:off x="4572000" y="3573876"/>
                <a:ext cx="4225516" cy="910377"/>
              </a:xfrm>
              <a:prstGeom prst="rect">
                <a:avLst/>
              </a:prstGeom>
              <a:noFill/>
            </p:spPr>
            <p:txBody>
              <a:bodyPr wrap="none" rtlCol="0">
                <a:spAutoFit/>
              </a:bodyPr>
              <a:lstStyle/>
              <a:p>
                <a:pPr algn="l"/>
                <a14:m>
                  <m:oMathPara xmlns:m="http://schemas.openxmlformats.org/officeDocument/2006/math">
                    <m:oMathParaPr>
                      <m:jc m:val="centerGroup"/>
                    </m:oMathParaPr>
                    <m:oMath xmlns:m="http://schemas.openxmlformats.org/officeDocument/2006/math">
                      <m:r>
                        <a:rPr lang="en-IE" sz="2800" b="0" i="1" noProof="0" smtClean="0">
                          <a:latin typeface="Cambria Math" panose="02040503050406030204" pitchFamily="18" charset="0"/>
                        </a:rPr>
                        <m:t>𝐶𝑢𝑚h𝑎𝑐h𝑡</m:t>
                      </m:r>
                      <m:r>
                        <a:rPr lang="en-GB" sz="2800" b="0" i="1" noProof="0" smtClean="0">
                          <a:latin typeface="Cambria Math" panose="02040503050406030204" pitchFamily="18" charset="0"/>
                        </a:rPr>
                        <m:t>=</m:t>
                      </m:r>
                      <m:f>
                        <m:fPr>
                          <m:ctrlPr>
                            <a:rPr lang="en-GB" sz="2800" b="0" i="1" noProof="0" smtClean="0">
                              <a:latin typeface="Cambria Math" panose="02040503050406030204" pitchFamily="18" charset="0"/>
                            </a:rPr>
                          </m:ctrlPr>
                        </m:fPr>
                        <m:num>
                          <m:r>
                            <a:rPr lang="en-IE" sz="2800" b="0" i="1" noProof="0" smtClean="0">
                              <a:latin typeface="Cambria Math" panose="02040503050406030204" pitchFamily="18" charset="0"/>
                            </a:rPr>
                            <m:t>𝐹𝑢𝑖𝑛𝑛𝑒𝑎𝑚h</m:t>
                          </m:r>
                        </m:num>
                        <m:den>
                          <m:r>
                            <a:rPr lang="en-IE" sz="2800" b="0" i="1" noProof="0" smtClean="0">
                              <a:latin typeface="Cambria Math" panose="02040503050406030204" pitchFamily="18" charset="0"/>
                            </a:rPr>
                            <m:t>𝐴𝑚</m:t>
                          </m:r>
                        </m:den>
                      </m:f>
                    </m:oMath>
                  </m:oMathPara>
                </a14:m>
                <a:endParaRPr lang="en-GB" sz="2800" noProof="0" dirty="0"/>
              </a:p>
            </p:txBody>
          </p:sp>
        </mc:Choice>
        <mc:Fallback xmlns="">
          <p:sp>
            <p:nvSpPr>
              <p:cNvPr id="11" name="TextBox 10">
                <a:extLst>
                  <a:ext uri="{FF2B5EF4-FFF2-40B4-BE49-F238E27FC236}">
                    <a16:creationId xmlns:a16="http://schemas.microsoft.com/office/drawing/2014/main" id="{A4D97663-5523-65DA-D6BF-634D2243C7AD}"/>
                  </a:ext>
                </a:extLst>
              </p:cNvPr>
              <p:cNvSpPr txBox="1">
                <a:spLocks noRot="1" noChangeAspect="1" noMove="1" noResize="1" noEditPoints="1" noAdjustHandles="1" noChangeArrowheads="1" noChangeShapeType="1" noTextEdit="1"/>
              </p:cNvSpPr>
              <p:nvPr/>
            </p:nvSpPr>
            <p:spPr>
              <a:xfrm>
                <a:off x="4572000" y="3573876"/>
                <a:ext cx="4225516" cy="910377"/>
              </a:xfrm>
              <a:prstGeom prst="rect">
                <a:avLst/>
              </a:prstGeom>
              <a:blipFill>
                <a:blip r:embed="rId3"/>
                <a:stretch>
                  <a:fillRect/>
                </a:stretch>
              </a:blipFill>
            </p:spPr>
            <p:txBody>
              <a:bodyPr/>
              <a:lstStyle/>
              <a:p>
                <a:r>
                  <a:rPr lang="en-IE">
                    <a:noFill/>
                  </a:rPr>
                  <a:t> </a:t>
                </a:r>
              </a:p>
            </p:txBody>
          </p:sp>
        </mc:Fallback>
      </mc:AlternateContent>
      <mc:AlternateContent xmlns:mc="http://schemas.openxmlformats.org/markup-compatibility/2006" xmlns:a14="http://schemas.microsoft.com/office/drawing/2010/main">
        <mc:Choice Requires="a14">
          <p:sp>
            <p:nvSpPr>
              <p:cNvPr id="12" name="TextBox 11">
                <a:extLst>
                  <a:ext uri="{FF2B5EF4-FFF2-40B4-BE49-F238E27FC236}">
                    <a16:creationId xmlns:a16="http://schemas.microsoft.com/office/drawing/2014/main" id="{AEF13086-03CA-D0DA-E57F-6C602D951FB4}"/>
                  </a:ext>
                </a:extLst>
              </p:cNvPr>
              <p:cNvSpPr txBox="1"/>
              <p:nvPr/>
            </p:nvSpPr>
            <p:spPr>
              <a:xfrm>
                <a:off x="5261933" y="4695547"/>
                <a:ext cx="3535583" cy="910506"/>
              </a:xfrm>
              <a:prstGeom prst="rect">
                <a:avLst/>
              </a:prstGeom>
              <a:noFill/>
            </p:spPr>
            <p:txBody>
              <a:bodyPr wrap="none" rtlCol="0">
                <a:spAutoFit/>
              </a:bodyPr>
              <a:lstStyle/>
              <a:p>
                <a:pPr algn="l"/>
                <a14:m>
                  <m:oMathPara xmlns:m="http://schemas.openxmlformats.org/officeDocument/2006/math">
                    <m:oMathParaPr>
                      <m:jc m:val="centerGroup"/>
                    </m:oMathParaPr>
                    <m:oMath xmlns:m="http://schemas.openxmlformats.org/officeDocument/2006/math">
                      <m:r>
                        <a:rPr lang="en-GB" sz="2800" b="0" i="1" noProof="0" smtClean="0">
                          <a:latin typeface="Cambria Math" panose="02040503050406030204" pitchFamily="18" charset="0"/>
                        </a:rPr>
                        <m:t>⇒</m:t>
                      </m:r>
                      <m:r>
                        <a:rPr lang="en-IE" sz="2800" b="0" i="1" noProof="0" smtClean="0">
                          <a:latin typeface="Cambria Math" panose="02040503050406030204" pitchFamily="18" charset="0"/>
                        </a:rPr>
                        <m:t>𝐴𝑚</m:t>
                      </m:r>
                      <m:r>
                        <a:rPr lang="en-GB" sz="2800" b="0" i="1" noProof="0" smtClean="0">
                          <a:latin typeface="Cambria Math" panose="02040503050406030204" pitchFamily="18" charset="0"/>
                        </a:rPr>
                        <m:t>=</m:t>
                      </m:r>
                      <m:f>
                        <m:fPr>
                          <m:ctrlPr>
                            <a:rPr lang="en-GB" sz="2800" b="0" i="1" noProof="0" smtClean="0">
                              <a:latin typeface="Cambria Math" panose="02040503050406030204" pitchFamily="18" charset="0"/>
                            </a:rPr>
                          </m:ctrlPr>
                        </m:fPr>
                        <m:num>
                          <m:r>
                            <a:rPr lang="en-IE" sz="2800" b="0" i="1" noProof="0" smtClean="0">
                              <a:latin typeface="Cambria Math" panose="02040503050406030204" pitchFamily="18" charset="0"/>
                            </a:rPr>
                            <m:t>𝐹𝑢𝑖𝑛𝑛𝑒𝑎𝑚h</m:t>
                          </m:r>
                        </m:num>
                        <m:den>
                          <m:r>
                            <a:rPr lang="en-IE" sz="2800" b="0" i="1" noProof="0" smtClean="0">
                              <a:latin typeface="Cambria Math" panose="02040503050406030204" pitchFamily="18" charset="0"/>
                            </a:rPr>
                            <m:t>𝐶𝑢𝑚h𝑎𝑐h𝑡</m:t>
                          </m:r>
                        </m:den>
                      </m:f>
                    </m:oMath>
                  </m:oMathPara>
                </a14:m>
                <a:endParaRPr lang="en-GB" sz="2800" noProof="0" dirty="0"/>
              </a:p>
            </p:txBody>
          </p:sp>
        </mc:Choice>
        <mc:Fallback xmlns="">
          <p:sp>
            <p:nvSpPr>
              <p:cNvPr id="12" name="TextBox 11">
                <a:extLst>
                  <a:ext uri="{FF2B5EF4-FFF2-40B4-BE49-F238E27FC236}">
                    <a16:creationId xmlns:a16="http://schemas.microsoft.com/office/drawing/2014/main" id="{AEF13086-03CA-D0DA-E57F-6C602D951FB4}"/>
                  </a:ext>
                </a:extLst>
              </p:cNvPr>
              <p:cNvSpPr txBox="1">
                <a:spLocks noRot="1" noChangeAspect="1" noMove="1" noResize="1" noEditPoints="1" noAdjustHandles="1" noChangeArrowheads="1" noChangeShapeType="1" noTextEdit="1"/>
              </p:cNvSpPr>
              <p:nvPr/>
            </p:nvSpPr>
            <p:spPr>
              <a:xfrm>
                <a:off x="5261933" y="4695547"/>
                <a:ext cx="3535583" cy="910506"/>
              </a:xfrm>
              <a:prstGeom prst="rect">
                <a:avLst/>
              </a:prstGeom>
              <a:blipFill>
                <a:blip r:embed="rId4"/>
                <a:stretch>
                  <a:fillRect/>
                </a:stretch>
              </a:blipFill>
            </p:spPr>
            <p:txBody>
              <a:bodyPr/>
              <a:lstStyle/>
              <a:p>
                <a:r>
                  <a:rPr lang="en-IE">
                    <a:noFill/>
                  </a:rPr>
                  <a:t> </a:t>
                </a:r>
              </a:p>
            </p:txBody>
          </p:sp>
        </mc:Fallback>
      </mc:AlternateContent>
      <mc:AlternateContent xmlns:mc="http://schemas.openxmlformats.org/markup-compatibility/2006" xmlns:a14="http://schemas.microsoft.com/office/drawing/2010/main">
        <mc:Choice Requires="a14">
          <p:sp>
            <p:nvSpPr>
              <p:cNvPr id="3" name="TextBox 2">
                <a:extLst>
                  <a:ext uri="{FF2B5EF4-FFF2-40B4-BE49-F238E27FC236}">
                    <a16:creationId xmlns:a16="http://schemas.microsoft.com/office/drawing/2014/main" id="{0BA213C9-434A-4DE1-95E2-56A97B17874C}"/>
                  </a:ext>
                </a:extLst>
              </p:cNvPr>
              <p:cNvSpPr txBox="1"/>
              <p:nvPr/>
            </p:nvSpPr>
            <p:spPr>
              <a:xfrm>
                <a:off x="122238" y="1971764"/>
                <a:ext cx="4580391" cy="954107"/>
              </a:xfrm>
              <a:prstGeom prst="rect">
                <a:avLst/>
              </a:prstGeom>
              <a:noFill/>
            </p:spPr>
            <p:txBody>
              <a:bodyPr wrap="square">
                <a:spAutoFit/>
              </a:bodyPr>
              <a:lstStyle/>
              <a:p>
                <a:pPr algn="l"/>
                <a:r>
                  <a:rPr lang="en-GB" sz="2800" i="1" noProof="0" dirty="0" err="1"/>
                  <a:t>Saintoilleadh</a:t>
                </a:r>
                <a:r>
                  <a:rPr lang="en-GB" sz="2800" i="1" noProof="0" dirty="0"/>
                  <a:t> </a:t>
                </a:r>
                <a:r>
                  <a:rPr lang="en-GB" sz="2800" i="1" noProof="0" dirty="0" err="1"/>
                  <a:t>teasa</a:t>
                </a:r>
                <a:r>
                  <a:rPr lang="en-GB" sz="2800" i="1" noProof="0" dirty="0"/>
                  <a:t> </a:t>
                </a:r>
                <a:r>
                  <a:rPr lang="en-GB" sz="2800" i="1" noProof="0" dirty="0" err="1"/>
                  <a:t>uisce</a:t>
                </a:r>
                <a:r>
                  <a:rPr lang="en-GB" sz="2800" i="1" noProof="0" dirty="0"/>
                  <a:t> </a:t>
                </a:r>
              </a:p>
              <a:p>
                <a:pPr algn="l"/>
                <a:r>
                  <a:rPr lang="en-GB" sz="2800" noProof="0" dirty="0"/>
                  <a:t>= </a:t>
                </a:r>
                <a14:m>
                  <m:oMath xmlns:m="http://schemas.openxmlformats.org/officeDocument/2006/math">
                    <m:r>
                      <a:rPr lang="en-GB" sz="2800" b="0" i="1" noProof="0" smtClean="0">
                        <a:latin typeface="Cambria Math" panose="02040503050406030204" pitchFamily="18" charset="0"/>
                      </a:rPr>
                      <m:t>4180 </m:t>
                    </m:r>
                    <m:r>
                      <a:rPr lang="en-GB" sz="2800" b="0" i="1" noProof="0" smtClean="0">
                        <a:latin typeface="Cambria Math" panose="02040503050406030204" pitchFamily="18" charset="0"/>
                      </a:rPr>
                      <m:t>𝐽</m:t>
                    </m:r>
                    <m:r>
                      <a:rPr lang="en-GB" sz="2800" b="0" i="1" noProof="0" smtClean="0">
                        <a:latin typeface="Cambria Math" panose="02040503050406030204" pitchFamily="18" charset="0"/>
                      </a:rPr>
                      <m:t> </m:t>
                    </m:r>
                    <m:r>
                      <a:rPr lang="en-GB" sz="2800" b="0" i="1" noProof="0" smtClean="0">
                        <a:latin typeface="Cambria Math" panose="02040503050406030204" pitchFamily="18" charset="0"/>
                      </a:rPr>
                      <m:t>𝑘</m:t>
                    </m:r>
                    <m:sSup>
                      <m:sSupPr>
                        <m:ctrlPr>
                          <a:rPr lang="en-GB" sz="2800" b="0" i="1" noProof="0" smtClean="0">
                            <a:latin typeface="Cambria Math" panose="02040503050406030204" pitchFamily="18" charset="0"/>
                          </a:rPr>
                        </m:ctrlPr>
                      </m:sSupPr>
                      <m:e>
                        <m:r>
                          <a:rPr lang="en-GB" sz="2800" b="0" i="1" noProof="0" smtClean="0">
                            <a:latin typeface="Cambria Math" panose="02040503050406030204" pitchFamily="18" charset="0"/>
                          </a:rPr>
                          <m:t>𝑔</m:t>
                        </m:r>
                      </m:e>
                      <m:sup>
                        <m:r>
                          <a:rPr lang="en-GB" sz="2800" b="0" i="1" noProof="0" smtClean="0">
                            <a:latin typeface="Cambria Math" panose="02040503050406030204" pitchFamily="18" charset="0"/>
                          </a:rPr>
                          <m:t>−1</m:t>
                        </m:r>
                      </m:sup>
                    </m:sSup>
                    <m:r>
                      <a:rPr lang="en-GB" sz="2800" b="0" i="1" noProof="0" smtClean="0">
                        <a:latin typeface="Cambria Math" panose="02040503050406030204" pitchFamily="18" charset="0"/>
                      </a:rPr>
                      <m:t> </m:t>
                    </m:r>
                    <m:sSup>
                      <m:sSupPr>
                        <m:ctrlPr>
                          <a:rPr lang="en-GB" sz="2800" b="0" i="1" noProof="0" smtClean="0">
                            <a:latin typeface="Cambria Math" panose="02040503050406030204" pitchFamily="18" charset="0"/>
                          </a:rPr>
                        </m:ctrlPr>
                      </m:sSupPr>
                      <m:e>
                        <m:r>
                          <a:rPr lang="en-GB" sz="2800" b="0" i="1" noProof="0" smtClean="0">
                            <a:latin typeface="Cambria Math" panose="02040503050406030204" pitchFamily="18" charset="0"/>
                          </a:rPr>
                          <m:t>𝐾</m:t>
                        </m:r>
                      </m:e>
                      <m:sup>
                        <m:r>
                          <a:rPr lang="en-GB" sz="2800" b="0" i="1" noProof="0" smtClean="0">
                            <a:latin typeface="Cambria Math" panose="02040503050406030204" pitchFamily="18" charset="0"/>
                          </a:rPr>
                          <m:t>−1</m:t>
                        </m:r>
                      </m:sup>
                    </m:sSup>
                  </m:oMath>
                </a14:m>
                <a:endParaRPr lang="en-GB" sz="2800" noProof="0" dirty="0"/>
              </a:p>
            </p:txBody>
          </p:sp>
        </mc:Choice>
        <mc:Fallback xmlns="">
          <p:sp>
            <p:nvSpPr>
              <p:cNvPr id="3" name="TextBox 2">
                <a:extLst>
                  <a:ext uri="{FF2B5EF4-FFF2-40B4-BE49-F238E27FC236}">
                    <a16:creationId xmlns:a16="http://schemas.microsoft.com/office/drawing/2014/main" id="{0BA213C9-434A-4DE1-95E2-56A97B17874C}"/>
                  </a:ext>
                </a:extLst>
              </p:cNvPr>
              <p:cNvSpPr txBox="1">
                <a:spLocks noRot="1" noChangeAspect="1" noMove="1" noResize="1" noEditPoints="1" noAdjustHandles="1" noChangeArrowheads="1" noChangeShapeType="1" noTextEdit="1"/>
              </p:cNvSpPr>
              <p:nvPr/>
            </p:nvSpPr>
            <p:spPr>
              <a:xfrm>
                <a:off x="122238" y="1971764"/>
                <a:ext cx="4580391" cy="954107"/>
              </a:xfrm>
              <a:prstGeom prst="rect">
                <a:avLst/>
              </a:prstGeom>
              <a:blipFill>
                <a:blip r:embed="rId5"/>
                <a:stretch>
                  <a:fillRect l="-2663" t="-6369" b="-16561"/>
                </a:stretch>
              </a:blipFill>
            </p:spPr>
            <p:txBody>
              <a:bodyPr/>
              <a:lstStyle/>
              <a:p>
                <a:r>
                  <a:rPr lang="en-IE">
                    <a:noFill/>
                  </a:rPr>
                  <a:t> </a:t>
                </a:r>
              </a:p>
            </p:txBody>
          </p:sp>
        </mc:Fallback>
      </mc:AlternateContent>
      <p:sp>
        <p:nvSpPr>
          <p:cNvPr id="2" name="Title 1">
            <a:extLst>
              <a:ext uri="{FF2B5EF4-FFF2-40B4-BE49-F238E27FC236}">
                <a16:creationId xmlns:a16="http://schemas.microsoft.com/office/drawing/2014/main" id="{83AFE1CE-DB93-EB95-6308-22A5E8EA52C1}"/>
              </a:ext>
            </a:extLst>
          </p:cNvPr>
          <p:cNvSpPr>
            <a:spLocks noGrp="1"/>
          </p:cNvSpPr>
          <p:nvPr>
            <p:ph type="title"/>
          </p:nvPr>
        </p:nvSpPr>
        <p:spPr/>
        <p:txBody>
          <a:bodyPr/>
          <a:lstStyle/>
          <a:p>
            <a:r>
              <a:rPr lang="en-GB" dirty="0" err="1"/>
              <a:t>Sampla</a:t>
            </a:r>
            <a:r>
              <a:rPr lang="en-GB" dirty="0"/>
              <a:t> 7</a:t>
            </a:r>
          </a:p>
        </p:txBody>
      </p:sp>
      <p:sp>
        <p:nvSpPr>
          <p:cNvPr id="6" name="Text Placeholder 5">
            <a:extLst>
              <a:ext uri="{FF2B5EF4-FFF2-40B4-BE49-F238E27FC236}">
                <a16:creationId xmlns:a16="http://schemas.microsoft.com/office/drawing/2014/main" id="{C5387F51-7435-D27B-1323-E669BC961E7D}"/>
              </a:ext>
            </a:extLst>
          </p:cNvPr>
          <p:cNvSpPr txBox="1">
            <a:spLocks noGrp="1"/>
          </p:cNvSpPr>
          <p:nvPr>
            <p:ph type="body" sz="quarter" idx="10"/>
          </p:nvPr>
        </p:nvSpPr>
        <p:spPr>
          <a:xfrm>
            <a:off x="122238" y="461963"/>
            <a:ext cx="8899525" cy="1255728"/>
          </a:xfrm>
          <a:prstGeom prst="rect">
            <a:avLst/>
          </a:prstGeom>
          <a:solidFill>
            <a:schemeClr val="accent2">
              <a:lumMod val="20000"/>
              <a:lumOff val="80000"/>
            </a:schemeClr>
          </a:solidFill>
        </p:spPr>
        <p:txBody>
          <a:bodyPr wrap="square" rtlCol="0">
            <a:spAutoFit/>
          </a:bodyPr>
          <a:lstStyle/>
          <a:p>
            <a:r>
              <a:rPr lang="ga-IE" dirty="0"/>
              <a:t>Ardaíonn citeal leictreach 2 kW teocht 1 kg uisce ó 18°C ​​go 60°C. Cá fhad a thógfaidh sé, ag glacadh leis nach gcailltear teas?</a:t>
            </a:r>
          </a:p>
        </p:txBody>
      </p:sp>
    </p:spTree>
    <p:extLst>
      <p:ext uri="{BB962C8B-B14F-4D97-AF65-F5344CB8AC3E}">
        <p14:creationId xmlns:p14="http://schemas.microsoft.com/office/powerpoint/2010/main" val="26153175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2"/>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0" grpId="0"/>
      <p:bldP spid="11" grpId="0"/>
      <p:bldP spid="12" grpId="0"/>
    </p:bld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FDB88CE-1609-AC60-2F97-4224653912FE}"/>
              </a:ext>
            </a:extLst>
          </p:cNvPr>
          <p:cNvSpPr>
            <a:spLocks noGrp="1"/>
          </p:cNvSpPr>
          <p:nvPr>
            <p:ph type="title"/>
          </p:nvPr>
        </p:nvSpPr>
        <p:spPr>
          <a:xfrm>
            <a:off x="445861" y="-1"/>
            <a:ext cx="6284549" cy="461665"/>
          </a:xfrm>
        </p:spPr>
        <p:txBody>
          <a:bodyPr>
            <a:normAutofit fontScale="90000"/>
          </a:bodyPr>
          <a:lstStyle/>
          <a:p>
            <a:r>
              <a:rPr lang="en-GB" dirty="0" err="1"/>
              <a:t>Cleachtadh</a:t>
            </a:r>
            <a:endParaRPr lang="en-GB" dirty="0"/>
          </a:p>
        </p:txBody>
      </p:sp>
      <p:sp>
        <p:nvSpPr>
          <p:cNvPr id="5" name="Text Placeholder 4">
            <a:extLst>
              <a:ext uri="{FF2B5EF4-FFF2-40B4-BE49-F238E27FC236}">
                <a16:creationId xmlns:a16="http://schemas.microsoft.com/office/drawing/2014/main" id="{81C82FA7-2DE3-C6E8-09E5-E9715F26AF45}"/>
              </a:ext>
            </a:extLst>
          </p:cNvPr>
          <p:cNvSpPr>
            <a:spLocks noGrp="1"/>
          </p:cNvSpPr>
          <p:nvPr>
            <p:ph type="body" sz="quarter" idx="10"/>
          </p:nvPr>
        </p:nvSpPr>
        <p:spPr>
          <a:xfrm>
            <a:off x="122238" y="461963"/>
            <a:ext cx="8899525" cy="1255728"/>
          </a:xfrm>
        </p:spPr>
        <p:txBody>
          <a:bodyPr/>
          <a:lstStyle/>
          <a:p>
            <a:r>
              <a:rPr lang="ga-IE" dirty="0"/>
              <a:t>Cad é an t-am íosta a thógfaidh sé 8 kg d'uisce a thabhairt ó 18°C ​​go 100°C i gcoire leictreach a bhfuil rátáil 2 kW aige?</a:t>
            </a:r>
            <a:endParaRPr lang="en-GB" dirty="0"/>
          </a:p>
        </p:txBody>
      </p:sp>
      <p:sp>
        <p:nvSpPr>
          <p:cNvPr id="6" name="TextBox 5">
            <a:extLst>
              <a:ext uri="{FF2B5EF4-FFF2-40B4-BE49-F238E27FC236}">
                <a16:creationId xmlns:a16="http://schemas.microsoft.com/office/drawing/2014/main" id="{79AEEBC6-B45D-F825-432E-A2E710E29435}"/>
              </a:ext>
            </a:extLst>
          </p:cNvPr>
          <p:cNvSpPr txBox="1"/>
          <p:nvPr/>
        </p:nvSpPr>
        <p:spPr>
          <a:xfrm>
            <a:off x="7449930" y="5876729"/>
            <a:ext cx="1075936" cy="369332"/>
          </a:xfrm>
          <a:prstGeom prst="rect">
            <a:avLst/>
          </a:prstGeom>
          <a:noFill/>
        </p:spPr>
        <p:txBody>
          <a:bodyPr wrap="none" rtlCol="0">
            <a:spAutoFit/>
          </a:bodyPr>
          <a:lstStyle/>
          <a:p>
            <a:pPr algn="l"/>
            <a:r>
              <a:rPr lang="en-GB" noProof="0"/>
              <a:t>= 1371 s</a:t>
            </a:r>
          </a:p>
        </p:txBody>
      </p:sp>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22AFE7E3-6209-D283-39C0-30C5CD6777FD}"/>
                  </a:ext>
                </a:extLst>
              </p:cNvPr>
              <p:cNvSpPr txBox="1"/>
              <p:nvPr/>
            </p:nvSpPr>
            <p:spPr>
              <a:xfrm>
                <a:off x="7344613" y="3429000"/>
                <a:ext cx="1286570" cy="369332"/>
              </a:xfrm>
              <a:prstGeom prst="rect">
                <a:avLst/>
              </a:prstGeom>
              <a:noFill/>
            </p:spPr>
            <p:txBody>
              <a:bodyPr wrap="none" rtlCol="0">
                <a:spAutoFit/>
              </a:bodyPr>
              <a:lstStyle/>
              <a:p>
                <a:pPr algn="l"/>
                <a14:m>
                  <m:oMathPara xmlns:m="http://schemas.openxmlformats.org/officeDocument/2006/math">
                    <m:oMathParaPr>
                      <m:jc m:val="centerGroup"/>
                    </m:oMathParaPr>
                    <m:oMath xmlns:m="http://schemas.openxmlformats.org/officeDocument/2006/math">
                      <m:r>
                        <a:rPr lang="en-GB" b="0" i="1" noProof="0" smtClean="0">
                          <a:latin typeface="Cambria Math" panose="02040503050406030204" pitchFamily="18" charset="0"/>
                        </a:rPr>
                        <m:t>𝑄</m:t>
                      </m:r>
                      <m:r>
                        <a:rPr lang="en-GB" b="0" i="1" noProof="0" smtClean="0">
                          <a:latin typeface="Cambria Math" panose="02040503050406030204" pitchFamily="18" charset="0"/>
                        </a:rPr>
                        <m:t>=</m:t>
                      </m:r>
                      <m:r>
                        <a:rPr lang="en-GB" b="0" i="1" noProof="0" smtClean="0">
                          <a:latin typeface="Cambria Math" panose="02040503050406030204" pitchFamily="18" charset="0"/>
                        </a:rPr>
                        <m:t>𝑚𝑐</m:t>
                      </m:r>
                      <m:r>
                        <m:rPr>
                          <m:sty m:val="p"/>
                        </m:rPr>
                        <a:rPr lang="en-GB" b="0" i="0" noProof="0" smtClean="0">
                          <a:latin typeface="Cambria Math" panose="02040503050406030204" pitchFamily="18" charset="0"/>
                        </a:rPr>
                        <m:t>Δ</m:t>
                      </m:r>
                      <m:r>
                        <a:rPr lang="en-GB" b="0" i="1" noProof="0" smtClean="0">
                          <a:latin typeface="Cambria Math" panose="02040503050406030204" pitchFamily="18" charset="0"/>
                        </a:rPr>
                        <m:t>𝜃</m:t>
                      </m:r>
                    </m:oMath>
                  </m:oMathPara>
                </a14:m>
                <a:endParaRPr lang="en-GB" noProof="0"/>
              </a:p>
            </p:txBody>
          </p:sp>
        </mc:Choice>
        <mc:Fallback xmlns="">
          <p:sp>
            <p:nvSpPr>
              <p:cNvPr id="7" name="TextBox 6">
                <a:extLst>
                  <a:ext uri="{FF2B5EF4-FFF2-40B4-BE49-F238E27FC236}">
                    <a16:creationId xmlns:a16="http://schemas.microsoft.com/office/drawing/2014/main" id="{22AFE7E3-6209-D283-39C0-30C5CD6777FD}"/>
                  </a:ext>
                </a:extLst>
              </p:cNvPr>
              <p:cNvSpPr txBox="1">
                <a:spLocks noRot="1" noChangeAspect="1" noMove="1" noResize="1" noEditPoints="1" noAdjustHandles="1" noChangeArrowheads="1" noChangeShapeType="1" noTextEdit="1"/>
              </p:cNvSpPr>
              <p:nvPr/>
            </p:nvSpPr>
            <p:spPr>
              <a:xfrm>
                <a:off x="7344613" y="3429000"/>
                <a:ext cx="1286570" cy="369332"/>
              </a:xfrm>
              <a:prstGeom prst="rect">
                <a:avLst/>
              </a:prstGeom>
              <a:blipFill>
                <a:blip r:embed="rId2"/>
                <a:stretch>
                  <a:fillRect b="-11667"/>
                </a:stretch>
              </a:blipFill>
            </p:spPr>
            <p:txBody>
              <a:bodyPr/>
              <a:lstStyle/>
              <a:p>
                <a:r>
                  <a:rPr lang="en-US">
                    <a:noFill/>
                  </a:rPr>
                  <a:t> </a:t>
                </a:r>
              </a:p>
            </p:txBody>
          </p:sp>
        </mc:Fallback>
      </mc:AlternateContent>
      <p:sp>
        <p:nvSpPr>
          <p:cNvPr id="8" name="TextBox 7">
            <a:extLst>
              <a:ext uri="{FF2B5EF4-FFF2-40B4-BE49-F238E27FC236}">
                <a16:creationId xmlns:a16="http://schemas.microsoft.com/office/drawing/2014/main" id="{D07034C7-D38C-DE5D-140F-AF4749777FF2}"/>
              </a:ext>
            </a:extLst>
          </p:cNvPr>
          <p:cNvSpPr txBox="1"/>
          <p:nvPr/>
        </p:nvSpPr>
        <p:spPr>
          <a:xfrm>
            <a:off x="7392222" y="3920146"/>
            <a:ext cx="1191352" cy="369332"/>
          </a:xfrm>
          <a:prstGeom prst="rect">
            <a:avLst/>
          </a:prstGeom>
          <a:noFill/>
        </p:spPr>
        <p:txBody>
          <a:bodyPr wrap="none" rtlCol="0">
            <a:spAutoFit/>
          </a:bodyPr>
          <a:lstStyle/>
          <a:p>
            <a:pPr algn="l"/>
            <a:r>
              <a:rPr lang="en-GB" noProof="0"/>
              <a:t>= </a:t>
            </a:r>
            <a:r>
              <a:rPr lang="en-GB"/>
              <a:t>2742</a:t>
            </a:r>
            <a:r>
              <a:rPr lang="en-GB" noProof="0"/>
              <a:t> kJ</a:t>
            </a:r>
          </a:p>
        </p:txBody>
      </p:sp>
      <mc:AlternateContent xmlns:mc="http://schemas.openxmlformats.org/markup-compatibility/2006" xmlns:a14="http://schemas.microsoft.com/office/drawing/2010/main">
        <mc:Choice Requires="a14">
          <p:sp>
            <p:nvSpPr>
              <p:cNvPr id="9" name="TextBox 8">
                <a:extLst>
                  <a:ext uri="{FF2B5EF4-FFF2-40B4-BE49-F238E27FC236}">
                    <a16:creationId xmlns:a16="http://schemas.microsoft.com/office/drawing/2014/main" id="{C410C4D1-18A9-DB0B-6AA6-B04B68E1148A}"/>
                  </a:ext>
                </a:extLst>
              </p:cNvPr>
              <p:cNvSpPr txBox="1"/>
              <p:nvPr/>
            </p:nvSpPr>
            <p:spPr>
              <a:xfrm>
                <a:off x="5730620" y="4382358"/>
                <a:ext cx="2784737" cy="618246"/>
              </a:xfrm>
              <a:prstGeom prst="rect">
                <a:avLst/>
              </a:prstGeom>
              <a:noFill/>
            </p:spPr>
            <p:txBody>
              <a:bodyPr wrap="none" rtlCol="0">
                <a:spAutoFit/>
              </a:bodyPr>
              <a:lstStyle/>
              <a:p>
                <a:pPr algn="l"/>
                <a14:m>
                  <m:oMathPara xmlns:m="http://schemas.openxmlformats.org/officeDocument/2006/math">
                    <m:oMathParaPr>
                      <m:jc m:val="centerGroup"/>
                    </m:oMathParaPr>
                    <m:oMath xmlns:m="http://schemas.openxmlformats.org/officeDocument/2006/math">
                      <m:r>
                        <a:rPr lang="en-IE" b="0" i="1" noProof="0" smtClean="0">
                          <a:latin typeface="Cambria Math" panose="02040503050406030204" pitchFamily="18" charset="0"/>
                        </a:rPr>
                        <m:t>𝐶𝑢𝑚h𝑎𝑐h𝑡</m:t>
                      </m:r>
                      <m:r>
                        <a:rPr lang="en-GB" b="0" i="1" noProof="0" smtClean="0">
                          <a:latin typeface="Cambria Math" panose="02040503050406030204" pitchFamily="18" charset="0"/>
                        </a:rPr>
                        <m:t>=</m:t>
                      </m:r>
                      <m:f>
                        <m:fPr>
                          <m:ctrlPr>
                            <a:rPr lang="en-GB" b="0" i="1" noProof="0" smtClean="0">
                              <a:latin typeface="Cambria Math" panose="02040503050406030204" pitchFamily="18" charset="0"/>
                            </a:rPr>
                          </m:ctrlPr>
                        </m:fPr>
                        <m:num>
                          <m:r>
                            <a:rPr lang="en-IE" b="0" i="1" noProof="0" smtClean="0">
                              <a:latin typeface="Cambria Math" panose="02040503050406030204" pitchFamily="18" charset="0"/>
                            </a:rPr>
                            <m:t>𝐹𝑢𝑖𝑛𝑛𝑒𝑎𝑚h</m:t>
                          </m:r>
                        </m:num>
                        <m:den>
                          <m:r>
                            <a:rPr lang="en-IE" b="0" i="1" noProof="0" smtClean="0">
                              <a:latin typeface="Cambria Math" panose="02040503050406030204" pitchFamily="18" charset="0"/>
                            </a:rPr>
                            <m:t>𝐴𝑚</m:t>
                          </m:r>
                        </m:den>
                      </m:f>
                    </m:oMath>
                  </m:oMathPara>
                </a14:m>
                <a:endParaRPr lang="en-GB" noProof="0" dirty="0"/>
              </a:p>
            </p:txBody>
          </p:sp>
        </mc:Choice>
        <mc:Fallback xmlns="">
          <p:sp>
            <p:nvSpPr>
              <p:cNvPr id="9" name="TextBox 8">
                <a:extLst>
                  <a:ext uri="{FF2B5EF4-FFF2-40B4-BE49-F238E27FC236}">
                    <a16:creationId xmlns:a16="http://schemas.microsoft.com/office/drawing/2014/main" id="{C410C4D1-18A9-DB0B-6AA6-B04B68E1148A}"/>
                  </a:ext>
                </a:extLst>
              </p:cNvPr>
              <p:cNvSpPr txBox="1">
                <a:spLocks noRot="1" noChangeAspect="1" noMove="1" noResize="1" noEditPoints="1" noAdjustHandles="1" noChangeArrowheads="1" noChangeShapeType="1" noTextEdit="1"/>
              </p:cNvSpPr>
              <p:nvPr/>
            </p:nvSpPr>
            <p:spPr>
              <a:xfrm>
                <a:off x="5730620" y="4382358"/>
                <a:ext cx="2784737" cy="618246"/>
              </a:xfrm>
              <a:prstGeom prst="rect">
                <a:avLst/>
              </a:prstGeom>
              <a:blipFill>
                <a:blip r:embed="rId3"/>
                <a:stretch>
                  <a:fillRect/>
                </a:stretch>
              </a:blipFill>
            </p:spPr>
            <p:txBody>
              <a:bodyPr/>
              <a:lstStyle/>
              <a:p>
                <a:r>
                  <a:rPr lang="en-IE">
                    <a:noFill/>
                  </a:rPr>
                  <a:t> </a:t>
                </a:r>
              </a:p>
            </p:txBody>
          </p:sp>
        </mc:Fallback>
      </mc:AlternateContent>
      <mc:AlternateContent xmlns:mc="http://schemas.openxmlformats.org/markup-compatibility/2006" xmlns:a14="http://schemas.microsoft.com/office/drawing/2010/main">
        <mc:Choice Requires="a14">
          <p:sp>
            <p:nvSpPr>
              <p:cNvPr id="10" name="TextBox 9">
                <a:extLst>
                  <a:ext uri="{FF2B5EF4-FFF2-40B4-BE49-F238E27FC236}">
                    <a16:creationId xmlns:a16="http://schemas.microsoft.com/office/drawing/2014/main" id="{936838D5-441F-0E8E-1EE3-77A073EAD4EE}"/>
                  </a:ext>
                </a:extLst>
              </p:cNvPr>
              <p:cNvSpPr txBox="1"/>
              <p:nvPr/>
            </p:nvSpPr>
            <p:spPr>
              <a:xfrm>
                <a:off x="5642897" y="5084085"/>
                <a:ext cx="2340641" cy="618311"/>
              </a:xfrm>
              <a:prstGeom prst="rect">
                <a:avLst/>
              </a:prstGeom>
              <a:noFill/>
            </p:spPr>
            <p:txBody>
              <a:bodyPr wrap="none" rtlCol="0">
                <a:spAutoFit/>
              </a:bodyPr>
              <a:lstStyle/>
              <a:p>
                <a:pPr algn="l"/>
                <a14:m>
                  <m:oMathPara xmlns:m="http://schemas.openxmlformats.org/officeDocument/2006/math">
                    <m:oMathParaPr>
                      <m:jc m:val="centerGroup"/>
                    </m:oMathParaPr>
                    <m:oMath xmlns:m="http://schemas.openxmlformats.org/officeDocument/2006/math">
                      <m:r>
                        <a:rPr lang="en-GB" b="0" i="1" noProof="0" smtClean="0">
                          <a:latin typeface="Cambria Math" panose="02040503050406030204" pitchFamily="18" charset="0"/>
                        </a:rPr>
                        <m:t>⇒</m:t>
                      </m:r>
                      <m:r>
                        <a:rPr lang="en-IE" b="0" i="1" noProof="0" smtClean="0">
                          <a:latin typeface="Cambria Math" panose="02040503050406030204" pitchFamily="18" charset="0"/>
                        </a:rPr>
                        <m:t>𝐴𝑚</m:t>
                      </m:r>
                      <m:r>
                        <a:rPr lang="en-GB" b="0" i="1" noProof="0" smtClean="0">
                          <a:latin typeface="Cambria Math" panose="02040503050406030204" pitchFamily="18" charset="0"/>
                        </a:rPr>
                        <m:t>=</m:t>
                      </m:r>
                      <m:f>
                        <m:fPr>
                          <m:ctrlPr>
                            <a:rPr lang="en-GB" b="0" i="1" noProof="0" smtClean="0">
                              <a:latin typeface="Cambria Math" panose="02040503050406030204" pitchFamily="18" charset="0"/>
                            </a:rPr>
                          </m:ctrlPr>
                        </m:fPr>
                        <m:num>
                          <m:r>
                            <a:rPr lang="en-IE" b="0" i="1" noProof="0" smtClean="0">
                              <a:latin typeface="Cambria Math" panose="02040503050406030204" pitchFamily="18" charset="0"/>
                            </a:rPr>
                            <m:t>𝐹𝑢𝑖𝑛𝑛𝑒𝑎𝑚h</m:t>
                          </m:r>
                        </m:num>
                        <m:den>
                          <m:r>
                            <a:rPr lang="en-IE" b="0" i="1" noProof="0" smtClean="0">
                              <a:latin typeface="Cambria Math" panose="02040503050406030204" pitchFamily="18" charset="0"/>
                            </a:rPr>
                            <m:t>𝐶𝑢𝑚h𝑎𝑐h𝑡</m:t>
                          </m:r>
                        </m:den>
                      </m:f>
                    </m:oMath>
                  </m:oMathPara>
                </a14:m>
                <a:endParaRPr lang="en-GB" noProof="0" dirty="0"/>
              </a:p>
            </p:txBody>
          </p:sp>
        </mc:Choice>
        <mc:Fallback xmlns="">
          <p:sp>
            <p:nvSpPr>
              <p:cNvPr id="10" name="TextBox 9">
                <a:extLst>
                  <a:ext uri="{FF2B5EF4-FFF2-40B4-BE49-F238E27FC236}">
                    <a16:creationId xmlns:a16="http://schemas.microsoft.com/office/drawing/2014/main" id="{936838D5-441F-0E8E-1EE3-77A073EAD4EE}"/>
                  </a:ext>
                </a:extLst>
              </p:cNvPr>
              <p:cNvSpPr txBox="1">
                <a:spLocks noRot="1" noChangeAspect="1" noMove="1" noResize="1" noEditPoints="1" noAdjustHandles="1" noChangeArrowheads="1" noChangeShapeType="1" noTextEdit="1"/>
              </p:cNvSpPr>
              <p:nvPr/>
            </p:nvSpPr>
            <p:spPr>
              <a:xfrm>
                <a:off x="5642897" y="5084085"/>
                <a:ext cx="2340641" cy="618311"/>
              </a:xfrm>
              <a:prstGeom prst="rect">
                <a:avLst/>
              </a:prstGeom>
              <a:blipFill>
                <a:blip r:embed="rId4"/>
                <a:stretch>
                  <a:fillRect/>
                </a:stretch>
              </a:blipFill>
            </p:spPr>
            <p:txBody>
              <a:bodyPr/>
              <a:lstStyle/>
              <a:p>
                <a:r>
                  <a:rPr lang="en-IE">
                    <a:noFill/>
                  </a:rPr>
                  <a:t> </a:t>
                </a:r>
              </a:p>
            </p:txBody>
          </p:sp>
        </mc:Fallback>
      </mc:AlternateContent>
      <p:sp>
        <p:nvSpPr>
          <p:cNvPr id="12" name="TextBox 11">
            <a:extLst>
              <a:ext uri="{FF2B5EF4-FFF2-40B4-BE49-F238E27FC236}">
                <a16:creationId xmlns:a16="http://schemas.microsoft.com/office/drawing/2014/main" id="{5B5D612F-6065-928C-F389-A5346EC7EE2B}"/>
              </a:ext>
            </a:extLst>
          </p:cNvPr>
          <p:cNvSpPr txBox="1"/>
          <p:nvPr/>
        </p:nvSpPr>
        <p:spPr>
          <a:xfrm>
            <a:off x="7296042" y="6367877"/>
            <a:ext cx="1435008" cy="369332"/>
          </a:xfrm>
          <a:prstGeom prst="rect">
            <a:avLst/>
          </a:prstGeom>
          <a:noFill/>
        </p:spPr>
        <p:txBody>
          <a:bodyPr wrap="none" rtlCol="0">
            <a:spAutoFit/>
          </a:bodyPr>
          <a:lstStyle/>
          <a:p>
            <a:pPr algn="l"/>
            <a:r>
              <a:rPr lang="en-GB" noProof="0" dirty="0"/>
              <a:t>= 22.9 </a:t>
            </a:r>
            <a:r>
              <a:rPr lang="en-GB" noProof="0" dirty="0" err="1"/>
              <a:t>Nóim</a:t>
            </a:r>
            <a:endParaRPr lang="en-GB" noProof="0" dirty="0"/>
          </a:p>
        </p:txBody>
      </p:sp>
      <mc:AlternateContent xmlns:mc="http://schemas.openxmlformats.org/markup-compatibility/2006" xmlns:a14="http://schemas.microsoft.com/office/drawing/2010/main">
        <mc:Choice Requires="a14">
          <p:sp>
            <p:nvSpPr>
              <p:cNvPr id="2" name="TextBox 1">
                <a:extLst>
                  <a:ext uri="{FF2B5EF4-FFF2-40B4-BE49-F238E27FC236}">
                    <a16:creationId xmlns:a16="http://schemas.microsoft.com/office/drawing/2014/main" id="{E5A03034-AEF3-FDF7-89B5-7318B383F5A2}"/>
                  </a:ext>
                </a:extLst>
              </p:cNvPr>
              <p:cNvSpPr txBox="1"/>
              <p:nvPr/>
            </p:nvSpPr>
            <p:spPr>
              <a:xfrm>
                <a:off x="122238" y="1971764"/>
                <a:ext cx="4580391" cy="954107"/>
              </a:xfrm>
              <a:prstGeom prst="rect">
                <a:avLst/>
              </a:prstGeom>
              <a:noFill/>
            </p:spPr>
            <p:txBody>
              <a:bodyPr wrap="square">
                <a:spAutoFit/>
              </a:bodyPr>
              <a:lstStyle/>
              <a:p>
                <a:pPr algn="l"/>
                <a:r>
                  <a:rPr lang="en-GB" sz="2800" i="1" noProof="0" dirty="0" err="1"/>
                  <a:t>Saintoilleadh</a:t>
                </a:r>
                <a:r>
                  <a:rPr lang="en-GB" sz="2800" i="1" noProof="0" dirty="0"/>
                  <a:t> </a:t>
                </a:r>
                <a:r>
                  <a:rPr lang="en-GB" sz="2800" i="1" noProof="0" dirty="0" err="1"/>
                  <a:t>teasa</a:t>
                </a:r>
                <a:r>
                  <a:rPr lang="en-GB" sz="2800" i="1" noProof="0" dirty="0"/>
                  <a:t> </a:t>
                </a:r>
                <a:r>
                  <a:rPr lang="en-GB" sz="2800" i="1" noProof="0" dirty="0" err="1"/>
                  <a:t>uisce</a:t>
                </a:r>
                <a:r>
                  <a:rPr lang="en-GB" sz="2800" i="1" noProof="0" dirty="0"/>
                  <a:t> </a:t>
                </a:r>
              </a:p>
              <a:p>
                <a:pPr algn="l"/>
                <a:r>
                  <a:rPr lang="en-GB" sz="2800" noProof="0" dirty="0"/>
                  <a:t>= </a:t>
                </a:r>
                <a14:m>
                  <m:oMath xmlns:m="http://schemas.openxmlformats.org/officeDocument/2006/math">
                    <m:r>
                      <a:rPr lang="en-GB" sz="2800" b="0" i="1" noProof="0" smtClean="0">
                        <a:latin typeface="Cambria Math" panose="02040503050406030204" pitchFamily="18" charset="0"/>
                      </a:rPr>
                      <m:t>4180 </m:t>
                    </m:r>
                    <m:r>
                      <a:rPr lang="en-GB" sz="2800" b="0" i="1" noProof="0" smtClean="0">
                        <a:latin typeface="Cambria Math" panose="02040503050406030204" pitchFamily="18" charset="0"/>
                      </a:rPr>
                      <m:t>𝐽</m:t>
                    </m:r>
                    <m:r>
                      <a:rPr lang="en-GB" sz="2800" b="0" i="1" noProof="0" smtClean="0">
                        <a:latin typeface="Cambria Math" panose="02040503050406030204" pitchFamily="18" charset="0"/>
                      </a:rPr>
                      <m:t> </m:t>
                    </m:r>
                    <m:r>
                      <a:rPr lang="en-GB" sz="2800" b="0" i="1" noProof="0" smtClean="0">
                        <a:latin typeface="Cambria Math" panose="02040503050406030204" pitchFamily="18" charset="0"/>
                      </a:rPr>
                      <m:t>𝑘</m:t>
                    </m:r>
                    <m:sSup>
                      <m:sSupPr>
                        <m:ctrlPr>
                          <a:rPr lang="en-GB" sz="2800" b="0" i="1" noProof="0" smtClean="0">
                            <a:latin typeface="Cambria Math" panose="02040503050406030204" pitchFamily="18" charset="0"/>
                          </a:rPr>
                        </m:ctrlPr>
                      </m:sSupPr>
                      <m:e>
                        <m:r>
                          <a:rPr lang="en-GB" sz="2800" b="0" i="1" noProof="0" smtClean="0">
                            <a:latin typeface="Cambria Math" panose="02040503050406030204" pitchFamily="18" charset="0"/>
                          </a:rPr>
                          <m:t>𝑔</m:t>
                        </m:r>
                      </m:e>
                      <m:sup>
                        <m:r>
                          <a:rPr lang="en-GB" sz="2800" b="0" i="1" noProof="0" smtClean="0">
                            <a:latin typeface="Cambria Math" panose="02040503050406030204" pitchFamily="18" charset="0"/>
                          </a:rPr>
                          <m:t>−1</m:t>
                        </m:r>
                      </m:sup>
                    </m:sSup>
                    <m:r>
                      <a:rPr lang="en-GB" sz="2800" b="0" i="1" noProof="0" smtClean="0">
                        <a:latin typeface="Cambria Math" panose="02040503050406030204" pitchFamily="18" charset="0"/>
                      </a:rPr>
                      <m:t> </m:t>
                    </m:r>
                    <m:sSup>
                      <m:sSupPr>
                        <m:ctrlPr>
                          <a:rPr lang="en-GB" sz="2800" b="0" i="1" noProof="0" smtClean="0">
                            <a:latin typeface="Cambria Math" panose="02040503050406030204" pitchFamily="18" charset="0"/>
                          </a:rPr>
                        </m:ctrlPr>
                      </m:sSupPr>
                      <m:e>
                        <m:r>
                          <a:rPr lang="en-GB" sz="2800" b="0" i="1" noProof="0" smtClean="0">
                            <a:latin typeface="Cambria Math" panose="02040503050406030204" pitchFamily="18" charset="0"/>
                          </a:rPr>
                          <m:t>𝐾</m:t>
                        </m:r>
                      </m:e>
                      <m:sup>
                        <m:r>
                          <a:rPr lang="en-GB" sz="2800" b="0" i="1" noProof="0" smtClean="0">
                            <a:latin typeface="Cambria Math" panose="02040503050406030204" pitchFamily="18" charset="0"/>
                          </a:rPr>
                          <m:t>−1</m:t>
                        </m:r>
                      </m:sup>
                    </m:sSup>
                  </m:oMath>
                </a14:m>
                <a:endParaRPr lang="en-GB" sz="2800" noProof="0" dirty="0"/>
              </a:p>
            </p:txBody>
          </p:sp>
        </mc:Choice>
        <mc:Fallback xmlns="">
          <p:sp>
            <p:nvSpPr>
              <p:cNvPr id="2" name="TextBox 1">
                <a:extLst>
                  <a:ext uri="{FF2B5EF4-FFF2-40B4-BE49-F238E27FC236}">
                    <a16:creationId xmlns:a16="http://schemas.microsoft.com/office/drawing/2014/main" id="{E5A03034-AEF3-FDF7-89B5-7318B383F5A2}"/>
                  </a:ext>
                </a:extLst>
              </p:cNvPr>
              <p:cNvSpPr txBox="1">
                <a:spLocks noRot="1" noChangeAspect="1" noMove="1" noResize="1" noEditPoints="1" noAdjustHandles="1" noChangeArrowheads="1" noChangeShapeType="1" noTextEdit="1"/>
              </p:cNvSpPr>
              <p:nvPr/>
            </p:nvSpPr>
            <p:spPr>
              <a:xfrm>
                <a:off x="122238" y="1971764"/>
                <a:ext cx="4580391" cy="954107"/>
              </a:xfrm>
              <a:prstGeom prst="rect">
                <a:avLst/>
              </a:prstGeom>
              <a:blipFill>
                <a:blip r:embed="rId5"/>
                <a:stretch>
                  <a:fillRect l="-2663" t="-6369" b="-16561"/>
                </a:stretch>
              </a:blipFill>
            </p:spPr>
            <p:txBody>
              <a:bodyPr/>
              <a:lstStyle/>
              <a:p>
                <a:r>
                  <a:rPr lang="en-IE">
                    <a:noFill/>
                  </a:rPr>
                  <a:t> </a:t>
                </a:r>
              </a:p>
            </p:txBody>
          </p:sp>
        </mc:Fallback>
      </mc:AlternateContent>
    </p:spTree>
    <p:extLst>
      <p:ext uri="{BB962C8B-B14F-4D97-AF65-F5344CB8AC3E}">
        <p14:creationId xmlns:p14="http://schemas.microsoft.com/office/powerpoint/2010/main" val="1289659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9"/>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6"/>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P spid="9" grpId="0"/>
      <p:bldP spid="10" grpId="0"/>
      <p:bldP spid="12" grpId="0"/>
    </p:bld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5A8E9F34-B1E2-31E1-C40B-E2C6FFDD44C9}"/>
              </a:ext>
            </a:extLst>
          </p:cNvPr>
          <p:cNvSpPr txBox="1"/>
          <p:nvPr/>
        </p:nvSpPr>
        <p:spPr>
          <a:xfrm>
            <a:off x="4841551" y="4248889"/>
            <a:ext cx="3778898" cy="523220"/>
          </a:xfrm>
          <a:prstGeom prst="rect">
            <a:avLst/>
          </a:prstGeom>
          <a:noFill/>
        </p:spPr>
        <p:txBody>
          <a:bodyPr wrap="square" rtlCol="0">
            <a:spAutoFit/>
          </a:bodyPr>
          <a:lstStyle/>
          <a:p>
            <a:pPr algn="l"/>
            <a:r>
              <a:rPr lang="en-GB" sz="2800"/>
              <a:t>c </a:t>
            </a:r>
            <a:r>
              <a:rPr lang="en-GB" sz="2800" noProof="0"/>
              <a:t>= 907 J per kg per K</a:t>
            </a:r>
          </a:p>
        </p:txBody>
      </p:sp>
      <mc:AlternateContent xmlns:mc="http://schemas.openxmlformats.org/markup-compatibility/2006" xmlns:a14="http://schemas.microsoft.com/office/drawing/2010/main">
        <mc:Choice Requires="a14">
          <p:sp>
            <p:nvSpPr>
              <p:cNvPr id="9" name="TextBox 8">
                <a:extLst>
                  <a:ext uri="{FF2B5EF4-FFF2-40B4-BE49-F238E27FC236}">
                    <a16:creationId xmlns:a16="http://schemas.microsoft.com/office/drawing/2014/main" id="{EA936569-DE27-5332-35D0-540A359C68F2}"/>
                  </a:ext>
                </a:extLst>
              </p:cNvPr>
              <p:cNvSpPr txBox="1"/>
              <p:nvPr/>
            </p:nvSpPr>
            <p:spPr>
              <a:xfrm>
                <a:off x="1530587" y="3357405"/>
                <a:ext cx="1896032" cy="523220"/>
              </a:xfrm>
              <a:prstGeom prst="rect">
                <a:avLst/>
              </a:prstGeom>
              <a:noFill/>
            </p:spPr>
            <p:txBody>
              <a:bodyPr wrap="none" rtlCol="0">
                <a:spAutoFit/>
              </a:bodyPr>
              <a:lstStyle/>
              <a:p>
                <a:pPr algn="l"/>
                <a14:m>
                  <m:oMathPara xmlns:m="http://schemas.openxmlformats.org/officeDocument/2006/math">
                    <m:oMathParaPr>
                      <m:jc m:val="centerGroup"/>
                    </m:oMathParaPr>
                    <m:oMath xmlns:m="http://schemas.openxmlformats.org/officeDocument/2006/math">
                      <m:r>
                        <a:rPr lang="en-GB" sz="2800" b="0" i="1" noProof="0" smtClean="0">
                          <a:latin typeface="Cambria Math" panose="02040503050406030204" pitchFamily="18" charset="0"/>
                        </a:rPr>
                        <m:t>𝑄</m:t>
                      </m:r>
                      <m:r>
                        <a:rPr lang="en-GB" sz="2800" b="0" i="1" noProof="0" smtClean="0">
                          <a:latin typeface="Cambria Math" panose="02040503050406030204" pitchFamily="18" charset="0"/>
                        </a:rPr>
                        <m:t>=</m:t>
                      </m:r>
                      <m:r>
                        <a:rPr lang="en-GB" sz="2800" b="0" i="1" noProof="0" smtClean="0">
                          <a:latin typeface="Cambria Math" panose="02040503050406030204" pitchFamily="18" charset="0"/>
                        </a:rPr>
                        <m:t>𝑚𝑐</m:t>
                      </m:r>
                      <m:r>
                        <m:rPr>
                          <m:sty m:val="p"/>
                        </m:rPr>
                        <a:rPr lang="en-GB" sz="2800" b="0" i="0" noProof="0" smtClean="0">
                          <a:latin typeface="Cambria Math" panose="02040503050406030204" pitchFamily="18" charset="0"/>
                        </a:rPr>
                        <m:t>Δ</m:t>
                      </m:r>
                      <m:r>
                        <a:rPr lang="en-GB" sz="2800" b="0" i="1" noProof="0" smtClean="0">
                          <a:latin typeface="Cambria Math" panose="02040503050406030204" pitchFamily="18" charset="0"/>
                        </a:rPr>
                        <m:t>𝜃</m:t>
                      </m:r>
                    </m:oMath>
                  </m:oMathPara>
                </a14:m>
                <a:endParaRPr lang="en-GB" sz="2800" noProof="0"/>
              </a:p>
            </p:txBody>
          </p:sp>
        </mc:Choice>
        <mc:Fallback xmlns="">
          <p:sp>
            <p:nvSpPr>
              <p:cNvPr id="9" name="TextBox 8">
                <a:extLst>
                  <a:ext uri="{FF2B5EF4-FFF2-40B4-BE49-F238E27FC236}">
                    <a16:creationId xmlns:a16="http://schemas.microsoft.com/office/drawing/2014/main" id="{EA936569-DE27-5332-35D0-540A359C68F2}"/>
                  </a:ext>
                </a:extLst>
              </p:cNvPr>
              <p:cNvSpPr txBox="1">
                <a:spLocks noRot="1" noChangeAspect="1" noMove="1" noResize="1" noEditPoints="1" noAdjustHandles="1" noChangeArrowheads="1" noChangeShapeType="1" noTextEdit="1"/>
              </p:cNvSpPr>
              <p:nvPr/>
            </p:nvSpPr>
            <p:spPr>
              <a:xfrm>
                <a:off x="1530587" y="3357405"/>
                <a:ext cx="1896032" cy="523220"/>
              </a:xfrm>
              <a:prstGeom prst="rect">
                <a:avLst/>
              </a:prstGeom>
              <a:blipFill>
                <a:blip r:embed="rId2"/>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 name="TextBox 9">
                <a:extLst>
                  <a:ext uri="{FF2B5EF4-FFF2-40B4-BE49-F238E27FC236}">
                    <a16:creationId xmlns:a16="http://schemas.microsoft.com/office/drawing/2014/main" id="{8765F004-DACA-64AB-B1DD-5796226BC852}"/>
                  </a:ext>
                </a:extLst>
              </p:cNvPr>
              <p:cNvSpPr txBox="1"/>
              <p:nvPr/>
            </p:nvSpPr>
            <p:spPr>
              <a:xfrm>
                <a:off x="4066628" y="3168154"/>
                <a:ext cx="2664372" cy="901722"/>
              </a:xfrm>
              <a:prstGeom prst="rect">
                <a:avLst/>
              </a:prstGeom>
              <a:noFill/>
            </p:spPr>
            <p:txBody>
              <a:bodyPr wrap="square" rtlCol="0">
                <a:spAutoFit/>
              </a:bodyPr>
              <a:lstStyle/>
              <a:p>
                <a:pPr algn="l"/>
                <a14:m>
                  <m:oMathPara xmlns:m="http://schemas.openxmlformats.org/officeDocument/2006/math">
                    <m:oMathParaPr>
                      <m:jc m:val="centerGroup"/>
                    </m:oMathParaPr>
                    <m:oMath xmlns:m="http://schemas.openxmlformats.org/officeDocument/2006/math">
                      <m:r>
                        <a:rPr lang="en-GB" sz="2800" b="0" i="1" noProof="0" smtClean="0">
                          <a:latin typeface="Cambria Math" panose="02040503050406030204" pitchFamily="18" charset="0"/>
                        </a:rPr>
                        <m:t>⇒</m:t>
                      </m:r>
                      <m:r>
                        <a:rPr lang="en-GB" sz="2800" b="0" i="1" noProof="0" smtClean="0">
                          <a:latin typeface="Cambria Math" panose="02040503050406030204" pitchFamily="18" charset="0"/>
                        </a:rPr>
                        <m:t>𝑐</m:t>
                      </m:r>
                      <m:r>
                        <a:rPr lang="en-GB" sz="2800" b="0" i="1" noProof="0" smtClean="0">
                          <a:latin typeface="Cambria Math" panose="02040503050406030204" pitchFamily="18" charset="0"/>
                        </a:rPr>
                        <m:t>=</m:t>
                      </m:r>
                      <m:f>
                        <m:fPr>
                          <m:ctrlPr>
                            <a:rPr lang="en-GB" sz="2800" b="0" i="1" noProof="0" smtClean="0">
                              <a:latin typeface="Cambria Math" panose="02040503050406030204" pitchFamily="18" charset="0"/>
                            </a:rPr>
                          </m:ctrlPr>
                        </m:fPr>
                        <m:num>
                          <m:r>
                            <a:rPr lang="en-GB" sz="2800" b="0" i="1" noProof="0" smtClean="0">
                              <a:latin typeface="Cambria Math" panose="02040503050406030204" pitchFamily="18" charset="0"/>
                            </a:rPr>
                            <m:t>𝑄</m:t>
                          </m:r>
                        </m:num>
                        <m:den>
                          <m:r>
                            <a:rPr lang="en-GB" sz="2800" b="0" i="1" noProof="0" smtClean="0">
                              <a:latin typeface="Cambria Math" panose="02040503050406030204" pitchFamily="18" charset="0"/>
                            </a:rPr>
                            <m:t>𝑚</m:t>
                          </m:r>
                          <m:r>
                            <m:rPr>
                              <m:sty m:val="p"/>
                            </m:rPr>
                            <a:rPr lang="en-GB" sz="2800" b="0" i="0" noProof="0" smtClean="0">
                              <a:latin typeface="Cambria Math" panose="02040503050406030204" pitchFamily="18" charset="0"/>
                            </a:rPr>
                            <m:t>Δ</m:t>
                          </m:r>
                          <m:r>
                            <a:rPr lang="en-GB" sz="2800" b="0" i="1" noProof="0" smtClean="0">
                              <a:latin typeface="Cambria Math" panose="02040503050406030204" pitchFamily="18" charset="0"/>
                            </a:rPr>
                            <m:t>𝜃</m:t>
                          </m:r>
                        </m:den>
                      </m:f>
                    </m:oMath>
                  </m:oMathPara>
                </a14:m>
                <a:endParaRPr lang="en-GB" sz="2800" noProof="0"/>
              </a:p>
            </p:txBody>
          </p:sp>
        </mc:Choice>
        <mc:Fallback xmlns="">
          <p:sp>
            <p:nvSpPr>
              <p:cNvPr id="10" name="TextBox 9">
                <a:extLst>
                  <a:ext uri="{FF2B5EF4-FFF2-40B4-BE49-F238E27FC236}">
                    <a16:creationId xmlns:a16="http://schemas.microsoft.com/office/drawing/2014/main" id="{8765F004-DACA-64AB-B1DD-5796226BC852}"/>
                  </a:ext>
                </a:extLst>
              </p:cNvPr>
              <p:cNvSpPr txBox="1">
                <a:spLocks noRot="1" noChangeAspect="1" noMove="1" noResize="1" noEditPoints="1" noAdjustHandles="1" noChangeArrowheads="1" noChangeShapeType="1" noTextEdit="1"/>
              </p:cNvSpPr>
              <p:nvPr/>
            </p:nvSpPr>
            <p:spPr>
              <a:xfrm>
                <a:off x="4066628" y="3168154"/>
                <a:ext cx="2664372" cy="901722"/>
              </a:xfrm>
              <a:prstGeom prst="rect">
                <a:avLst/>
              </a:prstGeom>
              <a:blipFill>
                <a:blip r:embed="rId3"/>
                <a:stretch>
                  <a:fillRect/>
                </a:stretch>
              </a:blipFill>
            </p:spPr>
            <p:txBody>
              <a:bodyPr/>
              <a:lstStyle/>
              <a:p>
                <a:r>
                  <a:rPr lang="en-US">
                    <a:noFill/>
                  </a:rPr>
                  <a:t> </a:t>
                </a:r>
              </a:p>
            </p:txBody>
          </p:sp>
        </mc:Fallback>
      </mc:AlternateContent>
      <p:sp>
        <p:nvSpPr>
          <p:cNvPr id="3" name="TextBox 2">
            <a:extLst>
              <a:ext uri="{FF2B5EF4-FFF2-40B4-BE49-F238E27FC236}">
                <a16:creationId xmlns:a16="http://schemas.microsoft.com/office/drawing/2014/main" id="{0B3AEB9D-A514-F5D7-FDD0-035B0F688404}"/>
              </a:ext>
            </a:extLst>
          </p:cNvPr>
          <p:cNvSpPr txBox="1"/>
          <p:nvPr/>
        </p:nvSpPr>
        <p:spPr>
          <a:xfrm>
            <a:off x="122238" y="4949872"/>
            <a:ext cx="8866181" cy="1723549"/>
          </a:xfrm>
          <a:prstGeom prst="rect">
            <a:avLst/>
          </a:prstGeom>
          <a:solidFill>
            <a:schemeClr val="accent2">
              <a:lumMod val="20000"/>
              <a:lumOff val="80000"/>
            </a:schemeClr>
          </a:solidFill>
        </p:spPr>
        <p:txBody>
          <a:bodyPr wrap="square" rtlCol="0">
            <a:spAutoFit/>
          </a:bodyPr>
          <a:lstStyle/>
          <a:p>
            <a:r>
              <a:rPr lang="pt-BR" sz="2800" dirty="0"/>
              <a:t>Is é an freagra ceart ar alúmanam ná  </a:t>
            </a:r>
            <a:r>
              <a:rPr lang="en-GB" sz="2800" dirty="0">
                <a:latin typeface="Arial" panose="020B0604020202020204" pitchFamily="34" charset="0"/>
                <a:cs typeface="Arial" panose="020B0604020202020204" pitchFamily="34" charset="0"/>
              </a:rPr>
              <a:t>897 </a:t>
            </a:r>
            <a:r>
              <a:rPr lang="en-GB" sz="2800" dirty="0"/>
              <a:t>J kg⁻¹ K⁻¹</a:t>
            </a:r>
            <a:r>
              <a:rPr lang="en-GB" sz="2800" dirty="0">
                <a:latin typeface="Arial" panose="020B0604020202020204" pitchFamily="34" charset="0"/>
                <a:cs typeface="Arial" panose="020B0604020202020204" pitchFamily="34" charset="0"/>
              </a:rPr>
              <a:t> </a:t>
            </a:r>
          </a:p>
          <a:p>
            <a:r>
              <a:rPr lang="en-GB" sz="2800" dirty="0">
                <a:latin typeface="Arial" panose="020B0604020202020204" pitchFamily="34" charset="0"/>
                <a:cs typeface="Arial" panose="020B0604020202020204" pitchFamily="34" charset="0"/>
              </a:rPr>
              <a:t>- </a:t>
            </a:r>
            <a:r>
              <a:rPr lang="ga-IE" sz="2800" dirty="0"/>
              <a:t>ríomh an earráid chéatadáin.</a:t>
            </a:r>
          </a:p>
          <a:p>
            <a:br>
              <a:rPr lang="ga-IE" dirty="0"/>
            </a:br>
            <a:endParaRPr lang="en-US" sz="2800" dirty="0">
              <a:latin typeface="Arial" panose="020B0604020202020204" pitchFamily="34" charset="0"/>
              <a:cs typeface="Arial" panose="020B0604020202020204" pitchFamily="34" charset="0"/>
            </a:endParaRPr>
          </a:p>
        </p:txBody>
      </p:sp>
      <p:sp>
        <p:nvSpPr>
          <p:cNvPr id="13" name="TextBox 12">
            <a:extLst>
              <a:ext uri="{FF2B5EF4-FFF2-40B4-BE49-F238E27FC236}">
                <a16:creationId xmlns:a16="http://schemas.microsoft.com/office/drawing/2014/main" id="{19C64BF4-87C2-EE87-650A-F38E5D0DE035}"/>
              </a:ext>
            </a:extLst>
          </p:cNvPr>
          <p:cNvSpPr txBox="1"/>
          <p:nvPr/>
        </p:nvSpPr>
        <p:spPr>
          <a:xfrm>
            <a:off x="7556500" y="6044425"/>
            <a:ext cx="1583316" cy="523220"/>
          </a:xfrm>
          <a:prstGeom prst="rect">
            <a:avLst/>
          </a:prstGeom>
          <a:noFill/>
        </p:spPr>
        <p:txBody>
          <a:bodyPr wrap="square" rtlCol="0">
            <a:spAutoFit/>
          </a:bodyPr>
          <a:lstStyle/>
          <a:p>
            <a:pPr algn="l"/>
            <a:r>
              <a:rPr lang="en-GB" sz="2800"/>
              <a:t> = 1.1%</a:t>
            </a:r>
            <a:endParaRPr lang="en-GB" sz="2800" noProof="0"/>
          </a:p>
        </p:txBody>
      </p:sp>
      <p:sp>
        <p:nvSpPr>
          <p:cNvPr id="7" name="Title 6">
            <a:extLst>
              <a:ext uri="{FF2B5EF4-FFF2-40B4-BE49-F238E27FC236}">
                <a16:creationId xmlns:a16="http://schemas.microsoft.com/office/drawing/2014/main" id="{1BC81E02-BB8C-56F0-635F-E979BC472485}"/>
              </a:ext>
            </a:extLst>
          </p:cNvPr>
          <p:cNvSpPr txBox="1">
            <a:spLocks noGrp="1"/>
          </p:cNvSpPr>
          <p:nvPr>
            <p:ph type="title"/>
          </p:nvPr>
        </p:nvSpPr>
        <p:spPr>
          <a:xfrm>
            <a:off x="122238" y="0"/>
            <a:ext cx="1704313" cy="480131"/>
          </a:xfrm>
          <a:prstGeom prst="rect">
            <a:avLst/>
          </a:prstGeom>
          <a:noFill/>
        </p:spPr>
        <p:txBody>
          <a:bodyPr wrap="none" rtlCol="0">
            <a:spAutoFit/>
          </a:bodyPr>
          <a:lstStyle/>
          <a:p>
            <a:pPr algn="l"/>
            <a:r>
              <a:rPr lang="en-GB" sz="2800" noProof="0" dirty="0" err="1"/>
              <a:t>Sampla</a:t>
            </a:r>
            <a:r>
              <a:rPr lang="en-GB" sz="2800" noProof="0" dirty="0"/>
              <a:t> 8</a:t>
            </a:r>
          </a:p>
        </p:txBody>
      </p:sp>
      <p:sp>
        <p:nvSpPr>
          <p:cNvPr id="11" name="Text Placeholder 10">
            <a:extLst>
              <a:ext uri="{FF2B5EF4-FFF2-40B4-BE49-F238E27FC236}">
                <a16:creationId xmlns:a16="http://schemas.microsoft.com/office/drawing/2014/main" id="{1EE7F5EA-AEF6-A243-6F7C-C4BA7948A98D}"/>
              </a:ext>
            </a:extLst>
          </p:cNvPr>
          <p:cNvSpPr txBox="1">
            <a:spLocks noGrp="1"/>
          </p:cNvSpPr>
          <p:nvPr>
            <p:ph type="body" sz="quarter" idx="10"/>
          </p:nvPr>
        </p:nvSpPr>
        <p:spPr>
          <a:xfrm>
            <a:off x="122238" y="461963"/>
            <a:ext cx="8899525" cy="2685863"/>
          </a:xfrm>
          <a:prstGeom prst="rect">
            <a:avLst/>
          </a:prstGeom>
          <a:solidFill>
            <a:schemeClr val="accent2">
              <a:lumMod val="20000"/>
              <a:lumOff val="80000"/>
            </a:schemeClr>
          </a:solidFill>
        </p:spPr>
        <p:txBody>
          <a:bodyPr wrap="square" rtlCol="0">
            <a:spAutoFit/>
          </a:bodyPr>
          <a:lstStyle/>
          <a:p>
            <a:r>
              <a:rPr lang="ga-IE" dirty="0"/>
              <a:t>Chun </a:t>
            </a:r>
            <a:r>
              <a:rPr lang="en-IE" dirty="0" err="1"/>
              <a:t>saintoilleadh</a:t>
            </a:r>
            <a:r>
              <a:rPr lang="ga-IE" dirty="0"/>
              <a:t> teasa substainte a chinneadh, déanaimid tomhas ar an méid fuinnimh a thógann sé chun teocht mais aitheanta a ardú.</a:t>
            </a:r>
          </a:p>
          <a:p>
            <a:br>
              <a:rPr lang="ga-IE" sz="1000" dirty="0"/>
            </a:br>
            <a:r>
              <a:rPr lang="ga-IE" dirty="0"/>
              <a:t>Úsáideadh 32665 J fuinnimh chun 1.2 kg d'alúmanam a théamh ó 5°C go 35°C. Ríomh </a:t>
            </a:r>
            <a:r>
              <a:rPr lang="en-IE" dirty="0" err="1"/>
              <a:t>saintoilleadh</a:t>
            </a:r>
            <a:r>
              <a:rPr lang="en-IE" dirty="0"/>
              <a:t> </a:t>
            </a:r>
            <a:r>
              <a:rPr lang="ga-IE" dirty="0"/>
              <a:t>tea</a:t>
            </a:r>
            <a:r>
              <a:rPr lang="en-IE" dirty="0" err="1"/>
              <a:t>sa</a:t>
            </a:r>
            <a:r>
              <a:rPr lang="ga-IE" dirty="0"/>
              <a:t> an alúmanaim.</a:t>
            </a:r>
          </a:p>
        </p:txBody>
      </p:sp>
      <mc:AlternateContent xmlns:mc="http://schemas.openxmlformats.org/markup-compatibility/2006" xmlns:a14="http://schemas.microsoft.com/office/drawing/2010/main">
        <mc:Choice Requires="a14">
          <p:sp>
            <p:nvSpPr>
              <p:cNvPr id="2" name="TextBox 1">
                <a:extLst>
                  <a:ext uri="{FF2B5EF4-FFF2-40B4-BE49-F238E27FC236}">
                    <a16:creationId xmlns:a16="http://schemas.microsoft.com/office/drawing/2014/main" id="{DDB04B7A-E37E-D899-9370-0D198EF55C57}"/>
                  </a:ext>
                </a:extLst>
              </p:cNvPr>
              <p:cNvSpPr txBox="1"/>
              <p:nvPr/>
            </p:nvSpPr>
            <p:spPr>
              <a:xfrm>
                <a:off x="584200" y="5903979"/>
                <a:ext cx="7122784" cy="1013996"/>
              </a:xfrm>
              <a:prstGeom prst="rect">
                <a:avLst/>
              </a:prstGeom>
              <a:noFill/>
            </p:spPr>
            <p:txBody>
              <a:bodyPr wrap="none" rtlCol="0">
                <a:spAutoFit/>
              </a:bodyPr>
              <a:lstStyle/>
              <a:p>
                <a:pPr>
                  <a:spcAft>
                    <a:spcPts val="1200"/>
                  </a:spcAft>
                </a:pPr>
                <a14:m>
                  <m:oMathPara xmlns:m="http://schemas.openxmlformats.org/officeDocument/2006/math">
                    <m:oMathParaPr>
                      <m:jc m:val="centerGroup"/>
                    </m:oMathParaPr>
                    <m:oMath xmlns:m="http://schemas.openxmlformats.org/officeDocument/2006/math">
                      <m:r>
                        <a:rPr lang="en-GB" sz="2400" b="0" i="1" smtClean="0">
                          <a:latin typeface="Cambria Math" panose="02040503050406030204" pitchFamily="18" charset="0"/>
                          <a:cs typeface="Arial" panose="020B0604020202020204" pitchFamily="34" charset="0"/>
                        </a:rPr>
                        <m:t>% </m:t>
                      </m:r>
                      <m:r>
                        <a:rPr lang="en-IE" sz="2400" b="0" i="1" smtClean="0">
                          <a:latin typeface="Cambria Math" panose="02040503050406030204" pitchFamily="18" charset="0"/>
                          <a:cs typeface="Arial" panose="020B0604020202020204" pitchFamily="34" charset="0"/>
                        </a:rPr>
                        <m:t>𝑒𝑎𝑟𝑟</m:t>
                      </m:r>
                      <m:r>
                        <a:rPr lang="en-IE" sz="2400" b="0" i="1" smtClean="0">
                          <a:latin typeface="Cambria Math" panose="02040503050406030204" pitchFamily="18" charset="0"/>
                          <a:cs typeface="Arial" panose="020B0604020202020204" pitchFamily="34" charset="0"/>
                        </a:rPr>
                        <m:t>á</m:t>
                      </m:r>
                      <m:r>
                        <a:rPr lang="en-IE" sz="2400" b="0" i="1" smtClean="0">
                          <a:latin typeface="Cambria Math" panose="02040503050406030204" pitchFamily="18" charset="0"/>
                          <a:cs typeface="Arial" panose="020B0604020202020204" pitchFamily="34" charset="0"/>
                        </a:rPr>
                        <m:t>𝑖𝑑</m:t>
                      </m:r>
                      <m:r>
                        <a:rPr lang="en-GB" sz="2400" i="1">
                          <a:latin typeface="Cambria Math" panose="02040503050406030204" pitchFamily="18" charset="0"/>
                          <a:cs typeface="Arial" panose="020B0604020202020204" pitchFamily="34" charset="0"/>
                        </a:rPr>
                        <m:t>=</m:t>
                      </m:r>
                      <m:f>
                        <m:fPr>
                          <m:ctrlPr>
                            <a:rPr lang="en-GB" sz="2400" i="1">
                              <a:latin typeface="Cambria Math" panose="02040503050406030204" pitchFamily="18" charset="0"/>
                              <a:cs typeface="Arial" panose="020B0604020202020204" pitchFamily="34" charset="0"/>
                            </a:rPr>
                          </m:ctrlPr>
                        </m:fPr>
                        <m:num>
                          <m:r>
                            <a:rPr lang="en-GB" sz="2400" i="1">
                              <a:latin typeface="Cambria Math" panose="02040503050406030204" pitchFamily="18" charset="0"/>
                              <a:cs typeface="Arial" panose="020B0604020202020204" pitchFamily="34" charset="0"/>
                            </a:rPr>
                            <m:t>|</m:t>
                          </m:r>
                          <m:r>
                            <a:rPr lang="en-IE" sz="2400" b="0" i="1" smtClean="0">
                              <a:latin typeface="Cambria Math" panose="02040503050406030204" pitchFamily="18" charset="0"/>
                              <a:cs typeface="Arial" panose="020B0604020202020204" pitchFamily="34" charset="0"/>
                            </a:rPr>
                            <m:t>𝐿𝑢𝑎𝑐h</m:t>
                          </m:r>
                          <m:r>
                            <a:rPr lang="en-IE" sz="2400" b="0" i="1" smtClean="0">
                              <a:latin typeface="Cambria Math" panose="02040503050406030204" pitchFamily="18" charset="0"/>
                              <a:cs typeface="Arial" panose="020B0604020202020204" pitchFamily="34" charset="0"/>
                            </a:rPr>
                            <m:t> </m:t>
                          </m:r>
                          <m:r>
                            <a:rPr lang="en-IE" sz="2400" b="0" i="1" smtClean="0">
                              <a:latin typeface="Cambria Math" panose="02040503050406030204" pitchFamily="18" charset="0"/>
                              <a:cs typeface="Arial" panose="020B0604020202020204" pitchFamily="34" charset="0"/>
                            </a:rPr>
                            <m:t>𝑡𝑜𝑚h𝑎𝑖𝑠𝑡𝑒</m:t>
                          </m:r>
                          <m:r>
                            <a:rPr lang="en-GB" sz="2400" i="1">
                              <a:latin typeface="Cambria Math" panose="02040503050406030204" pitchFamily="18" charset="0"/>
                              <a:cs typeface="Arial" panose="020B0604020202020204" pitchFamily="34" charset="0"/>
                            </a:rPr>
                            <m:t>−</m:t>
                          </m:r>
                          <m:r>
                            <a:rPr lang="en-IE" sz="2400" b="0" i="1" smtClean="0">
                              <a:latin typeface="Cambria Math" panose="02040503050406030204" pitchFamily="18" charset="0"/>
                              <a:cs typeface="Arial" panose="020B0604020202020204" pitchFamily="34" charset="0"/>
                            </a:rPr>
                            <m:t>𝑓</m:t>
                          </m:r>
                          <m:r>
                            <a:rPr lang="en-IE" sz="2400" b="0" i="1" smtClean="0">
                              <a:latin typeface="Cambria Math" panose="02040503050406030204" pitchFamily="18" charset="0"/>
                              <a:cs typeface="Arial" panose="020B0604020202020204" pitchFamily="34" charset="0"/>
                            </a:rPr>
                            <m:t>í</m:t>
                          </m:r>
                          <m:r>
                            <a:rPr lang="en-IE" sz="2400" b="0" i="1" smtClean="0">
                              <a:latin typeface="Cambria Math" panose="02040503050406030204" pitchFamily="18" charset="0"/>
                              <a:cs typeface="Arial" panose="020B0604020202020204" pitchFamily="34" charset="0"/>
                            </a:rPr>
                            <m:t>𝑜𝑟𝑙𝑢𝑎𝑐h</m:t>
                          </m:r>
                          <m:r>
                            <a:rPr lang="en-GB" sz="2400" i="1">
                              <a:latin typeface="Cambria Math" panose="02040503050406030204" pitchFamily="18" charset="0"/>
                              <a:cs typeface="Arial" panose="020B0604020202020204" pitchFamily="34" charset="0"/>
                            </a:rPr>
                            <m:t>|</m:t>
                          </m:r>
                        </m:num>
                        <m:den>
                          <m:r>
                            <a:rPr lang="en-IE" sz="2400" b="0" i="1" smtClean="0">
                              <a:latin typeface="Cambria Math" panose="02040503050406030204" pitchFamily="18" charset="0"/>
                              <a:cs typeface="Arial" panose="020B0604020202020204" pitchFamily="34" charset="0"/>
                            </a:rPr>
                            <m:t>𝑓</m:t>
                          </m:r>
                          <m:r>
                            <a:rPr lang="en-IE" sz="2400" b="0" i="1" smtClean="0">
                              <a:latin typeface="Cambria Math" panose="02040503050406030204" pitchFamily="18" charset="0"/>
                              <a:cs typeface="Arial" panose="020B0604020202020204" pitchFamily="34" charset="0"/>
                            </a:rPr>
                            <m:t>í</m:t>
                          </m:r>
                          <m:r>
                            <a:rPr lang="en-IE" sz="2400" b="0" i="1" smtClean="0">
                              <a:latin typeface="Cambria Math" panose="02040503050406030204" pitchFamily="18" charset="0"/>
                              <a:cs typeface="Arial" panose="020B0604020202020204" pitchFamily="34" charset="0"/>
                            </a:rPr>
                            <m:t>𝑜𝑟𝑙𝑢𝑎𝑐h</m:t>
                          </m:r>
                        </m:den>
                      </m:f>
                      <m:r>
                        <a:rPr lang="en-GB" sz="2400" i="1">
                          <a:latin typeface="Cambria Math" panose="02040503050406030204" pitchFamily="18" charset="0"/>
                          <a:cs typeface="Arial" panose="020B0604020202020204" pitchFamily="34" charset="0"/>
                        </a:rPr>
                        <m:t>×100</m:t>
                      </m:r>
                    </m:oMath>
                  </m:oMathPara>
                </a14:m>
                <a:endParaRPr lang="en-GB" sz="2400" dirty="0">
                  <a:latin typeface="Arial" panose="020B0604020202020204" pitchFamily="34" charset="0"/>
                  <a:cs typeface="Arial" panose="020B0604020202020204" pitchFamily="34" charset="0"/>
                </a:endParaRPr>
              </a:p>
            </p:txBody>
          </p:sp>
        </mc:Choice>
        <mc:Fallback xmlns="">
          <p:sp>
            <p:nvSpPr>
              <p:cNvPr id="2" name="TextBox 1">
                <a:extLst>
                  <a:ext uri="{FF2B5EF4-FFF2-40B4-BE49-F238E27FC236}">
                    <a16:creationId xmlns:a16="http://schemas.microsoft.com/office/drawing/2014/main" id="{DDB04B7A-E37E-D899-9370-0D198EF55C57}"/>
                  </a:ext>
                </a:extLst>
              </p:cNvPr>
              <p:cNvSpPr txBox="1">
                <a:spLocks noRot="1" noChangeAspect="1" noMove="1" noResize="1" noEditPoints="1" noAdjustHandles="1" noChangeArrowheads="1" noChangeShapeType="1" noTextEdit="1"/>
              </p:cNvSpPr>
              <p:nvPr/>
            </p:nvSpPr>
            <p:spPr>
              <a:xfrm>
                <a:off x="584200" y="5903979"/>
                <a:ext cx="7122784" cy="1013996"/>
              </a:xfrm>
              <a:prstGeom prst="rect">
                <a:avLst/>
              </a:prstGeom>
              <a:blipFill>
                <a:blip r:embed="rId4"/>
                <a:stretch>
                  <a:fillRect/>
                </a:stretch>
              </a:blipFill>
            </p:spPr>
            <p:txBody>
              <a:bodyPr/>
              <a:lstStyle/>
              <a:p>
                <a:r>
                  <a:rPr lang="en-IE">
                    <a:noFill/>
                  </a:rPr>
                  <a:t> </a:t>
                </a:r>
              </a:p>
            </p:txBody>
          </p:sp>
        </mc:Fallback>
      </mc:AlternateContent>
    </p:spTree>
    <p:extLst>
      <p:ext uri="{BB962C8B-B14F-4D97-AF65-F5344CB8AC3E}">
        <p14:creationId xmlns:p14="http://schemas.microsoft.com/office/powerpoint/2010/main" val="34028909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2"/>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0" grpId="0"/>
      <p:bldP spid="13" grpId="0"/>
      <p:bldP spid="2" grpId="0"/>
    </p:bld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1F91BFB-285F-D04C-61CB-99F46E56741B}"/>
              </a:ext>
            </a:extLst>
          </p:cNvPr>
          <p:cNvSpPr>
            <a:spLocks noGrp="1"/>
          </p:cNvSpPr>
          <p:nvPr>
            <p:ph type="title"/>
          </p:nvPr>
        </p:nvSpPr>
        <p:spPr/>
        <p:txBody>
          <a:bodyPr>
            <a:normAutofit fontScale="90000"/>
          </a:bodyPr>
          <a:lstStyle/>
          <a:p>
            <a:r>
              <a:rPr lang="en-GB" dirty="0" err="1"/>
              <a:t>Cleachtadh</a:t>
            </a:r>
            <a:endParaRPr lang="en-GB" dirty="0"/>
          </a:p>
        </p:txBody>
      </p:sp>
      <p:sp>
        <p:nvSpPr>
          <p:cNvPr id="5" name="Text Placeholder 4">
            <a:extLst>
              <a:ext uri="{FF2B5EF4-FFF2-40B4-BE49-F238E27FC236}">
                <a16:creationId xmlns:a16="http://schemas.microsoft.com/office/drawing/2014/main" id="{82FEFE4F-B2BC-4D7F-07B3-A966EB752C6C}"/>
              </a:ext>
            </a:extLst>
          </p:cNvPr>
          <p:cNvSpPr>
            <a:spLocks noGrp="1"/>
          </p:cNvSpPr>
          <p:nvPr>
            <p:ph type="body" sz="quarter" idx="10"/>
          </p:nvPr>
        </p:nvSpPr>
        <p:spPr>
          <a:xfrm>
            <a:off x="122292" y="461664"/>
            <a:ext cx="8899415" cy="2159566"/>
          </a:xfrm>
        </p:spPr>
        <p:txBody>
          <a:bodyPr/>
          <a:lstStyle/>
          <a:p>
            <a:r>
              <a:rPr lang="en-GB" dirty="0" err="1"/>
              <a:t>Ríomh</a:t>
            </a:r>
            <a:r>
              <a:rPr lang="en-GB" dirty="0"/>
              <a:t> an </a:t>
            </a:r>
            <a:r>
              <a:rPr lang="en-GB" dirty="0" err="1"/>
              <a:t>saintoilleadh</a:t>
            </a:r>
            <a:r>
              <a:rPr lang="en-GB" dirty="0"/>
              <a:t> </a:t>
            </a:r>
            <a:r>
              <a:rPr lang="en-GB" dirty="0" err="1"/>
              <a:t>teasa</a:t>
            </a:r>
            <a:r>
              <a:rPr lang="en-GB" dirty="0"/>
              <a:t> </a:t>
            </a:r>
            <a:r>
              <a:rPr lang="en-GB" dirty="0" err="1"/>
              <a:t>atá</a:t>
            </a:r>
            <a:r>
              <a:rPr lang="en-GB" dirty="0"/>
              <a:t> ag ola </a:t>
            </a:r>
            <a:r>
              <a:rPr lang="en-GB" dirty="0" err="1"/>
              <a:t>chócaireachta</a:t>
            </a:r>
            <a:r>
              <a:rPr lang="en-GB" dirty="0"/>
              <a:t> </a:t>
            </a:r>
            <a:r>
              <a:rPr lang="en-GB" dirty="0" err="1"/>
              <a:t>dá</a:t>
            </a:r>
            <a:r>
              <a:rPr lang="en-GB" dirty="0"/>
              <a:t> </a:t>
            </a:r>
            <a:r>
              <a:rPr lang="en-GB" dirty="0" err="1"/>
              <a:t>dtógfadh</a:t>
            </a:r>
            <a:r>
              <a:rPr lang="en-GB" dirty="0"/>
              <a:t> </a:t>
            </a:r>
            <a:r>
              <a:rPr lang="en-GB" dirty="0" err="1"/>
              <a:t>sé</a:t>
            </a:r>
            <a:r>
              <a:rPr lang="en-GB" dirty="0"/>
              <a:t> 2 </a:t>
            </a:r>
            <a:r>
              <a:rPr lang="en-GB" dirty="0" err="1"/>
              <a:t>nóiméad</a:t>
            </a:r>
            <a:r>
              <a:rPr lang="en-GB" dirty="0"/>
              <a:t> 20 </a:t>
            </a:r>
            <a:r>
              <a:rPr lang="en-GB" dirty="0" err="1"/>
              <a:t>soicind</a:t>
            </a:r>
            <a:r>
              <a:rPr lang="en-GB" dirty="0"/>
              <a:t>, 50 g a </a:t>
            </a:r>
            <a:r>
              <a:rPr lang="en-GB" dirty="0" err="1"/>
              <a:t>théamh</a:t>
            </a:r>
            <a:r>
              <a:rPr lang="en-GB" dirty="0"/>
              <a:t> ó 17°C go 22°C ag </a:t>
            </a:r>
            <a:r>
              <a:rPr lang="en-GB" dirty="0" err="1"/>
              <a:t>baint</a:t>
            </a:r>
            <a:r>
              <a:rPr lang="en-GB" dirty="0"/>
              <a:t> </a:t>
            </a:r>
            <a:r>
              <a:rPr lang="en-GB" dirty="0" err="1"/>
              <a:t>úsáide</a:t>
            </a:r>
            <a:r>
              <a:rPr lang="en-GB" dirty="0"/>
              <a:t> as </a:t>
            </a:r>
            <a:r>
              <a:rPr lang="en-GB" dirty="0" err="1"/>
              <a:t>téitheoir</a:t>
            </a:r>
            <a:r>
              <a:rPr lang="en-GB" dirty="0"/>
              <a:t> </a:t>
            </a:r>
            <a:r>
              <a:rPr lang="en-GB" dirty="0" err="1"/>
              <a:t>leictreach</a:t>
            </a:r>
            <a:r>
              <a:rPr lang="en-GB" dirty="0"/>
              <a:t> a </a:t>
            </a:r>
            <a:r>
              <a:rPr lang="en-GB" dirty="0" err="1"/>
              <a:t>aschuireann</a:t>
            </a:r>
            <a:r>
              <a:rPr lang="en-GB" dirty="0"/>
              <a:t> teas </a:t>
            </a:r>
            <a:r>
              <a:rPr lang="en-GB" dirty="0" err="1"/>
              <a:t>tairiseach</a:t>
            </a:r>
            <a:r>
              <a:rPr lang="en-GB" dirty="0"/>
              <a:t> 4 W. </a:t>
            </a:r>
          </a:p>
          <a:p>
            <a:r>
              <a:rPr lang="en-GB" dirty="0" err="1"/>
              <a:t>Déan</a:t>
            </a:r>
            <a:r>
              <a:rPr lang="en-GB" dirty="0"/>
              <a:t> </a:t>
            </a:r>
            <a:r>
              <a:rPr lang="en-GB" dirty="0" err="1"/>
              <a:t>neamhaird</a:t>
            </a:r>
            <a:r>
              <a:rPr lang="en-GB" dirty="0"/>
              <a:t> </a:t>
            </a:r>
            <a:r>
              <a:rPr lang="en-GB" dirty="0" err="1"/>
              <a:t>d’aon</a:t>
            </a:r>
            <a:r>
              <a:rPr lang="en-GB" dirty="0"/>
              <a:t> teas a </a:t>
            </a:r>
            <a:r>
              <a:rPr lang="en-GB" dirty="0" err="1"/>
              <a:t>chailltear</a:t>
            </a:r>
            <a:r>
              <a:rPr lang="en-GB" dirty="0"/>
              <a:t>.</a:t>
            </a:r>
          </a:p>
        </p:txBody>
      </p:sp>
      <p:sp>
        <p:nvSpPr>
          <p:cNvPr id="6" name="TextBox 5">
            <a:extLst>
              <a:ext uri="{FF2B5EF4-FFF2-40B4-BE49-F238E27FC236}">
                <a16:creationId xmlns:a16="http://schemas.microsoft.com/office/drawing/2014/main" id="{35276BF5-D5F0-3AFC-AF45-B325C5413282}"/>
              </a:ext>
            </a:extLst>
          </p:cNvPr>
          <p:cNvSpPr txBox="1"/>
          <p:nvPr/>
        </p:nvSpPr>
        <p:spPr>
          <a:xfrm>
            <a:off x="7211596" y="6211670"/>
            <a:ext cx="1810111" cy="369332"/>
          </a:xfrm>
          <a:prstGeom prst="rect">
            <a:avLst/>
          </a:prstGeom>
          <a:noFill/>
        </p:spPr>
        <p:txBody>
          <a:bodyPr wrap="none" rtlCol="0">
            <a:spAutoFit/>
          </a:bodyPr>
          <a:lstStyle/>
          <a:p>
            <a:pPr>
              <a:spcAft>
                <a:spcPts val="1200"/>
              </a:spcAft>
            </a:pPr>
            <a:r>
              <a:rPr lang="en-GB">
                <a:latin typeface="Arial" panose="020B0604020202020204" pitchFamily="34" charset="0"/>
                <a:cs typeface="Arial" panose="020B0604020202020204" pitchFamily="34" charset="0"/>
              </a:rPr>
              <a:t>2240 J kg</a:t>
            </a:r>
            <a:r>
              <a:rPr lang="en-GB"/>
              <a:t>⁻¹ K⁻¹</a:t>
            </a:r>
            <a:r>
              <a:rPr lang="en-GB">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7116600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40843F-F3B2-4D36-39E2-17BFA215F2A8}"/>
              </a:ext>
            </a:extLst>
          </p:cNvPr>
          <p:cNvSpPr>
            <a:spLocks noGrp="1"/>
          </p:cNvSpPr>
          <p:nvPr>
            <p:ph type="title"/>
          </p:nvPr>
        </p:nvSpPr>
        <p:spPr>
          <a:xfrm>
            <a:off x="241300" y="155246"/>
            <a:ext cx="8724900" cy="590931"/>
          </a:xfrm>
        </p:spPr>
        <p:txBody>
          <a:bodyPr/>
          <a:lstStyle/>
          <a:p>
            <a:r>
              <a:rPr lang="ga-IE" dirty="0"/>
              <a:t>Ríomhaireachtaí níos casta</a:t>
            </a:r>
            <a:endParaRPr lang="en-GB" dirty="0"/>
          </a:p>
        </p:txBody>
      </p:sp>
      <p:sp>
        <p:nvSpPr>
          <p:cNvPr id="3" name="TextBox 2">
            <a:extLst>
              <a:ext uri="{FF2B5EF4-FFF2-40B4-BE49-F238E27FC236}">
                <a16:creationId xmlns:a16="http://schemas.microsoft.com/office/drawing/2014/main" id="{4BE2FC24-227F-7841-B8D5-73969257A893}"/>
              </a:ext>
            </a:extLst>
          </p:cNvPr>
          <p:cNvSpPr txBox="1"/>
          <p:nvPr/>
        </p:nvSpPr>
        <p:spPr>
          <a:xfrm>
            <a:off x="571586" y="1166531"/>
            <a:ext cx="8064327" cy="2985433"/>
          </a:xfrm>
          <a:prstGeom prst="rect">
            <a:avLst/>
          </a:prstGeom>
          <a:noFill/>
        </p:spPr>
        <p:txBody>
          <a:bodyPr wrap="square" rtlCol="0">
            <a:spAutoFit/>
          </a:bodyPr>
          <a:lstStyle/>
          <a:p>
            <a:pPr>
              <a:spcAft>
                <a:spcPts val="1200"/>
              </a:spcAft>
            </a:pPr>
            <a:r>
              <a:rPr lang="en-GB" sz="2800" dirty="0">
                <a:latin typeface="Arial" panose="020B0604020202020204" pitchFamily="34" charset="0"/>
                <a:cs typeface="Arial" panose="020B0604020202020204" pitchFamily="34" charset="0"/>
              </a:rPr>
              <a:t>Is minic a </a:t>
            </a:r>
            <a:r>
              <a:rPr lang="en-GB" sz="2800" dirty="0" err="1">
                <a:latin typeface="Arial" panose="020B0604020202020204" pitchFamily="34" charset="0"/>
                <a:cs typeface="Arial" panose="020B0604020202020204" pitchFamily="34" charset="0"/>
              </a:rPr>
              <a:t>bhíonn</a:t>
            </a:r>
            <a:r>
              <a:rPr lang="en-GB" sz="2800" dirty="0">
                <a:latin typeface="Arial" panose="020B0604020202020204" pitchFamily="34" charset="0"/>
                <a:cs typeface="Arial" panose="020B0604020202020204" pitchFamily="34" charset="0"/>
              </a:rPr>
              <a:t> na </a:t>
            </a:r>
            <a:r>
              <a:rPr lang="en-GB" sz="2800" dirty="0" err="1">
                <a:latin typeface="Arial" panose="020B0604020202020204" pitchFamily="34" charset="0"/>
                <a:cs typeface="Arial" panose="020B0604020202020204" pitchFamily="34" charset="0"/>
              </a:rPr>
              <a:t>nithe</a:t>
            </a:r>
            <a:r>
              <a:rPr lang="en-GB" sz="2800" dirty="0">
                <a:latin typeface="Arial" panose="020B0604020202020204" pitchFamily="34" charset="0"/>
                <a:cs typeface="Arial" panose="020B0604020202020204" pitchFamily="34" charset="0"/>
              </a:rPr>
              <a:t> </a:t>
            </a:r>
            <a:r>
              <a:rPr lang="en-GB" sz="2800" dirty="0" err="1">
                <a:latin typeface="Arial" panose="020B0604020202020204" pitchFamily="34" charset="0"/>
                <a:cs typeface="Arial" panose="020B0604020202020204" pitchFamily="34" charset="0"/>
              </a:rPr>
              <a:t>seo</a:t>
            </a:r>
            <a:r>
              <a:rPr lang="en-GB" sz="2800" dirty="0">
                <a:latin typeface="Arial" panose="020B0604020202020204" pitchFamily="34" charset="0"/>
                <a:cs typeface="Arial" panose="020B0604020202020204" pitchFamily="34" charset="0"/>
              </a:rPr>
              <a:t> a </a:t>
            </a:r>
            <a:r>
              <a:rPr lang="en-GB" sz="2800" dirty="0" err="1">
                <a:latin typeface="Arial" panose="020B0604020202020204" pitchFamily="34" charset="0"/>
                <a:cs typeface="Arial" panose="020B0604020202020204" pitchFamily="34" charset="0"/>
              </a:rPr>
              <a:t>leanas</a:t>
            </a:r>
            <a:r>
              <a:rPr lang="en-GB" sz="2800" dirty="0">
                <a:latin typeface="Arial" panose="020B0604020202020204" pitchFamily="34" charset="0"/>
                <a:cs typeface="Arial" panose="020B0604020202020204" pitchFamily="34" charset="0"/>
              </a:rPr>
              <a:t> i </a:t>
            </a:r>
            <a:r>
              <a:rPr lang="en-GB" sz="2800" dirty="0" err="1">
                <a:latin typeface="Arial" panose="020B0604020202020204" pitchFamily="34" charset="0"/>
                <a:cs typeface="Arial" panose="020B0604020202020204" pitchFamily="34" charset="0"/>
              </a:rPr>
              <a:t>gceist</a:t>
            </a:r>
            <a:r>
              <a:rPr lang="en-GB" sz="2800" dirty="0">
                <a:latin typeface="Arial" panose="020B0604020202020204" pitchFamily="34" charset="0"/>
                <a:cs typeface="Arial" panose="020B0604020202020204" pitchFamily="34" charset="0"/>
              </a:rPr>
              <a:t> le </a:t>
            </a:r>
            <a:r>
              <a:rPr lang="en-GB" sz="2800" dirty="0" err="1">
                <a:latin typeface="Arial" panose="020B0604020202020204" pitchFamily="34" charset="0"/>
                <a:cs typeface="Arial" panose="020B0604020202020204" pitchFamily="34" charset="0"/>
              </a:rPr>
              <a:t>ríomhanna</a:t>
            </a:r>
            <a:r>
              <a:rPr lang="en-GB" sz="2800" dirty="0">
                <a:latin typeface="Arial" panose="020B0604020202020204" pitchFamily="34" charset="0"/>
                <a:cs typeface="Arial" panose="020B0604020202020204" pitchFamily="34" charset="0"/>
              </a:rPr>
              <a:t> </a:t>
            </a:r>
            <a:r>
              <a:rPr lang="en-GB" sz="2800" dirty="0" err="1">
                <a:latin typeface="Arial" panose="020B0604020202020204" pitchFamily="34" charset="0"/>
                <a:cs typeface="Arial" panose="020B0604020202020204" pitchFamily="34" charset="0"/>
              </a:rPr>
              <a:t>teasa</a:t>
            </a:r>
            <a:r>
              <a:rPr lang="en-GB" sz="2800" dirty="0">
                <a:latin typeface="Arial" panose="020B0604020202020204" pitchFamily="34" charset="0"/>
                <a:cs typeface="Arial" panose="020B0604020202020204" pitchFamily="34" charset="0"/>
              </a:rPr>
              <a:t>:</a:t>
            </a:r>
          </a:p>
          <a:p>
            <a:pPr marL="457200" indent="-457200">
              <a:spcAft>
                <a:spcPts val="1200"/>
              </a:spcAft>
              <a:buFont typeface="Arial" panose="020B0604020202020204" pitchFamily="34" charset="0"/>
              <a:buChar char="•"/>
            </a:pPr>
            <a:r>
              <a:rPr lang="en-GB" sz="2800" dirty="0" err="1">
                <a:latin typeface="Arial" panose="020B0604020202020204" pitchFamily="34" charset="0"/>
                <a:cs typeface="Arial" panose="020B0604020202020204" pitchFamily="34" charset="0"/>
              </a:rPr>
              <a:t>Dhá</a:t>
            </a:r>
            <a:r>
              <a:rPr lang="en-GB" sz="2800" dirty="0">
                <a:latin typeface="Arial" panose="020B0604020202020204" pitchFamily="34" charset="0"/>
                <a:cs typeface="Arial" panose="020B0604020202020204" pitchFamily="34" charset="0"/>
              </a:rPr>
              <a:t> </a:t>
            </a:r>
            <a:r>
              <a:rPr lang="en-GB" sz="2800" dirty="0" err="1">
                <a:latin typeface="Arial" panose="020B0604020202020204" pitchFamily="34" charset="0"/>
                <a:cs typeface="Arial" panose="020B0604020202020204" pitchFamily="34" charset="0"/>
              </a:rPr>
              <a:t>rud</a:t>
            </a:r>
            <a:r>
              <a:rPr lang="en-GB" sz="2800" dirty="0">
                <a:latin typeface="Arial" panose="020B0604020202020204" pitchFamily="34" charset="0"/>
                <a:cs typeface="Arial" panose="020B0604020202020204" pitchFamily="34" charset="0"/>
              </a:rPr>
              <a:t> a </a:t>
            </a:r>
            <a:r>
              <a:rPr lang="en-GB" sz="2800" dirty="0" err="1">
                <a:latin typeface="Arial" panose="020B0604020202020204" pitchFamily="34" charset="0"/>
                <a:cs typeface="Arial" panose="020B0604020202020204" pitchFamily="34" charset="0"/>
              </a:rPr>
              <a:t>théamh</a:t>
            </a:r>
            <a:r>
              <a:rPr lang="en-GB" sz="2800" dirty="0">
                <a:latin typeface="Arial" panose="020B0604020202020204" pitchFamily="34" charset="0"/>
                <a:cs typeface="Arial" panose="020B0604020202020204" pitchFamily="34" charset="0"/>
              </a:rPr>
              <a:t> le </a:t>
            </a:r>
            <a:r>
              <a:rPr lang="en-GB" sz="2800" dirty="0" err="1">
                <a:latin typeface="Arial" panose="020B0604020202020204" pitchFamily="34" charset="0"/>
                <a:cs typeface="Arial" panose="020B0604020202020204" pitchFamily="34" charset="0"/>
              </a:rPr>
              <a:t>chéile</a:t>
            </a:r>
            <a:r>
              <a:rPr lang="en-GB" sz="2800" dirty="0">
                <a:latin typeface="Arial" panose="020B0604020202020204" pitchFamily="34" charset="0"/>
                <a:cs typeface="Arial" panose="020B0604020202020204" pitchFamily="34" charset="0"/>
              </a:rPr>
              <a:t> go </a:t>
            </a:r>
            <a:r>
              <a:rPr lang="en-GB" sz="2800" dirty="0" err="1">
                <a:latin typeface="Arial" panose="020B0604020202020204" pitchFamily="34" charset="0"/>
                <a:cs typeface="Arial" panose="020B0604020202020204" pitchFamily="34" charset="0"/>
              </a:rPr>
              <a:t>dtí</a:t>
            </a:r>
            <a:r>
              <a:rPr lang="en-GB" sz="2800" dirty="0">
                <a:latin typeface="Arial" panose="020B0604020202020204" pitchFamily="34" charset="0"/>
                <a:cs typeface="Arial" panose="020B0604020202020204" pitchFamily="34" charset="0"/>
              </a:rPr>
              <a:t> an </a:t>
            </a:r>
            <a:r>
              <a:rPr lang="en-GB" sz="2800" dirty="0" err="1">
                <a:latin typeface="Arial" panose="020B0604020202020204" pitchFamily="34" charset="0"/>
                <a:cs typeface="Arial" panose="020B0604020202020204" pitchFamily="34" charset="0"/>
              </a:rPr>
              <a:t>teocht</a:t>
            </a:r>
            <a:r>
              <a:rPr lang="en-GB" sz="2800" dirty="0">
                <a:latin typeface="Arial" panose="020B0604020202020204" pitchFamily="34" charset="0"/>
                <a:cs typeface="Arial" panose="020B0604020202020204" pitchFamily="34" charset="0"/>
              </a:rPr>
              <a:t> </a:t>
            </a:r>
            <a:r>
              <a:rPr lang="en-GB" sz="2800" dirty="0" err="1">
                <a:latin typeface="Arial" panose="020B0604020202020204" pitchFamily="34" charset="0"/>
                <a:cs typeface="Arial" panose="020B0604020202020204" pitchFamily="34" charset="0"/>
              </a:rPr>
              <a:t>chéanna</a:t>
            </a:r>
            <a:endParaRPr lang="en-GB" sz="2800" dirty="0">
              <a:latin typeface="Arial" panose="020B0604020202020204" pitchFamily="34" charset="0"/>
              <a:cs typeface="Arial" panose="020B0604020202020204" pitchFamily="34" charset="0"/>
            </a:endParaRPr>
          </a:p>
          <a:p>
            <a:pPr marL="457200" indent="-457200">
              <a:spcAft>
                <a:spcPts val="1200"/>
              </a:spcAft>
              <a:buFont typeface="Arial" panose="020B0604020202020204" pitchFamily="34" charset="0"/>
              <a:buChar char="•"/>
            </a:pPr>
            <a:r>
              <a:rPr lang="en-GB" sz="2800" dirty="0" err="1">
                <a:latin typeface="Arial" panose="020B0604020202020204" pitchFamily="34" charset="0"/>
                <a:cs typeface="Arial" panose="020B0604020202020204" pitchFamily="34" charset="0"/>
              </a:rPr>
              <a:t>Aistriú</a:t>
            </a:r>
            <a:r>
              <a:rPr lang="en-GB" sz="2800" dirty="0">
                <a:latin typeface="Arial" panose="020B0604020202020204" pitchFamily="34" charset="0"/>
                <a:cs typeface="Arial" panose="020B0604020202020204" pitchFamily="34" charset="0"/>
              </a:rPr>
              <a:t> </a:t>
            </a:r>
            <a:r>
              <a:rPr lang="en-GB" sz="2800" dirty="0" err="1">
                <a:latin typeface="Arial" panose="020B0604020202020204" pitchFamily="34" charset="0"/>
                <a:cs typeface="Arial" panose="020B0604020202020204" pitchFamily="34" charset="0"/>
              </a:rPr>
              <a:t>teasa</a:t>
            </a:r>
            <a:r>
              <a:rPr lang="en-GB" sz="2800" dirty="0">
                <a:latin typeface="Arial" panose="020B0604020202020204" pitchFamily="34" charset="0"/>
                <a:cs typeface="Arial" panose="020B0604020202020204" pitchFamily="34" charset="0"/>
              </a:rPr>
              <a:t> </a:t>
            </a:r>
            <a:r>
              <a:rPr lang="en-GB" sz="2800" dirty="0" err="1">
                <a:latin typeface="Arial" panose="020B0604020202020204" pitchFamily="34" charset="0"/>
                <a:cs typeface="Arial" panose="020B0604020202020204" pitchFamily="34" charset="0"/>
              </a:rPr>
              <a:t>idir</a:t>
            </a:r>
            <a:r>
              <a:rPr lang="en-GB" sz="2800" dirty="0">
                <a:latin typeface="Arial" panose="020B0604020202020204" pitchFamily="34" charset="0"/>
                <a:cs typeface="Arial" panose="020B0604020202020204" pitchFamily="34" charset="0"/>
              </a:rPr>
              <a:t> </a:t>
            </a:r>
            <a:r>
              <a:rPr lang="en-GB" sz="2800" dirty="0" err="1">
                <a:latin typeface="Arial" panose="020B0604020202020204" pitchFamily="34" charset="0"/>
                <a:cs typeface="Arial" panose="020B0604020202020204" pitchFamily="34" charset="0"/>
              </a:rPr>
              <a:t>dhá</a:t>
            </a:r>
            <a:r>
              <a:rPr lang="en-GB" sz="2800" dirty="0">
                <a:latin typeface="Arial" panose="020B0604020202020204" pitchFamily="34" charset="0"/>
                <a:cs typeface="Arial" panose="020B0604020202020204" pitchFamily="34" charset="0"/>
              </a:rPr>
              <a:t> </a:t>
            </a:r>
            <a:r>
              <a:rPr lang="en-GB" sz="2800" dirty="0" err="1">
                <a:latin typeface="Arial" panose="020B0604020202020204" pitchFamily="34" charset="0"/>
                <a:cs typeface="Arial" panose="020B0604020202020204" pitchFamily="34" charset="0"/>
              </a:rPr>
              <a:t>rud</a:t>
            </a:r>
            <a:r>
              <a:rPr lang="en-GB" sz="2800" dirty="0">
                <a:latin typeface="Arial" panose="020B0604020202020204" pitchFamily="34" charset="0"/>
                <a:cs typeface="Arial" panose="020B0604020202020204" pitchFamily="34" charset="0"/>
              </a:rPr>
              <a:t> ag </a:t>
            </a:r>
            <a:r>
              <a:rPr lang="en-GB" sz="2800" dirty="0" err="1">
                <a:latin typeface="Arial" panose="020B0604020202020204" pitchFamily="34" charset="0"/>
                <a:cs typeface="Arial" panose="020B0604020202020204" pitchFamily="34" charset="0"/>
              </a:rPr>
              <a:t>tosú</a:t>
            </a:r>
            <a:r>
              <a:rPr lang="en-GB" sz="2800" dirty="0">
                <a:latin typeface="Arial" panose="020B0604020202020204" pitchFamily="34" charset="0"/>
                <a:cs typeface="Arial" panose="020B0604020202020204" pitchFamily="34" charset="0"/>
              </a:rPr>
              <a:t> ag </a:t>
            </a:r>
            <a:r>
              <a:rPr lang="en-GB" sz="2800" dirty="0" err="1">
                <a:latin typeface="Arial" panose="020B0604020202020204" pitchFamily="34" charset="0"/>
                <a:cs typeface="Arial" panose="020B0604020202020204" pitchFamily="34" charset="0"/>
              </a:rPr>
              <a:t>teochtaí</a:t>
            </a:r>
            <a:r>
              <a:rPr lang="en-GB" sz="2800" dirty="0">
                <a:latin typeface="Arial" panose="020B0604020202020204" pitchFamily="34" charset="0"/>
                <a:cs typeface="Arial" panose="020B0604020202020204" pitchFamily="34" charset="0"/>
              </a:rPr>
              <a:t> </a:t>
            </a:r>
            <a:r>
              <a:rPr lang="en-GB" sz="2800" dirty="0" err="1">
                <a:latin typeface="Arial" panose="020B0604020202020204" pitchFamily="34" charset="0"/>
                <a:cs typeface="Arial" panose="020B0604020202020204" pitchFamily="34" charset="0"/>
              </a:rPr>
              <a:t>difriúla</a:t>
            </a:r>
            <a:endParaRPr lang="en-GB" sz="2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530958867"/>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30C9FA3-53CE-560D-EB41-54F5ADE4322F}"/>
              </a:ext>
            </a:extLst>
          </p:cNvPr>
          <p:cNvSpPr>
            <a:spLocks noGrp="1"/>
          </p:cNvSpPr>
          <p:nvPr>
            <p:ph type="title"/>
          </p:nvPr>
        </p:nvSpPr>
        <p:spPr>
          <a:xfrm>
            <a:off x="241300" y="155246"/>
            <a:ext cx="8724900" cy="590931"/>
          </a:xfrm>
        </p:spPr>
        <p:txBody>
          <a:bodyPr/>
          <a:lstStyle/>
          <a:p>
            <a:r>
              <a:rPr lang="en-GB"/>
              <a:t>Heating two items together</a:t>
            </a:r>
          </a:p>
        </p:txBody>
      </p:sp>
      <p:sp>
        <p:nvSpPr>
          <p:cNvPr id="4" name="TextBox 3">
            <a:extLst>
              <a:ext uri="{FF2B5EF4-FFF2-40B4-BE49-F238E27FC236}">
                <a16:creationId xmlns:a16="http://schemas.microsoft.com/office/drawing/2014/main" id="{DAE9185F-BF58-ABE8-13E1-3982E9067294}"/>
              </a:ext>
            </a:extLst>
          </p:cNvPr>
          <p:cNvSpPr txBox="1"/>
          <p:nvPr/>
        </p:nvSpPr>
        <p:spPr>
          <a:xfrm>
            <a:off x="360534" y="792762"/>
            <a:ext cx="8465965" cy="1077218"/>
          </a:xfrm>
          <a:prstGeom prst="rect">
            <a:avLst/>
          </a:prstGeom>
          <a:noFill/>
        </p:spPr>
        <p:txBody>
          <a:bodyPr wrap="square" rtlCol="0">
            <a:spAutoFit/>
          </a:bodyPr>
          <a:lstStyle/>
          <a:p>
            <a:pPr>
              <a:spcAft>
                <a:spcPts val="1200"/>
              </a:spcAft>
            </a:pPr>
            <a:r>
              <a:rPr lang="en-GB" sz="2800" dirty="0" err="1">
                <a:latin typeface="Arial" panose="020B0604020202020204" pitchFamily="34" charset="0"/>
                <a:cs typeface="Arial" panose="020B0604020202020204" pitchFamily="34" charset="0"/>
              </a:rPr>
              <a:t>Sampla</a:t>
            </a:r>
            <a:r>
              <a:rPr lang="en-GB" sz="2800" dirty="0">
                <a:latin typeface="Arial" panose="020B0604020202020204" pitchFamily="34" charset="0"/>
                <a:cs typeface="Arial" panose="020B0604020202020204" pitchFamily="34" charset="0"/>
              </a:rPr>
              <a:t>: </a:t>
            </a:r>
            <a:r>
              <a:rPr lang="ga-IE" sz="3200" dirty="0"/>
              <a:t>1.2 kg d'uisce a théamh i gcoimeádán alúmanaim 0.5 kg chun an teocht a ardú 7°C</a:t>
            </a:r>
          </a:p>
        </p:txBody>
      </p:sp>
      <p:sp>
        <p:nvSpPr>
          <p:cNvPr id="21" name="TextBox 20">
            <a:extLst>
              <a:ext uri="{FF2B5EF4-FFF2-40B4-BE49-F238E27FC236}">
                <a16:creationId xmlns:a16="http://schemas.microsoft.com/office/drawing/2014/main" id="{0AEB9872-FEC1-78B7-E588-2E416C7C2A07}"/>
              </a:ext>
            </a:extLst>
          </p:cNvPr>
          <p:cNvSpPr txBox="1"/>
          <p:nvPr/>
        </p:nvSpPr>
        <p:spPr>
          <a:xfrm>
            <a:off x="600846" y="3446441"/>
            <a:ext cx="7942307" cy="1815882"/>
          </a:xfrm>
          <a:prstGeom prst="rect">
            <a:avLst/>
          </a:prstGeom>
          <a:noFill/>
        </p:spPr>
        <p:txBody>
          <a:bodyPr wrap="square" rtlCol="0">
            <a:spAutoFit/>
          </a:bodyPr>
          <a:lstStyle/>
          <a:p>
            <a:r>
              <a:rPr lang="ga-IE" sz="2800" dirty="0">
                <a:latin typeface="Comic Sans MS" panose="030F0702030302020204" pitchFamily="66" charset="0"/>
              </a:rPr>
              <a:t>Téann tú an t-uisce agus an t-alúmanam go dtí an teocht chéanna</a:t>
            </a:r>
            <a:r>
              <a:rPr lang="en-IE" sz="2800" dirty="0">
                <a:latin typeface="Comic Sans MS" panose="030F0702030302020204" pitchFamily="66" charset="0"/>
              </a:rPr>
              <a:t>.</a:t>
            </a:r>
            <a:endParaRPr lang="en-GB" sz="2800" dirty="0">
              <a:latin typeface="Comic Sans MS" panose="030F0702030302020204" pitchFamily="66" charset="0"/>
              <a:cs typeface="Arial" panose="020B0604020202020204" pitchFamily="34" charset="0"/>
            </a:endParaRPr>
          </a:p>
          <a:p>
            <a:r>
              <a:rPr lang="ga-IE" sz="2800" dirty="0">
                <a:latin typeface="Comic Sans MS" panose="030F0702030302020204" pitchFamily="66" charset="0"/>
              </a:rPr>
              <a:t>Tá </a:t>
            </a:r>
            <a:r>
              <a:rPr lang="ga-IE" sz="2800" i="1" dirty="0">
                <a:latin typeface="Comic Sans MS" panose="030F0702030302020204" pitchFamily="66" charset="0"/>
              </a:rPr>
              <a:t>m</a:t>
            </a:r>
            <a:r>
              <a:rPr lang="ga-IE" sz="2800" dirty="0">
                <a:latin typeface="Comic Sans MS" panose="030F0702030302020204" pitchFamily="66" charset="0"/>
              </a:rPr>
              <a:t> difriúil, tá </a:t>
            </a:r>
            <a:r>
              <a:rPr lang="ga-IE" sz="2800" i="1" dirty="0">
                <a:latin typeface="Comic Sans MS" panose="030F0702030302020204" pitchFamily="66" charset="0"/>
              </a:rPr>
              <a:t>c</a:t>
            </a:r>
            <a:r>
              <a:rPr lang="ga-IE" sz="2800" dirty="0">
                <a:latin typeface="Comic Sans MS" panose="030F0702030302020204" pitchFamily="66" charset="0"/>
              </a:rPr>
              <a:t> difriúil Tá </a:t>
            </a:r>
            <a:r>
              <a:rPr lang="el-GR" sz="2800" i="1" dirty="0">
                <a:latin typeface="Comic Sans MS" panose="030F0702030302020204" pitchFamily="66" charset="0"/>
              </a:rPr>
              <a:t>Δ𝜃 </a:t>
            </a:r>
            <a:r>
              <a:rPr lang="ga-IE" sz="2800" dirty="0">
                <a:latin typeface="Comic Sans MS" panose="030F0702030302020204" pitchFamily="66" charset="0"/>
              </a:rPr>
              <a:t>mar an gcéanna</a:t>
            </a:r>
            <a:r>
              <a:rPr lang="en-IE" sz="2800" dirty="0">
                <a:latin typeface="Comic Sans MS" panose="030F0702030302020204" pitchFamily="66" charset="0"/>
              </a:rPr>
              <a:t>.</a:t>
            </a:r>
            <a:endParaRPr lang="ga-IE" sz="2800" dirty="0"/>
          </a:p>
        </p:txBody>
      </p:sp>
      <mc:AlternateContent xmlns:mc="http://schemas.openxmlformats.org/markup-compatibility/2006" xmlns:a14="http://schemas.microsoft.com/office/drawing/2010/main">
        <mc:Choice Requires="a14">
          <p:sp>
            <p:nvSpPr>
              <p:cNvPr id="22" name="TextBox 21">
                <a:extLst>
                  <a:ext uri="{FF2B5EF4-FFF2-40B4-BE49-F238E27FC236}">
                    <a16:creationId xmlns:a16="http://schemas.microsoft.com/office/drawing/2014/main" id="{25BE3FA2-8EAC-5A47-F57B-D62A3B4C75FB}"/>
                  </a:ext>
                </a:extLst>
              </p:cNvPr>
              <p:cNvSpPr txBox="1"/>
              <p:nvPr/>
            </p:nvSpPr>
            <p:spPr>
              <a:xfrm>
                <a:off x="889869" y="1901172"/>
                <a:ext cx="4985359" cy="1261884"/>
              </a:xfrm>
              <a:prstGeom prst="rect">
                <a:avLst/>
              </a:prstGeom>
              <a:noFill/>
            </p:spPr>
            <p:txBody>
              <a:bodyPr wrap="square" rtlCol="0">
                <a:spAutoFit/>
              </a:bodyPr>
              <a:lstStyle/>
              <a:p>
                <a:pPr algn="l">
                  <a:spcAft>
                    <a:spcPts val="1200"/>
                  </a:spcAft>
                </a:pPr>
                <a14:m>
                  <m:oMathPara xmlns:m="http://schemas.openxmlformats.org/officeDocument/2006/math">
                    <m:oMathParaPr>
                      <m:jc m:val="centerGroup"/>
                    </m:oMathParaPr>
                    <m:oMath xmlns:m="http://schemas.openxmlformats.org/officeDocument/2006/math">
                      <m:sSub>
                        <m:sSubPr>
                          <m:ctrlPr>
                            <a:rPr lang="en-GB" sz="2800" b="0" i="1" smtClean="0">
                              <a:latin typeface="Cambria Math" panose="02040503050406030204" pitchFamily="18" charset="0"/>
                              <a:cs typeface="Arial" panose="020B0604020202020204" pitchFamily="34" charset="0"/>
                            </a:rPr>
                          </m:ctrlPr>
                        </m:sSubPr>
                        <m:e>
                          <m:r>
                            <a:rPr lang="en-GB" sz="2800" b="0" i="1" smtClean="0">
                              <a:latin typeface="Cambria Math" panose="02040503050406030204" pitchFamily="18" charset="0"/>
                              <a:cs typeface="Arial" panose="020B0604020202020204" pitchFamily="34" charset="0"/>
                            </a:rPr>
                            <m:t>𝑐</m:t>
                          </m:r>
                        </m:e>
                        <m:sub>
                          <m:r>
                            <a:rPr lang="en-IE" sz="2800" b="0" i="1" smtClean="0">
                              <a:latin typeface="Cambria Math" panose="02040503050406030204" pitchFamily="18" charset="0"/>
                              <a:cs typeface="Arial" panose="020B0604020202020204" pitchFamily="34" charset="0"/>
                            </a:rPr>
                            <m:t>𝑢𝑖𝑠𝑐𝑒</m:t>
                          </m:r>
                        </m:sub>
                      </m:sSub>
                      <m:r>
                        <a:rPr lang="en-GB" sz="2800" b="0" i="1" smtClean="0">
                          <a:latin typeface="Cambria Math" panose="02040503050406030204" pitchFamily="18" charset="0"/>
                          <a:cs typeface="Arial" panose="020B0604020202020204" pitchFamily="34" charset="0"/>
                        </a:rPr>
                        <m:t>=4184 </m:t>
                      </m:r>
                      <m:r>
                        <a:rPr lang="en-GB" sz="2800" b="0" i="1" smtClean="0">
                          <a:latin typeface="Cambria Math" panose="02040503050406030204" pitchFamily="18" charset="0"/>
                          <a:cs typeface="Arial" panose="020B0604020202020204" pitchFamily="34" charset="0"/>
                        </a:rPr>
                        <m:t>𝐽</m:t>
                      </m:r>
                      <m:r>
                        <a:rPr lang="en-GB" sz="2800" b="0" i="1" smtClean="0">
                          <a:latin typeface="Cambria Math" panose="02040503050406030204" pitchFamily="18" charset="0"/>
                          <a:cs typeface="Arial" panose="020B0604020202020204" pitchFamily="34" charset="0"/>
                        </a:rPr>
                        <m:t> </m:t>
                      </m:r>
                      <m:r>
                        <a:rPr lang="en-GB" sz="2800" b="0" i="1" smtClean="0">
                          <a:latin typeface="Cambria Math" panose="02040503050406030204" pitchFamily="18" charset="0"/>
                          <a:cs typeface="Arial" panose="020B0604020202020204" pitchFamily="34" charset="0"/>
                        </a:rPr>
                        <m:t>𝑘</m:t>
                      </m:r>
                      <m:sSup>
                        <m:sSupPr>
                          <m:ctrlPr>
                            <a:rPr lang="en-GB" sz="2800" b="0" i="1" smtClean="0">
                              <a:latin typeface="Cambria Math" panose="02040503050406030204" pitchFamily="18" charset="0"/>
                              <a:cs typeface="Arial" panose="020B0604020202020204" pitchFamily="34" charset="0"/>
                            </a:rPr>
                          </m:ctrlPr>
                        </m:sSupPr>
                        <m:e>
                          <m:r>
                            <a:rPr lang="en-GB" sz="2800" b="0" i="1" smtClean="0">
                              <a:latin typeface="Cambria Math" panose="02040503050406030204" pitchFamily="18" charset="0"/>
                              <a:cs typeface="Arial" panose="020B0604020202020204" pitchFamily="34" charset="0"/>
                            </a:rPr>
                            <m:t>𝑔</m:t>
                          </m:r>
                        </m:e>
                        <m:sup>
                          <m:r>
                            <a:rPr lang="en-GB" sz="2800" b="0" i="1" smtClean="0">
                              <a:latin typeface="Cambria Math" panose="02040503050406030204" pitchFamily="18" charset="0"/>
                              <a:cs typeface="Arial" panose="020B0604020202020204" pitchFamily="34" charset="0"/>
                            </a:rPr>
                            <m:t>−1</m:t>
                          </m:r>
                        </m:sup>
                      </m:sSup>
                      <m:sSup>
                        <m:sSupPr>
                          <m:ctrlPr>
                            <a:rPr lang="en-GB" sz="2800" b="0" i="1" smtClean="0">
                              <a:latin typeface="Cambria Math" panose="02040503050406030204" pitchFamily="18" charset="0"/>
                              <a:cs typeface="Arial" panose="020B0604020202020204" pitchFamily="34" charset="0"/>
                            </a:rPr>
                          </m:ctrlPr>
                        </m:sSupPr>
                        <m:e>
                          <m:r>
                            <a:rPr lang="en-GB" sz="2800" b="0" i="1" smtClean="0">
                              <a:latin typeface="Cambria Math" panose="02040503050406030204" pitchFamily="18" charset="0"/>
                              <a:cs typeface="Arial" panose="020B0604020202020204" pitchFamily="34" charset="0"/>
                            </a:rPr>
                            <m:t> </m:t>
                          </m:r>
                          <m:r>
                            <a:rPr lang="en-GB" sz="2800" b="0" i="1" smtClean="0">
                              <a:latin typeface="Cambria Math" panose="02040503050406030204" pitchFamily="18" charset="0"/>
                              <a:cs typeface="Arial" panose="020B0604020202020204" pitchFamily="34" charset="0"/>
                            </a:rPr>
                            <m:t>𝐾</m:t>
                          </m:r>
                        </m:e>
                        <m:sup>
                          <m:r>
                            <a:rPr lang="en-GB" sz="2800" b="0" i="1" smtClean="0">
                              <a:latin typeface="Cambria Math" panose="02040503050406030204" pitchFamily="18" charset="0"/>
                              <a:cs typeface="Arial" panose="020B0604020202020204" pitchFamily="34" charset="0"/>
                            </a:rPr>
                            <m:t>−1</m:t>
                          </m:r>
                        </m:sup>
                      </m:sSup>
                    </m:oMath>
                  </m:oMathPara>
                </a14:m>
                <a:endParaRPr lang="en-GB" sz="2800" dirty="0">
                  <a:latin typeface="Arial" panose="020B0604020202020204" pitchFamily="34" charset="0"/>
                  <a:cs typeface="Arial" panose="020B0604020202020204" pitchFamily="34" charset="0"/>
                </a:endParaRPr>
              </a:p>
              <a:p>
                <a:pPr>
                  <a:spcAft>
                    <a:spcPts val="1200"/>
                  </a:spcAft>
                </a:pPr>
                <a14:m>
                  <m:oMathPara xmlns:m="http://schemas.openxmlformats.org/officeDocument/2006/math">
                    <m:oMathParaPr>
                      <m:jc m:val="centerGroup"/>
                    </m:oMathParaPr>
                    <m:oMath xmlns:m="http://schemas.openxmlformats.org/officeDocument/2006/math">
                      <m:sSub>
                        <m:sSubPr>
                          <m:ctrlPr>
                            <a:rPr lang="en-GB" sz="2800" b="0" i="1" smtClean="0">
                              <a:latin typeface="Cambria Math" panose="02040503050406030204" pitchFamily="18" charset="0"/>
                              <a:cs typeface="Arial" panose="020B0604020202020204" pitchFamily="34" charset="0"/>
                            </a:rPr>
                          </m:ctrlPr>
                        </m:sSubPr>
                        <m:e>
                          <m:r>
                            <a:rPr lang="en-GB" sz="2800" b="0" i="1" smtClean="0">
                              <a:latin typeface="Cambria Math" panose="02040503050406030204" pitchFamily="18" charset="0"/>
                              <a:cs typeface="Arial" panose="020B0604020202020204" pitchFamily="34" charset="0"/>
                            </a:rPr>
                            <m:t>𝑐</m:t>
                          </m:r>
                        </m:e>
                        <m:sub>
                          <m:r>
                            <a:rPr lang="en-GB" sz="2800" b="0" i="1" smtClean="0">
                              <a:latin typeface="Cambria Math" panose="02040503050406030204" pitchFamily="18" charset="0"/>
                              <a:cs typeface="Arial" panose="020B0604020202020204" pitchFamily="34" charset="0"/>
                            </a:rPr>
                            <m:t>𝑎𝑙</m:t>
                          </m:r>
                          <m:r>
                            <a:rPr lang="en-IE" sz="2800" b="0" i="1" smtClean="0">
                              <a:latin typeface="Cambria Math" panose="02040503050406030204" pitchFamily="18" charset="0"/>
                              <a:cs typeface="Arial" panose="020B0604020202020204" pitchFamily="34" charset="0"/>
                            </a:rPr>
                            <m:t>ú</m:t>
                          </m:r>
                          <m:r>
                            <a:rPr lang="en-GB" sz="2800" b="0" i="1" smtClean="0">
                              <a:latin typeface="Cambria Math" panose="02040503050406030204" pitchFamily="18" charset="0"/>
                              <a:cs typeface="Arial" panose="020B0604020202020204" pitchFamily="34" charset="0"/>
                            </a:rPr>
                            <m:t>𝑚</m:t>
                          </m:r>
                          <m:r>
                            <a:rPr lang="en-IE" sz="2800" b="0" i="1" smtClean="0">
                              <a:latin typeface="Cambria Math" panose="02040503050406030204" pitchFamily="18" charset="0"/>
                              <a:cs typeface="Arial" panose="020B0604020202020204" pitchFamily="34" charset="0"/>
                            </a:rPr>
                            <m:t>𝑎𝑛𝑎𝑚</m:t>
                          </m:r>
                        </m:sub>
                      </m:sSub>
                      <m:r>
                        <a:rPr lang="en-GB" sz="2800" b="0" i="1" smtClean="0">
                          <a:latin typeface="Cambria Math" panose="02040503050406030204" pitchFamily="18" charset="0"/>
                          <a:cs typeface="Arial" panose="020B0604020202020204" pitchFamily="34" charset="0"/>
                        </a:rPr>
                        <m:t>=879</m:t>
                      </m:r>
                      <m:r>
                        <a:rPr lang="en-GB" sz="2800" i="1">
                          <a:latin typeface="Cambria Math" panose="02040503050406030204" pitchFamily="18" charset="0"/>
                          <a:cs typeface="Arial" panose="020B0604020202020204" pitchFamily="34" charset="0"/>
                        </a:rPr>
                        <m:t> </m:t>
                      </m:r>
                      <m:r>
                        <a:rPr lang="en-GB" sz="2800" i="1">
                          <a:latin typeface="Cambria Math" panose="02040503050406030204" pitchFamily="18" charset="0"/>
                          <a:cs typeface="Arial" panose="020B0604020202020204" pitchFamily="34" charset="0"/>
                        </a:rPr>
                        <m:t>𝐽</m:t>
                      </m:r>
                      <m:r>
                        <a:rPr lang="en-GB" sz="2800" i="1">
                          <a:latin typeface="Cambria Math" panose="02040503050406030204" pitchFamily="18" charset="0"/>
                          <a:cs typeface="Arial" panose="020B0604020202020204" pitchFamily="34" charset="0"/>
                        </a:rPr>
                        <m:t> </m:t>
                      </m:r>
                      <m:r>
                        <a:rPr lang="en-GB" sz="2800" i="1">
                          <a:latin typeface="Cambria Math" panose="02040503050406030204" pitchFamily="18" charset="0"/>
                          <a:cs typeface="Arial" panose="020B0604020202020204" pitchFamily="34" charset="0"/>
                        </a:rPr>
                        <m:t>𝑘</m:t>
                      </m:r>
                      <m:sSup>
                        <m:sSupPr>
                          <m:ctrlPr>
                            <a:rPr lang="en-GB" sz="2800" i="1">
                              <a:latin typeface="Cambria Math" panose="02040503050406030204" pitchFamily="18" charset="0"/>
                              <a:cs typeface="Arial" panose="020B0604020202020204" pitchFamily="34" charset="0"/>
                            </a:rPr>
                          </m:ctrlPr>
                        </m:sSupPr>
                        <m:e>
                          <m:r>
                            <a:rPr lang="en-GB" sz="2800" i="1">
                              <a:latin typeface="Cambria Math" panose="02040503050406030204" pitchFamily="18" charset="0"/>
                              <a:cs typeface="Arial" panose="020B0604020202020204" pitchFamily="34" charset="0"/>
                            </a:rPr>
                            <m:t>𝑔</m:t>
                          </m:r>
                        </m:e>
                        <m:sup>
                          <m:r>
                            <a:rPr lang="en-GB" sz="2800" i="1">
                              <a:latin typeface="Cambria Math" panose="02040503050406030204" pitchFamily="18" charset="0"/>
                              <a:cs typeface="Arial" panose="020B0604020202020204" pitchFamily="34" charset="0"/>
                            </a:rPr>
                            <m:t>−1</m:t>
                          </m:r>
                        </m:sup>
                      </m:sSup>
                      <m:sSup>
                        <m:sSupPr>
                          <m:ctrlPr>
                            <a:rPr lang="en-GB" sz="2800" i="1">
                              <a:latin typeface="Cambria Math" panose="02040503050406030204" pitchFamily="18" charset="0"/>
                              <a:cs typeface="Arial" panose="020B0604020202020204" pitchFamily="34" charset="0"/>
                            </a:rPr>
                          </m:ctrlPr>
                        </m:sSupPr>
                        <m:e>
                          <m:r>
                            <a:rPr lang="en-GB" sz="2800" i="1">
                              <a:latin typeface="Cambria Math" panose="02040503050406030204" pitchFamily="18" charset="0"/>
                              <a:cs typeface="Arial" panose="020B0604020202020204" pitchFamily="34" charset="0"/>
                            </a:rPr>
                            <m:t> </m:t>
                          </m:r>
                          <m:r>
                            <a:rPr lang="en-GB" sz="2800" i="1">
                              <a:latin typeface="Cambria Math" panose="02040503050406030204" pitchFamily="18" charset="0"/>
                              <a:cs typeface="Arial" panose="020B0604020202020204" pitchFamily="34" charset="0"/>
                            </a:rPr>
                            <m:t>𝐾</m:t>
                          </m:r>
                        </m:e>
                        <m:sup>
                          <m:r>
                            <a:rPr lang="en-GB" sz="2800" i="1">
                              <a:latin typeface="Cambria Math" panose="02040503050406030204" pitchFamily="18" charset="0"/>
                              <a:cs typeface="Arial" panose="020B0604020202020204" pitchFamily="34" charset="0"/>
                            </a:rPr>
                            <m:t>−1</m:t>
                          </m:r>
                        </m:sup>
                      </m:sSup>
                    </m:oMath>
                  </m:oMathPara>
                </a14:m>
                <a:endParaRPr lang="en-GB" sz="2800" dirty="0">
                  <a:latin typeface="Arial" panose="020B0604020202020204" pitchFamily="34" charset="0"/>
                  <a:cs typeface="Arial" panose="020B0604020202020204" pitchFamily="34" charset="0"/>
                </a:endParaRPr>
              </a:p>
            </p:txBody>
          </p:sp>
        </mc:Choice>
        <mc:Fallback xmlns="">
          <p:sp>
            <p:nvSpPr>
              <p:cNvPr id="22" name="TextBox 21">
                <a:extLst>
                  <a:ext uri="{FF2B5EF4-FFF2-40B4-BE49-F238E27FC236}">
                    <a16:creationId xmlns:a16="http://schemas.microsoft.com/office/drawing/2014/main" id="{25BE3FA2-8EAC-5A47-F57B-D62A3B4C75FB}"/>
                  </a:ext>
                </a:extLst>
              </p:cNvPr>
              <p:cNvSpPr txBox="1">
                <a:spLocks noRot="1" noChangeAspect="1" noMove="1" noResize="1" noEditPoints="1" noAdjustHandles="1" noChangeArrowheads="1" noChangeShapeType="1" noTextEdit="1"/>
              </p:cNvSpPr>
              <p:nvPr/>
            </p:nvSpPr>
            <p:spPr>
              <a:xfrm>
                <a:off x="889869" y="1901172"/>
                <a:ext cx="4985359" cy="1261884"/>
              </a:xfrm>
              <a:prstGeom prst="rect">
                <a:avLst/>
              </a:prstGeom>
              <a:blipFill>
                <a:blip r:embed="rId2"/>
                <a:stretch>
                  <a:fillRect/>
                </a:stretch>
              </a:blipFill>
            </p:spPr>
            <p:txBody>
              <a:bodyPr/>
              <a:lstStyle/>
              <a:p>
                <a:r>
                  <a:rPr lang="en-IE">
                    <a:noFill/>
                  </a:rPr>
                  <a:t> </a:t>
                </a:r>
              </a:p>
            </p:txBody>
          </p:sp>
        </mc:Fallback>
      </mc:AlternateContent>
      <mc:AlternateContent xmlns:mc="http://schemas.openxmlformats.org/markup-compatibility/2006" xmlns:a14="http://schemas.microsoft.com/office/drawing/2010/main">
        <mc:Choice Requires="a14">
          <p:sp>
            <p:nvSpPr>
              <p:cNvPr id="23" name="TextBox 22">
                <a:extLst>
                  <a:ext uri="{FF2B5EF4-FFF2-40B4-BE49-F238E27FC236}">
                    <a16:creationId xmlns:a16="http://schemas.microsoft.com/office/drawing/2014/main" id="{79C8742D-BAA1-F82B-40EC-2FA6F16E680E}"/>
                  </a:ext>
                </a:extLst>
              </p:cNvPr>
              <p:cNvSpPr txBox="1"/>
              <p:nvPr/>
            </p:nvSpPr>
            <p:spPr>
              <a:xfrm>
                <a:off x="500235" y="5111131"/>
                <a:ext cx="7579053" cy="523220"/>
              </a:xfrm>
              <a:prstGeom prst="rect">
                <a:avLst/>
              </a:prstGeom>
              <a:noFill/>
            </p:spPr>
            <p:txBody>
              <a:bodyPr wrap="square" rtlCol="0">
                <a:spAutoFit/>
              </a:bodyPr>
              <a:lstStyle/>
              <a:p>
                <a:pPr>
                  <a:spcAft>
                    <a:spcPts val="1200"/>
                  </a:spcAft>
                </a:pPr>
                <a14:m>
                  <m:oMath xmlns:m="http://schemas.openxmlformats.org/officeDocument/2006/math">
                    <m:r>
                      <a:rPr lang="en-GB" sz="2800" b="0" i="1" smtClean="0">
                        <a:latin typeface="Cambria Math" panose="02040503050406030204" pitchFamily="18" charset="0"/>
                        <a:cs typeface="Arial" panose="020B0604020202020204" pitchFamily="34" charset="0"/>
                      </a:rPr>
                      <m:t>𝑄</m:t>
                    </m:r>
                    <m:r>
                      <a:rPr lang="en-GB" sz="2800" b="0" i="1" smtClean="0">
                        <a:latin typeface="Cambria Math" panose="02040503050406030204" pitchFamily="18" charset="0"/>
                        <a:cs typeface="Arial" panose="020B0604020202020204" pitchFamily="34" charset="0"/>
                      </a:rPr>
                      <m:t>=</m:t>
                    </m:r>
                    <m:sSub>
                      <m:sSubPr>
                        <m:ctrlPr>
                          <a:rPr lang="en-GB" sz="2800" b="0" i="1" smtClean="0">
                            <a:latin typeface="Cambria Math" panose="02040503050406030204" pitchFamily="18" charset="0"/>
                            <a:cs typeface="Arial" panose="020B0604020202020204" pitchFamily="34" charset="0"/>
                          </a:rPr>
                        </m:ctrlPr>
                      </m:sSubPr>
                      <m:e>
                        <m:r>
                          <a:rPr lang="en-GB" sz="2800" b="0" i="1" smtClean="0">
                            <a:latin typeface="Cambria Math" panose="02040503050406030204" pitchFamily="18" charset="0"/>
                            <a:cs typeface="Arial" panose="020B0604020202020204" pitchFamily="34" charset="0"/>
                          </a:rPr>
                          <m:t>𝑚</m:t>
                        </m:r>
                      </m:e>
                      <m:sub>
                        <m:r>
                          <a:rPr lang="en-IE" sz="2800" b="0" i="1" smtClean="0">
                            <a:latin typeface="Cambria Math" panose="02040503050406030204" pitchFamily="18" charset="0"/>
                            <a:cs typeface="Arial" panose="020B0604020202020204" pitchFamily="34" charset="0"/>
                          </a:rPr>
                          <m:t>𝑢𝑖𝑠𝑐𝑒</m:t>
                        </m:r>
                      </m:sub>
                    </m:sSub>
                    <m:sSub>
                      <m:sSubPr>
                        <m:ctrlPr>
                          <a:rPr lang="en-GB" sz="2800" b="0" i="1" smtClean="0">
                            <a:latin typeface="Cambria Math" panose="02040503050406030204" pitchFamily="18" charset="0"/>
                            <a:cs typeface="Arial" panose="020B0604020202020204" pitchFamily="34" charset="0"/>
                          </a:rPr>
                        </m:ctrlPr>
                      </m:sSubPr>
                      <m:e>
                        <m:r>
                          <a:rPr lang="en-GB" sz="2800" b="0" i="1" smtClean="0">
                            <a:latin typeface="Cambria Math" panose="02040503050406030204" pitchFamily="18" charset="0"/>
                            <a:cs typeface="Arial" panose="020B0604020202020204" pitchFamily="34" charset="0"/>
                          </a:rPr>
                          <m:t>𝑐</m:t>
                        </m:r>
                      </m:e>
                      <m:sub>
                        <m:r>
                          <a:rPr lang="en-IE" sz="2800" b="0" i="1" smtClean="0">
                            <a:latin typeface="Cambria Math" panose="02040503050406030204" pitchFamily="18" charset="0"/>
                            <a:cs typeface="Arial" panose="020B0604020202020204" pitchFamily="34" charset="0"/>
                          </a:rPr>
                          <m:t>𝑢𝑖𝑠𝑐𝑒</m:t>
                        </m:r>
                      </m:sub>
                    </m:sSub>
                    <m:r>
                      <m:rPr>
                        <m:sty m:val="p"/>
                      </m:rPr>
                      <a:rPr lang="en-GB" sz="2800" b="0" i="0" smtClean="0">
                        <a:latin typeface="Cambria Math" panose="02040503050406030204" pitchFamily="18" charset="0"/>
                        <a:cs typeface="Arial" panose="020B0604020202020204" pitchFamily="34" charset="0"/>
                      </a:rPr>
                      <m:t>Δ</m:t>
                    </m:r>
                    <m:r>
                      <a:rPr lang="en-GB" sz="2800" b="0" i="1" smtClean="0">
                        <a:latin typeface="Cambria Math" panose="02040503050406030204" pitchFamily="18" charset="0"/>
                        <a:cs typeface="Arial" panose="020B0604020202020204" pitchFamily="34" charset="0"/>
                      </a:rPr>
                      <m:t>𝜃</m:t>
                    </m:r>
                    <m:r>
                      <a:rPr lang="en-GB" sz="2800" b="0" i="1" smtClean="0">
                        <a:latin typeface="Cambria Math" panose="02040503050406030204" pitchFamily="18" charset="0"/>
                        <a:cs typeface="Arial" panose="020B0604020202020204" pitchFamily="34" charset="0"/>
                      </a:rPr>
                      <m:t>+</m:t>
                    </m:r>
                  </m:oMath>
                </a14:m>
                <a:r>
                  <a:rPr lang="en-GB" sz="2800" dirty="0">
                    <a:cs typeface="Arial" panose="020B0604020202020204" pitchFamily="34" charset="0"/>
                  </a:rPr>
                  <a:t> </a:t>
                </a:r>
                <a14:m>
                  <m:oMath xmlns:m="http://schemas.openxmlformats.org/officeDocument/2006/math">
                    <m:sSub>
                      <m:sSubPr>
                        <m:ctrlPr>
                          <a:rPr lang="en-GB" sz="2800" i="1">
                            <a:latin typeface="Cambria Math" panose="02040503050406030204" pitchFamily="18" charset="0"/>
                            <a:cs typeface="Arial" panose="020B0604020202020204" pitchFamily="34" charset="0"/>
                          </a:rPr>
                        </m:ctrlPr>
                      </m:sSubPr>
                      <m:e>
                        <m:r>
                          <a:rPr lang="en-GB" sz="2800" i="1">
                            <a:latin typeface="Cambria Math" panose="02040503050406030204" pitchFamily="18" charset="0"/>
                            <a:cs typeface="Arial" panose="020B0604020202020204" pitchFamily="34" charset="0"/>
                          </a:rPr>
                          <m:t>𝑚</m:t>
                        </m:r>
                      </m:e>
                      <m:sub>
                        <m:r>
                          <a:rPr lang="en-GB" sz="2800" b="0" i="1" smtClean="0">
                            <a:latin typeface="Cambria Math" panose="02040503050406030204" pitchFamily="18" charset="0"/>
                            <a:cs typeface="Arial" panose="020B0604020202020204" pitchFamily="34" charset="0"/>
                          </a:rPr>
                          <m:t>𝑎𝑙</m:t>
                        </m:r>
                        <m:r>
                          <a:rPr lang="en-IE" sz="2800" b="0" i="1" smtClean="0">
                            <a:latin typeface="Cambria Math" panose="02040503050406030204" pitchFamily="18" charset="0"/>
                            <a:cs typeface="Arial" panose="020B0604020202020204" pitchFamily="34" charset="0"/>
                          </a:rPr>
                          <m:t>ú</m:t>
                        </m:r>
                        <m:r>
                          <a:rPr lang="en-IE" sz="2800" b="0" i="1" smtClean="0">
                            <a:latin typeface="Cambria Math" panose="02040503050406030204" pitchFamily="18" charset="0"/>
                            <a:cs typeface="Arial" panose="020B0604020202020204" pitchFamily="34" charset="0"/>
                          </a:rPr>
                          <m:t>𝑚𝑎𝑛𝑎𝑚</m:t>
                        </m:r>
                      </m:sub>
                    </m:sSub>
                    <m:sSub>
                      <m:sSubPr>
                        <m:ctrlPr>
                          <a:rPr lang="en-GB" sz="2800" i="1">
                            <a:latin typeface="Cambria Math" panose="02040503050406030204" pitchFamily="18" charset="0"/>
                            <a:cs typeface="Arial" panose="020B0604020202020204" pitchFamily="34" charset="0"/>
                          </a:rPr>
                        </m:ctrlPr>
                      </m:sSubPr>
                      <m:e>
                        <m:r>
                          <a:rPr lang="en-GB" sz="2800" i="1">
                            <a:latin typeface="Cambria Math" panose="02040503050406030204" pitchFamily="18" charset="0"/>
                            <a:cs typeface="Arial" panose="020B0604020202020204" pitchFamily="34" charset="0"/>
                          </a:rPr>
                          <m:t>𝑐</m:t>
                        </m:r>
                      </m:e>
                      <m:sub>
                        <m:r>
                          <a:rPr lang="en-GB" sz="2800" b="0" i="1" smtClean="0">
                            <a:latin typeface="Cambria Math" panose="02040503050406030204" pitchFamily="18" charset="0"/>
                            <a:cs typeface="Arial" panose="020B0604020202020204" pitchFamily="34" charset="0"/>
                          </a:rPr>
                          <m:t>𝑎𝑙</m:t>
                        </m:r>
                        <m:r>
                          <a:rPr lang="en-IE" sz="2800" b="0" i="1" smtClean="0">
                            <a:latin typeface="Cambria Math" panose="02040503050406030204" pitchFamily="18" charset="0"/>
                            <a:cs typeface="Arial" panose="020B0604020202020204" pitchFamily="34" charset="0"/>
                          </a:rPr>
                          <m:t>ú</m:t>
                        </m:r>
                        <m:r>
                          <a:rPr lang="en-GB" sz="2800" b="0" i="1" smtClean="0">
                            <a:latin typeface="Cambria Math" panose="02040503050406030204" pitchFamily="18" charset="0"/>
                            <a:cs typeface="Arial" panose="020B0604020202020204" pitchFamily="34" charset="0"/>
                          </a:rPr>
                          <m:t>𝑚</m:t>
                        </m:r>
                        <m:r>
                          <a:rPr lang="en-IE" sz="2800" b="0" i="1" smtClean="0">
                            <a:latin typeface="Cambria Math" panose="02040503050406030204" pitchFamily="18" charset="0"/>
                            <a:cs typeface="Arial" panose="020B0604020202020204" pitchFamily="34" charset="0"/>
                          </a:rPr>
                          <m:t>𝑎𝑛𝑎𝑚</m:t>
                        </m:r>
                      </m:sub>
                    </m:sSub>
                    <m:r>
                      <m:rPr>
                        <m:sty m:val="p"/>
                      </m:rPr>
                      <a:rPr lang="en-GB" sz="2800">
                        <a:latin typeface="Cambria Math" panose="02040503050406030204" pitchFamily="18" charset="0"/>
                        <a:cs typeface="Arial" panose="020B0604020202020204" pitchFamily="34" charset="0"/>
                      </a:rPr>
                      <m:t>Δ</m:t>
                    </m:r>
                    <m:r>
                      <a:rPr lang="en-GB" sz="2800" i="1">
                        <a:latin typeface="Cambria Math" panose="02040503050406030204" pitchFamily="18" charset="0"/>
                        <a:cs typeface="Arial" panose="020B0604020202020204" pitchFamily="34" charset="0"/>
                      </a:rPr>
                      <m:t>𝜃</m:t>
                    </m:r>
                  </m:oMath>
                </a14:m>
                <a:endParaRPr lang="en-GB" sz="2800" dirty="0">
                  <a:latin typeface="Arial" panose="020B0604020202020204" pitchFamily="34" charset="0"/>
                  <a:cs typeface="Arial" panose="020B0604020202020204" pitchFamily="34" charset="0"/>
                </a:endParaRPr>
              </a:p>
            </p:txBody>
          </p:sp>
        </mc:Choice>
        <mc:Fallback xmlns="">
          <p:sp>
            <p:nvSpPr>
              <p:cNvPr id="23" name="TextBox 22">
                <a:extLst>
                  <a:ext uri="{FF2B5EF4-FFF2-40B4-BE49-F238E27FC236}">
                    <a16:creationId xmlns:a16="http://schemas.microsoft.com/office/drawing/2014/main" id="{79C8742D-BAA1-F82B-40EC-2FA6F16E680E}"/>
                  </a:ext>
                </a:extLst>
              </p:cNvPr>
              <p:cNvSpPr txBox="1">
                <a:spLocks noRot="1" noChangeAspect="1" noMove="1" noResize="1" noEditPoints="1" noAdjustHandles="1" noChangeArrowheads="1" noChangeShapeType="1" noTextEdit="1"/>
              </p:cNvSpPr>
              <p:nvPr/>
            </p:nvSpPr>
            <p:spPr>
              <a:xfrm>
                <a:off x="500235" y="5111131"/>
                <a:ext cx="7579053" cy="523220"/>
              </a:xfrm>
              <a:prstGeom prst="rect">
                <a:avLst/>
              </a:prstGeom>
              <a:blipFill>
                <a:blip r:embed="rId3"/>
                <a:stretch>
                  <a:fillRect/>
                </a:stretch>
              </a:blipFill>
            </p:spPr>
            <p:txBody>
              <a:bodyPr/>
              <a:lstStyle/>
              <a:p>
                <a:r>
                  <a:rPr lang="en-IE">
                    <a:noFill/>
                  </a:rPr>
                  <a:t> </a:t>
                </a:r>
              </a:p>
            </p:txBody>
          </p:sp>
        </mc:Fallback>
      </mc:AlternateContent>
      <mc:AlternateContent xmlns:mc="http://schemas.openxmlformats.org/markup-compatibility/2006" xmlns:a14="http://schemas.microsoft.com/office/drawing/2010/main">
        <mc:Choice Requires="a14">
          <p:sp>
            <p:nvSpPr>
              <p:cNvPr id="24" name="TextBox 23">
                <a:extLst>
                  <a:ext uri="{FF2B5EF4-FFF2-40B4-BE49-F238E27FC236}">
                    <a16:creationId xmlns:a16="http://schemas.microsoft.com/office/drawing/2014/main" id="{8D76B1CE-32B7-B4A8-098C-133A8EC57CE0}"/>
                  </a:ext>
                </a:extLst>
              </p:cNvPr>
              <p:cNvSpPr txBox="1"/>
              <p:nvPr/>
            </p:nvSpPr>
            <p:spPr>
              <a:xfrm>
                <a:off x="500235" y="5839728"/>
                <a:ext cx="7579053" cy="523220"/>
              </a:xfrm>
              <a:prstGeom prst="rect">
                <a:avLst/>
              </a:prstGeom>
              <a:noFill/>
            </p:spPr>
            <p:txBody>
              <a:bodyPr wrap="square" rtlCol="0">
                <a:spAutoFit/>
              </a:bodyPr>
              <a:lstStyle/>
              <a:p>
                <a:pPr>
                  <a:spcAft>
                    <a:spcPts val="1200"/>
                  </a:spcAft>
                </a:pPr>
                <a14:m>
                  <m:oMath xmlns:m="http://schemas.openxmlformats.org/officeDocument/2006/math">
                    <m:r>
                      <a:rPr lang="en-GB" sz="2800" b="0" i="1" smtClean="0">
                        <a:latin typeface="Cambria Math" panose="02040503050406030204" pitchFamily="18" charset="0"/>
                        <a:cs typeface="Arial" panose="020B0604020202020204" pitchFamily="34" charset="0"/>
                      </a:rPr>
                      <m:t>𝑄</m:t>
                    </m:r>
                    <m:r>
                      <a:rPr lang="en-GB" sz="2800" b="0" i="1" smtClean="0">
                        <a:latin typeface="Cambria Math" panose="02040503050406030204" pitchFamily="18" charset="0"/>
                        <a:cs typeface="Arial" panose="020B0604020202020204" pitchFamily="34" charset="0"/>
                      </a:rPr>
                      <m:t>=1.2</m:t>
                    </m:r>
                    <m:d>
                      <m:dPr>
                        <m:ctrlPr>
                          <a:rPr lang="en-GB" sz="2800" b="0" i="1" smtClean="0">
                            <a:latin typeface="Cambria Math" panose="02040503050406030204" pitchFamily="18" charset="0"/>
                            <a:cs typeface="Arial" panose="020B0604020202020204" pitchFamily="34" charset="0"/>
                          </a:rPr>
                        </m:ctrlPr>
                      </m:dPr>
                      <m:e>
                        <m:r>
                          <a:rPr lang="en-GB" sz="2800" i="1">
                            <a:latin typeface="Cambria Math" panose="02040503050406030204" pitchFamily="18" charset="0"/>
                            <a:cs typeface="Arial" panose="020B0604020202020204" pitchFamily="34" charset="0"/>
                          </a:rPr>
                          <m:t>4184</m:t>
                        </m:r>
                      </m:e>
                    </m:d>
                    <m:d>
                      <m:dPr>
                        <m:ctrlPr>
                          <a:rPr lang="en-GB" sz="2800" b="0" i="1" smtClean="0">
                            <a:latin typeface="Cambria Math" panose="02040503050406030204" pitchFamily="18" charset="0"/>
                            <a:cs typeface="Arial" panose="020B0604020202020204" pitchFamily="34" charset="0"/>
                          </a:rPr>
                        </m:ctrlPr>
                      </m:dPr>
                      <m:e>
                        <m:r>
                          <a:rPr lang="en-GB" sz="2800" b="0" i="1" smtClean="0">
                            <a:latin typeface="Cambria Math" panose="02040503050406030204" pitchFamily="18" charset="0"/>
                            <a:cs typeface="Arial" panose="020B0604020202020204" pitchFamily="34" charset="0"/>
                          </a:rPr>
                          <m:t>7</m:t>
                        </m:r>
                      </m:e>
                    </m:d>
                    <m:r>
                      <a:rPr lang="en-GB" sz="2800" b="0" i="1" smtClean="0">
                        <a:latin typeface="Cambria Math" panose="02040503050406030204" pitchFamily="18" charset="0"/>
                        <a:cs typeface="Arial" panose="020B0604020202020204" pitchFamily="34" charset="0"/>
                      </a:rPr>
                      <m:t>+0.5</m:t>
                    </m:r>
                    <m:d>
                      <m:dPr>
                        <m:ctrlPr>
                          <a:rPr lang="en-GB" sz="2800" b="0" i="1" smtClean="0">
                            <a:latin typeface="Cambria Math" panose="02040503050406030204" pitchFamily="18" charset="0"/>
                            <a:cs typeface="Arial" panose="020B0604020202020204" pitchFamily="34" charset="0"/>
                          </a:rPr>
                        </m:ctrlPr>
                      </m:dPr>
                      <m:e>
                        <m:r>
                          <a:rPr lang="en-GB" sz="2800" b="0" i="1" smtClean="0">
                            <a:latin typeface="Cambria Math" panose="02040503050406030204" pitchFamily="18" charset="0"/>
                            <a:cs typeface="Arial" panose="020B0604020202020204" pitchFamily="34" charset="0"/>
                          </a:rPr>
                          <m:t>879</m:t>
                        </m:r>
                      </m:e>
                    </m:d>
                    <m:d>
                      <m:dPr>
                        <m:ctrlPr>
                          <a:rPr lang="en-GB" sz="2800" b="0" i="1" smtClean="0">
                            <a:latin typeface="Cambria Math" panose="02040503050406030204" pitchFamily="18" charset="0"/>
                            <a:cs typeface="Arial" panose="020B0604020202020204" pitchFamily="34" charset="0"/>
                          </a:rPr>
                        </m:ctrlPr>
                      </m:dPr>
                      <m:e>
                        <m:r>
                          <a:rPr lang="en-GB" sz="2800" b="0" i="1" smtClean="0">
                            <a:latin typeface="Cambria Math" panose="02040503050406030204" pitchFamily="18" charset="0"/>
                            <a:cs typeface="Arial" panose="020B0604020202020204" pitchFamily="34" charset="0"/>
                          </a:rPr>
                          <m:t>7</m:t>
                        </m:r>
                      </m:e>
                    </m:d>
                    <m:r>
                      <a:rPr lang="en-GB" sz="2800" b="0" i="1" smtClean="0">
                        <a:latin typeface="Cambria Math" panose="02040503050406030204" pitchFamily="18" charset="0"/>
                        <a:cs typeface="Arial" panose="020B0604020202020204" pitchFamily="34" charset="0"/>
                      </a:rPr>
                      <m:t>=38222 </m:t>
                    </m:r>
                    <m:r>
                      <a:rPr lang="en-GB" sz="2800" b="0" i="1" smtClean="0">
                        <a:latin typeface="Cambria Math" panose="02040503050406030204" pitchFamily="18" charset="0"/>
                        <a:cs typeface="Arial" panose="020B0604020202020204" pitchFamily="34" charset="0"/>
                      </a:rPr>
                      <m:t>𝐽</m:t>
                    </m:r>
                  </m:oMath>
                </a14:m>
                <a:r>
                  <a:rPr lang="en-GB" sz="2800">
                    <a:cs typeface="Arial" panose="020B0604020202020204" pitchFamily="34" charset="0"/>
                  </a:rPr>
                  <a:t> </a:t>
                </a:r>
                <a:endParaRPr lang="en-GB" sz="2800" err="1">
                  <a:latin typeface="Arial" panose="020B0604020202020204" pitchFamily="34" charset="0"/>
                  <a:cs typeface="Arial" panose="020B0604020202020204" pitchFamily="34" charset="0"/>
                </a:endParaRPr>
              </a:p>
            </p:txBody>
          </p:sp>
        </mc:Choice>
        <mc:Fallback xmlns="">
          <p:sp>
            <p:nvSpPr>
              <p:cNvPr id="24" name="TextBox 23">
                <a:extLst>
                  <a:ext uri="{FF2B5EF4-FFF2-40B4-BE49-F238E27FC236}">
                    <a16:creationId xmlns:a16="http://schemas.microsoft.com/office/drawing/2014/main" id="{8D76B1CE-32B7-B4A8-098C-133A8EC57CE0}"/>
                  </a:ext>
                </a:extLst>
              </p:cNvPr>
              <p:cNvSpPr txBox="1">
                <a:spLocks noRot="1" noChangeAspect="1" noMove="1" noResize="1" noEditPoints="1" noAdjustHandles="1" noChangeArrowheads="1" noChangeShapeType="1" noTextEdit="1"/>
              </p:cNvSpPr>
              <p:nvPr/>
            </p:nvSpPr>
            <p:spPr>
              <a:xfrm>
                <a:off x="500235" y="5839728"/>
                <a:ext cx="7579053" cy="523220"/>
              </a:xfrm>
              <a:prstGeom prst="rect">
                <a:avLst/>
              </a:prstGeom>
              <a:blipFill>
                <a:blip r:embed="rId5"/>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106297189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B163EBD-C1EC-595F-9C6C-E16059D7B12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CD35100-7E9C-8F09-39D3-8B5971698F0D}"/>
              </a:ext>
            </a:extLst>
          </p:cNvPr>
          <p:cNvSpPr>
            <a:spLocks noGrp="1"/>
          </p:cNvSpPr>
          <p:nvPr>
            <p:ph type="title"/>
          </p:nvPr>
        </p:nvSpPr>
        <p:spPr>
          <a:xfrm>
            <a:off x="241300" y="155246"/>
            <a:ext cx="8724900" cy="590931"/>
          </a:xfrm>
        </p:spPr>
        <p:txBody>
          <a:bodyPr/>
          <a:lstStyle/>
          <a:p>
            <a:r>
              <a:rPr lang="en-GB" dirty="0" err="1"/>
              <a:t>Sonraíocht</a:t>
            </a:r>
            <a:r>
              <a:rPr lang="en-GB" dirty="0"/>
              <a:t> </a:t>
            </a:r>
            <a:r>
              <a:rPr lang="en-GB" dirty="0" err="1"/>
              <a:t>san</a:t>
            </a:r>
            <a:r>
              <a:rPr lang="en-GB" dirty="0"/>
              <a:t> </a:t>
            </a:r>
            <a:r>
              <a:rPr lang="en-GB" dirty="0" err="1"/>
              <a:t>Fhisic</a:t>
            </a:r>
            <a:r>
              <a:rPr lang="en-GB" dirty="0"/>
              <a:t> 2.1</a:t>
            </a:r>
          </a:p>
        </p:txBody>
      </p:sp>
      <p:sp>
        <p:nvSpPr>
          <p:cNvPr id="7" name="TextBox 6">
            <a:extLst>
              <a:ext uri="{FF2B5EF4-FFF2-40B4-BE49-F238E27FC236}">
                <a16:creationId xmlns:a16="http://schemas.microsoft.com/office/drawing/2014/main" id="{A109C42A-E59A-5E54-E42F-CF33F9DF24CC}"/>
              </a:ext>
            </a:extLst>
          </p:cNvPr>
          <p:cNvSpPr txBox="1"/>
          <p:nvPr/>
        </p:nvSpPr>
        <p:spPr>
          <a:xfrm>
            <a:off x="351819" y="1924602"/>
            <a:ext cx="8171695" cy="1969770"/>
          </a:xfrm>
          <a:prstGeom prst="rect">
            <a:avLst/>
          </a:prstGeom>
          <a:solidFill>
            <a:srgbClr val="F0F0F0"/>
          </a:solidFill>
        </p:spPr>
        <p:txBody>
          <a:bodyPr wrap="square" rtlCol="0">
            <a:spAutoFit/>
          </a:bodyPr>
          <a:lstStyle/>
          <a:p>
            <a:pPr>
              <a:spcAft>
                <a:spcPts val="1200"/>
              </a:spcAft>
            </a:pPr>
            <a:r>
              <a:rPr lang="en-GB" sz="2800" b="1" u="sng" dirty="0">
                <a:solidFill>
                  <a:srgbClr val="FF0000"/>
                </a:solidFill>
                <a:latin typeface="Arial" panose="020B0604020202020204" pitchFamily="34" charset="0"/>
                <a:cs typeface="Arial" panose="020B0604020202020204" pitchFamily="34" charset="0"/>
              </a:rPr>
              <a:t>Ba </a:t>
            </a:r>
            <a:r>
              <a:rPr lang="en-GB" sz="2800" b="1" u="sng" dirty="0" err="1">
                <a:solidFill>
                  <a:srgbClr val="FF0000"/>
                </a:solidFill>
                <a:latin typeface="Arial" panose="020B0604020202020204" pitchFamily="34" charset="0"/>
                <a:cs typeface="Arial" panose="020B0604020202020204" pitchFamily="34" charset="0"/>
              </a:rPr>
              <a:t>cheart</a:t>
            </a:r>
            <a:r>
              <a:rPr lang="en-GB" sz="2800" b="1" u="sng" dirty="0">
                <a:solidFill>
                  <a:srgbClr val="FF0000"/>
                </a:solidFill>
                <a:latin typeface="Arial" panose="020B0604020202020204" pitchFamily="34" charset="0"/>
                <a:cs typeface="Arial" panose="020B0604020202020204" pitchFamily="34" charset="0"/>
              </a:rPr>
              <a:t> go </a:t>
            </a:r>
            <a:r>
              <a:rPr lang="en-GB" sz="2800" b="1" u="sng" dirty="0" err="1">
                <a:solidFill>
                  <a:srgbClr val="FF0000"/>
                </a:solidFill>
                <a:latin typeface="Arial" panose="020B0604020202020204" pitchFamily="34" charset="0"/>
                <a:cs typeface="Arial" panose="020B0604020202020204" pitchFamily="34" charset="0"/>
              </a:rPr>
              <a:t>mbeadh</a:t>
            </a:r>
            <a:r>
              <a:rPr lang="en-GB" sz="2800" b="1" u="sng" dirty="0">
                <a:solidFill>
                  <a:srgbClr val="FF0000"/>
                </a:solidFill>
                <a:latin typeface="Arial" panose="020B0604020202020204" pitchFamily="34" charset="0"/>
                <a:cs typeface="Arial" panose="020B0604020202020204" pitchFamily="34" charset="0"/>
              </a:rPr>
              <a:t> </a:t>
            </a:r>
            <a:r>
              <a:rPr lang="en-GB" sz="2800" b="1" u="sng" dirty="0" err="1">
                <a:solidFill>
                  <a:srgbClr val="FF0000"/>
                </a:solidFill>
                <a:latin typeface="Arial" panose="020B0604020202020204" pitchFamily="34" charset="0"/>
                <a:cs typeface="Arial" panose="020B0604020202020204" pitchFamily="34" charset="0"/>
              </a:rPr>
              <a:t>sé</a:t>
            </a:r>
            <a:r>
              <a:rPr lang="en-GB" sz="2800" b="1" u="sng" dirty="0">
                <a:solidFill>
                  <a:srgbClr val="FF0000"/>
                </a:solidFill>
                <a:latin typeface="Arial" panose="020B0604020202020204" pitchFamily="34" charset="0"/>
                <a:cs typeface="Arial" panose="020B0604020202020204" pitchFamily="34" charset="0"/>
              </a:rPr>
              <a:t> </a:t>
            </a:r>
            <a:r>
              <a:rPr lang="en-GB" sz="2800" b="1" u="sng" dirty="0" err="1">
                <a:solidFill>
                  <a:srgbClr val="FF0000"/>
                </a:solidFill>
                <a:latin typeface="Arial" panose="020B0604020202020204" pitchFamily="34" charset="0"/>
                <a:cs typeface="Arial" panose="020B0604020202020204" pitchFamily="34" charset="0"/>
              </a:rPr>
              <a:t>ar</a:t>
            </a:r>
            <a:r>
              <a:rPr lang="en-GB" sz="2800" b="1" u="sng" dirty="0">
                <a:solidFill>
                  <a:srgbClr val="FF0000"/>
                </a:solidFill>
                <a:latin typeface="Arial" panose="020B0604020202020204" pitchFamily="34" charset="0"/>
                <a:cs typeface="Arial" panose="020B0604020202020204" pitchFamily="34" charset="0"/>
              </a:rPr>
              <a:t> </a:t>
            </a:r>
            <a:r>
              <a:rPr lang="en-GB" sz="2800" b="1" u="sng" dirty="0" err="1">
                <a:solidFill>
                  <a:srgbClr val="FF0000"/>
                </a:solidFill>
                <a:latin typeface="Arial" panose="020B0604020202020204" pitchFamily="34" charset="0"/>
                <a:cs typeface="Arial" panose="020B0604020202020204" pitchFamily="34" charset="0"/>
              </a:rPr>
              <a:t>chumas</a:t>
            </a:r>
            <a:r>
              <a:rPr lang="en-GB" sz="2800" b="1" u="sng" dirty="0">
                <a:solidFill>
                  <a:srgbClr val="FF0000"/>
                </a:solidFill>
                <a:latin typeface="Arial" panose="020B0604020202020204" pitchFamily="34" charset="0"/>
                <a:cs typeface="Arial" panose="020B0604020202020204" pitchFamily="34" charset="0"/>
              </a:rPr>
              <a:t> an </a:t>
            </a:r>
            <a:r>
              <a:rPr lang="en-GB" sz="2800" b="1" u="sng" dirty="0" err="1">
                <a:solidFill>
                  <a:srgbClr val="FF0000"/>
                </a:solidFill>
                <a:latin typeface="Arial" panose="020B0604020202020204" pitchFamily="34" charset="0"/>
                <a:cs typeface="Arial" panose="020B0604020202020204" pitchFamily="34" charset="0"/>
              </a:rPr>
              <a:t>scoláire</a:t>
            </a:r>
            <a:endParaRPr lang="en-GB" sz="2800" b="1" u="sng" dirty="0">
              <a:solidFill>
                <a:srgbClr val="FF0000"/>
              </a:solidFill>
              <a:latin typeface="Arial" panose="020B0604020202020204" pitchFamily="34" charset="0"/>
              <a:cs typeface="Arial" panose="020B0604020202020204" pitchFamily="34" charset="0"/>
            </a:endParaRPr>
          </a:p>
          <a:p>
            <a:pPr>
              <a:spcAft>
                <a:spcPts val="1200"/>
              </a:spcAft>
            </a:pPr>
            <a:r>
              <a:rPr lang="en-GB" sz="2800" b="1" dirty="0">
                <a:solidFill>
                  <a:srgbClr val="FF0000"/>
                </a:solidFill>
                <a:latin typeface="Arial" panose="020B0604020202020204" pitchFamily="34" charset="0"/>
                <a:cs typeface="Arial" panose="020B0604020202020204" pitchFamily="34" charset="0"/>
              </a:rPr>
              <a:t>6. </a:t>
            </a:r>
            <a:r>
              <a:rPr lang="en-GB" sz="2800" dirty="0" err="1">
                <a:latin typeface="Arial" panose="020B0604020202020204" pitchFamily="34" charset="0"/>
                <a:cs typeface="Arial" panose="020B0604020202020204" pitchFamily="34" charset="0"/>
              </a:rPr>
              <a:t>foinsí</a:t>
            </a:r>
            <a:r>
              <a:rPr lang="en-GB" sz="2800" dirty="0">
                <a:latin typeface="Arial" panose="020B0604020202020204" pitchFamily="34" charset="0"/>
                <a:cs typeface="Arial" panose="020B0604020202020204" pitchFamily="34" charset="0"/>
              </a:rPr>
              <a:t> </a:t>
            </a:r>
            <a:r>
              <a:rPr lang="en-GB" sz="2800" dirty="0" err="1">
                <a:latin typeface="Arial" panose="020B0604020202020204" pitchFamily="34" charset="0"/>
                <a:cs typeface="Arial" panose="020B0604020202020204" pitchFamily="34" charset="0"/>
              </a:rPr>
              <a:t>tánaisteacha</a:t>
            </a:r>
            <a:r>
              <a:rPr lang="en-GB" sz="2800" dirty="0">
                <a:latin typeface="Arial" panose="020B0604020202020204" pitchFamily="34" charset="0"/>
                <a:cs typeface="Arial" panose="020B0604020202020204" pitchFamily="34" charset="0"/>
              </a:rPr>
              <a:t> a </a:t>
            </a:r>
            <a:r>
              <a:rPr lang="en-GB" sz="2800" dirty="0" err="1">
                <a:latin typeface="Arial" panose="020B0604020202020204" pitchFamily="34" charset="0"/>
                <a:cs typeface="Arial" panose="020B0604020202020204" pitchFamily="34" charset="0"/>
              </a:rPr>
              <a:t>úsáid</a:t>
            </a:r>
            <a:r>
              <a:rPr lang="en-GB" sz="2800" dirty="0">
                <a:latin typeface="Arial" panose="020B0604020202020204" pitchFamily="34" charset="0"/>
                <a:cs typeface="Arial" panose="020B0604020202020204" pitchFamily="34" charset="0"/>
              </a:rPr>
              <a:t> </a:t>
            </a:r>
            <a:r>
              <a:rPr lang="en-GB" sz="2800" dirty="0" err="1">
                <a:latin typeface="Arial" panose="020B0604020202020204" pitchFamily="34" charset="0"/>
                <a:cs typeface="Arial" panose="020B0604020202020204" pitchFamily="34" charset="0"/>
              </a:rPr>
              <a:t>chun</a:t>
            </a:r>
            <a:r>
              <a:rPr lang="en-GB" sz="2800" dirty="0">
                <a:latin typeface="Arial" panose="020B0604020202020204" pitchFamily="34" charset="0"/>
                <a:cs typeface="Arial" panose="020B0604020202020204" pitchFamily="34" charset="0"/>
              </a:rPr>
              <a:t> </a:t>
            </a:r>
            <a:r>
              <a:rPr lang="en-GB" sz="2800" dirty="0" err="1">
                <a:latin typeface="Arial" panose="020B0604020202020204" pitchFamily="34" charset="0"/>
                <a:cs typeface="Arial" panose="020B0604020202020204" pitchFamily="34" charset="0"/>
              </a:rPr>
              <a:t>iniúchadh</a:t>
            </a:r>
            <a:r>
              <a:rPr lang="en-GB" sz="2800" dirty="0">
                <a:latin typeface="Arial" panose="020B0604020202020204" pitchFamily="34" charset="0"/>
                <a:cs typeface="Arial" panose="020B0604020202020204" pitchFamily="34" charset="0"/>
              </a:rPr>
              <a:t> a dhéanamh </a:t>
            </a:r>
            <a:r>
              <a:rPr lang="en-GB" sz="2800" dirty="0" err="1">
                <a:latin typeface="Arial" panose="020B0604020202020204" pitchFamily="34" charset="0"/>
                <a:cs typeface="Arial" panose="020B0604020202020204" pitchFamily="34" charset="0"/>
              </a:rPr>
              <a:t>ar</a:t>
            </a:r>
            <a:r>
              <a:rPr lang="en-GB" sz="2800" dirty="0">
                <a:latin typeface="Arial" panose="020B0604020202020204" pitchFamily="34" charset="0"/>
                <a:cs typeface="Arial" panose="020B0604020202020204" pitchFamily="34" charset="0"/>
              </a:rPr>
              <a:t> </a:t>
            </a:r>
            <a:r>
              <a:rPr lang="en-GB" sz="2800" dirty="0" err="1">
                <a:latin typeface="Arial" panose="020B0604020202020204" pitchFamily="34" charset="0"/>
                <a:cs typeface="Arial" panose="020B0604020202020204" pitchFamily="34" charset="0"/>
              </a:rPr>
              <a:t>thionchar</a:t>
            </a:r>
            <a:r>
              <a:rPr lang="en-GB" sz="2800" dirty="0">
                <a:latin typeface="Arial" panose="020B0604020202020204" pitchFamily="34" charset="0"/>
                <a:cs typeface="Arial" panose="020B0604020202020204" pitchFamily="34" charset="0"/>
              </a:rPr>
              <a:t> an </a:t>
            </a:r>
            <a:r>
              <a:rPr lang="en-GB" sz="2800" dirty="0" err="1">
                <a:latin typeface="Arial" panose="020B0604020202020204" pitchFamily="34" charset="0"/>
                <a:cs typeface="Arial" panose="020B0604020202020204" pitchFamily="34" charset="0"/>
              </a:rPr>
              <a:t>inslithe</a:t>
            </a:r>
            <a:r>
              <a:rPr lang="en-GB" sz="2800" dirty="0">
                <a:latin typeface="Arial" panose="020B0604020202020204" pitchFamily="34" charset="0"/>
                <a:cs typeface="Arial" panose="020B0604020202020204" pitchFamily="34" charset="0"/>
              </a:rPr>
              <a:t> </a:t>
            </a:r>
            <a:r>
              <a:rPr lang="en-GB" sz="2800" dirty="0" err="1">
                <a:latin typeface="Arial" panose="020B0604020202020204" pitchFamily="34" charset="0"/>
                <a:cs typeface="Arial" panose="020B0604020202020204" pitchFamily="34" charset="0"/>
              </a:rPr>
              <a:t>ar</a:t>
            </a:r>
            <a:r>
              <a:rPr lang="en-GB" sz="2800" dirty="0">
                <a:latin typeface="Arial" panose="020B0604020202020204" pitchFamily="34" charset="0"/>
                <a:cs typeface="Arial" panose="020B0604020202020204" pitchFamily="34" charset="0"/>
              </a:rPr>
              <a:t> </a:t>
            </a:r>
            <a:r>
              <a:rPr lang="en-GB" sz="2800" dirty="0" err="1">
                <a:latin typeface="Arial" panose="020B0604020202020204" pitchFamily="34" charset="0"/>
                <a:cs typeface="Arial" panose="020B0604020202020204" pitchFamily="34" charset="0"/>
              </a:rPr>
              <a:t>úsáid</a:t>
            </a:r>
            <a:r>
              <a:rPr lang="en-GB" sz="2800" dirty="0">
                <a:latin typeface="Arial" panose="020B0604020202020204" pitchFamily="34" charset="0"/>
                <a:cs typeface="Arial" panose="020B0604020202020204" pitchFamily="34" charset="0"/>
              </a:rPr>
              <a:t> agus </a:t>
            </a:r>
            <a:r>
              <a:rPr lang="en-GB" sz="2800" dirty="0" err="1">
                <a:latin typeface="Arial" panose="020B0604020202020204" pitchFamily="34" charset="0"/>
                <a:cs typeface="Arial" panose="020B0604020202020204" pitchFamily="34" charset="0"/>
              </a:rPr>
              <a:t>inbhuanaitheacht</a:t>
            </a:r>
            <a:r>
              <a:rPr lang="en-GB" sz="2800" dirty="0">
                <a:latin typeface="Arial" panose="020B0604020202020204" pitchFamily="34" charset="0"/>
                <a:cs typeface="Arial" panose="020B0604020202020204" pitchFamily="34" charset="0"/>
              </a:rPr>
              <a:t> </a:t>
            </a:r>
            <a:r>
              <a:rPr lang="en-GB" sz="2800" dirty="0" err="1">
                <a:latin typeface="Arial" panose="020B0604020202020204" pitchFamily="34" charset="0"/>
                <a:cs typeface="Arial" panose="020B0604020202020204" pitchFamily="34" charset="0"/>
              </a:rPr>
              <a:t>fuinnimh</a:t>
            </a:r>
            <a:endParaRPr lang="en-GB" sz="2800" dirty="0">
              <a:latin typeface="Arial" panose="020B0604020202020204" pitchFamily="34" charset="0"/>
              <a:cs typeface="Arial" panose="020B0604020202020204" pitchFamily="34" charset="0"/>
            </a:endParaRPr>
          </a:p>
        </p:txBody>
      </p:sp>
      <p:sp>
        <p:nvSpPr>
          <p:cNvPr id="9" name="TextBox 8">
            <a:extLst>
              <a:ext uri="{FF2B5EF4-FFF2-40B4-BE49-F238E27FC236}">
                <a16:creationId xmlns:a16="http://schemas.microsoft.com/office/drawing/2014/main" id="{D75AE64A-1E95-73FE-C748-E220E4D5F66F}"/>
              </a:ext>
            </a:extLst>
          </p:cNvPr>
          <p:cNvSpPr txBox="1"/>
          <p:nvPr/>
        </p:nvSpPr>
        <p:spPr>
          <a:xfrm>
            <a:off x="351819" y="740818"/>
            <a:ext cx="8386990" cy="461665"/>
          </a:xfrm>
          <a:prstGeom prst="rect">
            <a:avLst/>
          </a:prstGeom>
          <a:noFill/>
        </p:spPr>
        <p:txBody>
          <a:bodyPr wrap="square">
            <a:spAutoFit/>
          </a:bodyPr>
          <a:lstStyle/>
          <a:p>
            <a:r>
              <a:rPr lang="en-GB" sz="2400" dirty="0">
                <a:solidFill>
                  <a:srgbClr val="FF0000"/>
                </a:solidFill>
              </a:rPr>
              <a:t>2.1. </a:t>
            </a:r>
            <a:r>
              <a:rPr lang="pt-BR" sz="2400" dirty="0">
                <a:solidFill>
                  <a:srgbClr val="FF0000"/>
                </a:solidFill>
              </a:rPr>
              <a:t>Aistriú an fhuinnimh teasa agus athrú teochta</a:t>
            </a:r>
            <a:endParaRPr lang="en-GB" sz="2400" dirty="0">
              <a:solidFill>
                <a:srgbClr val="FF0000"/>
              </a:solidFill>
            </a:endParaRPr>
          </a:p>
        </p:txBody>
      </p:sp>
      <p:sp>
        <p:nvSpPr>
          <p:cNvPr id="3" name="TextBox 2">
            <a:extLst>
              <a:ext uri="{FF2B5EF4-FFF2-40B4-BE49-F238E27FC236}">
                <a16:creationId xmlns:a16="http://schemas.microsoft.com/office/drawing/2014/main" id="{CEC56E43-57F3-9FB5-FD74-E643269A2779}"/>
              </a:ext>
            </a:extLst>
          </p:cNvPr>
          <p:cNvSpPr txBox="1"/>
          <p:nvPr/>
        </p:nvSpPr>
        <p:spPr>
          <a:xfrm rot="16200000">
            <a:off x="5958994" y="3167389"/>
            <a:ext cx="5841664" cy="523220"/>
          </a:xfrm>
          <a:prstGeom prst="rect">
            <a:avLst/>
          </a:prstGeom>
          <a:noFill/>
        </p:spPr>
        <p:txBody>
          <a:bodyPr wrap="none" rtlCol="0">
            <a:spAutoFit/>
          </a:bodyPr>
          <a:lstStyle/>
          <a:p>
            <a:pPr algn="l">
              <a:spcAft>
                <a:spcPts val="1200"/>
              </a:spcAft>
            </a:pPr>
            <a:r>
              <a:rPr lang="en-GB" sz="2800" b="1" dirty="0" err="1">
                <a:latin typeface="Arial" panose="020B0604020202020204" pitchFamily="34" charset="0"/>
                <a:cs typeface="Arial" panose="020B0604020202020204" pitchFamily="34" charset="0"/>
              </a:rPr>
              <a:t>Aistriú</a:t>
            </a:r>
            <a:r>
              <a:rPr lang="en-GB" sz="2800" b="1" dirty="0">
                <a:latin typeface="Arial" panose="020B0604020202020204" pitchFamily="34" charset="0"/>
                <a:cs typeface="Arial" panose="020B0604020202020204" pitchFamily="34" charset="0"/>
              </a:rPr>
              <a:t> </a:t>
            </a:r>
            <a:r>
              <a:rPr lang="en-GB" sz="2800" b="1" dirty="0" err="1">
                <a:latin typeface="Arial" panose="020B0604020202020204" pitchFamily="34" charset="0"/>
                <a:cs typeface="Arial" panose="020B0604020202020204" pitchFamily="34" charset="0"/>
              </a:rPr>
              <a:t>teasa</a:t>
            </a:r>
            <a:r>
              <a:rPr lang="en-GB" sz="2800" b="1" dirty="0">
                <a:latin typeface="Arial" panose="020B0604020202020204" pitchFamily="34" charset="0"/>
                <a:cs typeface="Arial" panose="020B0604020202020204" pitchFamily="34" charset="0"/>
              </a:rPr>
              <a:t> agus </a:t>
            </a:r>
            <a:r>
              <a:rPr lang="en-GB" sz="2800" b="1" dirty="0" err="1">
                <a:latin typeface="Arial" panose="020B0604020202020204" pitchFamily="34" charset="0"/>
                <a:cs typeface="Arial" panose="020B0604020202020204" pitchFamily="34" charset="0"/>
              </a:rPr>
              <a:t>Éifeachtúlacht</a:t>
            </a:r>
            <a:endParaRPr lang="en-GB" sz="28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316934895"/>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9C88232-D7D4-CF70-CFFF-FB4A498B60A1}"/>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A506AB36-8E52-5F74-4179-24B729FF5126}"/>
              </a:ext>
            </a:extLst>
          </p:cNvPr>
          <p:cNvSpPr>
            <a:spLocks noGrp="1"/>
          </p:cNvSpPr>
          <p:nvPr>
            <p:ph type="title"/>
          </p:nvPr>
        </p:nvSpPr>
        <p:spPr>
          <a:xfrm>
            <a:off x="241300" y="155246"/>
            <a:ext cx="8724900" cy="590931"/>
          </a:xfrm>
        </p:spPr>
        <p:txBody>
          <a:bodyPr/>
          <a:lstStyle/>
          <a:p>
            <a:r>
              <a:rPr lang="en-IE" dirty="0"/>
              <a:t>A</a:t>
            </a:r>
            <a:r>
              <a:rPr lang="ga-IE" dirty="0"/>
              <a:t>istriú</a:t>
            </a:r>
            <a:r>
              <a:rPr lang="en-GB" dirty="0"/>
              <a:t> </a:t>
            </a:r>
            <a:r>
              <a:rPr lang="en-GB" dirty="0" err="1"/>
              <a:t>teasa</a:t>
            </a:r>
            <a:endParaRPr lang="en-GB" dirty="0"/>
          </a:p>
        </p:txBody>
      </p:sp>
      <p:sp>
        <p:nvSpPr>
          <p:cNvPr id="4" name="TextBox 3">
            <a:extLst>
              <a:ext uri="{FF2B5EF4-FFF2-40B4-BE49-F238E27FC236}">
                <a16:creationId xmlns:a16="http://schemas.microsoft.com/office/drawing/2014/main" id="{05C3B97D-527E-E1B0-77BB-78F27B2213E8}"/>
              </a:ext>
            </a:extLst>
          </p:cNvPr>
          <p:cNvSpPr txBox="1"/>
          <p:nvPr/>
        </p:nvSpPr>
        <p:spPr>
          <a:xfrm>
            <a:off x="425078" y="1408398"/>
            <a:ext cx="5480421" cy="1569660"/>
          </a:xfrm>
          <a:prstGeom prst="rect">
            <a:avLst/>
          </a:prstGeom>
          <a:noFill/>
        </p:spPr>
        <p:txBody>
          <a:bodyPr wrap="square" rtlCol="0">
            <a:spAutoFit/>
          </a:bodyPr>
          <a:lstStyle/>
          <a:p>
            <a:r>
              <a:rPr lang="en-GB" sz="2800" b="1" dirty="0" err="1">
                <a:latin typeface="Arial" panose="020B0604020202020204" pitchFamily="34" charset="0"/>
                <a:cs typeface="Arial" panose="020B0604020202020204" pitchFamily="34" charset="0"/>
              </a:rPr>
              <a:t>Sampla</a:t>
            </a:r>
            <a:r>
              <a:rPr lang="en-GB" sz="2800" dirty="0">
                <a:latin typeface="Arial" panose="020B0604020202020204" pitchFamily="34" charset="0"/>
                <a:cs typeface="Arial" panose="020B0604020202020204" pitchFamily="34" charset="0"/>
              </a:rPr>
              <a:t>: </a:t>
            </a:r>
            <a:r>
              <a:rPr lang="ga-IE" sz="3200" dirty="0"/>
              <a:t>1.2 kg d'uisce ag 100°C curtha le coimeádán alúmanaim 0.5 kg ag 20°C</a:t>
            </a:r>
            <a:r>
              <a:rPr lang="en-IE" sz="3200" dirty="0"/>
              <a:t>.</a:t>
            </a:r>
            <a:endParaRPr lang="en-GB" sz="2800" dirty="0">
              <a:latin typeface="Arial" panose="020B0604020202020204" pitchFamily="34" charset="0"/>
              <a:cs typeface="Arial" panose="020B0604020202020204" pitchFamily="34" charset="0"/>
            </a:endParaRPr>
          </a:p>
        </p:txBody>
      </p:sp>
      <p:sp>
        <p:nvSpPr>
          <p:cNvPr id="5" name="TextBox 4">
            <a:extLst>
              <a:ext uri="{FF2B5EF4-FFF2-40B4-BE49-F238E27FC236}">
                <a16:creationId xmlns:a16="http://schemas.microsoft.com/office/drawing/2014/main" id="{37B142E1-8A12-4766-6213-561AEE98E15B}"/>
              </a:ext>
            </a:extLst>
          </p:cNvPr>
          <p:cNvSpPr txBox="1"/>
          <p:nvPr/>
        </p:nvSpPr>
        <p:spPr>
          <a:xfrm>
            <a:off x="425080" y="3145041"/>
            <a:ext cx="4434304" cy="3139321"/>
          </a:xfrm>
          <a:prstGeom prst="rect">
            <a:avLst/>
          </a:prstGeom>
          <a:noFill/>
        </p:spPr>
        <p:txBody>
          <a:bodyPr wrap="square" rtlCol="0">
            <a:spAutoFit/>
          </a:bodyPr>
          <a:lstStyle/>
          <a:p>
            <a:pPr algn="l">
              <a:spcAft>
                <a:spcPts val="1200"/>
              </a:spcAft>
            </a:pPr>
            <a:r>
              <a:rPr lang="en-GB" sz="2800" b="1" dirty="0" err="1">
                <a:latin typeface="Arial" panose="020B0604020202020204" pitchFamily="34" charset="0"/>
                <a:cs typeface="Arial" panose="020B0604020202020204" pitchFamily="34" charset="0"/>
              </a:rPr>
              <a:t>Torthaí</a:t>
            </a:r>
            <a:r>
              <a:rPr lang="en-GB" sz="2800" dirty="0">
                <a:latin typeface="Arial" panose="020B0604020202020204" pitchFamily="34" charset="0"/>
                <a:cs typeface="Arial" panose="020B0604020202020204" pitchFamily="34" charset="0"/>
              </a:rPr>
              <a:t>:</a:t>
            </a:r>
          </a:p>
          <a:p>
            <a:pPr marL="457200" indent="-457200">
              <a:buFont typeface="Arial" panose="020B0604020202020204" pitchFamily="34" charset="0"/>
              <a:buChar char="•"/>
            </a:pPr>
            <a:r>
              <a:rPr lang="ga-IE" sz="3200" dirty="0"/>
              <a:t>Teasaíonn an coimeádán</a:t>
            </a:r>
          </a:p>
          <a:p>
            <a:pPr marL="457200" indent="-457200">
              <a:buFont typeface="Arial" panose="020B0604020202020204" pitchFamily="34" charset="0"/>
              <a:buChar char="•"/>
            </a:pPr>
            <a:r>
              <a:rPr lang="ga-IE" sz="3200" dirty="0"/>
              <a:t>Fuaraíonn an t-uisce</a:t>
            </a:r>
          </a:p>
          <a:p>
            <a:pPr marL="457200" indent="-457200">
              <a:buFont typeface="Arial" panose="020B0604020202020204" pitchFamily="34" charset="0"/>
              <a:buChar char="•"/>
            </a:pPr>
            <a:r>
              <a:rPr lang="ga-IE" sz="3200" dirty="0"/>
              <a:t>Sroichtear teocht chothromaíochta</a:t>
            </a:r>
          </a:p>
        </p:txBody>
      </p:sp>
      <p:sp>
        <p:nvSpPr>
          <p:cNvPr id="6" name="Rectangle 5">
            <a:extLst>
              <a:ext uri="{FF2B5EF4-FFF2-40B4-BE49-F238E27FC236}">
                <a16:creationId xmlns:a16="http://schemas.microsoft.com/office/drawing/2014/main" id="{D68F92FD-AB27-2D85-761C-A4DCB33CD600}"/>
              </a:ext>
            </a:extLst>
          </p:cNvPr>
          <p:cNvSpPr/>
          <p:nvPr/>
        </p:nvSpPr>
        <p:spPr>
          <a:xfrm>
            <a:off x="6125227" y="4305692"/>
            <a:ext cx="1891431" cy="1502115"/>
          </a:xfrm>
          <a:custGeom>
            <a:avLst/>
            <a:gdLst>
              <a:gd name="csX0" fmla="*/ 0 w 1891431"/>
              <a:gd name="csY0" fmla="*/ 0 h 1502115"/>
              <a:gd name="csX1" fmla="*/ 1891431 w 1891431"/>
              <a:gd name="csY1" fmla="*/ 0 h 1502115"/>
              <a:gd name="csX2" fmla="*/ 1891431 w 1891431"/>
              <a:gd name="csY2" fmla="*/ 1502115 h 1502115"/>
              <a:gd name="csX3" fmla="*/ 0 w 1891431"/>
              <a:gd name="csY3" fmla="*/ 1502115 h 1502115"/>
              <a:gd name="csX4" fmla="*/ 0 w 1891431"/>
              <a:gd name="csY4" fmla="*/ 0 h 1502115"/>
              <a:gd name="csX0" fmla="*/ 1891431 w 1982871"/>
              <a:gd name="csY0" fmla="*/ 0 h 1502115"/>
              <a:gd name="csX1" fmla="*/ 1891431 w 1982871"/>
              <a:gd name="csY1" fmla="*/ 1502115 h 1502115"/>
              <a:gd name="csX2" fmla="*/ 0 w 1982871"/>
              <a:gd name="csY2" fmla="*/ 1502115 h 1502115"/>
              <a:gd name="csX3" fmla="*/ 0 w 1982871"/>
              <a:gd name="csY3" fmla="*/ 0 h 1502115"/>
              <a:gd name="csX4" fmla="*/ 1982871 w 1982871"/>
              <a:gd name="csY4" fmla="*/ 91440 h 1502115"/>
              <a:gd name="csX0" fmla="*/ 1891431 w 1891431"/>
              <a:gd name="csY0" fmla="*/ 0 h 1502115"/>
              <a:gd name="csX1" fmla="*/ 1891431 w 1891431"/>
              <a:gd name="csY1" fmla="*/ 1502115 h 1502115"/>
              <a:gd name="csX2" fmla="*/ 0 w 1891431"/>
              <a:gd name="csY2" fmla="*/ 1502115 h 1502115"/>
              <a:gd name="csX3" fmla="*/ 0 w 1891431"/>
              <a:gd name="csY3" fmla="*/ 0 h 1502115"/>
              <a:gd name="csX0" fmla="*/ 1891431 w 1891431"/>
              <a:gd name="csY0" fmla="*/ 1502115 h 1502115"/>
              <a:gd name="csX1" fmla="*/ 0 w 1891431"/>
              <a:gd name="csY1" fmla="*/ 1502115 h 1502115"/>
              <a:gd name="csX2" fmla="*/ 0 w 1891431"/>
              <a:gd name="csY2" fmla="*/ 0 h 1502115"/>
            </a:gdLst>
            <a:ahLst/>
            <a:cxnLst>
              <a:cxn ang="0">
                <a:pos x="csX0" y="csY0"/>
              </a:cxn>
              <a:cxn ang="0">
                <a:pos x="csX1" y="csY1"/>
              </a:cxn>
              <a:cxn ang="0">
                <a:pos x="csX2" y="csY2"/>
              </a:cxn>
            </a:cxnLst>
            <a:rect l="l" t="t" r="r" b="b"/>
            <a:pathLst>
              <a:path w="1891431" h="1502115">
                <a:moveTo>
                  <a:pt x="1891431" y="1502115"/>
                </a:moveTo>
                <a:lnTo>
                  <a:pt x="0" y="1502115"/>
                </a:lnTo>
                <a:lnTo>
                  <a:pt x="0" y="0"/>
                </a:lnTo>
              </a:path>
            </a:pathLst>
          </a:custGeom>
          <a:solidFill>
            <a:schemeClr val="bg1"/>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Freeform: Shape 7">
            <a:extLst>
              <a:ext uri="{FF2B5EF4-FFF2-40B4-BE49-F238E27FC236}">
                <a16:creationId xmlns:a16="http://schemas.microsoft.com/office/drawing/2014/main" id="{5A4908AE-3A75-5B34-8FAE-6371B2D546C9}"/>
              </a:ext>
            </a:extLst>
          </p:cNvPr>
          <p:cNvSpPr/>
          <p:nvPr/>
        </p:nvSpPr>
        <p:spPr>
          <a:xfrm>
            <a:off x="6137753" y="4729745"/>
            <a:ext cx="1903957" cy="877646"/>
          </a:xfrm>
          <a:custGeom>
            <a:avLst/>
            <a:gdLst>
              <a:gd name="csX0" fmla="*/ 0 w 1903957"/>
              <a:gd name="csY0" fmla="*/ 876822 h 876822"/>
              <a:gd name="csX1" fmla="*/ 914400 w 1903957"/>
              <a:gd name="csY1" fmla="*/ 87682 h 876822"/>
              <a:gd name="csX2" fmla="*/ 1903957 w 1903957"/>
              <a:gd name="csY2" fmla="*/ 0 h 876822"/>
              <a:gd name="csX0" fmla="*/ 0 w 1903957"/>
              <a:gd name="csY0" fmla="*/ 877538 h 877538"/>
              <a:gd name="csX1" fmla="*/ 914400 w 1903957"/>
              <a:gd name="csY1" fmla="*/ 88398 h 877538"/>
              <a:gd name="csX2" fmla="*/ 1903957 w 1903957"/>
              <a:gd name="csY2" fmla="*/ 716 h 877538"/>
              <a:gd name="csX0" fmla="*/ 0 w 1903957"/>
              <a:gd name="csY0" fmla="*/ 877105 h 877105"/>
              <a:gd name="csX1" fmla="*/ 789140 w 1903957"/>
              <a:gd name="csY1" fmla="*/ 200699 h 877105"/>
              <a:gd name="csX2" fmla="*/ 1903957 w 1903957"/>
              <a:gd name="csY2" fmla="*/ 283 h 877105"/>
              <a:gd name="csX0" fmla="*/ 0 w 1903957"/>
              <a:gd name="csY0" fmla="*/ 877646 h 877646"/>
              <a:gd name="csX1" fmla="*/ 789140 w 1903957"/>
              <a:gd name="csY1" fmla="*/ 201240 h 877646"/>
              <a:gd name="csX2" fmla="*/ 1903957 w 1903957"/>
              <a:gd name="csY2" fmla="*/ 824 h 877646"/>
              <a:gd name="csX0" fmla="*/ 0 w 1903957"/>
              <a:gd name="csY0" fmla="*/ 877646 h 877646"/>
              <a:gd name="csX1" fmla="*/ 789140 w 1903957"/>
              <a:gd name="csY1" fmla="*/ 201240 h 877646"/>
              <a:gd name="csX2" fmla="*/ 1903957 w 1903957"/>
              <a:gd name="csY2" fmla="*/ 824 h 877646"/>
            </a:gdLst>
            <a:ahLst/>
            <a:cxnLst>
              <a:cxn ang="0">
                <a:pos x="csX0" y="csY0"/>
              </a:cxn>
              <a:cxn ang="0">
                <a:pos x="csX1" y="csY1"/>
              </a:cxn>
              <a:cxn ang="0">
                <a:pos x="csX2" y="csY2"/>
              </a:cxn>
            </a:cxnLst>
            <a:rect l="l" t="t" r="r" b="b"/>
            <a:pathLst>
              <a:path w="1903957" h="877646">
                <a:moveTo>
                  <a:pt x="0" y="877646"/>
                </a:moveTo>
                <a:cubicBezTo>
                  <a:pt x="250347" y="563277"/>
                  <a:pt x="509392" y="355727"/>
                  <a:pt x="789140" y="201240"/>
                </a:cubicBezTo>
                <a:cubicBezTo>
                  <a:pt x="1068888" y="46753"/>
                  <a:pt x="1398741" y="-7527"/>
                  <a:pt x="1903957" y="824"/>
                </a:cubicBezTo>
              </a:path>
            </a:pathLst>
          </a:custGeom>
          <a:no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Freeform: Shape 8">
            <a:extLst>
              <a:ext uri="{FF2B5EF4-FFF2-40B4-BE49-F238E27FC236}">
                <a16:creationId xmlns:a16="http://schemas.microsoft.com/office/drawing/2014/main" id="{9424D5A9-79CA-5C73-6A94-757632D8166F}"/>
              </a:ext>
            </a:extLst>
          </p:cNvPr>
          <p:cNvSpPr/>
          <p:nvPr/>
        </p:nvSpPr>
        <p:spPr>
          <a:xfrm flipV="1">
            <a:off x="6112701" y="4529328"/>
            <a:ext cx="1903957" cy="154749"/>
          </a:xfrm>
          <a:custGeom>
            <a:avLst/>
            <a:gdLst>
              <a:gd name="csX0" fmla="*/ 0 w 1903957"/>
              <a:gd name="csY0" fmla="*/ 876822 h 876822"/>
              <a:gd name="csX1" fmla="*/ 914400 w 1903957"/>
              <a:gd name="csY1" fmla="*/ 87682 h 876822"/>
              <a:gd name="csX2" fmla="*/ 1903957 w 1903957"/>
              <a:gd name="csY2" fmla="*/ 0 h 876822"/>
              <a:gd name="csX0" fmla="*/ 0 w 1903957"/>
              <a:gd name="csY0" fmla="*/ 877538 h 877538"/>
              <a:gd name="csX1" fmla="*/ 914400 w 1903957"/>
              <a:gd name="csY1" fmla="*/ 88398 h 877538"/>
              <a:gd name="csX2" fmla="*/ 1903957 w 1903957"/>
              <a:gd name="csY2" fmla="*/ 716 h 877538"/>
              <a:gd name="csX0" fmla="*/ 0 w 1903957"/>
              <a:gd name="csY0" fmla="*/ 877105 h 877105"/>
              <a:gd name="csX1" fmla="*/ 789140 w 1903957"/>
              <a:gd name="csY1" fmla="*/ 200699 h 877105"/>
              <a:gd name="csX2" fmla="*/ 1903957 w 1903957"/>
              <a:gd name="csY2" fmla="*/ 283 h 877105"/>
              <a:gd name="csX0" fmla="*/ 0 w 1903957"/>
              <a:gd name="csY0" fmla="*/ 877646 h 877646"/>
              <a:gd name="csX1" fmla="*/ 789140 w 1903957"/>
              <a:gd name="csY1" fmla="*/ 201240 h 877646"/>
              <a:gd name="csX2" fmla="*/ 1903957 w 1903957"/>
              <a:gd name="csY2" fmla="*/ 824 h 877646"/>
            </a:gdLst>
            <a:ahLst/>
            <a:cxnLst>
              <a:cxn ang="0">
                <a:pos x="csX0" y="csY0"/>
              </a:cxn>
              <a:cxn ang="0">
                <a:pos x="csX1" y="csY1"/>
              </a:cxn>
              <a:cxn ang="0">
                <a:pos x="csX2" y="csY2"/>
              </a:cxn>
            </a:cxnLst>
            <a:rect l="l" t="t" r="r" b="b"/>
            <a:pathLst>
              <a:path w="1903957" h="877646">
                <a:moveTo>
                  <a:pt x="0" y="877646"/>
                </a:moveTo>
                <a:cubicBezTo>
                  <a:pt x="263047" y="652177"/>
                  <a:pt x="509392" y="355727"/>
                  <a:pt x="789140" y="201240"/>
                </a:cubicBezTo>
                <a:cubicBezTo>
                  <a:pt x="1068888" y="46753"/>
                  <a:pt x="1398741" y="-7527"/>
                  <a:pt x="1903957" y="824"/>
                </a:cubicBezTo>
              </a:path>
            </a:pathLst>
          </a:custGeom>
          <a:no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TextBox 9">
            <a:extLst>
              <a:ext uri="{FF2B5EF4-FFF2-40B4-BE49-F238E27FC236}">
                <a16:creationId xmlns:a16="http://schemas.microsoft.com/office/drawing/2014/main" id="{79E93E12-FA41-775F-A543-F7289AD10F83}"/>
              </a:ext>
            </a:extLst>
          </p:cNvPr>
          <p:cNvSpPr txBox="1"/>
          <p:nvPr/>
        </p:nvSpPr>
        <p:spPr>
          <a:xfrm>
            <a:off x="6611875" y="4202185"/>
            <a:ext cx="955711" cy="461665"/>
          </a:xfrm>
          <a:prstGeom prst="rect">
            <a:avLst/>
          </a:prstGeom>
          <a:noFill/>
        </p:spPr>
        <p:txBody>
          <a:bodyPr wrap="none" rtlCol="0">
            <a:spAutoFit/>
          </a:bodyPr>
          <a:lstStyle/>
          <a:p>
            <a:pPr algn="l">
              <a:spcAft>
                <a:spcPts val="1200"/>
              </a:spcAft>
            </a:pPr>
            <a:r>
              <a:rPr lang="en-GB" sz="2400" dirty="0" err="1">
                <a:latin typeface="Arial" panose="020B0604020202020204" pitchFamily="34" charset="0"/>
                <a:cs typeface="Arial" panose="020B0604020202020204" pitchFamily="34" charset="0"/>
              </a:rPr>
              <a:t>Uisce</a:t>
            </a:r>
            <a:endParaRPr lang="en-GB" sz="2400" dirty="0">
              <a:latin typeface="Arial" panose="020B0604020202020204" pitchFamily="34" charset="0"/>
              <a:cs typeface="Arial" panose="020B0604020202020204" pitchFamily="34" charset="0"/>
            </a:endParaRPr>
          </a:p>
        </p:txBody>
      </p:sp>
      <p:sp>
        <p:nvSpPr>
          <p:cNvPr id="13" name="TextBox 12">
            <a:extLst>
              <a:ext uri="{FF2B5EF4-FFF2-40B4-BE49-F238E27FC236}">
                <a16:creationId xmlns:a16="http://schemas.microsoft.com/office/drawing/2014/main" id="{C34ED444-72F9-09F6-8107-1AD4BBE2A3A5}"/>
              </a:ext>
            </a:extLst>
          </p:cNvPr>
          <p:cNvSpPr txBox="1"/>
          <p:nvPr/>
        </p:nvSpPr>
        <p:spPr>
          <a:xfrm>
            <a:off x="6678173" y="4901739"/>
            <a:ext cx="1657826" cy="461665"/>
          </a:xfrm>
          <a:prstGeom prst="rect">
            <a:avLst/>
          </a:prstGeom>
          <a:noFill/>
        </p:spPr>
        <p:txBody>
          <a:bodyPr wrap="none" rtlCol="0">
            <a:spAutoFit/>
          </a:bodyPr>
          <a:lstStyle/>
          <a:p>
            <a:pPr algn="l">
              <a:spcAft>
                <a:spcPts val="1200"/>
              </a:spcAft>
            </a:pPr>
            <a:r>
              <a:rPr lang="en-GB" sz="2400" dirty="0" err="1">
                <a:latin typeface="Arial" panose="020B0604020202020204" pitchFamily="34" charset="0"/>
                <a:cs typeface="Arial" panose="020B0604020202020204" pitchFamily="34" charset="0"/>
              </a:rPr>
              <a:t>Alúmanam</a:t>
            </a:r>
            <a:endParaRPr lang="en-GB" sz="2400" dirty="0">
              <a:latin typeface="Arial" panose="020B0604020202020204" pitchFamily="34" charset="0"/>
              <a:cs typeface="Arial" panose="020B0604020202020204" pitchFamily="34" charset="0"/>
            </a:endParaRPr>
          </a:p>
        </p:txBody>
      </p:sp>
      <p:sp>
        <p:nvSpPr>
          <p:cNvPr id="14" name="TextBox 13">
            <a:extLst>
              <a:ext uri="{FF2B5EF4-FFF2-40B4-BE49-F238E27FC236}">
                <a16:creationId xmlns:a16="http://schemas.microsoft.com/office/drawing/2014/main" id="{37C4B36C-3A85-A62B-7640-C210390F48D3}"/>
              </a:ext>
            </a:extLst>
          </p:cNvPr>
          <p:cNvSpPr txBox="1"/>
          <p:nvPr/>
        </p:nvSpPr>
        <p:spPr>
          <a:xfrm>
            <a:off x="5140749" y="5330255"/>
            <a:ext cx="1078045" cy="523220"/>
          </a:xfrm>
          <a:prstGeom prst="rect">
            <a:avLst/>
          </a:prstGeom>
          <a:noFill/>
        </p:spPr>
        <p:txBody>
          <a:bodyPr wrap="square" rtlCol="0">
            <a:spAutoFit/>
          </a:bodyPr>
          <a:lstStyle/>
          <a:p>
            <a:pPr>
              <a:spcAft>
                <a:spcPts val="1200"/>
              </a:spcAft>
            </a:pPr>
            <a:r>
              <a:rPr lang="en-GB" sz="2800">
                <a:latin typeface="Arial" panose="020B0604020202020204" pitchFamily="34" charset="0"/>
                <a:cs typeface="Arial" panose="020B0604020202020204" pitchFamily="34" charset="0"/>
              </a:rPr>
              <a:t>20°C </a:t>
            </a:r>
          </a:p>
        </p:txBody>
      </p:sp>
      <p:sp>
        <p:nvSpPr>
          <p:cNvPr id="15" name="TextBox 14">
            <a:extLst>
              <a:ext uri="{FF2B5EF4-FFF2-40B4-BE49-F238E27FC236}">
                <a16:creationId xmlns:a16="http://schemas.microsoft.com/office/drawing/2014/main" id="{0C79C6ED-4DC0-B485-B304-D5FB30F381B0}"/>
              </a:ext>
            </a:extLst>
          </p:cNvPr>
          <p:cNvSpPr txBox="1"/>
          <p:nvPr/>
        </p:nvSpPr>
        <p:spPr>
          <a:xfrm>
            <a:off x="4958742" y="4181307"/>
            <a:ext cx="1230450" cy="523220"/>
          </a:xfrm>
          <a:prstGeom prst="rect">
            <a:avLst/>
          </a:prstGeom>
          <a:noFill/>
        </p:spPr>
        <p:txBody>
          <a:bodyPr wrap="square" rtlCol="0">
            <a:spAutoFit/>
          </a:bodyPr>
          <a:lstStyle/>
          <a:p>
            <a:pPr>
              <a:spcAft>
                <a:spcPts val="1200"/>
              </a:spcAft>
            </a:pPr>
            <a:r>
              <a:rPr lang="en-GB" sz="2800">
                <a:latin typeface="Arial" panose="020B0604020202020204" pitchFamily="34" charset="0"/>
                <a:cs typeface="Arial" panose="020B0604020202020204" pitchFamily="34" charset="0"/>
              </a:rPr>
              <a:t>100°C </a:t>
            </a:r>
          </a:p>
        </p:txBody>
      </p:sp>
      <p:sp>
        <p:nvSpPr>
          <p:cNvPr id="16" name="TextBox 15">
            <a:extLst>
              <a:ext uri="{FF2B5EF4-FFF2-40B4-BE49-F238E27FC236}">
                <a16:creationId xmlns:a16="http://schemas.microsoft.com/office/drawing/2014/main" id="{775D8D9F-7FE8-1A17-A9D7-4F8D9E4B82D3}"/>
              </a:ext>
            </a:extLst>
          </p:cNvPr>
          <p:cNvSpPr txBox="1"/>
          <p:nvPr/>
        </p:nvSpPr>
        <p:spPr>
          <a:xfrm>
            <a:off x="6218794" y="3104975"/>
            <a:ext cx="3141032" cy="954107"/>
          </a:xfrm>
          <a:prstGeom prst="rect">
            <a:avLst/>
          </a:prstGeom>
          <a:noFill/>
        </p:spPr>
        <p:txBody>
          <a:bodyPr wrap="square" rtlCol="0">
            <a:spAutoFit/>
          </a:bodyPr>
          <a:lstStyle/>
          <a:p>
            <a:pPr>
              <a:spcAft>
                <a:spcPts val="1200"/>
              </a:spcAft>
            </a:pPr>
            <a:r>
              <a:rPr lang="en-IE" sz="2800" dirty="0"/>
              <a:t>T</a:t>
            </a:r>
            <a:r>
              <a:rPr lang="ga-IE" sz="2800" dirty="0"/>
              <a:t>eocht chothromaíochta</a:t>
            </a:r>
            <a:endParaRPr lang="en-GB" sz="2800" dirty="0">
              <a:latin typeface="Arial" panose="020B0604020202020204" pitchFamily="34" charset="0"/>
              <a:cs typeface="Arial" panose="020B0604020202020204" pitchFamily="34" charset="0"/>
            </a:endParaRPr>
          </a:p>
        </p:txBody>
      </p:sp>
      <p:cxnSp>
        <p:nvCxnSpPr>
          <p:cNvPr id="18" name="Straight Arrow Connector 17">
            <a:extLst>
              <a:ext uri="{FF2B5EF4-FFF2-40B4-BE49-F238E27FC236}">
                <a16:creationId xmlns:a16="http://schemas.microsoft.com/office/drawing/2014/main" id="{1BA875B0-7201-2EB2-6174-8A154391BAA0}"/>
              </a:ext>
            </a:extLst>
          </p:cNvPr>
          <p:cNvCxnSpPr>
            <a:cxnSpLocks/>
          </p:cNvCxnSpPr>
          <p:nvPr/>
        </p:nvCxnSpPr>
        <p:spPr>
          <a:xfrm flipH="1">
            <a:off x="8080852" y="4029441"/>
            <a:ext cx="391217" cy="700304"/>
          </a:xfrm>
          <a:prstGeom prst="straightConnector1">
            <a:avLst/>
          </a:prstGeom>
          <a:ln w="28575">
            <a:solidFill>
              <a:schemeClr val="tx1"/>
            </a:solidFill>
            <a:tailEnd type="arrow" w="med" len="lg"/>
          </a:ln>
        </p:spPr>
        <p:style>
          <a:lnRef idx="2">
            <a:schemeClr val="accent1"/>
          </a:lnRef>
          <a:fillRef idx="0">
            <a:schemeClr val="accent1"/>
          </a:fillRef>
          <a:effectRef idx="1">
            <a:schemeClr val="accent1"/>
          </a:effectRef>
          <a:fontRef idx="minor">
            <a:schemeClr val="tx1"/>
          </a:fontRef>
        </p:style>
      </p:cxnSp>
      <p:grpSp>
        <p:nvGrpSpPr>
          <p:cNvPr id="2" name="Group 1">
            <a:extLst>
              <a:ext uri="{FF2B5EF4-FFF2-40B4-BE49-F238E27FC236}">
                <a16:creationId xmlns:a16="http://schemas.microsoft.com/office/drawing/2014/main" id="{631188D0-54C2-F287-FCF4-377A25A75CAC}"/>
              </a:ext>
            </a:extLst>
          </p:cNvPr>
          <p:cNvGrpSpPr/>
          <p:nvPr/>
        </p:nvGrpSpPr>
        <p:grpSpPr>
          <a:xfrm rot="18249417">
            <a:off x="7535334" y="625607"/>
            <a:ext cx="1169828" cy="1327759"/>
            <a:chOff x="964505" y="1528175"/>
            <a:chExt cx="1169828" cy="1327759"/>
          </a:xfrm>
        </p:grpSpPr>
        <p:sp>
          <p:nvSpPr>
            <p:cNvPr id="7" name="Freeform: Shape 6">
              <a:extLst>
                <a:ext uri="{FF2B5EF4-FFF2-40B4-BE49-F238E27FC236}">
                  <a16:creationId xmlns:a16="http://schemas.microsoft.com/office/drawing/2014/main" id="{9D387DD2-560A-C766-CEE6-AF8BB613AC4B}"/>
                </a:ext>
              </a:extLst>
            </p:cNvPr>
            <p:cNvSpPr/>
            <p:nvPr/>
          </p:nvSpPr>
          <p:spPr>
            <a:xfrm>
              <a:off x="964505" y="1528175"/>
              <a:ext cx="1169828" cy="1327759"/>
            </a:xfrm>
            <a:custGeom>
              <a:avLst/>
              <a:gdLst>
                <a:gd name="csX0" fmla="*/ 100208 w 789140"/>
                <a:gd name="csY0" fmla="*/ 1327759 h 1327759"/>
                <a:gd name="csX1" fmla="*/ 726510 w 789140"/>
                <a:gd name="csY1" fmla="*/ 1302707 h 1327759"/>
                <a:gd name="csX2" fmla="*/ 789140 w 789140"/>
                <a:gd name="csY2" fmla="*/ 663880 h 1327759"/>
                <a:gd name="csX3" fmla="*/ 688932 w 789140"/>
                <a:gd name="csY3" fmla="*/ 0 h 1327759"/>
                <a:gd name="csX4" fmla="*/ 25052 w 789140"/>
                <a:gd name="csY4" fmla="*/ 12526 h 1327759"/>
                <a:gd name="csX5" fmla="*/ 100208 w 789140"/>
                <a:gd name="csY5" fmla="*/ 200417 h 1327759"/>
                <a:gd name="csX6" fmla="*/ 0 w 789140"/>
                <a:gd name="csY6" fmla="*/ 851770 h 1327759"/>
                <a:gd name="csX7" fmla="*/ 100208 w 789140"/>
                <a:gd name="csY7" fmla="*/ 1327759 h 1327759"/>
                <a:gd name="csX0" fmla="*/ 100208 w 789140"/>
                <a:gd name="csY0" fmla="*/ 1327759 h 1327759"/>
                <a:gd name="csX1" fmla="*/ 726510 w 789140"/>
                <a:gd name="csY1" fmla="*/ 1302707 h 1327759"/>
                <a:gd name="csX2" fmla="*/ 789140 w 789140"/>
                <a:gd name="csY2" fmla="*/ 663880 h 1327759"/>
                <a:gd name="csX3" fmla="*/ 663880 w 789140"/>
                <a:gd name="csY3" fmla="*/ 350729 h 1327759"/>
                <a:gd name="csX4" fmla="*/ 688932 w 789140"/>
                <a:gd name="csY4" fmla="*/ 0 h 1327759"/>
                <a:gd name="csX5" fmla="*/ 25052 w 789140"/>
                <a:gd name="csY5" fmla="*/ 12526 h 1327759"/>
                <a:gd name="csX6" fmla="*/ 100208 w 789140"/>
                <a:gd name="csY6" fmla="*/ 200417 h 1327759"/>
                <a:gd name="csX7" fmla="*/ 0 w 789140"/>
                <a:gd name="csY7" fmla="*/ 851770 h 1327759"/>
                <a:gd name="csX8" fmla="*/ 100208 w 789140"/>
                <a:gd name="csY8" fmla="*/ 1327759 h 1327759"/>
                <a:gd name="csX0" fmla="*/ 100208 w 1127343"/>
                <a:gd name="csY0" fmla="*/ 1327759 h 1327759"/>
                <a:gd name="csX1" fmla="*/ 726510 w 1127343"/>
                <a:gd name="csY1" fmla="*/ 1302707 h 1327759"/>
                <a:gd name="csX2" fmla="*/ 1127343 w 1127343"/>
                <a:gd name="csY2" fmla="*/ 463463 h 1327759"/>
                <a:gd name="csX3" fmla="*/ 663880 w 1127343"/>
                <a:gd name="csY3" fmla="*/ 350729 h 1327759"/>
                <a:gd name="csX4" fmla="*/ 688932 w 1127343"/>
                <a:gd name="csY4" fmla="*/ 0 h 1327759"/>
                <a:gd name="csX5" fmla="*/ 25052 w 1127343"/>
                <a:gd name="csY5" fmla="*/ 12526 h 1327759"/>
                <a:gd name="csX6" fmla="*/ 100208 w 1127343"/>
                <a:gd name="csY6" fmla="*/ 200417 h 1327759"/>
                <a:gd name="csX7" fmla="*/ 0 w 1127343"/>
                <a:gd name="csY7" fmla="*/ 851770 h 1327759"/>
                <a:gd name="csX8" fmla="*/ 100208 w 1127343"/>
                <a:gd name="csY8" fmla="*/ 1327759 h 1327759"/>
                <a:gd name="csX0" fmla="*/ 100208 w 1127343"/>
                <a:gd name="csY0" fmla="*/ 1327759 h 1327759"/>
                <a:gd name="csX1" fmla="*/ 726510 w 1127343"/>
                <a:gd name="csY1" fmla="*/ 1302707 h 1327759"/>
                <a:gd name="csX2" fmla="*/ 1127343 w 1127343"/>
                <a:gd name="csY2" fmla="*/ 463463 h 1327759"/>
                <a:gd name="csX3" fmla="*/ 739036 w 1127343"/>
                <a:gd name="csY3" fmla="*/ 263047 h 1327759"/>
                <a:gd name="csX4" fmla="*/ 688932 w 1127343"/>
                <a:gd name="csY4" fmla="*/ 0 h 1327759"/>
                <a:gd name="csX5" fmla="*/ 25052 w 1127343"/>
                <a:gd name="csY5" fmla="*/ 12526 h 1327759"/>
                <a:gd name="csX6" fmla="*/ 100208 w 1127343"/>
                <a:gd name="csY6" fmla="*/ 200417 h 1327759"/>
                <a:gd name="csX7" fmla="*/ 0 w 1127343"/>
                <a:gd name="csY7" fmla="*/ 851770 h 1327759"/>
                <a:gd name="csX8" fmla="*/ 100208 w 1127343"/>
                <a:gd name="csY8" fmla="*/ 1327759 h 1327759"/>
                <a:gd name="csX0" fmla="*/ 100208 w 1152395"/>
                <a:gd name="csY0" fmla="*/ 1327759 h 1327759"/>
                <a:gd name="csX1" fmla="*/ 726510 w 1152395"/>
                <a:gd name="csY1" fmla="*/ 1302707 h 1327759"/>
                <a:gd name="csX2" fmla="*/ 1152395 w 1152395"/>
                <a:gd name="csY2" fmla="*/ 325677 h 1327759"/>
                <a:gd name="csX3" fmla="*/ 739036 w 1152395"/>
                <a:gd name="csY3" fmla="*/ 263047 h 1327759"/>
                <a:gd name="csX4" fmla="*/ 688932 w 1152395"/>
                <a:gd name="csY4" fmla="*/ 0 h 1327759"/>
                <a:gd name="csX5" fmla="*/ 25052 w 1152395"/>
                <a:gd name="csY5" fmla="*/ 12526 h 1327759"/>
                <a:gd name="csX6" fmla="*/ 100208 w 1152395"/>
                <a:gd name="csY6" fmla="*/ 200417 h 1327759"/>
                <a:gd name="csX7" fmla="*/ 0 w 1152395"/>
                <a:gd name="csY7" fmla="*/ 851770 h 1327759"/>
                <a:gd name="csX8" fmla="*/ 100208 w 1152395"/>
                <a:gd name="csY8" fmla="*/ 1327759 h 1327759"/>
                <a:gd name="csX0" fmla="*/ 100208 w 1152395"/>
                <a:gd name="csY0" fmla="*/ 1327759 h 1327759"/>
                <a:gd name="csX1" fmla="*/ 726510 w 1152395"/>
                <a:gd name="csY1" fmla="*/ 1302707 h 1327759"/>
                <a:gd name="csX2" fmla="*/ 1152395 w 1152395"/>
                <a:gd name="csY2" fmla="*/ 325677 h 1327759"/>
                <a:gd name="csX3" fmla="*/ 739036 w 1152395"/>
                <a:gd name="csY3" fmla="*/ 263047 h 1327759"/>
                <a:gd name="csX4" fmla="*/ 688932 w 1152395"/>
                <a:gd name="csY4" fmla="*/ 0 h 1327759"/>
                <a:gd name="csX5" fmla="*/ 25052 w 1152395"/>
                <a:gd name="csY5" fmla="*/ 12526 h 1327759"/>
                <a:gd name="csX6" fmla="*/ 100208 w 1152395"/>
                <a:gd name="csY6" fmla="*/ 200417 h 1327759"/>
                <a:gd name="csX7" fmla="*/ 0 w 1152395"/>
                <a:gd name="csY7" fmla="*/ 851770 h 1327759"/>
                <a:gd name="csX8" fmla="*/ 100208 w 1152395"/>
                <a:gd name="csY8" fmla="*/ 1327759 h 1327759"/>
                <a:gd name="csX0" fmla="*/ 100208 w 1153772"/>
                <a:gd name="csY0" fmla="*/ 1327759 h 1327759"/>
                <a:gd name="csX1" fmla="*/ 726510 w 1153772"/>
                <a:gd name="csY1" fmla="*/ 1302707 h 1327759"/>
                <a:gd name="csX2" fmla="*/ 726510 w 1153772"/>
                <a:gd name="csY2" fmla="*/ 1039661 h 1327759"/>
                <a:gd name="csX3" fmla="*/ 1152395 w 1153772"/>
                <a:gd name="csY3" fmla="*/ 325677 h 1327759"/>
                <a:gd name="csX4" fmla="*/ 739036 w 1153772"/>
                <a:gd name="csY4" fmla="*/ 263047 h 1327759"/>
                <a:gd name="csX5" fmla="*/ 688932 w 1153772"/>
                <a:gd name="csY5" fmla="*/ 0 h 1327759"/>
                <a:gd name="csX6" fmla="*/ 25052 w 1153772"/>
                <a:gd name="csY6" fmla="*/ 12526 h 1327759"/>
                <a:gd name="csX7" fmla="*/ 100208 w 1153772"/>
                <a:gd name="csY7" fmla="*/ 200417 h 1327759"/>
                <a:gd name="csX8" fmla="*/ 0 w 1153772"/>
                <a:gd name="csY8" fmla="*/ 851770 h 1327759"/>
                <a:gd name="csX9" fmla="*/ 100208 w 1153772"/>
                <a:gd name="csY9" fmla="*/ 1327759 h 1327759"/>
                <a:gd name="csX0" fmla="*/ 100208 w 1169828"/>
                <a:gd name="csY0" fmla="*/ 1327759 h 1327759"/>
                <a:gd name="csX1" fmla="*/ 726510 w 1169828"/>
                <a:gd name="csY1" fmla="*/ 1302707 h 1327759"/>
                <a:gd name="csX2" fmla="*/ 726510 w 1169828"/>
                <a:gd name="csY2" fmla="*/ 1039661 h 1327759"/>
                <a:gd name="csX3" fmla="*/ 1064711 w 1169828"/>
                <a:gd name="csY3" fmla="*/ 713984 h 1327759"/>
                <a:gd name="csX4" fmla="*/ 1152395 w 1169828"/>
                <a:gd name="csY4" fmla="*/ 325677 h 1327759"/>
                <a:gd name="csX5" fmla="*/ 739036 w 1169828"/>
                <a:gd name="csY5" fmla="*/ 263047 h 1327759"/>
                <a:gd name="csX6" fmla="*/ 688932 w 1169828"/>
                <a:gd name="csY6" fmla="*/ 0 h 1327759"/>
                <a:gd name="csX7" fmla="*/ 25052 w 1169828"/>
                <a:gd name="csY7" fmla="*/ 12526 h 1327759"/>
                <a:gd name="csX8" fmla="*/ 100208 w 1169828"/>
                <a:gd name="csY8" fmla="*/ 200417 h 1327759"/>
                <a:gd name="csX9" fmla="*/ 0 w 1169828"/>
                <a:gd name="csY9" fmla="*/ 851770 h 1327759"/>
                <a:gd name="csX10" fmla="*/ 100208 w 1169828"/>
                <a:gd name="csY10" fmla="*/ 1327759 h 1327759"/>
                <a:gd name="csX0" fmla="*/ 100208 w 1169828"/>
                <a:gd name="csY0" fmla="*/ 1327759 h 1327759"/>
                <a:gd name="csX1" fmla="*/ 726510 w 1169828"/>
                <a:gd name="csY1" fmla="*/ 1302707 h 1327759"/>
                <a:gd name="csX2" fmla="*/ 726510 w 1169828"/>
                <a:gd name="csY2" fmla="*/ 1039661 h 1327759"/>
                <a:gd name="csX3" fmla="*/ 1064711 w 1169828"/>
                <a:gd name="csY3" fmla="*/ 713984 h 1327759"/>
                <a:gd name="csX4" fmla="*/ 1152395 w 1169828"/>
                <a:gd name="csY4" fmla="*/ 325677 h 1327759"/>
                <a:gd name="csX5" fmla="*/ 739036 w 1169828"/>
                <a:gd name="csY5" fmla="*/ 263047 h 1327759"/>
                <a:gd name="csX6" fmla="*/ 688932 w 1169828"/>
                <a:gd name="csY6" fmla="*/ 0 h 1327759"/>
                <a:gd name="csX7" fmla="*/ 25052 w 1169828"/>
                <a:gd name="csY7" fmla="*/ 12526 h 1327759"/>
                <a:gd name="csX8" fmla="*/ 100208 w 1169828"/>
                <a:gd name="csY8" fmla="*/ 200417 h 1327759"/>
                <a:gd name="csX9" fmla="*/ 0 w 1169828"/>
                <a:gd name="csY9" fmla="*/ 851770 h 1327759"/>
                <a:gd name="csX10" fmla="*/ 100208 w 1169828"/>
                <a:gd name="csY10" fmla="*/ 1327759 h 1327759"/>
                <a:gd name="csX0" fmla="*/ 100208 w 1169828"/>
                <a:gd name="csY0" fmla="*/ 1327759 h 1327759"/>
                <a:gd name="csX1" fmla="*/ 726510 w 1169828"/>
                <a:gd name="csY1" fmla="*/ 1302707 h 1327759"/>
                <a:gd name="csX2" fmla="*/ 726510 w 1169828"/>
                <a:gd name="csY2" fmla="*/ 1039661 h 1327759"/>
                <a:gd name="csX3" fmla="*/ 1064711 w 1169828"/>
                <a:gd name="csY3" fmla="*/ 713984 h 1327759"/>
                <a:gd name="csX4" fmla="*/ 1152395 w 1169828"/>
                <a:gd name="csY4" fmla="*/ 325677 h 1327759"/>
                <a:gd name="csX5" fmla="*/ 739036 w 1169828"/>
                <a:gd name="csY5" fmla="*/ 263047 h 1327759"/>
                <a:gd name="csX6" fmla="*/ 688932 w 1169828"/>
                <a:gd name="csY6" fmla="*/ 0 h 1327759"/>
                <a:gd name="csX7" fmla="*/ 25052 w 1169828"/>
                <a:gd name="csY7" fmla="*/ 12526 h 1327759"/>
                <a:gd name="csX8" fmla="*/ 100208 w 1169828"/>
                <a:gd name="csY8" fmla="*/ 200417 h 1327759"/>
                <a:gd name="csX9" fmla="*/ 0 w 1169828"/>
                <a:gd name="csY9" fmla="*/ 851770 h 1327759"/>
                <a:gd name="csX10" fmla="*/ 100208 w 1169828"/>
                <a:gd name="csY10" fmla="*/ 1327759 h 1327759"/>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Lst>
              <a:rect l="l" t="t" r="r" b="b"/>
              <a:pathLst>
                <a:path w="1169828" h="1327759">
                  <a:moveTo>
                    <a:pt x="100208" y="1327759"/>
                  </a:moveTo>
                  <a:lnTo>
                    <a:pt x="726510" y="1302707"/>
                  </a:lnTo>
                  <a:cubicBezTo>
                    <a:pt x="769105" y="1157556"/>
                    <a:pt x="725379" y="1204615"/>
                    <a:pt x="726510" y="1039661"/>
                  </a:cubicBezTo>
                  <a:cubicBezTo>
                    <a:pt x="778701" y="926927"/>
                    <a:pt x="993730" y="832981"/>
                    <a:pt x="1064711" y="713984"/>
                  </a:cubicBezTo>
                  <a:cubicBezTo>
                    <a:pt x="1135692" y="594987"/>
                    <a:pt x="1202499" y="386219"/>
                    <a:pt x="1152395" y="325677"/>
                  </a:cubicBezTo>
                  <a:cubicBezTo>
                    <a:pt x="1131518" y="221293"/>
                    <a:pt x="759913" y="367431"/>
                    <a:pt x="739036" y="263047"/>
                  </a:cubicBezTo>
                  <a:lnTo>
                    <a:pt x="688932" y="0"/>
                  </a:lnTo>
                  <a:lnTo>
                    <a:pt x="25052" y="12526"/>
                  </a:lnTo>
                  <a:lnTo>
                    <a:pt x="100208" y="200417"/>
                  </a:lnTo>
                  <a:lnTo>
                    <a:pt x="0" y="851770"/>
                  </a:lnTo>
                  <a:lnTo>
                    <a:pt x="100208" y="1327759"/>
                  </a:lnTo>
                  <a:close/>
                </a:path>
              </a:pathLst>
            </a:custGeom>
            <a:solidFill>
              <a:schemeClr val="bg1"/>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Freeform: Shape 11">
              <a:extLst>
                <a:ext uri="{FF2B5EF4-FFF2-40B4-BE49-F238E27FC236}">
                  <a16:creationId xmlns:a16="http://schemas.microsoft.com/office/drawing/2014/main" id="{746526B0-6552-BAF9-76CD-6A1D3C2B0F46}"/>
                </a:ext>
              </a:extLst>
            </p:cNvPr>
            <p:cNvSpPr/>
            <p:nvPr/>
          </p:nvSpPr>
          <p:spPr>
            <a:xfrm>
              <a:off x="1720850" y="1934633"/>
              <a:ext cx="273050" cy="381000"/>
            </a:xfrm>
            <a:custGeom>
              <a:avLst/>
              <a:gdLst>
                <a:gd name="csX0" fmla="*/ 0 w 273050"/>
                <a:gd name="csY0" fmla="*/ 71967 h 381000"/>
                <a:gd name="csX1" fmla="*/ 143933 w 273050"/>
                <a:gd name="csY1" fmla="*/ 0 h 381000"/>
                <a:gd name="csX2" fmla="*/ 273050 w 273050"/>
                <a:gd name="csY2" fmla="*/ 4234 h 381000"/>
                <a:gd name="csX3" fmla="*/ 254000 w 273050"/>
                <a:gd name="csY3" fmla="*/ 150284 h 381000"/>
                <a:gd name="csX4" fmla="*/ 99483 w 273050"/>
                <a:gd name="csY4" fmla="*/ 317500 h 381000"/>
                <a:gd name="csX5" fmla="*/ 0 w 273050"/>
                <a:gd name="csY5" fmla="*/ 381000 h 381000"/>
                <a:gd name="csX6" fmla="*/ 0 w 273050"/>
                <a:gd name="csY6" fmla="*/ 71967 h 381000"/>
              </a:gdLst>
              <a:ahLst/>
              <a:cxnLst>
                <a:cxn ang="0">
                  <a:pos x="csX0" y="csY0"/>
                </a:cxn>
                <a:cxn ang="0">
                  <a:pos x="csX1" y="csY1"/>
                </a:cxn>
                <a:cxn ang="0">
                  <a:pos x="csX2" y="csY2"/>
                </a:cxn>
                <a:cxn ang="0">
                  <a:pos x="csX3" y="csY3"/>
                </a:cxn>
                <a:cxn ang="0">
                  <a:pos x="csX4" y="csY4"/>
                </a:cxn>
                <a:cxn ang="0">
                  <a:pos x="csX5" y="csY5"/>
                </a:cxn>
                <a:cxn ang="0">
                  <a:pos x="csX6" y="csY6"/>
                </a:cxn>
              </a:cxnLst>
              <a:rect l="l" t="t" r="r" b="b"/>
              <a:pathLst>
                <a:path w="273050" h="381000">
                  <a:moveTo>
                    <a:pt x="0" y="71967"/>
                  </a:moveTo>
                  <a:lnTo>
                    <a:pt x="143933" y="0"/>
                  </a:lnTo>
                  <a:lnTo>
                    <a:pt x="273050" y="4234"/>
                  </a:lnTo>
                  <a:lnTo>
                    <a:pt x="254000" y="150284"/>
                  </a:lnTo>
                  <a:lnTo>
                    <a:pt x="99483" y="317500"/>
                  </a:lnTo>
                  <a:lnTo>
                    <a:pt x="0" y="381000"/>
                  </a:lnTo>
                  <a:lnTo>
                    <a:pt x="0" y="71967"/>
                  </a:lnTo>
                  <a:close/>
                </a:path>
              </a:pathLst>
            </a:custGeom>
            <a:solidFill>
              <a:schemeClr val="bg1"/>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24" name="Freeform: Shape 23">
            <a:extLst>
              <a:ext uri="{FF2B5EF4-FFF2-40B4-BE49-F238E27FC236}">
                <a16:creationId xmlns:a16="http://schemas.microsoft.com/office/drawing/2014/main" id="{72460706-F0C9-A0A7-2BAD-8BACBD8BD841}"/>
              </a:ext>
            </a:extLst>
          </p:cNvPr>
          <p:cNvSpPr/>
          <p:nvPr/>
        </p:nvSpPr>
        <p:spPr>
          <a:xfrm>
            <a:off x="6929330" y="1262628"/>
            <a:ext cx="405944" cy="705872"/>
          </a:xfrm>
          <a:custGeom>
            <a:avLst/>
            <a:gdLst>
              <a:gd name="csX0" fmla="*/ 375781 w 375781"/>
              <a:gd name="csY0" fmla="*/ 0 h 726510"/>
              <a:gd name="csX1" fmla="*/ 75156 w 375781"/>
              <a:gd name="csY1" fmla="*/ 350729 h 726510"/>
              <a:gd name="csX2" fmla="*/ 0 w 375781"/>
              <a:gd name="csY2" fmla="*/ 726510 h 726510"/>
              <a:gd name="csX3" fmla="*/ 187890 w 375781"/>
              <a:gd name="csY3" fmla="*/ 726510 h 726510"/>
              <a:gd name="csX4" fmla="*/ 212942 w 375781"/>
              <a:gd name="csY4" fmla="*/ 375781 h 726510"/>
              <a:gd name="csX5" fmla="*/ 350729 w 375781"/>
              <a:gd name="csY5" fmla="*/ 112735 h 726510"/>
              <a:gd name="csX0" fmla="*/ 375781 w 375781"/>
              <a:gd name="csY0" fmla="*/ 0 h 726510"/>
              <a:gd name="csX1" fmla="*/ 75156 w 375781"/>
              <a:gd name="csY1" fmla="*/ 350729 h 726510"/>
              <a:gd name="csX2" fmla="*/ 0 w 375781"/>
              <a:gd name="csY2" fmla="*/ 726510 h 726510"/>
              <a:gd name="csX3" fmla="*/ 187890 w 375781"/>
              <a:gd name="csY3" fmla="*/ 726510 h 726510"/>
              <a:gd name="csX4" fmla="*/ 212942 w 375781"/>
              <a:gd name="csY4" fmla="*/ 375781 h 726510"/>
              <a:gd name="csX5" fmla="*/ 350729 w 375781"/>
              <a:gd name="csY5" fmla="*/ 112735 h 726510"/>
              <a:gd name="csX0" fmla="*/ 375781 w 375781"/>
              <a:gd name="csY0" fmla="*/ 0 h 726510"/>
              <a:gd name="csX1" fmla="*/ 75156 w 375781"/>
              <a:gd name="csY1" fmla="*/ 350729 h 726510"/>
              <a:gd name="csX2" fmla="*/ 0 w 375781"/>
              <a:gd name="csY2" fmla="*/ 726510 h 726510"/>
              <a:gd name="csX3" fmla="*/ 187890 w 375781"/>
              <a:gd name="csY3" fmla="*/ 726510 h 726510"/>
              <a:gd name="csX4" fmla="*/ 212942 w 375781"/>
              <a:gd name="csY4" fmla="*/ 375781 h 726510"/>
              <a:gd name="csX5" fmla="*/ 350729 w 375781"/>
              <a:gd name="csY5" fmla="*/ 112735 h 726510"/>
              <a:gd name="csX0" fmla="*/ 375781 w 375781"/>
              <a:gd name="csY0" fmla="*/ 0 h 726510"/>
              <a:gd name="csX1" fmla="*/ 75156 w 375781"/>
              <a:gd name="csY1" fmla="*/ 350729 h 726510"/>
              <a:gd name="csX2" fmla="*/ 0 w 375781"/>
              <a:gd name="csY2" fmla="*/ 726510 h 726510"/>
              <a:gd name="csX3" fmla="*/ 187890 w 375781"/>
              <a:gd name="csY3" fmla="*/ 726510 h 726510"/>
              <a:gd name="csX4" fmla="*/ 212942 w 375781"/>
              <a:gd name="csY4" fmla="*/ 375781 h 726510"/>
              <a:gd name="csX5" fmla="*/ 350729 w 375781"/>
              <a:gd name="csY5" fmla="*/ 112735 h 726510"/>
              <a:gd name="csX0" fmla="*/ 405944 w 405944"/>
              <a:gd name="csY0" fmla="*/ 0 h 705872"/>
              <a:gd name="csX1" fmla="*/ 75156 w 405944"/>
              <a:gd name="csY1" fmla="*/ 330091 h 705872"/>
              <a:gd name="csX2" fmla="*/ 0 w 405944"/>
              <a:gd name="csY2" fmla="*/ 705872 h 705872"/>
              <a:gd name="csX3" fmla="*/ 187890 w 405944"/>
              <a:gd name="csY3" fmla="*/ 705872 h 705872"/>
              <a:gd name="csX4" fmla="*/ 212942 w 405944"/>
              <a:gd name="csY4" fmla="*/ 355143 h 705872"/>
              <a:gd name="csX5" fmla="*/ 350729 w 405944"/>
              <a:gd name="csY5" fmla="*/ 92097 h 705872"/>
              <a:gd name="csX0" fmla="*/ 405944 w 405944"/>
              <a:gd name="csY0" fmla="*/ 0 h 705872"/>
              <a:gd name="csX1" fmla="*/ 75156 w 405944"/>
              <a:gd name="csY1" fmla="*/ 330091 h 705872"/>
              <a:gd name="csX2" fmla="*/ 0 w 405944"/>
              <a:gd name="csY2" fmla="*/ 705872 h 705872"/>
              <a:gd name="csX3" fmla="*/ 187890 w 405944"/>
              <a:gd name="csY3" fmla="*/ 705872 h 705872"/>
              <a:gd name="csX4" fmla="*/ 212942 w 405944"/>
              <a:gd name="csY4" fmla="*/ 355143 h 705872"/>
              <a:gd name="csX5" fmla="*/ 350729 w 405944"/>
              <a:gd name="csY5" fmla="*/ 92097 h 705872"/>
            </a:gdLst>
            <a:ahLst/>
            <a:cxnLst>
              <a:cxn ang="0">
                <a:pos x="csX0" y="csY0"/>
              </a:cxn>
              <a:cxn ang="0">
                <a:pos x="csX1" y="csY1"/>
              </a:cxn>
              <a:cxn ang="0">
                <a:pos x="csX2" y="csY2"/>
              </a:cxn>
              <a:cxn ang="0">
                <a:pos x="csX3" y="csY3"/>
              </a:cxn>
              <a:cxn ang="0">
                <a:pos x="csX4" y="csY4"/>
              </a:cxn>
              <a:cxn ang="0">
                <a:pos x="csX5" y="csY5"/>
              </a:cxn>
            </a:cxnLst>
            <a:rect l="l" t="t" r="r" b="b"/>
            <a:pathLst>
              <a:path w="405944" h="705872">
                <a:moveTo>
                  <a:pt x="405944" y="0"/>
                </a:moveTo>
                <a:cubicBezTo>
                  <a:pt x="266048" y="62935"/>
                  <a:pt x="142813" y="212446"/>
                  <a:pt x="75156" y="330091"/>
                </a:cubicBezTo>
                <a:cubicBezTo>
                  <a:pt x="7499" y="447736"/>
                  <a:pt x="25052" y="580612"/>
                  <a:pt x="0" y="705872"/>
                </a:cubicBezTo>
                <a:lnTo>
                  <a:pt x="187890" y="705872"/>
                </a:lnTo>
                <a:cubicBezTo>
                  <a:pt x="196241" y="588962"/>
                  <a:pt x="186063" y="444413"/>
                  <a:pt x="212942" y="355143"/>
                </a:cubicBezTo>
                <a:cubicBezTo>
                  <a:pt x="239821" y="265873"/>
                  <a:pt x="304800" y="179779"/>
                  <a:pt x="350729" y="92097"/>
                </a:cubicBezTo>
              </a:path>
            </a:pathLst>
          </a:custGeom>
          <a:no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Freeform: Shape 20">
            <a:extLst>
              <a:ext uri="{FF2B5EF4-FFF2-40B4-BE49-F238E27FC236}">
                <a16:creationId xmlns:a16="http://schemas.microsoft.com/office/drawing/2014/main" id="{86F34180-ABCA-2425-2A22-1DEA57EF8C32}"/>
              </a:ext>
            </a:extLst>
          </p:cNvPr>
          <p:cNvSpPr/>
          <p:nvPr/>
        </p:nvSpPr>
        <p:spPr>
          <a:xfrm>
            <a:off x="6423863" y="1893089"/>
            <a:ext cx="1072818" cy="866074"/>
          </a:xfrm>
          <a:custGeom>
            <a:avLst/>
            <a:gdLst>
              <a:gd name="csX0" fmla="*/ 0 w 864296"/>
              <a:gd name="csY0" fmla="*/ 0 h 866074"/>
              <a:gd name="csX1" fmla="*/ 864296 w 864296"/>
              <a:gd name="csY1" fmla="*/ 0 h 866074"/>
              <a:gd name="csX2" fmla="*/ 864296 w 864296"/>
              <a:gd name="csY2" fmla="*/ 722022 h 866074"/>
              <a:gd name="csX3" fmla="*/ 720244 w 864296"/>
              <a:gd name="csY3" fmla="*/ 866074 h 866074"/>
              <a:gd name="csX4" fmla="*/ 144052 w 864296"/>
              <a:gd name="csY4" fmla="*/ 866074 h 866074"/>
              <a:gd name="csX5" fmla="*/ 0 w 864296"/>
              <a:gd name="csY5" fmla="*/ 722022 h 866074"/>
              <a:gd name="csX6" fmla="*/ 0 w 864296"/>
              <a:gd name="csY6" fmla="*/ 0 h 866074"/>
            </a:gdLst>
            <a:ahLst/>
            <a:cxnLst>
              <a:cxn ang="0">
                <a:pos x="csX0" y="csY0"/>
              </a:cxn>
              <a:cxn ang="0">
                <a:pos x="csX1" y="csY1"/>
              </a:cxn>
              <a:cxn ang="0">
                <a:pos x="csX2" y="csY2"/>
              </a:cxn>
              <a:cxn ang="0">
                <a:pos x="csX3" y="csY3"/>
              </a:cxn>
              <a:cxn ang="0">
                <a:pos x="csX4" y="csY4"/>
              </a:cxn>
              <a:cxn ang="0">
                <a:pos x="csX5" y="csY5"/>
              </a:cxn>
              <a:cxn ang="0">
                <a:pos x="csX6" y="csY6"/>
              </a:cxn>
            </a:cxnLst>
            <a:rect l="l" t="t" r="r" b="b"/>
            <a:pathLst>
              <a:path w="864296" h="866074">
                <a:moveTo>
                  <a:pt x="0" y="0"/>
                </a:moveTo>
                <a:lnTo>
                  <a:pt x="864296" y="0"/>
                </a:lnTo>
                <a:lnTo>
                  <a:pt x="864296" y="722022"/>
                </a:lnTo>
                <a:cubicBezTo>
                  <a:pt x="864296" y="801580"/>
                  <a:pt x="799802" y="866074"/>
                  <a:pt x="720244" y="866074"/>
                </a:cubicBezTo>
                <a:lnTo>
                  <a:pt x="144052" y="866074"/>
                </a:lnTo>
                <a:cubicBezTo>
                  <a:pt x="64494" y="866074"/>
                  <a:pt x="0" y="801580"/>
                  <a:pt x="0" y="722022"/>
                </a:cubicBezTo>
                <a:lnTo>
                  <a:pt x="0" y="0"/>
                </a:lnTo>
                <a:close/>
              </a:path>
            </a:pathLst>
          </a:custGeom>
          <a:solidFill>
            <a:schemeClr val="bg1"/>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25" name="TextBox 24">
            <a:extLst>
              <a:ext uri="{FF2B5EF4-FFF2-40B4-BE49-F238E27FC236}">
                <a16:creationId xmlns:a16="http://schemas.microsoft.com/office/drawing/2014/main" id="{89AA80DE-6222-72C4-5FD4-0326FACD3424}"/>
              </a:ext>
            </a:extLst>
          </p:cNvPr>
          <p:cNvSpPr txBox="1"/>
          <p:nvPr/>
        </p:nvSpPr>
        <p:spPr>
          <a:xfrm>
            <a:off x="6083299" y="961938"/>
            <a:ext cx="1189749" cy="523220"/>
          </a:xfrm>
          <a:prstGeom prst="rect">
            <a:avLst/>
          </a:prstGeom>
          <a:noFill/>
        </p:spPr>
        <p:txBody>
          <a:bodyPr wrap="none" rtlCol="0">
            <a:spAutoFit/>
          </a:bodyPr>
          <a:lstStyle/>
          <a:p>
            <a:pPr>
              <a:spcAft>
                <a:spcPts val="1200"/>
              </a:spcAft>
            </a:pPr>
            <a:r>
              <a:rPr lang="en-GB" sz="2800">
                <a:latin typeface="Arial" panose="020B0604020202020204" pitchFamily="34" charset="0"/>
                <a:cs typeface="Arial" panose="020B0604020202020204" pitchFamily="34" charset="0"/>
              </a:rPr>
              <a:t>100°C</a:t>
            </a:r>
          </a:p>
        </p:txBody>
      </p:sp>
      <p:sp>
        <p:nvSpPr>
          <p:cNvPr id="26" name="TextBox 25">
            <a:extLst>
              <a:ext uri="{FF2B5EF4-FFF2-40B4-BE49-F238E27FC236}">
                <a16:creationId xmlns:a16="http://schemas.microsoft.com/office/drawing/2014/main" id="{66A1D420-086A-24BC-2123-EF6B4B040D8C}"/>
              </a:ext>
            </a:extLst>
          </p:cNvPr>
          <p:cNvSpPr txBox="1"/>
          <p:nvPr/>
        </p:nvSpPr>
        <p:spPr>
          <a:xfrm>
            <a:off x="6507308" y="2191927"/>
            <a:ext cx="989373" cy="523220"/>
          </a:xfrm>
          <a:prstGeom prst="rect">
            <a:avLst/>
          </a:prstGeom>
          <a:noFill/>
        </p:spPr>
        <p:txBody>
          <a:bodyPr wrap="none" rtlCol="0">
            <a:spAutoFit/>
          </a:bodyPr>
          <a:lstStyle/>
          <a:p>
            <a:pPr>
              <a:spcAft>
                <a:spcPts val="1200"/>
              </a:spcAft>
            </a:pPr>
            <a:r>
              <a:rPr lang="en-GB" sz="2800">
                <a:latin typeface="Arial" panose="020B0604020202020204" pitchFamily="34" charset="0"/>
                <a:cs typeface="Arial" panose="020B0604020202020204" pitchFamily="34" charset="0"/>
              </a:rPr>
              <a:t>20°C</a:t>
            </a:r>
          </a:p>
        </p:txBody>
      </p:sp>
    </p:spTree>
    <p:extLst>
      <p:ext uri="{BB962C8B-B14F-4D97-AF65-F5344CB8AC3E}">
        <p14:creationId xmlns:p14="http://schemas.microsoft.com/office/powerpoint/2010/main" val="1009814816"/>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57B956E-9289-6CB2-2075-69932071196A}"/>
              </a:ext>
            </a:extLst>
          </p:cNvPr>
          <p:cNvSpPr>
            <a:spLocks noGrp="1"/>
          </p:cNvSpPr>
          <p:nvPr>
            <p:ph type="title"/>
          </p:nvPr>
        </p:nvSpPr>
        <p:spPr>
          <a:xfrm>
            <a:off x="241300" y="155246"/>
            <a:ext cx="8724900" cy="590931"/>
          </a:xfrm>
        </p:spPr>
        <p:txBody>
          <a:bodyPr/>
          <a:lstStyle/>
          <a:p>
            <a:r>
              <a:rPr lang="ga-IE" dirty="0"/>
              <a:t>Ríomh an teocht deiridh</a:t>
            </a:r>
            <a:endParaRPr lang="en-GB" dirty="0"/>
          </a:p>
        </p:txBody>
      </p:sp>
      <p:sp>
        <p:nvSpPr>
          <p:cNvPr id="4" name="TextBox 3">
            <a:extLst>
              <a:ext uri="{FF2B5EF4-FFF2-40B4-BE49-F238E27FC236}">
                <a16:creationId xmlns:a16="http://schemas.microsoft.com/office/drawing/2014/main" id="{EDD0284B-7CFB-935A-2582-EE305D20DD65}"/>
              </a:ext>
            </a:extLst>
          </p:cNvPr>
          <p:cNvSpPr txBox="1"/>
          <p:nvPr/>
        </p:nvSpPr>
        <p:spPr>
          <a:xfrm>
            <a:off x="842848" y="1067886"/>
            <a:ext cx="1144865" cy="523220"/>
          </a:xfrm>
          <a:prstGeom prst="rect">
            <a:avLst/>
          </a:prstGeom>
          <a:noFill/>
        </p:spPr>
        <p:txBody>
          <a:bodyPr wrap="none" rtlCol="0">
            <a:spAutoFit/>
          </a:bodyPr>
          <a:lstStyle/>
          <a:p>
            <a:pPr algn="l">
              <a:spcAft>
                <a:spcPts val="1200"/>
              </a:spcAft>
            </a:pPr>
            <a:r>
              <a:rPr lang="en-GB" sz="2800" b="1" dirty="0" err="1">
                <a:latin typeface="Arial" panose="020B0604020202020204" pitchFamily="34" charset="0"/>
                <a:cs typeface="Arial" panose="020B0604020202020204" pitchFamily="34" charset="0"/>
              </a:rPr>
              <a:t>Uisce</a:t>
            </a:r>
            <a:endParaRPr lang="en-GB" sz="2800" b="1" dirty="0">
              <a:latin typeface="Arial" panose="020B0604020202020204" pitchFamily="34" charset="0"/>
              <a:cs typeface="Arial" panose="020B0604020202020204" pitchFamily="34" charset="0"/>
            </a:endParaRPr>
          </a:p>
        </p:txBody>
      </p:sp>
      <p:sp>
        <p:nvSpPr>
          <p:cNvPr id="5" name="TextBox 4">
            <a:extLst>
              <a:ext uri="{FF2B5EF4-FFF2-40B4-BE49-F238E27FC236}">
                <a16:creationId xmlns:a16="http://schemas.microsoft.com/office/drawing/2014/main" id="{0B2FB141-9E79-8676-0581-D9056791F05E}"/>
              </a:ext>
            </a:extLst>
          </p:cNvPr>
          <p:cNvSpPr txBox="1"/>
          <p:nvPr/>
        </p:nvSpPr>
        <p:spPr>
          <a:xfrm>
            <a:off x="3351953" y="1067886"/>
            <a:ext cx="2040943" cy="523220"/>
          </a:xfrm>
          <a:prstGeom prst="rect">
            <a:avLst/>
          </a:prstGeom>
          <a:noFill/>
        </p:spPr>
        <p:txBody>
          <a:bodyPr wrap="none" rtlCol="0">
            <a:spAutoFit/>
          </a:bodyPr>
          <a:lstStyle/>
          <a:p>
            <a:pPr algn="l">
              <a:spcAft>
                <a:spcPts val="1200"/>
              </a:spcAft>
            </a:pPr>
            <a:r>
              <a:rPr lang="en-GB" sz="2800" b="1" dirty="0" err="1">
                <a:latin typeface="Arial" panose="020B0604020202020204" pitchFamily="34" charset="0"/>
                <a:cs typeface="Arial" panose="020B0604020202020204" pitchFamily="34" charset="0"/>
              </a:rPr>
              <a:t>Alúmanum</a:t>
            </a:r>
            <a:endParaRPr lang="en-GB" sz="2800" b="1" dirty="0">
              <a:latin typeface="Arial" panose="020B060402020202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AE6E6194-0569-B98D-498E-AB8AFC786682}"/>
                  </a:ext>
                </a:extLst>
              </p:cNvPr>
              <p:cNvSpPr txBox="1"/>
              <p:nvPr/>
            </p:nvSpPr>
            <p:spPr>
              <a:xfrm>
                <a:off x="959868" y="2158168"/>
                <a:ext cx="1176219" cy="677108"/>
              </a:xfrm>
              <a:prstGeom prst="rect">
                <a:avLst/>
              </a:prstGeom>
              <a:noFill/>
            </p:spPr>
            <p:txBody>
              <a:bodyPr wrap="none" rtlCol="0">
                <a:spAutoFit/>
              </a:bodyPr>
              <a:lstStyle/>
              <a:p>
                <a:pPr algn="l">
                  <a:spcAft>
                    <a:spcPts val="1200"/>
                  </a:spcAft>
                </a:pPr>
                <a14:m>
                  <m:oMathPara xmlns:m="http://schemas.openxmlformats.org/officeDocument/2006/math">
                    <m:oMathParaPr>
                      <m:jc m:val="centerGroup"/>
                    </m:oMathParaPr>
                    <m:oMath xmlns:m="http://schemas.openxmlformats.org/officeDocument/2006/math">
                      <m:r>
                        <a:rPr lang="en-GB" sz="2800" b="0" i="1" smtClean="0">
                          <a:latin typeface="Cambria Math" panose="02040503050406030204" pitchFamily="18" charset="0"/>
                          <a:cs typeface="Arial" panose="020B0604020202020204" pitchFamily="34" charset="0"/>
                        </a:rPr>
                        <m:t>𝑚𝑐</m:t>
                      </m:r>
                      <m:r>
                        <m:rPr>
                          <m:sty m:val="p"/>
                        </m:rPr>
                        <a:rPr lang="en-GB" sz="2800" b="0" i="0" smtClean="0">
                          <a:latin typeface="Cambria Math" panose="02040503050406030204" pitchFamily="18" charset="0"/>
                          <a:cs typeface="Arial" panose="020B0604020202020204" pitchFamily="34" charset="0"/>
                        </a:rPr>
                        <m:t>Δ</m:t>
                      </m:r>
                      <m:r>
                        <a:rPr lang="en-GB" sz="2800" b="0" i="1" smtClean="0">
                          <a:latin typeface="Cambria Math" panose="02040503050406030204" pitchFamily="18" charset="0"/>
                          <a:cs typeface="Arial" panose="020B0604020202020204" pitchFamily="34" charset="0"/>
                        </a:rPr>
                        <m:t>𝜃</m:t>
                      </m:r>
                    </m:oMath>
                  </m:oMathPara>
                </a14:m>
                <a:endParaRPr lang="en-GB" sz="2800" err="1">
                  <a:latin typeface="Arial" panose="020B0604020202020204" pitchFamily="34" charset="0"/>
                  <a:cs typeface="Arial" panose="020B0604020202020204" pitchFamily="34" charset="0"/>
                </a:endParaRPr>
              </a:p>
            </p:txBody>
          </p:sp>
        </mc:Choice>
        <mc:Fallback xmlns="">
          <p:sp>
            <p:nvSpPr>
              <p:cNvPr id="6" name="TextBox 5">
                <a:extLst>
                  <a:ext uri="{FF2B5EF4-FFF2-40B4-BE49-F238E27FC236}">
                    <a16:creationId xmlns:a16="http://schemas.microsoft.com/office/drawing/2014/main" id="{AE6E6194-0569-B98D-498E-AB8AFC786682}"/>
                  </a:ext>
                </a:extLst>
              </p:cNvPr>
              <p:cNvSpPr txBox="1">
                <a:spLocks noRot="1" noChangeAspect="1" noMove="1" noResize="1" noEditPoints="1" noAdjustHandles="1" noChangeArrowheads="1" noChangeShapeType="1" noTextEdit="1"/>
              </p:cNvSpPr>
              <p:nvPr/>
            </p:nvSpPr>
            <p:spPr>
              <a:xfrm>
                <a:off x="959868" y="2158168"/>
                <a:ext cx="1176219" cy="677108"/>
              </a:xfrm>
              <a:prstGeom prst="rect">
                <a:avLst/>
              </a:prstGeom>
              <a:blipFill>
                <a:blip r:embed="rId2"/>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8406E142-E1DE-6BC9-9BF9-AC80E87D0D25}"/>
                  </a:ext>
                </a:extLst>
              </p:cNvPr>
              <p:cNvSpPr txBox="1"/>
              <p:nvPr/>
            </p:nvSpPr>
            <p:spPr>
              <a:xfrm>
                <a:off x="3578405" y="2158168"/>
                <a:ext cx="1176219" cy="677108"/>
              </a:xfrm>
              <a:prstGeom prst="rect">
                <a:avLst/>
              </a:prstGeom>
              <a:noFill/>
            </p:spPr>
            <p:txBody>
              <a:bodyPr wrap="none" rtlCol="0">
                <a:spAutoFit/>
              </a:bodyPr>
              <a:lstStyle/>
              <a:p>
                <a:pPr algn="l">
                  <a:spcAft>
                    <a:spcPts val="1200"/>
                  </a:spcAft>
                </a:pPr>
                <a14:m>
                  <m:oMathPara xmlns:m="http://schemas.openxmlformats.org/officeDocument/2006/math">
                    <m:oMathParaPr>
                      <m:jc m:val="centerGroup"/>
                    </m:oMathParaPr>
                    <m:oMath xmlns:m="http://schemas.openxmlformats.org/officeDocument/2006/math">
                      <m:r>
                        <a:rPr lang="en-GB" sz="2800" b="0" i="1" smtClean="0">
                          <a:latin typeface="Cambria Math" panose="02040503050406030204" pitchFamily="18" charset="0"/>
                          <a:cs typeface="Arial" panose="020B0604020202020204" pitchFamily="34" charset="0"/>
                        </a:rPr>
                        <m:t>𝑚𝑐</m:t>
                      </m:r>
                      <m:r>
                        <m:rPr>
                          <m:sty m:val="p"/>
                        </m:rPr>
                        <a:rPr lang="en-GB" sz="2800" b="0" i="0" smtClean="0">
                          <a:latin typeface="Cambria Math" panose="02040503050406030204" pitchFamily="18" charset="0"/>
                          <a:cs typeface="Arial" panose="020B0604020202020204" pitchFamily="34" charset="0"/>
                        </a:rPr>
                        <m:t>Δ</m:t>
                      </m:r>
                      <m:r>
                        <a:rPr lang="en-GB" sz="2800" b="0" i="1" smtClean="0">
                          <a:latin typeface="Cambria Math" panose="02040503050406030204" pitchFamily="18" charset="0"/>
                          <a:cs typeface="Arial" panose="020B0604020202020204" pitchFamily="34" charset="0"/>
                        </a:rPr>
                        <m:t>𝜃</m:t>
                      </m:r>
                    </m:oMath>
                  </m:oMathPara>
                </a14:m>
                <a:endParaRPr lang="en-GB" sz="2800" err="1">
                  <a:latin typeface="Arial" panose="020B0604020202020204" pitchFamily="34" charset="0"/>
                  <a:cs typeface="Arial" panose="020B0604020202020204" pitchFamily="34" charset="0"/>
                </a:endParaRPr>
              </a:p>
            </p:txBody>
          </p:sp>
        </mc:Choice>
        <mc:Fallback xmlns="">
          <p:sp>
            <p:nvSpPr>
              <p:cNvPr id="7" name="TextBox 6">
                <a:extLst>
                  <a:ext uri="{FF2B5EF4-FFF2-40B4-BE49-F238E27FC236}">
                    <a16:creationId xmlns:a16="http://schemas.microsoft.com/office/drawing/2014/main" id="{8406E142-E1DE-6BC9-9BF9-AC80E87D0D25}"/>
                  </a:ext>
                </a:extLst>
              </p:cNvPr>
              <p:cNvSpPr txBox="1">
                <a:spLocks noRot="1" noChangeAspect="1" noMove="1" noResize="1" noEditPoints="1" noAdjustHandles="1" noChangeArrowheads="1" noChangeShapeType="1" noTextEdit="1"/>
              </p:cNvSpPr>
              <p:nvPr/>
            </p:nvSpPr>
            <p:spPr>
              <a:xfrm>
                <a:off x="3578405" y="2158168"/>
                <a:ext cx="1176219" cy="677108"/>
              </a:xfrm>
              <a:prstGeom prst="rect">
                <a:avLst/>
              </a:prstGeom>
              <a:blipFill>
                <a:blip r:embed="rId3"/>
                <a:stretch>
                  <a:fillRect/>
                </a:stretch>
              </a:blipFill>
            </p:spPr>
            <p:txBody>
              <a:bodyPr/>
              <a:lstStyle/>
              <a:p>
                <a:r>
                  <a:rPr lang="en-US">
                    <a:noFill/>
                  </a:rPr>
                  <a:t> </a:t>
                </a:r>
              </a:p>
            </p:txBody>
          </p:sp>
        </mc:Fallback>
      </mc:AlternateContent>
      <p:sp>
        <p:nvSpPr>
          <p:cNvPr id="8" name="TextBox 7">
            <a:extLst>
              <a:ext uri="{FF2B5EF4-FFF2-40B4-BE49-F238E27FC236}">
                <a16:creationId xmlns:a16="http://schemas.microsoft.com/office/drawing/2014/main" id="{6D415A1C-3003-9952-8B4F-89CC3634EFC0}"/>
              </a:ext>
            </a:extLst>
          </p:cNvPr>
          <p:cNvSpPr txBox="1"/>
          <p:nvPr/>
        </p:nvSpPr>
        <p:spPr>
          <a:xfrm>
            <a:off x="2659916" y="2185056"/>
            <a:ext cx="394660" cy="523220"/>
          </a:xfrm>
          <a:prstGeom prst="rect">
            <a:avLst/>
          </a:prstGeom>
          <a:noFill/>
        </p:spPr>
        <p:txBody>
          <a:bodyPr wrap="none" rtlCol="0">
            <a:spAutoFit/>
          </a:bodyPr>
          <a:lstStyle/>
          <a:p>
            <a:pPr algn="l">
              <a:spcAft>
                <a:spcPts val="1200"/>
              </a:spcAft>
            </a:pPr>
            <a:r>
              <a:rPr lang="en-GB" sz="2800">
                <a:latin typeface="Arial" panose="020B0604020202020204" pitchFamily="34" charset="0"/>
                <a:cs typeface="Arial" panose="020B0604020202020204" pitchFamily="34" charset="0"/>
              </a:rPr>
              <a:t>=</a:t>
            </a:r>
          </a:p>
        </p:txBody>
      </p:sp>
      <p:sp>
        <p:nvSpPr>
          <p:cNvPr id="9" name="TextBox 8">
            <a:extLst>
              <a:ext uri="{FF2B5EF4-FFF2-40B4-BE49-F238E27FC236}">
                <a16:creationId xmlns:a16="http://schemas.microsoft.com/office/drawing/2014/main" id="{536F71D9-7CD0-50BD-AD3E-2288D5068BD5}"/>
              </a:ext>
            </a:extLst>
          </p:cNvPr>
          <p:cNvSpPr txBox="1"/>
          <p:nvPr/>
        </p:nvSpPr>
        <p:spPr>
          <a:xfrm>
            <a:off x="307314" y="1689971"/>
            <a:ext cx="2056973" cy="369332"/>
          </a:xfrm>
          <a:prstGeom prst="rect">
            <a:avLst/>
          </a:prstGeom>
          <a:noFill/>
        </p:spPr>
        <p:txBody>
          <a:bodyPr wrap="none" rtlCol="0">
            <a:spAutoFit/>
          </a:bodyPr>
          <a:lstStyle/>
          <a:p>
            <a:pPr algn="l">
              <a:spcAft>
                <a:spcPts val="1200"/>
              </a:spcAft>
            </a:pPr>
            <a:r>
              <a:rPr lang="en-GB" dirty="0" err="1">
                <a:latin typeface="Arial" panose="020B0604020202020204" pitchFamily="34" charset="0"/>
                <a:cs typeface="Arial" panose="020B0604020202020204" pitchFamily="34" charset="0"/>
              </a:rPr>
              <a:t>Fuinneamh</a:t>
            </a:r>
            <a:r>
              <a:rPr lang="en-GB" dirty="0">
                <a:latin typeface="Arial" panose="020B0604020202020204" pitchFamily="34" charset="0"/>
                <a:cs typeface="Arial" panose="020B0604020202020204" pitchFamily="34" charset="0"/>
              </a:rPr>
              <a:t> </a:t>
            </a:r>
            <a:r>
              <a:rPr lang="en-GB" dirty="0" err="1">
                <a:latin typeface="Arial" panose="020B0604020202020204" pitchFamily="34" charset="0"/>
                <a:cs typeface="Arial" panose="020B0604020202020204" pitchFamily="34" charset="0"/>
              </a:rPr>
              <a:t>caillte</a:t>
            </a:r>
            <a:endParaRPr lang="en-GB" dirty="0">
              <a:latin typeface="Arial" panose="020B0604020202020204" pitchFamily="34" charset="0"/>
              <a:cs typeface="Arial" panose="020B0604020202020204" pitchFamily="34" charset="0"/>
            </a:endParaRPr>
          </a:p>
        </p:txBody>
      </p:sp>
      <p:sp>
        <p:nvSpPr>
          <p:cNvPr id="10" name="TextBox 9">
            <a:extLst>
              <a:ext uri="{FF2B5EF4-FFF2-40B4-BE49-F238E27FC236}">
                <a16:creationId xmlns:a16="http://schemas.microsoft.com/office/drawing/2014/main" id="{1F91352A-2452-9CE1-2D72-4F4B77FC6D85}"/>
              </a:ext>
            </a:extLst>
          </p:cNvPr>
          <p:cNvSpPr txBox="1"/>
          <p:nvPr/>
        </p:nvSpPr>
        <p:spPr>
          <a:xfrm>
            <a:off x="3291647" y="1679262"/>
            <a:ext cx="2172390" cy="369332"/>
          </a:xfrm>
          <a:prstGeom prst="rect">
            <a:avLst/>
          </a:prstGeom>
          <a:noFill/>
        </p:spPr>
        <p:txBody>
          <a:bodyPr wrap="none" rtlCol="0">
            <a:spAutoFit/>
          </a:bodyPr>
          <a:lstStyle/>
          <a:p>
            <a:pPr algn="l">
              <a:spcAft>
                <a:spcPts val="1200"/>
              </a:spcAft>
            </a:pPr>
            <a:r>
              <a:rPr lang="en-GB" dirty="0" err="1">
                <a:latin typeface="Arial" panose="020B0604020202020204" pitchFamily="34" charset="0"/>
                <a:cs typeface="Arial" panose="020B0604020202020204" pitchFamily="34" charset="0"/>
              </a:rPr>
              <a:t>Fuinneamh</a:t>
            </a:r>
            <a:r>
              <a:rPr lang="en-GB" dirty="0">
                <a:latin typeface="Arial" panose="020B0604020202020204" pitchFamily="34" charset="0"/>
                <a:cs typeface="Arial" panose="020B0604020202020204" pitchFamily="34" charset="0"/>
              </a:rPr>
              <a:t> </a:t>
            </a:r>
            <a:r>
              <a:rPr lang="en-GB" dirty="0" err="1">
                <a:latin typeface="Arial" panose="020B0604020202020204" pitchFamily="34" charset="0"/>
                <a:cs typeface="Arial" panose="020B0604020202020204" pitchFamily="34" charset="0"/>
              </a:rPr>
              <a:t>cuirtear</a:t>
            </a:r>
            <a:endParaRPr lang="en-GB" dirty="0">
              <a:latin typeface="Arial" panose="020B0604020202020204" pitchFamily="34" charset="0"/>
              <a:cs typeface="Arial" panose="020B0604020202020204" pitchFamily="34" charset="0"/>
            </a:endParaRPr>
          </a:p>
        </p:txBody>
      </p:sp>
      <p:sp>
        <p:nvSpPr>
          <p:cNvPr id="11" name="TextBox 10">
            <a:extLst>
              <a:ext uri="{FF2B5EF4-FFF2-40B4-BE49-F238E27FC236}">
                <a16:creationId xmlns:a16="http://schemas.microsoft.com/office/drawing/2014/main" id="{6EF6D8A6-0F39-0B01-2978-C52C937E8B3E}"/>
              </a:ext>
            </a:extLst>
          </p:cNvPr>
          <p:cNvSpPr txBox="1"/>
          <p:nvPr/>
        </p:nvSpPr>
        <p:spPr>
          <a:xfrm>
            <a:off x="2680286" y="1615474"/>
            <a:ext cx="394660" cy="523220"/>
          </a:xfrm>
          <a:prstGeom prst="rect">
            <a:avLst/>
          </a:prstGeom>
          <a:noFill/>
        </p:spPr>
        <p:txBody>
          <a:bodyPr wrap="none" rtlCol="0">
            <a:spAutoFit/>
          </a:bodyPr>
          <a:lstStyle/>
          <a:p>
            <a:pPr algn="l">
              <a:spcAft>
                <a:spcPts val="1200"/>
              </a:spcAft>
            </a:pPr>
            <a:r>
              <a:rPr lang="en-GB" sz="2800" dirty="0">
                <a:latin typeface="Arial" panose="020B0604020202020204" pitchFamily="34" charset="0"/>
                <a:cs typeface="Arial" panose="020B0604020202020204" pitchFamily="34" charset="0"/>
              </a:rPr>
              <a:t>=</a:t>
            </a:r>
          </a:p>
        </p:txBody>
      </p:sp>
      <mc:AlternateContent xmlns:mc="http://schemas.openxmlformats.org/markup-compatibility/2006" xmlns:a14="http://schemas.microsoft.com/office/drawing/2010/main">
        <mc:Choice Requires="a14">
          <p:sp>
            <p:nvSpPr>
              <p:cNvPr id="12" name="TextBox 11">
                <a:extLst>
                  <a:ext uri="{FF2B5EF4-FFF2-40B4-BE49-F238E27FC236}">
                    <a16:creationId xmlns:a16="http://schemas.microsoft.com/office/drawing/2014/main" id="{F2034FB4-EA08-96BF-B295-A9D793982C24}"/>
                  </a:ext>
                </a:extLst>
              </p:cNvPr>
              <p:cNvSpPr txBox="1"/>
              <p:nvPr/>
            </p:nvSpPr>
            <p:spPr>
              <a:xfrm>
                <a:off x="755408" y="2787227"/>
                <a:ext cx="7188506" cy="523220"/>
              </a:xfrm>
              <a:prstGeom prst="rect">
                <a:avLst/>
              </a:prstGeom>
              <a:noFill/>
            </p:spPr>
            <p:txBody>
              <a:bodyPr wrap="none" rtlCol="0">
                <a:spAutoFit/>
              </a:bodyPr>
              <a:lstStyle/>
              <a:p>
                <a:pPr algn="l">
                  <a:spcAft>
                    <a:spcPts val="1200"/>
                  </a:spcAft>
                </a:pPr>
                <a14:m>
                  <m:oMath xmlns:m="http://schemas.openxmlformats.org/officeDocument/2006/math">
                    <m:r>
                      <m:rPr>
                        <m:sty m:val="p"/>
                      </m:rPr>
                      <a:rPr lang="en-GB" sz="2800" b="0" i="0" smtClean="0">
                        <a:latin typeface="Cambria Math" panose="02040503050406030204" pitchFamily="18" charset="0"/>
                        <a:cs typeface="Arial" panose="020B0604020202020204" pitchFamily="34" charset="0"/>
                      </a:rPr>
                      <m:t>m</m:t>
                    </m:r>
                    <m:r>
                      <a:rPr lang="en-GB" sz="2800" b="0" i="0" smtClean="0">
                        <a:latin typeface="Cambria Math" panose="02040503050406030204" pitchFamily="18" charset="0"/>
                        <a:cs typeface="Arial" panose="020B0604020202020204" pitchFamily="34" charset="0"/>
                      </a:rPr>
                      <m:t>, </m:t>
                    </m:r>
                    <m:r>
                      <m:rPr>
                        <m:sty m:val="p"/>
                      </m:rPr>
                      <a:rPr lang="en-GB" sz="2800" b="0" i="0" smtClean="0">
                        <a:latin typeface="Cambria Math" panose="02040503050406030204" pitchFamily="18" charset="0"/>
                        <a:cs typeface="Arial" panose="020B0604020202020204" pitchFamily="34" charset="0"/>
                      </a:rPr>
                      <m:t>c</m:t>
                    </m:r>
                    <m:r>
                      <a:rPr lang="en-GB" sz="2800" b="0" i="0" smtClean="0">
                        <a:latin typeface="Cambria Math" panose="02040503050406030204" pitchFamily="18" charset="0"/>
                        <a:cs typeface="Arial" panose="020B0604020202020204" pitchFamily="34" charset="0"/>
                      </a:rPr>
                      <m:t>, </m:t>
                    </m:r>
                    <m:r>
                      <m:rPr>
                        <m:sty m:val="p"/>
                      </m:rPr>
                      <a:rPr lang="en-GB" sz="2800" b="0" i="0" smtClean="0">
                        <a:latin typeface="Cambria Math" panose="02040503050406030204" pitchFamily="18" charset="0"/>
                        <a:cs typeface="Arial" panose="020B0604020202020204" pitchFamily="34" charset="0"/>
                      </a:rPr>
                      <m:t>and</m:t>
                    </m:r>
                    <m:r>
                      <a:rPr lang="en-GB" sz="2800" b="0" i="0" smtClean="0">
                        <a:latin typeface="Cambria Math" panose="02040503050406030204" pitchFamily="18" charset="0"/>
                        <a:cs typeface="Arial" panose="020B0604020202020204" pitchFamily="34" charset="0"/>
                      </a:rPr>
                      <m:t> </m:t>
                    </m:r>
                    <m:r>
                      <m:rPr>
                        <m:sty m:val="p"/>
                      </m:rPr>
                      <a:rPr lang="en-GB" sz="2800" b="0" i="0" smtClean="0">
                        <a:latin typeface="Cambria Math" panose="02040503050406030204" pitchFamily="18" charset="0"/>
                        <a:cs typeface="Arial" panose="020B0604020202020204" pitchFamily="34" charset="0"/>
                      </a:rPr>
                      <m:t>Δ</m:t>
                    </m:r>
                    <m:r>
                      <a:rPr lang="en-GB" sz="2800" b="0" i="1" smtClean="0">
                        <a:latin typeface="Cambria Math" panose="02040503050406030204" pitchFamily="18" charset="0"/>
                        <a:cs typeface="Arial" panose="020B0604020202020204" pitchFamily="34" charset="0"/>
                      </a:rPr>
                      <m:t>𝜃</m:t>
                    </m:r>
                  </m:oMath>
                </a14:m>
                <a:r>
                  <a:rPr lang="en-GB" sz="2800" dirty="0">
                    <a:latin typeface="Arial" panose="020B0604020202020204" pitchFamily="34" charset="0"/>
                    <a:cs typeface="Arial" panose="020B0604020202020204" pitchFamily="34" charset="0"/>
                  </a:rPr>
                  <a:t> </a:t>
                </a:r>
                <a:r>
                  <a:rPr lang="en-GB" sz="2800" dirty="0" err="1">
                    <a:latin typeface="Arial" panose="020B0604020202020204" pitchFamily="34" charset="0"/>
                    <a:cs typeface="Arial" panose="020B0604020202020204" pitchFamily="34" charset="0"/>
                  </a:rPr>
                  <a:t>difriúil</a:t>
                </a:r>
                <a:r>
                  <a:rPr lang="en-GB" sz="2800" dirty="0">
                    <a:latin typeface="Arial" panose="020B0604020202020204" pitchFamily="34" charset="0"/>
                    <a:cs typeface="Arial" panose="020B0604020202020204" pitchFamily="34" charset="0"/>
                  </a:rPr>
                  <a:t> </a:t>
                </a:r>
                <a:r>
                  <a:rPr lang="en-GB" sz="2800" dirty="0" err="1">
                    <a:latin typeface="Arial" panose="020B0604020202020204" pitchFamily="34" charset="0"/>
                    <a:cs typeface="Arial" panose="020B0604020202020204" pitchFamily="34" charset="0"/>
                  </a:rPr>
                  <a:t>d’uisce</a:t>
                </a:r>
                <a:r>
                  <a:rPr lang="en-GB" sz="2800" dirty="0">
                    <a:latin typeface="Arial" panose="020B0604020202020204" pitchFamily="34" charset="0"/>
                    <a:cs typeface="Arial" panose="020B0604020202020204" pitchFamily="34" charset="0"/>
                  </a:rPr>
                  <a:t> agus </a:t>
                </a:r>
                <a:r>
                  <a:rPr lang="en-GB" sz="2800" dirty="0" err="1">
                    <a:latin typeface="Arial" panose="020B0604020202020204" pitchFamily="34" charset="0"/>
                    <a:cs typeface="Arial" panose="020B0604020202020204" pitchFamily="34" charset="0"/>
                  </a:rPr>
                  <a:t>d’alúmanam</a:t>
                </a:r>
                <a:endParaRPr lang="en-GB" sz="2800" dirty="0">
                  <a:latin typeface="Arial" panose="020B0604020202020204" pitchFamily="34" charset="0"/>
                  <a:cs typeface="Arial" panose="020B0604020202020204" pitchFamily="34" charset="0"/>
                </a:endParaRPr>
              </a:p>
            </p:txBody>
          </p:sp>
        </mc:Choice>
        <mc:Fallback xmlns="">
          <p:sp>
            <p:nvSpPr>
              <p:cNvPr id="12" name="TextBox 11">
                <a:extLst>
                  <a:ext uri="{FF2B5EF4-FFF2-40B4-BE49-F238E27FC236}">
                    <a16:creationId xmlns:a16="http://schemas.microsoft.com/office/drawing/2014/main" id="{F2034FB4-EA08-96BF-B295-A9D793982C24}"/>
                  </a:ext>
                </a:extLst>
              </p:cNvPr>
              <p:cNvSpPr txBox="1">
                <a:spLocks noRot="1" noChangeAspect="1" noMove="1" noResize="1" noEditPoints="1" noAdjustHandles="1" noChangeArrowheads="1" noChangeShapeType="1" noTextEdit="1"/>
              </p:cNvSpPr>
              <p:nvPr/>
            </p:nvSpPr>
            <p:spPr>
              <a:xfrm>
                <a:off x="755408" y="2787227"/>
                <a:ext cx="7188506" cy="523220"/>
              </a:xfrm>
              <a:prstGeom prst="rect">
                <a:avLst/>
              </a:prstGeom>
              <a:blipFill>
                <a:blip r:embed="rId4"/>
                <a:stretch>
                  <a:fillRect t="-11628" r="-509" b="-31395"/>
                </a:stretch>
              </a:blipFill>
            </p:spPr>
            <p:txBody>
              <a:bodyPr/>
              <a:lstStyle/>
              <a:p>
                <a:r>
                  <a:rPr lang="en-IE">
                    <a:noFill/>
                  </a:rPr>
                  <a:t> </a:t>
                </a:r>
              </a:p>
            </p:txBody>
          </p:sp>
        </mc:Fallback>
      </mc:AlternateContent>
      <mc:AlternateContent xmlns:mc="http://schemas.openxmlformats.org/markup-compatibility/2006" xmlns:a14="http://schemas.microsoft.com/office/drawing/2010/main">
        <mc:Choice Requires="a14">
          <p:sp>
            <p:nvSpPr>
              <p:cNvPr id="13" name="TextBox 12">
                <a:extLst>
                  <a:ext uri="{FF2B5EF4-FFF2-40B4-BE49-F238E27FC236}">
                    <a16:creationId xmlns:a16="http://schemas.microsoft.com/office/drawing/2014/main" id="{5A3CDCB1-F98D-DFFE-9FE1-95BA45F8CDAE}"/>
                  </a:ext>
                </a:extLst>
              </p:cNvPr>
              <p:cNvSpPr txBox="1"/>
              <p:nvPr/>
            </p:nvSpPr>
            <p:spPr>
              <a:xfrm>
                <a:off x="653932" y="3369886"/>
                <a:ext cx="1851083" cy="677108"/>
              </a:xfrm>
              <a:prstGeom prst="rect">
                <a:avLst/>
              </a:prstGeom>
              <a:noFill/>
            </p:spPr>
            <p:txBody>
              <a:bodyPr wrap="none" rtlCol="0">
                <a:spAutoFit/>
              </a:bodyPr>
              <a:lstStyle/>
              <a:p>
                <a:pPr algn="l">
                  <a:spcAft>
                    <a:spcPts val="1200"/>
                  </a:spcAft>
                </a:pPr>
                <a14:m>
                  <m:oMathPara xmlns:m="http://schemas.openxmlformats.org/officeDocument/2006/math">
                    <m:oMathParaPr>
                      <m:jc m:val="centerGroup"/>
                    </m:oMathParaPr>
                    <m:oMath xmlns:m="http://schemas.openxmlformats.org/officeDocument/2006/math">
                      <m:sSub>
                        <m:sSubPr>
                          <m:ctrlPr>
                            <a:rPr lang="en-GB" sz="2800" b="0" i="1" smtClean="0">
                              <a:latin typeface="Cambria Math" panose="02040503050406030204" pitchFamily="18" charset="0"/>
                              <a:cs typeface="Arial" panose="020B0604020202020204" pitchFamily="34" charset="0"/>
                            </a:rPr>
                          </m:ctrlPr>
                        </m:sSubPr>
                        <m:e>
                          <m:r>
                            <a:rPr lang="en-GB" sz="2800" b="0" i="1" smtClean="0">
                              <a:latin typeface="Cambria Math" panose="02040503050406030204" pitchFamily="18" charset="0"/>
                              <a:cs typeface="Arial" panose="020B0604020202020204" pitchFamily="34" charset="0"/>
                            </a:rPr>
                            <m:t>𝑚</m:t>
                          </m:r>
                        </m:e>
                        <m:sub>
                          <m:r>
                            <a:rPr lang="en-GB" sz="2800" b="0" i="1" smtClean="0">
                              <a:latin typeface="Cambria Math" panose="02040503050406030204" pitchFamily="18" charset="0"/>
                              <a:cs typeface="Arial" panose="020B0604020202020204" pitchFamily="34" charset="0"/>
                            </a:rPr>
                            <m:t>𝑤</m:t>
                          </m:r>
                        </m:sub>
                      </m:sSub>
                      <m:sSub>
                        <m:sSubPr>
                          <m:ctrlPr>
                            <a:rPr lang="en-GB" sz="2800" b="0" i="1" smtClean="0">
                              <a:latin typeface="Cambria Math" panose="02040503050406030204" pitchFamily="18" charset="0"/>
                              <a:cs typeface="Arial" panose="020B0604020202020204" pitchFamily="34" charset="0"/>
                            </a:rPr>
                          </m:ctrlPr>
                        </m:sSubPr>
                        <m:e>
                          <m:r>
                            <a:rPr lang="en-GB" sz="2800" b="0" i="1" smtClean="0">
                              <a:latin typeface="Cambria Math" panose="02040503050406030204" pitchFamily="18" charset="0"/>
                              <a:cs typeface="Arial" panose="020B0604020202020204" pitchFamily="34" charset="0"/>
                            </a:rPr>
                            <m:t>𝑐</m:t>
                          </m:r>
                        </m:e>
                        <m:sub>
                          <m:r>
                            <m:rPr>
                              <m:sty m:val="p"/>
                            </m:rPr>
                            <a:rPr lang="en-GB" sz="2800" b="0" i="0" smtClean="0">
                              <a:latin typeface="Cambria Math" panose="02040503050406030204" pitchFamily="18" charset="0"/>
                              <a:cs typeface="Arial" panose="020B0604020202020204" pitchFamily="34" charset="0"/>
                            </a:rPr>
                            <m:t>w</m:t>
                          </m:r>
                        </m:sub>
                      </m:sSub>
                      <m:r>
                        <m:rPr>
                          <m:sty m:val="p"/>
                        </m:rPr>
                        <a:rPr lang="en-GB" sz="2800" b="0" i="0" smtClean="0">
                          <a:latin typeface="Cambria Math" panose="02040503050406030204" pitchFamily="18" charset="0"/>
                          <a:cs typeface="Arial" panose="020B0604020202020204" pitchFamily="34" charset="0"/>
                        </a:rPr>
                        <m:t>Δ</m:t>
                      </m:r>
                      <m:sSub>
                        <m:sSubPr>
                          <m:ctrlPr>
                            <a:rPr lang="en-GB" sz="2800" b="0" i="1" smtClean="0">
                              <a:latin typeface="Cambria Math" panose="02040503050406030204" pitchFamily="18" charset="0"/>
                              <a:cs typeface="Arial" panose="020B0604020202020204" pitchFamily="34" charset="0"/>
                            </a:rPr>
                          </m:ctrlPr>
                        </m:sSubPr>
                        <m:e>
                          <m:r>
                            <a:rPr lang="en-GB" sz="2800" b="0" i="1" smtClean="0">
                              <a:latin typeface="Cambria Math" panose="02040503050406030204" pitchFamily="18" charset="0"/>
                              <a:cs typeface="Arial" panose="020B0604020202020204" pitchFamily="34" charset="0"/>
                            </a:rPr>
                            <m:t>𝜃</m:t>
                          </m:r>
                        </m:e>
                        <m:sub>
                          <m:r>
                            <a:rPr lang="en-GB" sz="2800" b="0" i="1" smtClean="0">
                              <a:latin typeface="Cambria Math" panose="02040503050406030204" pitchFamily="18" charset="0"/>
                              <a:cs typeface="Arial" panose="020B0604020202020204" pitchFamily="34" charset="0"/>
                            </a:rPr>
                            <m:t>𝑤</m:t>
                          </m:r>
                        </m:sub>
                      </m:sSub>
                    </m:oMath>
                  </m:oMathPara>
                </a14:m>
                <a:endParaRPr lang="en-GB" sz="2800" err="1">
                  <a:latin typeface="Arial" panose="020B0604020202020204" pitchFamily="34" charset="0"/>
                  <a:cs typeface="Arial" panose="020B0604020202020204" pitchFamily="34" charset="0"/>
                </a:endParaRPr>
              </a:p>
            </p:txBody>
          </p:sp>
        </mc:Choice>
        <mc:Fallback xmlns="">
          <p:sp>
            <p:nvSpPr>
              <p:cNvPr id="13" name="TextBox 12">
                <a:extLst>
                  <a:ext uri="{FF2B5EF4-FFF2-40B4-BE49-F238E27FC236}">
                    <a16:creationId xmlns:a16="http://schemas.microsoft.com/office/drawing/2014/main" id="{5A3CDCB1-F98D-DFFE-9FE1-95BA45F8CDAE}"/>
                  </a:ext>
                </a:extLst>
              </p:cNvPr>
              <p:cNvSpPr txBox="1">
                <a:spLocks noRot="1" noChangeAspect="1" noMove="1" noResize="1" noEditPoints="1" noAdjustHandles="1" noChangeArrowheads="1" noChangeShapeType="1" noTextEdit="1"/>
              </p:cNvSpPr>
              <p:nvPr/>
            </p:nvSpPr>
            <p:spPr>
              <a:xfrm>
                <a:off x="653932" y="3369886"/>
                <a:ext cx="1851083" cy="677108"/>
              </a:xfrm>
              <a:prstGeom prst="rect">
                <a:avLst/>
              </a:prstGeom>
              <a:blipFill>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4" name="TextBox 13">
                <a:extLst>
                  <a:ext uri="{FF2B5EF4-FFF2-40B4-BE49-F238E27FC236}">
                    <a16:creationId xmlns:a16="http://schemas.microsoft.com/office/drawing/2014/main" id="{259CEE42-1106-F484-C68C-4712FC0C965D}"/>
                  </a:ext>
                </a:extLst>
              </p:cNvPr>
              <p:cNvSpPr txBox="1"/>
              <p:nvPr/>
            </p:nvSpPr>
            <p:spPr>
              <a:xfrm>
                <a:off x="3465868" y="3403270"/>
                <a:ext cx="1690271" cy="677108"/>
              </a:xfrm>
              <a:prstGeom prst="rect">
                <a:avLst/>
              </a:prstGeom>
              <a:noFill/>
            </p:spPr>
            <p:txBody>
              <a:bodyPr wrap="none" rtlCol="0">
                <a:spAutoFit/>
              </a:bodyPr>
              <a:lstStyle/>
              <a:p>
                <a:pPr algn="l">
                  <a:spcAft>
                    <a:spcPts val="1200"/>
                  </a:spcAft>
                </a:pPr>
                <a14:m>
                  <m:oMathPara xmlns:m="http://schemas.openxmlformats.org/officeDocument/2006/math">
                    <m:oMathParaPr>
                      <m:jc m:val="centerGroup"/>
                    </m:oMathParaPr>
                    <m:oMath xmlns:m="http://schemas.openxmlformats.org/officeDocument/2006/math">
                      <m:sSub>
                        <m:sSubPr>
                          <m:ctrlPr>
                            <a:rPr lang="en-GB" sz="2800" b="0" i="1" smtClean="0">
                              <a:latin typeface="Cambria Math" panose="02040503050406030204" pitchFamily="18" charset="0"/>
                              <a:cs typeface="Arial" panose="020B0604020202020204" pitchFamily="34" charset="0"/>
                            </a:rPr>
                          </m:ctrlPr>
                        </m:sSubPr>
                        <m:e>
                          <m:r>
                            <a:rPr lang="en-GB" sz="2800" b="0" i="1" smtClean="0">
                              <a:latin typeface="Cambria Math" panose="02040503050406030204" pitchFamily="18" charset="0"/>
                              <a:cs typeface="Arial" panose="020B0604020202020204" pitchFamily="34" charset="0"/>
                            </a:rPr>
                            <m:t>𝑚</m:t>
                          </m:r>
                        </m:e>
                        <m:sub>
                          <m:r>
                            <a:rPr lang="en-GB" sz="2800" b="0" i="1" smtClean="0">
                              <a:latin typeface="Cambria Math" panose="02040503050406030204" pitchFamily="18" charset="0"/>
                              <a:cs typeface="Arial" panose="020B0604020202020204" pitchFamily="34" charset="0"/>
                            </a:rPr>
                            <m:t>𝑎</m:t>
                          </m:r>
                        </m:sub>
                      </m:sSub>
                      <m:sSub>
                        <m:sSubPr>
                          <m:ctrlPr>
                            <a:rPr lang="en-GB" sz="2800" b="0" i="1" smtClean="0">
                              <a:latin typeface="Cambria Math" panose="02040503050406030204" pitchFamily="18" charset="0"/>
                              <a:cs typeface="Arial" panose="020B0604020202020204" pitchFamily="34" charset="0"/>
                            </a:rPr>
                          </m:ctrlPr>
                        </m:sSubPr>
                        <m:e>
                          <m:r>
                            <a:rPr lang="en-GB" sz="2800" b="0" i="1" smtClean="0">
                              <a:latin typeface="Cambria Math" panose="02040503050406030204" pitchFamily="18" charset="0"/>
                              <a:cs typeface="Arial" panose="020B0604020202020204" pitchFamily="34" charset="0"/>
                            </a:rPr>
                            <m:t>𝑐</m:t>
                          </m:r>
                        </m:e>
                        <m:sub>
                          <m:r>
                            <a:rPr lang="en-GB" sz="2800" b="0" i="1" smtClean="0">
                              <a:latin typeface="Cambria Math" panose="02040503050406030204" pitchFamily="18" charset="0"/>
                              <a:cs typeface="Arial" panose="020B0604020202020204" pitchFamily="34" charset="0"/>
                            </a:rPr>
                            <m:t>𝑎</m:t>
                          </m:r>
                        </m:sub>
                      </m:sSub>
                      <m:r>
                        <m:rPr>
                          <m:sty m:val="p"/>
                        </m:rPr>
                        <a:rPr lang="en-GB" sz="2800" b="0" i="0" smtClean="0">
                          <a:latin typeface="Cambria Math" panose="02040503050406030204" pitchFamily="18" charset="0"/>
                          <a:cs typeface="Arial" panose="020B0604020202020204" pitchFamily="34" charset="0"/>
                        </a:rPr>
                        <m:t>Δ</m:t>
                      </m:r>
                      <m:sSub>
                        <m:sSubPr>
                          <m:ctrlPr>
                            <a:rPr lang="en-GB" sz="2800" b="0" i="1" smtClean="0">
                              <a:latin typeface="Cambria Math" panose="02040503050406030204" pitchFamily="18" charset="0"/>
                              <a:cs typeface="Arial" panose="020B0604020202020204" pitchFamily="34" charset="0"/>
                            </a:rPr>
                          </m:ctrlPr>
                        </m:sSubPr>
                        <m:e>
                          <m:r>
                            <a:rPr lang="en-GB" sz="2800" b="0" i="1" smtClean="0">
                              <a:latin typeface="Cambria Math" panose="02040503050406030204" pitchFamily="18" charset="0"/>
                              <a:cs typeface="Arial" panose="020B0604020202020204" pitchFamily="34" charset="0"/>
                            </a:rPr>
                            <m:t>𝜃</m:t>
                          </m:r>
                        </m:e>
                        <m:sub>
                          <m:r>
                            <a:rPr lang="en-GB" sz="2800" b="0" i="1" smtClean="0">
                              <a:latin typeface="Cambria Math" panose="02040503050406030204" pitchFamily="18" charset="0"/>
                              <a:cs typeface="Arial" panose="020B0604020202020204" pitchFamily="34" charset="0"/>
                            </a:rPr>
                            <m:t>𝑎</m:t>
                          </m:r>
                        </m:sub>
                      </m:sSub>
                    </m:oMath>
                  </m:oMathPara>
                </a14:m>
                <a:endParaRPr lang="en-GB" sz="2800" err="1">
                  <a:latin typeface="Arial" panose="020B0604020202020204" pitchFamily="34" charset="0"/>
                  <a:cs typeface="Arial" panose="020B0604020202020204" pitchFamily="34" charset="0"/>
                </a:endParaRPr>
              </a:p>
            </p:txBody>
          </p:sp>
        </mc:Choice>
        <mc:Fallback xmlns="">
          <p:sp>
            <p:nvSpPr>
              <p:cNvPr id="14" name="TextBox 13">
                <a:extLst>
                  <a:ext uri="{FF2B5EF4-FFF2-40B4-BE49-F238E27FC236}">
                    <a16:creationId xmlns:a16="http://schemas.microsoft.com/office/drawing/2014/main" id="{259CEE42-1106-F484-C68C-4712FC0C965D}"/>
                  </a:ext>
                </a:extLst>
              </p:cNvPr>
              <p:cNvSpPr txBox="1">
                <a:spLocks noRot="1" noChangeAspect="1" noMove="1" noResize="1" noEditPoints="1" noAdjustHandles="1" noChangeArrowheads="1" noChangeShapeType="1" noTextEdit="1"/>
              </p:cNvSpPr>
              <p:nvPr/>
            </p:nvSpPr>
            <p:spPr>
              <a:xfrm>
                <a:off x="3465868" y="3403270"/>
                <a:ext cx="1690271" cy="677108"/>
              </a:xfrm>
              <a:prstGeom prst="rect">
                <a:avLst/>
              </a:prstGeom>
              <a:blipFill>
                <a:blip r:embed="rId6"/>
                <a:stretch>
                  <a:fillRect/>
                </a:stretch>
              </a:blipFill>
            </p:spPr>
            <p:txBody>
              <a:bodyPr/>
              <a:lstStyle/>
              <a:p>
                <a:r>
                  <a:rPr lang="en-US">
                    <a:noFill/>
                  </a:rPr>
                  <a:t> </a:t>
                </a:r>
              </a:p>
            </p:txBody>
          </p:sp>
        </mc:Fallback>
      </mc:AlternateContent>
      <p:sp>
        <p:nvSpPr>
          <p:cNvPr id="15" name="TextBox 14">
            <a:extLst>
              <a:ext uri="{FF2B5EF4-FFF2-40B4-BE49-F238E27FC236}">
                <a16:creationId xmlns:a16="http://schemas.microsoft.com/office/drawing/2014/main" id="{ABEDB35C-7B51-07FE-58BB-ED785AFF2F1F}"/>
              </a:ext>
            </a:extLst>
          </p:cNvPr>
          <p:cNvSpPr txBox="1"/>
          <p:nvPr/>
        </p:nvSpPr>
        <p:spPr>
          <a:xfrm>
            <a:off x="2691413" y="3475340"/>
            <a:ext cx="394660" cy="523220"/>
          </a:xfrm>
          <a:prstGeom prst="rect">
            <a:avLst/>
          </a:prstGeom>
          <a:noFill/>
        </p:spPr>
        <p:txBody>
          <a:bodyPr wrap="none" rtlCol="0">
            <a:spAutoFit/>
          </a:bodyPr>
          <a:lstStyle/>
          <a:p>
            <a:pPr algn="l">
              <a:spcAft>
                <a:spcPts val="1200"/>
              </a:spcAft>
            </a:pPr>
            <a:r>
              <a:rPr lang="en-GB" sz="2800">
                <a:latin typeface="Arial" panose="020B0604020202020204" pitchFamily="34" charset="0"/>
                <a:cs typeface="Arial" panose="020B0604020202020204" pitchFamily="34" charset="0"/>
              </a:rPr>
              <a:t>=</a:t>
            </a:r>
          </a:p>
        </p:txBody>
      </p:sp>
      <mc:AlternateContent xmlns:mc="http://schemas.openxmlformats.org/markup-compatibility/2006" xmlns:a14="http://schemas.microsoft.com/office/drawing/2010/main">
        <mc:Choice Requires="a14">
          <p:sp>
            <p:nvSpPr>
              <p:cNvPr id="17" name="TextBox 16">
                <a:extLst>
                  <a:ext uri="{FF2B5EF4-FFF2-40B4-BE49-F238E27FC236}">
                    <a16:creationId xmlns:a16="http://schemas.microsoft.com/office/drawing/2014/main" id="{AD909621-81AF-3AC6-D963-7D29433E31BD}"/>
                  </a:ext>
                </a:extLst>
              </p:cNvPr>
              <p:cNvSpPr txBox="1"/>
              <p:nvPr/>
            </p:nvSpPr>
            <p:spPr>
              <a:xfrm>
                <a:off x="303716" y="4733679"/>
                <a:ext cx="4859407" cy="557717"/>
              </a:xfrm>
              <a:prstGeom prst="rect">
                <a:avLst/>
              </a:prstGeom>
              <a:noFill/>
            </p:spPr>
            <p:txBody>
              <a:bodyPr wrap="none" rtlCol="0">
                <a:spAutoFit/>
              </a:bodyPr>
              <a:lstStyle/>
              <a:p>
                <a:pPr algn="l">
                  <a:spcAft>
                    <a:spcPts val="1200"/>
                  </a:spcAft>
                </a:pPr>
                <a:r>
                  <a:rPr lang="en-GB" sz="2800" b="1" dirty="0" err="1">
                    <a:latin typeface="Arial" panose="020B0604020202020204" pitchFamily="34" charset="0"/>
                    <a:cs typeface="Arial" panose="020B0604020202020204" pitchFamily="34" charset="0"/>
                  </a:rPr>
                  <a:t>Cleas</a:t>
                </a:r>
                <a:r>
                  <a:rPr lang="en-GB" sz="2800" dirty="0">
                    <a:latin typeface="Arial" panose="020B0604020202020204" pitchFamily="34" charset="0"/>
                    <a:cs typeface="Arial" panose="020B0604020202020204" pitchFamily="34" charset="0"/>
                  </a:rPr>
                  <a:t>: Let </a:t>
                </a:r>
                <a14:m>
                  <m:oMath xmlns:m="http://schemas.openxmlformats.org/officeDocument/2006/math">
                    <m:sSub>
                      <m:sSubPr>
                        <m:ctrlPr>
                          <a:rPr lang="en-GB" sz="2800" b="0" i="1" smtClean="0">
                            <a:latin typeface="Cambria Math" panose="02040503050406030204" pitchFamily="18" charset="0"/>
                            <a:cs typeface="Arial" panose="020B0604020202020204" pitchFamily="34" charset="0"/>
                          </a:rPr>
                        </m:ctrlPr>
                      </m:sSubPr>
                      <m:e>
                        <m:r>
                          <a:rPr lang="en-GB" sz="2800" b="0" i="1" smtClean="0">
                            <a:latin typeface="Cambria Math" panose="02040503050406030204" pitchFamily="18" charset="0"/>
                            <a:cs typeface="Arial" panose="020B0604020202020204" pitchFamily="34" charset="0"/>
                          </a:rPr>
                          <m:t>𝜃</m:t>
                        </m:r>
                      </m:e>
                      <m:sub>
                        <m:r>
                          <a:rPr lang="en-GB" sz="2800" b="0" i="1" smtClean="0">
                            <a:latin typeface="Cambria Math" panose="02040503050406030204" pitchFamily="18" charset="0"/>
                            <a:cs typeface="Arial" panose="020B0604020202020204" pitchFamily="34" charset="0"/>
                          </a:rPr>
                          <m:t>𝑓</m:t>
                        </m:r>
                      </m:sub>
                    </m:sSub>
                  </m:oMath>
                </a14:m>
                <a:r>
                  <a:rPr lang="en-GB" sz="2800" dirty="0">
                    <a:latin typeface="Arial" panose="020B0604020202020204" pitchFamily="34" charset="0"/>
                    <a:cs typeface="Arial" panose="020B0604020202020204" pitchFamily="34" charset="0"/>
                  </a:rPr>
                  <a:t>= </a:t>
                </a:r>
                <a:r>
                  <a:rPr lang="en-GB" sz="2800" dirty="0" err="1">
                    <a:latin typeface="Arial" panose="020B0604020202020204" pitchFamily="34" charset="0"/>
                    <a:cs typeface="Arial" panose="020B0604020202020204" pitchFamily="34" charset="0"/>
                  </a:rPr>
                  <a:t>teocht</a:t>
                </a:r>
                <a:r>
                  <a:rPr lang="en-GB" sz="2800" dirty="0">
                    <a:latin typeface="Arial" panose="020B0604020202020204" pitchFamily="34" charset="0"/>
                    <a:cs typeface="Arial" panose="020B0604020202020204" pitchFamily="34" charset="0"/>
                  </a:rPr>
                  <a:t> </a:t>
                </a:r>
                <a:r>
                  <a:rPr lang="en-GB" sz="2800" dirty="0" err="1">
                    <a:latin typeface="Arial" panose="020B0604020202020204" pitchFamily="34" charset="0"/>
                    <a:cs typeface="Arial" panose="020B0604020202020204" pitchFamily="34" charset="0"/>
                  </a:rPr>
                  <a:t>deiridh</a:t>
                </a:r>
                <a:r>
                  <a:rPr lang="en-GB" sz="2800" dirty="0">
                    <a:latin typeface="Arial" panose="020B0604020202020204" pitchFamily="34" charset="0"/>
                    <a:cs typeface="Arial" panose="020B0604020202020204" pitchFamily="34" charset="0"/>
                  </a:rPr>
                  <a:t> </a:t>
                </a:r>
              </a:p>
            </p:txBody>
          </p:sp>
        </mc:Choice>
        <mc:Fallback xmlns="">
          <p:sp>
            <p:nvSpPr>
              <p:cNvPr id="17" name="TextBox 16">
                <a:extLst>
                  <a:ext uri="{FF2B5EF4-FFF2-40B4-BE49-F238E27FC236}">
                    <a16:creationId xmlns:a16="http://schemas.microsoft.com/office/drawing/2014/main" id="{AD909621-81AF-3AC6-D963-7D29433E31BD}"/>
                  </a:ext>
                </a:extLst>
              </p:cNvPr>
              <p:cNvSpPr txBox="1">
                <a:spLocks noRot="1" noChangeAspect="1" noMove="1" noResize="1" noEditPoints="1" noAdjustHandles="1" noChangeArrowheads="1" noChangeShapeType="1" noTextEdit="1"/>
              </p:cNvSpPr>
              <p:nvPr/>
            </p:nvSpPr>
            <p:spPr>
              <a:xfrm>
                <a:off x="303716" y="4733679"/>
                <a:ext cx="4859407" cy="557717"/>
              </a:xfrm>
              <a:prstGeom prst="rect">
                <a:avLst/>
              </a:prstGeom>
              <a:blipFill>
                <a:blip r:embed="rId7"/>
                <a:stretch>
                  <a:fillRect l="-2635" t="-13187" b="-23077"/>
                </a:stretch>
              </a:blipFill>
            </p:spPr>
            <p:txBody>
              <a:bodyPr/>
              <a:lstStyle/>
              <a:p>
                <a:r>
                  <a:rPr lang="en-IE">
                    <a:noFill/>
                  </a:rPr>
                  <a:t> </a:t>
                </a:r>
              </a:p>
            </p:txBody>
          </p:sp>
        </mc:Fallback>
      </mc:AlternateContent>
      <mc:AlternateContent xmlns:mc="http://schemas.openxmlformats.org/markup-compatibility/2006" xmlns:a14="http://schemas.microsoft.com/office/drawing/2010/main">
        <mc:Choice Requires="a14">
          <p:sp>
            <p:nvSpPr>
              <p:cNvPr id="18" name="TextBox 17">
                <a:extLst>
                  <a:ext uri="{FF2B5EF4-FFF2-40B4-BE49-F238E27FC236}">
                    <a16:creationId xmlns:a16="http://schemas.microsoft.com/office/drawing/2014/main" id="{8AFAFCE5-6AEF-1099-1317-5DEC1760F565}"/>
                  </a:ext>
                </a:extLst>
              </p:cNvPr>
              <p:cNvSpPr txBox="1"/>
              <p:nvPr/>
            </p:nvSpPr>
            <p:spPr>
              <a:xfrm>
                <a:off x="191743" y="5516688"/>
                <a:ext cx="3516925" cy="711605"/>
              </a:xfrm>
              <a:prstGeom prst="rect">
                <a:avLst/>
              </a:prstGeom>
              <a:noFill/>
            </p:spPr>
            <p:txBody>
              <a:bodyPr wrap="none" rtlCol="0">
                <a:spAutoFit/>
              </a:bodyPr>
              <a:lstStyle/>
              <a:p>
                <a:pPr>
                  <a:spcAft>
                    <a:spcPts val="1200"/>
                  </a:spcAft>
                </a:pPr>
                <a14:m>
                  <m:oMathPara xmlns:m="http://schemas.openxmlformats.org/officeDocument/2006/math">
                    <m:oMathParaPr>
                      <m:jc m:val="centerGroup"/>
                    </m:oMathParaPr>
                    <m:oMath xmlns:m="http://schemas.openxmlformats.org/officeDocument/2006/math">
                      <m:r>
                        <a:rPr lang="en-GB" sz="2800" i="1">
                          <a:latin typeface="Cambria Math" panose="02040503050406030204" pitchFamily="18" charset="0"/>
                          <a:cs typeface="Arial" panose="020B0604020202020204" pitchFamily="34" charset="0"/>
                        </a:rPr>
                        <m:t>1.2(4184)(100−</m:t>
                      </m:r>
                      <m:sSub>
                        <m:sSubPr>
                          <m:ctrlPr>
                            <a:rPr lang="en-GB" sz="2800" b="0" i="1" smtClean="0">
                              <a:latin typeface="Cambria Math" panose="02040503050406030204" pitchFamily="18" charset="0"/>
                              <a:cs typeface="Arial" panose="020B0604020202020204" pitchFamily="34" charset="0"/>
                            </a:rPr>
                          </m:ctrlPr>
                        </m:sSubPr>
                        <m:e>
                          <m:r>
                            <a:rPr lang="en-GB" sz="2800" b="0" i="1" smtClean="0">
                              <a:latin typeface="Cambria Math" panose="02040503050406030204" pitchFamily="18" charset="0"/>
                              <a:cs typeface="Arial" panose="020B0604020202020204" pitchFamily="34" charset="0"/>
                            </a:rPr>
                            <m:t>𝜃</m:t>
                          </m:r>
                        </m:e>
                        <m:sub>
                          <m:r>
                            <a:rPr lang="en-GB" sz="2800" b="0" i="1" smtClean="0">
                              <a:latin typeface="Cambria Math" panose="02040503050406030204" pitchFamily="18" charset="0"/>
                              <a:cs typeface="Arial" panose="020B0604020202020204" pitchFamily="34" charset="0"/>
                            </a:rPr>
                            <m:t>𝑓</m:t>
                          </m:r>
                        </m:sub>
                      </m:sSub>
                      <m:r>
                        <a:rPr lang="en-GB" sz="2800" b="0" i="1" smtClean="0">
                          <a:latin typeface="Cambria Math" panose="02040503050406030204" pitchFamily="18" charset="0"/>
                          <a:cs typeface="Arial" panose="020B0604020202020204" pitchFamily="34" charset="0"/>
                        </a:rPr>
                        <m:t>)</m:t>
                      </m:r>
                    </m:oMath>
                  </m:oMathPara>
                </a14:m>
                <a:endParaRPr lang="en-GB" sz="2800" err="1">
                  <a:latin typeface="Arial" panose="020B0604020202020204" pitchFamily="34" charset="0"/>
                  <a:cs typeface="Arial" panose="020B0604020202020204" pitchFamily="34" charset="0"/>
                </a:endParaRPr>
              </a:p>
            </p:txBody>
          </p:sp>
        </mc:Choice>
        <mc:Fallback xmlns="">
          <p:sp>
            <p:nvSpPr>
              <p:cNvPr id="18" name="TextBox 17">
                <a:extLst>
                  <a:ext uri="{FF2B5EF4-FFF2-40B4-BE49-F238E27FC236}">
                    <a16:creationId xmlns:a16="http://schemas.microsoft.com/office/drawing/2014/main" id="{8AFAFCE5-6AEF-1099-1317-5DEC1760F565}"/>
                  </a:ext>
                </a:extLst>
              </p:cNvPr>
              <p:cNvSpPr txBox="1">
                <a:spLocks noRot="1" noChangeAspect="1" noMove="1" noResize="1" noEditPoints="1" noAdjustHandles="1" noChangeArrowheads="1" noChangeShapeType="1" noTextEdit="1"/>
              </p:cNvSpPr>
              <p:nvPr/>
            </p:nvSpPr>
            <p:spPr>
              <a:xfrm>
                <a:off x="191743" y="5516688"/>
                <a:ext cx="3516925" cy="711605"/>
              </a:xfrm>
              <a:prstGeom prst="rect">
                <a:avLst/>
              </a:prstGeom>
              <a:blipFill>
                <a:blip r:embed="rId8"/>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9" name="TextBox 18">
                <a:extLst>
                  <a:ext uri="{FF2B5EF4-FFF2-40B4-BE49-F238E27FC236}">
                    <a16:creationId xmlns:a16="http://schemas.microsoft.com/office/drawing/2014/main" id="{68B57F4A-8CFC-90AD-134A-70F3B371939E}"/>
                  </a:ext>
                </a:extLst>
              </p:cNvPr>
              <p:cNvSpPr txBox="1"/>
              <p:nvPr/>
            </p:nvSpPr>
            <p:spPr>
              <a:xfrm>
                <a:off x="3833722" y="5501307"/>
                <a:ext cx="3119380" cy="711605"/>
              </a:xfrm>
              <a:prstGeom prst="rect">
                <a:avLst/>
              </a:prstGeom>
              <a:noFill/>
            </p:spPr>
            <p:txBody>
              <a:bodyPr wrap="none" rtlCol="0">
                <a:spAutoFit/>
              </a:bodyPr>
              <a:lstStyle/>
              <a:p>
                <a:pPr>
                  <a:spcAft>
                    <a:spcPts val="1200"/>
                  </a:spcAft>
                </a:pPr>
                <a14:m>
                  <m:oMathPara xmlns:m="http://schemas.openxmlformats.org/officeDocument/2006/math">
                    <m:oMathParaPr>
                      <m:jc m:val="centerGroup"/>
                    </m:oMathParaPr>
                    <m:oMath xmlns:m="http://schemas.openxmlformats.org/officeDocument/2006/math">
                      <m:r>
                        <a:rPr lang="en-GB" sz="2800" i="1">
                          <a:latin typeface="Cambria Math" panose="02040503050406030204" pitchFamily="18" charset="0"/>
                          <a:cs typeface="Arial" panose="020B0604020202020204" pitchFamily="34" charset="0"/>
                        </a:rPr>
                        <m:t>0.5(879)(</m:t>
                      </m:r>
                      <m:sSub>
                        <m:sSubPr>
                          <m:ctrlPr>
                            <a:rPr lang="en-GB" sz="2800" b="0" i="1" smtClean="0">
                              <a:latin typeface="Cambria Math" panose="02040503050406030204" pitchFamily="18" charset="0"/>
                              <a:cs typeface="Arial" panose="020B0604020202020204" pitchFamily="34" charset="0"/>
                            </a:rPr>
                          </m:ctrlPr>
                        </m:sSubPr>
                        <m:e>
                          <m:r>
                            <a:rPr lang="en-GB" sz="2800" b="0" i="1" smtClean="0">
                              <a:latin typeface="Cambria Math" panose="02040503050406030204" pitchFamily="18" charset="0"/>
                              <a:cs typeface="Arial" panose="020B0604020202020204" pitchFamily="34" charset="0"/>
                            </a:rPr>
                            <m:t>𝜃</m:t>
                          </m:r>
                        </m:e>
                        <m:sub>
                          <m:r>
                            <a:rPr lang="en-GB" sz="2800" b="0" i="1" smtClean="0">
                              <a:latin typeface="Cambria Math" panose="02040503050406030204" pitchFamily="18" charset="0"/>
                              <a:cs typeface="Arial" panose="020B0604020202020204" pitchFamily="34" charset="0"/>
                            </a:rPr>
                            <m:t>𝑓</m:t>
                          </m:r>
                        </m:sub>
                      </m:sSub>
                      <m:r>
                        <a:rPr lang="en-GB" sz="2800" b="0" i="1" smtClean="0">
                          <a:latin typeface="Cambria Math" panose="02040503050406030204" pitchFamily="18" charset="0"/>
                          <a:cs typeface="Arial" panose="020B0604020202020204" pitchFamily="34" charset="0"/>
                        </a:rPr>
                        <m:t>−20)</m:t>
                      </m:r>
                    </m:oMath>
                  </m:oMathPara>
                </a14:m>
                <a:endParaRPr lang="en-GB" sz="2800" err="1">
                  <a:latin typeface="Arial" panose="020B0604020202020204" pitchFamily="34" charset="0"/>
                  <a:cs typeface="Arial" panose="020B0604020202020204" pitchFamily="34" charset="0"/>
                </a:endParaRPr>
              </a:p>
            </p:txBody>
          </p:sp>
        </mc:Choice>
        <mc:Fallback xmlns="">
          <p:sp>
            <p:nvSpPr>
              <p:cNvPr id="19" name="TextBox 18">
                <a:extLst>
                  <a:ext uri="{FF2B5EF4-FFF2-40B4-BE49-F238E27FC236}">
                    <a16:creationId xmlns:a16="http://schemas.microsoft.com/office/drawing/2014/main" id="{68B57F4A-8CFC-90AD-134A-70F3B371939E}"/>
                  </a:ext>
                </a:extLst>
              </p:cNvPr>
              <p:cNvSpPr txBox="1">
                <a:spLocks noRot="1" noChangeAspect="1" noMove="1" noResize="1" noEditPoints="1" noAdjustHandles="1" noChangeArrowheads="1" noChangeShapeType="1" noTextEdit="1"/>
              </p:cNvSpPr>
              <p:nvPr/>
            </p:nvSpPr>
            <p:spPr>
              <a:xfrm>
                <a:off x="3833722" y="5501307"/>
                <a:ext cx="3119380" cy="711605"/>
              </a:xfrm>
              <a:prstGeom prst="rect">
                <a:avLst/>
              </a:prstGeom>
              <a:blipFill>
                <a:blip r:embed="rId9"/>
                <a:stretch>
                  <a:fillRect/>
                </a:stretch>
              </a:blipFill>
            </p:spPr>
            <p:txBody>
              <a:bodyPr/>
              <a:lstStyle/>
              <a:p>
                <a:r>
                  <a:rPr lang="en-US">
                    <a:noFill/>
                  </a:rPr>
                  <a:t> </a:t>
                </a:r>
              </a:p>
            </p:txBody>
          </p:sp>
        </mc:Fallback>
      </mc:AlternateContent>
      <p:sp>
        <p:nvSpPr>
          <p:cNvPr id="20" name="TextBox 19">
            <a:extLst>
              <a:ext uri="{FF2B5EF4-FFF2-40B4-BE49-F238E27FC236}">
                <a16:creationId xmlns:a16="http://schemas.microsoft.com/office/drawing/2014/main" id="{4F178EA6-4B0C-17C1-A3BB-3D467ACF11DD}"/>
              </a:ext>
            </a:extLst>
          </p:cNvPr>
          <p:cNvSpPr txBox="1"/>
          <p:nvPr/>
        </p:nvSpPr>
        <p:spPr>
          <a:xfrm>
            <a:off x="3545716" y="5538811"/>
            <a:ext cx="394660" cy="523220"/>
          </a:xfrm>
          <a:prstGeom prst="rect">
            <a:avLst/>
          </a:prstGeom>
          <a:noFill/>
        </p:spPr>
        <p:txBody>
          <a:bodyPr wrap="none" rtlCol="0">
            <a:spAutoFit/>
          </a:bodyPr>
          <a:lstStyle/>
          <a:p>
            <a:pPr algn="l">
              <a:spcAft>
                <a:spcPts val="1200"/>
              </a:spcAft>
            </a:pPr>
            <a:r>
              <a:rPr lang="en-GB" sz="2800">
                <a:latin typeface="Arial" panose="020B0604020202020204" pitchFamily="34" charset="0"/>
                <a:cs typeface="Arial" panose="020B0604020202020204" pitchFamily="34" charset="0"/>
              </a:rPr>
              <a:t>=</a:t>
            </a:r>
          </a:p>
        </p:txBody>
      </p:sp>
      <p:sp>
        <p:nvSpPr>
          <p:cNvPr id="21" name="Rectangle 5">
            <a:extLst>
              <a:ext uri="{FF2B5EF4-FFF2-40B4-BE49-F238E27FC236}">
                <a16:creationId xmlns:a16="http://schemas.microsoft.com/office/drawing/2014/main" id="{11513977-A2C6-84BF-F92C-C46D80AD9E95}"/>
              </a:ext>
            </a:extLst>
          </p:cNvPr>
          <p:cNvSpPr/>
          <p:nvPr/>
        </p:nvSpPr>
        <p:spPr>
          <a:xfrm>
            <a:off x="6975432" y="3777343"/>
            <a:ext cx="1891431" cy="1502115"/>
          </a:xfrm>
          <a:custGeom>
            <a:avLst/>
            <a:gdLst>
              <a:gd name="csX0" fmla="*/ 0 w 1891431"/>
              <a:gd name="csY0" fmla="*/ 0 h 1502115"/>
              <a:gd name="csX1" fmla="*/ 1891431 w 1891431"/>
              <a:gd name="csY1" fmla="*/ 0 h 1502115"/>
              <a:gd name="csX2" fmla="*/ 1891431 w 1891431"/>
              <a:gd name="csY2" fmla="*/ 1502115 h 1502115"/>
              <a:gd name="csX3" fmla="*/ 0 w 1891431"/>
              <a:gd name="csY3" fmla="*/ 1502115 h 1502115"/>
              <a:gd name="csX4" fmla="*/ 0 w 1891431"/>
              <a:gd name="csY4" fmla="*/ 0 h 1502115"/>
              <a:gd name="csX0" fmla="*/ 1891431 w 1982871"/>
              <a:gd name="csY0" fmla="*/ 0 h 1502115"/>
              <a:gd name="csX1" fmla="*/ 1891431 w 1982871"/>
              <a:gd name="csY1" fmla="*/ 1502115 h 1502115"/>
              <a:gd name="csX2" fmla="*/ 0 w 1982871"/>
              <a:gd name="csY2" fmla="*/ 1502115 h 1502115"/>
              <a:gd name="csX3" fmla="*/ 0 w 1982871"/>
              <a:gd name="csY3" fmla="*/ 0 h 1502115"/>
              <a:gd name="csX4" fmla="*/ 1982871 w 1982871"/>
              <a:gd name="csY4" fmla="*/ 91440 h 1502115"/>
              <a:gd name="csX0" fmla="*/ 1891431 w 1891431"/>
              <a:gd name="csY0" fmla="*/ 0 h 1502115"/>
              <a:gd name="csX1" fmla="*/ 1891431 w 1891431"/>
              <a:gd name="csY1" fmla="*/ 1502115 h 1502115"/>
              <a:gd name="csX2" fmla="*/ 0 w 1891431"/>
              <a:gd name="csY2" fmla="*/ 1502115 h 1502115"/>
              <a:gd name="csX3" fmla="*/ 0 w 1891431"/>
              <a:gd name="csY3" fmla="*/ 0 h 1502115"/>
              <a:gd name="csX0" fmla="*/ 1891431 w 1891431"/>
              <a:gd name="csY0" fmla="*/ 1502115 h 1502115"/>
              <a:gd name="csX1" fmla="*/ 0 w 1891431"/>
              <a:gd name="csY1" fmla="*/ 1502115 h 1502115"/>
              <a:gd name="csX2" fmla="*/ 0 w 1891431"/>
              <a:gd name="csY2" fmla="*/ 0 h 1502115"/>
            </a:gdLst>
            <a:ahLst/>
            <a:cxnLst>
              <a:cxn ang="0">
                <a:pos x="csX0" y="csY0"/>
              </a:cxn>
              <a:cxn ang="0">
                <a:pos x="csX1" y="csY1"/>
              </a:cxn>
              <a:cxn ang="0">
                <a:pos x="csX2" y="csY2"/>
              </a:cxn>
            </a:cxnLst>
            <a:rect l="l" t="t" r="r" b="b"/>
            <a:pathLst>
              <a:path w="1891431" h="1502115">
                <a:moveTo>
                  <a:pt x="1891431" y="1502115"/>
                </a:moveTo>
                <a:lnTo>
                  <a:pt x="0" y="1502115"/>
                </a:lnTo>
                <a:lnTo>
                  <a:pt x="0" y="0"/>
                </a:lnTo>
              </a:path>
            </a:pathLst>
          </a:custGeom>
          <a:solidFill>
            <a:schemeClr val="bg1"/>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Freeform: Shape 21">
            <a:extLst>
              <a:ext uri="{FF2B5EF4-FFF2-40B4-BE49-F238E27FC236}">
                <a16:creationId xmlns:a16="http://schemas.microsoft.com/office/drawing/2014/main" id="{8799A5CC-5748-2749-4E97-2B5F2ED23603}"/>
              </a:ext>
            </a:extLst>
          </p:cNvPr>
          <p:cNvSpPr/>
          <p:nvPr/>
        </p:nvSpPr>
        <p:spPr>
          <a:xfrm>
            <a:off x="6987958" y="4201396"/>
            <a:ext cx="1903957" cy="877646"/>
          </a:xfrm>
          <a:custGeom>
            <a:avLst/>
            <a:gdLst>
              <a:gd name="csX0" fmla="*/ 0 w 1903957"/>
              <a:gd name="csY0" fmla="*/ 876822 h 876822"/>
              <a:gd name="csX1" fmla="*/ 914400 w 1903957"/>
              <a:gd name="csY1" fmla="*/ 87682 h 876822"/>
              <a:gd name="csX2" fmla="*/ 1903957 w 1903957"/>
              <a:gd name="csY2" fmla="*/ 0 h 876822"/>
              <a:gd name="csX0" fmla="*/ 0 w 1903957"/>
              <a:gd name="csY0" fmla="*/ 877538 h 877538"/>
              <a:gd name="csX1" fmla="*/ 914400 w 1903957"/>
              <a:gd name="csY1" fmla="*/ 88398 h 877538"/>
              <a:gd name="csX2" fmla="*/ 1903957 w 1903957"/>
              <a:gd name="csY2" fmla="*/ 716 h 877538"/>
              <a:gd name="csX0" fmla="*/ 0 w 1903957"/>
              <a:gd name="csY0" fmla="*/ 877105 h 877105"/>
              <a:gd name="csX1" fmla="*/ 789140 w 1903957"/>
              <a:gd name="csY1" fmla="*/ 200699 h 877105"/>
              <a:gd name="csX2" fmla="*/ 1903957 w 1903957"/>
              <a:gd name="csY2" fmla="*/ 283 h 877105"/>
              <a:gd name="csX0" fmla="*/ 0 w 1903957"/>
              <a:gd name="csY0" fmla="*/ 877646 h 877646"/>
              <a:gd name="csX1" fmla="*/ 789140 w 1903957"/>
              <a:gd name="csY1" fmla="*/ 201240 h 877646"/>
              <a:gd name="csX2" fmla="*/ 1903957 w 1903957"/>
              <a:gd name="csY2" fmla="*/ 824 h 877646"/>
              <a:gd name="csX0" fmla="*/ 0 w 1903957"/>
              <a:gd name="csY0" fmla="*/ 877646 h 877646"/>
              <a:gd name="csX1" fmla="*/ 789140 w 1903957"/>
              <a:gd name="csY1" fmla="*/ 201240 h 877646"/>
              <a:gd name="csX2" fmla="*/ 1903957 w 1903957"/>
              <a:gd name="csY2" fmla="*/ 824 h 877646"/>
            </a:gdLst>
            <a:ahLst/>
            <a:cxnLst>
              <a:cxn ang="0">
                <a:pos x="csX0" y="csY0"/>
              </a:cxn>
              <a:cxn ang="0">
                <a:pos x="csX1" y="csY1"/>
              </a:cxn>
              <a:cxn ang="0">
                <a:pos x="csX2" y="csY2"/>
              </a:cxn>
            </a:cxnLst>
            <a:rect l="l" t="t" r="r" b="b"/>
            <a:pathLst>
              <a:path w="1903957" h="877646">
                <a:moveTo>
                  <a:pt x="0" y="877646"/>
                </a:moveTo>
                <a:cubicBezTo>
                  <a:pt x="174147" y="563277"/>
                  <a:pt x="509392" y="355727"/>
                  <a:pt x="789140" y="201240"/>
                </a:cubicBezTo>
                <a:cubicBezTo>
                  <a:pt x="1068888" y="46753"/>
                  <a:pt x="1398741" y="-7527"/>
                  <a:pt x="1903957" y="824"/>
                </a:cubicBezTo>
              </a:path>
            </a:pathLst>
          </a:custGeom>
          <a:no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Freeform: Shape 22">
            <a:extLst>
              <a:ext uri="{FF2B5EF4-FFF2-40B4-BE49-F238E27FC236}">
                <a16:creationId xmlns:a16="http://schemas.microsoft.com/office/drawing/2014/main" id="{229534DB-9484-6E9C-5220-B6E215296B0B}"/>
              </a:ext>
            </a:extLst>
          </p:cNvPr>
          <p:cNvSpPr/>
          <p:nvPr/>
        </p:nvSpPr>
        <p:spPr>
          <a:xfrm flipV="1">
            <a:off x="6962906" y="4000979"/>
            <a:ext cx="1903957" cy="154749"/>
          </a:xfrm>
          <a:custGeom>
            <a:avLst/>
            <a:gdLst>
              <a:gd name="csX0" fmla="*/ 0 w 1903957"/>
              <a:gd name="csY0" fmla="*/ 876822 h 876822"/>
              <a:gd name="csX1" fmla="*/ 914400 w 1903957"/>
              <a:gd name="csY1" fmla="*/ 87682 h 876822"/>
              <a:gd name="csX2" fmla="*/ 1903957 w 1903957"/>
              <a:gd name="csY2" fmla="*/ 0 h 876822"/>
              <a:gd name="csX0" fmla="*/ 0 w 1903957"/>
              <a:gd name="csY0" fmla="*/ 877538 h 877538"/>
              <a:gd name="csX1" fmla="*/ 914400 w 1903957"/>
              <a:gd name="csY1" fmla="*/ 88398 h 877538"/>
              <a:gd name="csX2" fmla="*/ 1903957 w 1903957"/>
              <a:gd name="csY2" fmla="*/ 716 h 877538"/>
              <a:gd name="csX0" fmla="*/ 0 w 1903957"/>
              <a:gd name="csY0" fmla="*/ 877105 h 877105"/>
              <a:gd name="csX1" fmla="*/ 789140 w 1903957"/>
              <a:gd name="csY1" fmla="*/ 200699 h 877105"/>
              <a:gd name="csX2" fmla="*/ 1903957 w 1903957"/>
              <a:gd name="csY2" fmla="*/ 283 h 877105"/>
              <a:gd name="csX0" fmla="*/ 0 w 1903957"/>
              <a:gd name="csY0" fmla="*/ 877646 h 877646"/>
              <a:gd name="csX1" fmla="*/ 789140 w 1903957"/>
              <a:gd name="csY1" fmla="*/ 201240 h 877646"/>
              <a:gd name="csX2" fmla="*/ 1903957 w 1903957"/>
              <a:gd name="csY2" fmla="*/ 824 h 877646"/>
            </a:gdLst>
            <a:ahLst/>
            <a:cxnLst>
              <a:cxn ang="0">
                <a:pos x="csX0" y="csY0"/>
              </a:cxn>
              <a:cxn ang="0">
                <a:pos x="csX1" y="csY1"/>
              </a:cxn>
              <a:cxn ang="0">
                <a:pos x="csX2" y="csY2"/>
              </a:cxn>
            </a:cxnLst>
            <a:rect l="l" t="t" r="r" b="b"/>
            <a:pathLst>
              <a:path w="1903957" h="877646">
                <a:moveTo>
                  <a:pt x="0" y="877646"/>
                </a:moveTo>
                <a:cubicBezTo>
                  <a:pt x="263047" y="652177"/>
                  <a:pt x="509392" y="355727"/>
                  <a:pt x="789140" y="201240"/>
                </a:cubicBezTo>
                <a:cubicBezTo>
                  <a:pt x="1068888" y="46753"/>
                  <a:pt x="1398741" y="-7527"/>
                  <a:pt x="1903957" y="824"/>
                </a:cubicBezTo>
              </a:path>
            </a:pathLst>
          </a:custGeom>
          <a:no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TextBox 23">
            <a:extLst>
              <a:ext uri="{FF2B5EF4-FFF2-40B4-BE49-F238E27FC236}">
                <a16:creationId xmlns:a16="http://schemas.microsoft.com/office/drawing/2014/main" id="{D1F9306A-7D0E-7364-E01C-4F53B634C9B9}"/>
              </a:ext>
            </a:extLst>
          </p:cNvPr>
          <p:cNvSpPr txBox="1"/>
          <p:nvPr/>
        </p:nvSpPr>
        <p:spPr>
          <a:xfrm>
            <a:off x="7736938" y="3589319"/>
            <a:ext cx="827471" cy="400110"/>
          </a:xfrm>
          <a:prstGeom prst="rect">
            <a:avLst/>
          </a:prstGeom>
          <a:noFill/>
        </p:spPr>
        <p:txBody>
          <a:bodyPr wrap="none" rtlCol="0">
            <a:spAutoFit/>
          </a:bodyPr>
          <a:lstStyle/>
          <a:p>
            <a:pPr algn="l">
              <a:spcAft>
                <a:spcPts val="1200"/>
              </a:spcAft>
            </a:pPr>
            <a:r>
              <a:rPr lang="en-GB" sz="2000" dirty="0" err="1">
                <a:latin typeface="Arial" panose="020B0604020202020204" pitchFamily="34" charset="0"/>
                <a:cs typeface="Arial" panose="020B0604020202020204" pitchFamily="34" charset="0"/>
              </a:rPr>
              <a:t>Uisce</a:t>
            </a:r>
            <a:endParaRPr lang="en-GB" sz="2000" dirty="0">
              <a:latin typeface="Arial" panose="020B0604020202020204" pitchFamily="34" charset="0"/>
              <a:cs typeface="Arial" panose="020B0604020202020204" pitchFamily="34" charset="0"/>
            </a:endParaRPr>
          </a:p>
        </p:txBody>
      </p:sp>
      <p:sp>
        <p:nvSpPr>
          <p:cNvPr id="25" name="TextBox 24">
            <a:extLst>
              <a:ext uri="{FF2B5EF4-FFF2-40B4-BE49-F238E27FC236}">
                <a16:creationId xmlns:a16="http://schemas.microsoft.com/office/drawing/2014/main" id="{E51FE9E5-3FD0-77D2-8BB6-C002047EBA80}"/>
              </a:ext>
            </a:extLst>
          </p:cNvPr>
          <p:cNvSpPr txBox="1"/>
          <p:nvPr/>
        </p:nvSpPr>
        <p:spPr>
          <a:xfrm>
            <a:off x="7330960" y="4524116"/>
            <a:ext cx="1382110" cy="400110"/>
          </a:xfrm>
          <a:prstGeom prst="rect">
            <a:avLst/>
          </a:prstGeom>
          <a:noFill/>
        </p:spPr>
        <p:txBody>
          <a:bodyPr wrap="none" rtlCol="0">
            <a:spAutoFit/>
          </a:bodyPr>
          <a:lstStyle/>
          <a:p>
            <a:pPr algn="l">
              <a:spcAft>
                <a:spcPts val="1200"/>
              </a:spcAft>
            </a:pPr>
            <a:r>
              <a:rPr lang="en-GB" sz="2000" dirty="0" err="1">
                <a:latin typeface="Arial" panose="020B0604020202020204" pitchFamily="34" charset="0"/>
                <a:cs typeface="Arial" panose="020B0604020202020204" pitchFamily="34" charset="0"/>
              </a:rPr>
              <a:t>alúmanam</a:t>
            </a:r>
            <a:endParaRPr lang="en-GB" sz="2000" dirty="0">
              <a:latin typeface="Arial" panose="020B0604020202020204" pitchFamily="34" charset="0"/>
              <a:cs typeface="Arial" panose="020B0604020202020204" pitchFamily="34" charset="0"/>
            </a:endParaRPr>
          </a:p>
        </p:txBody>
      </p:sp>
      <p:sp>
        <p:nvSpPr>
          <p:cNvPr id="26" name="TextBox 25">
            <a:extLst>
              <a:ext uri="{FF2B5EF4-FFF2-40B4-BE49-F238E27FC236}">
                <a16:creationId xmlns:a16="http://schemas.microsoft.com/office/drawing/2014/main" id="{1F8E8B6D-C903-0A73-8233-6897F37DA78F}"/>
              </a:ext>
            </a:extLst>
          </p:cNvPr>
          <p:cNvSpPr txBox="1"/>
          <p:nvPr/>
        </p:nvSpPr>
        <p:spPr>
          <a:xfrm>
            <a:off x="5990954" y="4801906"/>
            <a:ext cx="1078045" cy="523220"/>
          </a:xfrm>
          <a:prstGeom prst="rect">
            <a:avLst/>
          </a:prstGeom>
          <a:noFill/>
        </p:spPr>
        <p:txBody>
          <a:bodyPr wrap="square" rtlCol="0">
            <a:spAutoFit/>
          </a:bodyPr>
          <a:lstStyle/>
          <a:p>
            <a:pPr>
              <a:spcAft>
                <a:spcPts val="1200"/>
              </a:spcAft>
            </a:pPr>
            <a:r>
              <a:rPr lang="en-GB" sz="2800">
                <a:latin typeface="Arial" panose="020B0604020202020204" pitchFamily="34" charset="0"/>
                <a:cs typeface="Arial" panose="020B0604020202020204" pitchFamily="34" charset="0"/>
              </a:rPr>
              <a:t>20°C </a:t>
            </a:r>
          </a:p>
        </p:txBody>
      </p:sp>
      <p:sp>
        <p:nvSpPr>
          <p:cNvPr id="27" name="TextBox 26">
            <a:extLst>
              <a:ext uri="{FF2B5EF4-FFF2-40B4-BE49-F238E27FC236}">
                <a16:creationId xmlns:a16="http://schemas.microsoft.com/office/drawing/2014/main" id="{DC15F484-AACC-B239-10F3-477C671123DD}"/>
              </a:ext>
            </a:extLst>
          </p:cNvPr>
          <p:cNvSpPr txBox="1"/>
          <p:nvPr/>
        </p:nvSpPr>
        <p:spPr>
          <a:xfrm>
            <a:off x="5808947" y="3652958"/>
            <a:ext cx="1230450" cy="523220"/>
          </a:xfrm>
          <a:prstGeom prst="rect">
            <a:avLst/>
          </a:prstGeom>
          <a:noFill/>
        </p:spPr>
        <p:txBody>
          <a:bodyPr wrap="square" rtlCol="0">
            <a:spAutoFit/>
          </a:bodyPr>
          <a:lstStyle/>
          <a:p>
            <a:pPr>
              <a:spcAft>
                <a:spcPts val="1200"/>
              </a:spcAft>
            </a:pPr>
            <a:r>
              <a:rPr lang="en-GB" sz="2800">
                <a:latin typeface="Arial" panose="020B0604020202020204" pitchFamily="34" charset="0"/>
                <a:cs typeface="Arial" panose="020B0604020202020204" pitchFamily="34" charset="0"/>
              </a:rPr>
              <a:t>100°C </a:t>
            </a:r>
          </a:p>
        </p:txBody>
      </p:sp>
      <mc:AlternateContent xmlns:mc="http://schemas.openxmlformats.org/markup-compatibility/2006" xmlns:a14="http://schemas.microsoft.com/office/drawing/2010/main">
        <mc:Choice Requires="a14">
          <p:sp>
            <p:nvSpPr>
              <p:cNvPr id="28" name="TextBox 27">
                <a:extLst>
                  <a:ext uri="{FF2B5EF4-FFF2-40B4-BE49-F238E27FC236}">
                    <a16:creationId xmlns:a16="http://schemas.microsoft.com/office/drawing/2014/main" id="{1C1B6B62-4D18-A90D-D5E9-9184B6E11403}"/>
                  </a:ext>
                </a:extLst>
              </p:cNvPr>
              <p:cNvSpPr txBox="1"/>
              <p:nvPr/>
            </p:nvSpPr>
            <p:spPr>
              <a:xfrm>
                <a:off x="6446861" y="3986176"/>
                <a:ext cx="630685" cy="557717"/>
              </a:xfrm>
              <a:prstGeom prst="rect">
                <a:avLst/>
              </a:prstGeom>
              <a:noFill/>
            </p:spPr>
            <p:txBody>
              <a:bodyPr wrap="none" rtlCol="0">
                <a:spAutoFit/>
              </a:bodyPr>
              <a:lstStyle/>
              <a:p>
                <a:pPr algn="l">
                  <a:spcAft>
                    <a:spcPts val="1200"/>
                  </a:spcAft>
                </a:pPr>
                <a14:m>
                  <m:oMath xmlns:m="http://schemas.openxmlformats.org/officeDocument/2006/math">
                    <m:sSub>
                      <m:sSubPr>
                        <m:ctrlPr>
                          <a:rPr lang="en-GB" sz="2800" b="0" i="1" smtClean="0">
                            <a:latin typeface="Cambria Math" panose="02040503050406030204" pitchFamily="18" charset="0"/>
                            <a:cs typeface="Arial" panose="020B0604020202020204" pitchFamily="34" charset="0"/>
                          </a:rPr>
                        </m:ctrlPr>
                      </m:sSubPr>
                      <m:e>
                        <m:r>
                          <a:rPr lang="en-GB" sz="2800" b="0" i="1" smtClean="0">
                            <a:latin typeface="Cambria Math" panose="02040503050406030204" pitchFamily="18" charset="0"/>
                            <a:cs typeface="Arial" panose="020B0604020202020204" pitchFamily="34" charset="0"/>
                          </a:rPr>
                          <m:t>𝜃</m:t>
                        </m:r>
                      </m:e>
                      <m:sub>
                        <m:r>
                          <a:rPr lang="en-GB" sz="2800" b="0" i="1" smtClean="0">
                            <a:latin typeface="Cambria Math" panose="02040503050406030204" pitchFamily="18" charset="0"/>
                            <a:cs typeface="Arial" panose="020B0604020202020204" pitchFamily="34" charset="0"/>
                          </a:rPr>
                          <m:t>𝑓</m:t>
                        </m:r>
                      </m:sub>
                    </m:sSub>
                  </m:oMath>
                </a14:m>
                <a:r>
                  <a:rPr lang="en-GB" sz="2800">
                    <a:latin typeface="Arial" panose="020B0604020202020204" pitchFamily="34" charset="0"/>
                    <a:cs typeface="Arial" panose="020B0604020202020204" pitchFamily="34" charset="0"/>
                  </a:rPr>
                  <a:t> </a:t>
                </a:r>
              </a:p>
            </p:txBody>
          </p:sp>
        </mc:Choice>
        <mc:Fallback xmlns="">
          <p:sp>
            <p:nvSpPr>
              <p:cNvPr id="28" name="TextBox 27">
                <a:extLst>
                  <a:ext uri="{FF2B5EF4-FFF2-40B4-BE49-F238E27FC236}">
                    <a16:creationId xmlns:a16="http://schemas.microsoft.com/office/drawing/2014/main" id="{1C1B6B62-4D18-A90D-D5E9-9184B6E11403}"/>
                  </a:ext>
                </a:extLst>
              </p:cNvPr>
              <p:cNvSpPr txBox="1">
                <a:spLocks noRot="1" noChangeAspect="1" noMove="1" noResize="1" noEditPoints="1" noAdjustHandles="1" noChangeArrowheads="1" noChangeShapeType="1" noTextEdit="1"/>
              </p:cNvSpPr>
              <p:nvPr/>
            </p:nvSpPr>
            <p:spPr>
              <a:xfrm>
                <a:off x="6446861" y="3986176"/>
                <a:ext cx="630685" cy="557717"/>
              </a:xfrm>
              <a:prstGeom prst="rect">
                <a:avLst/>
              </a:prstGeom>
              <a:blipFill>
                <a:blip r:embed="rId10"/>
                <a:stretch>
                  <a:fillRect/>
                </a:stretch>
              </a:blipFill>
            </p:spPr>
            <p:txBody>
              <a:bodyPr/>
              <a:lstStyle/>
              <a:p>
                <a:r>
                  <a:rPr lang="en-US">
                    <a:noFill/>
                  </a:rPr>
                  <a:t> </a:t>
                </a:r>
              </a:p>
            </p:txBody>
          </p:sp>
        </mc:Fallback>
      </mc:AlternateContent>
      <p:cxnSp>
        <p:nvCxnSpPr>
          <p:cNvPr id="30" name="Straight Connector 29">
            <a:extLst>
              <a:ext uri="{FF2B5EF4-FFF2-40B4-BE49-F238E27FC236}">
                <a16:creationId xmlns:a16="http://schemas.microsoft.com/office/drawing/2014/main" id="{35405323-81FD-885C-B3C2-25935D8EFD3E}"/>
              </a:ext>
            </a:extLst>
          </p:cNvPr>
          <p:cNvCxnSpPr/>
          <p:nvPr/>
        </p:nvCxnSpPr>
        <p:spPr>
          <a:xfrm flipH="1">
            <a:off x="6962906" y="4186502"/>
            <a:ext cx="1903957" cy="0"/>
          </a:xfrm>
          <a:prstGeom prst="line">
            <a:avLst/>
          </a:prstGeom>
          <a:ln w="19050" cap="flat" cmpd="sng" algn="ctr">
            <a:solidFill>
              <a:schemeClr val="dk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mc:AlternateContent xmlns:mc="http://schemas.openxmlformats.org/markup-compatibility/2006" xmlns:a14="http://schemas.microsoft.com/office/drawing/2010/main">
        <mc:Choice Requires="a14">
          <p:sp>
            <p:nvSpPr>
              <p:cNvPr id="31" name="TextBox 30">
                <a:extLst>
                  <a:ext uri="{FF2B5EF4-FFF2-40B4-BE49-F238E27FC236}">
                    <a16:creationId xmlns:a16="http://schemas.microsoft.com/office/drawing/2014/main" id="{9DB7E3BE-F979-A662-4C1D-DB667298E7E0}"/>
                  </a:ext>
                </a:extLst>
              </p:cNvPr>
              <p:cNvSpPr txBox="1"/>
              <p:nvPr/>
            </p:nvSpPr>
            <p:spPr>
              <a:xfrm>
                <a:off x="211056" y="3989980"/>
                <a:ext cx="2479077" cy="677108"/>
              </a:xfrm>
              <a:prstGeom prst="rect">
                <a:avLst/>
              </a:prstGeom>
              <a:noFill/>
            </p:spPr>
            <p:txBody>
              <a:bodyPr wrap="none" rtlCol="0">
                <a:spAutoFit/>
              </a:bodyPr>
              <a:lstStyle/>
              <a:p>
                <a:pPr algn="l">
                  <a:spcAft>
                    <a:spcPts val="1200"/>
                  </a:spcAft>
                </a:pPr>
                <a14:m>
                  <m:oMathPara xmlns:m="http://schemas.openxmlformats.org/officeDocument/2006/math">
                    <m:oMathParaPr>
                      <m:jc m:val="centerGroup"/>
                    </m:oMathParaPr>
                    <m:oMath xmlns:m="http://schemas.openxmlformats.org/officeDocument/2006/math">
                      <m:r>
                        <a:rPr lang="en-GB" sz="2800" b="0" i="1" smtClean="0">
                          <a:latin typeface="Cambria Math" panose="02040503050406030204" pitchFamily="18" charset="0"/>
                          <a:cs typeface="Arial" panose="020B0604020202020204" pitchFamily="34" charset="0"/>
                        </a:rPr>
                        <m:t>1.2(4184)</m:t>
                      </m:r>
                      <m:r>
                        <m:rPr>
                          <m:sty m:val="p"/>
                        </m:rPr>
                        <a:rPr lang="en-GB" sz="2800" b="0" i="0" smtClean="0">
                          <a:latin typeface="Cambria Math" panose="02040503050406030204" pitchFamily="18" charset="0"/>
                          <a:cs typeface="Arial" panose="020B0604020202020204" pitchFamily="34" charset="0"/>
                        </a:rPr>
                        <m:t>Δ</m:t>
                      </m:r>
                      <m:sSub>
                        <m:sSubPr>
                          <m:ctrlPr>
                            <a:rPr lang="en-GB" sz="2800" b="0" i="1" smtClean="0">
                              <a:latin typeface="Cambria Math" panose="02040503050406030204" pitchFamily="18" charset="0"/>
                              <a:cs typeface="Arial" panose="020B0604020202020204" pitchFamily="34" charset="0"/>
                            </a:rPr>
                          </m:ctrlPr>
                        </m:sSubPr>
                        <m:e>
                          <m:r>
                            <a:rPr lang="en-GB" sz="2800" b="0" i="1" smtClean="0">
                              <a:latin typeface="Cambria Math" panose="02040503050406030204" pitchFamily="18" charset="0"/>
                              <a:cs typeface="Arial" panose="020B0604020202020204" pitchFamily="34" charset="0"/>
                            </a:rPr>
                            <m:t>𝜃</m:t>
                          </m:r>
                        </m:e>
                        <m:sub>
                          <m:r>
                            <a:rPr lang="en-GB" sz="2800" b="0" i="1" smtClean="0">
                              <a:latin typeface="Cambria Math" panose="02040503050406030204" pitchFamily="18" charset="0"/>
                              <a:cs typeface="Arial" panose="020B0604020202020204" pitchFamily="34" charset="0"/>
                            </a:rPr>
                            <m:t>𝑤</m:t>
                          </m:r>
                        </m:sub>
                      </m:sSub>
                    </m:oMath>
                  </m:oMathPara>
                </a14:m>
                <a:endParaRPr lang="en-GB" sz="2800" err="1">
                  <a:latin typeface="Arial" panose="020B0604020202020204" pitchFamily="34" charset="0"/>
                  <a:cs typeface="Arial" panose="020B0604020202020204" pitchFamily="34" charset="0"/>
                </a:endParaRPr>
              </a:p>
            </p:txBody>
          </p:sp>
        </mc:Choice>
        <mc:Fallback xmlns="">
          <p:sp>
            <p:nvSpPr>
              <p:cNvPr id="31" name="TextBox 30">
                <a:extLst>
                  <a:ext uri="{FF2B5EF4-FFF2-40B4-BE49-F238E27FC236}">
                    <a16:creationId xmlns:a16="http://schemas.microsoft.com/office/drawing/2014/main" id="{9DB7E3BE-F979-A662-4C1D-DB667298E7E0}"/>
                  </a:ext>
                </a:extLst>
              </p:cNvPr>
              <p:cNvSpPr txBox="1">
                <a:spLocks noRot="1" noChangeAspect="1" noMove="1" noResize="1" noEditPoints="1" noAdjustHandles="1" noChangeArrowheads="1" noChangeShapeType="1" noTextEdit="1"/>
              </p:cNvSpPr>
              <p:nvPr/>
            </p:nvSpPr>
            <p:spPr>
              <a:xfrm>
                <a:off x="211056" y="3989980"/>
                <a:ext cx="2479077" cy="677108"/>
              </a:xfrm>
              <a:prstGeom prst="rect">
                <a:avLst/>
              </a:prstGeom>
              <a:blipFill>
                <a:blip r:embed="rId11"/>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2" name="TextBox 31">
                <a:extLst>
                  <a:ext uri="{FF2B5EF4-FFF2-40B4-BE49-F238E27FC236}">
                    <a16:creationId xmlns:a16="http://schemas.microsoft.com/office/drawing/2014/main" id="{2AD0CFD1-3CE5-2CCE-002C-780914E3CF37}"/>
                  </a:ext>
                </a:extLst>
              </p:cNvPr>
              <p:cNvSpPr txBox="1"/>
              <p:nvPr/>
            </p:nvSpPr>
            <p:spPr>
              <a:xfrm>
                <a:off x="3235285" y="4004856"/>
                <a:ext cx="2228752" cy="677108"/>
              </a:xfrm>
              <a:prstGeom prst="rect">
                <a:avLst/>
              </a:prstGeom>
              <a:noFill/>
            </p:spPr>
            <p:txBody>
              <a:bodyPr wrap="none" rtlCol="0">
                <a:spAutoFit/>
              </a:bodyPr>
              <a:lstStyle/>
              <a:p>
                <a:pPr algn="l">
                  <a:spcAft>
                    <a:spcPts val="1200"/>
                  </a:spcAft>
                </a:pPr>
                <a14:m>
                  <m:oMathPara xmlns:m="http://schemas.openxmlformats.org/officeDocument/2006/math">
                    <m:oMathParaPr>
                      <m:jc m:val="centerGroup"/>
                    </m:oMathParaPr>
                    <m:oMath xmlns:m="http://schemas.openxmlformats.org/officeDocument/2006/math">
                      <m:r>
                        <a:rPr lang="en-GB" sz="2800" b="0" i="1" smtClean="0">
                          <a:latin typeface="Cambria Math" panose="02040503050406030204" pitchFamily="18" charset="0"/>
                          <a:cs typeface="Arial" panose="020B0604020202020204" pitchFamily="34" charset="0"/>
                        </a:rPr>
                        <m:t>0.5(879)</m:t>
                      </m:r>
                      <m:r>
                        <m:rPr>
                          <m:sty m:val="p"/>
                        </m:rPr>
                        <a:rPr lang="en-GB" sz="2800" b="0" i="0" smtClean="0">
                          <a:latin typeface="Cambria Math" panose="02040503050406030204" pitchFamily="18" charset="0"/>
                          <a:cs typeface="Arial" panose="020B0604020202020204" pitchFamily="34" charset="0"/>
                        </a:rPr>
                        <m:t>Δ</m:t>
                      </m:r>
                      <m:sSub>
                        <m:sSubPr>
                          <m:ctrlPr>
                            <a:rPr lang="en-GB" sz="2800" b="0" i="1" smtClean="0">
                              <a:latin typeface="Cambria Math" panose="02040503050406030204" pitchFamily="18" charset="0"/>
                              <a:cs typeface="Arial" panose="020B0604020202020204" pitchFamily="34" charset="0"/>
                            </a:rPr>
                          </m:ctrlPr>
                        </m:sSubPr>
                        <m:e>
                          <m:r>
                            <a:rPr lang="en-GB" sz="2800" b="0" i="1" smtClean="0">
                              <a:latin typeface="Cambria Math" panose="02040503050406030204" pitchFamily="18" charset="0"/>
                              <a:cs typeface="Arial" panose="020B0604020202020204" pitchFamily="34" charset="0"/>
                            </a:rPr>
                            <m:t>𝜃</m:t>
                          </m:r>
                        </m:e>
                        <m:sub>
                          <m:r>
                            <a:rPr lang="en-GB" sz="2800" b="0" i="1" smtClean="0">
                              <a:latin typeface="Cambria Math" panose="02040503050406030204" pitchFamily="18" charset="0"/>
                              <a:cs typeface="Arial" panose="020B0604020202020204" pitchFamily="34" charset="0"/>
                            </a:rPr>
                            <m:t>𝑎</m:t>
                          </m:r>
                        </m:sub>
                      </m:sSub>
                    </m:oMath>
                  </m:oMathPara>
                </a14:m>
                <a:endParaRPr lang="en-GB" sz="2800" err="1">
                  <a:latin typeface="Arial" panose="020B0604020202020204" pitchFamily="34" charset="0"/>
                  <a:cs typeface="Arial" panose="020B0604020202020204" pitchFamily="34" charset="0"/>
                </a:endParaRPr>
              </a:p>
            </p:txBody>
          </p:sp>
        </mc:Choice>
        <mc:Fallback xmlns="">
          <p:sp>
            <p:nvSpPr>
              <p:cNvPr id="32" name="TextBox 31">
                <a:extLst>
                  <a:ext uri="{FF2B5EF4-FFF2-40B4-BE49-F238E27FC236}">
                    <a16:creationId xmlns:a16="http://schemas.microsoft.com/office/drawing/2014/main" id="{2AD0CFD1-3CE5-2CCE-002C-780914E3CF37}"/>
                  </a:ext>
                </a:extLst>
              </p:cNvPr>
              <p:cNvSpPr txBox="1">
                <a:spLocks noRot="1" noChangeAspect="1" noMove="1" noResize="1" noEditPoints="1" noAdjustHandles="1" noChangeArrowheads="1" noChangeShapeType="1" noTextEdit="1"/>
              </p:cNvSpPr>
              <p:nvPr/>
            </p:nvSpPr>
            <p:spPr>
              <a:xfrm>
                <a:off x="3235285" y="4004856"/>
                <a:ext cx="2228752" cy="677108"/>
              </a:xfrm>
              <a:prstGeom prst="rect">
                <a:avLst/>
              </a:prstGeom>
              <a:blipFill>
                <a:blip r:embed="rId12"/>
                <a:stretch>
                  <a:fillRect/>
                </a:stretch>
              </a:blipFill>
            </p:spPr>
            <p:txBody>
              <a:bodyPr/>
              <a:lstStyle/>
              <a:p>
                <a:r>
                  <a:rPr lang="en-US">
                    <a:noFill/>
                  </a:rPr>
                  <a:t> </a:t>
                </a:r>
              </a:p>
            </p:txBody>
          </p:sp>
        </mc:Fallback>
      </mc:AlternateContent>
      <p:sp>
        <p:nvSpPr>
          <p:cNvPr id="33" name="TextBox 32">
            <a:extLst>
              <a:ext uri="{FF2B5EF4-FFF2-40B4-BE49-F238E27FC236}">
                <a16:creationId xmlns:a16="http://schemas.microsoft.com/office/drawing/2014/main" id="{607A4793-F17E-0A0E-661C-6E62BD168A87}"/>
              </a:ext>
            </a:extLst>
          </p:cNvPr>
          <p:cNvSpPr txBox="1"/>
          <p:nvPr/>
        </p:nvSpPr>
        <p:spPr>
          <a:xfrm>
            <a:off x="2680286" y="4062060"/>
            <a:ext cx="394660" cy="523220"/>
          </a:xfrm>
          <a:prstGeom prst="rect">
            <a:avLst/>
          </a:prstGeom>
          <a:noFill/>
        </p:spPr>
        <p:txBody>
          <a:bodyPr wrap="none" rtlCol="0">
            <a:spAutoFit/>
          </a:bodyPr>
          <a:lstStyle/>
          <a:p>
            <a:pPr algn="l">
              <a:spcAft>
                <a:spcPts val="1200"/>
              </a:spcAft>
            </a:pPr>
            <a:r>
              <a:rPr lang="en-GB" sz="2800">
                <a:latin typeface="Arial" panose="020B0604020202020204" pitchFamily="34" charset="0"/>
                <a:cs typeface="Arial" panose="020B0604020202020204" pitchFamily="34" charset="0"/>
              </a:rPr>
              <a:t>=</a:t>
            </a:r>
          </a:p>
        </p:txBody>
      </p:sp>
      <p:grpSp>
        <p:nvGrpSpPr>
          <p:cNvPr id="39" name="Group 38">
            <a:extLst>
              <a:ext uri="{FF2B5EF4-FFF2-40B4-BE49-F238E27FC236}">
                <a16:creationId xmlns:a16="http://schemas.microsoft.com/office/drawing/2014/main" id="{793398B3-D5F1-CE87-D61A-FDB714ECA23A}"/>
              </a:ext>
            </a:extLst>
          </p:cNvPr>
          <p:cNvGrpSpPr/>
          <p:nvPr/>
        </p:nvGrpSpPr>
        <p:grpSpPr>
          <a:xfrm rot="18249417">
            <a:off x="7535334" y="625607"/>
            <a:ext cx="1169828" cy="1327759"/>
            <a:chOff x="964505" y="1528175"/>
            <a:chExt cx="1169828" cy="1327759"/>
          </a:xfrm>
        </p:grpSpPr>
        <p:sp>
          <p:nvSpPr>
            <p:cNvPr id="40" name="Freeform: Shape 39">
              <a:extLst>
                <a:ext uri="{FF2B5EF4-FFF2-40B4-BE49-F238E27FC236}">
                  <a16:creationId xmlns:a16="http://schemas.microsoft.com/office/drawing/2014/main" id="{05DC0DD1-3EBA-4532-0C2C-DB1BFC6CB3A2}"/>
                </a:ext>
              </a:extLst>
            </p:cNvPr>
            <p:cNvSpPr/>
            <p:nvPr/>
          </p:nvSpPr>
          <p:spPr>
            <a:xfrm>
              <a:off x="964505" y="1528175"/>
              <a:ext cx="1169828" cy="1327759"/>
            </a:xfrm>
            <a:custGeom>
              <a:avLst/>
              <a:gdLst>
                <a:gd name="csX0" fmla="*/ 100208 w 789140"/>
                <a:gd name="csY0" fmla="*/ 1327759 h 1327759"/>
                <a:gd name="csX1" fmla="*/ 726510 w 789140"/>
                <a:gd name="csY1" fmla="*/ 1302707 h 1327759"/>
                <a:gd name="csX2" fmla="*/ 789140 w 789140"/>
                <a:gd name="csY2" fmla="*/ 663880 h 1327759"/>
                <a:gd name="csX3" fmla="*/ 688932 w 789140"/>
                <a:gd name="csY3" fmla="*/ 0 h 1327759"/>
                <a:gd name="csX4" fmla="*/ 25052 w 789140"/>
                <a:gd name="csY4" fmla="*/ 12526 h 1327759"/>
                <a:gd name="csX5" fmla="*/ 100208 w 789140"/>
                <a:gd name="csY5" fmla="*/ 200417 h 1327759"/>
                <a:gd name="csX6" fmla="*/ 0 w 789140"/>
                <a:gd name="csY6" fmla="*/ 851770 h 1327759"/>
                <a:gd name="csX7" fmla="*/ 100208 w 789140"/>
                <a:gd name="csY7" fmla="*/ 1327759 h 1327759"/>
                <a:gd name="csX0" fmla="*/ 100208 w 789140"/>
                <a:gd name="csY0" fmla="*/ 1327759 h 1327759"/>
                <a:gd name="csX1" fmla="*/ 726510 w 789140"/>
                <a:gd name="csY1" fmla="*/ 1302707 h 1327759"/>
                <a:gd name="csX2" fmla="*/ 789140 w 789140"/>
                <a:gd name="csY2" fmla="*/ 663880 h 1327759"/>
                <a:gd name="csX3" fmla="*/ 663880 w 789140"/>
                <a:gd name="csY3" fmla="*/ 350729 h 1327759"/>
                <a:gd name="csX4" fmla="*/ 688932 w 789140"/>
                <a:gd name="csY4" fmla="*/ 0 h 1327759"/>
                <a:gd name="csX5" fmla="*/ 25052 w 789140"/>
                <a:gd name="csY5" fmla="*/ 12526 h 1327759"/>
                <a:gd name="csX6" fmla="*/ 100208 w 789140"/>
                <a:gd name="csY6" fmla="*/ 200417 h 1327759"/>
                <a:gd name="csX7" fmla="*/ 0 w 789140"/>
                <a:gd name="csY7" fmla="*/ 851770 h 1327759"/>
                <a:gd name="csX8" fmla="*/ 100208 w 789140"/>
                <a:gd name="csY8" fmla="*/ 1327759 h 1327759"/>
                <a:gd name="csX0" fmla="*/ 100208 w 1127343"/>
                <a:gd name="csY0" fmla="*/ 1327759 h 1327759"/>
                <a:gd name="csX1" fmla="*/ 726510 w 1127343"/>
                <a:gd name="csY1" fmla="*/ 1302707 h 1327759"/>
                <a:gd name="csX2" fmla="*/ 1127343 w 1127343"/>
                <a:gd name="csY2" fmla="*/ 463463 h 1327759"/>
                <a:gd name="csX3" fmla="*/ 663880 w 1127343"/>
                <a:gd name="csY3" fmla="*/ 350729 h 1327759"/>
                <a:gd name="csX4" fmla="*/ 688932 w 1127343"/>
                <a:gd name="csY4" fmla="*/ 0 h 1327759"/>
                <a:gd name="csX5" fmla="*/ 25052 w 1127343"/>
                <a:gd name="csY5" fmla="*/ 12526 h 1327759"/>
                <a:gd name="csX6" fmla="*/ 100208 w 1127343"/>
                <a:gd name="csY6" fmla="*/ 200417 h 1327759"/>
                <a:gd name="csX7" fmla="*/ 0 w 1127343"/>
                <a:gd name="csY7" fmla="*/ 851770 h 1327759"/>
                <a:gd name="csX8" fmla="*/ 100208 w 1127343"/>
                <a:gd name="csY8" fmla="*/ 1327759 h 1327759"/>
                <a:gd name="csX0" fmla="*/ 100208 w 1127343"/>
                <a:gd name="csY0" fmla="*/ 1327759 h 1327759"/>
                <a:gd name="csX1" fmla="*/ 726510 w 1127343"/>
                <a:gd name="csY1" fmla="*/ 1302707 h 1327759"/>
                <a:gd name="csX2" fmla="*/ 1127343 w 1127343"/>
                <a:gd name="csY2" fmla="*/ 463463 h 1327759"/>
                <a:gd name="csX3" fmla="*/ 739036 w 1127343"/>
                <a:gd name="csY3" fmla="*/ 263047 h 1327759"/>
                <a:gd name="csX4" fmla="*/ 688932 w 1127343"/>
                <a:gd name="csY4" fmla="*/ 0 h 1327759"/>
                <a:gd name="csX5" fmla="*/ 25052 w 1127343"/>
                <a:gd name="csY5" fmla="*/ 12526 h 1327759"/>
                <a:gd name="csX6" fmla="*/ 100208 w 1127343"/>
                <a:gd name="csY6" fmla="*/ 200417 h 1327759"/>
                <a:gd name="csX7" fmla="*/ 0 w 1127343"/>
                <a:gd name="csY7" fmla="*/ 851770 h 1327759"/>
                <a:gd name="csX8" fmla="*/ 100208 w 1127343"/>
                <a:gd name="csY8" fmla="*/ 1327759 h 1327759"/>
                <a:gd name="csX0" fmla="*/ 100208 w 1152395"/>
                <a:gd name="csY0" fmla="*/ 1327759 h 1327759"/>
                <a:gd name="csX1" fmla="*/ 726510 w 1152395"/>
                <a:gd name="csY1" fmla="*/ 1302707 h 1327759"/>
                <a:gd name="csX2" fmla="*/ 1152395 w 1152395"/>
                <a:gd name="csY2" fmla="*/ 325677 h 1327759"/>
                <a:gd name="csX3" fmla="*/ 739036 w 1152395"/>
                <a:gd name="csY3" fmla="*/ 263047 h 1327759"/>
                <a:gd name="csX4" fmla="*/ 688932 w 1152395"/>
                <a:gd name="csY4" fmla="*/ 0 h 1327759"/>
                <a:gd name="csX5" fmla="*/ 25052 w 1152395"/>
                <a:gd name="csY5" fmla="*/ 12526 h 1327759"/>
                <a:gd name="csX6" fmla="*/ 100208 w 1152395"/>
                <a:gd name="csY6" fmla="*/ 200417 h 1327759"/>
                <a:gd name="csX7" fmla="*/ 0 w 1152395"/>
                <a:gd name="csY7" fmla="*/ 851770 h 1327759"/>
                <a:gd name="csX8" fmla="*/ 100208 w 1152395"/>
                <a:gd name="csY8" fmla="*/ 1327759 h 1327759"/>
                <a:gd name="csX0" fmla="*/ 100208 w 1152395"/>
                <a:gd name="csY0" fmla="*/ 1327759 h 1327759"/>
                <a:gd name="csX1" fmla="*/ 726510 w 1152395"/>
                <a:gd name="csY1" fmla="*/ 1302707 h 1327759"/>
                <a:gd name="csX2" fmla="*/ 1152395 w 1152395"/>
                <a:gd name="csY2" fmla="*/ 325677 h 1327759"/>
                <a:gd name="csX3" fmla="*/ 739036 w 1152395"/>
                <a:gd name="csY3" fmla="*/ 263047 h 1327759"/>
                <a:gd name="csX4" fmla="*/ 688932 w 1152395"/>
                <a:gd name="csY4" fmla="*/ 0 h 1327759"/>
                <a:gd name="csX5" fmla="*/ 25052 w 1152395"/>
                <a:gd name="csY5" fmla="*/ 12526 h 1327759"/>
                <a:gd name="csX6" fmla="*/ 100208 w 1152395"/>
                <a:gd name="csY6" fmla="*/ 200417 h 1327759"/>
                <a:gd name="csX7" fmla="*/ 0 w 1152395"/>
                <a:gd name="csY7" fmla="*/ 851770 h 1327759"/>
                <a:gd name="csX8" fmla="*/ 100208 w 1152395"/>
                <a:gd name="csY8" fmla="*/ 1327759 h 1327759"/>
                <a:gd name="csX0" fmla="*/ 100208 w 1153772"/>
                <a:gd name="csY0" fmla="*/ 1327759 h 1327759"/>
                <a:gd name="csX1" fmla="*/ 726510 w 1153772"/>
                <a:gd name="csY1" fmla="*/ 1302707 h 1327759"/>
                <a:gd name="csX2" fmla="*/ 726510 w 1153772"/>
                <a:gd name="csY2" fmla="*/ 1039661 h 1327759"/>
                <a:gd name="csX3" fmla="*/ 1152395 w 1153772"/>
                <a:gd name="csY3" fmla="*/ 325677 h 1327759"/>
                <a:gd name="csX4" fmla="*/ 739036 w 1153772"/>
                <a:gd name="csY4" fmla="*/ 263047 h 1327759"/>
                <a:gd name="csX5" fmla="*/ 688932 w 1153772"/>
                <a:gd name="csY5" fmla="*/ 0 h 1327759"/>
                <a:gd name="csX6" fmla="*/ 25052 w 1153772"/>
                <a:gd name="csY6" fmla="*/ 12526 h 1327759"/>
                <a:gd name="csX7" fmla="*/ 100208 w 1153772"/>
                <a:gd name="csY7" fmla="*/ 200417 h 1327759"/>
                <a:gd name="csX8" fmla="*/ 0 w 1153772"/>
                <a:gd name="csY8" fmla="*/ 851770 h 1327759"/>
                <a:gd name="csX9" fmla="*/ 100208 w 1153772"/>
                <a:gd name="csY9" fmla="*/ 1327759 h 1327759"/>
                <a:gd name="csX0" fmla="*/ 100208 w 1169828"/>
                <a:gd name="csY0" fmla="*/ 1327759 h 1327759"/>
                <a:gd name="csX1" fmla="*/ 726510 w 1169828"/>
                <a:gd name="csY1" fmla="*/ 1302707 h 1327759"/>
                <a:gd name="csX2" fmla="*/ 726510 w 1169828"/>
                <a:gd name="csY2" fmla="*/ 1039661 h 1327759"/>
                <a:gd name="csX3" fmla="*/ 1064711 w 1169828"/>
                <a:gd name="csY3" fmla="*/ 713984 h 1327759"/>
                <a:gd name="csX4" fmla="*/ 1152395 w 1169828"/>
                <a:gd name="csY4" fmla="*/ 325677 h 1327759"/>
                <a:gd name="csX5" fmla="*/ 739036 w 1169828"/>
                <a:gd name="csY5" fmla="*/ 263047 h 1327759"/>
                <a:gd name="csX6" fmla="*/ 688932 w 1169828"/>
                <a:gd name="csY6" fmla="*/ 0 h 1327759"/>
                <a:gd name="csX7" fmla="*/ 25052 w 1169828"/>
                <a:gd name="csY7" fmla="*/ 12526 h 1327759"/>
                <a:gd name="csX8" fmla="*/ 100208 w 1169828"/>
                <a:gd name="csY8" fmla="*/ 200417 h 1327759"/>
                <a:gd name="csX9" fmla="*/ 0 w 1169828"/>
                <a:gd name="csY9" fmla="*/ 851770 h 1327759"/>
                <a:gd name="csX10" fmla="*/ 100208 w 1169828"/>
                <a:gd name="csY10" fmla="*/ 1327759 h 1327759"/>
                <a:gd name="csX0" fmla="*/ 100208 w 1169828"/>
                <a:gd name="csY0" fmla="*/ 1327759 h 1327759"/>
                <a:gd name="csX1" fmla="*/ 726510 w 1169828"/>
                <a:gd name="csY1" fmla="*/ 1302707 h 1327759"/>
                <a:gd name="csX2" fmla="*/ 726510 w 1169828"/>
                <a:gd name="csY2" fmla="*/ 1039661 h 1327759"/>
                <a:gd name="csX3" fmla="*/ 1064711 w 1169828"/>
                <a:gd name="csY3" fmla="*/ 713984 h 1327759"/>
                <a:gd name="csX4" fmla="*/ 1152395 w 1169828"/>
                <a:gd name="csY4" fmla="*/ 325677 h 1327759"/>
                <a:gd name="csX5" fmla="*/ 739036 w 1169828"/>
                <a:gd name="csY5" fmla="*/ 263047 h 1327759"/>
                <a:gd name="csX6" fmla="*/ 688932 w 1169828"/>
                <a:gd name="csY6" fmla="*/ 0 h 1327759"/>
                <a:gd name="csX7" fmla="*/ 25052 w 1169828"/>
                <a:gd name="csY7" fmla="*/ 12526 h 1327759"/>
                <a:gd name="csX8" fmla="*/ 100208 w 1169828"/>
                <a:gd name="csY8" fmla="*/ 200417 h 1327759"/>
                <a:gd name="csX9" fmla="*/ 0 w 1169828"/>
                <a:gd name="csY9" fmla="*/ 851770 h 1327759"/>
                <a:gd name="csX10" fmla="*/ 100208 w 1169828"/>
                <a:gd name="csY10" fmla="*/ 1327759 h 1327759"/>
                <a:gd name="csX0" fmla="*/ 100208 w 1169828"/>
                <a:gd name="csY0" fmla="*/ 1327759 h 1327759"/>
                <a:gd name="csX1" fmla="*/ 726510 w 1169828"/>
                <a:gd name="csY1" fmla="*/ 1302707 h 1327759"/>
                <a:gd name="csX2" fmla="*/ 726510 w 1169828"/>
                <a:gd name="csY2" fmla="*/ 1039661 h 1327759"/>
                <a:gd name="csX3" fmla="*/ 1064711 w 1169828"/>
                <a:gd name="csY3" fmla="*/ 713984 h 1327759"/>
                <a:gd name="csX4" fmla="*/ 1152395 w 1169828"/>
                <a:gd name="csY4" fmla="*/ 325677 h 1327759"/>
                <a:gd name="csX5" fmla="*/ 739036 w 1169828"/>
                <a:gd name="csY5" fmla="*/ 263047 h 1327759"/>
                <a:gd name="csX6" fmla="*/ 688932 w 1169828"/>
                <a:gd name="csY6" fmla="*/ 0 h 1327759"/>
                <a:gd name="csX7" fmla="*/ 25052 w 1169828"/>
                <a:gd name="csY7" fmla="*/ 12526 h 1327759"/>
                <a:gd name="csX8" fmla="*/ 100208 w 1169828"/>
                <a:gd name="csY8" fmla="*/ 200417 h 1327759"/>
                <a:gd name="csX9" fmla="*/ 0 w 1169828"/>
                <a:gd name="csY9" fmla="*/ 851770 h 1327759"/>
                <a:gd name="csX10" fmla="*/ 100208 w 1169828"/>
                <a:gd name="csY10" fmla="*/ 1327759 h 1327759"/>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Lst>
              <a:rect l="l" t="t" r="r" b="b"/>
              <a:pathLst>
                <a:path w="1169828" h="1327759">
                  <a:moveTo>
                    <a:pt x="100208" y="1327759"/>
                  </a:moveTo>
                  <a:lnTo>
                    <a:pt x="726510" y="1302707"/>
                  </a:lnTo>
                  <a:cubicBezTo>
                    <a:pt x="769105" y="1157556"/>
                    <a:pt x="725379" y="1204615"/>
                    <a:pt x="726510" y="1039661"/>
                  </a:cubicBezTo>
                  <a:cubicBezTo>
                    <a:pt x="778701" y="926927"/>
                    <a:pt x="993730" y="832981"/>
                    <a:pt x="1064711" y="713984"/>
                  </a:cubicBezTo>
                  <a:cubicBezTo>
                    <a:pt x="1135692" y="594987"/>
                    <a:pt x="1202499" y="386219"/>
                    <a:pt x="1152395" y="325677"/>
                  </a:cubicBezTo>
                  <a:cubicBezTo>
                    <a:pt x="1131518" y="221293"/>
                    <a:pt x="759913" y="367431"/>
                    <a:pt x="739036" y="263047"/>
                  </a:cubicBezTo>
                  <a:lnTo>
                    <a:pt x="688932" y="0"/>
                  </a:lnTo>
                  <a:lnTo>
                    <a:pt x="25052" y="12526"/>
                  </a:lnTo>
                  <a:lnTo>
                    <a:pt x="100208" y="200417"/>
                  </a:lnTo>
                  <a:lnTo>
                    <a:pt x="0" y="851770"/>
                  </a:lnTo>
                  <a:lnTo>
                    <a:pt x="100208" y="1327759"/>
                  </a:lnTo>
                  <a:close/>
                </a:path>
              </a:pathLst>
            </a:custGeom>
            <a:solidFill>
              <a:schemeClr val="bg1"/>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1" name="Freeform: Shape 40">
              <a:extLst>
                <a:ext uri="{FF2B5EF4-FFF2-40B4-BE49-F238E27FC236}">
                  <a16:creationId xmlns:a16="http://schemas.microsoft.com/office/drawing/2014/main" id="{F1576A3D-174B-3B2A-AC48-48D8E57C9257}"/>
                </a:ext>
              </a:extLst>
            </p:cNvPr>
            <p:cNvSpPr/>
            <p:nvPr/>
          </p:nvSpPr>
          <p:spPr>
            <a:xfrm>
              <a:off x="1720850" y="1934633"/>
              <a:ext cx="273050" cy="381000"/>
            </a:xfrm>
            <a:custGeom>
              <a:avLst/>
              <a:gdLst>
                <a:gd name="csX0" fmla="*/ 0 w 273050"/>
                <a:gd name="csY0" fmla="*/ 71967 h 381000"/>
                <a:gd name="csX1" fmla="*/ 143933 w 273050"/>
                <a:gd name="csY1" fmla="*/ 0 h 381000"/>
                <a:gd name="csX2" fmla="*/ 273050 w 273050"/>
                <a:gd name="csY2" fmla="*/ 4234 h 381000"/>
                <a:gd name="csX3" fmla="*/ 254000 w 273050"/>
                <a:gd name="csY3" fmla="*/ 150284 h 381000"/>
                <a:gd name="csX4" fmla="*/ 99483 w 273050"/>
                <a:gd name="csY4" fmla="*/ 317500 h 381000"/>
                <a:gd name="csX5" fmla="*/ 0 w 273050"/>
                <a:gd name="csY5" fmla="*/ 381000 h 381000"/>
                <a:gd name="csX6" fmla="*/ 0 w 273050"/>
                <a:gd name="csY6" fmla="*/ 71967 h 381000"/>
              </a:gdLst>
              <a:ahLst/>
              <a:cxnLst>
                <a:cxn ang="0">
                  <a:pos x="csX0" y="csY0"/>
                </a:cxn>
                <a:cxn ang="0">
                  <a:pos x="csX1" y="csY1"/>
                </a:cxn>
                <a:cxn ang="0">
                  <a:pos x="csX2" y="csY2"/>
                </a:cxn>
                <a:cxn ang="0">
                  <a:pos x="csX3" y="csY3"/>
                </a:cxn>
                <a:cxn ang="0">
                  <a:pos x="csX4" y="csY4"/>
                </a:cxn>
                <a:cxn ang="0">
                  <a:pos x="csX5" y="csY5"/>
                </a:cxn>
                <a:cxn ang="0">
                  <a:pos x="csX6" y="csY6"/>
                </a:cxn>
              </a:cxnLst>
              <a:rect l="l" t="t" r="r" b="b"/>
              <a:pathLst>
                <a:path w="273050" h="381000">
                  <a:moveTo>
                    <a:pt x="0" y="71967"/>
                  </a:moveTo>
                  <a:lnTo>
                    <a:pt x="143933" y="0"/>
                  </a:lnTo>
                  <a:lnTo>
                    <a:pt x="273050" y="4234"/>
                  </a:lnTo>
                  <a:lnTo>
                    <a:pt x="254000" y="150284"/>
                  </a:lnTo>
                  <a:lnTo>
                    <a:pt x="99483" y="317500"/>
                  </a:lnTo>
                  <a:lnTo>
                    <a:pt x="0" y="381000"/>
                  </a:lnTo>
                  <a:lnTo>
                    <a:pt x="0" y="71967"/>
                  </a:lnTo>
                  <a:close/>
                </a:path>
              </a:pathLst>
            </a:custGeom>
            <a:solidFill>
              <a:schemeClr val="bg1"/>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42" name="Freeform: Shape 41">
            <a:extLst>
              <a:ext uri="{FF2B5EF4-FFF2-40B4-BE49-F238E27FC236}">
                <a16:creationId xmlns:a16="http://schemas.microsoft.com/office/drawing/2014/main" id="{53FD134B-0023-0773-0829-4592650559CE}"/>
              </a:ext>
            </a:extLst>
          </p:cNvPr>
          <p:cNvSpPr/>
          <p:nvPr/>
        </p:nvSpPr>
        <p:spPr>
          <a:xfrm>
            <a:off x="6929330" y="1262628"/>
            <a:ext cx="405944" cy="705872"/>
          </a:xfrm>
          <a:custGeom>
            <a:avLst/>
            <a:gdLst>
              <a:gd name="csX0" fmla="*/ 375781 w 375781"/>
              <a:gd name="csY0" fmla="*/ 0 h 726510"/>
              <a:gd name="csX1" fmla="*/ 75156 w 375781"/>
              <a:gd name="csY1" fmla="*/ 350729 h 726510"/>
              <a:gd name="csX2" fmla="*/ 0 w 375781"/>
              <a:gd name="csY2" fmla="*/ 726510 h 726510"/>
              <a:gd name="csX3" fmla="*/ 187890 w 375781"/>
              <a:gd name="csY3" fmla="*/ 726510 h 726510"/>
              <a:gd name="csX4" fmla="*/ 212942 w 375781"/>
              <a:gd name="csY4" fmla="*/ 375781 h 726510"/>
              <a:gd name="csX5" fmla="*/ 350729 w 375781"/>
              <a:gd name="csY5" fmla="*/ 112735 h 726510"/>
              <a:gd name="csX0" fmla="*/ 375781 w 375781"/>
              <a:gd name="csY0" fmla="*/ 0 h 726510"/>
              <a:gd name="csX1" fmla="*/ 75156 w 375781"/>
              <a:gd name="csY1" fmla="*/ 350729 h 726510"/>
              <a:gd name="csX2" fmla="*/ 0 w 375781"/>
              <a:gd name="csY2" fmla="*/ 726510 h 726510"/>
              <a:gd name="csX3" fmla="*/ 187890 w 375781"/>
              <a:gd name="csY3" fmla="*/ 726510 h 726510"/>
              <a:gd name="csX4" fmla="*/ 212942 w 375781"/>
              <a:gd name="csY4" fmla="*/ 375781 h 726510"/>
              <a:gd name="csX5" fmla="*/ 350729 w 375781"/>
              <a:gd name="csY5" fmla="*/ 112735 h 726510"/>
              <a:gd name="csX0" fmla="*/ 375781 w 375781"/>
              <a:gd name="csY0" fmla="*/ 0 h 726510"/>
              <a:gd name="csX1" fmla="*/ 75156 w 375781"/>
              <a:gd name="csY1" fmla="*/ 350729 h 726510"/>
              <a:gd name="csX2" fmla="*/ 0 w 375781"/>
              <a:gd name="csY2" fmla="*/ 726510 h 726510"/>
              <a:gd name="csX3" fmla="*/ 187890 w 375781"/>
              <a:gd name="csY3" fmla="*/ 726510 h 726510"/>
              <a:gd name="csX4" fmla="*/ 212942 w 375781"/>
              <a:gd name="csY4" fmla="*/ 375781 h 726510"/>
              <a:gd name="csX5" fmla="*/ 350729 w 375781"/>
              <a:gd name="csY5" fmla="*/ 112735 h 726510"/>
              <a:gd name="csX0" fmla="*/ 375781 w 375781"/>
              <a:gd name="csY0" fmla="*/ 0 h 726510"/>
              <a:gd name="csX1" fmla="*/ 75156 w 375781"/>
              <a:gd name="csY1" fmla="*/ 350729 h 726510"/>
              <a:gd name="csX2" fmla="*/ 0 w 375781"/>
              <a:gd name="csY2" fmla="*/ 726510 h 726510"/>
              <a:gd name="csX3" fmla="*/ 187890 w 375781"/>
              <a:gd name="csY3" fmla="*/ 726510 h 726510"/>
              <a:gd name="csX4" fmla="*/ 212942 w 375781"/>
              <a:gd name="csY4" fmla="*/ 375781 h 726510"/>
              <a:gd name="csX5" fmla="*/ 350729 w 375781"/>
              <a:gd name="csY5" fmla="*/ 112735 h 726510"/>
              <a:gd name="csX0" fmla="*/ 405944 w 405944"/>
              <a:gd name="csY0" fmla="*/ 0 h 705872"/>
              <a:gd name="csX1" fmla="*/ 75156 w 405944"/>
              <a:gd name="csY1" fmla="*/ 330091 h 705872"/>
              <a:gd name="csX2" fmla="*/ 0 w 405944"/>
              <a:gd name="csY2" fmla="*/ 705872 h 705872"/>
              <a:gd name="csX3" fmla="*/ 187890 w 405944"/>
              <a:gd name="csY3" fmla="*/ 705872 h 705872"/>
              <a:gd name="csX4" fmla="*/ 212942 w 405944"/>
              <a:gd name="csY4" fmla="*/ 355143 h 705872"/>
              <a:gd name="csX5" fmla="*/ 350729 w 405944"/>
              <a:gd name="csY5" fmla="*/ 92097 h 705872"/>
              <a:gd name="csX0" fmla="*/ 405944 w 405944"/>
              <a:gd name="csY0" fmla="*/ 0 h 705872"/>
              <a:gd name="csX1" fmla="*/ 75156 w 405944"/>
              <a:gd name="csY1" fmla="*/ 330091 h 705872"/>
              <a:gd name="csX2" fmla="*/ 0 w 405944"/>
              <a:gd name="csY2" fmla="*/ 705872 h 705872"/>
              <a:gd name="csX3" fmla="*/ 187890 w 405944"/>
              <a:gd name="csY3" fmla="*/ 705872 h 705872"/>
              <a:gd name="csX4" fmla="*/ 212942 w 405944"/>
              <a:gd name="csY4" fmla="*/ 355143 h 705872"/>
              <a:gd name="csX5" fmla="*/ 350729 w 405944"/>
              <a:gd name="csY5" fmla="*/ 92097 h 705872"/>
            </a:gdLst>
            <a:ahLst/>
            <a:cxnLst>
              <a:cxn ang="0">
                <a:pos x="csX0" y="csY0"/>
              </a:cxn>
              <a:cxn ang="0">
                <a:pos x="csX1" y="csY1"/>
              </a:cxn>
              <a:cxn ang="0">
                <a:pos x="csX2" y="csY2"/>
              </a:cxn>
              <a:cxn ang="0">
                <a:pos x="csX3" y="csY3"/>
              </a:cxn>
              <a:cxn ang="0">
                <a:pos x="csX4" y="csY4"/>
              </a:cxn>
              <a:cxn ang="0">
                <a:pos x="csX5" y="csY5"/>
              </a:cxn>
            </a:cxnLst>
            <a:rect l="l" t="t" r="r" b="b"/>
            <a:pathLst>
              <a:path w="405944" h="705872">
                <a:moveTo>
                  <a:pt x="405944" y="0"/>
                </a:moveTo>
                <a:cubicBezTo>
                  <a:pt x="266048" y="62935"/>
                  <a:pt x="142813" y="212446"/>
                  <a:pt x="75156" y="330091"/>
                </a:cubicBezTo>
                <a:cubicBezTo>
                  <a:pt x="7499" y="447736"/>
                  <a:pt x="25052" y="580612"/>
                  <a:pt x="0" y="705872"/>
                </a:cubicBezTo>
                <a:lnTo>
                  <a:pt x="187890" y="705872"/>
                </a:lnTo>
                <a:cubicBezTo>
                  <a:pt x="196241" y="588962"/>
                  <a:pt x="186063" y="444413"/>
                  <a:pt x="212942" y="355143"/>
                </a:cubicBezTo>
                <a:cubicBezTo>
                  <a:pt x="239821" y="265873"/>
                  <a:pt x="304800" y="179779"/>
                  <a:pt x="350729" y="92097"/>
                </a:cubicBezTo>
              </a:path>
            </a:pathLst>
          </a:custGeom>
          <a:no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3" name="Freeform: Shape 42">
            <a:extLst>
              <a:ext uri="{FF2B5EF4-FFF2-40B4-BE49-F238E27FC236}">
                <a16:creationId xmlns:a16="http://schemas.microsoft.com/office/drawing/2014/main" id="{5C5A6BC7-8F90-2173-C2E2-5A403131A684}"/>
              </a:ext>
            </a:extLst>
          </p:cNvPr>
          <p:cNvSpPr/>
          <p:nvPr/>
        </p:nvSpPr>
        <p:spPr>
          <a:xfrm>
            <a:off x="6423863" y="1893089"/>
            <a:ext cx="1072818" cy="866074"/>
          </a:xfrm>
          <a:custGeom>
            <a:avLst/>
            <a:gdLst>
              <a:gd name="csX0" fmla="*/ 0 w 864296"/>
              <a:gd name="csY0" fmla="*/ 0 h 866074"/>
              <a:gd name="csX1" fmla="*/ 864296 w 864296"/>
              <a:gd name="csY1" fmla="*/ 0 h 866074"/>
              <a:gd name="csX2" fmla="*/ 864296 w 864296"/>
              <a:gd name="csY2" fmla="*/ 722022 h 866074"/>
              <a:gd name="csX3" fmla="*/ 720244 w 864296"/>
              <a:gd name="csY3" fmla="*/ 866074 h 866074"/>
              <a:gd name="csX4" fmla="*/ 144052 w 864296"/>
              <a:gd name="csY4" fmla="*/ 866074 h 866074"/>
              <a:gd name="csX5" fmla="*/ 0 w 864296"/>
              <a:gd name="csY5" fmla="*/ 722022 h 866074"/>
              <a:gd name="csX6" fmla="*/ 0 w 864296"/>
              <a:gd name="csY6" fmla="*/ 0 h 866074"/>
            </a:gdLst>
            <a:ahLst/>
            <a:cxnLst>
              <a:cxn ang="0">
                <a:pos x="csX0" y="csY0"/>
              </a:cxn>
              <a:cxn ang="0">
                <a:pos x="csX1" y="csY1"/>
              </a:cxn>
              <a:cxn ang="0">
                <a:pos x="csX2" y="csY2"/>
              </a:cxn>
              <a:cxn ang="0">
                <a:pos x="csX3" y="csY3"/>
              </a:cxn>
              <a:cxn ang="0">
                <a:pos x="csX4" y="csY4"/>
              </a:cxn>
              <a:cxn ang="0">
                <a:pos x="csX5" y="csY5"/>
              </a:cxn>
              <a:cxn ang="0">
                <a:pos x="csX6" y="csY6"/>
              </a:cxn>
            </a:cxnLst>
            <a:rect l="l" t="t" r="r" b="b"/>
            <a:pathLst>
              <a:path w="864296" h="866074">
                <a:moveTo>
                  <a:pt x="0" y="0"/>
                </a:moveTo>
                <a:lnTo>
                  <a:pt x="864296" y="0"/>
                </a:lnTo>
                <a:lnTo>
                  <a:pt x="864296" y="722022"/>
                </a:lnTo>
                <a:cubicBezTo>
                  <a:pt x="864296" y="801580"/>
                  <a:pt x="799802" y="866074"/>
                  <a:pt x="720244" y="866074"/>
                </a:cubicBezTo>
                <a:lnTo>
                  <a:pt x="144052" y="866074"/>
                </a:lnTo>
                <a:cubicBezTo>
                  <a:pt x="64494" y="866074"/>
                  <a:pt x="0" y="801580"/>
                  <a:pt x="0" y="722022"/>
                </a:cubicBezTo>
                <a:lnTo>
                  <a:pt x="0" y="0"/>
                </a:lnTo>
                <a:close/>
              </a:path>
            </a:pathLst>
          </a:custGeom>
          <a:solidFill>
            <a:schemeClr val="bg1"/>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44" name="TextBox 43">
            <a:extLst>
              <a:ext uri="{FF2B5EF4-FFF2-40B4-BE49-F238E27FC236}">
                <a16:creationId xmlns:a16="http://schemas.microsoft.com/office/drawing/2014/main" id="{C4F3E657-8261-355A-D1DF-2F0AB89B7789}"/>
              </a:ext>
            </a:extLst>
          </p:cNvPr>
          <p:cNvSpPr txBox="1"/>
          <p:nvPr/>
        </p:nvSpPr>
        <p:spPr>
          <a:xfrm>
            <a:off x="6083299" y="961938"/>
            <a:ext cx="1189749" cy="523220"/>
          </a:xfrm>
          <a:prstGeom prst="rect">
            <a:avLst/>
          </a:prstGeom>
          <a:noFill/>
        </p:spPr>
        <p:txBody>
          <a:bodyPr wrap="none" rtlCol="0">
            <a:spAutoFit/>
          </a:bodyPr>
          <a:lstStyle/>
          <a:p>
            <a:pPr>
              <a:spcAft>
                <a:spcPts val="1200"/>
              </a:spcAft>
            </a:pPr>
            <a:r>
              <a:rPr lang="en-GB" sz="2800">
                <a:latin typeface="Arial" panose="020B0604020202020204" pitchFamily="34" charset="0"/>
                <a:cs typeface="Arial" panose="020B0604020202020204" pitchFamily="34" charset="0"/>
              </a:rPr>
              <a:t>100°C</a:t>
            </a:r>
          </a:p>
        </p:txBody>
      </p:sp>
      <p:sp>
        <p:nvSpPr>
          <p:cNvPr id="45" name="TextBox 44">
            <a:extLst>
              <a:ext uri="{FF2B5EF4-FFF2-40B4-BE49-F238E27FC236}">
                <a16:creationId xmlns:a16="http://schemas.microsoft.com/office/drawing/2014/main" id="{2DB2916D-8FFC-D4AE-05BF-9C41B29381E6}"/>
              </a:ext>
            </a:extLst>
          </p:cNvPr>
          <p:cNvSpPr txBox="1"/>
          <p:nvPr/>
        </p:nvSpPr>
        <p:spPr>
          <a:xfrm>
            <a:off x="6507308" y="2191927"/>
            <a:ext cx="989373" cy="523220"/>
          </a:xfrm>
          <a:prstGeom prst="rect">
            <a:avLst/>
          </a:prstGeom>
          <a:noFill/>
        </p:spPr>
        <p:txBody>
          <a:bodyPr wrap="none" rtlCol="0">
            <a:spAutoFit/>
          </a:bodyPr>
          <a:lstStyle/>
          <a:p>
            <a:pPr>
              <a:spcAft>
                <a:spcPts val="1200"/>
              </a:spcAft>
            </a:pPr>
            <a:r>
              <a:rPr lang="en-GB" sz="2800">
                <a:latin typeface="Arial" panose="020B0604020202020204" pitchFamily="34" charset="0"/>
                <a:cs typeface="Arial" panose="020B0604020202020204" pitchFamily="34" charset="0"/>
              </a:rPr>
              <a:t>20°C</a:t>
            </a:r>
          </a:p>
        </p:txBody>
      </p:sp>
    </p:spTree>
    <p:extLst>
      <p:ext uri="{BB962C8B-B14F-4D97-AF65-F5344CB8AC3E}">
        <p14:creationId xmlns:p14="http://schemas.microsoft.com/office/powerpoint/2010/main" val="4211808732"/>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A2E993D-6B28-7E11-781D-DE01DF978441}"/>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64FB2610-1EEC-563E-6F4F-A67308D1257A}"/>
              </a:ext>
            </a:extLst>
          </p:cNvPr>
          <p:cNvSpPr>
            <a:spLocks noGrp="1"/>
          </p:cNvSpPr>
          <p:nvPr>
            <p:ph type="title"/>
          </p:nvPr>
        </p:nvSpPr>
        <p:spPr>
          <a:xfrm>
            <a:off x="241300" y="155246"/>
            <a:ext cx="8724900" cy="590931"/>
          </a:xfrm>
        </p:spPr>
        <p:txBody>
          <a:bodyPr/>
          <a:lstStyle/>
          <a:p>
            <a:r>
              <a:rPr lang="ga-IE" dirty="0"/>
              <a:t>Críochnaigh an ríomh</a:t>
            </a:r>
            <a:endParaRPr lang="en-GB" dirty="0"/>
          </a:p>
        </p:txBody>
      </p:sp>
      <mc:AlternateContent xmlns:mc="http://schemas.openxmlformats.org/markup-compatibility/2006" xmlns:a14="http://schemas.microsoft.com/office/drawing/2010/main">
        <mc:Choice Requires="a14">
          <p:sp>
            <p:nvSpPr>
              <p:cNvPr id="18" name="TextBox 17">
                <a:extLst>
                  <a:ext uri="{FF2B5EF4-FFF2-40B4-BE49-F238E27FC236}">
                    <a16:creationId xmlns:a16="http://schemas.microsoft.com/office/drawing/2014/main" id="{1CC998C6-F4C7-1BCA-7FB3-3B3CBCA6F118}"/>
                  </a:ext>
                </a:extLst>
              </p:cNvPr>
              <p:cNvSpPr txBox="1"/>
              <p:nvPr/>
            </p:nvSpPr>
            <p:spPr>
              <a:xfrm>
                <a:off x="241300" y="2686151"/>
                <a:ext cx="3516925" cy="711605"/>
              </a:xfrm>
              <a:prstGeom prst="rect">
                <a:avLst/>
              </a:prstGeom>
              <a:noFill/>
            </p:spPr>
            <p:txBody>
              <a:bodyPr wrap="square" rtlCol="0">
                <a:spAutoFit/>
              </a:bodyPr>
              <a:lstStyle/>
              <a:p>
                <a:pPr>
                  <a:spcAft>
                    <a:spcPts val="1200"/>
                  </a:spcAft>
                </a:pPr>
                <a14:m>
                  <m:oMathPara xmlns:m="http://schemas.openxmlformats.org/officeDocument/2006/math">
                    <m:oMathParaPr>
                      <m:jc m:val="centerGroup"/>
                    </m:oMathParaPr>
                    <m:oMath xmlns:m="http://schemas.openxmlformats.org/officeDocument/2006/math">
                      <m:r>
                        <a:rPr lang="en-GB" sz="2800" i="1">
                          <a:latin typeface="Cambria Math" panose="02040503050406030204" pitchFamily="18" charset="0"/>
                          <a:cs typeface="Arial" panose="020B0604020202020204" pitchFamily="34" charset="0"/>
                        </a:rPr>
                        <m:t>1.2(4184)(100−</m:t>
                      </m:r>
                      <m:sSub>
                        <m:sSubPr>
                          <m:ctrlPr>
                            <a:rPr lang="en-GB" sz="2800" b="0" i="1" smtClean="0">
                              <a:latin typeface="Cambria Math" panose="02040503050406030204" pitchFamily="18" charset="0"/>
                              <a:cs typeface="Arial" panose="020B0604020202020204" pitchFamily="34" charset="0"/>
                            </a:rPr>
                          </m:ctrlPr>
                        </m:sSubPr>
                        <m:e>
                          <m:r>
                            <a:rPr lang="en-GB" sz="2800" b="0" i="1" smtClean="0">
                              <a:latin typeface="Cambria Math" panose="02040503050406030204" pitchFamily="18" charset="0"/>
                              <a:cs typeface="Arial" panose="020B0604020202020204" pitchFamily="34" charset="0"/>
                            </a:rPr>
                            <m:t>𝜃</m:t>
                          </m:r>
                        </m:e>
                        <m:sub>
                          <m:r>
                            <a:rPr lang="en-GB" sz="2800" b="0" i="1" smtClean="0">
                              <a:latin typeface="Cambria Math" panose="02040503050406030204" pitchFamily="18" charset="0"/>
                              <a:cs typeface="Arial" panose="020B0604020202020204" pitchFamily="34" charset="0"/>
                            </a:rPr>
                            <m:t>𝑓</m:t>
                          </m:r>
                        </m:sub>
                      </m:sSub>
                      <m:r>
                        <a:rPr lang="en-GB" sz="2800" b="0" i="1" smtClean="0">
                          <a:latin typeface="Cambria Math" panose="02040503050406030204" pitchFamily="18" charset="0"/>
                          <a:cs typeface="Arial" panose="020B0604020202020204" pitchFamily="34" charset="0"/>
                        </a:rPr>
                        <m:t>)</m:t>
                      </m:r>
                    </m:oMath>
                  </m:oMathPara>
                </a14:m>
                <a:endParaRPr lang="en-GB" sz="2800" err="1">
                  <a:latin typeface="Arial" panose="020B0604020202020204" pitchFamily="34" charset="0"/>
                  <a:cs typeface="Arial" panose="020B0604020202020204" pitchFamily="34" charset="0"/>
                </a:endParaRPr>
              </a:p>
            </p:txBody>
          </p:sp>
        </mc:Choice>
        <mc:Fallback xmlns="">
          <p:sp>
            <p:nvSpPr>
              <p:cNvPr id="18" name="TextBox 17">
                <a:extLst>
                  <a:ext uri="{FF2B5EF4-FFF2-40B4-BE49-F238E27FC236}">
                    <a16:creationId xmlns:a16="http://schemas.microsoft.com/office/drawing/2014/main" id="{1CC998C6-F4C7-1BCA-7FB3-3B3CBCA6F118}"/>
                  </a:ext>
                </a:extLst>
              </p:cNvPr>
              <p:cNvSpPr txBox="1">
                <a:spLocks noRot="1" noChangeAspect="1" noMove="1" noResize="1" noEditPoints="1" noAdjustHandles="1" noChangeArrowheads="1" noChangeShapeType="1" noTextEdit="1"/>
              </p:cNvSpPr>
              <p:nvPr/>
            </p:nvSpPr>
            <p:spPr>
              <a:xfrm>
                <a:off x="241300" y="2686151"/>
                <a:ext cx="3516925" cy="711605"/>
              </a:xfrm>
              <a:prstGeom prst="rect">
                <a:avLst/>
              </a:prstGeom>
              <a:blipFill>
                <a:blip r:embed="rId2"/>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9" name="TextBox 18">
                <a:extLst>
                  <a:ext uri="{FF2B5EF4-FFF2-40B4-BE49-F238E27FC236}">
                    <a16:creationId xmlns:a16="http://schemas.microsoft.com/office/drawing/2014/main" id="{219A0DCF-167C-6007-0F77-05CD3F014375}"/>
                  </a:ext>
                </a:extLst>
              </p:cNvPr>
              <p:cNvSpPr txBox="1"/>
              <p:nvPr/>
            </p:nvSpPr>
            <p:spPr>
              <a:xfrm>
                <a:off x="3883279" y="2670770"/>
                <a:ext cx="3119380" cy="711605"/>
              </a:xfrm>
              <a:prstGeom prst="rect">
                <a:avLst/>
              </a:prstGeom>
              <a:noFill/>
            </p:spPr>
            <p:txBody>
              <a:bodyPr wrap="square" rtlCol="0">
                <a:spAutoFit/>
              </a:bodyPr>
              <a:lstStyle/>
              <a:p>
                <a:pPr>
                  <a:spcAft>
                    <a:spcPts val="1200"/>
                  </a:spcAft>
                </a:pPr>
                <a14:m>
                  <m:oMathPara xmlns:m="http://schemas.openxmlformats.org/officeDocument/2006/math">
                    <m:oMathParaPr>
                      <m:jc m:val="centerGroup"/>
                    </m:oMathParaPr>
                    <m:oMath xmlns:m="http://schemas.openxmlformats.org/officeDocument/2006/math">
                      <m:r>
                        <a:rPr lang="en-GB" sz="2800" i="1">
                          <a:latin typeface="Cambria Math" panose="02040503050406030204" pitchFamily="18" charset="0"/>
                          <a:cs typeface="Arial" panose="020B0604020202020204" pitchFamily="34" charset="0"/>
                        </a:rPr>
                        <m:t>0.5(879)(</m:t>
                      </m:r>
                      <m:sSub>
                        <m:sSubPr>
                          <m:ctrlPr>
                            <a:rPr lang="en-GB" sz="2800" b="0" i="1" smtClean="0">
                              <a:latin typeface="Cambria Math" panose="02040503050406030204" pitchFamily="18" charset="0"/>
                              <a:cs typeface="Arial" panose="020B0604020202020204" pitchFamily="34" charset="0"/>
                            </a:rPr>
                          </m:ctrlPr>
                        </m:sSubPr>
                        <m:e>
                          <m:r>
                            <a:rPr lang="en-GB" sz="2800" b="0" i="1" smtClean="0">
                              <a:latin typeface="Cambria Math" panose="02040503050406030204" pitchFamily="18" charset="0"/>
                              <a:cs typeface="Arial" panose="020B0604020202020204" pitchFamily="34" charset="0"/>
                            </a:rPr>
                            <m:t>𝜃</m:t>
                          </m:r>
                        </m:e>
                        <m:sub>
                          <m:r>
                            <a:rPr lang="en-GB" sz="2800" b="0" i="1" smtClean="0">
                              <a:latin typeface="Cambria Math" panose="02040503050406030204" pitchFamily="18" charset="0"/>
                              <a:cs typeface="Arial" panose="020B0604020202020204" pitchFamily="34" charset="0"/>
                            </a:rPr>
                            <m:t>𝑓</m:t>
                          </m:r>
                        </m:sub>
                      </m:sSub>
                      <m:r>
                        <a:rPr lang="en-GB" sz="2800" b="0" i="1" smtClean="0">
                          <a:latin typeface="Cambria Math" panose="02040503050406030204" pitchFamily="18" charset="0"/>
                          <a:cs typeface="Arial" panose="020B0604020202020204" pitchFamily="34" charset="0"/>
                        </a:rPr>
                        <m:t>−20)</m:t>
                      </m:r>
                    </m:oMath>
                  </m:oMathPara>
                </a14:m>
                <a:endParaRPr lang="en-GB" sz="2800">
                  <a:latin typeface="Arial" panose="020B0604020202020204" pitchFamily="34" charset="0"/>
                  <a:cs typeface="Arial" panose="020B0604020202020204" pitchFamily="34" charset="0"/>
                </a:endParaRPr>
              </a:p>
            </p:txBody>
          </p:sp>
        </mc:Choice>
        <mc:Fallback xmlns="">
          <p:sp>
            <p:nvSpPr>
              <p:cNvPr id="19" name="TextBox 18">
                <a:extLst>
                  <a:ext uri="{FF2B5EF4-FFF2-40B4-BE49-F238E27FC236}">
                    <a16:creationId xmlns:a16="http://schemas.microsoft.com/office/drawing/2014/main" id="{219A0DCF-167C-6007-0F77-05CD3F014375}"/>
                  </a:ext>
                </a:extLst>
              </p:cNvPr>
              <p:cNvSpPr txBox="1">
                <a:spLocks noRot="1" noChangeAspect="1" noMove="1" noResize="1" noEditPoints="1" noAdjustHandles="1" noChangeArrowheads="1" noChangeShapeType="1" noTextEdit="1"/>
              </p:cNvSpPr>
              <p:nvPr/>
            </p:nvSpPr>
            <p:spPr>
              <a:xfrm>
                <a:off x="3883279" y="2670770"/>
                <a:ext cx="3119380" cy="711605"/>
              </a:xfrm>
              <a:prstGeom prst="rect">
                <a:avLst/>
              </a:prstGeom>
              <a:blipFill>
                <a:blip r:embed="rId3"/>
                <a:stretch>
                  <a:fillRect/>
                </a:stretch>
              </a:blipFill>
            </p:spPr>
            <p:txBody>
              <a:bodyPr/>
              <a:lstStyle/>
              <a:p>
                <a:r>
                  <a:rPr lang="en-US">
                    <a:noFill/>
                  </a:rPr>
                  <a:t> </a:t>
                </a:r>
              </a:p>
            </p:txBody>
          </p:sp>
        </mc:Fallback>
      </mc:AlternateContent>
      <p:sp>
        <p:nvSpPr>
          <p:cNvPr id="20" name="TextBox 19">
            <a:extLst>
              <a:ext uri="{FF2B5EF4-FFF2-40B4-BE49-F238E27FC236}">
                <a16:creationId xmlns:a16="http://schemas.microsoft.com/office/drawing/2014/main" id="{B465408D-0581-4221-E752-C136FF65DC9B}"/>
              </a:ext>
            </a:extLst>
          </p:cNvPr>
          <p:cNvSpPr txBox="1"/>
          <p:nvPr/>
        </p:nvSpPr>
        <p:spPr>
          <a:xfrm>
            <a:off x="3595273" y="2788284"/>
            <a:ext cx="394660" cy="523220"/>
          </a:xfrm>
          <a:prstGeom prst="rect">
            <a:avLst/>
          </a:prstGeom>
          <a:noFill/>
        </p:spPr>
        <p:txBody>
          <a:bodyPr wrap="square" rtlCol="0">
            <a:spAutoFit/>
          </a:bodyPr>
          <a:lstStyle/>
          <a:p>
            <a:pPr algn="l">
              <a:spcAft>
                <a:spcPts val="1200"/>
              </a:spcAft>
            </a:pPr>
            <a:r>
              <a:rPr lang="en-GB" sz="2800">
                <a:latin typeface="Arial" panose="020B0604020202020204" pitchFamily="34" charset="0"/>
                <a:cs typeface="Arial" panose="020B0604020202020204" pitchFamily="34" charset="0"/>
              </a:rPr>
              <a:t>=</a:t>
            </a:r>
          </a:p>
        </p:txBody>
      </p:sp>
      <mc:AlternateContent xmlns:mc="http://schemas.openxmlformats.org/markup-compatibility/2006" xmlns:a14="http://schemas.microsoft.com/office/drawing/2010/main">
        <mc:Choice Requires="a14">
          <p:sp>
            <p:nvSpPr>
              <p:cNvPr id="2" name="TextBox 1">
                <a:extLst>
                  <a:ext uri="{FF2B5EF4-FFF2-40B4-BE49-F238E27FC236}">
                    <a16:creationId xmlns:a16="http://schemas.microsoft.com/office/drawing/2014/main" id="{CEB64113-B533-1ADA-CE37-1A162616F848}"/>
                  </a:ext>
                </a:extLst>
              </p:cNvPr>
              <p:cNvSpPr txBox="1"/>
              <p:nvPr/>
            </p:nvSpPr>
            <p:spPr>
              <a:xfrm>
                <a:off x="782891" y="3580793"/>
                <a:ext cx="5950667" cy="711605"/>
              </a:xfrm>
              <a:prstGeom prst="rect">
                <a:avLst/>
              </a:prstGeom>
              <a:noFill/>
            </p:spPr>
            <p:txBody>
              <a:bodyPr wrap="square" rtlCol="0">
                <a:spAutoFit/>
              </a:bodyPr>
              <a:lstStyle/>
              <a:p>
                <a:pPr>
                  <a:spcAft>
                    <a:spcPts val="1200"/>
                  </a:spcAft>
                </a:pPr>
                <a14:m>
                  <m:oMathPara xmlns:m="http://schemas.openxmlformats.org/officeDocument/2006/math">
                    <m:oMathParaPr>
                      <m:jc m:val="centerGroup"/>
                    </m:oMathParaPr>
                    <m:oMath xmlns:m="http://schemas.openxmlformats.org/officeDocument/2006/math">
                      <m:r>
                        <a:rPr lang="en-GB" sz="2800" i="1" smtClean="0">
                          <a:latin typeface="Cambria Math" panose="02040503050406030204" pitchFamily="18" charset="0"/>
                          <a:cs typeface="Arial" panose="020B0604020202020204" pitchFamily="34" charset="0"/>
                        </a:rPr>
                        <m:t>5</m:t>
                      </m:r>
                      <m:r>
                        <a:rPr lang="en-GB" sz="2800" b="0" i="1" smtClean="0">
                          <a:latin typeface="Cambria Math" panose="02040503050406030204" pitchFamily="18" charset="0"/>
                          <a:cs typeface="Arial" panose="020B0604020202020204" pitchFamily="34" charset="0"/>
                        </a:rPr>
                        <m:t>02080</m:t>
                      </m:r>
                      <m:r>
                        <a:rPr lang="en-GB" sz="2800" i="1">
                          <a:latin typeface="Cambria Math" panose="02040503050406030204" pitchFamily="18" charset="0"/>
                          <a:cs typeface="Arial" panose="020B0604020202020204" pitchFamily="34" charset="0"/>
                        </a:rPr>
                        <m:t>−</m:t>
                      </m:r>
                      <m:r>
                        <a:rPr lang="en-GB" sz="2800" b="0" i="1" smtClean="0">
                          <a:latin typeface="Cambria Math" panose="02040503050406030204" pitchFamily="18" charset="0"/>
                          <a:cs typeface="Arial" panose="020B0604020202020204" pitchFamily="34" charset="0"/>
                        </a:rPr>
                        <m:t>5021</m:t>
                      </m:r>
                      <m:sSub>
                        <m:sSubPr>
                          <m:ctrlPr>
                            <a:rPr lang="en-GB" sz="2800" b="0" i="1" smtClean="0">
                              <a:latin typeface="Cambria Math" panose="02040503050406030204" pitchFamily="18" charset="0"/>
                              <a:cs typeface="Arial" panose="020B0604020202020204" pitchFamily="34" charset="0"/>
                            </a:rPr>
                          </m:ctrlPr>
                        </m:sSubPr>
                        <m:e>
                          <m:r>
                            <a:rPr lang="en-GB" sz="2800" b="0" i="1" smtClean="0">
                              <a:latin typeface="Cambria Math" panose="02040503050406030204" pitchFamily="18" charset="0"/>
                              <a:cs typeface="Arial" panose="020B0604020202020204" pitchFamily="34" charset="0"/>
                            </a:rPr>
                            <m:t>𝜃</m:t>
                          </m:r>
                        </m:e>
                        <m:sub>
                          <m:r>
                            <a:rPr lang="en-GB" sz="2800" b="0" i="1" smtClean="0">
                              <a:latin typeface="Cambria Math" panose="02040503050406030204" pitchFamily="18" charset="0"/>
                              <a:cs typeface="Arial" panose="020B0604020202020204" pitchFamily="34" charset="0"/>
                            </a:rPr>
                            <m:t>𝑓</m:t>
                          </m:r>
                        </m:sub>
                      </m:sSub>
                      <m:r>
                        <a:rPr lang="en-GB" sz="2800" i="1">
                          <a:latin typeface="Cambria Math" panose="02040503050406030204" pitchFamily="18" charset="0"/>
                          <a:cs typeface="Arial" panose="020B0604020202020204" pitchFamily="34" charset="0"/>
                        </a:rPr>
                        <m:t>=439.5</m:t>
                      </m:r>
                      <m:sSub>
                        <m:sSubPr>
                          <m:ctrlPr>
                            <a:rPr lang="en-GB" sz="2800" i="1">
                              <a:latin typeface="Cambria Math" panose="02040503050406030204" pitchFamily="18" charset="0"/>
                              <a:cs typeface="Arial" panose="020B0604020202020204" pitchFamily="34" charset="0"/>
                            </a:rPr>
                          </m:ctrlPr>
                        </m:sSubPr>
                        <m:e>
                          <m:r>
                            <a:rPr lang="en-GB" sz="2800" i="1">
                              <a:latin typeface="Cambria Math" panose="02040503050406030204" pitchFamily="18" charset="0"/>
                              <a:cs typeface="Arial" panose="020B0604020202020204" pitchFamily="34" charset="0"/>
                            </a:rPr>
                            <m:t>𝜃</m:t>
                          </m:r>
                        </m:e>
                        <m:sub>
                          <m:r>
                            <a:rPr lang="en-GB" sz="2800" i="1">
                              <a:latin typeface="Cambria Math" panose="02040503050406030204" pitchFamily="18" charset="0"/>
                              <a:cs typeface="Arial" panose="020B0604020202020204" pitchFamily="34" charset="0"/>
                            </a:rPr>
                            <m:t>𝑓</m:t>
                          </m:r>
                        </m:sub>
                      </m:sSub>
                      <m:r>
                        <a:rPr lang="en-GB" sz="2800" i="1">
                          <a:latin typeface="Cambria Math" panose="02040503050406030204" pitchFamily="18" charset="0"/>
                          <a:cs typeface="Arial" panose="020B0604020202020204" pitchFamily="34" charset="0"/>
                        </a:rPr>
                        <m:t>−8790</m:t>
                      </m:r>
                    </m:oMath>
                  </m:oMathPara>
                </a14:m>
                <a:endParaRPr lang="en-GB" sz="2800">
                  <a:latin typeface="Arial" panose="020B0604020202020204" pitchFamily="34" charset="0"/>
                  <a:cs typeface="Arial" panose="020B0604020202020204" pitchFamily="34" charset="0"/>
                </a:endParaRPr>
              </a:p>
            </p:txBody>
          </p:sp>
        </mc:Choice>
        <mc:Fallback xmlns="">
          <p:sp>
            <p:nvSpPr>
              <p:cNvPr id="2" name="TextBox 1">
                <a:extLst>
                  <a:ext uri="{FF2B5EF4-FFF2-40B4-BE49-F238E27FC236}">
                    <a16:creationId xmlns:a16="http://schemas.microsoft.com/office/drawing/2014/main" id="{CEB64113-B533-1ADA-CE37-1A162616F848}"/>
                  </a:ext>
                </a:extLst>
              </p:cNvPr>
              <p:cNvSpPr txBox="1">
                <a:spLocks noRot="1" noChangeAspect="1" noMove="1" noResize="1" noEditPoints="1" noAdjustHandles="1" noChangeArrowheads="1" noChangeShapeType="1" noTextEdit="1"/>
              </p:cNvSpPr>
              <p:nvPr/>
            </p:nvSpPr>
            <p:spPr>
              <a:xfrm>
                <a:off x="782891" y="3580793"/>
                <a:ext cx="5950667" cy="711605"/>
              </a:xfrm>
              <a:prstGeom prst="rect">
                <a:avLst/>
              </a:prstGeom>
              <a:blipFill>
                <a:blip r:embed="rId4"/>
                <a:stretch>
                  <a:fillRect/>
                </a:stretch>
              </a:blipFill>
            </p:spPr>
            <p:txBody>
              <a:bodyPr/>
              <a:lstStyle/>
              <a:p>
                <a:r>
                  <a:rPr lang="en-US">
                    <a:noFill/>
                  </a:rPr>
                  <a:t> </a:t>
                </a:r>
              </a:p>
            </p:txBody>
          </p:sp>
        </mc:Fallback>
      </mc:AlternateContent>
      <p:sp>
        <p:nvSpPr>
          <p:cNvPr id="16" name="TextBox 15">
            <a:extLst>
              <a:ext uri="{FF2B5EF4-FFF2-40B4-BE49-F238E27FC236}">
                <a16:creationId xmlns:a16="http://schemas.microsoft.com/office/drawing/2014/main" id="{57593638-C134-D24A-999D-F5A1297AAFC6}"/>
              </a:ext>
            </a:extLst>
          </p:cNvPr>
          <p:cNvSpPr txBox="1"/>
          <p:nvPr/>
        </p:nvSpPr>
        <p:spPr>
          <a:xfrm>
            <a:off x="4343668" y="2809403"/>
            <a:ext cx="184731" cy="523220"/>
          </a:xfrm>
          <a:prstGeom prst="rect">
            <a:avLst/>
          </a:prstGeom>
          <a:noFill/>
        </p:spPr>
        <p:txBody>
          <a:bodyPr wrap="none" rtlCol="0">
            <a:spAutoFit/>
          </a:bodyPr>
          <a:lstStyle/>
          <a:p>
            <a:pPr>
              <a:spcAft>
                <a:spcPts val="1200"/>
              </a:spcAft>
            </a:pPr>
            <a:endParaRPr lang="en-GB" sz="2800" err="1">
              <a:latin typeface="Arial" panose="020B060402020202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42" name="TextBox 41">
                <a:extLst>
                  <a:ext uri="{FF2B5EF4-FFF2-40B4-BE49-F238E27FC236}">
                    <a16:creationId xmlns:a16="http://schemas.microsoft.com/office/drawing/2014/main" id="{6EC142C5-C355-4981-9C07-7D34BE3F5DC8}"/>
                  </a:ext>
                </a:extLst>
              </p:cNvPr>
              <p:cNvSpPr txBox="1"/>
              <p:nvPr/>
            </p:nvSpPr>
            <p:spPr>
              <a:xfrm>
                <a:off x="3166827" y="5100788"/>
                <a:ext cx="3801810" cy="1064459"/>
              </a:xfrm>
              <a:prstGeom prst="rect">
                <a:avLst/>
              </a:prstGeom>
              <a:noFill/>
            </p:spPr>
            <p:txBody>
              <a:bodyPr wrap="square" rtlCol="0">
                <a:spAutoFit/>
              </a:bodyPr>
              <a:lstStyle/>
              <a:p>
                <a:pPr>
                  <a:spcAft>
                    <a:spcPts val="1200"/>
                  </a:spcAft>
                </a:pPr>
                <a14:m>
                  <m:oMathPara xmlns:m="http://schemas.openxmlformats.org/officeDocument/2006/math">
                    <m:oMathParaPr>
                      <m:jc m:val="centerGroup"/>
                    </m:oMathParaPr>
                    <m:oMath xmlns:m="http://schemas.openxmlformats.org/officeDocument/2006/math">
                      <m:sSub>
                        <m:sSubPr>
                          <m:ctrlPr>
                            <a:rPr lang="en-GB" sz="2800" i="1" smtClean="0">
                              <a:latin typeface="Cambria Math" panose="02040503050406030204" pitchFamily="18" charset="0"/>
                              <a:cs typeface="Arial" panose="020B0604020202020204" pitchFamily="34" charset="0"/>
                            </a:rPr>
                          </m:ctrlPr>
                        </m:sSubPr>
                        <m:e>
                          <m:r>
                            <a:rPr lang="en-GB" sz="2800" i="1">
                              <a:latin typeface="Cambria Math" panose="02040503050406030204" pitchFamily="18" charset="0"/>
                              <a:cs typeface="Arial" panose="020B0604020202020204" pitchFamily="34" charset="0"/>
                            </a:rPr>
                            <m:t>𝜃</m:t>
                          </m:r>
                        </m:e>
                        <m:sub>
                          <m:r>
                            <a:rPr lang="en-GB" sz="2800" i="1">
                              <a:latin typeface="Cambria Math" panose="02040503050406030204" pitchFamily="18" charset="0"/>
                              <a:cs typeface="Arial" panose="020B0604020202020204" pitchFamily="34" charset="0"/>
                            </a:rPr>
                            <m:t>𝑓</m:t>
                          </m:r>
                        </m:sub>
                      </m:sSub>
                      <m:r>
                        <a:rPr lang="en-GB" sz="2800" b="0" i="1" smtClean="0">
                          <a:latin typeface="Cambria Math" panose="02040503050406030204" pitchFamily="18" charset="0"/>
                          <a:cs typeface="Arial" panose="020B0604020202020204" pitchFamily="34" charset="0"/>
                        </a:rPr>
                        <m:t>=</m:t>
                      </m:r>
                      <m:f>
                        <m:fPr>
                          <m:ctrlPr>
                            <a:rPr lang="en-GB" sz="2800" b="0" i="1" smtClean="0">
                              <a:latin typeface="Cambria Math" panose="02040503050406030204" pitchFamily="18" charset="0"/>
                              <a:cs typeface="Arial" panose="020B0604020202020204" pitchFamily="34" charset="0"/>
                            </a:rPr>
                          </m:ctrlPr>
                        </m:fPr>
                        <m:num>
                          <m:r>
                            <a:rPr lang="en-GB" sz="2800" i="1">
                              <a:latin typeface="Cambria Math" panose="02040503050406030204" pitchFamily="18" charset="0"/>
                              <a:cs typeface="Arial" panose="020B0604020202020204" pitchFamily="34" charset="0"/>
                            </a:rPr>
                            <m:t>510870</m:t>
                          </m:r>
                        </m:num>
                        <m:den>
                          <m:r>
                            <a:rPr lang="en-GB" sz="2800" i="1">
                              <a:latin typeface="Cambria Math" panose="02040503050406030204" pitchFamily="18" charset="0"/>
                              <a:cs typeface="Arial" panose="020B0604020202020204" pitchFamily="34" charset="0"/>
                            </a:rPr>
                            <m:t>5460.5</m:t>
                          </m:r>
                        </m:den>
                      </m:f>
                      <m:r>
                        <a:rPr lang="en-GB" sz="2800" b="0" i="1" smtClean="0">
                          <a:latin typeface="Cambria Math" panose="02040503050406030204" pitchFamily="18" charset="0"/>
                          <a:cs typeface="Arial" panose="020B0604020202020204" pitchFamily="34" charset="0"/>
                        </a:rPr>
                        <m:t>=</m:t>
                      </m:r>
                      <m:sSup>
                        <m:sSupPr>
                          <m:ctrlPr>
                            <a:rPr lang="en-GB" sz="2800" b="0" i="1" smtClean="0">
                              <a:latin typeface="Cambria Math" panose="02040503050406030204" pitchFamily="18" charset="0"/>
                              <a:cs typeface="Arial" panose="020B0604020202020204" pitchFamily="34" charset="0"/>
                            </a:rPr>
                          </m:ctrlPr>
                        </m:sSupPr>
                        <m:e>
                          <m:r>
                            <a:rPr lang="en-GB" sz="2800" b="0" i="0" smtClean="0">
                              <a:latin typeface="Cambria Math" panose="02040503050406030204" pitchFamily="18" charset="0"/>
                              <a:cs typeface="Arial" panose="020B0604020202020204" pitchFamily="34" charset="0"/>
                            </a:rPr>
                            <m:t>93.6</m:t>
                          </m:r>
                        </m:e>
                        <m:sup>
                          <m:r>
                            <m:rPr>
                              <m:sty m:val="p"/>
                            </m:rPr>
                            <a:rPr lang="en-GB" sz="2800" b="0" i="0" smtClean="0">
                              <a:latin typeface="Cambria Math" panose="02040503050406030204" pitchFamily="18" charset="0"/>
                              <a:cs typeface="Arial" panose="020B0604020202020204" pitchFamily="34" charset="0"/>
                            </a:rPr>
                            <m:t>o</m:t>
                          </m:r>
                        </m:sup>
                      </m:sSup>
                      <m:r>
                        <m:rPr>
                          <m:sty m:val="p"/>
                        </m:rPr>
                        <a:rPr lang="en-GB" sz="2800" b="0" i="0" smtClean="0">
                          <a:latin typeface="Cambria Math" panose="02040503050406030204" pitchFamily="18" charset="0"/>
                          <a:cs typeface="Arial" panose="020B0604020202020204" pitchFamily="34" charset="0"/>
                        </a:rPr>
                        <m:t>C</m:t>
                      </m:r>
                    </m:oMath>
                  </m:oMathPara>
                </a14:m>
                <a:endParaRPr lang="en-GB" sz="2800" b="0">
                  <a:latin typeface="Arial" panose="020B0604020202020204" pitchFamily="34" charset="0"/>
                  <a:cs typeface="Arial" panose="020B0604020202020204" pitchFamily="34" charset="0"/>
                </a:endParaRPr>
              </a:p>
            </p:txBody>
          </p:sp>
        </mc:Choice>
        <mc:Fallback xmlns="">
          <p:sp>
            <p:nvSpPr>
              <p:cNvPr id="42" name="TextBox 41">
                <a:extLst>
                  <a:ext uri="{FF2B5EF4-FFF2-40B4-BE49-F238E27FC236}">
                    <a16:creationId xmlns:a16="http://schemas.microsoft.com/office/drawing/2014/main" id="{6EC142C5-C355-4981-9C07-7D34BE3F5DC8}"/>
                  </a:ext>
                </a:extLst>
              </p:cNvPr>
              <p:cNvSpPr txBox="1">
                <a:spLocks noRot="1" noChangeAspect="1" noMove="1" noResize="1" noEditPoints="1" noAdjustHandles="1" noChangeArrowheads="1" noChangeShapeType="1" noTextEdit="1"/>
              </p:cNvSpPr>
              <p:nvPr/>
            </p:nvSpPr>
            <p:spPr>
              <a:xfrm>
                <a:off x="3166827" y="5100788"/>
                <a:ext cx="3801810" cy="1064459"/>
              </a:xfrm>
              <a:prstGeom prst="rect">
                <a:avLst/>
              </a:prstGeom>
              <a:blipFill>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 name="TextBox 3">
                <a:extLst>
                  <a:ext uri="{FF2B5EF4-FFF2-40B4-BE49-F238E27FC236}">
                    <a16:creationId xmlns:a16="http://schemas.microsoft.com/office/drawing/2014/main" id="{F5B3270A-1437-F181-42E0-594342689770}"/>
                  </a:ext>
                </a:extLst>
              </p:cNvPr>
              <p:cNvSpPr txBox="1"/>
              <p:nvPr/>
            </p:nvSpPr>
            <p:spPr>
              <a:xfrm>
                <a:off x="2307475" y="4389183"/>
                <a:ext cx="3358163" cy="711605"/>
              </a:xfrm>
              <a:prstGeom prst="rect">
                <a:avLst/>
              </a:prstGeom>
              <a:noFill/>
            </p:spPr>
            <p:txBody>
              <a:bodyPr wrap="square" rtlCol="0">
                <a:spAutoFit/>
              </a:bodyPr>
              <a:lstStyle/>
              <a:p>
                <a:pPr>
                  <a:spcAft>
                    <a:spcPts val="1200"/>
                  </a:spcAft>
                </a:pPr>
                <a14:m>
                  <m:oMathPara xmlns:m="http://schemas.openxmlformats.org/officeDocument/2006/math">
                    <m:oMathParaPr>
                      <m:jc m:val="centerGroup"/>
                    </m:oMathParaPr>
                    <m:oMath xmlns:m="http://schemas.openxmlformats.org/officeDocument/2006/math">
                      <m:r>
                        <a:rPr lang="en-GB" sz="2800" i="1" smtClean="0">
                          <a:latin typeface="Cambria Math" panose="02040503050406030204" pitchFamily="18" charset="0"/>
                          <a:cs typeface="Arial" panose="020B0604020202020204" pitchFamily="34" charset="0"/>
                        </a:rPr>
                        <m:t>5</m:t>
                      </m:r>
                      <m:r>
                        <a:rPr lang="en-GB" sz="2800" b="0" i="1" smtClean="0">
                          <a:latin typeface="Cambria Math" panose="02040503050406030204" pitchFamily="18" charset="0"/>
                          <a:cs typeface="Arial" panose="020B0604020202020204" pitchFamily="34" charset="0"/>
                        </a:rPr>
                        <m:t>10870</m:t>
                      </m:r>
                      <m:r>
                        <a:rPr lang="en-GB" sz="2800" i="1">
                          <a:latin typeface="Cambria Math" panose="02040503050406030204" pitchFamily="18" charset="0"/>
                          <a:cs typeface="Arial" panose="020B0604020202020204" pitchFamily="34" charset="0"/>
                        </a:rPr>
                        <m:t>=</m:t>
                      </m:r>
                      <m:r>
                        <a:rPr lang="en-GB" sz="2800" b="0" i="1" smtClean="0">
                          <a:latin typeface="Cambria Math" panose="02040503050406030204" pitchFamily="18" charset="0"/>
                          <a:cs typeface="Arial" panose="020B0604020202020204" pitchFamily="34" charset="0"/>
                        </a:rPr>
                        <m:t>5460.5</m:t>
                      </m:r>
                      <m:sSub>
                        <m:sSubPr>
                          <m:ctrlPr>
                            <a:rPr lang="en-GB" sz="2800" i="1">
                              <a:latin typeface="Cambria Math" panose="02040503050406030204" pitchFamily="18" charset="0"/>
                              <a:cs typeface="Arial" panose="020B0604020202020204" pitchFamily="34" charset="0"/>
                            </a:rPr>
                          </m:ctrlPr>
                        </m:sSubPr>
                        <m:e>
                          <m:r>
                            <a:rPr lang="en-GB" sz="2800" i="1">
                              <a:latin typeface="Cambria Math" panose="02040503050406030204" pitchFamily="18" charset="0"/>
                              <a:cs typeface="Arial" panose="020B0604020202020204" pitchFamily="34" charset="0"/>
                            </a:rPr>
                            <m:t>𝜃</m:t>
                          </m:r>
                        </m:e>
                        <m:sub>
                          <m:r>
                            <a:rPr lang="en-GB" sz="2800" i="1">
                              <a:latin typeface="Cambria Math" panose="02040503050406030204" pitchFamily="18" charset="0"/>
                              <a:cs typeface="Arial" panose="020B0604020202020204" pitchFamily="34" charset="0"/>
                            </a:rPr>
                            <m:t>𝑓</m:t>
                          </m:r>
                        </m:sub>
                      </m:sSub>
                    </m:oMath>
                  </m:oMathPara>
                </a14:m>
                <a:endParaRPr lang="en-GB" sz="2800" err="1">
                  <a:latin typeface="Arial" panose="020B0604020202020204" pitchFamily="34" charset="0"/>
                  <a:cs typeface="Arial" panose="020B0604020202020204" pitchFamily="34" charset="0"/>
                </a:endParaRPr>
              </a:p>
            </p:txBody>
          </p:sp>
        </mc:Choice>
        <mc:Fallback xmlns="">
          <p:sp>
            <p:nvSpPr>
              <p:cNvPr id="4" name="TextBox 3">
                <a:extLst>
                  <a:ext uri="{FF2B5EF4-FFF2-40B4-BE49-F238E27FC236}">
                    <a16:creationId xmlns:a16="http://schemas.microsoft.com/office/drawing/2014/main" id="{F5B3270A-1437-F181-42E0-594342689770}"/>
                  </a:ext>
                </a:extLst>
              </p:cNvPr>
              <p:cNvSpPr txBox="1">
                <a:spLocks noRot="1" noChangeAspect="1" noMove="1" noResize="1" noEditPoints="1" noAdjustHandles="1" noChangeArrowheads="1" noChangeShapeType="1" noTextEdit="1"/>
              </p:cNvSpPr>
              <p:nvPr/>
            </p:nvSpPr>
            <p:spPr>
              <a:xfrm>
                <a:off x="2307475" y="4389183"/>
                <a:ext cx="3358163" cy="711605"/>
              </a:xfrm>
              <a:prstGeom prst="rect">
                <a:avLst/>
              </a:prstGeom>
              <a:blipFill>
                <a:blip r:embed="rId6"/>
                <a:stretch>
                  <a:fillRect/>
                </a:stretch>
              </a:blipFill>
            </p:spPr>
            <p:txBody>
              <a:bodyPr/>
              <a:lstStyle/>
              <a:p>
                <a:r>
                  <a:rPr lang="en-US">
                    <a:noFill/>
                  </a:rPr>
                  <a:t> </a:t>
                </a:r>
              </a:p>
            </p:txBody>
          </p:sp>
        </mc:Fallback>
      </mc:AlternateContent>
      <p:grpSp>
        <p:nvGrpSpPr>
          <p:cNvPr id="13" name="Group 12">
            <a:extLst>
              <a:ext uri="{FF2B5EF4-FFF2-40B4-BE49-F238E27FC236}">
                <a16:creationId xmlns:a16="http://schemas.microsoft.com/office/drawing/2014/main" id="{3957DE48-EDE8-3EDB-E33A-F724D7A70238}"/>
              </a:ext>
            </a:extLst>
          </p:cNvPr>
          <p:cNvGrpSpPr/>
          <p:nvPr/>
        </p:nvGrpSpPr>
        <p:grpSpPr>
          <a:xfrm rot="18249417">
            <a:off x="7503517" y="600641"/>
            <a:ext cx="1169828" cy="1327759"/>
            <a:chOff x="964505" y="1528175"/>
            <a:chExt cx="1169828" cy="1327759"/>
          </a:xfrm>
        </p:grpSpPr>
        <p:sp>
          <p:nvSpPr>
            <p:cNvPr id="11" name="Freeform: Shape 10">
              <a:extLst>
                <a:ext uri="{FF2B5EF4-FFF2-40B4-BE49-F238E27FC236}">
                  <a16:creationId xmlns:a16="http://schemas.microsoft.com/office/drawing/2014/main" id="{57190416-D7B6-7504-71D2-782881D0775E}"/>
                </a:ext>
              </a:extLst>
            </p:cNvPr>
            <p:cNvSpPr/>
            <p:nvPr/>
          </p:nvSpPr>
          <p:spPr>
            <a:xfrm>
              <a:off x="964505" y="1528175"/>
              <a:ext cx="1169828" cy="1327759"/>
            </a:xfrm>
            <a:custGeom>
              <a:avLst/>
              <a:gdLst>
                <a:gd name="csX0" fmla="*/ 100208 w 789140"/>
                <a:gd name="csY0" fmla="*/ 1327759 h 1327759"/>
                <a:gd name="csX1" fmla="*/ 726510 w 789140"/>
                <a:gd name="csY1" fmla="*/ 1302707 h 1327759"/>
                <a:gd name="csX2" fmla="*/ 789140 w 789140"/>
                <a:gd name="csY2" fmla="*/ 663880 h 1327759"/>
                <a:gd name="csX3" fmla="*/ 688932 w 789140"/>
                <a:gd name="csY3" fmla="*/ 0 h 1327759"/>
                <a:gd name="csX4" fmla="*/ 25052 w 789140"/>
                <a:gd name="csY4" fmla="*/ 12526 h 1327759"/>
                <a:gd name="csX5" fmla="*/ 100208 w 789140"/>
                <a:gd name="csY5" fmla="*/ 200417 h 1327759"/>
                <a:gd name="csX6" fmla="*/ 0 w 789140"/>
                <a:gd name="csY6" fmla="*/ 851770 h 1327759"/>
                <a:gd name="csX7" fmla="*/ 100208 w 789140"/>
                <a:gd name="csY7" fmla="*/ 1327759 h 1327759"/>
                <a:gd name="csX0" fmla="*/ 100208 w 789140"/>
                <a:gd name="csY0" fmla="*/ 1327759 h 1327759"/>
                <a:gd name="csX1" fmla="*/ 726510 w 789140"/>
                <a:gd name="csY1" fmla="*/ 1302707 h 1327759"/>
                <a:gd name="csX2" fmla="*/ 789140 w 789140"/>
                <a:gd name="csY2" fmla="*/ 663880 h 1327759"/>
                <a:gd name="csX3" fmla="*/ 663880 w 789140"/>
                <a:gd name="csY3" fmla="*/ 350729 h 1327759"/>
                <a:gd name="csX4" fmla="*/ 688932 w 789140"/>
                <a:gd name="csY4" fmla="*/ 0 h 1327759"/>
                <a:gd name="csX5" fmla="*/ 25052 w 789140"/>
                <a:gd name="csY5" fmla="*/ 12526 h 1327759"/>
                <a:gd name="csX6" fmla="*/ 100208 w 789140"/>
                <a:gd name="csY6" fmla="*/ 200417 h 1327759"/>
                <a:gd name="csX7" fmla="*/ 0 w 789140"/>
                <a:gd name="csY7" fmla="*/ 851770 h 1327759"/>
                <a:gd name="csX8" fmla="*/ 100208 w 789140"/>
                <a:gd name="csY8" fmla="*/ 1327759 h 1327759"/>
                <a:gd name="csX0" fmla="*/ 100208 w 1127343"/>
                <a:gd name="csY0" fmla="*/ 1327759 h 1327759"/>
                <a:gd name="csX1" fmla="*/ 726510 w 1127343"/>
                <a:gd name="csY1" fmla="*/ 1302707 h 1327759"/>
                <a:gd name="csX2" fmla="*/ 1127343 w 1127343"/>
                <a:gd name="csY2" fmla="*/ 463463 h 1327759"/>
                <a:gd name="csX3" fmla="*/ 663880 w 1127343"/>
                <a:gd name="csY3" fmla="*/ 350729 h 1327759"/>
                <a:gd name="csX4" fmla="*/ 688932 w 1127343"/>
                <a:gd name="csY4" fmla="*/ 0 h 1327759"/>
                <a:gd name="csX5" fmla="*/ 25052 w 1127343"/>
                <a:gd name="csY5" fmla="*/ 12526 h 1327759"/>
                <a:gd name="csX6" fmla="*/ 100208 w 1127343"/>
                <a:gd name="csY6" fmla="*/ 200417 h 1327759"/>
                <a:gd name="csX7" fmla="*/ 0 w 1127343"/>
                <a:gd name="csY7" fmla="*/ 851770 h 1327759"/>
                <a:gd name="csX8" fmla="*/ 100208 w 1127343"/>
                <a:gd name="csY8" fmla="*/ 1327759 h 1327759"/>
                <a:gd name="csX0" fmla="*/ 100208 w 1127343"/>
                <a:gd name="csY0" fmla="*/ 1327759 h 1327759"/>
                <a:gd name="csX1" fmla="*/ 726510 w 1127343"/>
                <a:gd name="csY1" fmla="*/ 1302707 h 1327759"/>
                <a:gd name="csX2" fmla="*/ 1127343 w 1127343"/>
                <a:gd name="csY2" fmla="*/ 463463 h 1327759"/>
                <a:gd name="csX3" fmla="*/ 739036 w 1127343"/>
                <a:gd name="csY3" fmla="*/ 263047 h 1327759"/>
                <a:gd name="csX4" fmla="*/ 688932 w 1127343"/>
                <a:gd name="csY4" fmla="*/ 0 h 1327759"/>
                <a:gd name="csX5" fmla="*/ 25052 w 1127343"/>
                <a:gd name="csY5" fmla="*/ 12526 h 1327759"/>
                <a:gd name="csX6" fmla="*/ 100208 w 1127343"/>
                <a:gd name="csY6" fmla="*/ 200417 h 1327759"/>
                <a:gd name="csX7" fmla="*/ 0 w 1127343"/>
                <a:gd name="csY7" fmla="*/ 851770 h 1327759"/>
                <a:gd name="csX8" fmla="*/ 100208 w 1127343"/>
                <a:gd name="csY8" fmla="*/ 1327759 h 1327759"/>
                <a:gd name="csX0" fmla="*/ 100208 w 1152395"/>
                <a:gd name="csY0" fmla="*/ 1327759 h 1327759"/>
                <a:gd name="csX1" fmla="*/ 726510 w 1152395"/>
                <a:gd name="csY1" fmla="*/ 1302707 h 1327759"/>
                <a:gd name="csX2" fmla="*/ 1152395 w 1152395"/>
                <a:gd name="csY2" fmla="*/ 325677 h 1327759"/>
                <a:gd name="csX3" fmla="*/ 739036 w 1152395"/>
                <a:gd name="csY3" fmla="*/ 263047 h 1327759"/>
                <a:gd name="csX4" fmla="*/ 688932 w 1152395"/>
                <a:gd name="csY4" fmla="*/ 0 h 1327759"/>
                <a:gd name="csX5" fmla="*/ 25052 w 1152395"/>
                <a:gd name="csY5" fmla="*/ 12526 h 1327759"/>
                <a:gd name="csX6" fmla="*/ 100208 w 1152395"/>
                <a:gd name="csY6" fmla="*/ 200417 h 1327759"/>
                <a:gd name="csX7" fmla="*/ 0 w 1152395"/>
                <a:gd name="csY7" fmla="*/ 851770 h 1327759"/>
                <a:gd name="csX8" fmla="*/ 100208 w 1152395"/>
                <a:gd name="csY8" fmla="*/ 1327759 h 1327759"/>
                <a:gd name="csX0" fmla="*/ 100208 w 1152395"/>
                <a:gd name="csY0" fmla="*/ 1327759 h 1327759"/>
                <a:gd name="csX1" fmla="*/ 726510 w 1152395"/>
                <a:gd name="csY1" fmla="*/ 1302707 h 1327759"/>
                <a:gd name="csX2" fmla="*/ 1152395 w 1152395"/>
                <a:gd name="csY2" fmla="*/ 325677 h 1327759"/>
                <a:gd name="csX3" fmla="*/ 739036 w 1152395"/>
                <a:gd name="csY3" fmla="*/ 263047 h 1327759"/>
                <a:gd name="csX4" fmla="*/ 688932 w 1152395"/>
                <a:gd name="csY4" fmla="*/ 0 h 1327759"/>
                <a:gd name="csX5" fmla="*/ 25052 w 1152395"/>
                <a:gd name="csY5" fmla="*/ 12526 h 1327759"/>
                <a:gd name="csX6" fmla="*/ 100208 w 1152395"/>
                <a:gd name="csY6" fmla="*/ 200417 h 1327759"/>
                <a:gd name="csX7" fmla="*/ 0 w 1152395"/>
                <a:gd name="csY7" fmla="*/ 851770 h 1327759"/>
                <a:gd name="csX8" fmla="*/ 100208 w 1152395"/>
                <a:gd name="csY8" fmla="*/ 1327759 h 1327759"/>
                <a:gd name="csX0" fmla="*/ 100208 w 1153772"/>
                <a:gd name="csY0" fmla="*/ 1327759 h 1327759"/>
                <a:gd name="csX1" fmla="*/ 726510 w 1153772"/>
                <a:gd name="csY1" fmla="*/ 1302707 h 1327759"/>
                <a:gd name="csX2" fmla="*/ 726510 w 1153772"/>
                <a:gd name="csY2" fmla="*/ 1039661 h 1327759"/>
                <a:gd name="csX3" fmla="*/ 1152395 w 1153772"/>
                <a:gd name="csY3" fmla="*/ 325677 h 1327759"/>
                <a:gd name="csX4" fmla="*/ 739036 w 1153772"/>
                <a:gd name="csY4" fmla="*/ 263047 h 1327759"/>
                <a:gd name="csX5" fmla="*/ 688932 w 1153772"/>
                <a:gd name="csY5" fmla="*/ 0 h 1327759"/>
                <a:gd name="csX6" fmla="*/ 25052 w 1153772"/>
                <a:gd name="csY6" fmla="*/ 12526 h 1327759"/>
                <a:gd name="csX7" fmla="*/ 100208 w 1153772"/>
                <a:gd name="csY7" fmla="*/ 200417 h 1327759"/>
                <a:gd name="csX8" fmla="*/ 0 w 1153772"/>
                <a:gd name="csY8" fmla="*/ 851770 h 1327759"/>
                <a:gd name="csX9" fmla="*/ 100208 w 1153772"/>
                <a:gd name="csY9" fmla="*/ 1327759 h 1327759"/>
                <a:gd name="csX0" fmla="*/ 100208 w 1169828"/>
                <a:gd name="csY0" fmla="*/ 1327759 h 1327759"/>
                <a:gd name="csX1" fmla="*/ 726510 w 1169828"/>
                <a:gd name="csY1" fmla="*/ 1302707 h 1327759"/>
                <a:gd name="csX2" fmla="*/ 726510 w 1169828"/>
                <a:gd name="csY2" fmla="*/ 1039661 h 1327759"/>
                <a:gd name="csX3" fmla="*/ 1064711 w 1169828"/>
                <a:gd name="csY3" fmla="*/ 713984 h 1327759"/>
                <a:gd name="csX4" fmla="*/ 1152395 w 1169828"/>
                <a:gd name="csY4" fmla="*/ 325677 h 1327759"/>
                <a:gd name="csX5" fmla="*/ 739036 w 1169828"/>
                <a:gd name="csY5" fmla="*/ 263047 h 1327759"/>
                <a:gd name="csX6" fmla="*/ 688932 w 1169828"/>
                <a:gd name="csY6" fmla="*/ 0 h 1327759"/>
                <a:gd name="csX7" fmla="*/ 25052 w 1169828"/>
                <a:gd name="csY7" fmla="*/ 12526 h 1327759"/>
                <a:gd name="csX8" fmla="*/ 100208 w 1169828"/>
                <a:gd name="csY8" fmla="*/ 200417 h 1327759"/>
                <a:gd name="csX9" fmla="*/ 0 w 1169828"/>
                <a:gd name="csY9" fmla="*/ 851770 h 1327759"/>
                <a:gd name="csX10" fmla="*/ 100208 w 1169828"/>
                <a:gd name="csY10" fmla="*/ 1327759 h 1327759"/>
                <a:gd name="csX0" fmla="*/ 100208 w 1169828"/>
                <a:gd name="csY0" fmla="*/ 1327759 h 1327759"/>
                <a:gd name="csX1" fmla="*/ 726510 w 1169828"/>
                <a:gd name="csY1" fmla="*/ 1302707 h 1327759"/>
                <a:gd name="csX2" fmla="*/ 726510 w 1169828"/>
                <a:gd name="csY2" fmla="*/ 1039661 h 1327759"/>
                <a:gd name="csX3" fmla="*/ 1064711 w 1169828"/>
                <a:gd name="csY3" fmla="*/ 713984 h 1327759"/>
                <a:gd name="csX4" fmla="*/ 1152395 w 1169828"/>
                <a:gd name="csY4" fmla="*/ 325677 h 1327759"/>
                <a:gd name="csX5" fmla="*/ 739036 w 1169828"/>
                <a:gd name="csY5" fmla="*/ 263047 h 1327759"/>
                <a:gd name="csX6" fmla="*/ 688932 w 1169828"/>
                <a:gd name="csY6" fmla="*/ 0 h 1327759"/>
                <a:gd name="csX7" fmla="*/ 25052 w 1169828"/>
                <a:gd name="csY7" fmla="*/ 12526 h 1327759"/>
                <a:gd name="csX8" fmla="*/ 100208 w 1169828"/>
                <a:gd name="csY8" fmla="*/ 200417 h 1327759"/>
                <a:gd name="csX9" fmla="*/ 0 w 1169828"/>
                <a:gd name="csY9" fmla="*/ 851770 h 1327759"/>
                <a:gd name="csX10" fmla="*/ 100208 w 1169828"/>
                <a:gd name="csY10" fmla="*/ 1327759 h 1327759"/>
                <a:gd name="csX0" fmla="*/ 100208 w 1169828"/>
                <a:gd name="csY0" fmla="*/ 1327759 h 1327759"/>
                <a:gd name="csX1" fmla="*/ 726510 w 1169828"/>
                <a:gd name="csY1" fmla="*/ 1302707 h 1327759"/>
                <a:gd name="csX2" fmla="*/ 726510 w 1169828"/>
                <a:gd name="csY2" fmla="*/ 1039661 h 1327759"/>
                <a:gd name="csX3" fmla="*/ 1064711 w 1169828"/>
                <a:gd name="csY3" fmla="*/ 713984 h 1327759"/>
                <a:gd name="csX4" fmla="*/ 1152395 w 1169828"/>
                <a:gd name="csY4" fmla="*/ 325677 h 1327759"/>
                <a:gd name="csX5" fmla="*/ 739036 w 1169828"/>
                <a:gd name="csY5" fmla="*/ 263047 h 1327759"/>
                <a:gd name="csX6" fmla="*/ 688932 w 1169828"/>
                <a:gd name="csY6" fmla="*/ 0 h 1327759"/>
                <a:gd name="csX7" fmla="*/ 25052 w 1169828"/>
                <a:gd name="csY7" fmla="*/ 12526 h 1327759"/>
                <a:gd name="csX8" fmla="*/ 100208 w 1169828"/>
                <a:gd name="csY8" fmla="*/ 200417 h 1327759"/>
                <a:gd name="csX9" fmla="*/ 0 w 1169828"/>
                <a:gd name="csY9" fmla="*/ 851770 h 1327759"/>
                <a:gd name="csX10" fmla="*/ 100208 w 1169828"/>
                <a:gd name="csY10" fmla="*/ 1327759 h 1327759"/>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Lst>
              <a:rect l="l" t="t" r="r" b="b"/>
              <a:pathLst>
                <a:path w="1169828" h="1327759">
                  <a:moveTo>
                    <a:pt x="100208" y="1327759"/>
                  </a:moveTo>
                  <a:lnTo>
                    <a:pt x="726510" y="1302707"/>
                  </a:lnTo>
                  <a:cubicBezTo>
                    <a:pt x="769105" y="1157556"/>
                    <a:pt x="725379" y="1204615"/>
                    <a:pt x="726510" y="1039661"/>
                  </a:cubicBezTo>
                  <a:cubicBezTo>
                    <a:pt x="778701" y="926927"/>
                    <a:pt x="993730" y="832981"/>
                    <a:pt x="1064711" y="713984"/>
                  </a:cubicBezTo>
                  <a:cubicBezTo>
                    <a:pt x="1135692" y="594987"/>
                    <a:pt x="1202499" y="386219"/>
                    <a:pt x="1152395" y="325677"/>
                  </a:cubicBezTo>
                  <a:cubicBezTo>
                    <a:pt x="1131518" y="221293"/>
                    <a:pt x="759913" y="367431"/>
                    <a:pt x="739036" y="263047"/>
                  </a:cubicBezTo>
                  <a:lnTo>
                    <a:pt x="688932" y="0"/>
                  </a:lnTo>
                  <a:lnTo>
                    <a:pt x="25052" y="12526"/>
                  </a:lnTo>
                  <a:lnTo>
                    <a:pt x="100208" y="200417"/>
                  </a:lnTo>
                  <a:lnTo>
                    <a:pt x="0" y="851770"/>
                  </a:lnTo>
                  <a:lnTo>
                    <a:pt x="100208" y="1327759"/>
                  </a:lnTo>
                  <a:close/>
                </a:path>
              </a:pathLst>
            </a:custGeom>
            <a:solidFill>
              <a:schemeClr val="bg1"/>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GB"/>
            </a:p>
          </p:txBody>
        </p:sp>
        <p:sp>
          <p:nvSpPr>
            <p:cNvPr id="12" name="Freeform: Shape 11">
              <a:extLst>
                <a:ext uri="{FF2B5EF4-FFF2-40B4-BE49-F238E27FC236}">
                  <a16:creationId xmlns:a16="http://schemas.microsoft.com/office/drawing/2014/main" id="{165DC386-4256-C26E-DB0C-E4B57FEB0CAE}"/>
                </a:ext>
              </a:extLst>
            </p:cNvPr>
            <p:cNvSpPr/>
            <p:nvPr/>
          </p:nvSpPr>
          <p:spPr>
            <a:xfrm>
              <a:off x="1720850" y="1934633"/>
              <a:ext cx="273050" cy="381000"/>
            </a:xfrm>
            <a:custGeom>
              <a:avLst/>
              <a:gdLst>
                <a:gd name="csX0" fmla="*/ 0 w 273050"/>
                <a:gd name="csY0" fmla="*/ 71967 h 381000"/>
                <a:gd name="csX1" fmla="*/ 143933 w 273050"/>
                <a:gd name="csY1" fmla="*/ 0 h 381000"/>
                <a:gd name="csX2" fmla="*/ 273050 w 273050"/>
                <a:gd name="csY2" fmla="*/ 4234 h 381000"/>
                <a:gd name="csX3" fmla="*/ 254000 w 273050"/>
                <a:gd name="csY3" fmla="*/ 150284 h 381000"/>
                <a:gd name="csX4" fmla="*/ 99483 w 273050"/>
                <a:gd name="csY4" fmla="*/ 317500 h 381000"/>
                <a:gd name="csX5" fmla="*/ 0 w 273050"/>
                <a:gd name="csY5" fmla="*/ 381000 h 381000"/>
                <a:gd name="csX6" fmla="*/ 0 w 273050"/>
                <a:gd name="csY6" fmla="*/ 71967 h 381000"/>
              </a:gdLst>
              <a:ahLst/>
              <a:cxnLst>
                <a:cxn ang="0">
                  <a:pos x="csX0" y="csY0"/>
                </a:cxn>
                <a:cxn ang="0">
                  <a:pos x="csX1" y="csY1"/>
                </a:cxn>
                <a:cxn ang="0">
                  <a:pos x="csX2" y="csY2"/>
                </a:cxn>
                <a:cxn ang="0">
                  <a:pos x="csX3" y="csY3"/>
                </a:cxn>
                <a:cxn ang="0">
                  <a:pos x="csX4" y="csY4"/>
                </a:cxn>
                <a:cxn ang="0">
                  <a:pos x="csX5" y="csY5"/>
                </a:cxn>
                <a:cxn ang="0">
                  <a:pos x="csX6" y="csY6"/>
                </a:cxn>
              </a:cxnLst>
              <a:rect l="l" t="t" r="r" b="b"/>
              <a:pathLst>
                <a:path w="273050" h="381000">
                  <a:moveTo>
                    <a:pt x="0" y="71967"/>
                  </a:moveTo>
                  <a:lnTo>
                    <a:pt x="143933" y="0"/>
                  </a:lnTo>
                  <a:lnTo>
                    <a:pt x="273050" y="4234"/>
                  </a:lnTo>
                  <a:lnTo>
                    <a:pt x="254000" y="150284"/>
                  </a:lnTo>
                  <a:lnTo>
                    <a:pt x="99483" y="317500"/>
                  </a:lnTo>
                  <a:lnTo>
                    <a:pt x="0" y="381000"/>
                  </a:lnTo>
                  <a:lnTo>
                    <a:pt x="0" y="71967"/>
                  </a:lnTo>
                  <a:close/>
                </a:path>
              </a:pathLst>
            </a:custGeom>
            <a:solidFill>
              <a:schemeClr val="bg1"/>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GB"/>
            </a:p>
          </p:txBody>
        </p:sp>
      </p:grpSp>
      <p:sp>
        <p:nvSpPr>
          <p:cNvPr id="21" name="Freeform: Shape 20">
            <a:extLst>
              <a:ext uri="{FF2B5EF4-FFF2-40B4-BE49-F238E27FC236}">
                <a16:creationId xmlns:a16="http://schemas.microsoft.com/office/drawing/2014/main" id="{5659E160-A93A-38AD-8ADE-D3C56ABABEC6}"/>
              </a:ext>
            </a:extLst>
          </p:cNvPr>
          <p:cNvSpPr/>
          <p:nvPr/>
        </p:nvSpPr>
        <p:spPr>
          <a:xfrm>
            <a:off x="6468326" y="1620201"/>
            <a:ext cx="1072818" cy="866074"/>
          </a:xfrm>
          <a:custGeom>
            <a:avLst/>
            <a:gdLst>
              <a:gd name="csX0" fmla="*/ 0 w 864296"/>
              <a:gd name="csY0" fmla="*/ 0 h 866074"/>
              <a:gd name="csX1" fmla="*/ 864296 w 864296"/>
              <a:gd name="csY1" fmla="*/ 0 h 866074"/>
              <a:gd name="csX2" fmla="*/ 864296 w 864296"/>
              <a:gd name="csY2" fmla="*/ 722022 h 866074"/>
              <a:gd name="csX3" fmla="*/ 720244 w 864296"/>
              <a:gd name="csY3" fmla="*/ 866074 h 866074"/>
              <a:gd name="csX4" fmla="*/ 144052 w 864296"/>
              <a:gd name="csY4" fmla="*/ 866074 h 866074"/>
              <a:gd name="csX5" fmla="*/ 0 w 864296"/>
              <a:gd name="csY5" fmla="*/ 722022 h 866074"/>
              <a:gd name="csX6" fmla="*/ 0 w 864296"/>
              <a:gd name="csY6" fmla="*/ 0 h 866074"/>
            </a:gdLst>
            <a:ahLst/>
            <a:cxnLst>
              <a:cxn ang="0">
                <a:pos x="csX0" y="csY0"/>
              </a:cxn>
              <a:cxn ang="0">
                <a:pos x="csX1" y="csY1"/>
              </a:cxn>
              <a:cxn ang="0">
                <a:pos x="csX2" y="csY2"/>
              </a:cxn>
              <a:cxn ang="0">
                <a:pos x="csX3" y="csY3"/>
              </a:cxn>
              <a:cxn ang="0">
                <a:pos x="csX4" y="csY4"/>
              </a:cxn>
              <a:cxn ang="0">
                <a:pos x="csX5" y="csY5"/>
              </a:cxn>
              <a:cxn ang="0">
                <a:pos x="csX6" y="csY6"/>
              </a:cxn>
            </a:cxnLst>
            <a:rect l="l" t="t" r="r" b="b"/>
            <a:pathLst>
              <a:path w="864296" h="866074">
                <a:moveTo>
                  <a:pt x="0" y="0"/>
                </a:moveTo>
                <a:lnTo>
                  <a:pt x="864296" y="0"/>
                </a:lnTo>
                <a:lnTo>
                  <a:pt x="864296" y="722022"/>
                </a:lnTo>
                <a:cubicBezTo>
                  <a:pt x="864296" y="801580"/>
                  <a:pt x="799802" y="866074"/>
                  <a:pt x="720244" y="866074"/>
                </a:cubicBezTo>
                <a:lnTo>
                  <a:pt x="144052" y="866074"/>
                </a:lnTo>
                <a:cubicBezTo>
                  <a:pt x="64494" y="866074"/>
                  <a:pt x="0" y="801580"/>
                  <a:pt x="0" y="722022"/>
                </a:cubicBezTo>
                <a:lnTo>
                  <a:pt x="0" y="0"/>
                </a:lnTo>
                <a:close/>
              </a:path>
            </a:pathLst>
          </a:custGeom>
          <a:solidFill>
            <a:schemeClr val="bg1"/>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GB"/>
          </a:p>
        </p:txBody>
      </p:sp>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7CC36242-BBD1-EE77-FDD7-38B399A43F8A}"/>
                  </a:ext>
                </a:extLst>
              </p:cNvPr>
              <p:cNvSpPr txBox="1"/>
              <p:nvPr/>
            </p:nvSpPr>
            <p:spPr>
              <a:xfrm>
                <a:off x="6620887" y="1721528"/>
                <a:ext cx="920257" cy="711605"/>
              </a:xfrm>
              <a:prstGeom prst="rect">
                <a:avLst/>
              </a:prstGeom>
              <a:noFill/>
            </p:spPr>
            <p:txBody>
              <a:bodyPr wrap="square" rtlCol="0">
                <a:spAutoFit/>
              </a:bodyPr>
              <a:lstStyle/>
              <a:p>
                <a:pPr>
                  <a:spcAft>
                    <a:spcPts val="1200"/>
                  </a:spcAft>
                </a:pPr>
                <a14:m>
                  <m:oMathPara xmlns:m="http://schemas.openxmlformats.org/officeDocument/2006/math">
                    <m:oMathParaPr>
                      <m:jc m:val="centerGroup"/>
                    </m:oMathParaPr>
                    <m:oMath xmlns:m="http://schemas.openxmlformats.org/officeDocument/2006/math">
                      <m:sSub>
                        <m:sSubPr>
                          <m:ctrlPr>
                            <a:rPr lang="en-GB" sz="2800" i="1" smtClean="0">
                              <a:latin typeface="Cambria Math" panose="02040503050406030204" pitchFamily="18" charset="0"/>
                              <a:cs typeface="Arial" panose="020B0604020202020204" pitchFamily="34" charset="0"/>
                            </a:rPr>
                          </m:ctrlPr>
                        </m:sSubPr>
                        <m:e>
                          <m:r>
                            <a:rPr lang="en-GB" sz="2800" i="1">
                              <a:latin typeface="Cambria Math" panose="02040503050406030204" pitchFamily="18" charset="0"/>
                              <a:cs typeface="Arial" panose="020B0604020202020204" pitchFamily="34" charset="0"/>
                            </a:rPr>
                            <m:t>𝜃</m:t>
                          </m:r>
                        </m:e>
                        <m:sub>
                          <m:r>
                            <a:rPr lang="en-GB" sz="2800" i="1">
                              <a:latin typeface="Cambria Math" panose="02040503050406030204" pitchFamily="18" charset="0"/>
                              <a:cs typeface="Arial" panose="020B0604020202020204" pitchFamily="34" charset="0"/>
                            </a:rPr>
                            <m:t>𝑓</m:t>
                          </m:r>
                        </m:sub>
                      </m:sSub>
                    </m:oMath>
                  </m:oMathPara>
                </a14:m>
                <a:endParaRPr lang="en-GB" sz="2800" b="0" dirty="0">
                  <a:latin typeface="Arial" panose="020B0604020202020204" pitchFamily="34" charset="0"/>
                  <a:cs typeface="Arial" panose="020B0604020202020204" pitchFamily="34" charset="0"/>
                </a:endParaRPr>
              </a:p>
            </p:txBody>
          </p:sp>
        </mc:Choice>
        <mc:Fallback xmlns="">
          <p:sp>
            <p:nvSpPr>
              <p:cNvPr id="5" name="TextBox 4">
                <a:extLst>
                  <a:ext uri="{FF2B5EF4-FFF2-40B4-BE49-F238E27FC236}">
                    <a16:creationId xmlns:a16="http://schemas.microsoft.com/office/drawing/2014/main" id="{7CC36242-BBD1-EE77-FDD7-38B399A43F8A}"/>
                  </a:ext>
                </a:extLst>
              </p:cNvPr>
              <p:cNvSpPr txBox="1">
                <a:spLocks noRot="1" noChangeAspect="1" noMove="1" noResize="1" noEditPoints="1" noAdjustHandles="1" noChangeArrowheads="1" noChangeShapeType="1" noTextEdit="1"/>
              </p:cNvSpPr>
              <p:nvPr/>
            </p:nvSpPr>
            <p:spPr>
              <a:xfrm>
                <a:off x="6620887" y="1721528"/>
                <a:ext cx="920257" cy="711605"/>
              </a:xfrm>
              <a:prstGeom prst="rect">
                <a:avLst/>
              </a:prstGeom>
              <a:blipFill>
                <a:blip r:embed="rId7"/>
                <a:stretch>
                  <a:fillRect/>
                </a:stretch>
              </a:blipFill>
            </p:spPr>
            <p:txBody>
              <a:bodyPr/>
              <a:lstStyle/>
              <a:p>
                <a:r>
                  <a:rPr lang="en-IE">
                    <a:noFill/>
                  </a:rPr>
                  <a:t> </a:t>
                </a:r>
              </a:p>
            </p:txBody>
          </p:sp>
        </mc:Fallback>
      </mc:AlternateContent>
    </p:spTree>
    <p:extLst>
      <p:ext uri="{BB962C8B-B14F-4D97-AF65-F5344CB8AC3E}">
        <p14:creationId xmlns:p14="http://schemas.microsoft.com/office/powerpoint/2010/main" val="151152464"/>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F79360B-8BA8-EF99-F096-C62299695FC1}"/>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B5898990-DE6E-843A-BAEA-B69C94F505F6}"/>
              </a:ext>
            </a:extLst>
          </p:cNvPr>
          <p:cNvSpPr>
            <a:spLocks noGrp="1"/>
          </p:cNvSpPr>
          <p:nvPr>
            <p:ph type="title"/>
          </p:nvPr>
        </p:nvSpPr>
        <p:spPr/>
        <p:txBody>
          <a:bodyPr/>
          <a:lstStyle/>
          <a:p>
            <a:r>
              <a:rPr lang="en-GB" dirty="0" err="1"/>
              <a:t>Faoi</a:t>
            </a:r>
            <a:r>
              <a:rPr lang="en-GB" dirty="0"/>
              <a:t> </a:t>
            </a:r>
            <a:r>
              <a:rPr lang="en-GB" dirty="0" err="1"/>
              <a:t>foscríbhinní</a:t>
            </a:r>
            <a:endParaRPr lang="en-GB" dirty="0"/>
          </a:p>
        </p:txBody>
      </p:sp>
      <mc:AlternateContent xmlns:mc="http://schemas.openxmlformats.org/markup-compatibility/2006" xmlns:a14="http://schemas.microsoft.com/office/drawing/2010/main">
        <mc:Choice Requires="a14">
          <p:sp>
            <p:nvSpPr>
              <p:cNvPr id="13" name="TextBox 12">
                <a:extLst>
                  <a:ext uri="{FF2B5EF4-FFF2-40B4-BE49-F238E27FC236}">
                    <a16:creationId xmlns:a16="http://schemas.microsoft.com/office/drawing/2014/main" id="{7248CD71-9CF0-52A9-D0C2-2608FCCC5A43}"/>
                  </a:ext>
                </a:extLst>
              </p:cNvPr>
              <p:cNvSpPr txBox="1"/>
              <p:nvPr/>
            </p:nvSpPr>
            <p:spPr>
              <a:xfrm>
                <a:off x="1313000" y="3929999"/>
                <a:ext cx="2327240" cy="800219"/>
              </a:xfrm>
              <a:prstGeom prst="rect">
                <a:avLst/>
              </a:prstGeom>
              <a:noFill/>
            </p:spPr>
            <p:txBody>
              <a:bodyPr wrap="none" rtlCol="0">
                <a:spAutoFit/>
              </a:bodyPr>
              <a:lstStyle/>
              <a:p>
                <a:pPr algn="l">
                  <a:spcAft>
                    <a:spcPts val="1200"/>
                  </a:spcAft>
                </a:pPr>
                <a14:m>
                  <m:oMathPara xmlns:m="http://schemas.openxmlformats.org/officeDocument/2006/math">
                    <m:oMathParaPr>
                      <m:jc m:val="centerGroup"/>
                    </m:oMathParaPr>
                    <m:oMath xmlns:m="http://schemas.openxmlformats.org/officeDocument/2006/math">
                      <m:sSub>
                        <m:sSubPr>
                          <m:ctrlPr>
                            <a:rPr lang="en-GB" sz="3600" b="0" i="1" smtClean="0">
                              <a:latin typeface="Cambria Math" panose="02040503050406030204" pitchFamily="18" charset="0"/>
                              <a:cs typeface="Arial" panose="020B0604020202020204" pitchFamily="34" charset="0"/>
                            </a:rPr>
                          </m:ctrlPr>
                        </m:sSubPr>
                        <m:e>
                          <m:r>
                            <a:rPr lang="en-GB" sz="3600" b="0" i="1" smtClean="0">
                              <a:latin typeface="Cambria Math" panose="02040503050406030204" pitchFamily="18" charset="0"/>
                              <a:cs typeface="Arial" panose="020B0604020202020204" pitchFamily="34" charset="0"/>
                            </a:rPr>
                            <m:t>𝑚</m:t>
                          </m:r>
                        </m:e>
                        <m:sub>
                          <m:r>
                            <a:rPr lang="en-GB" sz="3600" b="0" i="1" smtClean="0">
                              <a:latin typeface="Cambria Math" panose="02040503050406030204" pitchFamily="18" charset="0"/>
                              <a:cs typeface="Arial" panose="020B0604020202020204" pitchFamily="34" charset="0"/>
                            </a:rPr>
                            <m:t>𝑤</m:t>
                          </m:r>
                        </m:sub>
                      </m:sSub>
                      <m:sSub>
                        <m:sSubPr>
                          <m:ctrlPr>
                            <a:rPr lang="en-GB" sz="3600" b="0" i="1" smtClean="0">
                              <a:latin typeface="Cambria Math" panose="02040503050406030204" pitchFamily="18" charset="0"/>
                              <a:cs typeface="Arial" panose="020B0604020202020204" pitchFamily="34" charset="0"/>
                            </a:rPr>
                          </m:ctrlPr>
                        </m:sSubPr>
                        <m:e>
                          <m:r>
                            <a:rPr lang="en-GB" sz="3600" b="0" i="1" smtClean="0">
                              <a:latin typeface="Cambria Math" panose="02040503050406030204" pitchFamily="18" charset="0"/>
                              <a:cs typeface="Arial" panose="020B0604020202020204" pitchFamily="34" charset="0"/>
                            </a:rPr>
                            <m:t>𝑐</m:t>
                          </m:r>
                        </m:e>
                        <m:sub>
                          <m:r>
                            <m:rPr>
                              <m:sty m:val="p"/>
                            </m:rPr>
                            <a:rPr lang="en-GB" sz="3600" b="0" i="0" smtClean="0">
                              <a:latin typeface="Cambria Math" panose="02040503050406030204" pitchFamily="18" charset="0"/>
                              <a:cs typeface="Arial" panose="020B0604020202020204" pitchFamily="34" charset="0"/>
                            </a:rPr>
                            <m:t>w</m:t>
                          </m:r>
                        </m:sub>
                      </m:sSub>
                      <m:r>
                        <m:rPr>
                          <m:sty m:val="p"/>
                        </m:rPr>
                        <a:rPr lang="en-GB" sz="3600" b="0" i="0" smtClean="0">
                          <a:latin typeface="Cambria Math" panose="02040503050406030204" pitchFamily="18" charset="0"/>
                          <a:cs typeface="Arial" panose="020B0604020202020204" pitchFamily="34" charset="0"/>
                        </a:rPr>
                        <m:t>Δ</m:t>
                      </m:r>
                      <m:sSub>
                        <m:sSubPr>
                          <m:ctrlPr>
                            <a:rPr lang="en-GB" sz="3600" b="0" i="1" smtClean="0">
                              <a:latin typeface="Cambria Math" panose="02040503050406030204" pitchFamily="18" charset="0"/>
                              <a:cs typeface="Arial" panose="020B0604020202020204" pitchFamily="34" charset="0"/>
                            </a:rPr>
                          </m:ctrlPr>
                        </m:sSubPr>
                        <m:e>
                          <m:r>
                            <a:rPr lang="en-GB" sz="3600" b="0" i="1" smtClean="0">
                              <a:latin typeface="Cambria Math" panose="02040503050406030204" pitchFamily="18" charset="0"/>
                              <a:cs typeface="Arial" panose="020B0604020202020204" pitchFamily="34" charset="0"/>
                            </a:rPr>
                            <m:t>𝜃</m:t>
                          </m:r>
                        </m:e>
                        <m:sub>
                          <m:r>
                            <a:rPr lang="en-GB" sz="3600" b="0" i="1" smtClean="0">
                              <a:latin typeface="Cambria Math" panose="02040503050406030204" pitchFamily="18" charset="0"/>
                              <a:cs typeface="Arial" panose="020B0604020202020204" pitchFamily="34" charset="0"/>
                            </a:rPr>
                            <m:t>𝑤</m:t>
                          </m:r>
                        </m:sub>
                      </m:sSub>
                    </m:oMath>
                  </m:oMathPara>
                </a14:m>
                <a:endParaRPr lang="en-GB" sz="3600" dirty="0">
                  <a:latin typeface="Arial" panose="020B0604020202020204" pitchFamily="34" charset="0"/>
                  <a:cs typeface="Arial" panose="020B0604020202020204" pitchFamily="34" charset="0"/>
                </a:endParaRPr>
              </a:p>
            </p:txBody>
          </p:sp>
        </mc:Choice>
        <mc:Fallback xmlns="">
          <p:sp>
            <p:nvSpPr>
              <p:cNvPr id="13" name="TextBox 12">
                <a:extLst>
                  <a:ext uri="{FF2B5EF4-FFF2-40B4-BE49-F238E27FC236}">
                    <a16:creationId xmlns:a16="http://schemas.microsoft.com/office/drawing/2014/main" id="{7248CD71-9CF0-52A9-D0C2-2608FCCC5A43}"/>
                  </a:ext>
                </a:extLst>
              </p:cNvPr>
              <p:cNvSpPr txBox="1">
                <a:spLocks noRot="1" noChangeAspect="1" noMove="1" noResize="1" noEditPoints="1" noAdjustHandles="1" noChangeArrowheads="1" noChangeShapeType="1" noTextEdit="1"/>
              </p:cNvSpPr>
              <p:nvPr/>
            </p:nvSpPr>
            <p:spPr>
              <a:xfrm>
                <a:off x="1313000" y="3929999"/>
                <a:ext cx="2327240" cy="800219"/>
              </a:xfrm>
              <a:prstGeom prst="rect">
                <a:avLst/>
              </a:prstGeom>
              <a:blipFill>
                <a:blip r:embed="rId2"/>
                <a:stretch>
                  <a:fillRect/>
                </a:stretch>
              </a:blipFill>
            </p:spPr>
            <p:txBody>
              <a:bodyPr/>
              <a:lstStyle/>
              <a:p>
                <a:r>
                  <a:rPr lang="en-IE">
                    <a:noFill/>
                  </a:rPr>
                  <a:t> </a:t>
                </a:r>
              </a:p>
            </p:txBody>
          </p:sp>
        </mc:Fallback>
      </mc:AlternateContent>
      <mc:AlternateContent xmlns:mc="http://schemas.openxmlformats.org/markup-compatibility/2006" xmlns:a14="http://schemas.microsoft.com/office/drawing/2010/main">
        <mc:Choice Requires="a14">
          <p:sp>
            <p:nvSpPr>
              <p:cNvPr id="14" name="TextBox 13">
                <a:extLst>
                  <a:ext uri="{FF2B5EF4-FFF2-40B4-BE49-F238E27FC236}">
                    <a16:creationId xmlns:a16="http://schemas.microsoft.com/office/drawing/2014/main" id="{D0E76A20-A845-4945-0AFE-3AD0E1AADA7F}"/>
                  </a:ext>
                </a:extLst>
              </p:cNvPr>
              <p:cNvSpPr txBox="1"/>
              <p:nvPr/>
            </p:nvSpPr>
            <p:spPr>
              <a:xfrm>
                <a:off x="5056811" y="3929998"/>
                <a:ext cx="2120004" cy="800219"/>
              </a:xfrm>
              <a:prstGeom prst="rect">
                <a:avLst/>
              </a:prstGeom>
              <a:noFill/>
            </p:spPr>
            <p:txBody>
              <a:bodyPr wrap="none" rtlCol="0">
                <a:spAutoFit/>
              </a:bodyPr>
              <a:lstStyle/>
              <a:p>
                <a:pPr algn="l">
                  <a:spcAft>
                    <a:spcPts val="1200"/>
                  </a:spcAft>
                </a:pPr>
                <a14:m>
                  <m:oMathPara xmlns:m="http://schemas.openxmlformats.org/officeDocument/2006/math">
                    <m:oMathParaPr>
                      <m:jc m:val="centerGroup"/>
                    </m:oMathParaPr>
                    <m:oMath xmlns:m="http://schemas.openxmlformats.org/officeDocument/2006/math">
                      <m:sSub>
                        <m:sSubPr>
                          <m:ctrlPr>
                            <a:rPr lang="en-GB" sz="3600" b="0" i="1" smtClean="0">
                              <a:latin typeface="Cambria Math" panose="02040503050406030204" pitchFamily="18" charset="0"/>
                              <a:cs typeface="Arial" panose="020B0604020202020204" pitchFamily="34" charset="0"/>
                            </a:rPr>
                          </m:ctrlPr>
                        </m:sSubPr>
                        <m:e>
                          <m:r>
                            <a:rPr lang="en-GB" sz="3600" b="0" i="1" smtClean="0">
                              <a:latin typeface="Cambria Math" panose="02040503050406030204" pitchFamily="18" charset="0"/>
                              <a:cs typeface="Arial" panose="020B0604020202020204" pitchFamily="34" charset="0"/>
                            </a:rPr>
                            <m:t>𝑚</m:t>
                          </m:r>
                        </m:e>
                        <m:sub>
                          <m:r>
                            <a:rPr lang="en-GB" sz="3600" b="0" i="1" smtClean="0">
                              <a:latin typeface="Cambria Math" panose="02040503050406030204" pitchFamily="18" charset="0"/>
                              <a:cs typeface="Arial" panose="020B0604020202020204" pitchFamily="34" charset="0"/>
                            </a:rPr>
                            <m:t>𝑎</m:t>
                          </m:r>
                        </m:sub>
                      </m:sSub>
                      <m:sSub>
                        <m:sSubPr>
                          <m:ctrlPr>
                            <a:rPr lang="en-GB" sz="3600" b="0" i="1" smtClean="0">
                              <a:latin typeface="Cambria Math" panose="02040503050406030204" pitchFamily="18" charset="0"/>
                              <a:cs typeface="Arial" panose="020B0604020202020204" pitchFamily="34" charset="0"/>
                            </a:rPr>
                          </m:ctrlPr>
                        </m:sSubPr>
                        <m:e>
                          <m:r>
                            <a:rPr lang="en-GB" sz="3600" b="0" i="1" smtClean="0">
                              <a:latin typeface="Cambria Math" panose="02040503050406030204" pitchFamily="18" charset="0"/>
                              <a:cs typeface="Arial" panose="020B0604020202020204" pitchFamily="34" charset="0"/>
                            </a:rPr>
                            <m:t>𝑐</m:t>
                          </m:r>
                        </m:e>
                        <m:sub>
                          <m:r>
                            <a:rPr lang="en-GB" sz="3600" b="0" i="1" smtClean="0">
                              <a:latin typeface="Cambria Math" panose="02040503050406030204" pitchFamily="18" charset="0"/>
                              <a:cs typeface="Arial" panose="020B0604020202020204" pitchFamily="34" charset="0"/>
                            </a:rPr>
                            <m:t>𝑎</m:t>
                          </m:r>
                        </m:sub>
                      </m:sSub>
                      <m:r>
                        <m:rPr>
                          <m:sty m:val="p"/>
                        </m:rPr>
                        <a:rPr lang="en-GB" sz="3600" b="0" i="0" smtClean="0">
                          <a:latin typeface="Cambria Math" panose="02040503050406030204" pitchFamily="18" charset="0"/>
                          <a:cs typeface="Arial" panose="020B0604020202020204" pitchFamily="34" charset="0"/>
                        </a:rPr>
                        <m:t>Δ</m:t>
                      </m:r>
                      <m:sSub>
                        <m:sSubPr>
                          <m:ctrlPr>
                            <a:rPr lang="en-GB" sz="3600" b="0" i="1" smtClean="0">
                              <a:latin typeface="Cambria Math" panose="02040503050406030204" pitchFamily="18" charset="0"/>
                              <a:cs typeface="Arial" panose="020B0604020202020204" pitchFamily="34" charset="0"/>
                            </a:rPr>
                          </m:ctrlPr>
                        </m:sSubPr>
                        <m:e>
                          <m:r>
                            <a:rPr lang="en-GB" sz="3600" b="0" i="1" smtClean="0">
                              <a:latin typeface="Cambria Math" panose="02040503050406030204" pitchFamily="18" charset="0"/>
                              <a:cs typeface="Arial" panose="020B0604020202020204" pitchFamily="34" charset="0"/>
                            </a:rPr>
                            <m:t>𝜃</m:t>
                          </m:r>
                        </m:e>
                        <m:sub>
                          <m:r>
                            <a:rPr lang="en-GB" sz="3600" b="0" i="1" smtClean="0">
                              <a:latin typeface="Cambria Math" panose="02040503050406030204" pitchFamily="18" charset="0"/>
                              <a:cs typeface="Arial" panose="020B0604020202020204" pitchFamily="34" charset="0"/>
                            </a:rPr>
                            <m:t>𝑎</m:t>
                          </m:r>
                        </m:sub>
                      </m:sSub>
                    </m:oMath>
                  </m:oMathPara>
                </a14:m>
                <a:endParaRPr lang="en-GB" sz="3600" dirty="0">
                  <a:latin typeface="Arial" panose="020B0604020202020204" pitchFamily="34" charset="0"/>
                  <a:cs typeface="Arial" panose="020B0604020202020204" pitchFamily="34" charset="0"/>
                </a:endParaRPr>
              </a:p>
            </p:txBody>
          </p:sp>
        </mc:Choice>
        <mc:Fallback xmlns="">
          <p:sp>
            <p:nvSpPr>
              <p:cNvPr id="14" name="TextBox 13">
                <a:extLst>
                  <a:ext uri="{FF2B5EF4-FFF2-40B4-BE49-F238E27FC236}">
                    <a16:creationId xmlns:a16="http://schemas.microsoft.com/office/drawing/2014/main" id="{D0E76A20-A845-4945-0AFE-3AD0E1AADA7F}"/>
                  </a:ext>
                </a:extLst>
              </p:cNvPr>
              <p:cNvSpPr txBox="1">
                <a:spLocks noRot="1" noChangeAspect="1" noMove="1" noResize="1" noEditPoints="1" noAdjustHandles="1" noChangeArrowheads="1" noChangeShapeType="1" noTextEdit="1"/>
              </p:cNvSpPr>
              <p:nvPr/>
            </p:nvSpPr>
            <p:spPr>
              <a:xfrm>
                <a:off x="5056811" y="3929998"/>
                <a:ext cx="2120004" cy="800219"/>
              </a:xfrm>
              <a:prstGeom prst="rect">
                <a:avLst/>
              </a:prstGeom>
              <a:blipFill>
                <a:blip r:embed="rId3"/>
                <a:stretch>
                  <a:fillRect/>
                </a:stretch>
              </a:blipFill>
            </p:spPr>
            <p:txBody>
              <a:bodyPr/>
              <a:lstStyle/>
              <a:p>
                <a:r>
                  <a:rPr lang="en-IE">
                    <a:noFill/>
                  </a:rPr>
                  <a:t> </a:t>
                </a:r>
              </a:p>
            </p:txBody>
          </p:sp>
        </mc:Fallback>
      </mc:AlternateContent>
      <p:sp>
        <p:nvSpPr>
          <p:cNvPr id="15" name="TextBox 14">
            <a:extLst>
              <a:ext uri="{FF2B5EF4-FFF2-40B4-BE49-F238E27FC236}">
                <a16:creationId xmlns:a16="http://schemas.microsoft.com/office/drawing/2014/main" id="{964173C2-4EAB-E6AB-D949-2DE10BB090FD}"/>
              </a:ext>
            </a:extLst>
          </p:cNvPr>
          <p:cNvSpPr txBox="1"/>
          <p:nvPr/>
        </p:nvSpPr>
        <p:spPr>
          <a:xfrm>
            <a:off x="4100877" y="4062370"/>
            <a:ext cx="453970" cy="646331"/>
          </a:xfrm>
          <a:prstGeom prst="rect">
            <a:avLst/>
          </a:prstGeom>
          <a:noFill/>
        </p:spPr>
        <p:txBody>
          <a:bodyPr wrap="none" rtlCol="0">
            <a:spAutoFit/>
          </a:bodyPr>
          <a:lstStyle/>
          <a:p>
            <a:pPr algn="l">
              <a:spcAft>
                <a:spcPts val="1200"/>
              </a:spcAft>
            </a:pPr>
            <a:r>
              <a:rPr lang="en-GB" sz="3600" dirty="0">
                <a:latin typeface="Arial" panose="020B0604020202020204" pitchFamily="34" charset="0"/>
                <a:cs typeface="Arial" panose="020B0604020202020204" pitchFamily="34" charset="0"/>
              </a:rPr>
              <a:t>=</a:t>
            </a:r>
          </a:p>
        </p:txBody>
      </p:sp>
      <p:sp>
        <p:nvSpPr>
          <p:cNvPr id="2" name="TextBox 1">
            <a:extLst>
              <a:ext uri="{FF2B5EF4-FFF2-40B4-BE49-F238E27FC236}">
                <a16:creationId xmlns:a16="http://schemas.microsoft.com/office/drawing/2014/main" id="{96CCED0F-1447-660F-C751-1324B6FAB856}"/>
              </a:ext>
            </a:extLst>
          </p:cNvPr>
          <p:cNvSpPr txBox="1"/>
          <p:nvPr/>
        </p:nvSpPr>
        <p:spPr>
          <a:xfrm>
            <a:off x="241300" y="852721"/>
            <a:ext cx="8319570" cy="3016210"/>
          </a:xfrm>
          <a:prstGeom prst="rect">
            <a:avLst/>
          </a:prstGeom>
          <a:noFill/>
        </p:spPr>
        <p:txBody>
          <a:bodyPr wrap="square" rtlCol="0">
            <a:spAutoFit/>
          </a:bodyPr>
          <a:lstStyle/>
          <a:p>
            <a:r>
              <a:rPr lang="ga-IE" sz="3200" dirty="0"/>
              <a:t>Is é </a:t>
            </a:r>
            <a:r>
              <a:rPr lang="ga-IE" sz="3200" i="1" dirty="0"/>
              <a:t>m</a:t>
            </a:r>
            <a:r>
              <a:rPr lang="ga-IE" sz="3200" dirty="0"/>
              <a:t> an tsiombail don mhais.</a:t>
            </a:r>
          </a:p>
          <a:p>
            <a:br>
              <a:rPr lang="ga-IE" dirty="0"/>
            </a:br>
            <a:r>
              <a:rPr lang="en-GB" sz="2800" dirty="0">
                <a:latin typeface="Arial" panose="020B0604020202020204" pitchFamily="34" charset="0"/>
                <a:cs typeface="Arial" panose="020B0604020202020204" pitchFamily="34" charset="0"/>
              </a:rPr>
              <a:t>Chun </a:t>
            </a:r>
            <a:r>
              <a:rPr lang="en-GB" sz="2800" dirty="0" err="1">
                <a:latin typeface="Arial" panose="020B0604020202020204" pitchFamily="34" charset="0"/>
                <a:cs typeface="Arial" panose="020B0604020202020204" pitchFamily="34" charset="0"/>
              </a:rPr>
              <a:t>mearbhall</a:t>
            </a:r>
            <a:r>
              <a:rPr lang="en-GB" sz="2800" dirty="0">
                <a:latin typeface="Arial" panose="020B0604020202020204" pitchFamily="34" charset="0"/>
                <a:cs typeface="Arial" panose="020B0604020202020204" pitchFamily="34" charset="0"/>
              </a:rPr>
              <a:t> a </a:t>
            </a:r>
            <a:r>
              <a:rPr lang="en-GB" sz="2800" dirty="0" err="1">
                <a:latin typeface="Arial" panose="020B0604020202020204" pitchFamily="34" charset="0"/>
                <a:cs typeface="Arial" panose="020B0604020202020204" pitchFamily="34" charset="0"/>
              </a:rPr>
              <a:t>sheachaint</a:t>
            </a:r>
            <a:r>
              <a:rPr lang="en-GB" sz="2800" dirty="0">
                <a:latin typeface="Arial" panose="020B0604020202020204" pitchFamily="34" charset="0"/>
                <a:cs typeface="Arial" panose="020B0604020202020204" pitchFamily="34" charset="0"/>
              </a:rPr>
              <a:t>, </a:t>
            </a:r>
            <a:r>
              <a:rPr lang="en-GB" sz="2800" dirty="0" err="1">
                <a:latin typeface="Arial" panose="020B0604020202020204" pitchFamily="34" charset="0"/>
                <a:cs typeface="Arial" panose="020B0604020202020204" pitchFamily="34" charset="0"/>
              </a:rPr>
              <a:t>úsáidimid</a:t>
            </a:r>
            <a:r>
              <a:rPr lang="en-GB" sz="2800" dirty="0">
                <a:latin typeface="Arial" panose="020B0604020202020204" pitchFamily="34" charset="0"/>
                <a:cs typeface="Arial" panose="020B0604020202020204" pitchFamily="34" charset="0"/>
              </a:rPr>
              <a:t> </a:t>
            </a:r>
            <a:r>
              <a:rPr lang="en-GB" sz="2800" dirty="0" err="1">
                <a:latin typeface="Arial" panose="020B0604020202020204" pitchFamily="34" charset="0"/>
                <a:cs typeface="Arial" panose="020B0604020202020204" pitchFamily="34" charset="0"/>
              </a:rPr>
              <a:t>litir</a:t>
            </a:r>
            <a:r>
              <a:rPr lang="en-GB" sz="2800" dirty="0">
                <a:latin typeface="Arial" panose="020B0604020202020204" pitchFamily="34" charset="0"/>
                <a:cs typeface="Arial" panose="020B0604020202020204" pitchFamily="34" charset="0"/>
              </a:rPr>
              <a:t> </a:t>
            </a:r>
            <a:r>
              <a:rPr lang="en-GB" sz="2800" dirty="0" err="1">
                <a:latin typeface="Arial" panose="020B0604020202020204" pitchFamily="34" charset="0"/>
                <a:cs typeface="Arial" panose="020B0604020202020204" pitchFamily="34" charset="0"/>
              </a:rPr>
              <a:t>bheag</a:t>
            </a:r>
            <a:r>
              <a:rPr lang="en-GB" sz="2800" dirty="0">
                <a:latin typeface="Arial" panose="020B0604020202020204" pitchFamily="34" charset="0"/>
                <a:cs typeface="Arial" panose="020B0604020202020204" pitchFamily="34" charset="0"/>
              </a:rPr>
              <a:t> i </a:t>
            </a:r>
            <a:r>
              <a:rPr lang="en-GB" sz="2800" dirty="0" err="1">
                <a:latin typeface="Arial" panose="020B0604020202020204" pitchFamily="34" charset="0"/>
                <a:cs typeface="Arial" panose="020B0604020202020204" pitchFamily="34" charset="0"/>
              </a:rPr>
              <a:t>ndiaidh</a:t>
            </a:r>
            <a:r>
              <a:rPr lang="en-GB" sz="2800" dirty="0">
                <a:latin typeface="Arial" panose="020B0604020202020204" pitchFamily="34" charset="0"/>
                <a:cs typeface="Arial" panose="020B0604020202020204" pitchFamily="34" charset="0"/>
              </a:rPr>
              <a:t> </a:t>
            </a:r>
            <a:r>
              <a:rPr lang="en-GB" sz="2800" dirty="0" err="1">
                <a:latin typeface="Arial" panose="020B0604020202020204" pitchFamily="34" charset="0"/>
                <a:cs typeface="Arial" panose="020B0604020202020204" pitchFamily="34" charset="0"/>
              </a:rPr>
              <a:t>gach</a:t>
            </a:r>
            <a:r>
              <a:rPr lang="en-GB" sz="2800" dirty="0">
                <a:latin typeface="Arial" panose="020B0604020202020204" pitchFamily="34" charset="0"/>
                <a:cs typeface="Arial" panose="020B0604020202020204" pitchFamily="34" charset="0"/>
              </a:rPr>
              <a:t> </a:t>
            </a:r>
            <a:r>
              <a:rPr lang="en-GB" sz="2800" i="1" dirty="0">
                <a:latin typeface="Arial" panose="020B0604020202020204" pitchFamily="34" charset="0"/>
                <a:cs typeface="Arial" panose="020B0604020202020204" pitchFamily="34" charset="0"/>
              </a:rPr>
              <a:t>m</a:t>
            </a:r>
            <a:r>
              <a:rPr lang="en-GB" sz="2800" dirty="0">
                <a:latin typeface="Arial" panose="020B0604020202020204" pitchFamily="34" charset="0"/>
                <a:cs typeface="Arial" panose="020B0604020202020204" pitchFamily="34" charset="0"/>
              </a:rPr>
              <a:t> </a:t>
            </a:r>
            <a:r>
              <a:rPr lang="en-GB" sz="2800" dirty="0" err="1">
                <a:latin typeface="Arial" panose="020B0604020202020204" pitchFamily="34" charset="0"/>
                <a:cs typeface="Arial" panose="020B0604020202020204" pitchFamily="34" charset="0"/>
              </a:rPr>
              <a:t>chun</a:t>
            </a:r>
            <a:r>
              <a:rPr lang="en-GB" sz="2800" dirty="0">
                <a:latin typeface="Arial" panose="020B0604020202020204" pitchFamily="34" charset="0"/>
                <a:cs typeface="Arial" panose="020B0604020202020204" pitchFamily="34" charset="0"/>
              </a:rPr>
              <a:t> </a:t>
            </a:r>
            <a:r>
              <a:rPr lang="en-GB" sz="2800" dirty="0" err="1">
                <a:latin typeface="Arial" panose="020B0604020202020204" pitchFamily="34" charset="0"/>
                <a:cs typeface="Arial" panose="020B0604020202020204" pitchFamily="34" charset="0"/>
              </a:rPr>
              <a:t>idirdhealú</a:t>
            </a:r>
            <a:r>
              <a:rPr lang="en-GB" sz="2800" dirty="0">
                <a:latin typeface="Arial" panose="020B0604020202020204" pitchFamily="34" charset="0"/>
                <a:cs typeface="Arial" panose="020B0604020202020204" pitchFamily="34" charset="0"/>
              </a:rPr>
              <a:t> a dhéanamh an </a:t>
            </a:r>
            <a:r>
              <a:rPr lang="en-GB" sz="2800" dirty="0" err="1">
                <a:latin typeface="Arial" panose="020B0604020202020204" pitchFamily="34" charset="0"/>
                <a:cs typeface="Arial" panose="020B0604020202020204" pitchFamily="34" charset="0"/>
              </a:rPr>
              <a:t>dtagraíonn</a:t>
            </a:r>
            <a:r>
              <a:rPr lang="en-GB" sz="2800" dirty="0">
                <a:latin typeface="Arial" panose="020B0604020202020204" pitchFamily="34" charset="0"/>
                <a:cs typeface="Arial" panose="020B0604020202020204" pitchFamily="34" charset="0"/>
              </a:rPr>
              <a:t> </a:t>
            </a:r>
            <a:r>
              <a:rPr lang="en-GB" sz="2800" dirty="0" err="1">
                <a:latin typeface="Arial" panose="020B0604020202020204" pitchFamily="34" charset="0"/>
                <a:cs typeface="Arial" panose="020B0604020202020204" pitchFamily="34" charset="0"/>
              </a:rPr>
              <a:t>sé</a:t>
            </a:r>
            <a:r>
              <a:rPr lang="en-GB" sz="2800" dirty="0">
                <a:latin typeface="Arial" panose="020B0604020202020204" pitchFamily="34" charset="0"/>
                <a:cs typeface="Arial" panose="020B0604020202020204" pitchFamily="34" charset="0"/>
              </a:rPr>
              <a:t> </a:t>
            </a:r>
            <a:r>
              <a:rPr lang="en-GB" sz="2800" dirty="0" err="1">
                <a:latin typeface="Arial" panose="020B0604020202020204" pitchFamily="34" charset="0"/>
                <a:cs typeface="Arial" panose="020B0604020202020204" pitchFamily="34" charset="0"/>
              </a:rPr>
              <a:t>d'uisce</a:t>
            </a:r>
            <a:r>
              <a:rPr lang="en-GB" sz="2800" dirty="0">
                <a:latin typeface="Arial" panose="020B0604020202020204" pitchFamily="34" charset="0"/>
                <a:cs typeface="Arial" panose="020B0604020202020204" pitchFamily="34" charset="0"/>
              </a:rPr>
              <a:t> </a:t>
            </a:r>
            <a:r>
              <a:rPr lang="en-GB" sz="2800" dirty="0" err="1">
                <a:latin typeface="Arial" panose="020B0604020202020204" pitchFamily="34" charset="0"/>
                <a:cs typeface="Arial" panose="020B0604020202020204" pitchFamily="34" charset="0"/>
              </a:rPr>
              <a:t>nó</a:t>
            </a:r>
            <a:r>
              <a:rPr lang="en-GB" sz="2800" dirty="0">
                <a:latin typeface="Arial" panose="020B0604020202020204" pitchFamily="34" charset="0"/>
                <a:cs typeface="Arial" panose="020B0604020202020204" pitchFamily="34" charset="0"/>
              </a:rPr>
              <a:t> </a:t>
            </a:r>
            <a:r>
              <a:rPr lang="en-GB" sz="2800" dirty="0" err="1">
                <a:latin typeface="Arial" panose="020B0604020202020204" pitchFamily="34" charset="0"/>
                <a:cs typeface="Arial" panose="020B0604020202020204" pitchFamily="34" charset="0"/>
              </a:rPr>
              <a:t>d'alúmanam</a:t>
            </a:r>
            <a:r>
              <a:rPr lang="en-GB" sz="2800" dirty="0">
                <a:latin typeface="Arial" panose="020B0604020202020204" pitchFamily="34" charset="0"/>
                <a:cs typeface="Arial" panose="020B0604020202020204" pitchFamily="34" charset="0"/>
              </a:rPr>
              <a:t>.</a:t>
            </a:r>
          </a:p>
          <a:p>
            <a:endParaRPr lang="en-GB" sz="2800" dirty="0">
              <a:latin typeface="Arial" panose="020B0604020202020204" pitchFamily="34" charset="0"/>
              <a:cs typeface="Arial" panose="020B0604020202020204" pitchFamily="34" charset="0"/>
            </a:endParaRPr>
          </a:p>
          <a:p>
            <a:r>
              <a:rPr lang="en-GB" sz="2800" dirty="0" err="1">
                <a:latin typeface="Arial" panose="020B0604020202020204" pitchFamily="34" charset="0"/>
                <a:cs typeface="Arial" panose="020B0604020202020204" pitchFamily="34" charset="0"/>
              </a:rPr>
              <a:t>Tugtar</a:t>
            </a:r>
            <a:r>
              <a:rPr lang="en-GB" sz="2800" dirty="0">
                <a:latin typeface="Arial" panose="020B0604020202020204" pitchFamily="34" charset="0"/>
                <a:cs typeface="Arial" panose="020B0604020202020204" pitchFamily="34" charset="0"/>
              </a:rPr>
              <a:t> </a:t>
            </a:r>
            <a:r>
              <a:rPr lang="en-GB" sz="2800" dirty="0" err="1">
                <a:latin typeface="Arial" panose="020B0604020202020204" pitchFamily="34" charset="0"/>
                <a:cs typeface="Arial" panose="020B0604020202020204" pitchFamily="34" charset="0"/>
              </a:rPr>
              <a:t>fo-scríbhinn</a:t>
            </a:r>
            <a:r>
              <a:rPr lang="en-GB" sz="2800" dirty="0">
                <a:latin typeface="Arial" panose="020B0604020202020204" pitchFamily="34" charset="0"/>
                <a:cs typeface="Arial" panose="020B0604020202020204" pitchFamily="34" charset="0"/>
              </a:rPr>
              <a:t> air </a:t>
            </a:r>
            <a:r>
              <a:rPr lang="en-GB" sz="2800" dirty="0" err="1">
                <a:latin typeface="Arial" panose="020B0604020202020204" pitchFamily="34" charset="0"/>
                <a:cs typeface="Arial" panose="020B0604020202020204" pitchFamily="34" charset="0"/>
              </a:rPr>
              <a:t>seo</a:t>
            </a:r>
            <a:r>
              <a:rPr lang="en-GB" sz="2800" dirty="0">
                <a:latin typeface="Arial" panose="020B0604020202020204" pitchFamily="34" charset="0"/>
                <a:cs typeface="Arial" panose="020B0604020202020204" pitchFamily="34" charset="0"/>
              </a:rPr>
              <a:t>.</a:t>
            </a:r>
          </a:p>
        </p:txBody>
      </p:sp>
      <p:sp>
        <p:nvSpPr>
          <p:cNvPr id="16" name="TextBox 15">
            <a:extLst>
              <a:ext uri="{FF2B5EF4-FFF2-40B4-BE49-F238E27FC236}">
                <a16:creationId xmlns:a16="http://schemas.microsoft.com/office/drawing/2014/main" id="{58327A76-EB68-3177-BC9A-9CA53A83CD12}"/>
              </a:ext>
            </a:extLst>
          </p:cNvPr>
          <p:cNvSpPr txBox="1"/>
          <p:nvPr/>
        </p:nvSpPr>
        <p:spPr>
          <a:xfrm>
            <a:off x="1390624" y="5240796"/>
            <a:ext cx="2841800" cy="830997"/>
          </a:xfrm>
          <a:prstGeom prst="rect">
            <a:avLst/>
          </a:prstGeom>
          <a:noFill/>
        </p:spPr>
        <p:txBody>
          <a:bodyPr wrap="square" rtlCol="0">
            <a:spAutoFit/>
          </a:bodyPr>
          <a:lstStyle/>
          <a:p>
            <a:r>
              <a:rPr lang="ga-IE" sz="2400" dirty="0">
                <a:latin typeface="Comic Sans MS" panose="030F0702030302020204" pitchFamily="66" charset="0"/>
              </a:rPr>
              <a:t>Foscríbhinní chun uisce a léiriú</a:t>
            </a:r>
          </a:p>
        </p:txBody>
      </p:sp>
      <p:cxnSp>
        <p:nvCxnSpPr>
          <p:cNvPr id="34" name="Straight Arrow Connector 33">
            <a:extLst>
              <a:ext uri="{FF2B5EF4-FFF2-40B4-BE49-F238E27FC236}">
                <a16:creationId xmlns:a16="http://schemas.microsoft.com/office/drawing/2014/main" id="{7A4B14BC-7123-D88A-3D1E-98DAEF90B3D5}"/>
              </a:ext>
            </a:extLst>
          </p:cNvPr>
          <p:cNvCxnSpPr/>
          <p:nvPr/>
        </p:nvCxnSpPr>
        <p:spPr>
          <a:xfrm flipH="1" flipV="1">
            <a:off x="2000622" y="4618767"/>
            <a:ext cx="215900" cy="584200"/>
          </a:xfrm>
          <a:prstGeom prst="straightConnector1">
            <a:avLst/>
          </a:prstGeom>
          <a:ln w="28575">
            <a:solidFill>
              <a:schemeClr val="tx1"/>
            </a:solidFill>
            <a:tailEnd type="arrow" w="lg" len="lg"/>
          </a:ln>
        </p:spPr>
        <p:style>
          <a:lnRef idx="2">
            <a:schemeClr val="accent1"/>
          </a:lnRef>
          <a:fillRef idx="0">
            <a:schemeClr val="accent1"/>
          </a:fillRef>
          <a:effectRef idx="1">
            <a:schemeClr val="accent1"/>
          </a:effectRef>
          <a:fontRef idx="minor">
            <a:schemeClr val="tx1"/>
          </a:fontRef>
        </p:style>
      </p:cxnSp>
      <p:cxnSp>
        <p:nvCxnSpPr>
          <p:cNvPr id="35" name="Straight Arrow Connector 34">
            <a:extLst>
              <a:ext uri="{FF2B5EF4-FFF2-40B4-BE49-F238E27FC236}">
                <a16:creationId xmlns:a16="http://schemas.microsoft.com/office/drawing/2014/main" id="{46502C82-202C-0818-00FF-7A824CAEB4D4}"/>
              </a:ext>
            </a:extLst>
          </p:cNvPr>
          <p:cNvCxnSpPr/>
          <p:nvPr/>
        </p:nvCxnSpPr>
        <p:spPr>
          <a:xfrm flipH="1" flipV="1">
            <a:off x="2550521" y="4618767"/>
            <a:ext cx="215900" cy="584200"/>
          </a:xfrm>
          <a:prstGeom prst="straightConnector1">
            <a:avLst/>
          </a:prstGeom>
          <a:ln w="28575">
            <a:solidFill>
              <a:schemeClr val="tx1"/>
            </a:solidFill>
            <a:tailEnd type="arrow" w="lg" len="lg"/>
          </a:ln>
        </p:spPr>
        <p:style>
          <a:lnRef idx="2">
            <a:schemeClr val="accent1"/>
          </a:lnRef>
          <a:fillRef idx="0">
            <a:schemeClr val="accent1"/>
          </a:fillRef>
          <a:effectRef idx="1">
            <a:schemeClr val="accent1"/>
          </a:effectRef>
          <a:fontRef idx="minor">
            <a:schemeClr val="tx1"/>
          </a:fontRef>
        </p:style>
      </p:cxnSp>
      <p:cxnSp>
        <p:nvCxnSpPr>
          <p:cNvPr id="36" name="Straight Arrow Connector 35">
            <a:extLst>
              <a:ext uri="{FF2B5EF4-FFF2-40B4-BE49-F238E27FC236}">
                <a16:creationId xmlns:a16="http://schemas.microsoft.com/office/drawing/2014/main" id="{C13E7719-21D1-A15B-2DF2-C1530BDB93A1}"/>
              </a:ext>
            </a:extLst>
          </p:cNvPr>
          <p:cNvCxnSpPr>
            <a:cxnSpLocks/>
          </p:cNvCxnSpPr>
          <p:nvPr/>
        </p:nvCxnSpPr>
        <p:spPr>
          <a:xfrm flipV="1">
            <a:off x="3038049" y="4641404"/>
            <a:ext cx="268192" cy="598416"/>
          </a:xfrm>
          <a:prstGeom prst="straightConnector1">
            <a:avLst/>
          </a:prstGeom>
          <a:ln w="28575">
            <a:solidFill>
              <a:schemeClr val="tx1"/>
            </a:solidFill>
            <a:tailEnd type="arrow" w="lg" len="lg"/>
          </a:ln>
        </p:spPr>
        <p:style>
          <a:lnRef idx="2">
            <a:schemeClr val="accent1"/>
          </a:lnRef>
          <a:fillRef idx="0">
            <a:schemeClr val="accent1"/>
          </a:fillRef>
          <a:effectRef idx="1">
            <a:schemeClr val="accent1"/>
          </a:effectRef>
          <a:fontRef idx="minor">
            <a:schemeClr val="tx1"/>
          </a:fontRef>
        </p:style>
      </p:cxnSp>
      <p:sp>
        <p:nvSpPr>
          <p:cNvPr id="38" name="TextBox 37">
            <a:extLst>
              <a:ext uri="{FF2B5EF4-FFF2-40B4-BE49-F238E27FC236}">
                <a16:creationId xmlns:a16="http://schemas.microsoft.com/office/drawing/2014/main" id="{96E0DDCE-46F7-A345-89CE-F761F9B3357C}"/>
              </a:ext>
            </a:extLst>
          </p:cNvPr>
          <p:cNvSpPr txBox="1"/>
          <p:nvPr/>
        </p:nvSpPr>
        <p:spPr>
          <a:xfrm>
            <a:off x="5254140" y="5240795"/>
            <a:ext cx="3291515" cy="830997"/>
          </a:xfrm>
          <a:prstGeom prst="rect">
            <a:avLst/>
          </a:prstGeom>
          <a:noFill/>
        </p:spPr>
        <p:txBody>
          <a:bodyPr wrap="square" rtlCol="0">
            <a:spAutoFit/>
          </a:bodyPr>
          <a:lstStyle/>
          <a:p>
            <a:r>
              <a:rPr lang="ga-IE" sz="2400" dirty="0">
                <a:latin typeface="Comic Sans MS" panose="030F0702030302020204" pitchFamily="66" charset="0"/>
              </a:rPr>
              <a:t>Foscríbhinní chun </a:t>
            </a:r>
            <a:r>
              <a:rPr lang="en-IE" sz="2400" dirty="0" err="1">
                <a:latin typeface="Comic Sans MS" panose="030F0702030302020204" pitchFamily="66" charset="0"/>
              </a:rPr>
              <a:t>alúmanam</a:t>
            </a:r>
            <a:r>
              <a:rPr lang="ga-IE" sz="2400" dirty="0">
                <a:latin typeface="Comic Sans MS" panose="030F0702030302020204" pitchFamily="66" charset="0"/>
              </a:rPr>
              <a:t> a léiriú</a:t>
            </a:r>
            <a:endParaRPr lang="en-GB" sz="2800" dirty="0">
              <a:latin typeface="Arial" panose="020B0604020202020204" pitchFamily="34" charset="0"/>
              <a:cs typeface="Arial" panose="020B0604020202020204" pitchFamily="34" charset="0"/>
            </a:endParaRPr>
          </a:p>
        </p:txBody>
      </p:sp>
      <p:cxnSp>
        <p:nvCxnSpPr>
          <p:cNvPr id="39" name="Straight Arrow Connector 38">
            <a:extLst>
              <a:ext uri="{FF2B5EF4-FFF2-40B4-BE49-F238E27FC236}">
                <a16:creationId xmlns:a16="http://schemas.microsoft.com/office/drawing/2014/main" id="{CA726037-B2AF-1AE5-10D4-BE4F6D6EE28B}"/>
              </a:ext>
            </a:extLst>
          </p:cNvPr>
          <p:cNvCxnSpPr/>
          <p:nvPr/>
        </p:nvCxnSpPr>
        <p:spPr>
          <a:xfrm flipH="1" flipV="1">
            <a:off x="5621861" y="4618767"/>
            <a:ext cx="215900" cy="584200"/>
          </a:xfrm>
          <a:prstGeom prst="straightConnector1">
            <a:avLst/>
          </a:prstGeom>
          <a:ln w="28575">
            <a:solidFill>
              <a:schemeClr val="tx1"/>
            </a:solidFill>
            <a:tailEnd type="arrow" w="lg" len="lg"/>
          </a:ln>
        </p:spPr>
        <p:style>
          <a:lnRef idx="2">
            <a:schemeClr val="accent1"/>
          </a:lnRef>
          <a:fillRef idx="0">
            <a:schemeClr val="accent1"/>
          </a:fillRef>
          <a:effectRef idx="1">
            <a:schemeClr val="accent1"/>
          </a:effectRef>
          <a:fontRef idx="minor">
            <a:schemeClr val="tx1"/>
          </a:fontRef>
        </p:style>
      </p:cxnSp>
      <p:cxnSp>
        <p:nvCxnSpPr>
          <p:cNvPr id="40" name="Straight Arrow Connector 39">
            <a:extLst>
              <a:ext uri="{FF2B5EF4-FFF2-40B4-BE49-F238E27FC236}">
                <a16:creationId xmlns:a16="http://schemas.microsoft.com/office/drawing/2014/main" id="{FC2EB916-E7E5-159F-8A6B-23FE01F0B17A}"/>
              </a:ext>
            </a:extLst>
          </p:cNvPr>
          <p:cNvCxnSpPr/>
          <p:nvPr/>
        </p:nvCxnSpPr>
        <p:spPr>
          <a:xfrm flipH="1" flipV="1">
            <a:off x="6207451" y="4584660"/>
            <a:ext cx="215900" cy="584200"/>
          </a:xfrm>
          <a:prstGeom prst="straightConnector1">
            <a:avLst/>
          </a:prstGeom>
          <a:ln w="28575">
            <a:solidFill>
              <a:schemeClr val="tx1"/>
            </a:solidFill>
            <a:tailEnd type="arrow" w="lg" len="lg"/>
          </a:ln>
        </p:spPr>
        <p:style>
          <a:lnRef idx="2">
            <a:schemeClr val="accent1"/>
          </a:lnRef>
          <a:fillRef idx="0">
            <a:schemeClr val="accent1"/>
          </a:fillRef>
          <a:effectRef idx="1">
            <a:schemeClr val="accent1"/>
          </a:effectRef>
          <a:fontRef idx="minor">
            <a:schemeClr val="tx1"/>
          </a:fontRef>
        </p:style>
      </p:cxnSp>
      <p:cxnSp>
        <p:nvCxnSpPr>
          <p:cNvPr id="41" name="Straight Arrow Connector 40">
            <a:extLst>
              <a:ext uri="{FF2B5EF4-FFF2-40B4-BE49-F238E27FC236}">
                <a16:creationId xmlns:a16="http://schemas.microsoft.com/office/drawing/2014/main" id="{D51A93C5-E2FD-1197-6761-6F58D6AB4966}"/>
              </a:ext>
            </a:extLst>
          </p:cNvPr>
          <p:cNvCxnSpPr>
            <a:cxnSpLocks/>
          </p:cNvCxnSpPr>
          <p:nvPr/>
        </p:nvCxnSpPr>
        <p:spPr>
          <a:xfrm flipV="1">
            <a:off x="6765801" y="4587382"/>
            <a:ext cx="268192" cy="598416"/>
          </a:xfrm>
          <a:prstGeom prst="straightConnector1">
            <a:avLst/>
          </a:prstGeom>
          <a:ln w="28575">
            <a:solidFill>
              <a:schemeClr val="tx1"/>
            </a:solidFill>
            <a:tailEnd type="arrow" w="lg" len="lg"/>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578257869"/>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C9ABF6E-1570-74F2-C06A-C4932DF40F9D}"/>
            </a:ext>
          </a:extLst>
        </p:cNvPr>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9" name="TextBox 8">
                <a:extLst>
                  <a:ext uri="{FF2B5EF4-FFF2-40B4-BE49-F238E27FC236}">
                    <a16:creationId xmlns:a16="http://schemas.microsoft.com/office/drawing/2014/main" id="{A0B31683-6E4A-87BC-EE82-0B030E209176}"/>
                  </a:ext>
                </a:extLst>
              </p:cNvPr>
              <p:cNvSpPr txBox="1"/>
              <p:nvPr/>
            </p:nvSpPr>
            <p:spPr>
              <a:xfrm>
                <a:off x="906805" y="3855389"/>
                <a:ext cx="1896032" cy="523220"/>
              </a:xfrm>
              <a:prstGeom prst="rect">
                <a:avLst/>
              </a:prstGeom>
              <a:noFill/>
            </p:spPr>
            <p:txBody>
              <a:bodyPr wrap="none" rtlCol="0">
                <a:spAutoFit/>
              </a:bodyPr>
              <a:lstStyle/>
              <a:p>
                <a:pPr algn="l"/>
                <a14:m>
                  <m:oMathPara xmlns:m="http://schemas.openxmlformats.org/officeDocument/2006/math">
                    <m:oMathParaPr>
                      <m:jc m:val="centerGroup"/>
                    </m:oMathParaPr>
                    <m:oMath xmlns:m="http://schemas.openxmlformats.org/officeDocument/2006/math">
                      <m:r>
                        <a:rPr lang="en-GB" sz="2800" b="0" i="1" noProof="0" smtClean="0">
                          <a:latin typeface="Cambria Math" panose="02040503050406030204" pitchFamily="18" charset="0"/>
                        </a:rPr>
                        <m:t>𝑄</m:t>
                      </m:r>
                      <m:r>
                        <a:rPr lang="en-GB" sz="2800" b="0" i="1" noProof="0" smtClean="0">
                          <a:latin typeface="Cambria Math" panose="02040503050406030204" pitchFamily="18" charset="0"/>
                        </a:rPr>
                        <m:t>=</m:t>
                      </m:r>
                      <m:r>
                        <a:rPr lang="en-GB" sz="2800" b="0" i="1" noProof="0" smtClean="0">
                          <a:latin typeface="Cambria Math" panose="02040503050406030204" pitchFamily="18" charset="0"/>
                        </a:rPr>
                        <m:t>𝑚𝑐</m:t>
                      </m:r>
                      <m:r>
                        <m:rPr>
                          <m:sty m:val="p"/>
                        </m:rPr>
                        <a:rPr lang="en-GB" sz="2800" b="0" i="0" noProof="0" smtClean="0">
                          <a:latin typeface="Cambria Math" panose="02040503050406030204" pitchFamily="18" charset="0"/>
                        </a:rPr>
                        <m:t>Δ</m:t>
                      </m:r>
                      <m:r>
                        <a:rPr lang="en-GB" sz="2800" b="0" i="1" noProof="0" smtClean="0">
                          <a:latin typeface="Cambria Math" panose="02040503050406030204" pitchFamily="18" charset="0"/>
                        </a:rPr>
                        <m:t>𝜃</m:t>
                      </m:r>
                    </m:oMath>
                  </m:oMathPara>
                </a14:m>
                <a:endParaRPr lang="en-GB" sz="2800" noProof="0"/>
              </a:p>
            </p:txBody>
          </p:sp>
        </mc:Choice>
        <mc:Fallback xmlns="">
          <p:sp>
            <p:nvSpPr>
              <p:cNvPr id="9" name="TextBox 8">
                <a:extLst>
                  <a:ext uri="{FF2B5EF4-FFF2-40B4-BE49-F238E27FC236}">
                    <a16:creationId xmlns:a16="http://schemas.microsoft.com/office/drawing/2014/main" id="{A0B31683-6E4A-87BC-EE82-0B030E209176}"/>
                  </a:ext>
                </a:extLst>
              </p:cNvPr>
              <p:cNvSpPr txBox="1">
                <a:spLocks noRot="1" noChangeAspect="1" noMove="1" noResize="1" noEditPoints="1" noAdjustHandles="1" noChangeArrowheads="1" noChangeShapeType="1" noTextEdit="1"/>
              </p:cNvSpPr>
              <p:nvPr/>
            </p:nvSpPr>
            <p:spPr>
              <a:xfrm>
                <a:off x="906805" y="3855389"/>
                <a:ext cx="1896032" cy="523220"/>
              </a:xfrm>
              <a:prstGeom prst="rect">
                <a:avLst/>
              </a:prstGeom>
              <a:blipFill>
                <a:blip r:embed="rId2"/>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 name="TextBox 1">
                <a:extLst>
                  <a:ext uri="{FF2B5EF4-FFF2-40B4-BE49-F238E27FC236}">
                    <a16:creationId xmlns:a16="http://schemas.microsoft.com/office/drawing/2014/main" id="{C8A9AF60-88F9-A2D2-01AE-42D96E7472B6}"/>
                  </a:ext>
                </a:extLst>
              </p:cNvPr>
              <p:cNvSpPr txBox="1"/>
              <p:nvPr/>
            </p:nvSpPr>
            <p:spPr>
              <a:xfrm>
                <a:off x="348799" y="4589337"/>
                <a:ext cx="4908075" cy="523220"/>
              </a:xfrm>
              <a:prstGeom prst="rect">
                <a:avLst/>
              </a:prstGeom>
              <a:noFill/>
            </p:spPr>
            <p:txBody>
              <a:bodyPr wrap="none" rtlCol="0">
                <a:spAutoFit/>
              </a:bodyPr>
              <a:lstStyle/>
              <a:p>
                <a:pPr algn="l"/>
                <a14:m>
                  <m:oMathPara xmlns:m="http://schemas.openxmlformats.org/officeDocument/2006/math">
                    <m:oMathParaPr>
                      <m:jc m:val="centerGroup"/>
                    </m:oMathParaPr>
                    <m:oMath xmlns:m="http://schemas.openxmlformats.org/officeDocument/2006/math">
                      <m:r>
                        <a:rPr lang="en-GB" sz="2800" b="0" i="1" noProof="0" smtClean="0">
                          <a:latin typeface="Cambria Math" panose="02040503050406030204" pitchFamily="18" charset="0"/>
                        </a:rPr>
                        <m:t>⇒</m:t>
                      </m:r>
                      <m:r>
                        <a:rPr lang="en-GB" sz="2800" b="0" i="1" noProof="0" smtClean="0">
                          <a:latin typeface="Cambria Math" panose="02040503050406030204" pitchFamily="18" charset="0"/>
                        </a:rPr>
                        <m:t>𝑄</m:t>
                      </m:r>
                      <m:r>
                        <a:rPr lang="en-GB" sz="2800" b="0" i="1" noProof="0" smtClean="0">
                          <a:latin typeface="Cambria Math" panose="02040503050406030204" pitchFamily="18" charset="0"/>
                        </a:rPr>
                        <m:t>=</m:t>
                      </m:r>
                      <m:sSub>
                        <m:sSubPr>
                          <m:ctrlPr>
                            <a:rPr lang="en-GB" sz="2800" b="0" i="1" noProof="0" smtClean="0">
                              <a:latin typeface="Cambria Math" panose="02040503050406030204" pitchFamily="18" charset="0"/>
                            </a:rPr>
                          </m:ctrlPr>
                        </m:sSubPr>
                        <m:e>
                          <m:r>
                            <a:rPr lang="en-GB" sz="2800" b="0" i="1" noProof="0" smtClean="0">
                              <a:latin typeface="Cambria Math" panose="02040503050406030204" pitchFamily="18" charset="0"/>
                            </a:rPr>
                            <m:t>𝑚</m:t>
                          </m:r>
                        </m:e>
                        <m:sub>
                          <m:r>
                            <a:rPr lang="en-GB" sz="2800" b="0" i="1" noProof="0" smtClean="0">
                              <a:latin typeface="Cambria Math" panose="02040503050406030204" pitchFamily="18" charset="0"/>
                            </a:rPr>
                            <m:t>𝑤</m:t>
                          </m:r>
                        </m:sub>
                      </m:sSub>
                      <m:sSub>
                        <m:sSubPr>
                          <m:ctrlPr>
                            <a:rPr lang="en-GB" sz="2800" b="0" i="1" noProof="0" smtClean="0">
                              <a:latin typeface="Cambria Math" panose="02040503050406030204" pitchFamily="18" charset="0"/>
                            </a:rPr>
                          </m:ctrlPr>
                        </m:sSubPr>
                        <m:e>
                          <m:r>
                            <a:rPr lang="en-GB" sz="2800" b="0" i="1" noProof="0" smtClean="0">
                              <a:latin typeface="Cambria Math" panose="02040503050406030204" pitchFamily="18" charset="0"/>
                            </a:rPr>
                            <m:t>𝑐</m:t>
                          </m:r>
                        </m:e>
                        <m:sub>
                          <m:r>
                            <a:rPr lang="en-GB" sz="2800" b="0" i="1" noProof="0" smtClean="0">
                              <a:latin typeface="Cambria Math" panose="02040503050406030204" pitchFamily="18" charset="0"/>
                            </a:rPr>
                            <m:t>𝑤</m:t>
                          </m:r>
                        </m:sub>
                      </m:sSub>
                      <m:r>
                        <m:rPr>
                          <m:sty m:val="p"/>
                        </m:rPr>
                        <a:rPr lang="en-GB" sz="2800" b="0" i="0" noProof="0" smtClean="0">
                          <a:latin typeface="Cambria Math" panose="02040503050406030204" pitchFamily="18" charset="0"/>
                        </a:rPr>
                        <m:t>Δ</m:t>
                      </m:r>
                      <m:sSub>
                        <m:sSubPr>
                          <m:ctrlPr>
                            <a:rPr lang="en-GB" sz="2800" b="0" i="1" noProof="0" smtClean="0">
                              <a:latin typeface="Cambria Math" panose="02040503050406030204" pitchFamily="18" charset="0"/>
                            </a:rPr>
                          </m:ctrlPr>
                        </m:sSubPr>
                        <m:e>
                          <m:r>
                            <a:rPr lang="en-GB" sz="2800" b="0" i="1" noProof="0" smtClean="0">
                              <a:latin typeface="Cambria Math" panose="02040503050406030204" pitchFamily="18" charset="0"/>
                            </a:rPr>
                            <m:t>𝜃</m:t>
                          </m:r>
                        </m:e>
                        <m:sub>
                          <m:r>
                            <a:rPr lang="en-GB" sz="2800" b="0" i="1" noProof="0" smtClean="0">
                              <a:latin typeface="Cambria Math" panose="02040503050406030204" pitchFamily="18" charset="0"/>
                            </a:rPr>
                            <m:t>𝑤</m:t>
                          </m:r>
                        </m:sub>
                      </m:sSub>
                      <m:r>
                        <a:rPr lang="en-GB" sz="2800" b="0" i="1" noProof="0" smtClean="0">
                          <a:latin typeface="Cambria Math" panose="02040503050406030204" pitchFamily="18" charset="0"/>
                        </a:rPr>
                        <m:t>+</m:t>
                      </m:r>
                      <m:sSub>
                        <m:sSubPr>
                          <m:ctrlPr>
                            <a:rPr lang="en-GB" sz="2800" b="0" i="1" noProof="0" smtClean="0">
                              <a:latin typeface="Cambria Math" panose="02040503050406030204" pitchFamily="18" charset="0"/>
                            </a:rPr>
                          </m:ctrlPr>
                        </m:sSubPr>
                        <m:e>
                          <m:r>
                            <a:rPr lang="en-GB" sz="2800" b="0" i="1" noProof="0" smtClean="0">
                              <a:latin typeface="Cambria Math" panose="02040503050406030204" pitchFamily="18" charset="0"/>
                            </a:rPr>
                            <m:t>𝑚</m:t>
                          </m:r>
                        </m:e>
                        <m:sub>
                          <m:r>
                            <a:rPr lang="en-GB" sz="2800" b="0" i="1" noProof="0" smtClean="0">
                              <a:latin typeface="Cambria Math" panose="02040503050406030204" pitchFamily="18" charset="0"/>
                            </a:rPr>
                            <m:t>𝑐</m:t>
                          </m:r>
                        </m:sub>
                      </m:sSub>
                      <m:sSub>
                        <m:sSubPr>
                          <m:ctrlPr>
                            <a:rPr lang="en-GB" sz="2800" b="0" i="1" noProof="0" smtClean="0">
                              <a:latin typeface="Cambria Math" panose="02040503050406030204" pitchFamily="18" charset="0"/>
                            </a:rPr>
                          </m:ctrlPr>
                        </m:sSubPr>
                        <m:e>
                          <m:r>
                            <a:rPr lang="en-GB" sz="2800" b="0" i="1" noProof="0" smtClean="0">
                              <a:latin typeface="Cambria Math" panose="02040503050406030204" pitchFamily="18" charset="0"/>
                            </a:rPr>
                            <m:t>𝑐</m:t>
                          </m:r>
                        </m:e>
                        <m:sub>
                          <m:r>
                            <a:rPr lang="en-GB" sz="2800" b="0" i="1" noProof="0" smtClean="0">
                              <a:latin typeface="Cambria Math" panose="02040503050406030204" pitchFamily="18" charset="0"/>
                            </a:rPr>
                            <m:t>𝑐</m:t>
                          </m:r>
                        </m:sub>
                      </m:sSub>
                      <m:r>
                        <m:rPr>
                          <m:sty m:val="p"/>
                        </m:rPr>
                        <a:rPr lang="en-GB" sz="2800" b="0" i="0" noProof="0" smtClean="0">
                          <a:latin typeface="Cambria Math" panose="02040503050406030204" pitchFamily="18" charset="0"/>
                        </a:rPr>
                        <m:t>Δ</m:t>
                      </m:r>
                      <m:sSub>
                        <m:sSubPr>
                          <m:ctrlPr>
                            <a:rPr lang="en-GB" sz="2800" b="0" i="1" noProof="0" smtClean="0">
                              <a:latin typeface="Cambria Math" panose="02040503050406030204" pitchFamily="18" charset="0"/>
                            </a:rPr>
                          </m:ctrlPr>
                        </m:sSubPr>
                        <m:e>
                          <m:r>
                            <a:rPr lang="en-GB" sz="2800" b="0" i="1" noProof="0" smtClean="0">
                              <a:latin typeface="Cambria Math" panose="02040503050406030204" pitchFamily="18" charset="0"/>
                            </a:rPr>
                            <m:t>𝜃</m:t>
                          </m:r>
                        </m:e>
                        <m:sub>
                          <m:r>
                            <a:rPr lang="en-GB" sz="2800" b="0" i="1" noProof="0" smtClean="0">
                              <a:latin typeface="Cambria Math" panose="02040503050406030204" pitchFamily="18" charset="0"/>
                            </a:rPr>
                            <m:t>𝑐</m:t>
                          </m:r>
                        </m:sub>
                      </m:sSub>
                    </m:oMath>
                  </m:oMathPara>
                </a14:m>
                <a:endParaRPr lang="en-GB" sz="2800" noProof="0"/>
              </a:p>
            </p:txBody>
          </p:sp>
        </mc:Choice>
        <mc:Fallback xmlns="">
          <p:sp>
            <p:nvSpPr>
              <p:cNvPr id="2" name="TextBox 1">
                <a:extLst>
                  <a:ext uri="{FF2B5EF4-FFF2-40B4-BE49-F238E27FC236}">
                    <a16:creationId xmlns:a16="http://schemas.microsoft.com/office/drawing/2014/main" id="{C8A9AF60-88F9-A2D2-01AE-42D96E7472B6}"/>
                  </a:ext>
                </a:extLst>
              </p:cNvPr>
              <p:cNvSpPr txBox="1">
                <a:spLocks noRot="1" noChangeAspect="1" noMove="1" noResize="1" noEditPoints="1" noAdjustHandles="1" noChangeArrowheads="1" noChangeShapeType="1" noTextEdit="1"/>
              </p:cNvSpPr>
              <p:nvPr/>
            </p:nvSpPr>
            <p:spPr>
              <a:xfrm>
                <a:off x="348799" y="4589337"/>
                <a:ext cx="4908075" cy="523220"/>
              </a:xfrm>
              <a:prstGeom prst="rect">
                <a:avLst/>
              </a:prstGeom>
              <a:blipFill>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 name="TextBox 2">
                <a:extLst>
                  <a:ext uri="{FF2B5EF4-FFF2-40B4-BE49-F238E27FC236}">
                    <a16:creationId xmlns:a16="http://schemas.microsoft.com/office/drawing/2014/main" id="{512C8D1C-8851-2250-94CB-EB15F5B2509B}"/>
                  </a:ext>
                </a:extLst>
              </p:cNvPr>
              <p:cNvSpPr txBox="1"/>
              <p:nvPr/>
            </p:nvSpPr>
            <p:spPr>
              <a:xfrm>
                <a:off x="5327359" y="2202931"/>
                <a:ext cx="2992229" cy="523220"/>
              </a:xfrm>
              <a:prstGeom prst="rect">
                <a:avLst/>
              </a:prstGeom>
              <a:noFill/>
            </p:spPr>
            <p:txBody>
              <a:bodyPr wrap="none" rtlCol="0">
                <a:spAutoFit/>
              </a:bodyPr>
              <a:lstStyle/>
              <a:p>
                <a:pPr algn="l"/>
                <a14:m>
                  <m:oMathPara xmlns:m="http://schemas.openxmlformats.org/officeDocument/2006/math">
                    <m:oMathParaPr>
                      <m:jc m:val="centerGroup"/>
                    </m:oMathParaPr>
                    <m:oMath xmlns:m="http://schemas.openxmlformats.org/officeDocument/2006/math">
                      <m:sSub>
                        <m:sSubPr>
                          <m:ctrlPr>
                            <a:rPr lang="en-GB" sz="2800" b="0" i="1" noProof="0" smtClean="0">
                              <a:latin typeface="Cambria Math" panose="02040503050406030204" pitchFamily="18" charset="0"/>
                            </a:rPr>
                          </m:ctrlPr>
                        </m:sSubPr>
                        <m:e>
                          <m:r>
                            <a:rPr lang="en-GB" sz="2800" b="0" i="1" noProof="0" smtClean="0">
                              <a:latin typeface="Cambria Math" panose="02040503050406030204" pitchFamily="18" charset="0"/>
                            </a:rPr>
                            <m:t>𝑚</m:t>
                          </m:r>
                        </m:e>
                        <m:sub>
                          <m:r>
                            <a:rPr lang="en-GB" sz="2800" b="0" i="1" noProof="0" smtClean="0">
                              <a:latin typeface="Cambria Math" panose="02040503050406030204" pitchFamily="18" charset="0"/>
                            </a:rPr>
                            <m:t>𝑤</m:t>
                          </m:r>
                        </m:sub>
                      </m:sSub>
                      <m:r>
                        <a:rPr lang="en-GB" sz="2800" b="0" i="1" noProof="0" smtClean="0">
                          <a:latin typeface="Cambria Math" panose="02040503050406030204" pitchFamily="18" charset="0"/>
                        </a:rPr>
                        <m:t>=</m:t>
                      </m:r>
                      <m:r>
                        <a:rPr lang="en-IE" sz="2800" b="0" i="1" noProof="0" smtClean="0">
                          <a:latin typeface="Cambria Math" panose="02040503050406030204" pitchFamily="18" charset="0"/>
                        </a:rPr>
                        <m:t>𝑚𝑎𝑖𝑠</m:t>
                      </m:r>
                      <m:r>
                        <a:rPr lang="en-IE" sz="2800" b="0" i="1" noProof="0" smtClean="0">
                          <a:latin typeface="Cambria Math" panose="02040503050406030204" pitchFamily="18" charset="0"/>
                        </a:rPr>
                        <m:t> </m:t>
                      </m:r>
                      <m:r>
                        <a:rPr lang="en-IE" sz="2800" b="0" i="1" noProof="0" smtClean="0">
                          <a:latin typeface="Cambria Math" panose="02040503050406030204" pitchFamily="18" charset="0"/>
                        </a:rPr>
                        <m:t>𝑢𝑖𝑠𝑐𝑒</m:t>
                      </m:r>
                    </m:oMath>
                  </m:oMathPara>
                </a14:m>
                <a:endParaRPr lang="en-GB" sz="2800" noProof="0" dirty="0"/>
              </a:p>
            </p:txBody>
          </p:sp>
        </mc:Choice>
        <mc:Fallback xmlns="">
          <p:sp>
            <p:nvSpPr>
              <p:cNvPr id="3" name="TextBox 2">
                <a:extLst>
                  <a:ext uri="{FF2B5EF4-FFF2-40B4-BE49-F238E27FC236}">
                    <a16:creationId xmlns:a16="http://schemas.microsoft.com/office/drawing/2014/main" id="{512C8D1C-8851-2250-94CB-EB15F5B2509B}"/>
                  </a:ext>
                </a:extLst>
              </p:cNvPr>
              <p:cNvSpPr txBox="1">
                <a:spLocks noRot="1" noChangeAspect="1" noMove="1" noResize="1" noEditPoints="1" noAdjustHandles="1" noChangeArrowheads="1" noChangeShapeType="1" noTextEdit="1"/>
              </p:cNvSpPr>
              <p:nvPr/>
            </p:nvSpPr>
            <p:spPr>
              <a:xfrm>
                <a:off x="5327359" y="2202931"/>
                <a:ext cx="2992229" cy="523220"/>
              </a:xfrm>
              <a:prstGeom prst="rect">
                <a:avLst/>
              </a:prstGeom>
              <a:blipFill>
                <a:blip r:embed="rId4"/>
                <a:stretch>
                  <a:fillRect/>
                </a:stretch>
              </a:blipFill>
            </p:spPr>
            <p:txBody>
              <a:bodyPr/>
              <a:lstStyle/>
              <a:p>
                <a:r>
                  <a:rPr lang="en-IE">
                    <a:noFill/>
                  </a:rPr>
                  <a:t> </a:t>
                </a:r>
              </a:p>
            </p:txBody>
          </p:sp>
        </mc:Fallback>
      </mc:AlternateContent>
      <mc:AlternateContent xmlns:mc="http://schemas.openxmlformats.org/markup-compatibility/2006" xmlns:a14="http://schemas.microsoft.com/office/drawing/2010/main">
        <mc:Choice Requires="a14">
          <p:sp>
            <p:nvSpPr>
              <p:cNvPr id="11" name="TextBox 10">
                <a:extLst>
                  <a:ext uri="{FF2B5EF4-FFF2-40B4-BE49-F238E27FC236}">
                    <a16:creationId xmlns:a16="http://schemas.microsoft.com/office/drawing/2014/main" id="{7F37EAA3-DF1F-B79C-16D6-0693D531C112}"/>
                  </a:ext>
                </a:extLst>
              </p:cNvPr>
              <p:cNvSpPr txBox="1"/>
              <p:nvPr/>
            </p:nvSpPr>
            <p:spPr>
              <a:xfrm>
                <a:off x="5327359" y="2619662"/>
                <a:ext cx="3125278" cy="523220"/>
              </a:xfrm>
              <a:prstGeom prst="rect">
                <a:avLst/>
              </a:prstGeom>
              <a:noFill/>
            </p:spPr>
            <p:txBody>
              <a:bodyPr wrap="none" rtlCol="0">
                <a:spAutoFit/>
              </a:bodyPr>
              <a:lstStyle/>
              <a:p>
                <a:pPr algn="l"/>
                <a14:m>
                  <m:oMathPara xmlns:m="http://schemas.openxmlformats.org/officeDocument/2006/math">
                    <m:oMathParaPr>
                      <m:jc m:val="centerGroup"/>
                    </m:oMathParaPr>
                    <m:oMath xmlns:m="http://schemas.openxmlformats.org/officeDocument/2006/math">
                      <m:sSub>
                        <m:sSubPr>
                          <m:ctrlPr>
                            <a:rPr lang="en-GB" sz="2800" b="0" i="1" noProof="0" smtClean="0">
                              <a:latin typeface="Cambria Math" panose="02040503050406030204" pitchFamily="18" charset="0"/>
                            </a:rPr>
                          </m:ctrlPr>
                        </m:sSubPr>
                        <m:e>
                          <m:r>
                            <a:rPr lang="en-GB" sz="2800" b="0" i="1" noProof="0" smtClean="0">
                              <a:latin typeface="Cambria Math" panose="02040503050406030204" pitchFamily="18" charset="0"/>
                            </a:rPr>
                            <m:t>𝑚</m:t>
                          </m:r>
                        </m:e>
                        <m:sub>
                          <m:r>
                            <a:rPr lang="en-GB" sz="2800" b="0" i="1" noProof="0" smtClean="0">
                              <a:latin typeface="Cambria Math" panose="02040503050406030204" pitchFamily="18" charset="0"/>
                            </a:rPr>
                            <m:t>𝑐</m:t>
                          </m:r>
                        </m:sub>
                      </m:sSub>
                      <m:r>
                        <a:rPr lang="en-GB" sz="2800" b="0" i="1" noProof="0" smtClean="0">
                          <a:latin typeface="Cambria Math" panose="02040503050406030204" pitchFamily="18" charset="0"/>
                        </a:rPr>
                        <m:t>=</m:t>
                      </m:r>
                      <m:r>
                        <a:rPr lang="en-GB" sz="2800" b="0" i="1" noProof="0" smtClean="0">
                          <a:latin typeface="Cambria Math" panose="02040503050406030204" pitchFamily="18" charset="0"/>
                        </a:rPr>
                        <m:t>𝑚𝑎𝑖𝑠</m:t>
                      </m:r>
                      <m:r>
                        <a:rPr lang="en-IE" sz="2800" b="0" i="1" noProof="0" smtClean="0">
                          <a:latin typeface="Cambria Math" panose="02040503050406030204" pitchFamily="18" charset="0"/>
                        </a:rPr>
                        <m:t> </m:t>
                      </m:r>
                      <m:r>
                        <a:rPr lang="en-IE" sz="2800" b="0" i="1" noProof="0" smtClean="0">
                          <a:latin typeface="Cambria Math" panose="02040503050406030204" pitchFamily="18" charset="0"/>
                        </a:rPr>
                        <m:t>𝑐𝑜𝑝𝑎𝑖𝑟</m:t>
                      </m:r>
                    </m:oMath>
                  </m:oMathPara>
                </a14:m>
                <a:endParaRPr lang="en-GB" sz="2800" noProof="0" dirty="0"/>
              </a:p>
            </p:txBody>
          </p:sp>
        </mc:Choice>
        <mc:Fallback xmlns="">
          <p:sp>
            <p:nvSpPr>
              <p:cNvPr id="11" name="TextBox 10">
                <a:extLst>
                  <a:ext uri="{FF2B5EF4-FFF2-40B4-BE49-F238E27FC236}">
                    <a16:creationId xmlns:a16="http://schemas.microsoft.com/office/drawing/2014/main" id="{7F37EAA3-DF1F-B79C-16D6-0693D531C112}"/>
                  </a:ext>
                </a:extLst>
              </p:cNvPr>
              <p:cNvSpPr txBox="1">
                <a:spLocks noRot="1" noChangeAspect="1" noMove="1" noResize="1" noEditPoints="1" noAdjustHandles="1" noChangeArrowheads="1" noChangeShapeType="1" noTextEdit="1"/>
              </p:cNvSpPr>
              <p:nvPr/>
            </p:nvSpPr>
            <p:spPr>
              <a:xfrm>
                <a:off x="5327359" y="2619662"/>
                <a:ext cx="3125278" cy="523220"/>
              </a:xfrm>
              <a:prstGeom prst="rect">
                <a:avLst/>
              </a:prstGeom>
              <a:blipFill>
                <a:blip r:embed="rId5"/>
                <a:stretch>
                  <a:fillRect/>
                </a:stretch>
              </a:blipFill>
            </p:spPr>
            <p:txBody>
              <a:bodyPr/>
              <a:lstStyle/>
              <a:p>
                <a:r>
                  <a:rPr lang="en-IE">
                    <a:noFill/>
                  </a:rPr>
                  <a:t> </a:t>
                </a:r>
              </a:p>
            </p:txBody>
          </p:sp>
        </mc:Fallback>
      </mc:AlternateContent>
      <mc:AlternateContent xmlns:mc="http://schemas.openxmlformats.org/markup-compatibility/2006" xmlns:a14="http://schemas.microsoft.com/office/drawing/2010/main">
        <mc:Choice Requires="a14">
          <p:sp>
            <p:nvSpPr>
              <p:cNvPr id="12" name="TextBox 11">
                <a:extLst>
                  <a:ext uri="{FF2B5EF4-FFF2-40B4-BE49-F238E27FC236}">
                    <a16:creationId xmlns:a16="http://schemas.microsoft.com/office/drawing/2014/main" id="{F29000DC-25AB-64CE-9E40-B8B61C30B8E1}"/>
                  </a:ext>
                </a:extLst>
              </p:cNvPr>
              <p:cNvSpPr txBox="1"/>
              <p:nvPr/>
            </p:nvSpPr>
            <p:spPr>
              <a:xfrm>
                <a:off x="5327359" y="3036393"/>
                <a:ext cx="2712666" cy="523220"/>
              </a:xfrm>
              <a:prstGeom prst="rect">
                <a:avLst/>
              </a:prstGeom>
              <a:noFill/>
            </p:spPr>
            <p:txBody>
              <a:bodyPr wrap="none" rtlCol="0">
                <a:spAutoFit/>
              </a:bodyPr>
              <a:lstStyle/>
              <a:p>
                <a:pPr algn="l"/>
                <a14:m>
                  <m:oMathPara xmlns:m="http://schemas.openxmlformats.org/officeDocument/2006/math">
                    <m:oMathParaPr>
                      <m:jc m:val="centerGroup"/>
                    </m:oMathParaPr>
                    <m:oMath xmlns:m="http://schemas.openxmlformats.org/officeDocument/2006/math">
                      <m:sSub>
                        <m:sSubPr>
                          <m:ctrlPr>
                            <a:rPr lang="en-GB" sz="2800" b="0" i="1" noProof="0" smtClean="0">
                              <a:latin typeface="Cambria Math" panose="02040503050406030204" pitchFamily="18" charset="0"/>
                            </a:rPr>
                          </m:ctrlPr>
                        </m:sSubPr>
                        <m:e>
                          <m:r>
                            <a:rPr lang="en-GB" sz="2800" b="0" i="1" noProof="0" smtClean="0">
                              <a:latin typeface="Cambria Math" panose="02040503050406030204" pitchFamily="18" charset="0"/>
                            </a:rPr>
                            <m:t>𝑐</m:t>
                          </m:r>
                        </m:e>
                        <m:sub>
                          <m:r>
                            <a:rPr lang="en-GB" sz="2800" b="0" i="1" noProof="0" smtClean="0">
                              <a:latin typeface="Cambria Math" panose="02040503050406030204" pitchFamily="18" charset="0"/>
                            </a:rPr>
                            <m:t>𝑤</m:t>
                          </m:r>
                        </m:sub>
                      </m:sSub>
                      <m:r>
                        <a:rPr lang="en-GB" sz="2800" b="0" i="1" noProof="0" smtClean="0">
                          <a:latin typeface="Cambria Math" panose="02040503050406030204" pitchFamily="18" charset="0"/>
                        </a:rPr>
                        <m:t>=</m:t>
                      </m:r>
                      <m:r>
                        <a:rPr lang="en-GB" sz="2800" b="0" i="1" noProof="0" smtClean="0">
                          <a:latin typeface="Cambria Math" panose="02040503050406030204" pitchFamily="18" charset="0"/>
                        </a:rPr>
                        <m:t>𝑐</m:t>
                      </m:r>
                      <m:r>
                        <a:rPr lang="en-GB" sz="2800" b="0" i="1" noProof="0" smtClean="0">
                          <a:latin typeface="Cambria Math" panose="02040503050406030204" pitchFamily="18" charset="0"/>
                        </a:rPr>
                        <m:t> </m:t>
                      </m:r>
                      <m:r>
                        <a:rPr lang="en-GB" sz="2800" b="0" i="1" noProof="0" smtClean="0">
                          <a:latin typeface="Cambria Math" panose="02040503050406030204" pitchFamily="18" charset="0"/>
                        </a:rPr>
                        <m:t>𝑜𝑓</m:t>
                      </m:r>
                      <m:r>
                        <a:rPr lang="en-GB" sz="2800" b="0" i="1" noProof="0" smtClean="0">
                          <a:latin typeface="Cambria Math" panose="02040503050406030204" pitchFamily="18" charset="0"/>
                        </a:rPr>
                        <m:t> </m:t>
                      </m:r>
                      <m:r>
                        <a:rPr lang="en-IE" sz="2800" b="0" i="1" noProof="0" smtClean="0">
                          <a:latin typeface="Cambria Math" panose="02040503050406030204" pitchFamily="18" charset="0"/>
                        </a:rPr>
                        <m:t>𝑢𝑖𝑠𝑐𝑒</m:t>
                      </m:r>
                    </m:oMath>
                  </m:oMathPara>
                </a14:m>
                <a:endParaRPr lang="en-GB" sz="2800" noProof="0" dirty="0"/>
              </a:p>
            </p:txBody>
          </p:sp>
        </mc:Choice>
        <mc:Fallback xmlns="">
          <p:sp>
            <p:nvSpPr>
              <p:cNvPr id="12" name="TextBox 11">
                <a:extLst>
                  <a:ext uri="{FF2B5EF4-FFF2-40B4-BE49-F238E27FC236}">
                    <a16:creationId xmlns:a16="http://schemas.microsoft.com/office/drawing/2014/main" id="{F29000DC-25AB-64CE-9E40-B8B61C30B8E1}"/>
                  </a:ext>
                </a:extLst>
              </p:cNvPr>
              <p:cNvSpPr txBox="1">
                <a:spLocks noRot="1" noChangeAspect="1" noMove="1" noResize="1" noEditPoints="1" noAdjustHandles="1" noChangeArrowheads="1" noChangeShapeType="1" noTextEdit="1"/>
              </p:cNvSpPr>
              <p:nvPr/>
            </p:nvSpPr>
            <p:spPr>
              <a:xfrm>
                <a:off x="5327359" y="3036393"/>
                <a:ext cx="2712666" cy="523220"/>
              </a:xfrm>
              <a:prstGeom prst="rect">
                <a:avLst/>
              </a:prstGeom>
              <a:blipFill>
                <a:blip r:embed="rId6"/>
                <a:stretch>
                  <a:fillRect/>
                </a:stretch>
              </a:blipFill>
            </p:spPr>
            <p:txBody>
              <a:bodyPr/>
              <a:lstStyle/>
              <a:p>
                <a:r>
                  <a:rPr lang="en-IE">
                    <a:noFill/>
                  </a:rPr>
                  <a:t> </a:t>
                </a:r>
              </a:p>
            </p:txBody>
          </p:sp>
        </mc:Fallback>
      </mc:AlternateContent>
      <mc:AlternateContent xmlns:mc="http://schemas.openxmlformats.org/markup-compatibility/2006" xmlns:a14="http://schemas.microsoft.com/office/drawing/2010/main">
        <mc:Choice Requires="a14">
          <p:sp>
            <p:nvSpPr>
              <p:cNvPr id="13" name="TextBox 12">
                <a:extLst>
                  <a:ext uri="{FF2B5EF4-FFF2-40B4-BE49-F238E27FC236}">
                    <a16:creationId xmlns:a16="http://schemas.microsoft.com/office/drawing/2014/main" id="{4C8B657A-8688-71AE-732D-A8663F509512}"/>
                  </a:ext>
                </a:extLst>
              </p:cNvPr>
              <p:cNvSpPr txBox="1"/>
              <p:nvPr/>
            </p:nvSpPr>
            <p:spPr>
              <a:xfrm>
                <a:off x="5327359" y="3453124"/>
                <a:ext cx="2731902" cy="523220"/>
              </a:xfrm>
              <a:prstGeom prst="rect">
                <a:avLst/>
              </a:prstGeom>
              <a:noFill/>
            </p:spPr>
            <p:txBody>
              <a:bodyPr wrap="none" rtlCol="0">
                <a:spAutoFit/>
              </a:bodyPr>
              <a:lstStyle/>
              <a:p>
                <a:pPr algn="l"/>
                <a14:m>
                  <m:oMathPara xmlns:m="http://schemas.openxmlformats.org/officeDocument/2006/math">
                    <m:oMathParaPr>
                      <m:jc m:val="centerGroup"/>
                    </m:oMathParaPr>
                    <m:oMath xmlns:m="http://schemas.openxmlformats.org/officeDocument/2006/math">
                      <m:sSub>
                        <m:sSubPr>
                          <m:ctrlPr>
                            <a:rPr lang="en-GB" sz="2800" b="0" i="1" noProof="0" smtClean="0">
                              <a:latin typeface="Cambria Math" panose="02040503050406030204" pitchFamily="18" charset="0"/>
                            </a:rPr>
                          </m:ctrlPr>
                        </m:sSubPr>
                        <m:e>
                          <m:r>
                            <a:rPr lang="en-GB" sz="2800" b="0" i="1" noProof="0" smtClean="0">
                              <a:latin typeface="Cambria Math" panose="02040503050406030204" pitchFamily="18" charset="0"/>
                            </a:rPr>
                            <m:t>𝑐</m:t>
                          </m:r>
                        </m:e>
                        <m:sub>
                          <m:r>
                            <a:rPr lang="en-GB" sz="2800" b="0" i="1" noProof="0" smtClean="0">
                              <a:latin typeface="Cambria Math" panose="02040503050406030204" pitchFamily="18" charset="0"/>
                            </a:rPr>
                            <m:t>𝑐</m:t>
                          </m:r>
                        </m:sub>
                      </m:sSub>
                      <m:r>
                        <a:rPr lang="en-GB" sz="2800" b="0" i="1" noProof="0" smtClean="0">
                          <a:latin typeface="Cambria Math" panose="02040503050406030204" pitchFamily="18" charset="0"/>
                        </a:rPr>
                        <m:t>=</m:t>
                      </m:r>
                      <m:r>
                        <a:rPr lang="en-GB" sz="2800" b="0" i="1" noProof="0" smtClean="0">
                          <a:latin typeface="Cambria Math" panose="02040503050406030204" pitchFamily="18" charset="0"/>
                        </a:rPr>
                        <m:t>𝑐</m:t>
                      </m:r>
                      <m:r>
                        <a:rPr lang="en-GB" sz="2800" b="0" i="1" noProof="0" smtClean="0">
                          <a:latin typeface="Cambria Math" panose="02040503050406030204" pitchFamily="18" charset="0"/>
                        </a:rPr>
                        <m:t> </m:t>
                      </m:r>
                      <m:r>
                        <a:rPr lang="en-GB" sz="2800" b="0" i="1" noProof="0" smtClean="0">
                          <a:latin typeface="Cambria Math" panose="02040503050406030204" pitchFamily="18" charset="0"/>
                        </a:rPr>
                        <m:t>𝑜𝑓</m:t>
                      </m:r>
                      <m:r>
                        <a:rPr lang="en-GB" sz="2800" b="0" i="1" noProof="0" smtClean="0">
                          <a:latin typeface="Cambria Math" panose="02040503050406030204" pitchFamily="18" charset="0"/>
                        </a:rPr>
                        <m:t> </m:t>
                      </m:r>
                      <m:r>
                        <a:rPr lang="en-IE" sz="2800" b="0" i="1" noProof="0" smtClean="0">
                          <a:latin typeface="Cambria Math" panose="02040503050406030204" pitchFamily="18" charset="0"/>
                        </a:rPr>
                        <m:t>𝑐𝑜𝑝𝑎𝑟</m:t>
                      </m:r>
                    </m:oMath>
                  </m:oMathPara>
                </a14:m>
                <a:endParaRPr lang="en-GB" sz="2800" noProof="0" dirty="0"/>
              </a:p>
            </p:txBody>
          </p:sp>
        </mc:Choice>
        <mc:Fallback xmlns="">
          <p:sp>
            <p:nvSpPr>
              <p:cNvPr id="13" name="TextBox 12">
                <a:extLst>
                  <a:ext uri="{FF2B5EF4-FFF2-40B4-BE49-F238E27FC236}">
                    <a16:creationId xmlns:a16="http://schemas.microsoft.com/office/drawing/2014/main" id="{4C8B657A-8688-71AE-732D-A8663F509512}"/>
                  </a:ext>
                </a:extLst>
              </p:cNvPr>
              <p:cNvSpPr txBox="1">
                <a:spLocks noRot="1" noChangeAspect="1" noMove="1" noResize="1" noEditPoints="1" noAdjustHandles="1" noChangeArrowheads="1" noChangeShapeType="1" noTextEdit="1"/>
              </p:cNvSpPr>
              <p:nvPr/>
            </p:nvSpPr>
            <p:spPr>
              <a:xfrm>
                <a:off x="5327359" y="3453124"/>
                <a:ext cx="2731902" cy="523220"/>
              </a:xfrm>
              <a:prstGeom prst="rect">
                <a:avLst/>
              </a:prstGeom>
              <a:blipFill>
                <a:blip r:embed="rId7"/>
                <a:stretch>
                  <a:fillRect/>
                </a:stretch>
              </a:blipFill>
            </p:spPr>
            <p:txBody>
              <a:bodyPr/>
              <a:lstStyle/>
              <a:p>
                <a:r>
                  <a:rPr lang="en-IE">
                    <a:noFill/>
                  </a:rPr>
                  <a:t> </a:t>
                </a:r>
              </a:p>
            </p:txBody>
          </p:sp>
        </mc:Fallback>
      </mc:AlternateContent>
      <p:sp>
        <p:nvSpPr>
          <p:cNvPr id="17" name="TextBox 16">
            <a:extLst>
              <a:ext uri="{FF2B5EF4-FFF2-40B4-BE49-F238E27FC236}">
                <a16:creationId xmlns:a16="http://schemas.microsoft.com/office/drawing/2014/main" id="{9B666B86-FDC3-1881-727C-A53BA99C5812}"/>
              </a:ext>
            </a:extLst>
          </p:cNvPr>
          <p:cNvSpPr txBox="1"/>
          <p:nvPr/>
        </p:nvSpPr>
        <p:spPr>
          <a:xfrm>
            <a:off x="906805" y="5427371"/>
            <a:ext cx="5555912" cy="523220"/>
          </a:xfrm>
          <a:prstGeom prst="rect">
            <a:avLst/>
          </a:prstGeom>
          <a:noFill/>
        </p:spPr>
        <p:txBody>
          <a:bodyPr wrap="square" rtlCol="0">
            <a:spAutoFit/>
          </a:bodyPr>
          <a:lstStyle/>
          <a:p>
            <a:pPr algn="l">
              <a:spcAft>
                <a:spcPts val="1200"/>
              </a:spcAft>
            </a:pPr>
            <a:r>
              <a:rPr lang="en-GB" sz="2800">
                <a:latin typeface="Arial" panose="020B0604020202020204" pitchFamily="34" charset="0"/>
                <a:cs typeface="Arial" panose="020B0604020202020204" pitchFamily="34" charset="0"/>
              </a:rPr>
              <a:t>Q=0.06(4184)(9)+0.035(385)(9)</a:t>
            </a:r>
            <a:endParaRPr lang="en-US" sz="2800" err="1">
              <a:latin typeface="Arial" panose="020B0604020202020204" pitchFamily="34" charset="0"/>
              <a:cs typeface="Arial" panose="020B0604020202020204" pitchFamily="34" charset="0"/>
            </a:endParaRPr>
          </a:p>
        </p:txBody>
      </p:sp>
      <p:sp>
        <p:nvSpPr>
          <p:cNvPr id="19" name="TextBox 18">
            <a:extLst>
              <a:ext uri="{FF2B5EF4-FFF2-40B4-BE49-F238E27FC236}">
                <a16:creationId xmlns:a16="http://schemas.microsoft.com/office/drawing/2014/main" id="{16299D06-159C-A109-98B2-15732F20FEEE}"/>
              </a:ext>
            </a:extLst>
          </p:cNvPr>
          <p:cNvSpPr txBox="1"/>
          <p:nvPr/>
        </p:nvSpPr>
        <p:spPr>
          <a:xfrm>
            <a:off x="916589" y="6014397"/>
            <a:ext cx="5555912" cy="523220"/>
          </a:xfrm>
          <a:prstGeom prst="rect">
            <a:avLst/>
          </a:prstGeom>
          <a:noFill/>
        </p:spPr>
        <p:txBody>
          <a:bodyPr wrap="square" rtlCol="0">
            <a:spAutoFit/>
          </a:bodyPr>
          <a:lstStyle/>
          <a:p>
            <a:pPr algn="l">
              <a:spcAft>
                <a:spcPts val="1200"/>
              </a:spcAft>
            </a:pPr>
            <a:r>
              <a:rPr lang="en-GB" sz="2800">
                <a:latin typeface="Arial" panose="020B0604020202020204" pitchFamily="34" charset="0"/>
                <a:cs typeface="Arial" panose="020B0604020202020204" pitchFamily="34" charset="0"/>
              </a:rPr>
              <a:t>Q=2259.4 + 121.3 = 2381 J</a:t>
            </a:r>
            <a:endParaRPr lang="en-US" sz="2800" err="1">
              <a:latin typeface="Arial" panose="020B060402020202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7DD71F3A-D70B-4453-930E-6ABF4387FF78}"/>
                  </a:ext>
                </a:extLst>
              </p:cNvPr>
              <p:cNvSpPr txBox="1"/>
              <p:nvPr/>
            </p:nvSpPr>
            <p:spPr>
              <a:xfrm>
                <a:off x="239418" y="2195906"/>
                <a:ext cx="4332582" cy="1141210"/>
              </a:xfrm>
              <a:prstGeom prst="rect">
                <a:avLst/>
              </a:prstGeom>
              <a:noFill/>
            </p:spPr>
            <p:txBody>
              <a:bodyPr wrap="square" rtlCol="0">
                <a:spAutoFit/>
              </a:bodyPr>
              <a:lstStyle/>
              <a:p>
                <a:pPr>
                  <a:spcAft>
                    <a:spcPts val="1200"/>
                  </a:spcAft>
                </a:pPr>
                <a14:m>
                  <m:oMath xmlns:m="http://schemas.openxmlformats.org/officeDocument/2006/math">
                    <m:sSub>
                      <m:sSubPr>
                        <m:ctrlPr>
                          <a:rPr lang="en-GB" sz="2800" i="1" dirty="0" smtClean="0">
                            <a:latin typeface="Cambria Math" panose="02040503050406030204" pitchFamily="18" charset="0"/>
                            <a:cs typeface="Arial" panose="020B0604020202020204" pitchFamily="34" charset="0"/>
                          </a:rPr>
                        </m:ctrlPr>
                      </m:sSubPr>
                      <m:e>
                        <m:r>
                          <a:rPr lang="en-GB" sz="2800" i="1" dirty="0" smtClean="0">
                            <a:latin typeface="Cambria Math" panose="02040503050406030204" pitchFamily="18" charset="0"/>
                            <a:cs typeface="Arial" panose="020B0604020202020204" pitchFamily="34" charset="0"/>
                          </a:rPr>
                          <m:t>𝑐</m:t>
                        </m:r>
                      </m:e>
                      <m:sub>
                        <m:r>
                          <a:rPr lang="en-IE" sz="2800" b="0" i="1" dirty="0" smtClean="0">
                            <a:latin typeface="Cambria Math" panose="02040503050406030204" pitchFamily="18" charset="0"/>
                            <a:cs typeface="Arial" panose="020B0604020202020204" pitchFamily="34" charset="0"/>
                          </a:rPr>
                          <m:t>𝑢𝑖𝑠𝑐𝑒</m:t>
                        </m:r>
                      </m:sub>
                    </m:sSub>
                    <m:r>
                      <a:rPr lang="en-GB" sz="2800" i="1" dirty="0" smtClean="0">
                        <a:latin typeface="Cambria Math" panose="02040503050406030204" pitchFamily="18" charset="0"/>
                        <a:cs typeface="Arial" panose="020B0604020202020204" pitchFamily="34" charset="0"/>
                      </a:rPr>
                      <m:t> </m:t>
                    </m:r>
                  </m:oMath>
                </a14:m>
                <a:r>
                  <a:rPr lang="en-GB" sz="2800" dirty="0">
                    <a:latin typeface="Arial" panose="020B0604020202020204" pitchFamily="34" charset="0"/>
                    <a:cs typeface="Arial" panose="020B0604020202020204" pitchFamily="34" charset="0"/>
                  </a:rPr>
                  <a:t>= 4184</a:t>
                </a:r>
                <a:r>
                  <a:rPr lang="en-GB" sz="2800" noProof="0" dirty="0"/>
                  <a:t> </a:t>
                </a:r>
                <a14:m>
                  <m:oMath xmlns:m="http://schemas.openxmlformats.org/officeDocument/2006/math">
                    <m:r>
                      <m:rPr>
                        <m:sty m:val="p"/>
                      </m:rPr>
                      <a:rPr lang="en-GB" sz="2800" b="0" i="0" noProof="0" smtClean="0">
                        <a:latin typeface="Cambria Math" panose="02040503050406030204" pitchFamily="18" charset="0"/>
                      </a:rPr>
                      <m:t>J</m:t>
                    </m:r>
                    <m:r>
                      <a:rPr lang="en-GB" sz="2800" b="0" i="0" noProof="0" smtClean="0">
                        <a:latin typeface="Cambria Math" panose="02040503050406030204" pitchFamily="18" charset="0"/>
                      </a:rPr>
                      <m:t> </m:t>
                    </m:r>
                    <m:sSup>
                      <m:sSupPr>
                        <m:ctrlPr>
                          <a:rPr lang="en-GB" sz="2800" b="0" i="1" noProof="0" smtClean="0">
                            <a:latin typeface="Cambria Math" panose="02040503050406030204" pitchFamily="18" charset="0"/>
                          </a:rPr>
                        </m:ctrlPr>
                      </m:sSupPr>
                      <m:e>
                        <m:r>
                          <m:rPr>
                            <m:sty m:val="p"/>
                          </m:rPr>
                          <a:rPr lang="en-GB" sz="2800" b="0" i="0" noProof="0" smtClean="0">
                            <a:latin typeface="Cambria Math" panose="02040503050406030204" pitchFamily="18" charset="0"/>
                          </a:rPr>
                          <m:t>kg</m:t>
                        </m:r>
                      </m:e>
                      <m:sup>
                        <m:r>
                          <a:rPr lang="en-GB" sz="2800" b="0" i="0" noProof="0" smtClean="0">
                            <a:latin typeface="Cambria Math" panose="02040503050406030204" pitchFamily="18" charset="0"/>
                          </a:rPr>
                          <m:t>−1</m:t>
                        </m:r>
                      </m:sup>
                    </m:sSup>
                    <m:r>
                      <a:rPr lang="en-GB" sz="2800" b="0" i="0" noProof="0" smtClean="0">
                        <a:latin typeface="Cambria Math" panose="02040503050406030204" pitchFamily="18" charset="0"/>
                      </a:rPr>
                      <m:t> </m:t>
                    </m:r>
                    <m:sSup>
                      <m:sSupPr>
                        <m:ctrlPr>
                          <a:rPr lang="en-GB" sz="2800" b="0" i="1" noProof="0" smtClean="0">
                            <a:latin typeface="Cambria Math" panose="02040503050406030204" pitchFamily="18" charset="0"/>
                          </a:rPr>
                        </m:ctrlPr>
                      </m:sSupPr>
                      <m:e>
                        <m:r>
                          <m:rPr>
                            <m:sty m:val="p"/>
                          </m:rPr>
                          <a:rPr lang="en-GB" sz="2800" b="0" i="0" noProof="0" smtClean="0">
                            <a:latin typeface="Cambria Math" panose="02040503050406030204" pitchFamily="18" charset="0"/>
                          </a:rPr>
                          <m:t>K</m:t>
                        </m:r>
                      </m:e>
                      <m:sup>
                        <m:r>
                          <a:rPr lang="en-GB" sz="2800" b="0" i="0" noProof="0" smtClean="0">
                            <a:latin typeface="Cambria Math" panose="02040503050406030204" pitchFamily="18" charset="0"/>
                          </a:rPr>
                          <m:t>−1</m:t>
                        </m:r>
                      </m:sup>
                    </m:sSup>
                  </m:oMath>
                </a14:m>
                <a:endParaRPr lang="en-GB" sz="2800" noProof="0" dirty="0"/>
              </a:p>
              <a:p>
                <a:pPr>
                  <a:spcAft>
                    <a:spcPts val="1200"/>
                  </a:spcAft>
                </a:pPr>
                <a14:m>
                  <m:oMath xmlns:m="http://schemas.openxmlformats.org/officeDocument/2006/math">
                    <m:sSub>
                      <m:sSubPr>
                        <m:ctrlPr>
                          <a:rPr lang="en-GB" sz="2800" b="0" i="1" dirty="0" smtClean="0">
                            <a:latin typeface="Cambria Math" panose="02040503050406030204" pitchFamily="18" charset="0"/>
                            <a:cs typeface="Arial" panose="020B0604020202020204" pitchFamily="34" charset="0"/>
                          </a:rPr>
                        </m:ctrlPr>
                      </m:sSubPr>
                      <m:e>
                        <m:r>
                          <a:rPr lang="en-GB" sz="2800" i="1" dirty="0" smtClean="0">
                            <a:latin typeface="Cambria Math" panose="02040503050406030204" pitchFamily="18" charset="0"/>
                            <a:cs typeface="Arial" panose="020B0604020202020204" pitchFamily="34" charset="0"/>
                          </a:rPr>
                          <m:t>𝑐</m:t>
                        </m:r>
                      </m:e>
                      <m:sub>
                        <m:r>
                          <a:rPr lang="en-GB" sz="2800" i="1" dirty="0" smtClean="0">
                            <a:latin typeface="Cambria Math" panose="02040503050406030204" pitchFamily="18" charset="0"/>
                            <a:cs typeface="Arial" panose="020B0604020202020204" pitchFamily="34" charset="0"/>
                          </a:rPr>
                          <m:t>𝑐𝑜𝑝</m:t>
                        </m:r>
                        <m:r>
                          <a:rPr lang="en-IE" sz="2800" b="0" i="1" dirty="0" smtClean="0">
                            <a:latin typeface="Cambria Math" panose="02040503050406030204" pitchFamily="18" charset="0"/>
                            <a:cs typeface="Arial" panose="020B0604020202020204" pitchFamily="34" charset="0"/>
                          </a:rPr>
                          <m:t>𝑎𝑟</m:t>
                        </m:r>
                      </m:sub>
                    </m:sSub>
                    <m:r>
                      <a:rPr lang="en-GB" sz="2800" i="1" dirty="0" smtClean="0">
                        <a:latin typeface="Cambria Math" panose="02040503050406030204" pitchFamily="18" charset="0"/>
                        <a:cs typeface="Arial" panose="020B0604020202020204" pitchFamily="34" charset="0"/>
                      </a:rPr>
                      <m:t> </m:t>
                    </m:r>
                  </m:oMath>
                </a14:m>
                <a:r>
                  <a:rPr lang="en-GB" sz="2800" dirty="0">
                    <a:latin typeface="Arial" panose="020B0604020202020204" pitchFamily="34" charset="0"/>
                    <a:cs typeface="Arial" panose="020B0604020202020204" pitchFamily="34" charset="0"/>
                  </a:rPr>
                  <a:t>= </a:t>
                </a:r>
                <a:r>
                  <a:rPr lang="en-GB" sz="2800" noProof="0" dirty="0"/>
                  <a:t>385 </a:t>
                </a:r>
                <a14:m>
                  <m:oMath xmlns:m="http://schemas.openxmlformats.org/officeDocument/2006/math">
                    <m:r>
                      <m:rPr>
                        <m:sty m:val="p"/>
                      </m:rPr>
                      <a:rPr lang="en-GB" sz="2800" b="0" i="0" noProof="0" smtClean="0">
                        <a:latin typeface="Cambria Math" panose="02040503050406030204" pitchFamily="18" charset="0"/>
                      </a:rPr>
                      <m:t>J</m:t>
                    </m:r>
                    <m:r>
                      <a:rPr lang="en-GB" sz="2800" b="0" i="0" noProof="0" smtClean="0">
                        <a:latin typeface="Cambria Math" panose="02040503050406030204" pitchFamily="18" charset="0"/>
                      </a:rPr>
                      <m:t> </m:t>
                    </m:r>
                    <m:sSup>
                      <m:sSupPr>
                        <m:ctrlPr>
                          <a:rPr lang="en-GB" sz="2800" b="0" i="1" noProof="0" smtClean="0">
                            <a:latin typeface="Cambria Math" panose="02040503050406030204" pitchFamily="18" charset="0"/>
                          </a:rPr>
                        </m:ctrlPr>
                      </m:sSupPr>
                      <m:e>
                        <m:r>
                          <m:rPr>
                            <m:sty m:val="p"/>
                          </m:rPr>
                          <a:rPr lang="en-GB" sz="2800" b="0" i="0" noProof="0" smtClean="0">
                            <a:latin typeface="Cambria Math" panose="02040503050406030204" pitchFamily="18" charset="0"/>
                          </a:rPr>
                          <m:t>kg</m:t>
                        </m:r>
                      </m:e>
                      <m:sup>
                        <m:r>
                          <a:rPr lang="en-GB" sz="2800" b="0" i="0" noProof="0" smtClean="0">
                            <a:latin typeface="Cambria Math" panose="02040503050406030204" pitchFamily="18" charset="0"/>
                          </a:rPr>
                          <m:t>−1</m:t>
                        </m:r>
                      </m:sup>
                    </m:sSup>
                    <m:r>
                      <a:rPr lang="en-GB" sz="2800" b="0" i="0" noProof="0" smtClean="0">
                        <a:latin typeface="Cambria Math" panose="02040503050406030204" pitchFamily="18" charset="0"/>
                      </a:rPr>
                      <m:t> </m:t>
                    </m:r>
                    <m:sSup>
                      <m:sSupPr>
                        <m:ctrlPr>
                          <a:rPr lang="en-GB" sz="2800" b="0" i="1" noProof="0" smtClean="0">
                            <a:latin typeface="Cambria Math" panose="02040503050406030204" pitchFamily="18" charset="0"/>
                          </a:rPr>
                        </m:ctrlPr>
                      </m:sSupPr>
                      <m:e>
                        <m:r>
                          <m:rPr>
                            <m:sty m:val="p"/>
                          </m:rPr>
                          <a:rPr lang="en-GB" sz="2800" b="0" i="0" noProof="0" smtClean="0">
                            <a:latin typeface="Cambria Math" panose="02040503050406030204" pitchFamily="18" charset="0"/>
                          </a:rPr>
                          <m:t>K</m:t>
                        </m:r>
                      </m:e>
                      <m:sup>
                        <m:r>
                          <a:rPr lang="en-GB" sz="2800" b="0" i="0" noProof="0" smtClean="0">
                            <a:latin typeface="Cambria Math" panose="02040503050406030204" pitchFamily="18" charset="0"/>
                          </a:rPr>
                          <m:t>−1</m:t>
                        </m:r>
                      </m:sup>
                    </m:sSup>
                  </m:oMath>
                </a14:m>
                <a:endParaRPr lang="en-GB" sz="2800" noProof="0" dirty="0"/>
              </a:p>
            </p:txBody>
          </p:sp>
        </mc:Choice>
        <mc:Fallback xmlns="">
          <p:sp>
            <p:nvSpPr>
              <p:cNvPr id="5" name="TextBox 4">
                <a:extLst>
                  <a:ext uri="{FF2B5EF4-FFF2-40B4-BE49-F238E27FC236}">
                    <a16:creationId xmlns:a16="http://schemas.microsoft.com/office/drawing/2014/main" id="{7DD71F3A-D70B-4453-930E-6ABF4387FF78}"/>
                  </a:ext>
                </a:extLst>
              </p:cNvPr>
              <p:cNvSpPr txBox="1">
                <a:spLocks noRot="1" noChangeAspect="1" noMove="1" noResize="1" noEditPoints="1" noAdjustHandles="1" noChangeArrowheads="1" noChangeShapeType="1" noTextEdit="1"/>
              </p:cNvSpPr>
              <p:nvPr/>
            </p:nvSpPr>
            <p:spPr>
              <a:xfrm>
                <a:off x="239418" y="2195906"/>
                <a:ext cx="4332582" cy="1141210"/>
              </a:xfrm>
              <a:prstGeom prst="rect">
                <a:avLst/>
              </a:prstGeom>
              <a:blipFill>
                <a:blip r:embed="rId8"/>
                <a:stretch>
                  <a:fillRect t="-5348" b="-10695"/>
                </a:stretch>
              </a:blipFill>
            </p:spPr>
            <p:txBody>
              <a:bodyPr/>
              <a:lstStyle/>
              <a:p>
                <a:r>
                  <a:rPr lang="en-IE">
                    <a:noFill/>
                  </a:rPr>
                  <a:t> </a:t>
                </a:r>
              </a:p>
            </p:txBody>
          </p:sp>
        </mc:Fallback>
      </mc:AlternateContent>
      <p:sp>
        <p:nvSpPr>
          <p:cNvPr id="6" name="Title 5">
            <a:extLst>
              <a:ext uri="{FF2B5EF4-FFF2-40B4-BE49-F238E27FC236}">
                <a16:creationId xmlns:a16="http://schemas.microsoft.com/office/drawing/2014/main" id="{52F234E5-5285-B578-4ADC-009D1F31EB90}"/>
              </a:ext>
            </a:extLst>
          </p:cNvPr>
          <p:cNvSpPr>
            <a:spLocks noGrp="1"/>
          </p:cNvSpPr>
          <p:nvPr>
            <p:ph type="title"/>
          </p:nvPr>
        </p:nvSpPr>
        <p:spPr/>
        <p:txBody>
          <a:bodyPr/>
          <a:lstStyle/>
          <a:p>
            <a:r>
              <a:rPr lang="en-GB" dirty="0" err="1"/>
              <a:t>Sampla</a:t>
            </a:r>
            <a:r>
              <a:rPr lang="en-GB" dirty="0"/>
              <a:t> 9 (ag </a:t>
            </a:r>
            <a:r>
              <a:rPr lang="en-GB" dirty="0" err="1"/>
              <a:t>téamh</a:t>
            </a:r>
            <a:r>
              <a:rPr lang="en-GB" dirty="0"/>
              <a:t> le </a:t>
            </a:r>
            <a:r>
              <a:rPr lang="en-GB" dirty="0" err="1"/>
              <a:t>chéile</a:t>
            </a:r>
            <a:r>
              <a:rPr lang="en-GB" dirty="0"/>
              <a:t>)</a:t>
            </a:r>
          </a:p>
        </p:txBody>
      </p:sp>
      <p:sp>
        <p:nvSpPr>
          <p:cNvPr id="10" name="Text Placeholder 9">
            <a:extLst>
              <a:ext uri="{FF2B5EF4-FFF2-40B4-BE49-F238E27FC236}">
                <a16:creationId xmlns:a16="http://schemas.microsoft.com/office/drawing/2014/main" id="{01A4752E-F3A8-2D23-1C7B-396563A42BC7}"/>
              </a:ext>
            </a:extLst>
          </p:cNvPr>
          <p:cNvSpPr txBox="1">
            <a:spLocks noGrp="1"/>
          </p:cNvSpPr>
          <p:nvPr>
            <p:ph type="body" sz="quarter" idx="10"/>
          </p:nvPr>
        </p:nvSpPr>
        <p:spPr>
          <a:xfrm>
            <a:off x="122238" y="461963"/>
            <a:ext cx="8899525" cy="1643527"/>
          </a:xfrm>
          <a:prstGeom prst="rect">
            <a:avLst/>
          </a:prstGeom>
          <a:solidFill>
            <a:schemeClr val="accent2">
              <a:lumMod val="20000"/>
              <a:lumOff val="80000"/>
            </a:schemeClr>
          </a:solidFill>
        </p:spPr>
        <p:txBody>
          <a:bodyPr wrap="square" rtlCol="0">
            <a:spAutoFit/>
          </a:bodyPr>
          <a:lstStyle/>
          <a:p>
            <a:r>
              <a:rPr lang="ga-IE" dirty="0"/>
              <a:t>Má théitear uisce i gcoimeádán miotail, téitear an coimeádán freisin. Tugtar 60 g d'uisce i gcoimeádán copair 35 g ó 15°C go 24°C. Ríomh an fuinneamh teasa a sholáthraítear.</a:t>
            </a:r>
          </a:p>
        </p:txBody>
      </p:sp>
    </p:spTree>
    <p:extLst>
      <p:ext uri="{BB962C8B-B14F-4D97-AF65-F5344CB8AC3E}">
        <p14:creationId xmlns:p14="http://schemas.microsoft.com/office/powerpoint/2010/main" val="14936546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2"/>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7"/>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2" grpId="0"/>
      <p:bldP spid="3" grpId="0"/>
      <p:bldP spid="11" grpId="0"/>
      <p:bldP spid="12" grpId="0"/>
      <p:bldP spid="13" grpId="0"/>
      <p:bldP spid="17" grpId="0"/>
      <p:bldP spid="19" grpId="0"/>
    </p:bld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1C5DC24-CC60-5560-2368-D52714097D36}"/>
            </a:ext>
          </a:extLst>
        </p:cNvPr>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9" name="TextBox 8">
                <a:extLst>
                  <a:ext uri="{FF2B5EF4-FFF2-40B4-BE49-F238E27FC236}">
                    <a16:creationId xmlns:a16="http://schemas.microsoft.com/office/drawing/2014/main" id="{D95457F3-206B-E56C-017C-64C965451EA0}"/>
                  </a:ext>
                </a:extLst>
              </p:cNvPr>
              <p:cNvSpPr txBox="1"/>
              <p:nvPr/>
            </p:nvSpPr>
            <p:spPr>
              <a:xfrm>
                <a:off x="131485" y="2600473"/>
                <a:ext cx="1896032" cy="523220"/>
              </a:xfrm>
              <a:prstGeom prst="rect">
                <a:avLst/>
              </a:prstGeom>
              <a:noFill/>
            </p:spPr>
            <p:txBody>
              <a:bodyPr wrap="none" rtlCol="0">
                <a:spAutoFit/>
              </a:bodyPr>
              <a:lstStyle/>
              <a:p>
                <a:pPr algn="l"/>
                <a14:m>
                  <m:oMathPara xmlns:m="http://schemas.openxmlformats.org/officeDocument/2006/math">
                    <m:oMathParaPr>
                      <m:jc m:val="centerGroup"/>
                    </m:oMathParaPr>
                    <m:oMath xmlns:m="http://schemas.openxmlformats.org/officeDocument/2006/math">
                      <m:r>
                        <a:rPr lang="en-GB" sz="2800" b="0" i="1" noProof="0" smtClean="0">
                          <a:latin typeface="Cambria Math" panose="02040503050406030204" pitchFamily="18" charset="0"/>
                        </a:rPr>
                        <m:t>𝑄</m:t>
                      </m:r>
                      <m:r>
                        <a:rPr lang="en-GB" sz="2800" b="0" i="1" noProof="0" smtClean="0">
                          <a:latin typeface="Cambria Math" panose="02040503050406030204" pitchFamily="18" charset="0"/>
                        </a:rPr>
                        <m:t>=</m:t>
                      </m:r>
                      <m:r>
                        <a:rPr lang="en-GB" sz="2800" b="0" i="1" noProof="0" smtClean="0">
                          <a:latin typeface="Cambria Math" panose="02040503050406030204" pitchFamily="18" charset="0"/>
                        </a:rPr>
                        <m:t>𝑚𝑐</m:t>
                      </m:r>
                      <m:r>
                        <m:rPr>
                          <m:sty m:val="p"/>
                        </m:rPr>
                        <a:rPr lang="en-GB" sz="2800" b="0" i="0" noProof="0" smtClean="0">
                          <a:latin typeface="Cambria Math" panose="02040503050406030204" pitchFamily="18" charset="0"/>
                        </a:rPr>
                        <m:t>Δ</m:t>
                      </m:r>
                      <m:r>
                        <a:rPr lang="en-GB" sz="2800" b="0" i="1" noProof="0" smtClean="0">
                          <a:latin typeface="Cambria Math" panose="02040503050406030204" pitchFamily="18" charset="0"/>
                        </a:rPr>
                        <m:t>𝜃</m:t>
                      </m:r>
                    </m:oMath>
                  </m:oMathPara>
                </a14:m>
                <a:endParaRPr lang="en-GB" sz="2800" noProof="0"/>
              </a:p>
            </p:txBody>
          </p:sp>
        </mc:Choice>
        <mc:Fallback xmlns="">
          <p:sp>
            <p:nvSpPr>
              <p:cNvPr id="9" name="TextBox 8">
                <a:extLst>
                  <a:ext uri="{FF2B5EF4-FFF2-40B4-BE49-F238E27FC236}">
                    <a16:creationId xmlns:a16="http://schemas.microsoft.com/office/drawing/2014/main" id="{D95457F3-206B-E56C-017C-64C965451EA0}"/>
                  </a:ext>
                </a:extLst>
              </p:cNvPr>
              <p:cNvSpPr txBox="1">
                <a:spLocks noRot="1" noChangeAspect="1" noMove="1" noResize="1" noEditPoints="1" noAdjustHandles="1" noChangeArrowheads="1" noChangeShapeType="1" noTextEdit="1"/>
              </p:cNvSpPr>
              <p:nvPr/>
            </p:nvSpPr>
            <p:spPr>
              <a:xfrm>
                <a:off x="131485" y="2600473"/>
                <a:ext cx="1896032" cy="523220"/>
              </a:xfrm>
              <a:prstGeom prst="rect">
                <a:avLst/>
              </a:prstGeom>
              <a:blipFill>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 name="TextBox 1">
                <a:extLst>
                  <a:ext uri="{FF2B5EF4-FFF2-40B4-BE49-F238E27FC236}">
                    <a16:creationId xmlns:a16="http://schemas.microsoft.com/office/drawing/2014/main" id="{F612AE2E-664F-F869-400F-8DAD4755FAA9}"/>
                  </a:ext>
                </a:extLst>
              </p:cNvPr>
              <p:cNvSpPr txBox="1"/>
              <p:nvPr/>
            </p:nvSpPr>
            <p:spPr>
              <a:xfrm>
                <a:off x="1404676" y="4074445"/>
                <a:ext cx="4043351" cy="523220"/>
              </a:xfrm>
              <a:prstGeom prst="rect">
                <a:avLst/>
              </a:prstGeom>
              <a:noFill/>
            </p:spPr>
            <p:txBody>
              <a:bodyPr wrap="none" rtlCol="0">
                <a:spAutoFit/>
              </a:bodyPr>
              <a:lstStyle/>
              <a:p>
                <a:pPr algn="l"/>
                <a14:m>
                  <m:oMathPara xmlns:m="http://schemas.openxmlformats.org/officeDocument/2006/math">
                    <m:oMathParaPr>
                      <m:jc m:val="centerGroup"/>
                    </m:oMathParaPr>
                    <m:oMath xmlns:m="http://schemas.openxmlformats.org/officeDocument/2006/math">
                      <m:r>
                        <a:rPr lang="en-GB" sz="2800" b="0" i="1" noProof="0" smtClean="0">
                          <a:latin typeface="Cambria Math" panose="02040503050406030204" pitchFamily="18" charset="0"/>
                        </a:rPr>
                        <m:t>⇒</m:t>
                      </m:r>
                      <m:sSub>
                        <m:sSubPr>
                          <m:ctrlPr>
                            <a:rPr lang="en-GB" sz="2800" b="0" i="1" noProof="0" smtClean="0">
                              <a:latin typeface="Cambria Math" panose="02040503050406030204" pitchFamily="18" charset="0"/>
                            </a:rPr>
                          </m:ctrlPr>
                        </m:sSubPr>
                        <m:e>
                          <m:r>
                            <a:rPr lang="en-GB" sz="2800" b="0" i="1" noProof="0" smtClean="0">
                              <a:latin typeface="Cambria Math" panose="02040503050406030204" pitchFamily="18" charset="0"/>
                            </a:rPr>
                            <m:t>𝑚</m:t>
                          </m:r>
                        </m:e>
                        <m:sub>
                          <m:r>
                            <a:rPr lang="en-GB" sz="2800" b="0" i="1" noProof="0" smtClean="0">
                              <a:latin typeface="Cambria Math" panose="02040503050406030204" pitchFamily="18" charset="0"/>
                            </a:rPr>
                            <m:t>𝑤</m:t>
                          </m:r>
                        </m:sub>
                      </m:sSub>
                      <m:sSub>
                        <m:sSubPr>
                          <m:ctrlPr>
                            <a:rPr lang="en-GB" sz="2800" b="0" i="1" noProof="0" smtClean="0">
                              <a:latin typeface="Cambria Math" panose="02040503050406030204" pitchFamily="18" charset="0"/>
                            </a:rPr>
                          </m:ctrlPr>
                        </m:sSubPr>
                        <m:e>
                          <m:r>
                            <a:rPr lang="en-GB" sz="2800" b="0" i="1" noProof="0" smtClean="0">
                              <a:latin typeface="Cambria Math" panose="02040503050406030204" pitchFamily="18" charset="0"/>
                            </a:rPr>
                            <m:t>𝑐</m:t>
                          </m:r>
                        </m:e>
                        <m:sub>
                          <m:r>
                            <a:rPr lang="en-GB" sz="2800" b="0" i="1" noProof="0" smtClean="0">
                              <a:latin typeface="Cambria Math" panose="02040503050406030204" pitchFamily="18" charset="0"/>
                            </a:rPr>
                            <m:t>𝑤</m:t>
                          </m:r>
                        </m:sub>
                      </m:sSub>
                      <m:r>
                        <m:rPr>
                          <m:sty m:val="p"/>
                        </m:rPr>
                        <a:rPr lang="en-GB" sz="2800" b="0" i="0" noProof="0" smtClean="0">
                          <a:latin typeface="Cambria Math" panose="02040503050406030204" pitchFamily="18" charset="0"/>
                        </a:rPr>
                        <m:t>Δ</m:t>
                      </m:r>
                      <m:sSub>
                        <m:sSubPr>
                          <m:ctrlPr>
                            <a:rPr lang="en-GB" sz="2800" b="0" i="1" noProof="0" smtClean="0">
                              <a:latin typeface="Cambria Math" panose="02040503050406030204" pitchFamily="18" charset="0"/>
                            </a:rPr>
                          </m:ctrlPr>
                        </m:sSubPr>
                        <m:e>
                          <m:r>
                            <a:rPr lang="en-GB" sz="2800" b="0" i="1" noProof="0" smtClean="0">
                              <a:latin typeface="Cambria Math" panose="02040503050406030204" pitchFamily="18" charset="0"/>
                            </a:rPr>
                            <m:t>𝜃</m:t>
                          </m:r>
                        </m:e>
                        <m:sub>
                          <m:r>
                            <a:rPr lang="en-GB" sz="2800" b="0" i="1" noProof="0" smtClean="0">
                              <a:latin typeface="Cambria Math" panose="02040503050406030204" pitchFamily="18" charset="0"/>
                            </a:rPr>
                            <m:t>𝑤</m:t>
                          </m:r>
                        </m:sub>
                      </m:sSub>
                      <m:r>
                        <a:rPr lang="en-GB" sz="2800" b="0" i="1" noProof="0" smtClean="0">
                          <a:latin typeface="Cambria Math" panose="02040503050406030204" pitchFamily="18" charset="0"/>
                        </a:rPr>
                        <m:t>=</m:t>
                      </m:r>
                      <m:sSub>
                        <m:sSubPr>
                          <m:ctrlPr>
                            <a:rPr lang="en-GB" sz="2800" b="0" i="1" noProof="0" smtClean="0">
                              <a:latin typeface="Cambria Math" panose="02040503050406030204" pitchFamily="18" charset="0"/>
                            </a:rPr>
                          </m:ctrlPr>
                        </m:sSubPr>
                        <m:e>
                          <m:r>
                            <a:rPr lang="en-GB" sz="2800" b="0" i="1" noProof="0" smtClean="0">
                              <a:latin typeface="Cambria Math" panose="02040503050406030204" pitchFamily="18" charset="0"/>
                            </a:rPr>
                            <m:t>𝑚</m:t>
                          </m:r>
                        </m:e>
                        <m:sub>
                          <m:r>
                            <a:rPr lang="en-GB" sz="2800" b="0" i="1" noProof="0" smtClean="0">
                              <a:latin typeface="Cambria Math" panose="02040503050406030204" pitchFamily="18" charset="0"/>
                            </a:rPr>
                            <m:t>𝑐</m:t>
                          </m:r>
                        </m:sub>
                      </m:sSub>
                      <m:sSub>
                        <m:sSubPr>
                          <m:ctrlPr>
                            <a:rPr lang="en-GB" sz="2800" b="0" i="1" noProof="0" smtClean="0">
                              <a:latin typeface="Cambria Math" panose="02040503050406030204" pitchFamily="18" charset="0"/>
                            </a:rPr>
                          </m:ctrlPr>
                        </m:sSubPr>
                        <m:e>
                          <m:r>
                            <a:rPr lang="en-GB" sz="2800" b="0" i="1" noProof="0" smtClean="0">
                              <a:latin typeface="Cambria Math" panose="02040503050406030204" pitchFamily="18" charset="0"/>
                            </a:rPr>
                            <m:t>𝑐</m:t>
                          </m:r>
                        </m:e>
                        <m:sub>
                          <m:r>
                            <a:rPr lang="en-GB" sz="2800" b="0" i="1" noProof="0" smtClean="0">
                              <a:latin typeface="Cambria Math" panose="02040503050406030204" pitchFamily="18" charset="0"/>
                            </a:rPr>
                            <m:t>𝑐</m:t>
                          </m:r>
                        </m:sub>
                      </m:sSub>
                      <m:r>
                        <m:rPr>
                          <m:sty m:val="p"/>
                        </m:rPr>
                        <a:rPr lang="en-GB" sz="2800" b="0" i="0" noProof="0" smtClean="0">
                          <a:latin typeface="Cambria Math" panose="02040503050406030204" pitchFamily="18" charset="0"/>
                        </a:rPr>
                        <m:t>Δ</m:t>
                      </m:r>
                      <m:sSub>
                        <m:sSubPr>
                          <m:ctrlPr>
                            <a:rPr lang="en-GB" sz="2800" b="0" i="1" noProof="0" smtClean="0">
                              <a:latin typeface="Cambria Math" panose="02040503050406030204" pitchFamily="18" charset="0"/>
                            </a:rPr>
                          </m:ctrlPr>
                        </m:sSubPr>
                        <m:e>
                          <m:r>
                            <a:rPr lang="en-GB" sz="2800" b="0" i="1" noProof="0" smtClean="0">
                              <a:latin typeface="Cambria Math" panose="02040503050406030204" pitchFamily="18" charset="0"/>
                            </a:rPr>
                            <m:t>𝜃</m:t>
                          </m:r>
                        </m:e>
                        <m:sub>
                          <m:r>
                            <a:rPr lang="en-GB" sz="2800" b="0" i="1" noProof="0" smtClean="0">
                              <a:latin typeface="Cambria Math" panose="02040503050406030204" pitchFamily="18" charset="0"/>
                            </a:rPr>
                            <m:t>𝑐</m:t>
                          </m:r>
                        </m:sub>
                      </m:sSub>
                    </m:oMath>
                  </m:oMathPara>
                </a14:m>
                <a:endParaRPr lang="en-GB" sz="2800" noProof="0"/>
              </a:p>
            </p:txBody>
          </p:sp>
        </mc:Choice>
        <mc:Fallback xmlns="">
          <p:sp>
            <p:nvSpPr>
              <p:cNvPr id="2" name="TextBox 1">
                <a:extLst>
                  <a:ext uri="{FF2B5EF4-FFF2-40B4-BE49-F238E27FC236}">
                    <a16:creationId xmlns:a16="http://schemas.microsoft.com/office/drawing/2014/main" id="{F612AE2E-664F-F869-400F-8DAD4755FAA9}"/>
                  </a:ext>
                </a:extLst>
              </p:cNvPr>
              <p:cNvSpPr txBox="1">
                <a:spLocks noRot="1" noChangeAspect="1" noMove="1" noResize="1" noEditPoints="1" noAdjustHandles="1" noChangeArrowheads="1" noChangeShapeType="1" noTextEdit="1"/>
              </p:cNvSpPr>
              <p:nvPr/>
            </p:nvSpPr>
            <p:spPr>
              <a:xfrm>
                <a:off x="1404676" y="4074445"/>
                <a:ext cx="4043351" cy="523220"/>
              </a:xfrm>
              <a:prstGeom prst="rect">
                <a:avLst/>
              </a:prstGeom>
              <a:blipFill>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 name="TextBox 2">
                <a:extLst>
                  <a:ext uri="{FF2B5EF4-FFF2-40B4-BE49-F238E27FC236}">
                    <a16:creationId xmlns:a16="http://schemas.microsoft.com/office/drawing/2014/main" id="{BA8C1606-7EBA-ED92-886B-2B2B964A6E6B}"/>
                  </a:ext>
                </a:extLst>
              </p:cNvPr>
              <p:cNvSpPr txBox="1"/>
              <p:nvPr/>
            </p:nvSpPr>
            <p:spPr>
              <a:xfrm>
                <a:off x="102922" y="2984301"/>
                <a:ext cx="2591222" cy="461665"/>
              </a:xfrm>
              <a:prstGeom prst="rect">
                <a:avLst/>
              </a:prstGeom>
              <a:noFill/>
            </p:spPr>
            <p:txBody>
              <a:bodyPr wrap="none" rtlCol="0">
                <a:spAutoFit/>
              </a:bodyPr>
              <a:lstStyle/>
              <a:p>
                <a:pPr algn="l"/>
                <a14:m>
                  <m:oMathPara xmlns:m="http://schemas.openxmlformats.org/officeDocument/2006/math">
                    <m:oMathParaPr>
                      <m:jc m:val="centerGroup"/>
                    </m:oMathParaPr>
                    <m:oMath xmlns:m="http://schemas.openxmlformats.org/officeDocument/2006/math">
                      <m:sSub>
                        <m:sSubPr>
                          <m:ctrlPr>
                            <a:rPr lang="en-GB" sz="2400" b="0" i="1" noProof="0" smtClean="0">
                              <a:latin typeface="Cambria Math" panose="02040503050406030204" pitchFamily="18" charset="0"/>
                            </a:rPr>
                          </m:ctrlPr>
                        </m:sSubPr>
                        <m:e>
                          <m:r>
                            <a:rPr lang="en-GB" sz="2400" b="0" i="1" noProof="0" smtClean="0">
                              <a:latin typeface="Cambria Math" panose="02040503050406030204" pitchFamily="18" charset="0"/>
                            </a:rPr>
                            <m:t>𝑚</m:t>
                          </m:r>
                        </m:e>
                        <m:sub>
                          <m:r>
                            <a:rPr lang="en-GB" sz="2400" b="0" i="1" noProof="0" smtClean="0">
                              <a:latin typeface="Cambria Math" panose="02040503050406030204" pitchFamily="18" charset="0"/>
                            </a:rPr>
                            <m:t>𝑤</m:t>
                          </m:r>
                        </m:sub>
                      </m:sSub>
                      <m:r>
                        <a:rPr lang="en-GB" sz="2400" b="0" i="1" noProof="0" smtClean="0">
                          <a:latin typeface="Cambria Math" panose="02040503050406030204" pitchFamily="18" charset="0"/>
                        </a:rPr>
                        <m:t>=</m:t>
                      </m:r>
                      <m:r>
                        <a:rPr lang="en-GB" sz="2400" b="0" i="1" noProof="0" smtClean="0">
                          <a:latin typeface="Cambria Math" panose="02040503050406030204" pitchFamily="18" charset="0"/>
                        </a:rPr>
                        <m:t>𝑚𝑎𝑖𝑠</m:t>
                      </m:r>
                      <m:r>
                        <a:rPr lang="en-GB" sz="2400" b="0" i="1" noProof="0" smtClean="0">
                          <a:latin typeface="Cambria Math" panose="02040503050406030204" pitchFamily="18" charset="0"/>
                        </a:rPr>
                        <m:t> </m:t>
                      </m:r>
                      <m:r>
                        <a:rPr lang="en-IE" sz="2400" b="0" i="1" noProof="0" smtClean="0">
                          <a:latin typeface="Cambria Math" panose="02040503050406030204" pitchFamily="18" charset="0"/>
                        </a:rPr>
                        <m:t>𝑢𝑖𝑠𝑐𝑒</m:t>
                      </m:r>
                    </m:oMath>
                  </m:oMathPara>
                </a14:m>
                <a:endParaRPr lang="en-GB" sz="2400" noProof="0" dirty="0"/>
              </a:p>
            </p:txBody>
          </p:sp>
        </mc:Choice>
        <mc:Fallback xmlns="">
          <p:sp>
            <p:nvSpPr>
              <p:cNvPr id="3" name="TextBox 2">
                <a:extLst>
                  <a:ext uri="{FF2B5EF4-FFF2-40B4-BE49-F238E27FC236}">
                    <a16:creationId xmlns:a16="http://schemas.microsoft.com/office/drawing/2014/main" id="{BA8C1606-7EBA-ED92-886B-2B2B964A6E6B}"/>
                  </a:ext>
                </a:extLst>
              </p:cNvPr>
              <p:cNvSpPr txBox="1">
                <a:spLocks noRot="1" noChangeAspect="1" noMove="1" noResize="1" noEditPoints="1" noAdjustHandles="1" noChangeArrowheads="1" noChangeShapeType="1" noTextEdit="1"/>
              </p:cNvSpPr>
              <p:nvPr/>
            </p:nvSpPr>
            <p:spPr>
              <a:xfrm>
                <a:off x="102922" y="2984301"/>
                <a:ext cx="2591222" cy="461665"/>
              </a:xfrm>
              <a:prstGeom prst="rect">
                <a:avLst/>
              </a:prstGeom>
              <a:blipFill>
                <a:blip r:embed="rId5"/>
                <a:stretch>
                  <a:fillRect b="-1333"/>
                </a:stretch>
              </a:blipFill>
            </p:spPr>
            <p:txBody>
              <a:bodyPr/>
              <a:lstStyle/>
              <a:p>
                <a:r>
                  <a:rPr lang="en-IE">
                    <a:noFill/>
                  </a:rPr>
                  <a:t> </a:t>
                </a:r>
              </a:p>
            </p:txBody>
          </p:sp>
        </mc:Fallback>
      </mc:AlternateContent>
      <mc:AlternateContent xmlns:mc="http://schemas.openxmlformats.org/markup-compatibility/2006" xmlns:a14="http://schemas.microsoft.com/office/drawing/2010/main">
        <mc:Choice Requires="a14">
          <p:sp>
            <p:nvSpPr>
              <p:cNvPr id="11" name="TextBox 10">
                <a:extLst>
                  <a:ext uri="{FF2B5EF4-FFF2-40B4-BE49-F238E27FC236}">
                    <a16:creationId xmlns:a16="http://schemas.microsoft.com/office/drawing/2014/main" id="{A1CDF4ED-70AC-081D-EB9D-E3A9E5E69ECA}"/>
                  </a:ext>
                </a:extLst>
              </p:cNvPr>
              <p:cNvSpPr txBox="1"/>
              <p:nvPr/>
            </p:nvSpPr>
            <p:spPr>
              <a:xfrm>
                <a:off x="114454" y="3258213"/>
                <a:ext cx="2703241" cy="461665"/>
              </a:xfrm>
              <a:prstGeom prst="rect">
                <a:avLst/>
              </a:prstGeom>
              <a:noFill/>
            </p:spPr>
            <p:txBody>
              <a:bodyPr wrap="none" rtlCol="0">
                <a:spAutoFit/>
              </a:bodyPr>
              <a:lstStyle/>
              <a:p>
                <a:pPr algn="l"/>
                <a14:m>
                  <m:oMathPara xmlns:m="http://schemas.openxmlformats.org/officeDocument/2006/math">
                    <m:oMathParaPr>
                      <m:jc m:val="centerGroup"/>
                    </m:oMathParaPr>
                    <m:oMath xmlns:m="http://schemas.openxmlformats.org/officeDocument/2006/math">
                      <m:sSub>
                        <m:sSubPr>
                          <m:ctrlPr>
                            <a:rPr lang="en-GB" sz="2400" b="0" i="1" noProof="0" smtClean="0">
                              <a:latin typeface="Cambria Math" panose="02040503050406030204" pitchFamily="18" charset="0"/>
                            </a:rPr>
                          </m:ctrlPr>
                        </m:sSubPr>
                        <m:e>
                          <m:r>
                            <a:rPr lang="en-GB" sz="2400" b="0" i="1" noProof="0" smtClean="0">
                              <a:latin typeface="Cambria Math" panose="02040503050406030204" pitchFamily="18" charset="0"/>
                            </a:rPr>
                            <m:t>𝑚</m:t>
                          </m:r>
                        </m:e>
                        <m:sub>
                          <m:r>
                            <a:rPr lang="en-GB" sz="2400" b="0" i="1" noProof="0" smtClean="0">
                              <a:latin typeface="Cambria Math" panose="02040503050406030204" pitchFamily="18" charset="0"/>
                            </a:rPr>
                            <m:t>𝑐</m:t>
                          </m:r>
                        </m:sub>
                      </m:sSub>
                      <m:r>
                        <a:rPr lang="en-GB" sz="2400" b="0" i="1" noProof="0" smtClean="0">
                          <a:latin typeface="Cambria Math" panose="02040503050406030204" pitchFamily="18" charset="0"/>
                        </a:rPr>
                        <m:t>=</m:t>
                      </m:r>
                      <m:r>
                        <a:rPr lang="en-GB" sz="2400" b="0" i="1" noProof="0" smtClean="0">
                          <a:latin typeface="Cambria Math" panose="02040503050406030204" pitchFamily="18" charset="0"/>
                        </a:rPr>
                        <m:t>𝑚𝑎𝑖𝑠</m:t>
                      </m:r>
                      <m:r>
                        <a:rPr lang="en-GB" sz="2400" b="0" i="1" noProof="0" smtClean="0">
                          <a:latin typeface="Cambria Math" panose="02040503050406030204" pitchFamily="18" charset="0"/>
                        </a:rPr>
                        <m:t> </m:t>
                      </m:r>
                      <m:r>
                        <a:rPr lang="en-GB" sz="2400" b="0" i="1" noProof="0" smtClean="0">
                          <a:latin typeface="Cambria Math" panose="02040503050406030204" pitchFamily="18" charset="0"/>
                        </a:rPr>
                        <m:t>𝑐𝑜𝑝𝑎𝑖𝑟</m:t>
                      </m:r>
                    </m:oMath>
                  </m:oMathPara>
                </a14:m>
                <a:endParaRPr lang="en-GB" sz="2400" noProof="0" dirty="0"/>
              </a:p>
            </p:txBody>
          </p:sp>
        </mc:Choice>
        <mc:Fallback xmlns="">
          <p:sp>
            <p:nvSpPr>
              <p:cNvPr id="11" name="TextBox 10">
                <a:extLst>
                  <a:ext uri="{FF2B5EF4-FFF2-40B4-BE49-F238E27FC236}">
                    <a16:creationId xmlns:a16="http://schemas.microsoft.com/office/drawing/2014/main" id="{A1CDF4ED-70AC-081D-EB9D-E3A9E5E69ECA}"/>
                  </a:ext>
                </a:extLst>
              </p:cNvPr>
              <p:cNvSpPr txBox="1">
                <a:spLocks noRot="1" noChangeAspect="1" noMove="1" noResize="1" noEditPoints="1" noAdjustHandles="1" noChangeArrowheads="1" noChangeShapeType="1" noTextEdit="1"/>
              </p:cNvSpPr>
              <p:nvPr/>
            </p:nvSpPr>
            <p:spPr>
              <a:xfrm>
                <a:off x="114454" y="3258213"/>
                <a:ext cx="2703241" cy="461665"/>
              </a:xfrm>
              <a:prstGeom prst="rect">
                <a:avLst/>
              </a:prstGeom>
              <a:blipFill>
                <a:blip r:embed="rId6"/>
                <a:stretch>
                  <a:fillRect b="-13158"/>
                </a:stretch>
              </a:blipFill>
            </p:spPr>
            <p:txBody>
              <a:bodyPr/>
              <a:lstStyle/>
              <a:p>
                <a:r>
                  <a:rPr lang="en-IE">
                    <a:noFill/>
                  </a:rPr>
                  <a:t> </a:t>
                </a:r>
              </a:p>
            </p:txBody>
          </p:sp>
        </mc:Fallback>
      </mc:AlternateContent>
      <mc:AlternateContent xmlns:mc="http://schemas.openxmlformats.org/markup-compatibility/2006" xmlns:a14="http://schemas.microsoft.com/office/drawing/2010/main">
        <mc:Choice Requires="a14">
          <p:sp>
            <p:nvSpPr>
              <p:cNvPr id="12" name="TextBox 11">
                <a:extLst>
                  <a:ext uri="{FF2B5EF4-FFF2-40B4-BE49-F238E27FC236}">
                    <a16:creationId xmlns:a16="http://schemas.microsoft.com/office/drawing/2014/main" id="{9336BBCB-AD16-DC29-52C9-6CF9732CE48C}"/>
                  </a:ext>
                </a:extLst>
              </p:cNvPr>
              <p:cNvSpPr txBox="1"/>
              <p:nvPr/>
            </p:nvSpPr>
            <p:spPr>
              <a:xfrm>
                <a:off x="4572000" y="2142059"/>
                <a:ext cx="4110869" cy="523220"/>
              </a:xfrm>
              <a:prstGeom prst="rect">
                <a:avLst/>
              </a:prstGeom>
              <a:noFill/>
            </p:spPr>
            <p:txBody>
              <a:bodyPr wrap="none" rtlCol="0">
                <a:spAutoFit/>
              </a:bodyPr>
              <a:lstStyle/>
              <a:p>
                <a:pPr algn="l"/>
                <a14:m>
                  <m:oMathPara xmlns:m="http://schemas.openxmlformats.org/officeDocument/2006/math">
                    <m:oMathParaPr>
                      <m:jc m:val="centerGroup"/>
                    </m:oMathParaPr>
                    <m:oMath xmlns:m="http://schemas.openxmlformats.org/officeDocument/2006/math">
                      <m:sSub>
                        <m:sSubPr>
                          <m:ctrlPr>
                            <a:rPr lang="en-GB" sz="2800" b="0" i="1" noProof="0" smtClean="0">
                              <a:latin typeface="Cambria Math" panose="02040503050406030204" pitchFamily="18" charset="0"/>
                            </a:rPr>
                          </m:ctrlPr>
                        </m:sSubPr>
                        <m:e>
                          <m:r>
                            <a:rPr lang="en-GB" sz="2800" b="0" i="1" noProof="0" smtClean="0">
                              <a:latin typeface="Cambria Math" panose="02040503050406030204" pitchFamily="18" charset="0"/>
                            </a:rPr>
                            <m:t>𝑐</m:t>
                          </m:r>
                        </m:e>
                        <m:sub>
                          <m:r>
                            <a:rPr lang="en-IE" sz="2800" b="0" i="1" noProof="0" smtClean="0">
                              <a:latin typeface="Cambria Math" panose="02040503050406030204" pitchFamily="18" charset="0"/>
                            </a:rPr>
                            <m:t>𝑢𝑖𝑠𝑐𝑒</m:t>
                          </m:r>
                        </m:sub>
                      </m:sSub>
                      <m:r>
                        <a:rPr lang="en-GB" sz="2800" b="0" i="1" noProof="0" smtClean="0">
                          <a:latin typeface="Cambria Math" panose="02040503050406030204" pitchFamily="18" charset="0"/>
                        </a:rPr>
                        <m:t>=4182 </m:t>
                      </m:r>
                      <m:r>
                        <a:rPr lang="en-GB" sz="2800" b="0" i="1" noProof="0" smtClean="0">
                          <a:latin typeface="Cambria Math" panose="02040503050406030204" pitchFamily="18" charset="0"/>
                        </a:rPr>
                        <m:t>𝐽</m:t>
                      </m:r>
                      <m:r>
                        <a:rPr lang="en-GB" sz="2800" b="0" i="1" noProof="0" smtClean="0">
                          <a:latin typeface="Cambria Math" panose="02040503050406030204" pitchFamily="18" charset="0"/>
                        </a:rPr>
                        <m:t> </m:t>
                      </m:r>
                      <m:r>
                        <a:rPr lang="en-GB" sz="2800" b="0" i="1" noProof="0" smtClean="0">
                          <a:latin typeface="Cambria Math" panose="02040503050406030204" pitchFamily="18" charset="0"/>
                        </a:rPr>
                        <m:t>𝑘</m:t>
                      </m:r>
                      <m:sSup>
                        <m:sSupPr>
                          <m:ctrlPr>
                            <a:rPr lang="en-GB" sz="2800" b="0" i="1" noProof="0" smtClean="0">
                              <a:latin typeface="Cambria Math" panose="02040503050406030204" pitchFamily="18" charset="0"/>
                            </a:rPr>
                          </m:ctrlPr>
                        </m:sSupPr>
                        <m:e>
                          <m:r>
                            <a:rPr lang="en-GB" sz="2800" b="0" i="1" noProof="0" smtClean="0">
                              <a:latin typeface="Cambria Math" panose="02040503050406030204" pitchFamily="18" charset="0"/>
                            </a:rPr>
                            <m:t>𝑔</m:t>
                          </m:r>
                        </m:e>
                        <m:sup>
                          <m:r>
                            <a:rPr lang="en-GB" sz="2800" b="0" i="1" noProof="0" smtClean="0">
                              <a:latin typeface="Cambria Math" panose="02040503050406030204" pitchFamily="18" charset="0"/>
                            </a:rPr>
                            <m:t>−1</m:t>
                          </m:r>
                        </m:sup>
                      </m:sSup>
                      <m:sSup>
                        <m:sSupPr>
                          <m:ctrlPr>
                            <a:rPr lang="en-GB" sz="2800" b="0" i="1" noProof="0" smtClean="0">
                              <a:latin typeface="Cambria Math" panose="02040503050406030204" pitchFamily="18" charset="0"/>
                            </a:rPr>
                          </m:ctrlPr>
                        </m:sSupPr>
                        <m:e>
                          <m:r>
                            <a:rPr lang="en-GB" sz="2800" b="0" i="1" noProof="0" smtClean="0">
                              <a:latin typeface="Cambria Math" panose="02040503050406030204" pitchFamily="18" charset="0"/>
                            </a:rPr>
                            <m:t>𝐾</m:t>
                          </m:r>
                        </m:e>
                        <m:sup>
                          <m:r>
                            <a:rPr lang="en-GB" sz="2800" b="0" i="1" noProof="0" smtClean="0">
                              <a:latin typeface="Cambria Math" panose="02040503050406030204" pitchFamily="18" charset="0"/>
                            </a:rPr>
                            <m:t>−1</m:t>
                          </m:r>
                        </m:sup>
                      </m:sSup>
                    </m:oMath>
                  </m:oMathPara>
                </a14:m>
                <a:endParaRPr lang="en-GB" sz="2800" noProof="0" dirty="0"/>
              </a:p>
            </p:txBody>
          </p:sp>
        </mc:Choice>
        <mc:Fallback xmlns="">
          <p:sp>
            <p:nvSpPr>
              <p:cNvPr id="12" name="TextBox 11">
                <a:extLst>
                  <a:ext uri="{FF2B5EF4-FFF2-40B4-BE49-F238E27FC236}">
                    <a16:creationId xmlns:a16="http://schemas.microsoft.com/office/drawing/2014/main" id="{9336BBCB-AD16-DC29-52C9-6CF9732CE48C}"/>
                  </a:ext>
                </a:extLst>
              </p:cNvPr>
              <p:cNvSpPr txBox="1">
                <a:spLocks noRot="1" noChangeAspect="1" noMove="1" noResize="1" noEditPoints="1" noAdjustHandles="1" noChangeArrowheads="1" noChangeShapeType="1" noTextEdit="1"/>
              </p:cNvSpPr>
              <p:nvPr/>
            </p:nvSpPr>
            <p:spPr>
              <a:xfrm>
                <a:off x="4572000" y="2142059"/>
                <a:ext cx="4110869" cy="523220"/>
              </a:xfrm>
              <a:prstGeom prst="rect">
                <a:avLst/>
              </a:prstGeom>
              <a:blipFill>
                <a:blip r:embed="rId7"/>
                <a:stretch>
                  <a:fillRect/>
                </a:stretch>
              </a:blipFill>
            </p:spPr>
            <p:txBody>
              <a:bodyPr/>
              <a:lstStyle/>
              <a:p>
                <a:r>
                  <a:rPr lang="en-IE">
                    <a:noFill/>
                  </a:rPr>
                  <a:t> </a:t>
                </a:r>
              </a:p>
            </p:txBody>
          </p:sp>
        </mc:Fallback>
      </mc:AlternateContent>
      <mc:AlternateContent xmlns:mc="http://schemas.openxmlformats.org/markup-compatibility/2006" xmlns:a14="http://schemas.microsoft.com/office/drawing/2010/main">
        <mc:Choice Requires="a14">
          <p:sp>
            <p:nvSpPr>
              <p:cNvPr id="13" name="TextBox 12">
                <a:extLst>
                  <a:ext uri="{FF2B5EF4-FFF2-40B4-BE49-F238E27FC236}">
                    <a16:creationId xmlns:a16="http://schemas.microsoft.com/office/drawing/2014/main" id="{68D60EFC-5749-D5F4-46A9-7DF12B9AFEF5}"/>
                  </a:ext>
                </a:extLst>
              </p:cNvPr>
              <p:cNvSpPr txBox="1"/>
              <p:nvPr/>
            </p:nvSpPr>
            <p:spPr>
              <a:xfrm>
                <a:off x="4511055" y="2590123"/>
                <a:ext cx="4003788" cy="564193"/>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GB" sz="2800" b="0" i="1" noProof="0" smtClean="0">
                              <a:latin typeface="Cambria Math" panose="02040503050406030204" pitchFamily="18" charset="0"/>
                            </a:rPr>
                          </m:ctrlPr>
                        </m:sSubPr>
                        <m:e>
                          <m:r>
                            <a:rPr lang="en-GB" sz="2800" b="0" i="1" noProof="0" smtClean="0">
                              <a:latin typeface="Cambria Math" panose="02040503050406030204" pitchFamily="18" charset="0"/>
                            </a:rPr>
                            <m:t>𝑐</m:t>
                          </m:r>
                        </m:e>
                        <m:sub>
                          <m:r>
                            <a:rPr lang="en-GB" sz="2800" b="0" i="1" noProof="0" smtClean="0">
                              <a:latin typeface="Cambria Math" panose="02040503050406030204" pitchFamily="18" charset="0"/>
                            </a:rPr>
                            <m:t>𝑐𝑜𝑝</m:t>
                          </m:r>
                          <m:r>
                            <a:rPr lang="en-IE" sz="2800" b="0" i="1" noProof="0" smtClean="0">
                              <a:latin typeface="Cambria Math" panose="02040503050406030204" pitchFamily="18" charset="0"/>
                            </a:rPr>
                            <m:t>𝑎</m:t>
                          </m:r>
                          <m:r>
                            <a:rPr lang="en-GB" sz="2800" b="0" i="1" noProof="0" smtClean="0">
                              <a:latin typeface="Cambria Math" panose="02040503050406030204" pitchFamily="18" charset="0"/>
                            </a:rPr>
                            <m:t>𝑟</m:t>
                          </m:r>
                        </m:sub>
                      </m:sSub>
                      <m:r>
                        <a:rPr lang="en-GB" sz="2800" b="0" i="1" noProof="0" smtClean="0">
                          <a:latin typeface="Cambria Math" panose="02040503050406030204" pitchFamily="18" charset="0"/>
                        </a:rPr>
                        <m:t>=</m:t>
                      </m:r>
                      <m:r>
                        <a:rPr lang="en-GB" sz="2800" i="1">
                          <a:latin typeface="Cambria Math" panose="02040503050406030204" pitchFamily="18" charset="0"/>
                        </a:rPr>
                        <m:t>385</m:t>
                      </m:r>
                      <m:r>
                        <a:rPr lang="en-GB" sz="2800" b="0" i="1" smtClean="0">
                          <a:latin typeface="Cambria Math" panose="02040503050406030204" pitchFamily="18" charset="0"/>
                        </a:rPr>
                        <m:t> </m:t>
                      </m:r>
                      <m:r>
                        <a:rPr lang="en-GB" sz="2800" i="1">
                          <a:latin typeface="Cambria Math" panose="02040503050406030204" pitchFamily="18" charset="0"/>
                        </a:rPr>
                        <m:t>𝐽</m:t>
                      </m:r>
                      <m:r>
                        <a:rPr lang="en-GB" sz="2800" i="1">
                          <a:latin typeface="Cambria Math" panose="02040503050406030204" pitchFamily="18" charset="0"/>
                        </a:rPr>
                        <m:t> </m:t>
                      </m:r>
                      <m:r>
                        <a:rPr lang="en-GB" sz="2800" i="1">
                          <a:latin typeface="Cambria Math" panose="02040503050406030204" pitchFamily="18" charset="0"/>
                        </a:rPr>
                        <m:t>𝑘</m:t>
                      </m:r>
                      <m:sSup>
                        <m:sSupPr>
                          <m:ctrlPr>
                            <a:rPr lang="en-GB" sz="2800" i="1">
                              <a:latin typeface="Cambria Math" panose="02040503050406030204" pitchFamily="18" charset="0"/>
                            </a:rPr>
                          </m:ctrlPr>
                        </m:sSupPr>
                        <m:e>
                          <m:r>
                            <a:rPr lang="en-GB" sz="2800" i="1">
                              <a:latin typeface="Cambria Math" panose="02040503050406030204" pitchFamily="18" charset="0"/>
                            </a:rPr>
                            <m:t>𝑔</m:t>
                          </m:r>
                        </m:e>
                        <m:sup>
                          <m:r>
                            <a:rPr lang="en-GB" sz="2800" i="1">
                              <a:latin typeface="Cambria Math" panose="02040503050406030204" pitchFamily="18" charset="0"/>
                            </a:rPr>
                            <m:t>−1</m:t>
                          </m:r>
                        </m:sup>
                      </m:sSup>
                      <m:sSup>
                        <m:sSupPr>
                          <m:ctrlPr>
                            <a:rPr lang="en-GB" sz="2800" i="1">
                              <a:latin typeface="Cambria Math" panose="02040503050406030204" pitchFamily="18" charset="0"/>
                            </a:rPr>
                          </m:ctrlPr>
                        </m:sSupPr>
                        <m:e>
                          <m:r>
                            <a:rPr lang="en-GB" sz="2800" i="1">
                              <a:latin typeface="Cambria Math" panose="02040503050406030204" pitchFamily="18" charset="0"/>
                            </a:rPr>
                            <m:t>𝐾</m:t>
                          </m:r>
                        </m:e>
                        <m:sup>
                          <m:r>
                            <a:rPr lang="en-GB" sz="2800" i="1">
                              <a:latin typeface="Cambria Math" panose="02040503050406030204" pitchFamily="18" charset="0"/>
                            </a:rPr>
                            <m:t>−1</m:t>
                          </m:r>
                        </m:sup>
                      </m:sSup>
                    </m:oMath>
                  </m:oMathPara>
                </a14:m>
                <a:endParaRPr lang="en-GB" sz="2800" noProof="0" dirty="0"/>
              </a:p>
            </p:txBody>
          </p:sp>
        </mc:Choice>
        <mc:Fallback xmlns="">
          <p:sp>
            <p:nvSpPr>
              <p:cNvPr id="13" name="TextBox 12">
                <a:extLst>
                  <a:ext uri="{FF2B5EF4-FFF2-40B4-BE49-F238E27FC236}">
                    <a16:creationId xmlns:a16="http://schemas.microsoft.com/office/drawing/2014/main" id="{68D60EFC-5749-D5F4-46A9-7DF12B9AFEF5}"/>
                  </a:ext>
                </a:extLst>
              </p:cNvPr>
              <p:cNvSpPr txBox="1">
                <a:spLocks noRot="1" noChangeAspect="1" noMove="1" noResize="1" noEditPoints="1" noAdjustHandles="1" noChangeArrowheads="1" noChangeShapeType="1" noTextEdit="1"/>
              </p:cNvSpPr>
              <p:nvPr/>
            </p:nvSpPr>
            <p:spPr>
              <a:xfrm>
                <a:off x="4511055" y="2590123"/>
                <a:ext cx="4003788" cy="564193"/>
              </a:xfrm>
              <a:prstGeom prst="rect">
                <a:avLst/>
              </a:prstGeom>
              <a:blipFill>
                <a:blip r:embed="rId8"/>
                <a:stretch>
                  <a:fillRect/>
                </a:stretch>
              </a:blipFill>
            </p:spPr>
            <p:txBody>
              <a:bodyPr/>
              <a:lstStyle/>
              <a:p>
                <a:r>
                  <a:rPr lang="en-IE">
                    <a:noFill/>
                  </a:rPr>
                  <a:t> </a:t>
                </a:r>
              </a:p>
            </p:txBody>
          </p:sp>
        </mc:Fallback>
      </mc:AlternateContent>
      <mc:AlternateContent xmlns:mc="http://schemas.openxmlformats.org/markup-compatibility/2006" xmlns:a14="http://schemas.microsoft.com/office/drawing/2010/main">
        <mc:Choice Requires="a14">
          <p:sp>
            <p:nvSpPr>
              <p:cNvPr id="14" name="TextBox 13">
                <a:extLst>
                  <a:ext uri="{FF2B5EF4-FFF2-40B4-BE49-F238E27FC236}">
                    <a16:creationId xmlns:a16="http://schemas.microsoft.com/office/drawing/2014/main" id="{563B5DB1-8AFA-0EE0-7D56-FB69B11EE032}"/>
                  </a:ext>
                </a:extLst>
              </p:cNvPr>
              <p:cNvSpPr txBox="1"/>
              <p:nvPr/>
            </p:nvSpPr>
            <p:spPr>
              <a:xfrm>
                <a:off x="131485" y="4728383"/>
                <a:ext cx="7083927" cy="557717"/>
              </a:xfrm>
              <a:prstGeom prst="rect">
                <a:avLst/>
              </a:prstGeom>
              <a:noFill/>
            </p:spPr>
            <p:txBody>
              <a:bodyPr wrap="none" rtlCol="0">
                <a:spAutoFit/>
              </a:bodyPr>
              <a:lstStyle/>
              <a:p>
                <a:pPr algn="l"/>
                <a14:m>
                  <m:oMathPara xmlns:m="http://schemas.openxmlformats.org/officeDocument/2006/math">
                    <m:oMathParaPr>
                      <m:jc m:val="centerGroup"/>
                    </m:oMathParaPr>
                    <m:oMath xmlns:m="http://schemas.openxmlformats.org/officeDocument/2006/math">
                      <m:r>
                        <a:rPr lang="en-GB" sz="2800" b="0" i="1" noProof="0" smtClean="0">
                          <a:latin typeface="Cambria Math" panose="02040503050406030204" pitchFamily="18" charset="0"/>
                        </a:rPr>
                        <m:t>⇒0.07</m:t>
                      </m:r>
                      <m:d>
                        <m:dPr>
                          <m:ctrlPr>
                            <a:rPr lang="en-GB" sz="2800" b="0" i="1" noProof="0" smtClean="0">
                              <a:latin typeface="Cambria Math" panose="02040503050406030204" pitchFamily="18" charset="0"/>
                            </a:rPr>
                          </m:ctrlPr>
                        </m:dPr>
                        <m:e>
                          <m:r>
                            <a:rPr lang="en-GB" sz="2800" b="0" i="1" noProof="0" smtClean="0">
                              <a:latin typeface="Cambria Math" panose="02040503050406030204" pitchFamily="18" charset="0"/>
                            </a:rPr>
                            <m:t>4182</m:t>
                          </m:r>
                        </m:e>
                      </m:d>
                      <m:sSub>
                        <m:sSubPr>
                          <m:ctrlPr>
                            <a:rPr lang="en-GB" sz="2800" b="0" i="1" noProof="0" smtClean="0">
                              <a:highlight>
                                <a:srgbClr val="FFFF00"/>
                              </a:highlight>
                              <a:latin typeface="Cambria Math" panose="02040503050406030204" pitchFamily="18" charset="0"/>
                            </a:rPr>
                          </m:ctrlPr>
                        </m:sSubPr>
                        <m:e>
                          <m:r>
                            <a:rPr lang="en-GB" sz="2800" b="0" i="1" noProof="0" smtClean="0">
                              <a:highlight>
                                <a:srgbClr val="FFFF00"/>
                              </a:highlight>
                              <a:latin typeface="Cambria Math" panose="02040503050406030204" pitchFamily="18" charset="0"/>
                            </a:rPr>
                            <m:t>(</m:t>
                          </m:r>
                          <m:r>
                            <a:rPr lang="en-GB" sz="2800" b="0" i="1" noProof="0" smtClean="0">
                              <a:highlight>
                                <a:srgbClr val="FFFF00"/>
                              </a:highlight>
                              <a:latin typeface="Cambria Math" panose="02040503050406030204" pitchFamily="18" charset="0"/>
                            </a:rPr>
                            <m:t>𝜃</m:t>
                          </m:r>
                        </m:e>
                        <m:sub>
                          <m:r>
                            <a:rPr lang="en-GB" sz="2800" b="0" i="1" noProof="0" smtClean="0">
                              <a:highlight>
                                <a:srgbClr val="FFFF00"/>
                              </a:highlight>
                              <a:latin typeface="Cambria Math" panose="02040503050406030204" pitchFamily="18" charset="0"/>
                            </a:rPr>
                            <m:t>𝑓</m:t>
                          </m:r>
                        </m:sub>
                      </m:sSub>
                      <m:r>
                        <a:rPr lang="en-GB" sz="2800" b="0" i="1" noProof="0" smtClean="0">
                          <a:highlight>
                            <a:srgbClr val="FFFF00"/>
                          </a:highlight>
                          <a:latin typeface="Cambria Math" panose="02040503050406030204" pitchFamily="18" charset="0"/>
                        </a:rPr>
                        <m:t>−5</m:t>
                      </m:r>
                      <m:r>
                        <a:rPr lang="en-GB" sz="2800" b="0" i="1" noProof="0" smtClean="0">
                          <a:latin typeface="Cambria Math" panose="02040503050406030204" pitchFamily="18" charset="0"/>
                        </a:rPr>
                        <m:t>)=0.05(385)(</m:t>
                      </m:r>
                      <m:r>
                        <a:rPr lang="en-GB" sz="2800" b="0" i="1" noProof="0" smtClean="0">
                          <a:highlight>
                            <a:srgbClr val="FFFF00"/>
                          </a:highlight>
                          <a:latin typeface="Cambria Math" panose="02040503050406030204" pitchFamily="18" charset="0"/>
                        </a:rPr>
                        <m:t>75−</m:t>
                      </m:r>
                      <m:sSub>
                        <m:sSubPr>
                          <m:ctrlPr>
                            <a:rPr lang="en-GB" sz="2800" b="0" i="1" noProof="0" smtClean="0">
                              <a:highlight>
                                <a:srgbClr val="FFFF00"/>
                              </a:highlight>
                              <a:latin typeface="Cambria Math" panose="02040503050406030204" pitchFamily="18" charset="0"/>
                            </a:rPr>
                          </m:ctrlPr>
                        </m:sSubPr>
                        <m:e>
                          <m:r>
                            <a:rPr lang="en-GB" sz="2800" b="0" i="1" noProof="0" smtClean="0">
                              <a:highlight>
                                <a:srgbClr val="FFFF00"/>
                              </a:highlight>
                              <a:latin typeface="Cambria Math" panose="02040503050406030204" pitchFamily="18" charset="0"/>
                            </a:rPr>
                            <m:t>𝜃</m:t>
                          </m:r>
                        </m:e>
                        <m:sub>
                          <m:r>
                            <a:rPr lang="en-GB" sz="2800" b="0" i="1" noProof="0" smtClean="0">
                              <a:highlight>
                                <a:srgbClr val="FFFF00"/>
                              </a:highlight>
                              <a:latin typeface="Cambria Math" panose="02040503050406030204" pitchFamily="18" charset="0"/>
                            </a:rPr>
                            <m:t>𝑓</m:t>
                          </m:r>
                        </m:sub>
                      </m:sSub>
                      <m:r>
                        <a:rPr lang="en-GB" sz="2800" b="0" i="1" noProof="0" smtClean="0">
                          <a:latin typeface="Cambria Math" panose="02040503050406030204" pitchFamily="18" charset="0"/>
                        </a:rPr>
                        <m:t>)</m:t>
                      </m:r>
                    </m:oMath>
                  </m:oMathPara>
                </a14:m>
                <a:endParaRPr lang="en-GB" sz="2800" noProof="0" dirty="0"/>
              </a:p>
            </p:txBody>
          </p:sp>
        </mc:Choice>
        <mc:Fallback xmlns="">
          <p:sp>
            <p:nvSpPr>
              <p:cNvPr id="14" name="TextBox 13">
                <a:extLst>
                  <a:ext uri="{FF2B5EF4-FFF2-40B4-BE49-F238E27FC236}">
                    <a16:creationId xmlns:a16="http://schemas.microsoft.com/office/drawing/2014/main" id="{563B5DB1-8AFA-0EE0-7D56-FB69B11EE032}"/>
                  </a:ext>
                </a:extLst>
              </p:cNvPr>
              <p:cNvSpPr txBox="1">
                <a:spLocks noRot="1" noChangeAspect="1" noMove="1" noResize="1" noEditPoints="1" noAdjustHandles="1" noChangeArrowheads="1" noChangeShapeType="1" noTextEdit="1"/>
              </p:cNvSpPr>
              <p:nvPr/>
            </p:nvSpPr>
            <p:spPr>
              <a:xfrm>
                <a:off x="131485" y="4728383"/>
                <a:ext cx="7083927" cy="557717"/>
              </a:xfrm>
              <a:prstGeom prst="rect">
                <a:avLst/>
              </a:prstGeom>
              <a:blipFill>
                <a:blip r:embed="rId9"/>
                <a:stretch>
                  <a:fillRect/>
                </a:stretch>
              </a:blipFill>
            </p:spPr>
            <p:txBody>
              <a:bodyPr/>
              <a:lstStyle/>
              <a:p>
                <a:r>
                  <a:rPr lang="en-IE">
                    <a:noFill/>
                  </a:rPr>
                  <a:t> </a:t>
                </a:r>
              </a:p>
            </p:txBody>
          </p:sp>
        </mc:Fallback>
      </mc:AlternateContent>
      <mc:AlternateContent xmlns:mc="http://schemas.openxmlformats.org/markup-compatibility/2006" xmlns:a14="http://schemas.microsoft.com/office/drawing/2010/main">
        <mc:Choice Requires="a14">
          <p:sp>
            <p:nvSpPr>
              <p:cNvPr id="15" name="TextBox 14">
                <a:extLst>
                  <a:ext uri="{FF2B5EF4-FFF2-40B4-BE49-F238E27FC236}">
                    <a16:creationId xmlns:a16="http://schemas.microsoft.com/office/drawing/2014/main" id="{43CC3DE4-FF20-C53F-D8F5-AAF6E7D3B8A4}"/>
                  </a:ext>
                </a:extLst>
              </p:cNvPr>
              <p:cNvSpPr txBox="1"/>
              <p:nvPr/>
            </p:nvSpPr>
            <p:spPr>
              <a:xfrm>
                <a:off x="118674" y="5773755"/>
                <a:ext cx="3371372" cy="557717"/>
              </a:xfrm>
              <a:prstGeom prst="rect">
                <a:avLst/>
              </a:prstGeom>
              <a:noFill/>
            </p:spPr>
            <p:txBody>
              <a:bodyPr wrap="none" rtlCol="0">
                <a:spAutoFit/>
              </a:bodyPr>
              <a:lstStyle/>
              <a:p>
                <a:pPr algn="l"/>
                <a14:m>
                  <m:oMathPara xmlns:m="http://schemas.openxmlformats.org/officeDocument/2006/math">
                    <m:oMathParaPr>
                      <m:jc m:val="centerGroup"/>
                    </m:oMathParaPr>
                    <m:oMath xmlns:m="http://schemas.openxmlformats.org/officeDocument/2006/math">
                      <m:r>
                        <a:rPr lang="en-GB" sz="2800" b="0" i="1" noProof="0" smtClean="0">
                          <a:latin typeface="Cambria Math" panose="02040503050406030204" pitchFamily="18" charset="0"/>
                        </a:rPr>
                        <m:t>⇒311.95</m:t>
                      </m:r>
                      <m:sSub>
                        <m:sSubPr>
                          <m:ctrlPr>
                            <a:rPr lang="en-GB" sz="2800" b="0" i="1" noProof="0" smtClean="0">
                              <a:latin typeface="Cambria Math" panose="02040503050406030204" pitchFamily="18" charset="0"/>
                            </a:rPr>
                          </m:ctrlPr>
                        </m:sSubPr>
                        <m:e>
                          <m:r>
                            <a:rPr lang="en-GB" sz="2800" b="0" i="1" noProof="0" smtClean="0">
                              <a:latin typeface="Cambria Math" panose="02040503050406030204" pitchFamily="18" charset="0"/>
                            </a:rPr>
                            <m:t>𝜃</m:t>
                          </m:r>
                        </m:e>
                        <m:sub>
                          <m:r>
                            <a:rPr lang="en-GB" sz="2800" b="0" i="1" noProof="0" smtClean="0">
                              <a:latin typeface="Cambria Math" panose="02040503050406030204" pitchFamily="18" charset="0"/>
                            </a:rPr>
                            <m:t>𝑓</m:t>
                          </m:r>
                        </m:sub>
                      </m:sSub>
                      <m:r>
                        <a:rPr lang="en-GB" sz="2800" b="0" i="1" noProof="0" smtClean="0">
                          <a:latin typeface="Cambria Math" panose="02040503050406030204" pitchFamily="18" charset="0"/>
                        </a:rPr>
                        <m:t>=2908</m:t>
                      </m:r>
                    </m:oMath>
                  </m:oMathPara>
                </a14:m>
                <a:endParaRPr lang="en-GB" sz="2800" noProof="0"/>
              </a:p>
            </p:txBody>
          </p:sp>
        </mc:Choice>
        <mc:Fallback xmlns="">
          <p:sp>
            <p:nvSpPr>
              <p:cNvPr id="15" name="TextBox 14">
                <a:extLst>
                  <a:ext uri="{FF2B5EF4-FFF2-40B4-BE49-F238E27FC236}">
                    <a16:creationId xmlns:a16="http://schemas.microsoft.com/office/drawing/2014/main" id="{43CC3DE4-FF20-C53F-D8F5-AAF6E7D3B8A4}"/>
                  </a:ext>
                </a:extLst>
              </p:cNvPr>
              <p:cNvSpPr txBox="1">
                <a:spLocks noRot="1" noChangeAspect="1" noMove="1" noResize="1" noEditPoints="1" noAdjustHandles="1" noChangeArrowheads="1" noChangeShapeType="1" noTextEdit="1"/>
              </p:cNvSpPr>
              <p:nvPr/>
            </p:nvSpPr>
            <p:spPr>
              <a:xfrm>
                <a:off x="118674" y="5773755"/>
                <a:ext cx="3371372" cy="557717"/>
              </a:xfrm>
              <a:prstGeom prst="rect">
                <a:avLst/>
              </a:prstGeom>
              <a:blipFill>
                <a:blip r:embed="rId10"/>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6" name="TextBox 15">
                <a:extLst>
                  <a:ext uri="{FF2B5EF4-FFF2-40B4-BE49-F238E27FC236}">
                    <a16:creationId xmlns:a16="http://schemas.microsoft.com/office/drawing/2014/main" id="{B95DED21-146A-6B99-A4DB-5C25D228C288}"/>
                  </a:ext>
                </a:extLst>
              </p:cNvPr>
              <p:cNvSpPr txBox="1"/>
              <p:nvPr/>
            </p:nvSpPr>
            <p:spPr>
              <a:xfrm>
                <a:off x="131485" y="5230357"/>
                <a:ext cx="6194709" cy="557717"/>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GB" sz="2800" b="0" i="1" noProof="0" smtClean="0">
                          <a:latin typeface="Cambria Math" panose="02040503050406030204" pitchFamily="18" charset="0"/>
                        </a:rPr>
                        <m:t>⇒292.7 </m:t>
                      </m:r>
                      <m:sSub>
                        <m:sSubPr>
                          <m:ctrlPr>
                            <a:rPr lang="en-GB" sz="2800" i="1" noProof="0">
                              <a:latin typeface="Cambria Math" panose="02040503050406030204" pitchFamily="18" charset="0"/>
                            </a:rPr>
                          </m:ctrlPr>
                        </m:sSubPr>
                        <m:e>
                          <m:r>
                            <a:rPr lang="en-GB" sz="2800" i="1" noProof="0">
                              <a:latin typeface="Cambria Math" panose="02040503050406030204" pitchFamily="18" charset="0"/>
                            </a:rPr>
                            <m:t>𝜃</m:t>
                          </m:r>
                        </m:e>
                        <m:sub>
                          <m:r>
                            <a:rPr lang="en-GB" sz="2800" i="1" noProof="0">
                              <a:latin typeface="Cambria Math" panose="02040503050406030204" pitchFamily="18" charset="0"/>
                            </a:rPr>
                            <m:t>𝑓</m:t>
                          </m:r>
                        </m:sub>
                      </m:sSub>
                      <m:r>
                        <a:rPr lang="en-GB" sz="2800" b="0" i="1" noProof="0" smtClean="0">
                          <a:latin typeface="Cambria Math" panose="02040503050406030204" pitchFamily="18" charset="0"/>
                        </a:rPr>
                        <m:t>−1464=1444−19.25</m:t>
                      </m:r>
                      <m:sSub>
                        <m:sSubPr>
                          <m:ctrlPr>
                            <a:rPr lang="en-GB" sz="2800" b="0" i="1" noProof="0" smtClean="0">
                              <a:latin typeface="Cambria Math" panose="02040503050406030204" pitchFamily="18" charset="0"/>
                            </a:rPr>
                          </m:ctrlPr>
                        </m:sSubPr>
                        <m:e>
                          <m:r>
                            <a:rPr lang="en-GB" sz="2800" b="0" i="1" noProof="0" smtClean="0">
                              <a:latin typeface="Cambria Math" panose="02040503050406030204" pitchFamily="18" charset="0"/>
                            </a:rPr>
                            <m:t> </m:t>
                          </m:r>
                          <m:r>
                            <a:rPr lang="en-GB" sz="2800" b="0" i="1" noProof="0" smtClean="0">
                              <a:latin typeface="Cambria Math" panose="02040503050406030204" pitchFamily="18" charset="0"/>
                            </a:rPr>
                            <m:t>𝜃</m:t>
                          </m:r>
                        </m:e>
                        <m:sub>
                          <m:r>
                            <a:rPr lang="en-GB" sz="2800" b="0" i="1" noProof="0" smtClean="0">
                              <a:latin typeface="Cambria Math" panose="02040503050406030204" pitchFamily="18" charset="0"/>
                            </a:rPr>
                            <m:t>𝑓</m:t>
                          </m:r>
                        </m:sub>
                      </m:sSub>
                    </m:oMath>
                  </m:oMathPara>
                </a14:m>
                <a:endParaRPr lang="en-GB" sz="2800" noProof="0"/>
              </a:p>
            </p:txBody>
          </p:sp>
        </mc:Choice>
        <mc:Fallback xmlns="">
          <p:sp>
            <p:nvSpPr>
              <p:cNvPr id="16" name="TextBox 15">
                <a:extLst>
                  <a:ext uri="{FF2B5EF4-FFF2-40B4-BE49-F238E27FC236}">
                    <a16:creationId xmlns:a16="http://schemas.microsoft.com/office/drawing/2014/main" id="{B95DED21-146A-6B99-A4DB-5C25D228C288}"/>
                  </a:ext>
                </a:extLst>
              </p:cNvPr>
              <p:cNvSpPr txBox="1">
                <a:spLocks noRot="1" noChangeAspect="1" noMove="1" noResize="1" noEditPoints="1" noAdjustHandles="1" noChangeArrowheads="1" noChangeShapeType="1" noTextEdit="1"/>
              </p:cNvSpPr>
              <p:nvPr/>
            </p:nvSpPr>
            <p:spPr>
              <a:xfrm>
                <a:off x="131485" y="5230357"/>
                <a:ext cx="6194709" cy="557717"/>
              </a:xfrm>
              <a:prstGeom prst="rect">
                <a:avLst/>
              </a:prstGeom>
              <a:blipFill>
                <a:blip r:embed="rId11"/>
                <a:stretch>
                  <a:fillRect/>
                </a:stretch>
              </a:blipFill>
            </p:spPr>
            <p:txBody>
              <a:bodyPr/>
              <a:lstStyle/>
              <a:p>
                <a:r>
                  <a:rPr lang="en-US">
                    <a:noFill/>
                  </a:rPr>
                  <a:t> </a:t>
                </a:r>
              </a:p>
            </p:txBody>
          </p:sp>
        </mc:Fallback>
      </mc:AlternateContent>
      <p:sp>
        <p:nvSpPr>
          <p:cNvPr id="8" name="TextBox 7">
            <a:extLst>
              <a:ext uri="{FF2B5EF4-FFF2-40B4-BE49-F238E27FC236}">
                <a16:creationId xmlns:a16="http://schemas.microsoft.com/office/drawing/2014/main" id="{05B02483-3176-6C4E-50D8-C27187E6EFF1}"/>
              </a:ext>
            </a:extLst>
          </p:cNvPr>
          <p:cNvSpPr txBox="1"/>
          <p:nvPr/>
        </p:nvSpPr>
        <p:spPr>
          <a:xfrm>
            <a:off x="118674" y="3666329"/>
            <a:ext cx="9135834" cy="461665"/>
          </a:xfrm>
          <a:prstGeom prst="rect">
            <a:avLst/>
          </a:prstGeom>
          <a:noFill/>
        </p:spPr>
        <p:txBody>
          <a:bodyPr wrap="none" rtlCol="0">
            <a:spAutoFit/>
          </a:bodyPr>
          <a:lstStyle/>
          <a:p>
            <a:r>
              <a:rPr lang="en-GB" sz="2400" b="1" dirty="0" err="1">
                <a:latin typeface="Comic Sans MS" panose="030F0702030302020204" pitchFamily="66" charset="0"/>
              </a:rPr>
              <a:t>fuinneamh</a:t>
            </a:r>
            <a:r>
              <a:rPr lang="en-GB" sz="2400" b="1" dirty="0">
                <a:latin typeface="Comic Sans MS" panose="030F0702030302020204" pitchFamily="66" charset="0"/>
              </a:rPr>
              <a:t> </a:t>
            </a:r>
            <a:r>
              <a:rPr lang="en-GB" sz="2400" b="1" dirty="0" err="1">
                <a:latin typeface="Comic Sans MS" panose="030F0702030302020204" pitchFamily="66" charset="0"/>
              </a:rPr>
              <a:t>teasa</a:t>
            </a:r>
            <a:r>
              <a:rPr lang="en-GB" sz="2400" b="1" dirty="0">
                <a:latin typeface="Comic Sans MS" panose="030F0702030302020204" pitchFamily="66" charset="0"/>
              </a:rPr>
              <a:t> a </a:t>
            </a:r>
            <a:r>
              <a:rPr lang="en-GB" sz="2400" b="1" dirty="0" err="1">
                <a:latin typeface="Comic Sans MS" panose="030F0702030302020204" pitchFamily="66" charset="0"/>
              </a:rPr>
              <a:t>chuirtear</a:t>
            </a:r>
            <a:r>
              <a:rPr lang="en-GB" sz="2400" b="1" dirty="0">
                <a:latin typeface="Comic Sans MS" panose="030F0702030302020204" pitchFamily="66" charset="0"/>
              </a:rPr>
              <a:t> = </a:t>
            </a:r>
            <a:r>
              <a:rPr lang="en-GB" sz="2400" b="1" dirty="0" err="1">
                <a:latin typeface="Comic Sans MS" panose="030F0702030302020204" pitchFamily="66" charset="0"/>
              </a:rPr>
              <a:t>fuinneamh</a:t>
            </a:r>
            <a:r>
              <a:rPr lang="en-GB" sz="2400" b="1" dirty="0">
                <a:latin typeface="Comic Sans MS" panose="030F0702030302020204" pitchFamily="66" charset="0"/>
              </a:rPr>
              <a:t> </a:t>
            </a:r>
            <a:r>
              <a:rPr lang="en-GB" sz="2400" b="1" dirty="0" err="1">
                <a:latin typeface="Comic Sans MS" panose="030F0702030302020204" pitchFamily="66" charset="0"/>
              </a:rPr>
              <a:t>teasa</a:t>
            </a:r>
            <a:r>
              <a:rPr lang="en-GB" sz="2400" b="1" dirty="0">
                <a:latin typeface="Comic Sans MS" panose="030F0702030302020204" pitchFamily="66" charset="0"/>
              </a:rPr>
              <a:t> a </a:t>
            </a:r>
            <a:r>
              <a:rPr lang="en-GB" sz="2400" b="1" dirty="0" err="1">
                <a:latin typeface="Comic Sans MS" panose="030F0702030302020204" pitchFamily="66" charset="0"/>
              </a:rPr>
              <a:t>chailltear</a:t>
            </a:r>
            <a:endParaRPr lang="en-GB" sz="2400" b="1" noProof="0" dirty="0">
              <a:latin typeface="Comic Sans MS" panose="030F0702030302020204" pitchFamily="66" charset="0"/>
            </a:endParaRPr>
          </a:p>
        </p:txBody>
      </p:sp>
      <mc:AlternateContent xmlns:mc="http://schemas.openxmlformats.org/markup-compatibility/2006" xmlns:a14="http://schemas.microsoft.com/office/drawing/2010/main">
        <mc:Choice Requires="a14">
          <p:sp>
            <p:nvSpPr>
              <p:cNvPr id="17" name="TextBox 16">
                <a:extLst>
                  <a:ext uri="{FF2B5EF4-FFF2-40B4-BE49-F238E27FC236}">
                    <a16:creationId xmlns:a16="http://schemas.microsoft.com/office/drawing/2014/main" id="{53CCB634-FEF1-6806-D023-E47F19198629}"/>
                  </a:ext>
                </a:extLst>
              </p:cNvPr>
              <p:cNvSpPr txBox="1"/>
              <p:nvPr/>
            </p:nvSpPr>
            <p:spPr>
              <a:xfrm>
                <a:off x="118674" y="2150517"/>
                <a:ext cx="3398751" cy="557717"/>
              </a:xfrm>
              <a:prstGeom prst="rect">
                <a:avLst/>
              </a:prstGeom>
              <a:noFill/>
            </p:spPr>
            <p:txBody>
              <a:bodyPr wrap="none" rtlCol="0">
                <a:spAutoFit/>
              </a:bodyPr>
              <a:lstStyle/>
              <a:p>
                <a:pPr algn="l"/>
                <a14:m>
                  <m:oMathPara xmlns:m="http://schemas.openxmlformats.org/officeDocument/2006/math">
                    <m:oMathParaPr>
                      <m:jc m:val="centerGroup"/>
                    </m:oMathParaPr>
                    <m:oMath xmlns:m="http://schemas.openxmlformats.org/officeDocument/2006/math">
                      <m:sSub>
                        <m:sSubPr>
                          <m:ctrlPr>
                            <a:rPr lang="en-GB" sz="2800" b="0" i="1" noProof="0" smtClean="0">
                              <a:latin typeface="Cambria Math" panose="02040503050406030204" pitchFamily="18" charset="0"/>
                            </a:rPr>
                          </m:ctrlPr>
                        </m:sSubPr>
                        <m:e>
                          <m:r>
                            <a:rPr lang="en-GB" sz="2800" b="0" i="1" noProof="0" smtClean="0">
                              <a:latin typeface="Cambria Math" panose="02040503050406030204" pitchFamily="18" charset="0"/>
                            </a:rPr>
                            <m:t>𝜃</m:t>
                          </m:r>
                        </m:e>
                        <m:sub>
                          <m:r>
                            <a:rPr lang="en-GB" sz="2800" b="0" i="1" noProof="0" smtClean="0">
                              <a:latin typeface="Cambria Math" panose="02040503050406030204" pitchFamily="18" charset="0"/>
                            </a:rPr>
                            <m:t>𝑓</m:t>
                          </m:r>
                        </m:sub>
                      </m:sSub>
                      <m:r>
                        <a:rPr lang="en-GB" sz="2800" b="0" i="1" noProof="0" smtClean="0">
                          <a:latin typeface="Cambria Math" panose="02040503050406030204" pitchFamily="18" charset="0"/>
                        </a:rPr>
                        <m:t>=</m:t>
                      </m:r>
                      <m:r>
                        <a:rPr lang="en-IE" sz="2800" b="0" i="1" noProof="0" smtClean="0">
                          <a:latin typeface="Cambria Math" panose="02040503050406030204" pitchFamily="18" charset="0"/>
                        </a:rPr>
                        <m:t>𝑡𝑒𝑜𝑐h𝑡</m:t>
                      </m:r>
                      <m:r>
                        <a:rPr lang="en-IE" sz="2800" b="0" i="1" noProof="0" smtClean="0">
                          <a:latin typeface="Cambria Math" panose="02040503050406030204" pitchFamily="18" charset="0"/>
                        </a:rPr>
                        <m:t> </m:t>
                      </m:r>
                      <m:r>
                        <a:rPr lang="en-IE" sz="2800" b="0" i="1" noProof="0" smtClean="0">
                          <a:latin typeface="Cambria Math" panose="02040503050406030204" pitchFamily="18" charset="0"/>
                        </a:rPr>
                        <m:t>𝑑𝑒𝑖𝑟𝑖𝑑h</m:t>
                      </m:r>
                    </m:oMath>
                  </m:oMathPara>
                </a14:m>
                <a:endParaRPr lang="en-GB" sz="2800" noProof="0" dirty="0"/>
              </a:p>
            </p:txBody>
          </p:sp>
        </mc:Choice>
        <mc:Fallback xmlns="">
          <p:sp>
            <p:nvSpPr>
              <p:cNvPr id="17" name="TextBox 16">
                <a:extLst>
                  <a:ext uri="{FF2B5EF4-FFF2-40B4-BE49-F238E27FC236}">
                    <a16:creationId xmlns:a16="http://schemas.microsoft.com/office/drawing/2014/main" id="{53CCB634-FEF1-6806-D023-E47F19198629}"/>
                  </a:ext>
                </a:extLst>
              </p:cNvPr>
              <p:cNvSpPr txBox="1">
                <a:spLocks noRot="1" noChangeAspect="1" noMove="1" noResize="1" noEditPoints="1" noAdjustHandles="1" noChangeArrowheads="1" noChangeShapeType="1" noTextEdit="1"/>
              </p:cNvSpPr>
              <p:nvPr/>
            </p:nvSpPr>
            <p:spPr>
              <a:xfrm>
                <a:off x="118674" y="2150517"/>
                <a:ext cx="3398751" cy="557717"/>
              </a:xfrm>
              <a:prstGeom prst="rect">
                <a:avLst/>
              </a:prstGeom>
              <a:blipFill>
                <a:blip r:embed="rId12"/>
                <a:stretch>
                  <a:fillRect/>
                </a:stretch>
              </a:blipFill>
            </p:spPr>
            <p:txBody>
              <a:bodyPr/>
              <a:lstStyle/>
              <a:p>
                <a:r>
                  <a:rPr lang="en-IE">
                    <a:noFill/>
                  </a:rPr>
                  <a:t> </a:t>
                </a:r>
              </a:p>
            </p:txBody>
          </p:sp>
        </mc:Fallback>
      </mc:AlternateContent>
      <mc:AlternateContent xmlns:mc="http://schemas.openxmlformats.org/markup-compatibility/2006" xmlns:a14="http://schemas.microsoft.com/office/drawing/2010/main">
        <mc:Choice Requires="a14">
          <p:sp>
            <p:nvSpPr>
              <p:cNvPr id="18" name="TextBox 17">
                <a:extLst>
                  <a:ext uri="{FF2B5EF4-FFF2-40B4-BE49-F238E27FC236}">
                    <a16:creationId xmlns:a16="http://schemas.microsoft.com/office/drawing/2014/main" id="{19800E1E-88E5-C793-254D-8D65A0D3D70C}"/>
                  </a:ext>
                </a:extLst>
              </p:cNvPr>
              <p:cNvSpPr txBox="1"/>
              <p:nvPr/>
            </p:nvSpPr>
            <p:spPr>
              <a:xfrm>
                <a:off x="131485" y="6328204"/>
                <a:ext cx="2484463" cy="557717"/>
              </a:xfrm>
              <a:prstGeom prst="rect">
                <a:avLst/>
              </a:prstGeom>
              <a:noFill/>
            </p:spPr>
            <p:txBody>
              <a:bodyPr wrap="none" rtlCol="0">
                <a:spAutoFit/>
              </a:bodyPr>
              <a:lstStyle/>
              <a:p>
                <a14:m>
                  <m:oMath xmlns:m="http://schemas.openxmlformats.org/officeDocument/2006/math">
                    <m:r>
                      <a:rPr lang="en-GB" sz="2800" b="0" i="1" noProof="0" smtClean="0">
                        <a:latin typeface="Cambria Math" panose="02040503050406030204" pitchFamily="18" charset="0"/>
                      </a:rPr>
                      <m:t>⇒</m:t>
                    </m:r>
                    <m:sSub>
                      <m:sSubPr>
                        <m:ctrlPr>
                          <a:rPr lang="en-GB" sz="2800" b="0" i="1" noProof="0" smtClean="0">
                            <a:latin typeface="Cambria Math" panose="02040503050406030204" pitchFamily="18" charset="0"/>
                          </a:rPr>
                        </m:ctrlPr>
                      </m:sSubPr>
                      <m:e>
                        <m:r>
                          <a:rPr lang="en-GB" sz="2800" b="0" i="1" noProof="0" smtClean="0">
                            <a:latin typeface="Cambria Math" panose="02040503050406030204" pitchFamily="18" charset="0"/>
                          </a:rPr>
                          <m:t>𝜃</m:t>
                        </m:r>
                      </m:e>
                      <m:sub>
                        <m:r>
                          <a:rPr lang="en-GB" sz="2800" b="0" i="1" noProof="0" smtClean="0">
                            <a:latin typeface="Cambria Math" panose="02040503050406030204" pitchFamily="18" charset="0"/>
                          </a:rPr>
                          <m:t>𝑓</m:t>
                        </m:r>
                      </m:sub>
                    </m:sSub>
                    <m:r>
                      <a:rPr lang="en-GB" sz="2800" b="0" i="1" noProof="0" smtClean="0">
                        <a:latin typeface="Cambria Math" panose="02040503050406030204" pitchFamily="18" charset="0"/>
                      </a:rPr>
                      <m:t>=</m:t>
                    </m:r>
                    <m:sSup>
                      <m:sSupPr>
                        <m:ctrlPr>
                          <a:rPr lang="en-GB" sz="2800" b="0" i="1" noProof="0" smtClean="0">
                            <a:latin typeface="Cambria Math" panose="02040503050406030204" pitchFamily="18" charset="0"/>
                          </a:rPr>
                        </m:ctrlPr>
                      </m:sSupPr>
                      <m:e>
                        <m:r>
                          <a:rPr lang="en-GB" sz="2800" b="0" i="1" noProof="0" smtClean="0">
                            <a:latin typeface="Cambria Math" panose="02040503050406030204" pitchFamily="18" charset="0"/>
                          </a:rPr>
                          <m:t>9.3</m:t>
                        </m:r>
                      </m:e>
                      <m:sup>
                        <m:r>
                          <a:rPr lang="en-GB" sz="2800" b="0" i="1" noProof="0" smtClean="0">
                            <a:latin typeface="Cambria Math" panose="02040503050406030204" pitchFamily="18" charset="0"/>
                          </a:rPr>
                          <m:t>𝑜</m:t>
                        </m:r>
                      </m:sup>
                    </m:sSup>
                  </m:oMath>
                </a14:m>
                <a:r>
                  <a:rPr lang="en-GB" sz="2800" noProof="0"/>
                  <a:t> </a:t>
                </a:r>
                <a14:m>
                  <m:oMath xmlns:m="http://schemas.openxmlformats.org/officeDocument/2006/math">
                    <m:r>
                      <a:rPr lang="en-GB" sz="2800" i="1" noProof="0">
                        <a:latin typeface="Cambria Math" panose="02040503050406030204" pitchFamily="18" charset="0"/>
                      </a:rPr>
                      <m:t>𝐶</m:t>
                    </m:r>
                  </m:oMath>
                </a14:m>
                <a:r>
                  <a:rPr lang="en-GB" sz="2800" noProof="0"/>
                  <a:t> </a:t>
                </a:r>
              </a:p>
            </p:txBody>
          </p:sp>
        </mc:Choice>
        <mc:Fallback xmlns="">
          <p:sp>
            <p:nvSpPr>
              <p:cNvPr id="18" name="TextBox 17">
                <a:extLst>
                  <a:ext uri="{FF2B5EF4-FFF2-40B4-BE49-F238E27FC236}">
                    <a16:creationId xmlns:a16="http://schemas.microsoft.com/office/drawing/2014/main" id="{19800E1E-88E5-C793-254D-8D65A0D3D70C}"/>
                  </a:ext>
                </a:extLst>
              </p:cNvPr>
              <p:cNvSpPr txBox="1">
                <a:spLocks noRot="1" noChangeAspect="1" noMove="1" noResize="1" noEditPoints="1" noAdjustHandles="1" noChangeArrowheads="1" noChangeShapeType="1" noTextEdit="1"/>
              </p:cNvSpPr>
              <p:nvPr/>
            </p:nvSpPr>
            <p:spPr>
              <a:xfrm>
                <a:off x="131485" y="6328204"/>
                <a:ext cx="2484463" cy="557717"/>
              </a:xfrm>
              <a:prstGeom prst="rect">
                <a:avLst/>
              </a:prstGeom>
              <a:blipFill>
                <a:blip r:embed="rId13"/>
                <a:stretch>
                  <a:fillRect/>
                </a:stretch>
              </a:blipFill>
            </p:spPr>
            <p:txBody>
              <a:bodyPr/>
              <a:lstStyle/>
              <a:p>
                <a:r>
                  <a:rPr lang="en-US">
                    <a:noFill/>
                  </a:rPr>
                  <a:t> </a:t>
                </a:r>
              </a:p>
            </p:txBody>
          </p:sp>
        </mc:Fallback>
      </mc:AlternateContent>
      <p:sp>
        <p:nvSpPr>
          <p:cNvPr id="6" name="Title 5">
            <a:extLst>
              <a:ext uri="{FF2B5EF4-FFF2-40B4-BE49-F238E27FC236}">
                <a16:creationId xmlns:a16="http://schemas.microsoft.com/office/drawing/2014/main" id="{CEABA78B-0319-D6A9-9C47-DF67908C8385}"/>
              </a:ext>
            </a:extLst>
          </p:cNvPr>
          <p:cNvSpPr>
            <a:spLocks noGrp="1"/>
          </p:cNvSpPr>
          <p:nvPr>
            <p:ph type="title"/>
          </p:nvPr>
        </p:nvSpPr>
        <p:spPr/>
        <p:txBody>
          <a:bodyPr/>
          <a:lstStyle/>
          <a:p>
            <a:r>
              <a:rPr lang="en-GB" dirty="0" err="1"/>
              <a:t>Sampla</a:t>
            </a:r>
            <a:r>
              <a:rPr lang="en-GB" dirty="0"/>
              <a:t> 10 (ag </a:t>
            </a:r>
            <a:r>
              <a:rPr lang="en-GB" dirty="0" err="1"/>
              <a:t>téamh</a:t>
            </a:r>
            <a:r>
              <a:rPr lang="en-GB" dirty="0"/>
              <a:t> le </a:t>
            </a:r>
            <a:r>
              <a:rPr lang="en-GB" dirty="0" err="1"/>
              <a:t>chéile</a:t>
            </a:r>
            <a:r>
              <a:rPr lang="en-GB" dirty="0"/>
              <a:t>)</a:t>
            </a:r>
          </a:p>
        </p:txBody>
      </p:sp>
      <p:sp>
        <p:nvSpPr>
          <p:cNvPr id="19" name="Text Placeholder 18">
            <a:extLst>
              <a:ext uri="{FF2B5EF4-FFF2-40B4-BE49-F238E27FC236}">
                <a16:creationId xmlns:a16="http://schemas.microsoft.com/office/drawing/2014/main" id="{DA8CF2A5-C1C5-A3F2-8790-E3E46A70DDE6}"/>
              </a:ext>
            </a:extLst>
          </p:cNvPr>
          <p:cNvSpPr txBox="1">
            <a:spLocks noGrp="1"/>
          </p:cNvSpPr>
          <p:nvPr>
            <p:ph type="body" sz="quarter" idx="10"/>
          </p:nvPr>
        </p:nvSpPr>
        <p:spPr>
          <a:xfrm>
            <a:off x="122238" y="461963"/>
            <a:ext cx="8899525" cy="1643527"/>
          </a:xfrm>
          <a:prstGeom prst="rect">
            <a:avLst/>
          </a:prstGeom>
          <a:solidFill>
            <a:schemeClr val="accent2">
              <a:lumMod val="20000"/>
              <a:lumOff val="80000"/>
            </a:schemeClr>
          </a:solidFill>
        </p:spPr>
        <p:txBody>
          <a:bodyPr wrap="square" rtlCol="0">
            <a:spAutoFit/>
          </a:bodyPr>
          <a:lstStyle/>
          <a:p>
            <a:r>
              <a:rPr lang="ga-IE" dirty="0"/>
              <a:t>Téitear 70 g d'uisce ag 5°C trí 50 g de mhillíní copair a chur leis, a téadh go 75°C. Ríomh teocht deiridh an mheascáin ag glacadh leis nach bhfuil aon chaillteanas teasa ann.</a:t>
            </a:r>
          </a:p>
        </p:txBody>
      </p:sp>
      <mc:AlternateContent xmlns:mc="http://schemas.openxmlformats.org/markup-compatibility/2006" xmlns:a14="http://schemas.microsoft.com/office/drawing/2010/main">
        <mc:Choice Requires="a14">
          <p:sp>
            <p:nvSpPr>
              <p:cNvPr id="4" name="TextBox 3">
                <a:extLst>
                  <a:ext uri="{FF2B5EF4-FFF2-40B4-BE49-F238E27FC236}">
                    <a16:creationId xmlns:a16="http://schemas.microsoft.com/office/drawing/2014/main" id="{4D610012-E8F9-E3DE-2EAC-F0482B5EE44E}"/>
                  </a:ext>
                </a:extLst>
              </p:cNvPr>
              <p:cNvSpPr txBox="1"/>
              <p:nvPr/>
            </p:nvSpPr>
            <p:spPr>
              <a:xfrm>
                <a:off x="6585084" y="4112411"/>
                <a:ext cx="2231060" cy="523220"/>
              </a:xfrm>
              <a:prstGeom prst="rect">
                <a:avLst/>
              </a:prstGeom>
              <a:noFill/>
            </p:spPr>
            <p:txBody>
              <a:bodyPr wrap="none" rtlCol="0">
                <a:spAutoFit/>
              </a:bodyPr>
              <a:lstStyle/>
              <a:p>
                <a:pPr algn="l">
                  <a:spcAft>
                    <a:spcPts val="1200"/>
                  </a:spcAft>
                </a:pPr>
                <a:r>
                  <a:rPr lang="en-GB" sz="2800" dirty="0">
                    <a:latin typeface="Arial" panose="020B0604020202020204" pitchFamily="34" charset="0"/>
                    <a:cs typeface="Arial" panose="020B0604020202020204" pitchFamily="34" charset="0"/>
                  </a:rPr>
                  <a:t>Nóta, </a:t>
                </a:r>
                <a:r>
                  <a:rPr lang="en-GB" sz="2800" dirty="0" err="1">
                    <a:highlight>
                      <a:srgbClr val="FFFF00"/>
                    </a:highlight>
                    <a:latin typeface="Arial" panose="020B0604020202020204" pitchFamily="34" charset="0"/>
                    <a:cs typeface="Arial" panose="020B0604020202020204" pitchFamily="34" charset="0"/>
                  </a:rPr>
                  <a:t>dá</a:t>
                </a:r>
                <a:r>
                  <a:rPr lang="en-GB" sz="2800" dirty="0">
                    <a:highlight>
                      <a:srgbClr val="FFFF00"/>
                    </a:highlight>
                    <a:latin typeface="Arial" panose="020B0604020202020204" pitchFamily="34" charset="0"/>
                    <a:cs typeface="Arial" panose="020B0604020202020204" pitchFamily="34" charset="0"/>
                  </a:rPr>
                  <a:t> </a:t>
                </a:r>
                <a14:m>
                  <m:oMath xmlns:m="http://schemas.openxmlformats.org/officeDocument/2006/math">
                    <m:r>
                      <m:rPr>
                        <m:sty m:val="p"/>
                      </m:rPr>
                      <a:rPr lang="en-GB" sz="2800" b="0" i="0" smtClean="0">
                        <a:highlight>
                          <a:srgbClr val="FFFF00"/>
                        </a:highlight>
                        <a:latin typeface="Cambria Math" panose="02040503050406030204" pitchFamily="18" charset="0"/>
                        <a:cs typeface="Arial" panose="020B0604020202020204" pitchFamily="34" charset="0"/>
                      </a:rPr>
                      <m:t>Δ</m:t>
                    </m:r>
                    <m:r>
                      <a:rPr lang="en-GB" sz="2800" b="0" i="1" smtClean="0">
                        <a:highlight>
                          <a:srgbClr val="FFFF00"/>
                        </a:highlight>
                        <a:latin typeface="Cambria Math" panose="02040503050406030204" pitchFamily="18" charset="0"/>
                        <a:cs typeface="Arial" panose="020B0604020202020204" pitchFamily="34" charset="0"/>
                      </a:rPr>
                      <m:t>𝜃</m:t>
                    </m:r>
                    <m:r>
                      <a:rPr lang="en-GB" sz="2800" b="0" i="1" smtClean="0">
                        <a:highlight>
                          <a:srgbClr val="FFFF00"/>
                        </a:highlight>
                        <a:latin typeface="Cambria Math" panose="02040503050406030204" pitchFamily="18" charset="0"/>
                        <a:cs typeface="Arial" panose="020B0604020202020204" pitchFamily="34" charset="0"/>
                      </a:rPr>
                      <m:t>𝑠</m:t>
                    </m:r>
                  </m:oMath>
                </a14:m>
                <a:endParaRPr lang="en-GB" sz="2800" dirty="0">
                  <a:highlight>
                    <a:srgbClr val="FFFF00"/>
                  </a:highlight>
                  <a:latin typeface="Arial" panose="020B0604020202020204" pitchFamily="34" charset="0"/>
                  <a:cs typeface="Arial" panose="020B0604020202020204" pitchFamily="34" charset="0"/>
                </a:endParaRPr>
              </a:p>
            </p:txBody>
          </p:sp>
        </mc:Choice>
        <mc:Fallback xmlns="">
          <p:sp>
            <p:nvSpPr>
              <p:cNvPr id="4" name="TextBox 3">
                <a:extLst>
                  <a:ext uri="{FF2B5EF4-FFF2-40B4-BE49-F238E27FC236}">
                    <a16:creationId xmlns:a16="http://schemas.microsoft.com/office/drawing/2014/main" id="{4D610012-E8F9-E3DE-2EAC-F0482B5EE44E}"/>
                  </a:ext>
                </a:extLst>
              </p:cNvPr>
              <p:cNvSpPr txBox="1">
                <a:spLocks noRot="1" noChangeAspect="1" noMove="1" noResize="1" noEditPoints="1" noAdjustHandles="1" noChangeArrowheads="1" noChangeShapeType="1" noTextEdit="1"/>
              </p:cNvSpPr>
              <p:nvPr/>
            </p:nvSpPr>
            <p:spPr>
              <a:xfrm>
                <a:off x="6585084" y="4112411"/>
                <a:ext cx="2231060" cy="523220"/>
              </a:xfrm>
              <a:prstGeom prst="rect">
                <a:avLst/>
              </a:prstGeom>
              <a:blipFill>
                <a:blip r:embed="rId14"/>
                <a:stretch>
                  <a:fillRect l="-5464" t="-12941" b="-32941"/>
                </a:stretch>
              </a:blipFill>
            </p:spPr>
            <p:txBody>
              <a:bodyPr/>
              <a:lstStyle/>
              <a:p>
                <a:r>
                  <a:rPr lang="en-IE">
                    <a:noFill/>
                  </a:rPr>
                  <a:t> </a:t>
                </a:r>
              </a:p>
            </p:txBody>
          </p:sp>
        </mc:Fallback>
      </mc:AlternateContent>
      <p:cxnSp>
        <p:nvCxnSpPr>
          <p:cNvPr id="5" name="Straight Arrow Connector 4">
            <a:extLst>
              <a:ext uri="{FF2B5EF4-FFF2-40B4-BE49-F238E27FC236}">
                <a16:creationId xmlns:a16="http://schemas.microsoft.com/office/drawing/2014/main" id="{B234EACA-8DC4-4517-9FCA-9E00AD607690}"/>
              </a:ext>
            </a:extLst>
          </p:cNvPr>
          <p:cNvCxnSpPr>
            <a:cxnSpLocks/>
          </p:cNvCxnSpPr>
          <p:nvPr/>
        </p:nvCxnSpPr>
        <p:spPr>
          <a:xfrm flipH="1">
            <a:off x="6451600" y="4597665"/>
            <a:ext cx="648011" cy="195810"/>
          </a:xfrm>
          <a:prstGeom prst="straightConnector1">
            <a:avLst/>
          </a:prstGeom>
          <a:ln w="28575">
            <a:solidFill>
              <a:schemeClr val="tx1"/>
            </a:solidFill>
            <a:tailEnd type="arrow" w="med" len="lg"/>
          </a:ln>
        </p:spPr>
        <p:style>
          <a:lnRef idx="2">
            <a:schemeClr val="accent1"/>
          </a:lnRef>
          <a:fillRef idx="0">
            <a:schemeClr val="accent1"/>
          </a:fillRef>
          <a:effectRef idx="1">
            <a:schemeClr val="accent1"/>
          </a:effectRef>
          <a:fontRef idx="minor">
            <a:schemeClr val="tx1"/>
          </a:fontRef>
        </p:style>
      </p:cxnSp>
      <p:cxnSp>
        <p:nvCxnSpPr>
          <p:cNvPr id="21" name="Straight Arrow Connector 20">
            <a:extLst>
              <a:ext uri="{FF2B5EF4-FFF2-40B4-BE49-F238E27FC236}">
                <a16:creationId xmlns:a16="http://schemas.microsoft.com/office/drawing/2014/main" id="{1A9044A7-A0AC-F609-BBC0-476D4C644C4D}"/>
              </a:ext>
            </a:extLst>
          </p:cNvPr>
          <p:cNvCxnSpPr>
            <a:cxnSpLocks/>
          </p:cNvCxnSpPr>
          <p:nvPr/>
        </p:nvCxnSpPr>
        <p:spPr>
          <a:xfrm flipH="1">
            <a:off x="3426351" y="4405838"/>
            <a:ext cx="3177938" cy="446082"/>
          </a:xfrm>
          <a:prstGeom prst="straightConnector1">
            <a:avLst/>
          </a:prstGeom>
          <a:ln w="28575">
            <a:solidFill>
              <a:schemeClr val="tx1"/>
            </a:solidFill>
            <a:tailEnd type="arrow" w="med" len="lg"/>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5452925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1"/>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wipe(left)">
                                      <p:cBhvr>
                                        <p:cTn id="21" dur="500"/>
                                        <p:tgtEl>
                                          <p:spTgt spid="8"/>
                                        </p:tgtEl>
                                      </p:cBhvr>
                                    </p:animEffec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grpId="0" nodeType="clickEffect">
                                  <p:stCondLst>
                                    <p:cond delay="0"/>
                                  </p:stCondLst>
                                  <p:childTnLst>
                                    <p:set>
                                      <p:cBhvr>
                                        <p:cTn id="25" dur="1" fill="hold">
                                          <p:stCondLst>
                                            <p:cond delay="0"/>
                                          </p:stCondLst>
                                        </p:cTn>
                                        <p:tgtEl>
                                          <p:spTgt spid="2"/>
                                        </p:tgtEl>
                                        <p:attrNameLst>
                                          <p:attrName>style.visibility</p:attrName>
                                        </p:attrNameLst>
                                      </p:cBhvr>
                                      <p:to>
                                        <p:strVal val="visible"/>
                                      </p:to>
                                    </p:set>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grpId="0" nodeType="clickEffect">
                                  <p:stCondLst>
                                    <p:cond delay="0"/>
                                  </p:stCondLst>
                                  <p:childTnLst>
                                    <p:set>
                                      <p:cBhvr>
                                        <p:cTn id="29" dur="1" fill="hold">
                                          <p:stCondLst>
                                            <p:cond delay="0"/>
                                          </p:stCondLst>
                                        </p:cTn>
                                        <p:tgtEl>
                                          <p:spTgt spid="14"/>
                                        </p:tgtEl>
                                        <p:attrNameLst>
                                          <p:attrName>style.visibility</p:attrName>
                                        </p:attrNameLst>
                                      </p:cBhvr>
                                      <p:to>
                                        <p:strVal val="visible"/>
                                      </p:to>
                                    </p:set>
                                  </p:childTnLst>
                                </p:cTn>
                              </p:par>
                            </p:childTnLst>
                          </p:cTn>
                        </p:par>
                      </p:childTnLst>
                    </p:cTn>
                  </p:par>
                  <p:par>
                    <p:cTn id="30" fill="hold">
                      <p:stCondLst>
                        <p:cond delay="indefinite"/>
                      </p:stCondLst>
                      <p:childTnLst>
                        <p:par>
                          <p:cTn id="31" fill="hold">
                            <p:stCondLst>
                              <p:cond delay="0"/>
                            </p:stCondLst>
                            <p:childTnLst>
                              <p:par>
                                <p:cTn id="32" presetID="1" presetClass="entr" presetSubtype="0" fill="hold" grpId="0" nodeType="clickEffect">
                                  <p:stCondLst>
                                    <p:cond delay="0"/>
                                  </p:stCondLst>
                                  <p:childTnLst>
                                    <p:set>
                                      <p:cBhvr>
                                        <p:cTn id="33" dur="1" fill="hold">
                                          <p:stCondLst>
                                            <p:cond delay="0"/>
                                          </p:stCondLst>
                                        </p:cTn>
                                        <p:tgtEl>
                                          <p:spTgt spid="4"/>
                                        </p:tgtEl>
                                        <p:attrNameLst>
                                          <p:attrName>style.visibility</p:attrName>
                                        </p:attrNameLst>
                                      </p:cBhvr>
                                      <p:to>
                                        <p:strVal val="visible"/>
                                      </p:to>
                                    </p:set>
                                  </p:childTnLst>
                                </p:cTn>
                              </p:par>
                              <p:par>
                                <p:cTn id="34" presetID="1" presetClass="entr" presetSubtype="0" fill="hold" nodeType="withEffect">
                                  <p:stCondLst>
                                    <p:cond delay="0"/>
                                  </p:stCondLst>
                                  <p:childTnLst>
                                    <p:set>
                                      <p:cBhvr>
                                        <p:cTn id="35" dur="1" fill="hold">
                                          <p:stCondLst>
                                            <p:cond delay="0"/>
                                          </p:stCondLst>
                                        </p:cTn>
                                        <p:tgtEl>
                                          <p:spTgt spid="21"/>
                                        </p:tgtEl>
                                        <p:attrNameLst>
                                          <p:attrName>style.visibility</p:attrName>
                                        </p:attrNameLst>
                                      </p:cBhvr>
                                      <p:to>
                                        <p:strVal val="visible"/>
                                      </p:to>
                                    </p:set>
                                  </p:childTnLst>
                                </p:cTn>
                              </p:par>
                              <p:par>
                                <p:cTn id="36" presetID="1" presetClass="entr" presetSubtype="0" fill="hold" nodeType="withEffect">
                                  <p:stCondLst>
                                    <p:cond delay="0"/>
                                  </p:stCondLst>
                                  <p:childTnLst>
                                    <p:set>
                                      <p:cBhvr>
                                        <p:cTn id="37" dur="1" fill="hold">
                                          <p:stCondLst>
                                            <p:cond delay="0"/>
                                          </p:stCondLst>
                                        </p:cTn>
                                        <p:tgtEl>
                                          <p:spTgt spid="5"/>
                                        </p:tgtEl>
                                        <p:attrNameLst>
                                          <p:attrName>style.visibility</p:attrName>
                                        </p:attrNameLst>
                                      </p:cBhvr>
                                      <p:to>
                                        <p:strVal val="visible"/>
                                      </p:to>
                                    </p:set>
                                  </p:childTnLst>
                                </p:cTn>
                              </p:par>
                            </p:childTnLst>
                          </p:cTn>
                        </p:par>
                      </p:childTnLst>
                    </p:cTn>
                  </p:par>
                  <p:par>
                    <p:cTn id="38" fill="hold">
                      <p:stCondLst>
                        <p:cond delay="indefinite"/>
                      </p:stCondLst>
                      <p:childTnLst>
                        <p:par>
                          <p:cTn id="39" fill="hold">
                            <p:stCondLst>
                              <p:cond delay="0"/>
                            </p:stCondLst>
                            <p:childTnLst>
                              <p:par>
                                <p:cTn id="40" presetID="1" presetClass="entr" presetSubtype="0" fill="hold" grpId="0" nodeType="clickEffect">
                                  <p:stCondLst>
                                    <p:cond delay="0"/>
                                  </p:stCondLst>
                                  <p:childTnLst>
                                    <p:set>
                                      <p:cBhvr>
                                        <p:cTn id="41" dur="1" fill="hold">
                                          <p:stCondLst>
                                            <p:cond delay="0"/>
                                          </p:stCondLst>
                                        </p:cTn>
                                        <p:tgtEl>
                                          <p:spTgt spid="16"/>
                                        </p:tgtEl>
                                        <p:attrNameLst>
                                          <p:attrName>style.visibility</p:attrName>
                                        </p:attrNameLst>
                                      </p:cBhvr>
                                      <p:to>
                                        <p:strVal val="visible"/>
                                      </p:to>
                                    </p:set>
                                  </p:childTnLst>
                                </p:cTn>
                              </p:par>
                            </p:childTnLst>
                          </p:cTn>
                        </p:par>
                      </p:childTnLst>
                    </p:cTn>
                  </p:par>
                  <p:par>
                    <p:cTn id="42" fill="hold">
                      <p:stCondLst>
                        <p:cond delay="indefinite"/>
                      </p:stCondLst>
                      <p:childTnLst>
                        <p:par>
                          <p:cTn id="43" fill="hold">
                            <p:stCondLst>
                              <p:cond delay="0"/>
                            </p:stCondLst>
                            <p:childTnLst>
                              <p:par>
                                <p:cTn id="44" presetID="1" presetClass="entr" presetSubtype="0" fill="hold" grpId="0" nodeType="clickEffect">
                                  <p:stCondLst>
                                    <p:cond delay="0"/>
                                  </p:stCondLst>
                                  <p:childTnLst>
                                    <p:set>
                                      <p:cBhvr>
                                        <p:cTn id="45" dur="1" fill="hold">
                                          <p:stCondLst>
                                            <p:cond delay="0"/>
                                          </p:stCondLst>
                                        </p:cTn>
                                        <p:tgtEl>
                                          <p:spTgt spid="15"/>
                                        </p:tgtEl>
                                        <p:attrNameLst>
                                          <p:attrName>style.visibility</p:attrName>
                                        </p:attrNameLst>
                                      </p:cBhvr>
                                      <p:to>
                                        <p:strVal val="visible"/>
                                      </p:to>
                                    </p:set>
                                  </p:childTnLst>
                                </p:cTn>
                              </p:par>
                            </p:childTnLst>
                          </p:cTn>
                        </p:par>
                      </p:childTnLst>
                    </p:cTn>
                  </p:par>
                  <p:par>
                    <p:cTn id="46" fill="hold">
                      <p:stCondLst>
                        <p:cond delay="indefinite"/>
                      </p:stCondLst>
                      <p:childTnLst>
                        <p:par>
                          <p:cTn id="47" fill="hold">
                            <p:stCondLst>
                              <p:cond delay="0"/>
                            </p:stCondLst>
                            <p:childTnLst>
                              <p:par>
                                <p:cTn id="48" presetID="1" presetClass="entr" presetSubtype="0" fill="hold" grpId="0" nodeType="clickEffect">
                                  <p:stCondLst>
                                    <p:cond delay="0"/>
                                  </p:stCondLst>
                                  <p:childTnLst>
                                    <p:set>
                                      <p:cBhvr>
                                        <p:cTn id="49"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2" grpId="0"/>
      <p:bldP spid="3" grpId="0"/>
      <p:bldP spid="11" grpId="0"/>
      <p:bldP spid="14" grpId="0"/>
      <p:bldP spid="15" grpId="0"/>
      <p:bldP spid="16" grpId="0"/>
      <p:bldP spid="8" grpId="0"/>
      <p:bldP spid="17" grpId="0"/>
      <p:bldP spid="18" grpId="0"/>
      <p:bldP spid="4" grpId="0"/>
    </p:bld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E909CEC-C374-EE39-C36A-59702096FD84}"/>
            </a:ext>
          </a:extLst>
        </p:cNvPr>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extBox 1">
                <a:extLst>
                  <a:ext uri="{FF2B5EF4-FFF2-40B4-BE49-F238E27FC236}">
                    <a16:creationId xmlns:a16="http://schemas.microsoft.com/office/drawing/2014/main" id="{592DE250-ADA5-91E5-C319-E1A52DE1ABCD}"/>
                  </a:ext>
                </a:extLst>
              </p:cNvPr>
              <p:cNvSpPr txBox="1"/>
              <p:nvPr/>
            </p:nvSpPr>
            <p:spPr>
              <a:xfrm>
                <a:off x="4640523" y="4819924"/>
                <a:ext cx="2371610" cy="369332"/>
              </a:xfrm>
              <a:prstGeom prst="rect">
                <a:avLst/>
              </a:prstGeom>
              <a:noFill/>
            </p:spPr>
            <p:txBody>
              <a:bodyPr wrap="none" rtlCol="0">
                <a:spAutoFit/>
              </a:bodyPr>
              <a:lstStyle/>
              <a:p>
                <a:pPr algn="l"/>
                <a14:m>
                  <m:oMathPara xmlns:m="http://schemas.openxmlformats.org/officeDocument/2006/math">
                    <m:oMathParaPr>
                      <m:jc m:val="centerGroup"/>
                    </m:oMathParaPr>
                    <m:oMath xmlns:m="http://schemas.openxmlformats.org/officeDocument/2006/math">
                      <m:r>
                        <a:rPr lang="en-GB" b="0" i="1" noProof="0" smtClean="0">
                          <a:solidFill>
                            <a:srgbClr val="0000FF"/>
                          </a:solidFill>
                          <a:latin typeface="Cambria Math" panose="02040503050406030204" pitchFamily="18" charset="0"/>
                        </a:rPr>
                        <m:t>⇒</m:t>
                      </m:r>
                      <m:sSub>
                        <m:sSubPr>
                          <m:ctrlPr>
                            <a:rPr lang="en-GB" b="0" i="1" noProof="0" smtClean="0">
                              <a:solidFill>
                                <a:srgbClr val="0000FF"/>
                              </a:solidFill>
                              <a:latin typeface="Cambria Math" panose="02040503050406030204" pitchFamily="18" charset="0"/>
                            </a:rPr>
                          </m:ctrlPr>
                        </m:sSubPr>
                        <m:e>
                          <m:r>
                            <a:rPr lang="en-GB" b="0" i="1" noProof="0" smtClean="0">
                              <a:solidFill>
                                <a:srgbClr val="0000FF"/>
                              </a:solidFill>
                              <a:latin typeface="Cambria Math" panose="02040503050406030204" pitchFamily="18" charset="0"/>
                            </a:rPr>
                            <m:t>𝑚</m:t>
                          </m:r>
                        </m:e>
                        <m:sub>
                          <m:r>
                            <a:rPr lang="en-GB" b="0" i="1" noProof="0" smtClean="0">
                              <a:solidFill>
                                <a:srgbClr val="0000FF"/>
                              </a:solidFill>
                              <a:latin typeface="Cambria Math" panose="02040503050406030204" pitchFamily="18" charset="0"/>
                            </a:rPr>
                            <m:t>𝑤</m:t>
                          </m:r>
                        </m:sub>
                      </m:sSub>
                      <m:sSub>
                        <m:sSubPr>
                          <m:ctrlPr>
                            <a:rPr lang="en-GB" b="0" i="1" noProof="0" smtClean="0">
                              <a:solidFill>
                                <a:srgbClr val="0000FF"/>
                              </a:solidFill>
                              <a:latin typeface="Cambria Math" panose="02040503050406030204" pitchFamily="18" charset="0"/>
                            </a:rPr>
                          </m:ctrlPr>
                        </m:sSubPr>
                        <m:e>
                          <m:r>
                            <a:rPr lang="en-GB" b="0" i="1" noProof="0" smtClean="0">
                              <a:solidFill>
                                <a:srgbClr val="0000FF"/>
                              </a:solidFill>
                              <a:latin typeface="Cambria Math" panose="02040503050406030204" pitchFamily="18" charset="0"/>
                            </a:rPr>
                            <m:t>𝑐</m:t>
                          </m:r>
                        </m:e>
                        <m:sub>
                          <m:r>
                            <a:rPr lang="en-GB" b="0" i="1" noProof="0" smtClean="0">
                              <a:solidFill>
                                <a:srgbClr val="0000FF"/>
                              </a:solidFill>
                              <a:latin typeface="Cambria Math" panose="02040503050406030204" pitchFamily="18" charset="0"/>
                            </a:rPr>
                            <m:t>𝑤</m:t>
                          </m:r>
                        </m:sub>
                      </m:sSub>
                      <m:r>
                        <m:rPr>
                          <m:sty m:val="p"/>
                        </m:rPr>
                        <a:rPr lang="en-GB" b="0" i="0" noProof="0" smtClean="0">
                          <a:solidFill>
                            <a:srgbClr val="0000FF"/>
                          </a:solidFill>
                          <a:latin typeface="Cambria Math" panose="02040503050406030204" pitchFamily="18" charset="0"/>
                        </a:rPr>
                        <m:t>Δ</m:t>
                      </m:r>
                      <m:sSub>
                        <m:sSubPr>
                          <m:ctrlPr>
                            <a:rPr lang="en-GB" b="0" i="1" noProof="0" smtClean="0">
                              <a:solidFill>
                                <a:srgbClr val="0000FF"/>
                              </a:solidFill>
                              <a:latin typeface="Cambria Math" panose="02040503050406030204" pitchFamily="18" charset="0"/>
                            </a:rPr>
                          </m:ctrlPr>
                        </m:sSubPr>
                        <m:e>
                          <m:r>
                            <a:rPr lang="en-GB" b="0" i="1" noProof="0" smtClean="0">
                              <a:solidFill>
                                <a:srgbClr val="0000FF"/>
                              </a:solidFill>
                              <a:latin typeface="Cambria Math" panose="02040503050406030204" pitchFamily="18" charset="0"/>
                            </a:rPr>
                            <m:t>𝜃</m:t>
                          </m:r>
                        </m:e>
                        <m:sub>
                          <m:r>
                            <a:rPr lang="en-GB" b="0" i="1" noProof="0" smtClean="0">
                              <a:solidFill>
                                <a:srgbClr val="0000FF"/>
                              </a:solidFill>
                              <a:latin typeface="Cambria Math" panose="02040503050406030204" pitchFamily="18" charset="0"/>
                            </a:rPr>
                            <m:t>𝑤</m:t>
                          </m:r>
                        </m:sub>
                      </m:sSub>
                      <m:r>
                        <a:rPr lang="en-GB" b="0" i="1" noProof="0" smtClean="0">
                          <a:solidFill>
                            <a:srgbClr val="0000FF"/>
                          </a:solidFill>
                          <a:latin typeface="Cambria Math" panose="02040503050406030204" pitchFamily="18" charset="0"/>
                        </a:rPr>
                        <m:t>=</m:t>
                      </m:r>
                      <m:r>
                        <m:rPr>
                          <m:sty m:val="p"/>
                        </m:rPr>
                        <a:rPr lang="en-GB" b="0" i="0" noProof="0" smtClean="0">
                          <a:solidFill>
                            <a:srgbClr val="0000FF"/>
                          </a:solidFill>
                          <a:latin typeface="Cambria Math" panose="02040503050406030204" pitchFamily="18" charset="0"/>
                        </a:rPr>
                        <m:t>CΔ</m:t>
                      </m:r>
                      <m:sSub>
                        <m:sSubPr>
                          <m:ctrlPr>
                            <a:rPr lang="en-GB" b="0" i="1" noProof="0" smtClean="0">
                              <a:solidFill>
                                <a:srgbClr val="0000FF"/>
                              </a:solidFill>
                              <a:latin typeface="Cambria Math" panose="02040503050406030204" pitchFamily="18" charset="0"/>
                            </a:rPr>
                          </m:ctrlPr>
                        </m:sSubPr>
                        <m:e>
                          <m:r>
                            <a:rPr lang="en-GB" b="0" i="1" noProof="0" smtClean="0">
                              <a:solidFill>
                                <a:srgbClr val="0000FF"/>
                              </a:solidFill>
                              <a:latin typeface="Cambria Math" panose="02040503050406030204" pitchFamily="18" charset="0"/>
                            </a:rPr>
                            <m:t>𝜃</m:t>
                          </m:r>
                        </m:e>
                        <m:sub>
                          <m:r>
                            <a:rPr lang="en-GB" b="0" i="1" noProof="0" smtClean="0">
                              <a:solidFill>
                                <a:srgbClr val="0000FF"/>
                              </a:solidFill>
                              <a:latin typeface="Cambria Math" panose="02040503050406030204" pitchFamily="18" charset="0"/>
                            </a:rPr>
                            <m:t>𝑚</m:t>
                          </m:r>
                        </m:sub>
                      </m:sSub>
                    </m:oMath>
                  </m:oMathPara>
                </a14:m>
                <a:endParaRPr lang="en-GB" noProof="0">
                  <a:solidFill>
                    <a:srgbClr val="0000FF"/>
                  </a:solidFill>
                </a:endParaRPr>
              </a:p>
            </p:txBody>
          </p:sp>
        </mc:Choice>
        <mc:Fallback xmlns="">
          <p:sp>
            <p:nvSpPr>
              <p:cNvPr id="2" name="TextBox 1">
                <a:extLst>
                  <a:ext uri="{FF2B5EF4-FFF2-40B4-BE49-F238E27FC236}">
                    <a16:creationId xmlns:a16="http://schemas.microsoft.com/office/drawing/2014/main" id="{592DE250-ADA5-91E5-C319-E1A52DE1ABCD}"/>
                  </a:ext>
                </a:extLst>
              </p:cNvPr>
              <p:cNvSpPr txBox="1">
                <a:spLocks noRot="1" noChangeAspect="1" noMove="1" noResize="1" noEditPoints="1" noAdjustHandles="1" noChangeArrowheads="1" noChangeShapeType="1" noTextEdit="1"/>
              </p:cNvSpPr>
              <p:nvPr/>
            </p:nvSpPr>
            <p:spPr>
              <a:xfrm>
                <a:off x="4640523" y="4819924"/>
                <a:ext cx="2371610" cy="369332"/>
              </a:xfrm>
              <a:prstGeom prst="rect">
                <a:avLst/>
              </a:prstGeom>
              <a:blipFill>
                <a:blip r:embed="rId2"/>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 name="TextBox 2">
                <a:extLst>
                  <a:ext uri="{FF2B5EF4-FFF2-40B4-BE49-F238E27FC236}">
                    <a16:creationId xmlns:a16="http://schemas.microsoft.com/office/drawing/2014/main" id="{43BF7343-EA0C-19AE-B3E0-E4176D37C895}"/>
                  </a:ext>
                </a:extLst>
              </p:cNvPr>
              <p:cNvSpPr txBox="1"/>
              <p:nvPr/>
            </p:nvSpPr>
            <p:spPr>
              <a:xfrm>
                <a:off x="1269263" y="3986732"/>
                <a:ext cx="2264210" cy="400110"/>
              </a:xfrm>
              <a:prstGeom prst="rect">
                <a:avLst/>
              </a:prstGeom>
              <a:noFill/>
            </p:spPr>
            <p:txBody>
              <a:bodyPr wrap="none" rtlCol="0">
                <a:spAutoFit/>
              </a:bodyPr>
              <a:lstStyle/>
              <a:p>
                <a:pPr algn="l"/>
                <a14:m>
                  <m:oMathPara xmlns:m="http://schemas.openxmlformats.org/officeDocument/2006/math">
                    <m:oMathParaPr>
                      <m:jc m:val="centerGroup"/>
                    </m:oMathParaPr>
                    <m:oMath xmlns:m="http://schemas.openxmlformats.org/officeDocument/2006/math">
                      <m:sSub>
                        <m:sSubPr>
                          <m:ctrlPr>
                            <a:rPr lang="en-GB" sz="2000" b="0" i="1" noProof="0" smtClean="0">
                              <a:solidFill>
                                <a:srgbClr val="0000FF"/>
                              </a:solidFill>
                              <a:latin typeface="Cambria Math" panose="02040503050406030204" pitchFamily="18" charset="0"/>
                            </a:rPr>
                          </m:ctrlPr>
                        </m:sSubPr>
                        <m:e>
                          <m:r>
                            <a:rPr lang="en-GB" sz="2000" b="0" i="1" noProof="0" smtClean="0">
                              <a:solidFill>
                                <a:srgbClr val="0000FF"/>
                              </a:solidFill>
                              <a:latin typeface="Cambria Math" panose="02040503050406030204" pitchFamily="18" charset="0"/>
                            </a:rPr>
                            <m:t>𝑚</m:t>
                          </m:r>
                        </m:e>
                        <m:sub>
                          <m:r>
                            <a:rPr lang="en-GB" sz="2000" b="0" i="1" noProof="0" smtClean="0">
                              <a:solidFill>
                                <a:srgbClr val="0000FF"/>
                              </a:solidFill>
                              <a:latin typeface="Cambria Math" panose="02040503050406030204" pitchFamily="18" charset="0"/>
                            </a:rPr>
                            <m:t>𝑤</m:t>
                          </m:r>
                        </m:sub>
                      </m:sSub>
                      <m:r>
                        <a:rPr lang="en-GB" sz="2000" b="0" i="1" noProof="0" smtClean="0">
                          <a:solidFill>
                            <a:srgbClr val="0000FF"/>
                          </a:solidFill>
                          <a:latin typeface="Cambria Math" panose="02040503050406030204" pitchFamily="18" charset="0"/>
                        </a:rPr>
                        <m:t>=</m:t>
                      </m:r>
                      <m:r>
                        <a:rPr lang="en-GB" sz="2000" b="0" i="1" noProof="0" smtClean="0">
                          <a:solidFill>
                            <a:srgbClr val="0000FF"/>
                          </a:solidFill>
                          <a:latin typeface="Cambria Math" panose="02040503050406030204" pitchFamily="18" charset="0"/>
                        </a:rPr>
                        <m:t>𝑚𝑎𝑖𝑠</m:t>
                      </m:r>
                      <m:r>
                        <a:rPr lang="en-IE" sz="2000" b="0" i="1" noProof="0" smtClean="0">
                          <a:solidFill>
                            <a:srgbClr val="0000FF"/>
                          </a:solidFill>
                          <a:latin typeface="Cambria Math" panose="02040503050406030204" pitchFamily="18" charset="0"/>
                        </a:rPr>
                        <m:t> </m:t>
                      </m:r>
                      <m:r>
                        <a:rPr lang="en-IE" sz="2000" b="0" i="1" noProof="0" smtClean="0">
                          <a:solidFill>
                            <a:srgbClr val="0000FF"/>
                          </a:solidFill>
                          <a:latin typeface="Cambria Math" panose="02040503050406030204" pitchFamily="18" charset="0"/>
                        </a:rPr>
                        <m:t>𝑢𝑖𝑠𝑐𝑒</m:t>
                      </m:r>
                    </m:oMath>
                  </m:oMathPara>
                </a14:m>
                <a:endParaRPr lang="en-GB" sz="2000" noProof="0" dirty="0">
                  <a:solidFill>
                    <a:srgbClr val="0000FF"/>
                  </a:solidFill>
                </a:endParaRPr>
              </a:p>
            </p:txBody>
          </p:sp>
        </mc:Choice>
        <mc:Fallback xmlns="">
          <p:sp>
            <p:nvSpPr>
              <p:cNvPr id="3" name="TextBox 2">
                <a:extLst>
                  <a:ext uri="{FF2B5EF4-FFF2-40B4-BE49-F238E27FC236}">
                    <a16:creationId xmlns:a16="http://schemas.microsoft.com/office/drawing/2014/main" id="{43BF7343-EA0C-19AE-B3E0-E4176D37C895}"/>
                  </a:ext>
                </a:extLst>
              </p:cNvPr>
              <p:cNvSpPr txBox="1">
                <a:spLocks noRot="1" noChangeAspect="1" noMove="1" noResize="1" noEditPoints="1" noAdjustHandles="1" noChangeArrowheads="1" noChangeShapeType="1" noTextEdit="1"/>
              </p:cNvSpPr>
              <p:nvPr/>
            </p:nvSpPr>
            <p:spPr>
              <a:xfrm>
                <a:off x="1269263" y="3986732"/>
                <a:ext cx="2264210" cy="400110"/>
              </a:xfrm>
              <a:prstGeom prst="rect">
                <a:avLst/>
              </a:prstGeom>
              <a:blipFill>
                <a:blip r:embed="rId3"/>
                <a:stretch>
                  <a:fillRect/>
                </a:stretch>
              </a:blipFill>
            </p:spPr>
            <p:txBody>
              <a:bodyPr/>
              <a:lstStyle/>
              <a:p>
                <a:r>
                  <a:rPr lang="en-IE">
                    <a:noFill/>
                  </a:rPr>
                  <a:t> </a:t>
                </a:r>
              </a:p>
            </p:txBody>
          </p:sp>
        </mc:Fallback>
      </mc:AlternateContent>
      <mc:AlternateContent xmlns:mc="http://schemas.openxmlformats.org/markup-compatibility/2006" xmlns:a14="http://schemas.microsoft.com/office/drawing/2010/main">
        <mc:Choice Requires="a14">
          <p:sp>
            <p:nvSpPr>
              <p:cNvPr id="12" name="TextBox 11">
                <a:extLst>
                  <a:ext uri="{FF2B5EF4-FFF2-40B4-BE49-F238E27FC236}">
                    <a16:creationId xmlns:a16="http://schemas.microsoft.com/office/drawing/2014/main" id="{5DF2EB10-79C9-519A-9399-45DDCB6E30E6}"/>
                  </a:ext>
                </a:extLst>
              </p:cNvPr>
              <p:cNvSpPr txBox="1"/>
              <p:nvPr/>
            </p:nvSpPr>
            <p:spPr>
              <a:xfrm>
                <a:off x="4130933" y="3976574"/>
                <a:ext cx="1653273" cy="400110"/>
              </a:xfrm>
              <a:prstGeom prst="rect">
                <a:avLst/>
              </a:prstGeom>
              <a:noFill/>
            </p:spPr>
            <p:txBody>
              <a:bodyPr wrap="none" rtlCol="0">
                <a:spAutoFit/>
              </a:bodyPr>
              <a:lstStyle/>
              <a:p>
                <a:pPr algn="l"/>
                <a14:m>
                  <m:oMathPara xmlns:m="http://schemas.openxmlformats.org/officeDocument/2006/math">
                    <m:oMathParaPr>
                      <m:jc m:val="centerGroup"/>
                    </m:oMathParaPr>
                    <m:oMath xmlns:m="http://schemas.openxmlformats.org/officeDocument/2006/math">
                      <m:sSub>
                        <m:sSubPr>
                          <m:ctrlPr>
                            <a:rPr lang="en-GB" sz="2000" b="0" i="1" noProof="0" smtClean="0">
                              <a:solidFill>
                                <a:srgbClr val="0000FF"/>
                              </a:solidFill>
                              <a:latin typeface="Cambria Math" panose="02040503050406030204" pitchFamily="18" charset="0"/>
                            </a:rPr>
                          </m:ctrlPr>
                        </m:sSubPr>
                        <m:e>
                          <m:r>
                            <a:rPr lang="en-GB" sz="2000" b="0" i="1" noProof="0" smtClean="0">
                              <a:solidFill>
                                <a:srgbClr val="0000FF"/>
                              </a:solidFill>
                              <a:latin typeface="Cambria Math" panose="02040503050406030204" pitchFamily="18" charset="0"/>
                            </a:rPr>
                            <m:t>𝑐</m:t>
                          </m:r>
                        </m:e>
                        <m:sub>
                          <m:r>
                            <a:rPr lang="en-GB" sz="2000" b="0" i="1" noProof="0" smtClean="0">
                              <a:solidFill>
                                <a:srgbClr val="0000FF"/>
                              </a:solidFill>
                              <a:latin typeface="Cambria Math" panose="02040503050406030204" pitchFamily="18" charset="0"/>
                            </a:rPr>
                            <m:t>𝑤</m:t>
                          </m:r>
                        </m:sub>
                      </m:sSub>
                      <m:r>
                        <a:rPr lang="en-GB" sz="2000" b="0" i="1" noProof="0" smtClean="0">
                          <a:solidFill>
                            <a:srgbClr val="0000FF"/>
                          </a:solidFill>
                          <a:latin typeface="Cambria Math" panose="02040503050406030204" pitchFamily="18" charset="0"/>
                        </a:rPr>
                        <m:t>=</m:t>
                      </m:r>
                      <m:r>
                        <a:rPr lang="en-GB" sz="2000" b="0" i="1" noProof="0" smtClean="0">
                          <a:solidFill>
                            <a:srgbClr val="0000FF"/>
                          </a:solidFill>
                          <a:latin typeface="Cambria Math" panose="02040503050406030204" pitchFamily="18" charset="0"/>
                        </a:rPr>
                        <m:t>𝑐</m:t>
                      </m:r>
                      <m:r>
                        <a:rPr lang="en-GB" sz="2000" b="0" i="1" noProof="0" smtClean="0">
                          <a:solidFill>
                            <a:srgbClr val="0000FF"/>
                          </a:solidFill>
                          <a:latin typeface="Cambria Math" panose="02040503050406030204" pitchFamily="18" charset="0"/>
                        </a:rPr>
                        <m:t> </m:t>
                      </m:r>
                      <m:r>
                        <a:rPr lang="en-IE" sz="2000" b="0" i="1" noProof="0" smtClean="0">
                          <a:solidFill>
                            <a:srgbClr val="0000FF"/>
                          </a:solidFill>
                          <a:latin typeface="Cambria Math" panose="02040503050406030204" pitchFamily="18" charset="0"/>
                        </a:rPr>
                        <m:t>𝑢𝑖𝑠𝑐𝑒</m:t>
                      </m:r>
                    </m:oMath>
                  </m:oMathPara>
                </a14:m>
                <a:endParaRPr lang="en-GB" sz="2000" noProof="0" dirty="0">
                  <a:solidFill>
                    <a:srgbClr val="0000FF"/>
                  </a:solidFill>
                </a:endParaRPr>
              </a:p>
            </p:txBody>
          </p:sp>
        </mc:Choice>
        <mc:Fallback xmlns="">
          <p:sp>
            <p:nvSpPr>
              <p:cNvPr id="12" name="TextBox 11">
                <a:extLst>
                  <a:ext uri="{FF2B5EF4-FFF2-40B4-BE49-F238E27FC236}">
                    <a16:creationId xmlns:a16="http://schemas.microsoft.com/office/drawing/2014/main" id="{5DF2EB10-79C9-519A-9399-45DDCB6E30E6}"/>
                  </a:ext>
                </a:extLst>
              </p:cNvPr>
              <p:cNvSpPr txBox="1">
                <a:spLocks noRot="1" noChangeAspect="1" noMove="1" noResize="1" noEditPoints="1" noAdjustHandles="1" noChangeArrowheads="1" noChangeShapeType="1" noTextEdit="1"/>
              </p:cNvSpPr>
              <p:nvPr/>
            </p:nvSpPr>
            <p:spPr>
              <a:xfrm>
                <a:off x="4130933" y="3976574"/>
                <a:ext cx="1653273" cy="400110"/>
              </a:xfrm>
              <a:prstGeom prst="rect">
                <a:avLst/>
              </a:prstGeom>
              <a:blipFill>
                <a:blip r:embed="rId4"/>
                <a:stretch>
                  <a:fillRect/>
                </a:stretch>
              </a:blipFill>
            </p:spPr>
            <p:txBody>
              <a:bodyPr/>
              <a:lstStyle/>
              <a:p>
                <a:r>
                  <a:rPr lang="en-IE">
                    <a:noFill/>
                  </a:rPr>
                  <a:t> </a:t>
                </a:r>
              </a:p>
            </p:txBody>
          </p:sp>
        </mc:Fallback>
      </mc:AlternateContent>
      <mc:AlternateContent xmlns:mc="http://schemas.openxmlformats.org/markup-compatibility/2006" xmlns:a14="http://schemas.microsoft.com/office/drawing/2010/main">
        <mc:Choice Requires="a14">
          <p:sp>
            <p:nvSpPr>
              <p:cNvPr id="14" name="TextBox 13">
                <a:extLst>
                  <a:ext uri="{FF2B5EF4-FFF2-40B4-BE49-F238E27FC236}">
                    <a16:creationId xmlns:a16="http://schemas.microsoft.com/office/drawing/2014/main" id="{D2593772-8898-84F6-18D2-B2615CEB787B}"/>
                  </a:ext>
                </a:extLst>
              </p:cNvPr>
              <p:cNvSpPr txBox="1"/>
              <p:nvPr/>
            </p:nvSpPr>
            <p:spPr>
              <a:xfrm>
                <a:off x="4640523" y="5268957"/>
                <a:ext cx="4329775" cy="391582"/>
              </a:xfrm>
              <a:prstGeom prst="rect">
                <a:avLst/>
              </a:prstGeom>
              <a:noFill/>
            </p:spPr>
            <p:txBody>
              <a:bodyPr wrap="none" rtlCol="0">
                <a:spAutoFit/>
              </a:bodyPr>
              <a:lstStyle/>
              <a:p>
                <a:pPr algn="l"/>
                <a14:m>
                  <m:oMathPara xmlns:m="http://schemas.openxmlformats.org/officeDocument/2006/math">
                    <m:oMathParaPr>
                      <m:jc m:val="centerGroup"/>
                    </m:oMathParaPr>
                    <m:oMath xmlns:m="http://schemas.openxmlformats.org/officeDocument/2006/math">
                      <m:r>
                        <a:rPr lang="en-GB" b="0" i="1" noProof="0" smtClean="0">
                          <a:solidFill>
                            <a:srgbClr val="0000FF"/>
                          </a:solidFill>
                          <a:latin typeface="Cambria Math" panose="02040503050406030204" pitchFamily="18" charset="0"/>
                        </a:rPr>
                        <m:t>⇒0.2</m:t>
                      </m:r>
                      <m:d>
                        <m:dPr>
                          <m:ctrlPr>
                            <a:rPr lang="en-GB" b="0" i="1" noProof="0" smtClean="0">
                              <a:solidFill>
                                <a:srgbClr val="0000FF"/>
                              </a:solidFill>
                              <a:latin typeface="Cambria Math" panose="02040503050406030204" pitchFamily="18" charset="0"/>
                            </a:rPr>
                          </m:ctrlPr>
                        </m:dPr>
                        <m:e>
                          <m:r>
                            <a:rPr lang="en-GB" b="0" i="1" noProof="0" smtClean="0">
                              <a:solidFill>
                                <a:srgbClr val="0000FF"/>
                              </a:solidFill>
                              <a:latin typeface="Cambria Math" panose="02040503050406030204" pitchFamily="18" charset="0"/>
                            </a:rPr>
                            <m:t>4189</m:t>
                          </m:r>
                        </m:e>
                      </m:d>
                      <m:sSub>
                        <m:sSubPr>
                          <m:ctrlPr>
                            <a:rPr lang="en-GB" b="0" i="1" noProof="0" smtClean="0">
                              <a:solidFill>
                                <a:srgbClr val="0000FF"/>
                              </a:solidFill>
                              <a:latin typeface="Cambria Math" panose="02040503050406030204" pitchFamily="18" charset="0"/>
                            </a:rPr>
                          </m:ctrlPr>
                        </m:sSubPr>
                        <m:e>
                          <m:r>
                            <a:rPr lang="en-GB" b="0" i="1" noProof="0" smtClean="0">
                              <a:solidFill>
                                <a:srgbClr val="0000FF"/>
                              </a:solidFill>
                              <a:latin typeface="Cambria Math" panose="02040503050406030204" pitchFamily="18" charset="0"/>
                            </a:rPr>
                            <m:t>(</m:t>
                          </m:r>
                          <m:r>
                            <a:rPr lang="en-GB" b="0" i="1" noProof="0" smtClean="0">
                              <a:solidFill>
                                <a:srgbClr val="0000FF"/>
                              </a:solidFill>
                              <a:latin typeface="Cambria Math" panose="02040503050406030204" pitchFamily="18" charset="0"/>
                            </a:rPr>
                            <m:t>𝜃</m:t>
                          </m:r>
                        </m:e>
                        <m:sub>
                          <m:r>
                            <a:rPr lang="en-GB" b="0" i="1" noProof="0" smtClean="0">
                              <a:solidFill>
                                <a:srgbClr val="0000FF"/>
                              </a:solidFill>
                              <a:latin typeface="Cambria Math" panose="02040503050406030204" pitchFamily="18" charset="0"/>
                            </a:rPr>
                            <m:t>𝑓</m:t>
                          </m:r>
                        </m:sub>
                      </m:sSub>
                      <m:r>
                        <a:rPr lang="en-GB" b="0" i="1" noProof="0" smtClean="0">
                          <a:solidFill>
                            <a:srgbClr val="0000FF"/>
                          </a:solidFill>
                          <a:latin typeface="Cambria Math" panose="02040503050406030204" pitchFamily="18" charset="0"/>
                        </a:rPr>
                        <m:t>−15)=20(75)(90−</m:t>
                      </m:r>
                      <m:sSub>
                        <m:sSubPr>
                          <m:ctrlPr>
                            <a:rPr lang="en-GB" b="0" i="1" noProof="0" smtClean="0">
                              <a:solidFill>
                                <a:srgbClr val="0000FF"/>
                              </a:solidFill>
                              <a:latin typeface="Cambria Math" panose="02040503050406030204" pitchFamily="18" charset="0"/>
                            </a:rPr>
                          </m:ctrlPr>
                        </m:sSubPr>
                        <m:e>
                          <m:r>
                            <a:rPr lang="en-GB" b="0" i="1" noProof="0" smtClean="0">
                              <a:solidFill>
                                <a:srgbClr val="0000FF"/>
                              </a:solidFill>
                              <a:latin typeface="Cambria Math" panose="02040503050406030204" pitchFamily="18" charset="0"/>
                            </a:rPr>
                            <m:t>𝜃</m:t>
                          </m:r>
                        </m:e>
                        <m:sub>
                          <m:r>
                            <a:rPr lang="en-GB" b="0" i="1" noProof="0" smtClean="0">
                              <a:solidFill>
                                <a:srgbClr val="0000FF"/>
                              </a:solidFill>
                              <a:latin typeface="Cambria Math" panose="02040503050406030204" pitchFamily="18" charset="0"/>
                            </a:rPr>
                            <m:t>𝑓</m:t>
                          </m:r>
                        </m:sub>
                      </m:sSub>
                      <m:r>
                        <a:rPr lang="en-GB" b="0" i="1" noProof="0" smtClean="0">
                          <a:solidFill>
                            <a:srgbClr val="0000FF"/>
                          </a:solidFill>
                          <a:latin typeface="Cambria Math" panose="02040503050406030204" pitchFamily="18" charset="0"/>
                        </a:rPr>
                        <m:t>)</m:t>
                      </m:r>
                    </m:oMath>
                  </m:oMathPara>
                </a14:m>
                <a:endParaRPr lang="en-GB" noProof="0">
                  <a:solidFill>
                    <a:srgbClr val="0000FF"/>
                  </a:solidFill>
                </a:endParaRPr>
              </a:p>
            </p:txBody>
          </p:sp>
        </mc:Choice>
        <mc:Fallback xmlns="">
          <p:sp>
            <p:nvSpPr>
              <p:cNvPr id="14" name="TextBox 13">
                <a:extLst>
                  <a:ext uri="{FF2B5EF4-FFF2-40B4-BE49-F238E27FC236}">
                    <a16:creationId xmlns:a16="http://schemas.microsoft.com/office/drawing/2014/main" id="{D2593772-8898-84F6-18D2-B2615CEB787B}"/>
                  </a:ext>
                </a:extLst>
              </p:cNvPr>
              <p:cNvSpPr txBox="1">
                <a:spLocks noRot="1" noChangeAspect="1" noMove="1" noResize="1" noEditPoints="1" noAdjustHandles="1" noChangeArrowheads="1" noChangeShapeType="1" noTextEdit="1"/>
              </p:cNvSpPr>
              <p:nvPr/>
            </p:nvSpPr>
            <p:spPr>
              <a:xfrm>
                <a:off x="4640523" y="5268957"/>
                <a:ext cx="4329775" cy="391582"/>
              </a:xfrm>
              <a:prstGeom prst="rect">
                <a:avLst/>
              </a:prstGeom>
              <a:blipFill>
                <a:blip r:embed="rId5"/>
                <a:stretch>
                  <a:fillRect b="-769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5" name="TextBox 14">
                <a:extLst>
                  <a:ext uri="{FF2B5EF4-FFF2-40B4-BE49-F238E27FC236}">
                    <a16:creationId xmlns:a16="http://schemas.microsoft.com/office/drawing/2014/main" id="{CE980501-924E-CE32-1DCD-34BEEEAB8D8E}"/>
                  </a:ext>
                </a:extLst>
              </p:cNvPr>
              <p:cNvSpPr txBox="1"/>
              <p:nvPr/>
            </p:nvSpPr>
            <p:spPr>
              <a:xfrm>
                <a:off x="4627712" y="6058171"/>
                <a:ext cx="2371162" cy="391582"/>
              </a:xfrm>
              <a:prstGeom prst="rect">
                <a:avLst/>
              </a:prstGeom>
              <a:noFill/>
            </p:spPr>
            <p:txBody>
              <a:bodyPr wrap="none" rtlCol="0">
                <a:spAutoFit/>
              </a:bodyPr>
              <a:lstStyle/>
              <a:p>
                <a:pPr algn="l"/>
                <a14:m>
                  <m:oMathPara xmlns:m="http://schemas.openxmlformats.org/officeDocument/2006/math">
                    <m:oMathParaPr>
                      <m:jc m:val="centerGroup"/>
                    </m:oMathParaPr>
                    <m:oMath xmlns:m="http://schemas.openxmlformats.org/officeDocument/2006/math">
                      <m:r>
                        <a:rPr lang="en-GB" b="0" i="1" noProof="0" smtClean="0">
                          <a:solidFill>
                            <a:srgbClr val="0000FF"/>
                          </a:solidFill>
                          <a:latin typeface="Cambria Math" panose="02040503050406030204" pitchFamily="18" charset="0"/>
                        </a:rPr>
                        <m:t>⇒135000=2336</m:t>
                      </m:r>
                      <m:sSub>
                        <m:sSubPr>
                          <m:ctrlPr>
                            <a:rPr lang="en-GB" b="0" i="1" noProof="0" smtClean="0">
                              <a:solidFill>
                                <a:srgbClr val="0000FF"/>
                              </a:solidFill>
                              <a:latin typeface="Cambria Math" panose="02040503050406030204" pitchFamily="18" charset="0"/>
                            </a:rPr>
                          </m:ctrlPr>
                        </m:sSubPr>
                        <m:e>
                          <m:r>
                            <a:rPr lang="en-GB" b="0" i="1" noProof="0" smtClean="0">
                              <a:solidFill>
                                <a:srgbClr val="0000FF"/>
                              </a:solidFill>
                              <a:latin typeface="Cambria Math" panose="02040503050406030204" pitchFamily="18" charset="0"/>
                            </a:rPr>
                            <m:t> </m:t>
                          </m:r>
                          <m:r>
                            <a:rPr lang="en-GB" b="0" i="1" noProof="0" smtClean="0">
                              <a:solidFill>
                                <a:srgbClr val="0000FF"/>
                              </a:solidFill>
                              <a:latin typeface="Cambria Math" panose="02040503050406030204" pitchFamily="18" charset="0"/>
                            </a:rPr>
                            <m:t>𝜃</m:t>
                          </m:r>
                        </m:e>
                        <m:sub>
                          <m:r>
                            <a:rPr lang="en-GB" b="0" i="1" noProof="0" smtClean="0">
                              <a:solidFill>
                                <a:srgbClr val="0000FF"/>
                              </a:solidFill>
                              <a:latin typeface="Cambria Math" panose="02040503050406030204" pitchFamily="18" charset="0"/>
                            </a:rPr>
                            <m:t>𝑓</m:t>
                          </m:r>
                        </m:sub>
                      </m:sSub>
                    </m:oMath>
                  </m:oMathPara>
                </a14:m>
                <a:endParaRPr lang="en-GB" noProof="0">
                  <a:solidFill>
                    <a:srgbClr val="0000FF"/>
                  </a:solidFill>
                </a:endParaRPr>
              </a:p>
            </p:txBody>
          </p:sp>
        </mc:Choice>
        <mc:Fallback xmlns="">
          <p:sp>
            <p:nvSpPr>
              <p:cNvPr id="15" name="TextBox 14">
                <a:extLst>
                  <a:ext uri="{FF2B5EF4-FFF2-40B4-BE49-F238E27FC236}">
                    <a16:creationId xmlns:a16="http://schemas.microsoft.com/office/drawing/2014/main" id="{CE980501-924E-CE32-1DCD-34BEEEAB8D8E}"/>
                  </a:ext>
                </a:extLst>
              </p:cNvPr>
              <p:cNvSpPr txBox="1">
                <a:spLocks noRot="1" noChangeAspect="1" noMove="1" noResize="1" noEditPoints="1" noAdjustHandles="1" noChangeArrowheads="1" noChangeShapeType="1" noTextEdit="1"/>
              </p:cNvSpPr>
              <p:nvPr/>
            </p:nvSpPr>
            <p:spPr>
              <a:xfrm>
                <a:off x="4627712" y="6058171"/>
                <a:ext cx="2371162" cy="391582"/>
              </a:xfrm>
              <a:prstGeom prst="rect">
                <a:avLst/>
              </a:prstGeom>
              <a:blipFill>
                <a:blip r:embed="rId6"/>
                <a:stretch>
                  <a:fillRect b="-937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6" name="TextBox 15">
                <a:extLst>
                  <a:ext uri="{FF2B5EF4-FFF2-40B4-BE49-F238E27FC236}">
                    <a16:creationId xmlns:a16="http://schemas.microsoft.com/office/drawing/2014/main" id="{2064B207-DF51-27A0-F31E-C769D9105311}"/>
                  </a:ext>
                </a:extLst>
              </p:cNvPr>
              <p:cNvSpPr txBox="1"/>
              <p:nvPr/>
            </p:nvSpPr>
            <p:spPr>
              <a:xfrm>
                <a:off x="4640523" y="5668687"/>
                <a:ext cx="4222631" cy="39158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GB" b="0" i="1" noProof="0" smtClean="0">
                          <a:solidFill>
                            <a:srgbClr val="0000FF"/>
                          </a:solidFill>
                          <a:latin typeface="Cambria Math" panose="02040503050406030204" pitchFamily="18" charset="0"/>
                        </a:rPr>
                        <m:t>⇒836 </m:t>
                      </m:r>
                      <m:sSub>
                        <m:sSubPr>
                          <m:ctrlPr>
                            <a:rPr lang="en-GB" i="1" noProof="0">
                              <a:solidFill>
                                <a:srgbClr val="0000FF"/>
                              </a:solidFill>
                              <a:latin typeface="Cambria Math" panose="02040503050406030204" pitchFamily="18" charset="0"/>
                            </a:rPr>
                          </m:ctrlPr>
                        </m:sSubPr>
                        <m:e>
                          <m:r>
                            <a:rPr lang="en-GB" i="1" noProof="0">
                              <a:solidFill>
                                <a:srgbClr val="0000FF"/>
                              </a:solidFill>
                              <a:latin typeface="Cambria Math" panose="02040503050406030204" pitchFamily="18" charset="0"/>
                            </a:rPr>
                            <m:t>𝜃</m:t>
                          </m:r>
                        </m:e>
                        <m:sub>
                          <m:r>
                            <a:rPr lang="en-GB" i="1" noProof="0">
                              <a:solidFill>
                                <a:srgbClr val="0000FF"/>
                              </a:solidFill>
                              <a:latin typeface="Cambria Math" panose="02040503050406030204" pitchFamily="18" charset="0"/>
                            </a:rPr>
                            <m:t>𝑓</m:t>
                          </m:r>
                        </m:sub>
                      </m:sSub>
                      <m:r>
                        <a:rPr lang="en-GB" b="0" i="1" noProof="0" smtClean="0">
                          <a:solidFill>
                            <a:srgbClr val="0000FF"/>
                          </a:solidFill>
                          <a:latin typeface="Cambria Math" panose="02040503050406030204" pitchFamily="18" charset="0"/>
                        </a:rPr>
                        <m:t>−12540=135000−1500</m:t>
                      </m:r>
                      <m:sSub>
                        <m:sSubPr>
                          <m:ctrlPr>
                            <a:rPr lang="en-GB" b="0" i="1" noProof="0" smtClean="0">
                              <a:solidFill>
                                <a:srgbClr val="0000FF"/>
                              </a:solidFill>
                              <a:latin typeface="Cambria Math" panose="02040503050406030204" pitchFamily="18" charset="0"/>
                            </a:rPr>
                          </m:ctrlPr>
                        </m:sSubPr>
                        <m:e>
                          <m:r>
                            <a:rPr lang="en-GB" b="0" i="1" noProof="0" smtClean="0">
                              <a:solidFill>
                                <a:srgbClr val="0000FF"/>
                              </a:solidFill>
                              <a:latin typeface="Cambria Math" panose="02040503050406030204" pitchFamily="18" charset="0"/>
                            </a:rPr>
                            <m:t> </m:t>
                          </m:r>
                          <m:r>
                            <a:rPr lang="en-GB" b="0" i="1" noProof="0" smtClean="0">
                              <a:solidFill>
                                <a:srgbClr val="0000FF"/>
                              </a:solidFill>
                              <a:latin typeface="Cambria Math" panose="02040503050406030204" pitchFamily="18" charset="0"/>
                            </a:rPr>
                            <m:t>𝜃</m:t>
                          </m:r>
                        </m:e>
                        <m:sub>
                          <m:r>
                            <a:rPr lang="en-GB" b="0" i="1" noProof="0" smtClean="0">
                              <a:solidFill>
                                <a:srgbClr val="0000FF"/>
                              </a:solidFill>
                              <a:latin typeface="Cambria Math" panose="02040503050406030204" pitchFamily="18" charset="0"/>
                            </a:rPr>
                            <m:t>𝑓</m:t>
                          </m:r>
                        </m:sub>
                      </m:sSub>
                    </m:oMath>
                  </m:oMathPara>
                </a14:m>
                <a:endParaRPr lang="en-GB" noProof="0">
                  <a:solidFill>
                    <a:srgbClr val="0000FF"/>
                  </a:solidFill>
                </a:endParaRPr>
              </a:p>
            </p:txBody>
          </p:sp>
        </mc:Choice>
        <mc:Fallback xmlns="">
          <p:sp>
            <p:nvSpPr>
              <p:cNvPr id="16" name="TextBox 15">
                <a:extLst>
                  <a:ext uri="{FF2B5EF4-FFF2-40B4-BE49-F238E27FC236}">
                    <a16:creationId xmlns:a16="http://schemas.microsoft.com/office/drawing/2014/main" id="{2064B207-DF51-27A0-F31E-C769D9105311}"/>
                  </a:ext>
                </a:extLst>
              </p:cNvPr>
              <p:cNvSpPr txBox="1">
                <a:spLocks noRot="1" noChangeAspect="1" noMove="1" noResize="1" noEditPoints="1" noAdjustHandles="1" noChangeArrowheads="1" noChangeShapeType="1" noTextEdit="1"/>
              </p:cNvSpPr>
              <p:nvPr/>
            </p:nvSpPr>
            <p:spPr>
              <a:xfrm>
                <a:off x="4640523" y="5668687"/>
                <a:ext cx="4222631" cy="391582"/>
              </a:xfrm>
              <a:prstGeom prst="rect">
                <a:avLst/>
              </a:prstGeom>
              <a:blipFill>
                <a:blip r:embed="rId7"/>
                <a:stretch>
                  <a:fillRect b="-9375"/>
                </a:stretch>
              </a:blipFill>
            </p:spPr>
            <p:txBody>
              <a:bodyPr/>
              <a:lstStyle/>
              <a:p>
                <a:r>
                  <a:rPr lang="en-US">
                    <a:noFill/>
                  </a:rPr>
                  <a:t> </a:t>
                </a:r>
              </a:p>
            </p:txBody>
          </p:sp>
        </mc:Fallback>
      </mc:AlternateContent>
      <p:sp>
        <p:nvSpPr>
          <p:cNvPr id="8" name="TextBox 7">
            <a:extLst>
              <a:ext uri="{FF2B5EF4-FFF2-40B4-BE49-F238E27FC236}">
                <a16:creationId xmlns:a16="http://schemas.microsoft.com/office/drawing/2014/main" id="{DBE1FF9B-1329-5A4B-74B4-DFAC64E70E3E}"/>
              </a:ext>
            </a:extLst>
          </p:cNvPr>
          <p:cNvSpPr txBox="1"/>
          <p:nvPr/>
        </p:nvSpPr>
        <p:spPr>
          <a:xfrm>
            <a:off x="2809637" y="4460709"/>
            <a:ext cx="6160661" cy="338554"/>
          </a:xfrm>
          <a:prstGeom prst="rect">
            <a:avLst/>
          </a:prstGeom>
          <a:noFill/>
        </p:spPr>
        <p:txBody>
          <a:bodyPr wrap="none" rtlCol="0">
            <a:spAutoFit/>
          </a:bodyPr>
          <a:lstStyle/>
          <a:p>
            <a:r>
              <a:rPr lang="en-GB" sz="1600" b="1" dirty="0" err="1">
                <a:solidFill>
                  <a:srgbClr val="0000FF"/>
                </a:solidFill>
                <a:latin typeface="Comic Sans MS" panose="030F0702030302020204" pitchFamily="66" charset="0"/>
              </a:rPr>
              <a:t>fuinneamh</a:t>
            </a:r>
            <a:r>
              <a:rPr lang="en-GB" sz="1600" b="1" dirty="0">
                <a:solidFill>
                  <a:srgbClr val="0000FF"/>
                </a:solidFill>
                <a:latin typeface="Comic Sans MS" panose="030F0702030302020204" pitchFamily="66" charset="0"/>
              </a:rPr>
              <a:t> </a:t>
            </a:r>
            <a:r>
              <a:rPr lang="en-GB" sz="1600" b="1" dirty="0" err="1">
                <a:solidFill>
                  <a:srgbClr val="0000FF"/>
                </a:solidFill>
                <a:latin typeface="Comic Sans MS" panose="030F0702030302020204" pitchFamily="66" charset="0"/>
              </a:rPr>
              <a:t>teasa</a:t>
            </a:r>
            <a:r>
              <a:rPr lang="en-GB" sz="1600" b="1" dirty="0">
                <a:solidFill>
                  <a:srgbClr val="0000FF"/>
                </a:solidFill>
                <a:latin typeface="Comic Sans MS" panose="030F0702030302020204" pitchFamily="66" charset="0"/>
              </a:rPr>
              <a:t> a </a:t>
            </a:r>
            <a:r>
              <a:rPr lang="en-GB" sz="1600" b="1" dirty="0" err="1">
                <a:solidFill>
                  <a:srgbClr val="0000FF"/>
                </a:solidFill>
                <a:latin typeface="Comic Sans MS" panose="030F0702030302020204" pitchFamily="66" charset="0"/>
              </a:rPr>
              <a:t>chuirtear</a:t>
            </a:r>
            <a:r>
              <a:rPr lang="en-GB" sz="1600" b="1" dirty="0">
                <a:solidFill>
                  <a:srgbClr val="0000FF"/>
                </a:solidFill>
                <a:latin typeface="Comic Sans MS" panose="030F0702030302020204" pitchFamily="66" charset="0"/>
              </a:rPr>
              <a:t> = </a:t>
            </a:r>
            <a:r>
              <a:rPr lang="en-GB" sz="1600" b="1" dirty="0" err="1">
                <a:solidFill>
                  <a:srgbClr val="0000FF"/>
                </a:solidFill>
                <a:latin typeface="Comic Sans MS" panose="030F0702030302020204" pitchFamily="66" charset="0"/>
              </a:rPr>
              <a:t>fuinneamh</a:t>
            </a:r>
            <a:r>
              <a:rPr lang="en-GB" sz="1600" b="1" dirty="0">
                <a:solidFill>
                  <a:srgbClr val="0000FF"/>
                </a:solidFill>
                <a:latin typeface="Comic Sans MS" panose="030F0702030302020204" pitchFamily="66" charset="0"/>
              </a:rPr>
              <a:t> </a:t>
            </a:r>
            <a:r>
              <a:rPr lang="en-GB" sz="1600" b="1" dirty="0" err="1">
                <a:solidFill>
                  <a:srgbClr val="0000FF"/>
                </a:solidFill>
                <a:latin typeface="Comic Sans MS" panose="030F0702030302020204" pitchFamily="66" charset="0"/>
              </a:rPr>
              <a:t>teasa</a:t>
            </a:r>
            <a:r>
              <a:rPr lang="en-GB" sz="1600" b="1" dirty="0">
                <a:solidFill>
                  <a:srgbClr val="0000FF"/>
                </a:solidFill>
                <a:latin typeface="Comic Sans MS" panose="030F0702030302020204" pitchFamily="66" charset="0"/>
              </a:rPr>
              <a:t> a </a:t>
            </a:r>
            <a:r>
              <a:rPr lang="en-GB" sz="1600" b="1" dirty="0" err="1">
                <a:solidFill>
                  <a:srgbClr val="0000FF"/>
                </a:solidFill>
                <a:latin typeface="Comic Sans MS" panose="030F0702030302020204" pitchFamily="66" charset="0"/>
              </a:rPr>
              <a:t>chailltear</a:t>
            </a:r>
            <a:endParaRPr lang="en-GB" sz="1600" b="1" dirty="0">
              <a:solidFill>
                <a:srgbClr val="0000FF"/>
              </a:solidFill>
              <a:latin typeface="Comic Sans MS" panose="030F0702030302020204" pitchFamily="66" charset="0"/>
            </a:endParaRPr>
          </a:p>
        </p:txBody>
      </p:sp>
      <mc:AlternateContent xmlns:mc="http://schemas.openxmlformats.org/markup-compatibility/2006" xmlns:a14="http://schemas.microsoft.com/office/drawing/2010/main">
        <mc:Choice Requires="a14">
          <p:sp>
            <p:nvSpPr>
              <p:cNvPr id="17" name="TextBox 16">
                <a:extLst>
                  <a:ext uri="{FF2B5EF4-FFF2-40B4-BE49-F238E27FC236}">
                    <a16:creationId xmlns:a16="http://schemas.microsoft.com/office/drawing/2014/main" id="{1C94F7BD-1D19-535C-DD22-BBD18E565773}"/>
                  </a:ext>
                </a:extLst>
              </p:cNvPr>
              <p:cNvSpPr txBox="1"/>
              <p:nvPr/>
            </p:nvSpPr>
            <p:spPr>
              <a:xfrm>
                <a:off x="6416933" y="3982187"/>
                <a:ext cx="2483309" cy="424732"/>
              </a:xfrm>
              <a:prstGeom prst="rect">
                <a:avLst/>
              </a:prstGeom>
              <a:noFill/>
            </p:spPr>
            <p:txBody>
              <a:bodyPr wrap="none" rtlCol="0">
                <a:spAutoFit/>
              </a:bodyPr>
              <a:lstStyle/>
              <a:p>
                <a:pPr algn="l"/>
                <a14:m>
                  <m:oMathPara xmlns:m="http://schemas.openxmlformats.org/officeDocument/2006/math">
                    <m:oMathParaPr>
                      <m:jc m:val="centerGroup"/>
                    </m:oMathParaPr>
                    <m:oMath xmlns:m="http://schemas.openxmlformats.org/officeDocument/2006/math">
                      <m:sSub>
                        <m:sSubPr>
                          <m:ctrlPr>
                            <a:rPr lang="en-GB" sz="2000" b="0" i="1" noProof="0" smtClean="0">
                              <a:solidFill>
                                <a:srgbClr val="0000FF"/>
                              </a:solidFill>
                              <a:latin typeface="Cambria Math" panose="02040503050406030204" pitchFamily="18" charset="0"/>
                            </a:rPr>
                          </m:ctrlPr>
                        </m:sSubPr>
                        <m:e>
                          <m:r>
                            <a:rPr lang="en-GB" sz="2000" b="0" i="1" noProof="0" smtClean="0">
                              <a:solidFill>
                                <a:srgbClr val="0000FF"/>
                              </a:solidFill>
                              <a:latin typeface="Cambria Math" panose="02040503050406030204" pitchFamily="18" charset="0"/>
                            </a:rPr>
                            <m:t>𝜃</m:t>
                          </m:r>
                        </m:e>
                        <m:sub>
                          <m:r>
                            <a:rPr lang="en-GB" sz="2000" b="0" i="1" noProof="0" smtClean="0">
                              <a:solidFill>
                                <a:srgbClr val="0000FF"/>
                              </a:solidFill>
                              <a:latin typeface="Cambria Math" panose="02040503050406030204" pitchFamily="18" charset="0"/>
                            </a:rPr>
                            <m:t>𝑓</m:t>
                          </m:r>
                        </m:sub>
                      </m:sSub>
                      <m:r>
                        <a:rPr lang="en-GB" sz="2000" b="0" i="1" noProof="0" smtClean="0">
                          <a:solidFill>
                            <a:srgbClr val="0000FF"/>
                          </a:solidFill>
                          <a:latin typeface="Cambria Math" panose="02040503050406030204" pitchFamily="18" charset="0"/>
                        </a:rPr>
                        <m:t>=</m:t>
                      </m:r>
                      <m:r>
                        <a:rPr lang="en-IE" sz="2000" b="0" i="1" noProof="0" smtClean="0">
                          <a:solidFill>
                            <a:srgbClr val="0000FF"/>
                          </a:solidFill>
                          <a:latin typeface="Cambria Math" panose="02040503050406030204" pitchFamily="18" charset="0"/>
                        </a:rPr>
                        <m:t>𝑡𝑒𝑜𝑐h𝑡</m:t>
                      </m:r>
                      <m:r>
                        <a:rPr lang="en-IE" sz="2000" b="0" i="1" noProof="0" smtClean="0">
                          <a:solidFill>
                            <a:srgbClr val="0000FF"/>
                          </a:solidFill>
                          <a:latin typeface="Cambria Math" panose="02040503050406030204" pitchFamily="18" charset="0"/>
                        </a:rPr>
                        <m:t> </m:t>
                      </m:r>
                      <m:r>
                        <a:rPr lang="en-IE" sz="2000" b="0" i="1" noProof="0" smtClean="0">
                          <a:solidFill>
                            <a:srgbClr val="0000FF"/>
                          </a:solidFill>
                          <a:latin typeface="Cambria Math" panose="02040503050406030204" pitchFamily="18" charset="0"/>
                        </a:rPr>
                        <m:t>𝑑𝑒𝑖𝑟𝑖𝑑h</m:t>
                      </m:r>
                    </m:oMath>
                  </m:oMathPara>
                </a14:m>
                <a:endParaRPr lang="en-GB" sz="2000" noProof="0" dirty="0">
                  <a:solidFill>
                    <a:srgbClr val="0000FF"/>
                  </a:solidFill>
                </a:endParaRPr>
              </a:p>
            </p:txBody>
          </p:sp>
        </mc:Choice>
        <mc:Fallback xmlns="">
          <p:sp>
            <p:nvSpPr>
              <p:cNvPr id="17" name="TextBox 16">
                <a:extLst>
                  <a:ext uri="{FF2B5EF4-FFF2-40B4-BE49-F238E27FC236}">
                    <a16:creationId xmlns:a16="http://schemas.microsoft.com/office/drawing/2014/main" id="{1C94F7BD-1D19-535C-DD22-BBD18E565773}"/>
                  </a:ext>
                </a:extLst>
              </p:cNvPr>
              <p:cNvSpPr txBox="1">
                <a:spLocks noRot="1" noChangeAspect="1" noMove="1" noResize="1" noEditPoints="1" noAdjustHandles="1" noChangeArrowheads="1" noChangeShapeType="1" noTextEdit="1"/>
              </p:cNvSpPr>
              <p:nvPr/>
            </p:nvSpPr>
            <p:spPr>
              <a:xfrm>
                <a:off x="6416933" y="3982187"/>
                <a:ext cx="2483309" cy="424732"/>
              </a:xfrm>
              <a:prstGeom prst="rect">
                <a:avLst/>
              </a:prstGeom>
              <a:blipFill>
                <a:blip r:embed="rId8"/>
                <a:stretch>
                  <a:fillRect b="-8571"/>
                </a:stretch>
              </a:blipFill>
            </p:spPr>
            <p:txBody>
              <a:bodyPr/>
              <a:lstStyle/>
              <a:p>
                <a:r>
                  <a:rPr lang="en-IE">
                    <a:noFill/>
                  </a:rPr>
                  <a:t> </a:t>
                </a:r>
              </a:p>
            </p:txBody>
          </p:sp>
        </mc:Fallback>
      </mc:AlternateContent>
      <mc:AlternateContent xmlns:mc="http://schemas.openxmlformats.org/markup-compatibility/2006" xmlns:a14="http://schemas.microsoft.com/office/drawing/2010/main">
        <mc:Choice Requires="a14">
          <p:sp>
            <p:nvSpPr>
              <p:cNvPr id="18" name="TextBox 17">
                <a:extLst>
                  <a:ext uri="{FF2B5EF4-FFF2-40B4-BE49-F238E27FC236}">
                    <a16:creationId xmlns:a16="http://schemas.microsoft.com/office/drawing/2014/main" id="{7553C2E2-E8D8-A087-A31F-770B78A177E9}"/>
                  </a:ext>
                </a:extLst>
              </p:cNvPr>
              <p:cNvSpPr txBox="1"/>
              <p:nvPr/>
            </p:nvSpPr>
            <p:spPr>
              <a:xfrm>
                <a:off x="4640523" y="6395450"/>
                <a:ext cx="1795043" cy="391582"/>
              </a:xfrm>
              <a:prstGeom prst="rect">
                <a:avLst/>
              </a:prstGeom>
              <a:noFill/>
            </p:spPr>
            <p:txBody>
              <a:bodyPr wrap="none" rtlCol="0">
                <a:spAutoFit/>
              </a:bodyPr>
              <a:lstStyle/>
              <a:p>
                <a14:m>
                  <m:oMath xmlns:m="http://schemas.openxmlformats.org/officeDocument/2006/math">
                    <m:r>
                      <a:rPr lang="en-GB" b="0" i="1" noProof="0" smtClean="0">
                        <a:solidFill>
                          <a:srgbClr val="0000FF"/>
                        </a:solidFill>
                        <a:latin typeface="Cambria Math" panose="02040503050406030204" pitchFamily="18" charset="0"/>
                      </a:rPr>
                      <m:t>⇒</m:t>
                    </m:r>
                    <m:sSub>
                      <m:sSubPr>
                        <m:ctrlPr>
                          <a:rPr lang="en-GB" b="0" i="1" noProof="0" smtClean="0">
                            <a:solidFill>
                              <a:srgbClr val="0000FF"/>
                            </a:solidFill>
                            <a:latin typeface="Cambria Math" panose="02040503050406030204" pitchFamily="18" charset="0"/>
                          </a:rPr>
                        </m:ctrlPr>
                      </m:sSubPr>
                      <m:e>
                        <m:r>
                          <a:rPr lang="en-GB" b="0" i="1" noProof="0" smtClean="0">
                            <a:solidFill>
                              <a:srgbClr val="0000FF"/>
                            </a:solidFill>
                            <a:latin typeface="Cambria Math" panose="02040503050406030204" pitchFamily="18" charset="0"/>
                          </a:rPr>
                          <m:t>𝜃</m:t>
                        </m:r>
                      </m:e>
                      <m:sub>
                        <m:r>
                          <a:rPr lang="en-GB" b="0" i="1" noProof="0" smtClean="0">
                            <a:solidFill>
                              <a:srgbClr val="0000FF"/>
                            </a:solidFill>
                            <a:latin typeface="Cambria Math" panose="02040503050406030204" pitchFamily="18" charset="0"/>
                          </a:rPr>
                          <m:t>𝑓</m:t>
                        </m:r>
                      </m:sub>
                    </m:sSub>
                    <m:r>
                      <a:rPr lang="en-GB" b="0" i="1" noProof="0" smtClean="0">
                        <a:solidFill>
                          <a:srgbClr val="0000FF"/>
                        </a:solidFill>
                        <a:latin typeface="Cambria Math" panose="02040503050406030204" pitchFamily="18" charset="0"/>
                      </a:rPr>
                      <m:t>=</m:t>
                    </m:r>
                    <m:sSup>
                      <m:sSupPr>
                        <m:ctrlPr>
                          <a:rPr lang="en-GB" b="0" i="1" noProof="0" smtClean="0">
                            <a:solidFill>
                              <a:srgbClr val="0000FF"/>
                            </a:solidFill>
                            <a:latin typeface="Cambria Math" panose="02040503050406030204" pitchFamily="18" charset="0"/>
                          </a:rPr>
                        </m:ctrlPr>
                      </m:sSupPr>
                      <m:e>
                        <m:r>
                          <a:rPr lang="en-GB" b="0" i="1" noProof="0" smtClean="0">
                            <a:solidFill>
                              <a:srgbClr val="0000FF"/>
                            </a:solidFill>
                            <a:latin typeface="Cambria Math" panose="02040503050406030204" pitchFamily="18" charset="0"/>
                          </a:rPr>
                          <m:t>63.2</m:t>
                        </m:r>
                      </m:e>
                      <m:sup>
                        <m:r>
                          <a:rPr lang="en-GB" b="0" i="1" noProof="0" smtClean="0">
                            <a:solidFill>
                              <a:srgbClr val="0000FF"/>
                            </a:solidFill>
                            <a:latin typeface="Cambria Math" panose="02040503050406030204" pitchFamily="18" charset="0"/>
                          </a:rPr>
                          <m:t>𝑜</m:t>
                        </m:r>
                      </m:sup>
                    </m:sSup>
                  </m:oMath>
                </a14:m>
                <a:r>
                  <a:rPr lang="en-GB" noProof="0">
                    <a:solidFill>
                      <a:srgbClr val="0000FF"/>
                    </a:solidFill>
                  </a:rPr>
                  <a:t> </a:t>
                </a:r>
                <a14:m>
                  <m:oMath xmlns:m="http://schemas.openxmlformats.org/officeDocument/2006/math">
                    <m:r>
                      <a:rPr lang="en-GB" i="1" noProof="0">
                        <a:solidFill>
                          <a:srgbClr val="0000FF"/>
                        </a:solidFill>
                        <a:latin typeface="Cambria Math" panose="02040503050406030204" pitchFamily="18" charset="0"/>
                      </a:rPr>
                      <m:t>𝐶</m:t>
                    </m:r>
                  </m:oMath>
                </a14:m>
                <a:r>
                  <a:rPr lang="en-GB" noProof="0">
                    <a:solidFill>
                      <a:srgbClr val="0000FF"/>
                    </a:solidFill>
                  </a:rPr>
                  <a:t> </a:t>
                </a:r>
              </a:p>
            </p:txBody>
          </p:sp>
        </mc:Choice>
        <mc:Fallback xmlns="">
          <p:sp>
            <p:nvSpPr>
              <p:cNvPr id="18" name="TextBox 17">
                <a:extLst>
                  <a:ext uri="{FF2B5EF4-FFF2-40B4-BE49-F238E27FC236}">
                    <a16:creationId xmlns:a16="http://schemas.microsoft.com/office/drawing/2014/main" id="{7553C2E2-E8D8-A087-A31F-770B78A177E9}"/>
                  </a:ext>
                </a:extLst>
              </p:cNvPr>
              <p:cNvSpPr txBox="1">
                <a:spLocks noRot="1" noChangeAspect="1" noMove="1" noResize="1" noEditPoints="1" noAdjustHandles="1" noChangeArrowheads="1" noChangeShapeType="1" noTextEdit="1"/>
              </p:cNvSpPr>
              <p:nvPr/>
            </p:nvSpPr>
            <p:spPr>
              <a:xfrm>
                <a:off x="4640523" y="6395450"/>
                <a:ext cx="1795043" cy="391582"/>
              </a:xfrm>
              <a:prstGeom prst="rect">
                <a:avLst/>
              </a:prstGeom>
              <a:blipFill>
                <a:blip r:embed="rId9"/>
                <a:stretch>
                  <a:fillRect b="-9375"/>
                </a:stretch>
              </a:blipFill>
            </p:spPr>
            <p:txBody>
              <a:bodyPr/>
              <a:lstStyle/>
              <a:p>
                <a:r>
                  <a:rPr lang="en-US">
                    <a:noFill/>
                  </a:rPr>
                  <a:t> </a:t>
                </a:r>
              </a:p>
            </p:txBody>
          </p:sp>
        </mc:Fallback>
      </mc:AlternateContent>
      <p:sp>
        <p:nvSpPr>
          <p:cNvPr id="6" name="Title 5">
            <a:extLst>
              <a:ext uri="{FF2B5EF4-FFF2-40B4-BE49-F238E27FC236}">
                <a16:creationId xmlns:a16="http://schemas.microsoft.com/office/drawing/2014/main" id="{F65484AB-0BBA-14B8-90D9-871C75161784}"/>
              </a:ext>
            </a:extLst>
          </p:cNvPr>
          <p:cNvSpPr>
            <a:spLocks noGrp="1"/>
          </p:cNvSpPr>
          <p:nvPr>
            <p:ph type="title"/>
          </p:nvPr>
        </p:nvSpPr>
        <p:spPr/>
        <p:txBody>
          <a:bodyPr>
            <a:normAutofit fontScale="90000"/>
          </a:bodyPr>
          <a:lstStyle/>
          <a:p>
            <a:r>
              <a:rPr lang="en-GB" dirty="0" err="1"/>
              <a:t>Cleachtadh</a:t>
            </a:r>
            <a:endParaRPr lang="en-GB" dirty="0"/>
          </a:p>
        </p:txBody>
      </p:sp>
      <p:sp>
        <p:nvSpPr>
          <p:cNvPr id="10" name="Text Placeholder 9">
            <a:extLst>
              <a:ext uri="{FF2B5EF4-FFF2-40B4-BE49-F238E27FC236}">
                <a16:creationId xmlns:a16="http://schemas.microsoft.com/office/drawing/2014/main" id="{FFC315AD-6CC6-7902-DD29-573959027C72}"/>
              </a:ext>
            </a:extLst>
          </p:cNvPr>
          <p:cNvSpPr>
            <a:spLocks noGrp="1"/>
          </p:cNvSpPr>
          <p:nvPr>
            <p:ph type="body" sz="quarter" idx="10"/>
          </p:nvPr>
        </p:nvSpPr>
        <p:spPr>
          <a:xfrm>
            <a:off x="122292" y="461664"/>
            <a:ext cx="8899415" cy="3451201"/>
          </a:xfrm>
        </p:spPr>
        <p:txBody>
          <a:bodyPr/>
          <a:lstStyle/>
          <a:p>
            <a:r>
              <a:rPr lang="en-GB" dirty="0" err="1"/>
              <a:t>Tumtar</a:t>
            </a:r>
            <a:r>
              <a:rPr lang="en-GB" dirty="0"/>
              <a:t> 20 </a:t>
            </a:r>
            <a:r>
              <a:rPr lang="en-GB" dirty="0" err="1"/>
              <a:t>liathróide</a:t>
            </a:r>
            <a:r>
              <a:rPr lang="en-GB" dirty="0"/>
              <a:t> </a:t>
            </a:r>
            <a:r>
              <a:rPr lang="en-GB" dirty="0" err="1"/>
              <a:t>beaga</a:t>
            </a:r>
            <a:r>
              <a:rPr lang="en-GB" dirty="0"/>
              <a:t> </a:t>
            </a:r>
            <a:r>
              <a:rPr lang="en-GB" dirty="0" err="1"/>
              <a:t>miotail</a:t>
            </a:r>
            <a:r>
              <a:rPr lang="en-GB" dirty="0"/>
              <a:t> a </a:t>
            </a:r>
            <a:r>
              <a:rPr lang="en-GB" dirty="0" err="1"/>
              <a:t>bhfuil</a:t>
            </a:r>
            <a:r>
              <a:rPr lang="en-GB" dirty="0"/>
              <a:t> </a:t>
            </a:r>
            <a:r>
              <a:rPr lang="en-GB" dirty="0" err="1"/>
              <a:t>toilleadh</a:t>
            </a:r>
            <a:r>
              <a:rPr lang="en-GB" dirty="0"/>
              <a:t> </a:t>
            </a:r>
            <a:r>
              <a:rPr lang="en-GB" dirty="0" err="1"/>
              <a:t>teasa</a:t>
            </a:r>
            <a:r>
              <a:rPr lang="en-GB" dirty="0"/>
              <a:t> 75 J K⁻¹ an </a:t>
            </a:r>
            <a:r>
              <a:rPr lang="en-GB" dirty="0" err="1"/>
              <a:t>ceann</a:t>
            </a:r>
            <a:r>
              <a:rPr lang="en-GB" dirty="0"/>
              <a:t> </a:t>
            </a:r>
            <a:r>
              <a:rPr lang="en-GB" dirty="0" err="1"/>
              <a:t>acu</a:t>
            </a:r>
            <a:r>
              <a:rPr lang="en-GB" dirty="0"/>
              <a:t> ag </a:t>
            </a:r>
            <a:r>
              <a:rPr lang="en-GB" dirty="0" err="1"/>
              <a:t>teocht</a:t>
            </a:r>
            <a:r>
              <a:rPr lang="en-GB" dirty="0"/>
              <a:t> 90℃ i 200 g </a:t>
            </a:r>
            <a:r>
              <a:rPr lang="en-GB" dirty="0" err="1"/>
              <a:t>d'uisce</a:t>
            </a:r>
            <a:r>
              <a:rPr lang="en-GB" dirty="0"/>
              <a:t> a </a:t>
            </a:r>
            <a:r>
              <a:rPr lang="en-GB" dirty="0" err="1"/>
              <a:t>bhfuil</a:t>
            </a:r>
            <a:r>
              <a:rPr lang="en-GB" dirty="0"/>
              <a:t> </a:t>
            </a:r>
            <a:r>
              <a:rPr lang="en-GB" dirty="0" err="1"/>
              <a:t>teocht</a:t>
            </a:r>
            <a:r>
              <a:rPr lang="en-GB" dirty="0"/>
              <a:t> 15℃ </a:t>
            </a:r>
            <a:r>
              <a:rPr lang="en-GB" dirty="0" err="1"/>
              <a:t>aige</a:t>
            </a:r>
            <a:r>
              <a:rPr lang="en-GB" dirty="0"/>
              <a:t> </a:t>
            </a:r>
            <a:r>
              <a:rPr lang="en-GB" dirty="0" err="1"/>
              <a:t>ar</a:t>
            </a:r>
            <a:r>
              <a:rPr lang="en-GB" dirty="0"/>
              <a:t> </a:t>
            </a:r>
            <a:r>
              <a:rPr lang="en-GB" dirty="0" err="1"/>
              <a:t>dtús</a:t>
            </a:r>
            <a:r>
              <a:rPr lang="en-GB" dirty="0"/>
              <a:t> i </a:t>
            </a:r>
            <a:r>
              <a:rPr lang="en-GB" dirty="0" err="1"/>
              <a:t>gcoimeádán</a:t>
            </a:r>
            <a:r>
              <a:rPr lang="en-GB" dirty="0"/>
              <a:t> </a:t>
            </a:r>
            <a:r>
              <a:rPr lang="en-GB" dirty="0" err="1"/>
              <a:t>inslithe</a:t>
            </a:r>
            <a:r>
              <a:rPr lang="en-GB" dirty="0"/>
              <a:t>.</a:t>
            </a:r>
          </a:p>
          <a:p>
            <a:r>
              <a:rPr lang="ga-IE" dirty="0"/>
              <a:t>Gan aird a thabhairt ar </a:t>
            </a:r>
            <a:r>
              <a:rPr lang="en-IE" dirty="0" err="1"/>
              <a:t>toilleadh</a:t>
            </a:r>
            <a:r>
              <a:rPr lang="ga-IE" dirty="0"/>
              <a:t> teasa an choimeádáin, cén teocht a ardóidh an t-uisce go</a:t>
            </a:r>
            <a:r>
              <a:rPr lang="en-IE" dirty="0"/>
              <a:t>?</a:t>
            </a:r>
            <a:endParaRPr lang="ga-IE" dirty="0"/>
          </a:p>
          <a:p>
            <a:br>
              <a:rPr lang="ga-IE" dirty="0"/>
            </a:br>
            <a:r>
              <a:rPr lang="en-GB" i="1" dirty="0" err="1"/>
              <a:t>Saintoilleadh</a:t>
            </a:r>
            <a:r>
              <a:rPr lang="en-GB" i="1" dirty="0"/>
              <a:t> </a:t>
            </a:r>
            <a:r>
              <a:rPr lang="en-GB" i="1" dirty="0" err="1"/>
              <a:t>teasa</a:t>
            </a:r>
            <a:r>
              <a:rPr lang="en-GB" i="1" dirty="0"/>
              <a:t> </a:t>
            </a:r>
            <a:r>
              <a:rPr lang="en-GB" i="1" dirty="0" err="1"/>
              <a:t>uisce</a:t>
            </a:r>
            <a:r>
              <a:rPr lang="en-GB" i="1" dirty="0"/>
              <a:t> = 4180 J kg⁻¹ K⁻¹</a:t>
            </a:r>
          </a:p>
        </p:txBody>
      </p:sp>
    </p:spTree>
    <p:extLst>
      <p:ext uri="{BB962C8B-B14F-4D97-AF65-F5344CB8AC3E}">
        <p14:creationId xmlns:p14="http://schemas.microsoft.com/office/powerpoint/2010/main" val="20859568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2"/>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22" presetClass="entr" presetSubtype="8"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par>
                                <p:cTn id="14" presetID="1" presetClass="entr" presetSubtype="0" fill="hold" grpId="0" nodeType="withEffect">
                                  <p:stCondLst>
                                    <p:cond delay="0"/>
                                  </p:stCondLst>
                                  <p:childTnLst>
                                    <p:set>
                                      <p:cBhvr>
                                        <p:cTn id="15" dur="1" fill="hold">
                                          <p:stCondLst>
                                            <p:cond delay="0"/>
                                          </p:stCondLst>
                                        </p:cTn>
                                        <p:tgtEl>
                                          <p:spTgt spid="17"/>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grpId="0" nodeType="clickEffect">
                                  <p:stCondLst>
                                    <p:cond delay="0"/>
                                  </p:stCondLst>
                                  <p:childTnLst>
                                    <p:set>
                                      <p:cBhvr>
                                        <p:cTn id="19" dur="1" fill="hold">
                                          <p:stCondLst>
                                            <p:cond delay="0"/>
                                          </p:stCondLst>
                                        </p:cTn>
                                        <p:tgtEl>
                                          <p:spTgt spid="2"/>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grpId="0" nodeType="clickEffect">
                                  <p:stCondLst>
                                    <p:cond delay="0"/>
                                  </p:stCondLst>
                                  <p:childTnLst>
                                    <p:set>
                                      <p:cBhvr>
                                        <p:cTn id="23" dur="1" fill="hold">
                                          <p:stCondLst>
                                            <p:cond delay="0"/>
                                          </p:stCondLst>
                                        </p:cTn>
                                        <p:tgtEl>
                                          <p:spTgt spid="14"/>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grpId="0" nodeType="clickEffect">
                                  <p:stCondLst>
                                    <p:cond delay="0"/>
                                  </p:stCondLst>
                                  <p:childTnLst>
                                    <p:set>
                                      <p:cBhvr>
                                        <p:cTn id="27" dur="1" fill="hold">
                                          <p:stCondLst>
                                            <p:cond delay="0"/>
                                          </p:stCondLst>
                                        </p:cTn>
                                        <p:tgtEl>
                                          <p:spTgt spid="16"/>
                                        </p:tgtEl>
                                        <p:attrNameLst>
                                          <p:attrName>style.visibility</p:attrName>
                                        </p:attrNameLst>
                                      </p:cBhvr>
                                      <p:to>
                                        <p:strVal val="visible"/>
                                      </p:to>
                                    </p:set>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grpId="0" nodeType="clickEffect">
                                  <p:stCondLst>
                                    <p:cond delay="0"/>
                                  </p:stCondLst>
                                  <p:childTnLst>
                                    <p:set>
                                      <p:cBhvr>
                                        <p:cTn id="31" dur="1" fill="hold">
                                          <p:stCondLst>
                                            <p:cond delay="0"/>
                                          </p:stCondLst>
                                        </p:cTn>
                                        <p:tgtEl>
                                          <p:spTgt spid="15"/>
                                        </p:tgtEl>
                                        <p:attrNameLst>
                                          <p:attrName>style.visibility</p:attrName>
                                        </p:attrNameLst>
                                      </p:cBhvr>
                                      <p:to>
                                        <p:strVal val="visible"/>
                                      </p:to>
                                    </p:set>
                                  </p:childTnLst>
                                </p:cTn>
                              </p:par>
                            </p:childTnLst>
                          </p:cTn>
                        </p:par>
                      </p:childTnLst>
                    </p:cTn>
                  </p:par>
                  <p:par>
                    <p:cTn id="32" fill="hold">
                      <p:stCondLst>
                        <p:cond delay="indefinite"/>
                      </p:stCondLst>
                      <p:childTnLst>
                        <p:par>
                          <p:cTn id="33" fill="hold">
                            <p:stCondLst>
                              <p:cond delay="0"/>
                            </p:stCondLst>
                            <p:childTnLst>
                              <p:par>
                                <p:cTn id="34" presetID="1" presetClass="entr" presetSubtype="0" fill="hold" grpId="0" nodeType="clickEffect">
                                  <p:stCondLst>
                                    <p:cond delay="0"/>
                                  </p:stCondLst>
                                  <p:childTnLst>
                                    <p:set>
                                      <p:cBhvr>
                                        <p:cTn id="35"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12" grpId="0"/>
      <p:bldP spid="14" grpId="0"/>
      <p:bldP spid="15" grpId="0"/>
      <p:bldP spid="16" grpId="0"/>
      <p:bldP spid="8" grpId="0"/>
      <p:bldP spid="17" grpId="0"/>
      <p:bldP spid="18" grpId="0"/>
    </p:bld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extBox 1">
                <a:extLst>
                  <a:ext uri="{FF2B5EF4-FFF2-40B4-BE49-F238E27FC236}">
                    <a16:creationId xmlns:a16="http://schemas.microsoft.com/office/drawing/2014/main" id="{A38B6DB4-96EA-ABAE-675A-5B7C93FB687E}"/>
                  </a:ext>
                </a:extLst>
              </p:cNvPr>
              <p:cNvSpPr txBox="1"/>
              <p:nvPr/>
            </p:nvSpPr>
            <p:spPr>
              <a:xfrm>
                <a:off x="314581" y="2259067"/>
                <a:ext cx="2867388" cy="523220"/>
              </a:xfrm>
              <a:prstGeom prst="rect">
                <a:avLst/>
              </a:prstGeom>
              <a:noFill/>
            </p:spPr>
            <p:txBody>
              <a:bodyPr wrap="none" rtlCol="0">
                <a:spAutoFit/>
              </a:bodyPr>
              <a:lstStyle/>
              <a:p>
                <a:pPr algn="l"/>
                <a14:m>
                  <m:oMath xmlns:m="http://schemas.openxmlformats.org/officeDocument/2006/math">
                    <m:r>
                      <a:rPr lang="en-GB" sz="2800" b="0" i="1" noProof="0" smtClean="0">
                        <a:latin typeface="Cambria Math" panose="02040503050406030204" pitchFamily="18" charset="0"/>
                      </a:rPr>
                      <m:t>𝜃</m:t>
                    </m:r>
                  </m:oMath>
                </a14:m>
                <a:r>
                  <a:rPr lang="en-GB" sz="2800" noProof="0" dirty="0"/>
                  <a:t>= </a:t>
                </a:r>
                <a:r>
                  <a:rPr lang="en-GB" sz="2800" noProof="0" dirty="0" err="1"/>
                  <a:t>teocht</a:t>
                </a:r>
                <a:r>
                  <a:rPr lang="en-GB" sz="2800" noProof="0" dirty="0"/>
                  <a:t> </a:t>
                </a:r>
                <a:r>
                  <a:rPr lang="en-GB" sz="2800" noProof="0" dirty="0" err="1"/>
                  <a:t>deiridh</a:t>
                </a:r>
                <a:endParaRPr lang="en-GB" sz="2800" noProof="0" dirty="0"/>
              </a:p>
            </p:txBody>
          </p:sp>
        </mc:Choice>
        <mc:Fallback xmlns="">
          <p:sp>
            <p:nvSpPr>
              <p:cNvPr id="2" name="TextBox 1">
                <a:extLst>
                  <a:ext uri="{FF2B5EF4-FFF2-40B4-BE49-F238E27FC236}">
                    <a16:creationId xmlns:a16="http://schemas.microsoft.com/office/drawing/2014/main" id="{A38B6DB4-96EA-ABAE-675A-5B7C93FB687E}"/>
                  </a:ext>
                </a:extLst>
              </p:cNvPr>
              <p:cNvSpPr txBox="1">
                <a:spLocks noRot="1" noChangeAspect="1" noMove="1" noResize="1" noEditPoints="1" noAdjustHandles="1" noChangeArrowheads="1" noChangeShapeType="1" noTextEdit="1"/>
              </p:cNvSpPr>
              <p:nvPr/>
            </p:nvSpPr>
            <p:spPr>
              <a:xfrm>
                <a:off x="314581" y="2259067"/>
                <a:ext cx="2867388" cy="523220"/>
              </a:xfrm>
              <a:prstGeom prst="rect">
                <a:avLst/>
              </a:prstGeom>
              <a:blipFill>
                <a:blip r:embed="rId2"/>
                <a:stretch>
                  <a:fillRect t="-12941" r="-2979" b="-32941"/>
                </a:stretch>
              </a:blipFill>
            </p:spPr>
            <p:txBody>
              <a:bodyPr/>
              <a:lstStyle/>
              <a:p>
                <a:r>
                  <a:rPr lang="en-IE">
                    <a:noFill/>
                  </a:rPr>
                  <a:t> </a:t>
                </a:r>
              </a:p>
            </p:txBody>
          </p:sp>
        </mc:Fallback>
      </mc:AlternateContent>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B43F3991-A12E-46E7-2025-F4253D1F4690}"/>
                  </a:ext>
                </a:extLst>
              </p:cNvPr>
              <p:cNvSpPr txBox="1"/>
              <p:nvPr/>
            </p:nvSpPr>
            <p:spPr>
              <a:xfrm>
                <a:off x="314581" y="3441133"/>
                <a:ext cx="5930854" cy="523220"/>
              </a:xfrm>
              <a:prstGeom prst="rect">
                <a:avLst/>
              </a:prstGeom>
              <a:noFill/>
            </p:spPr>
            <p:txBody>
              <a:bodyPr wrap="none" rtlCol="0">
                <a:spAutoFit/>
              </a:bodyPr>
              <a:lstStyle/>
              <a:p>
                <a:pPr algn="l"/>
                <a:r>
                  <a:rPr lang="en-GB" sz="2800" noProof="0"/>
                  <a:t>0.05(390)(</a:t>
                </a:r>
                <a14:m>
                  <m:oMath xmlns:m="http://schemas.openxmlformats.org/officeDocument/2006/math">
                    <m:r>
                      <a:rPr lang="en-GB" sz="2800" b="0" i="0" noProof="0" smtClean="0">
                        <a:latin typeface="Cambria Math" panose="02040503050406030204" pitchFamily="18" charset="0"/>
                      </a:rPr>
                      <m:t>90−</m:t>
                    </m:r>
                    <m:r>
                      <a:rPr lang="en-GB" sz="2800" b="0" i="1" noProof="0" smtClean="0">
                        <a:latin typeface="Cambria Math" panose="02040503050406030204" pitchFamily="18" charset="0"/>
                      </a:rPr>
                      <m:t>𝜃</m:t>
                    </m:r>
                  </m:oMath>
                </a14:m>
                <a:r>
                  <a:rPr lang="en-GB" sz="2800" noProof="0"/>
                  <a:t>)=0.12(4180)(</a:t>
                </a:r>
                <a14:m>
                  <m:oMath xmlns:m="http://schemas.openxmlformats.org/officeDocument/2006/math">
                    <m:r>
                      <a:rPr lang="en-GB" sz="2800" b="0" i="1" noProof="0" smtClean="0">
                        <a:latin typeface="Cambria Math" panose="02040503050406030204" pitchFamily="18" charset="0"/>
                      </a:rPr>
                      <m:t>𝜃</m:t>
                    </m:r>
                  </m:oMath>
                </a14:m>
                <a:r>
                  <a:rPr lang="en-GB" sz="2800" noProof="0"/>
                  <a:t>-16)</a:t>
                </a:r>
              </a:p>
            </p:txBody>
          </p:sp>
        </mc:Choice>
        <mc:Fallback xmlns="">
          <p:sp>
            <p:nvSpPr>
              <p:cNvPr id="5" name="TextBox 4">
                <a:extLst>
                  <a:ext uri="{FF2B5EF4-FFF2-40B4-BE49-F238E27FC236}">
                    <a16:creationId xmlns:a16="http://schemas.microsoft.com/office/drawing/2014/main" id="{B43F3991-A12E-46E7-2025-F4253D1F4690}"/>
                  </a:ext>
                </a:extLst>
              </p:cNvPr>
              <p:cNvSpPr txBox="1">
                <a:spLocks noRot="1" noChangeAspect="1" noMove="1" noResize="1" noEditPoints="1" noAdjustHandles="1" noChangeArrowheads="1" noChangeShapeType="1" noTextEdit="1"/>
              </p:cNvSpPr>
              <p:nvPr/>
            </p:nvSpPr>
            <p:spPr>
              <a:xfrm>
                <a:off x="314581" y="3441133"/>
                <a:ext cx="5930854" cy="523220"/>
              </a:xfrm>
              <a:prstGeom prst="rect">
                <a:avLst/>
              </a:prstGeom>
              <a:blipFill>
                <a:blip r:embed="rId3"/>
                <a:stretch>
                  <a:fillRect l="-2158" t="-11628" r="-617" b="-3139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6366935F-30F7-04BF-5A36-895E17E79DAA}"/>
                  </a:ext>
                </a:extLst>
              </p:cNvPr>
              <p:cNvSpPr txBox="1"/>
              <p:nvPr/>
            </p:nvSpPr>
            <p:spPr>
              <a:xfrm>
                <a:off x="314581" y="4032166"/>
                <a:ext cx="4703724" cy="523220"/>
              </a:xfrm>
              <a:prstGeom prst="rect">
                <a:avLst/>
              </a:prstGeom>
              <a:noFill/>
            </p:spPr>
            <p:txBody>
              <a:bodyPr wrap="none" rtlCol="0">
                <a:spAutoFit/>
              </a:bodyPr>
              <a:lstStyle/>
              <a:p>
                <a:pPr algn="l"/>
                <a:r>
                  <a:rPr lang="en-GB" sz="2800" noProof="0"/>
                  <a:t>1755-1</a:t>
                </a:r>
                <a14:m>
                  <m:oMath xmlns:m="http://schemas.openxmlformats.org/officeDocument/2006/math">
                    <m:r>
                      <a:rPr lang="en-GB" sz="2800" b="0" i="0" noProof="0" smtClean="0">
                        <a:latin typeface="Cambria Math" panose="02040503050406030204" pitchFamily="18" charset="0"/>
                      </a:rPr>
                      <m:t>9.5</m:t>
                    </m:r>
                    <m:r>
                      <a:rPr lang="en-GB" sz="2800" b="0" i="1" noProof="0" smtClean="0">
                        <a:latin typeface="Cambria Math" panose="02040503050406030204" pitchFamily="18" charset="0"/>
                      </a:rPr>
                      <m:t>𝜃</m:t>
                    </m:r>
                  </m:oMath>
                </a14:m>
                <a:r>
                  <a:rPr lang="en-GB" sz="2800" noProof="0"/>
                  <a:t> = 5</a:t>
                </a:r>
                <a14:m>
                  <m:oMath xmlns:m="http://schemas.openxmlformats.org/officeDocument/2006/math">
                    <m:r>
                      <a:rPr lang="en-GB" sz="2800" b="0" i="0" noProof="0" smtClean="0">
                        <a:latin typeface="Cambria Math" panose="02040503050406030204" pitchFamily="18" charset="0"/>
                      </a:rPr>
                      <m:t>01.6</m:t>
                    </m:r>
                    <m:r>
                      <a:rPr lang="en-GB" sz="2800" b="0" i="1" noProof="0" smtClean="0">
                        <a:latin typeface="Cambria Math" panose="02040503050406030204" pitchFamily="18" charset="0"/>
                      </a:rPr>
                      <m:t>𝜃</m:t>
                    </m:r>
                  </m:oMath>
                </a14:m>
                <a:r>
                  <a:rPr lang="en-GB" sz="2800" noProof="0"/>
                  <a:t>-8025.6</a:t>
                </a:r>
              </a:p>
            </p:txBody>
          </p:sp>
        </mc:Choice>
        <mc:Fallback xmlns="">
          <p:sp>
            <p:nvSpPr>
              <p:cNvPr id="6" name="TextBox 5">
                <a:extLst>
                  <a:ext uri="{FF2B5EF4-FFF2-40B4-BE49-F238E27FC236}">
                    <a16:creationId xmlns:a16="http://schemas.microsoft.com/office/drawing/2014/main" id="{6366935F-30F7-04BF-5A36-895E17E79DAA}"/>
                  </a:ext>
                </a:extLst>
              </p:cNvPr>
              <p:cNvSpPr txBox="1">
                <a:spLocks noRot="1" noChangeAspect="1" noMove="1" noResize="1" noEditPoints="1" noAdjustHandles="1" noChangeArrowheads="1" noChangeShapeType="1" noTextEdit="1"/>
              </p:cNvSpPr>
              <p:nvPr/>
            </p:nvSpPr>
            <p:spPr>
              <a:xfrm>
                <a:off x="314581" y="4032166"/>
                <a:ext cx="4703724" cy="523220"/>
              </a:xfrm>
              <a:prstGeom prst="rect">
                <a:avLst/>
              </a:prstGeom>
              <a:blipFill>
                <a:blip r:embed="rId4"/>
                <a:stretch>
                  <a:fillRect l="-2724" t="-11628" r="-1167" b="-3139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6D62CBD3-5718-CC7E-F2D9-4C76DCF7668D}"/>
                  </a:ext>
                </a:extLst>
              </p:cNvPr>
              <p:cNvSpPr txBox="1"/>
              <p:nvPr/>
            </p:nvSpPr>
            <p:spPr>
              <a:xfrm>
                <a:off x="314581" y="4623199"/>
                <a:ext cx="5120120" cy="523220"/>
              </a:xfrm>
              <a:prstGeom prst="rect">
                <a:avLst/>
              </a:prstGeom>
              <a:noFill/>
            </p:spPr>
            <p:txBody>
              <a:bodyPr wrap="none" rtlCol="0">
                <a:spAutoFit/>
              </a:bodyPr>
              <a:lstStyle/>
              <a:p>
                <a:r>
                  <a:rPr lang="en-GB" sz="2800" noProof="0"/>
                  <a:t>1755+8025.6 = 5</a:t>
                </a:r>
                <a14:m>
                  <m:oMath xmlns:m="http://schemas.openxmlformats.org/officeDocument/2006/math">
                    <m:r>
                      <a:rPr lang="en-GB" sz="2800" b="0" i="0" noProof="0" smtClean="0">
                        <a:latin typeface="Cambria Math" panose="02040503050406030204" pitchFamily="18" charset="0"/>
                      </a:rPr>
                      <m:t>01.6</m:t>
                    </m:r>
                    <m:r>
                      <a:rPr lang="en-GB" sz="2800" b="0" i="1" noProof="0" smtClean="0">
                        <a:latin typeface="Cambria Math" panose="02040503050406030204" pitchFamily="18" charset="0"/>
                      </a:rPr>
                      <m:t>𝜃</m:t>
                    </m:r>
                    <m:r>
                      <a:rPr lang="en-GB" sz="2800" b="0" i="0" noProof="0" smtClean="0">
                        <a:latin typeface="Cambria Math" panose="02040503050406030204" pitchFamily="18" charset="0"/>
                      </a:rPr>
                      <m:t>+</m:t>
                    </m:r>
                  </m:oMath>
                </a14:m>
                <a:r>
                  <a:rPr lang="en-GB" sz="2800" noProof="0"/>
                  <a:t>1</a:t>
                </a:r>
                <a14:m>
                  <m:oMath xmlns:m="http://schemas.openxmlformats.org/officeDocument/2006/math">
                    <m:r>
                      <a:rPr lang="en-GB" sz="2800" b="0" i="0" noProof="0" smtClean="0">
                        <a:latin typeface="Cambria Math" panose="02040503050406030204" pitchFamily="18" charset="0"/>
                      </a:rPr>
                      <m:t>9.5</m:t>
                    </m:r>
                    <m:r>
                      <a:rPr lang="en-GB" sz="2800" i="1" noProof="0">
                        <a:latin typeface="Cambria Math" panose="02040503050406030204" pitchFamily="18" charset="0"/>
                      </a:rPr>
                      <m:t>𝜃</m:t>
                    </m:r>
                  </m:oMath>
                </a14:m>
                <a:r>
                  <a:rPr lang="en-GB" sz="2800" noProof="0"/>
                  <a:t> </a:t>
                </a:r>
              </a:p>
            </p:txBody>
          </p:sp>
        </mc:Choice>
        <mc:Fallback xmlns="">
          <p:sp>
            <p:nvSpPr>
              <p:cNvPr id="7" name="TextBox 6">
                <a:extLst>
                  <a:ext uri="{FF2B5EF4-FFF2-40B4-BE49-F238E27FC236}">
                    <a16:creationId xmlns:a16="http://schemas.microsoft.com/office/drawing/2014/main" id="{6D62CBD3-5718-CC7E-F2D9-4C76DCF7668D}"/>
                  </a:ext>
                </a:extLst>
              </p:cNvPr>
              <p:cNvSpPr txBox="1">
                <a:spLocks noRot="1" noChangeAspect="1" noMove="1" noResize="1" noEditPoints="1" noAdjustHandles="1" noChangeArrowheads="1" noChangeShapeType="1" noTextEdit="1"/>
              </p:cNvSpPr>
              <p:nvPr/>
            </p:nvSpPr>
            <p:spPr>
              <a:xfrm>
                <a:off x="314581" y="4623199"/>
                <a:ext cx="5120120" cy="523220"/>
              </a:xfrm>
              <a:prstGeom prst="rect">
                <a:avLst/>
              </a:prstGeom>
              <a:blipFill>
                <a:blip r:embed="rId5"/>
                <a:stretch>
                  <a:fillRect l="-2500" t="-11628" b="-3139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 name="TextBox 10">
                <a:extLst>
                  <a:ext uri="{FF2B5EF4-FFF2-40B4-BE49-F238E27FC236}">
                    <a16:creationId xmlns:a16="http://schemas.microsoft.com/office/drawing/2014/main" id="{7461B100-7087-6015-D23B-005F4653120E}"/>
                  </a:ext>
                </a:extLst>
              </p:cNvPr>
              <p:cNvSpPr txBox="1"/>
              <p:nvPr/>
            </p:nvSpPr>
            <p:spPr>
              <a:xfrm>
                <a:off x="314581" y="5214232"/>
                <a:ext cx="2777620" cy="523220"/>
              </a:xfrm>
              <a:prstGeom prst="rect">
                <a:avLst/>
              </a:prstGeom>
              <a:noFill/>
            </p:spPr>
            <p:txBody>
              <a:bodyPr wrap="none" rtlCol="0">
                <a:spAutoFit/>
              </a:bodyPr>
              <a:lstStyle/>
              <a:p>
                <a:r>
                  <a:rPr lang="en-GB" sz="2800" noProof="0"/>
                  <a:t>9780.6 = 5</a:t>
                </a:r>
                <a14:m>
                  <m:oMath xmlns:m="http://schemas.openxmlformats.org/officeDocument/2006/math">
                    <m:r>
                      <a:rPr lang="en-GB" sz="2800" b="0" i="0" noProof="0" smtClean="0">
                        <a:latin typeface="Cambria Math" panose="02040503050406030204" pitchFamily="18" charset="0"/>
                      </a:rPr>
                      <m:t>21.1</m:t>
                    </m:r>
                    <m:r>
                      <a:rPr lang="en-GB" sz="2800" b="0" i="1" noProof="0" smtClean="0">
                        <a:latin typeface="Cambria Math" panose="02040503050406030204" pitchFamily="18" charset="0"/>
                      </a:rPr>
                      <m:t>𝜃</m:t>
                    </m:r>
                  </m:oMath>
                </a14:m>
                <a:endParaRPr lang="en-GB" sz="2800" noProof="0"/>
              </a:p>
            </p:txBody>
          </p:sp>
        </mc:Choice>
        <mc:Fallback xmlns="">
          <p:sp>
            <p:nvSpPr>
              <p:cNvPr id="11" name="TextBox 10">
                <a:extLst>
                  <a:ext uri="{FF2B5EF4-FFF2-40B4-BE49-F238E27FC236}">
                    <a16:creationId xmlns:a16="http://schemas.microsoft.com/office/drawing/2014/main" id="{7461B100-7087-6015-D23B-005F4653120E}"/>
                  </a:ext>
                </a:extLst>
              </p:cNvPr>
              <p:cNvSpPr txBox="1">
                <a:spLocks noRot="1" noChangeAspect="1" noMove="1" noResize="1" noEditPoints="1" noAdjustHandles="1" noChangeArrowheads="1" noChangeShapeType="1" noTextEdit="1"/>
              </p:cNvSpPr>
              <p:nvPr/>
            </p:nvSpPr>
            <p:spPr>
              <a:xfrm>
                <a:off x="314581" y="5214232"/>
                <a:ext cx="2777620" cy="523220"/>
              </a:xfrm>
              <a:prstGeom prst="rect">
                <a:avLst/>
              </a:prstGeom>
              <a:blipFill>
                <a:blip r:embed="rId6"/>
                <a:stretch>
                  <a:fillRect l="-4615" t="-11628" b="-3139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3" name="TextBox 12">
                <a:extLst>
                  <a:ext uri="{FF2B5EF4-FFF2-40B4-BE49-F238E27FC236}">
                    <a16:creationId xmlns:a16="http://schemas.microsoft.com/office/drawing/2014/main" id="{D3C482F9-EC2F-0459-CC87-5195921883D1}"/>
                  </a:ext>
                </a:extLst>
              </p:cNvPr>
              <p:cNvSpPr txBox="1"/>
              <p:nvPr/>
            </p:nvSpPr>
            <p:spPr>
              <a:xfrm>
                <a:off x="314581" y="5805264"/>
                <a:ext cx="3561424" cy="90178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GB" sz="2800" b="0" i="1" noProof="0" smtClean="0">
                          <a:latin typeface="Cambria Math" panose="02040503050406030204" pitchFamily="18" charset="0"/>
                        </a:rPr>
                        <m:t>𝜃</m:t>
                      </m:r>
                      <m:r>
                        <a:rPr lang="en-GB" sz="2800" b="0" i="1" noProof="0" smtClean="0">
                          <a:latin typeface="Cambria Math" panose="02040503050406030204" pitchFamily="18" charset="0"/>
                        </a:rPr>
                        <m:t>=</m:t>
                      </m:r>
                      <m:f>
                        <m:fPr>
                          <m:ctrlPr>
                            <a:rPr lang="en-GB" sz="2800" b="0" i="1" noProof="0" smtClean="0">
                              <a:latin typeface="Cambria Math" panose="02040503050406030204" pitchFamily="18" charset="0"/>
                            </a:rPr>
                          </m:ctrlPr>
                        </m:fPr>
                        <m:num>
                          <m:r>
                            <a:rPr lang="en-GB" sz="2800" b="0" i="1" noProof="0" smtClean="0">
                              <a:latin typeface="Cambria Math" panose="02040503050406030204" pitchFamily="18" charset="0"/>
                            </a:rPr>
                            <m:t>9780</m:t>
                          </m:r>
                        </m:num>
                        <m:den>
                          <m:r>
                            <a:rPr lang="en-GB" sz="2800" b="0" i="1" noProof="0" smtClean="0">
                              <a:latin typeface="Cambria Math" panose="02040503050406030204" pitchFamily="18" charset="0"/>
                            </a:rPr>
                            <m:t>521.1</m:t>
                          </m:r>
                        </m:den>
                      </m:f>
                      <m:r>
                        <a:rPr lang="en-GB" sz="2800" b="0" i="1" noProof="0" smtClean="0">
                          <a:latin typeface="Cambria Math" panose="02040503050406030204" pitchFamily="18" charset="0"/>
                        </a:rPr>
                        <m:t>=18.7</m:t>
                      </m:r>
                      <m:r>
                        <m:rPr>
                          <m:nor/>
                        </m:rPr>
                        <a:rPr lang="en-GB" sz="2800" b="0" i="0" noProof="0" smtClean="0">
                          <a:latin typeface="Cambria Math" panose="02040503050406030204" pitchFamily="18" charset="0"/>
                        </a:rPr>
                        <m:t>7</m:t>
                      </m:r>
                      <m:r>
                        <m:rPr>
                          <m:nor/>
                        </m:rPr>
                        <a:rPr lang="en-GB" sz="2800" baseline="30000" noProof="0" smtClean="0"/>
                        <m:t>o</m:t>
                      </m:r>
                      <m:r>
                        <m:rPr>
                          <m:nor/>
                        </m:rPr>
                        <a:rPr lang="en-GB" sz="2800" noProof="0" smtClean="0"/>
                        <m:t>C</m:t>
                      </m:r>
                    </m:oMath>
                  </m:oMathPara>
                </a14:m>
                <a:endParaRPr lang="en-GB" sz="2800" noProof="0"/>
              </a:p>
            </p:txBody>
          </p:sp>
        </mc:Choice>
        <mc:Fallback xmlns="">
          <p:sp>
            <p:nvSpPr>
              <p:cNvPr id="13" name="TextBox 12">
                <a:extLst>
                  <a:ext uri="{FF2B5EF4-FFF2-40B4-BE49-F238E27FC236}">
                    <a16:creationId xmlns:a16="http://schemas.microsoft.com/office/drawing/2014/main" id="{D3C482F9-EC2F-0459-CC87-5195921883D1}"/>
                  </a:ext>
                </a:extLst>
              </p:cNvPr>
              <p:cNvSpPr txBox="1">
                <a:spLocks noRot="1" noChangeAspect="1" noMove="1" noResize="1" noEditPoints="1" noAdjustHandles="1" noChangeArrowheads="1" noChangeShapeType="1" noTextEdit="1"/>
              </p:cNvSpPr>
              <p:nvPr/>
            </p:nvSpPr>
            <p:spPr>
              <a:xfrm>
                <a:off x="314581" y="5805264"/>
                <a:ext cx="3561424" cy="901785"/>
              </a:xfrm>
              <a:prstGeom prst="rect">
                <a:avLst/>
              </a:prstGeom>
              <a:blipFill>
                <a:blip r:embed="rId7"/>
                <a:stretch>
                  <a:fillRect/>
                </a:stretch>
              </a:blipFill>
            </p:spPr>
            <p:txBody>
              <a:bodyPr/>
              <a:lstStyle/>
              <a:p>
                <a:r>
                  <a:rPr lang="en-US">
                    <a:noFill/>
                  </a:rPr>
                  <a:t> </a:t>
                </a:r>
              </a:p>
            </p:txBody>
          </p:sp>
        </mc:Fallback>
      </mc:AlternateContent>
      <p:sp>
        <p:nvSpPr>
          <p:cNvPr id="12" name="Title 11">
            <a:extLst>
              <a:ext uri="{FF2B5EF4-FFF2-40B4-BE49-F238E27FC236}">
                <a16:creationId xmlns:a16="http://schemas.microsoft.com/office/drawing/2014/main" id="{82D4F7DB-ADC5-88D9-C369-2EA9116F9C6B}"/>
              </a:ext>
            </a:extLst>
          </p:cNvPr>
          <p:cNvSpPr>
            <a:spLocks noGrp="1"/>
          </p:cNvSpPr>
          <p:nvPr>
            <p:ph type="title"/>
          </p:nvPr>
        </p:nvSpPr>
        <p:spPr/>
        <p:txBody>
          <a:bodyPr>
            <a:normAutofit fontScale="90000"/>
          </a:bodyPr>
          <a:lstStyle/>
          <a:p>
            <a:r>
              <a:rPr lang="en-GB" dirty="0" err="1"/>
              <a:t>Sampla</a:t>
            </a:r>
            <a:endParaRPr lang="en-GB" dirty="0"/>
          </a:p>
        </p:txBody>
      </p:sp>
      <p:sp>
        <p:nvSpPr>
          <p:cNvPr id="14" name="Text Placeholder 13">
            <a:extLst>
              <a:ext uri="{FF2B5EF4-FFF2-40B4-BE49-F238E27FC236}">
                <a16:creationId xmlns:a16="http://schemas.microsoft.com/office/drawing/2014/main" id="{D797DEE1-18D2-FAED-F88C-9CF9EED482A7}"/>
              </a:ext>
            </a:extLst>
          </p:cNvPr>
          <p:cNvSpPr>
            <a:spLocks noGrp="1"/>
          </p:cNvSpPr>
          <p:nvPr>
            <p:ph type="body" sz="quarter" idx="10"/>
          </p:nvPr>
        </p:nvSpPr>
        <p:spPr>
          <a:xfrm>
            <a:off x="122292" y="461664"/>
            <a:ext cx="8899415" cy="1255728"/>
          </a:xfrm>
        </p:spPr>
        <p:txBody>
          <a:bodyPr/>
          <a:lstStyle/>
          <a:p>
            <a:r>
              <a:rPr lang="ga-IE" dirty="0"/>
              <a:t>Cuirtear 50g de mhillíní copair ag 90°C le 120g d'uisce ag 16°C i gcoimeádán inslithe. Faigh teocht deiridh an mheascáin.</a:t>
            </a:r>
          </a:p>
        </p:txBody>
      </p:sp>
      <mc:AlternateContent xmlns:mc="http://schemas.openxmlformats.org/markup-compatibility/2006" xmlns:a14="http://schemas.microsoft.com/office/drawing/2010/main">
        <mc:Choice Requires="a14">
          <p:sp>
            <p:nvSpPr>
              <p:cNvPr id="16" name="TextBox 15">
                <a:extLst>
                  <a:ext uri="{FF2B5EF4-FFF2-40B4-BE49-F238E27FC236}">
                    <a16:creationId xmlns:a16="http://schemas.microsoft.com/office/drawing/2014/main" id="{B10648DC-5B98-3F90-A229-12840DA4877A}"/>
                  </a:ext>
                </a:extLst>
              </p:cNvPr>
              <p:cNvSpPr txBox="1"/>
              <p:nvPr/>
            </p:nvSpPr>
            <p:spPr>
              <a:xfrm>
                <a:off x="2090056" y="1785204"/>
                <a:ext cx="7053943" cy="830997"/>
              </a:xfrm>
              <a:prstGeom prst="rect">
                <a:avLst/>
              </a:prstGeom>
              <a:noFill/>
            </p:spPr>
            <p:txBody>
              <a:bodyPr wrap="square">
                <a:spAutoFit/>
              </a:bodyPr>
              <a:lstStyle/>
              <a:p>
                <a:pPr algn="l"/>
                <a:r>
                  <a:rPr lang="en-GB" sz="2400" noProof="0" dirty="0"/>
                  <a:t>      </a:t>
                </a:r>
                <a:r>
                  <a:rPr lang="en-GB" sz="2400" b="1" i="1" noProof="0" dirty="0" err="1"/>
                  <a:t>Saintoilleadh</a:t>
                </a:r>
                <a:r>
                  <a:rPr lang="en-GB" sz="2400" b="1" i="1" noProof="0" dirty="0"/>
                  <a:t> </a:t>
                </a:r>
                <a:r>
                  <a:rPr lang="en-GB" sz="2400" b="1" i="1" noProof="0" dirty="0" err="1"/>
                  <a:t>teasa</a:t>
                </a:r>
                <a:r>
                  <a:rPr lang="en-GB" sz="2400" i="1" noProof="0" dirty="0"/>
                  <a:t>: </a:t>
                </a:r>
                <a:r>
                  <a:rPr lang="en-GB" sz="2400" i="1" noProof="0" dirty="0" err="1"/>
                  <a:t>Uisce</a:t>
                </a:r>
                <a:r>
                  <a:rPr lang="en-GB" sz="2400" i="1" noProof="0" dirty="0"/>
                  <a:t> </a:t>
                </a:r>
                <a:r>
                  <a:rPr lang="en-GB" sz="2400" noProof="0" dirty="0"/>
                  <a:t>= </a:t>
                </a:r>
                <a14:m>
                  <m:oMath xmlns:m="http://schemas.openxmlformats.org/officeDocument/2006/math">
                    <m:r>
                      <a:rPr lang="en-GB" sz="2400" b="0" i="1" noProof="0" smtClean="0">
                        <a:latin typeface="Cambria Math" panose="02040503050406030204" pitchFamily="18" charset="0"/>
                      </a:rPr>
                      <m:t>4180 </m:t>
                    </m:r>
                    <m:r>
                      <a:rPr lang="en-GB" sz="2400" b="0" i="1" noProof="0" smtClean="0">
                        <a:latin typeface="Cambria Math" panose="02040503050406030204" pitchFamily="18" charset="0"/>
                      </a:rPr>
                      <m:t>𝐽</m:t>
                    </m:r>
                    <m:r>
                      <a:rPr lang="en-GB" sz="2400" b="0" i="1" noProof="0" smtClean="0">
                        <a:latin typeface="Cambria Math" panose="02040503050406030204" pitchFamily="18" charset="0"/>
                      </a:rPr>
                      <m:t> </m:t>
                    </m:r>
                    <m:r>
                      <a:rPr lang="en-GB" sz="2400" b="0" i="1" noProof="0" smtClean="0">
                        <a:latin typeface="Cambria Math" panose="02040503050406030204" pitchFamily="18" charset="0"/>
                      </a:rPr>
                      <m:t>𝑘</m:t>
                    </m:r>
                    <m:sSup>
                      <m:sSupPr>
                        <m:ctrlPr>
                          <a:rPr lang="en-GB" sz="2400" b="0" i="1" noProof="0" smtClean="0">
                            <a:latin typeface="Cambria Math" panose="02040503050406030204" pitchFamily="18" charset="0"/>
                          </a:rPr>
                        </m:ctrlPr>
                      </m:sSupPr>
                      <m:e>
                        <m:r>
                          <a:rPr lang="en-GB" sz="2400" b="0" i="1" noProof="0" smtClean="0">
                            <a:latin typeface="Cambria Math" panose="02040503050406030204" pitchFamily="18" charset="0"/>
                          </a:rPr>
                          <m:t>𝑔</m:t>
                        </m:r>
                      </m:e>
                      <m:sup>
                        <m:r>
                          <a:rPr lang="en-GB" sz="2400" b="0" i="1" noProof="0" smtClean="0">
                            <a:latin typeface="Cambria Math" panose="02040503050406030204" pitchFamily="18" charset="0"/>
                          </a:rPr>
                          <m:t>−1</m:t>
                        </m:r>
                      </m:sup>
                    </m:sSup>
                    <m:r>
                      <a:rPr lang="en-GB" sz="2400" b="0" i="1" noProof="0" smtClean="0">
                        <a:latin typeface="Cambria Math" panose="02040503050406030204" pitchFamily="18" charset="0"/>
                      </a:rPr>
                      <m:t> </m:t>
                    </m:r>
                    <m:sSup>
                      <m:sSupPr>
                        <m:ctrlPr>
                          <a:rPr lang="en-GB" sz="2400" b="0" i="1" noProof="0" smtClean="0">
                            <a:latin typeface="Cambria Math" panose="02040503050406030204" pitchFamily="18" charset="0"/>
                          </a:rPr>
                        </m:ctrlPr>
                      </m:sSupPr>
                      <m:e>
                        <m:r>
                          <a:rPr lang="en-GB" sz="2400" b="0" i="1" noProof="0" smtClean="0">
                            <a:latin typeface="Cambria Math" panose="02040503050406030204" pitchFamily="18" charset="0"/>
                          </a:rPr>
                          <m:t>𝐾</m:t>
                        </m:r>
                      </m:e>
                      <m:sup>
                        <m:r>
                          <a:rPr lang="en-GB" sz="2400" b="0" i="1" noProof="0" smtClean="0">
                            <a:latin typeface="Cambria Math" panose="02040503050406030204" pitchFamily="18" charset="0"/>
                          </a:rPr>
                          <m:t>−1</m:t>
                        </m:r>
                      </m:sup>
                    </m:sSup>
                  </m:oMath>
                </a14:m>
                <a:endParaRPr lang="en-GB" sz="2400" noProof="0" dirty="0"/>
              </a:p>
              <a:p>
                <a:pPr algn="l"/>
                <a:r>
                  <a:rPr lang="en-GB" sz="2400" noProof="0" dirty="0"/>
                  <a:t>                                         </a:t>
                </a:r>
                <a:r>
                  <a:rPr lang="en-GB" sz="2400" i="1" noProof="0" dirty="0" err="1"/>
                  <a:t>Copar</a:t>
                </a:r>
                <a:r>
                  <a:rPr lang="en-GB" sz="2400" noProof="0" dirty="0"/>
                  <a:t> = </a:t>
                </a:r>
                <a14:m>
                  <m:oMath xmlns:m="http://schemas.openxmlformats.org/officeDocument/2006/math">
                    <m:r>
                      <a:rPr lang="en-GB" sz="2400" i="1" noProof="0">
                        <a:latin typeface="Cambria Math" panose="02040503050406030204" pitchFamily="18" charset="0"/>
                      </a:rPr>
                      <m:t>3</m:t>
                    </m:r>
                    <m:r>
                      <a:rPr lang="en-GB" sz="2400" b="0" i="1" noProof="0" smtClean="0">
                        <a:latin typeface="Cambria Math" panose="02040503050406030204" pitchFamily="18" charset="0"/>
                      </a:rPr>
                      <m:t>90 </m:t>
                    </m:r>
                    <m:r>
                      <a:rPr lang="en-GB" sz="2400" b="0" i="1" noProof="0" smtClean="0">
                        <a:latin typeface="Cambria Math" panose="02040503050406030204" pitchFamily="18" charset="0"/>
                      </a:rPr>
                      <m:t>𝐽</m:t>
                    </m:r>
                    <m:r>
                      <a:rPr lang="en-GB" sz="2400" b="0" i="1" noProof="0" smtClean="0">
                        <a:latin typeface="Cambria Math" panose="02040503050406030204" pitchFamily="18" charset="0"/>
                      </a:rPr>
                      <m:t> </m:t>
                    </m:r>
                    <m:r>
                      <a:rPr lang="en-GB" sz="2400" b="0" i="1" noProof="0" smtClean="0">
                        <a:latin typeface="Cambria Math" panose="02040503050406030204" pitchFamily="18" charset="0"/>
                      </a:rPr>
                      <m:t>𝑘</m:t>
                    </m:r>
                    <m:sSup>
                      <m:sSupPr>
                        <m:ctrlPr>
                          <a:rPr lang="en-GB" sz="2400" b="0" i="1" noProof="0" smtClean="0">
                            <a:latin typeface="Cambria Math" panose="02040503050406030204" pitchFamily="18" charset="0"/>
                          </a:rPr>
                        </m:ctrlPr>
                      </m:sSupPr>
                      <m:e>
                        <m:r>
                          <a:rPr lang="en-GB" sz="2400" b="0" i="1" noProof="0" smtClean="0">
                            <a:latin typeface="Cambria Math" panose="02040503050406030204" pitchFamily="18" charset="0"/>
                          </a:rPr>
                          <m:t>𝑔</m:t>
                        </m:r>
                      </m:e>
                      <m:sup>
                        <m:r>
                          <a:rPr lang="en-GB" sz="2400" b="0" i="1" noProof="0" smtClean="0">
                            <a:latin typeface="Cambria Math" panose="02040503050406030204" pitchFamily="18" charset="0"/>
                          </a:rPr>
                          <m:t>−1</m:t>
                        </m:r>
                      </m:sup>
                    </m:sSup>
                    <m:r>
                      <a:rPr lang="en-GB" sz="2400" b="0" i="1" noProof="0" smtClean="0">
                        <a:latin typeface="Cambria Math" panose="02040503050406030204" pitchFamily="18" charset="0"/>
                      </a:rPr>
                      <m:t> </m:t>
                    </m:r>
                    <m:sSup>
                      <m:sSupPr>
                        <m:ctrlPr>
                          <a:rPr lang="en-GB" sz="2400" b="0" i="1" noProof="0" smtClean="0">
                            <a:latin typeface="Cambria Math" panose="02040503050406030204" pitchFamily="18" charset="0"/>
                          </a:rPr>
                        </m:ctrlPr>
                      </m:sSupPr>
                      <m:e>
                        <m:r>
                          <a:rPr lang="en-GB" sz="2400" b="0" i="1" noProof="0" smtClean="0">
                            <a:latin typeface="Cambria Math" panose="02040503050406030204" pitchFamily="18" charset="0"/>
                          </a:rPr>
                          <m:t>𝐾</m:t>
                        </m:r>
                      </m:e>
                      <m:sup>
                        <m:r>
                          <a:rPr lang="en-GB" sz="2400" b="0" i="1" noProof="0" smtClean="0">
                            <a:latin typeface="Cambria Math" panose="02040503050406030204" pitchFamily="18" charset="0"/>
                          </a:rPr>
                          <m:t>−1</m:t>
                        </m:r>
                      </m:sup>
                    </m:sSup>
                  </m:oMath>
                </a14:m>
                <a:endParaRPr lang="en-GB" sz="2400" dirty="0"/>
              </a:p>
            </p:txBody>
          </p:sp>
        </mc:Choice>
        <mc:Fallback xmlns="">
          <p:sp>
            <p:nvSpPr>
              <p:cNvPr id="16" name="TextBox 15">
                <a:extLst>
                  <a:ext uri="{FF2B5EF4-FFF2-40B4-BE49-F238E27FC236}">
                    <a16:creationId xmlns:a16="http://schemas.microsoft.com/office/drawing/2014/main" id="{B10648DC-5B98-3F90-A229-12840DA4877A}"/>
                  </a:ext>
                </a:extLst>
              </p:cNvPr>
              <p:cNvSpPr txBox="1">
                <a:spLocks noRot="1" noChangeAspect="1" noMove="1" noResize="1" noEditPoints="1" noAdjustHandles="1" noChangeArrowheads="1" noChangeShapeType="1" noTextEdit="1"/>
              </p:cNvSpPr>
              <p:nvPr/>
            </p:nvSpPr>
            <p:spPr>
              <a:xfrm>
                <a:off x="2090056" y="1785204"/>
                <a:ext cx="7053943" cy="830997"/>
              </a:xfrm>
              <a:prstGeom prst="rect">
                <a:avLst/>
              </a:prstGeom>
              <a:blipFill>
                <a:blip r:embed="rId8"/>
                <a:stretch>
                  <a:fillRect t="-5147" b="-16912"/>
                </a:stretch>
              </a:blipFill>
            </p:spPr>
            <p:txBody>
              <a:bodyPr/>
              <a:lstStyle/>
              <a:p>
                <a:r>
                  <a:rPr lang="en-IE">
                    <a:noFill/>
                  </a:rPr>
                  <a:t> </a:t>
                </a:r>
              </a:p>
            </p:txBody>
          </p:sp>
        </mc:Fallback>
      </mc:AlternateContent>
      <p:sp>
        <p:nvSpPr>
          <p:cNvPr id="4" name="TextBox 3">
            <a:extLst>
              <a:ext uri="{FF2B5EF4-FFF2-40B4-BE49-F238E27FC236}">
                <a16:creationId xmlns:a16="http://schemas.microsoft.com/office/drawing/2014/main" id="{73C5AAAF-2A85-D8EC-6C4E-666FF59B786D}"/>
              </a:ext>
            </a:extLst>
          </p:cNvPr>
          <p:cNvSpPr txBox="1"/>
          <p:nvPr/>
        </p:nvSpPr>
        <p:spPr>
          <a:xfrm>
            <a:off x="8166" y="2945561"/>
            <a:ext cx="9135834" cy="461665"/>
          </a:xfrm>
          <a:prstGeom prst="rect">
            <a:avLst/>
          </a:prstGeom>
          <a:noFill/>
        </p:spPr>
        <p:txBody>
          <a:bodyPr wrap="none" rtlCol="0">
            <a:spAutoFit/>
          </a:bodyPr>
          <a:lstStyle/>
          <a:p>
            <a:r>
              <a:rPr lang="en-GB" sz="2400" b="1" dirty="0" err="1">
                <a:latin typeface="Comic Sans MS" panose="030F0702030302020204" pitchFamily="66" charset="0"/>
              </a:rPr>
              <a:t>fuinneamh</a:t>
            </a:r>
            <a:r>
              <a:rPr lang="en-GB" sz="2400" b="1" dirty="0">
                <a:latin typeface="Comic Sans MS" panose="030F0702030302020204" pitchFamily="66" charset="0"/>
              </a:rPr>
              <a:t> </a:t>
            </a:r>
            <a:r>
              <a:rPr lang="en-GB" sz="2400" b="1" dirty="0" err="1">
                <a:latin typeface="Comic Sans MS" panose="030F0702030302020204" pitchFamily="66" charset="0"/>
              </a:rPr>
              <a:t>teasa</a:t>
            </a:r>
            <a:r>
              <a:rPr lang="en-GB" sz="2400" b="1" dirty="0">
                <a:latin typeface="Comic Sans MS" panose="030F0702030302020204" pitchFamily="66" charset="0"/>
              </a:rPr>
              <a:t> a </a:t>
            </a:r>
            <a:r>
              <a:rPr lang="en-GB" sz="2400" b="1" dirty="0" err="1">
                <a:latin typeface="Comic Sans MS" panose="030F0702030302020204" pitchFamily="66" charset="0"/>
              </a:rPr>
              <a:t>chuirtear</a:t>
            </a:r>
            <a:r>
              <a:rPr lang="en-GB" sz="2400" b="1" dirty="0">
                <a:latin typeface="Comic Sans MS" panose="030F0702030302020204" pitchFamily="66" charset="0"/>
              </a:rPr>
              <a:t> = </a:t>
            </a:r>
            <a:r>
              <a:rPr lang="en-GB" sz="2400" b="1" dirty="0" err="1">
                <a:latin typeface="Comic Sans MS" panose="030F0702030302020204" pitchFamily="66" charset="0"/>
              </a:rPr>
              <a:t>fuinneamh</a:t>
            </a:r>
            <a:r>
              <a:rPr lang="en-GB" sz="2400" b="1" dirty="0">
                <a:latin typeface="Comic Sans MS" panose="030F0702030302020204" pitchFamily="66" charset="0"/>
              </a:rPr>
              <a:t> </a:t>
            </a:r>
            <a:r>
              <a:rPr lang="en-GB" sz="2400" b="1" dirty="0" err="1">
                <a:latin typeface="Comic Sans MS" panose="030F0702030302020204" pitchFamily="66" charset="0"/>
              </a:rPr>
              <a:t>teasa</a:t>
            </a:r>
            <a:r>
              <a:rPr lang="en-GB" sz="2400" b="1" dirty="0">
                <a:latin typeface="Comic Sans MS" panose="030F0702030302020204" pitchFamily="66" charset="0"/>
              </a:rPr>
              <a:t> a </a:t>
            </a:r>
            <a:r>
              <a:rPr lang="en-GB" sz="2400" b="1" dirty="0" err="1">
                <a:latin typeface="Comic Sans MS" panose="030F0702030302020204" pitchFamily="66" charset="0"/>
              </a:rPr>
              <a:t>chailltear</a:t>
            </a:r>
            <a:endParaRPr lang="en-GB" sz="2400" b="1" noProof="0" dirty="0">
              <a:latin typeface="Comic Sans MS" panose="030F0702030302020204" pitchFamily="66" charset="0"/>
            </a:endParaRPr>
          </a:p>
        </p:txBody>
      </p:sp>
    </p:spTree>
    <p:extLst>
      <p:ext uri="{BB962C8B-B14F-4D97-AF65-F5344CB8AC3E}">
        <p14:creationId xmlns:p14="http://schemas.microsoft.com/office/powerpoint/2010/main" val="42312731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1"/>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3"/>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22" presetClass="entr" presetSubtype="8" fill="hold" grpId="0" nodeType="clickEffect">
                                  <p:stCondLst>
                                    <p:cond delay="0"/>
                                  </p:stCondLst>
                                  <p:childTnLst>
                                    <p:set>
                                      <p:cBhvr>
                                        <p:cTn id="30" dur="1" fill="hold">
                                          <p:stCondLst>
                                            <p:cond delay="0"/>
                                          </p:stCondLst>
                                        </p:cTn>
                                        <p:tgtEl>
                                          <p:spTgt spid="4"/>
                                        </p:tgtEl>
                                        <p:attrNameLst>
                                          <p:attrName>style.visibility</p:attrName>
                                        </p:attrNameLst>
                                      </p:cBhvr>
                                      <p:to>
                                        <p:strVal val="visible"/>
                                      </p:to>
                                    </p:set>
                                    <p:animEffect transition="in" filter="wipe(left)">
                                      <p:cBhvr>
                                        <p:cTn id="3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P spid="6" grpId="0"/>
      <p:bldP spid="7" grpId="0"/>
      <p:bldP spid="11" grpId="0"/>
      <p:bldP spid="13" grpId="0"/>
      <p:bldP spid="4" grpId="0"/>
    </p:bld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EBC8FB1-2CCD-7477-7CFA-4C6E2FC9198E}"/>
              </a:ext>
            </a:extLst>
          </p:cNvPr>
          <p:cNvSpPr>
            <a:spLocks noGrp="1"/>
          </p:cNvSpPr>
          <p:nvPr>
            <p:ph type="title"/>
          </p:nvPr>
        </p:nvSpPr>
        <p:spPr/>
        <p:txBody>
          <a:bodyPr>
            <a:normAutofit fontScale="90000"/>
          </a:bodyPr>
          <a:lstStyle/>
          <a:p>
            <a:r>
              <a:rPr lang="en-GB" dirty="0" err="1"/>
              <a:t>Cleachtadh</a:t>
            </a:r>
            <a:endParaRPr lang="en-GB" dirty="0"/>
          </a:p>
        </p:txBody>
      </p:sp>
      <p:sp>
        <p:nvSpPr>
          <p:cNvPr id="5" name="Text Placeholder 4">
            <a:extLst>
              <a:ext uri="{FF2B5EF4-FFF2-40B4-BE49-F238E27FC236}">
                <a16:creationId xmlns:a16="http://schemas.microsoft.com/office/drawing/2014/main" id="{AE33997B-4F9C-3A28-5B38-464661C67B3F}"/>
              </a:ext>
            </a:extLst>
          </p:cNvPr>
          <p:cNvSpPr>
            <a:spLocks noGrp="1"/>
          </p:cNvSpPr>
          <p:nvPr>
            <p:ph type="body" sz="quarter" idx="10"/>
          </p:nvPr>
        </p:nvSpPr>
        <p:spPr>
          <a:xfrm>
            <a:off x="122292" y="461664"/>
            <a:ext cx="8899415" cy="3451201"/>
          </a:xfrm>
        </p:spPr>
        <p:txBody>
          <a:bodyPr/>
          <a:lstStyle/>
          <a:p>
            <a:r>
              <a:rPr lang="ga-IE" dirty="0"/>
              <a:t>Déantar pota tae as 520 g de gheal. Bíonn an pota tae ag 20°C sula ndoirtear 0.8 lítear uisce ag 100°C isteach ann.</a:t>
            </a:r>
          </a:p>
          <a:p>
            <a:r>
              <a:rPr lang="ga-IE" dirty="0"/>
              <a:t>Tagann an pota tae agus an t-uisce go teocht chothrom cúpla soicind ina dhiaidh sin.</a:t>
            </a:r>
          </a:p>
          <a:p>
            <a:br>
              <a:rPr lang="ga-IE" dirty="0"/>
            </a:br>
            <a:r>
              <a:rPr lang="ga-IE" dirty="0"/>
              <a:t>Ríomh an teocht seo agus glac leis nach gcailltear aon teas chuig an timpeallacht.</a:t>
            </a:r>
            <a:endParaRPr lang="en-GB" dirty="0"/>
          </a:p>
        </p:txBody>
      </p:sp>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79F4314C-0D42-85CC-4635-A4051CEEA113}"/>
                  </a:ext>
                </a:extLst>
              </p:cNvPr>
              <p:cNvSpPr txBox="1"/>
              <p:nvPr/>
            </p:nvSpPr>
            <p:spPr>
              <a:xfrm>
                <a:off x="2572236" y="4402530"/>
                <a:ext cx="7086600" cy="830997"/>
              </a:xfrm>
              <a:prstGeom prst="rect">
                <a:avLst/>
              </a:prstGeom>
              <a:noFill/>
            </p:spPr>
            <p:txBody>
              <a:bodyPr wrap="square">
                <a:spAutoFit/>
              </a:bodyPr>
              <a:lstStyle/>
              <a:p>
                <a:pPr algn="l"/>
                <a:r>
                  <a:rPr lang="en-GB" sz="2400" b="1" noProof="0" dirty="0" err="1"/>
                  <a:t>Saintoilleadh</a:t>
                </a:r>
                <a:r>
                  <a:rPr lang="en-GB" sz="2400" b="1" noProof="0" dirty="0"/>
                  <a:t> </a:t>
                </a:r>
                <a:r>
                  <a:rPr lang="en-GB" sz="2400" b="1" noProof="0" dirty="0" err="1"/>
                  <a:t>teasa</a:t>
                </a:r>
                <a:r>
                  <a:rPr lang="en-GB" sz="2400" b="1" noProof="0" dirty="0"/>
                  <a:t>: </a:t>
                </a:r>
                <a:r>
                  <a:rPr lang="en-GB" sz="2400" i="1" noProof="0" dirty="0" err="1"/>
                  <a:t>Uisce</a:t>
                </a:r>
                <a:r>
                  <a:rPr lang="en-GB" sz="2400" noProof="0" dirty="0"/>
                  <a:t> = </a:t>
                </a:r>
                <a14:m>
                  <m:oMath xmlns:m="http://schemas.openxmlformats.org/officeDocument/2006/math">
                    <m:r>
                      <a:rPr lang="en-GB" sz="2400" b="0" i="1" noProof="0" smtClean="0">
                        <a:latin typeface="Cambria Math" panose="02040503050406030204" pitchFamily="18" charset="0"/>
                      </a:rPr>
                      <m:t>4180 </m:t>
                    </m:r>
                    <m:r>
                      <a:rPr lang="en-GB" sz="2400" b="0" i="1" noProof="0" smtClean="0">
                        <a:latin typeface="Cambria Math" panose="02040503050406030204" pitchFamily="18" charset="0"/>
                      </a:rPr>
                      <m:t>𝐽</m:t>
                    </m:r>
                    <m:r>
                      <a:rPr lang="en-GB" sz="2400" b="0" i="1" noProof="0" smtClean="0">
                        <a:latin typeface="Cambria Math" panose="02040503050406030204" pitchFamily="18" charset="0"/>
                      </a:rPr>
                      <m:t> </m:t>
                    </m:r>
                    <m:r>
                      <a:rPr lang="en-GB" sz="2400" b="0" i="1" noProof="0" smtClean="0">
                        <a:latin typeface="Cambria Math" panose="02040503050406030204" pitchFamily="18" charset="0"/>
                      </a:rPr>
                      <m:t>𝑘</m:t>
                    </m:r>
                    <m:sSup>
                      <m:sSupPr>
                        <m:ctrlPr>
                          <a:rPr lang="en-GB" sz="2400" b="0" i="1" noProof="0" smtClean="0">
                            <a:latin typeface="Cambria Math" panose="02040503050406030204" pitchFamily="18" charset="0"/>
                          </a:rPr>
                        </m:ctrlPr>
                      </m:sSupPr>
                      <m:e>
                        <m:r>
                          <a:rPr lang="en-GB" sz="2400" b="0" i="1" noProof="0" smtClean="0">
                            <a:latin typeface="Cambria Math" panose="02040503050406030204" pitchFamily="18" charset="0"/>
                          </a:rPr>
                          <m:t>𝑔</m:t>
                        </m:r>
                      </m:e>
                      <m:sup>
                        <m:r>
                          <a:rPr lang="en-GB" sz="2400" b="0" i="1" noProof="0" smtClean="0">
                            <a:latin typeface="Cambria Math" panose="02040503050406030204" pitchFamily="18" charset="0"/>
                          </a:rPr>
                          <m:t>−1</m:t>
                        </m:r>
                      </m:sup>
                    </m:sSup>
                    <m:r>
                      <a:rPr lang="en-GB" sz="2400" b="0" i="1" noProof="0" smtClean="0">
                        <a:latin typeface="Cambria Math" panose="02040503050406030204" pitchFamily="18" charset="0"/>
                      </a:rPr>
                      <m:t> </m:t>
                    </m:r>
                    <m:sSup>
                      <m:sSupPr>
                        <m:ctrlPr>
                          <a:rPr lang="en-GB" sz="2400" b="0" i="1" noProof="0" smtClean="0">
                            <a:latin typeface="Cambria Math" panose="02040503050406030204" pitchFamily="18" charset="0"/>
                          </a:rPr>
                        </m:ctrlPr>
                      </m:sSupPr>
                      <m:e>
                        <m:r>
                          <a:rPr lang="en-GB" sz="2400" b="0" i="1" noProof="0" smtClean="0">
                            <a:latin typeface="Cambria Math" panose="02040503050406030204" pitchFamily="18" charset="0"/>
                          </a:rPr>
                          <m:t>𝐾</m:t>
                        </m:r>
                      </m:e>
                      <m:sup>
                        <m:r>
                          <a:rPr lang="en-GB" sz="2400" b="0" i="1" noProof="0" smtClean="0">
                            <a:latin typeface="Cambria Math" panose="02040503050406030204" pitchFamily="18" charset="0"/>
                          </a:rPr>
                          <m:t>−1</m:t>
                        </m:r>
                      </m:sup>
                    </m:sSup>
                  </m:oMath>
                </a14:m>
                <a:endParaRPr lang="en-GB" sz="2400" noProof="0" dirty="0"/>
              </a:p>
              <a:p>
                <a:pPr algn="l"/>
                <a:r>
                  <a:rPr lang="en-GB" sz="2400" noProof="0" dirty="0"/>
                  <a:t>                                   </a:t>
                </a:r>
                <a:r>
                  <a:rPr lang="en-GB" sz="2400" i="1" noProof="0" dirty="0" err="1"/>
                  <a:t>Cruach</a:t>
                </a:r>
                <a:r>
                  <a:rPr lang="en-GB" sz="2400" noProof="0" dirty="0"/>
                  <a:t> = </a:t>
                </a:r>
                <a14:m>
                  <m:oMath xmlns:m="http://schemas.openxmlformats.org/officeDocument/2006/math">
                    <m:r>
                      <a:rPr lang="en-GB" sz="2400" i="1" noProof="0" smtClean="0">
                        <a:latin typeface="Cambria Math" panose="02040503050406030204" pitchFamily="18" charset="0"/>
                      </a:rPr>
                      <m:t>4</m:t>
                    </m:r>
                    <m:r>
                      <a:rPr lang="en-GB" sz="2400" b="0" i="1" noProof="0" smtClean="0">
                        <a:latin typeface="Cambria Math" panose="02040503050406030204" pitchFamily="18" charset="0"/>
                      </a:rPr>
                      <m:t>90 </m:t>
                    </m:r>
                    <m:r>
                      <a:rPr lang="en-GB" sz="2400" b="0" i="1" noProof="0" smtClean="0">
                        <a:latin typeface="Cambria Math" panose="02040503050406030204" pitchFamily="18" charset="0"/>
                      </a:rPr>
                      <m:t>𝐽</m:t>
                    </m:r>
                    <m:r>
                      <a:rPr lang="en-GB" sz="2400" b="0" i="1" noProof="0" smtClean="0">
                        <a:latin typeface="Cambria Math" panose="02040503050406030204" pitchFamily="18" charset="0"/>
                      </a:rPr>
                      <m:t> </m:t>
                    </m:r>
                    <m:r>
                      <a:rPr lang="en-GB" sz="2400" b="0" i="1" noProof="0" smtClean="0">
                        <a:latin typeface="Cambria Math" panose="02040503050406030204" pitchFamily="18" charset="0"/>
                      </a:rPr>
                      <m:t>𝑘</m:t>
                    </m:r>
                    <m:sSup>
                      <m:sSupPr>
                        <m:ctrlPr>
                          <a:rPr lang="en-GB" sz="2400" b="0" i="1" noProof="0" smtClean="0">
                            <a:latin typeface="Cambria Math" panose="02040503050406030204" pitchFamily="18" charset="0"/>
                          </a:rPr>
                        </m:ctrlPr>
                      </m:sSupPr>
                      <m:e>
                        <m:r>
                          <a:rPr lang="en-GB" sz="2400" b="0" i="1" noProof="0" smtClean="0">
                            <a:latin typeface="Cambria Math" panose="02040503050406030204" pitchFamily="18" charset="0"/>
                          </a:rPr>
                          <m:t>𝑔</m:t>
                        </m:r>
                      </m:e>
                      <m:sup>
                        <m:r>
                          <a:rPr lang="en-GB" sz="2400" b="0" i="1" noProof="0" smtClean="0">
                            <a:latin typeface="Cambria Math" panose="02040503050406030204" pitchFamily="18" charset="0"/>
                          </a:rPr>
                          <m:t>−1</m:t>
                        </m:r>
                      </m:sup>
                    </m:sSup>
                    <m:r>
                      <a:rPr lang="en-GB" sz="2400" b="0" i="1" noProof="0" smtClean="0">
                        <a:latin typeface="Cambria Math" panose="02040503050406030204" pitchFamily="18" charset="0"/>
                      </a:rPr>
                      <m:t> </m:t>
                    </m:r>
                    <m:sSup>
                      <m:sSupPr>
                        <m:ctrlPr>
                          <a:rPr lang="en-GB" sz="2400" b="0" i="1" noProof="0" smtClean="0">
                            <a:latin typeface="Cambria Math" panose="02040503050406030204" pitchFamily="18" charset="0"/>
                          </a:rPr>
                        </m:ctrlPr>
                      </m:sSupPr>
                      <m:e>
                        <m:r>
                          <a:rPr lang="en-GB" sz="2400" b="0" i="1" noProof="0" smtClean="0">
                            <a:latin typeface="Cambria Math" panose="02040503050406030204" pitchFamily="18" charset="0"/>
                          </a:rPr>
                          <m:t>𝐾</m:t>
                        </m:r>
                      </m:e>
                      <m:sup>
                        <m:r>
                          <a:rPr lang="en-GB" sz="2400" b="0" i="1" noProof="0" smtClean="0">
                            <a:latin typeface="Cambria Math" panose="02040503050406030204" pitchFamily="18" charset="0"/>
                          </a:rPr>
                          <m:t>−1</m:t>
                        </m:r>
                      </m:sup>
                    </m:sSup>
                  </m:oMath>
                </a14:m>
                <a:endParaRPr lang="en-GB" sz="2400" dirty="0"/>
              </a:p>
            </p:txBody>
          </p:sp>
        </mc:Choice>
        <mc:Fallback xmlns="">
          <p:sp>
            <p:nvSpPr>
              <p:cNvPr id="6" name="TextBox 5">
                <a:extLst>
                  <a:ext uri="{FF2B5EF4-FFF2-40B4-BE49-F238E27FC236}">
                    <a16:creationId xmlns:a16="http://schemas.microsoft.com/office/drawing/2014/main" id="{79F4314C-0D42-85CC-4635-A4051CEEA113}"/>
                  </a:ext>
                </a:extLst>
              </p:cNvPr>
              <p:cNvSpPr txBox="1">
                <a:spLocks noRot="1" noChangeAspect="1" noMove="1" noResize="1" noEditPoints="1" noAdjustHandles="1" noChangeArrowheads="1" noChangeShapeType="1" noTextEdit="1"/>
              </p:cNvSpPr>
              <p:nvPr/>
            </p:nvSpPr>
            <p:spPr>
              <a:xfrm>
                <a:off x="2572236" y="4402530"/>
                <a:ext cx="7086600" cy="830997"/>
              </a:xfrm>
              <a:prstGeom prst="rect">
                <a:avLst/>
              </a:prstGeom>
              <a:blipFill>
                <a:blip r:embed="rId2"/>
                <a:stretch>
                  <a:fillRect l="-1377" t="-5109" b="-16058"/>
                </a:stretch>
              </a:blipFill>
            </p:spPr>
            <p:txBody>
              <a:bodyPr/>
              <a:lstStyle/>
              <a:p>
                <a:r>
                  <a:rPr lang="en-IE">
                    <a:noFill/>
                  </a:rPr>
                  <a:t> </a:t>
                </a:r>
              </a:p>
            </p:txBody>
          </p:sp>
        </mc:Fallback>
      </mc:AlternateContent>
      <p:sp>
        <p:nvSpPr>
          <p:cNvPr id="7" name="TextBox 6">
            <a:extLst>
              <a:ext uri="{FF2B5EF4-FFF2-40B4-BE49-F238E27FC236}">
                <a16:creationId xmlns:a16="http://schemas.microsoft.com/office/drawing/2014/main" id="{1B6A1097-4DC0-B273-EF52-2038D5245ACE}"/>
              </a:ext>
            </a:extLst>
          </p:cNvPr>
          <p:cNvSpPr txBox="1"/>
          <p:nvPr/>
        </p:nvSpPr>
        <p:spPr>
          <a:xfrm>
            <a:off x="6115536" y="3912865"/>
            <a:ext cx="3674725" cy="461665"/>
          </a:xfrm>
          <a:prstGeom prst="rect">
            <a:avLst/>
          </a:prstGeom>
          <a:noFill/>
        </p:spPr>
        <p:txBody>
          <a:bodyPr wrap="square">
            <a:spAutoFit/>
          </a:bodyPr>
          <a:lstStyle/>
          <a:p>
            <a:pPr algn="l"/>
            <a:r>
              <a:rPr lang="en-GB" sz="2400" i="1" noProof="0" dirty="0" err="1"/>
              <a:t>Dlús</a:t>
            </a:r>
            <a:r>
              <a:rPr lang="en-GB" sz="2400" i="1" noProof="0" dirty="0"/>
              <a:t> </a:t>
            </a:r>
            <a:r>
              <a:rPr lang="en-GB" sz="2400" i="1" noProof="0" dirty="0" err="1"/>
              <a:t>uisce</a:t>
            </a:r>
            <a:r>
              <a:rPr lang="en-GB" sz="2400" i="1" noProof="0" dirty="0"/>
              <a:t>= 1 g/cm</a:t>
            </a:r>
            <a:r>
              <a:rPr lang="en-GB" sz="2400" i="1" baseline="30000" noProof="0" dirty="0"/>
              <a:t>3</a:t>
            </a:r>
            <a:endParaRPr lang="en-GB" sz="2400" i="1" baseline="30000" dirty="0"/>
          </a:p>
        </p:txBody>
      </p:sp>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0B7E77B3-5CBA-9364-6044-49663AA49216}"/>
                  </a:ext>
                </a:extLst>
              </p:cNvPr>
              <p:cNvSpPr txBox="1"/>
              <p:nvPr/>
            </p:nvSpPr>
            <p:spPr>
              <a:xfrm>
                <a:off x="5251464" y="5394155"/>
                <a:ext cx="3669338" cy="411331"/>
              </a:xfrm>
              <a:prstGeom prst="rect">
                <a:avLst/>
              </a:prstGeom>
              <a:noFill/>
            </p:spPr>
            <p:txBody>
              <a:bodyPr wrap="none" rtlCol="0">
                <a:spAutoFit/>
              </a:bodyPr>
              <a:lstStyle/>
              <a:p>
                <a:pPr algn="r"/>
                <a14:m>
                  <m:oMathPara xmlns:m="http://schemas.openxmlformats.org/officeDocument/2006/math">
                    <m:oMathParaPr>
                      <m:jc m:val="centerGroup"/>
                    </m:oMathParaPr>
                    <m:oMath xmlns:m="http://schemas.openxmlformats.org/officeDocument/2006/math">
                      <m:sSub>
                        <m:sSubPr>
                          <m:ctrlPr>
                            <a:rPr lang="en-GB" b="0" i="1" noProof="0" smtClean="0">
                              <a:latin typeface="Cambria Math" panose="02040503050406030204" pitchFamily="18" charset="0"/>
                            </a:rPr>
                          </m:ctrlPr>
                        </m:sSubPr>
                        <m:e>
                          <m:sSub>
                            <m:sSubPr>
                              <m:ctrlPr>
                                <a:rPr lang="en-GB" i="1">
                                  <a:latin typeface="Cambria Math" panose="02040503050406030204" pitchFamily="18" charset="0"/>
                                </a:rPr>
                              </m:ctrlPr>
                            </m:sSubPr>
                            <m:e>
                              <m:r>
                                <a:rPr lang="en-GB" i="1">
                                  <a:latin typeface="Cambria Math" panose="02040503050406030204" pitchFamily="18" charset="0"/>
                                </a:rPr>
                                <m:t>𝑚</m:t>
                              </m:r>
                            </m:e>
                            <m:sub>
                              <m:r>
                                <a:rPr lang="en-GB" b="0" i="1" smtClean="0">
                                  <a:latin typeface="Cambria Math" panose="02040503050406030204" pitchFamily="18" charset="0"/>
                                </a:rPr>
                                <m:t>𝑤</m:t>
                              </m:r>
                            </m:sub>
                          </m:sSub>
                          <m:sSub>
                            <m:sSubPr>
                              <m:ctrlPr>
                                <a:rPr lang="en-GB" i="1">
                                  <a:latin typeface="Cambria Math" panose="02040503050406030204" pitchFamily="18" charset="0"/>
                                </a:rPr>
                              </m:ctrlPr>
                            </m:sSubPr>
                            <m:e>
                              <m:r>
                                <a:rPr lang="en-GB" i="1">
                                  <a:latin typeface="Cambria Math" panose="02040503050406030204" pitchFamily="18" charset="0"/>
                                </a:rPr>
                                <m:t>𝑐</m:t>
                              </m:r>
                            </m:e>
                            <m:sub>
                              <m:r>
                                <a:rPr lang="en-GB" b="0" i="1" smtClean="0">
                                  <a:latin typeface="Cambria Math" panose="02040503050406030204" pitchFamily="18" charset="0"/>
                                </a:rPr>
                                <m:t>𝑤</m:t>
                              </m:r>
                            </m:sub>
                          </m:sSub>
                          <m:d>
                            <m:dPr>
                              <m:ctrlPr>
                                <a:rPr lang="en-GB" b="0" i="1" smtClean="0">
                                  <a:latin typeface="Cambria Math" panose="02040503050406030204" pitchFamily="18" charset="0"/>
                                </a:rPr>
                              </m:ctrlPr>
                            </m:dPr>
                            <m:e>
                              <m:r>
                                <a:rPr lang="en-GB" b="0" i="0" smtClean="0">
                                  <a:latin typeface="Cambria Math" panose="02040503050406030204" pitchFamily="18" charset="0"/>
                                </a:rPr>
                                <m:t>100−</m:t>
                              </m:r>
                              <m:sSub>
                                <m:sSubPr>
                                  <m:ctrlPr>
                                    <a:rPr lang="en-GB" i="1">
                                      <a:latin typeface="Cambria Math" panose="02040503050406030204" pitchFamily="18" charset="0"/>
                                    </a:rPr>
                                  </m:ctrlPr>
                                </m:sSubPr>
                                <m:e>
                                  <m:r>
                                    <a:rPr lang="en-GB" i="1">
                                      <a:latin typeface="Cambria Math" panose="02040503050406030204" pitchFamily="18" charset="0"/>
                                    </a:rPr>
                                    <m:t>𝜃</m:t>
                                  </m:r>
                                </m:e>
                                <m:sub>
                                  <m:r>
                                    <a:rPr lang="en-GB" b="0" i="1" smtClean="0">
                                      <a:latin typeface="Cambria Math" panose="02040503050406030204" pitchFamily="18" charset="0"/>
                                    </a:rPr>
                                    <m:t>𝑓</m:t>
                                  </m:r>
                                </m:sub>
                              </m:sSub>
                            </m:e>
                          </m:d>
                          <m:r>
                            <a:rPr lang="en-GB" b="0" i="1" smtClean="0">
                              <a:latin typeface="Cambria Math" panose="02040503050406030204" pitchFamily="18" charset="0"/>
                            </a:rPr>
                            <m:t>=</m:t>
                          </m:r>
                          <m:r>
                            <a:rPr lang="en-GB" b="0" i="1" noProof="0" smtClean="0">
                              <a:latin typeface="Cambria Math" panose="02040503050406030204" pitchFamily="18" charset="0"/>
                            </a:rPr>
                            <m:t>𝑚</m:t>
                          </m:r>
                        </m:e>
                        <m:sub>
                          <m:r>
                            <a:rPr lang="en-GB" b="0" i="1" noProof="0" smtClean="0">
                              <a:latin typeface="Cambria Math" panose="02040503050406030204" pitchFamily="18" charset="0"/>
                            </a:rPr>
                            <m:t>𝑠</m:t>
                          </m:r>
                        </m:sub>
                      </m:sSub>
                      <m:sSub>
                        <m:sSubPr>
                          <m:ctrlPr>
                            <a:rPr lang="en-GB" b="0" i="1" noProof="0" smtClean="0">
                              <a:latin typeface="Cambria Math" panose="02040503050406030204" pitchFamily="18" charset="0"/>
                            </a:rPr>
                          </m:ctrlPr>
                        </m:sSubPr>
                        <m:e>
                          <m:r>
                            <a:rPr lang="en-GB" b="0" i="1" noProof="0" smtClean="0">
                              <a:latin typeface="Cambria Math" panose="02040503050406030204" pitchFamily="18" charset="0"/>
                            </a:rPr>
                            <m:t>𝑐</m:t>
                          </m:r>
                        </m:e>
                        <m:sub>
                          <m:r>
                            <a:rPr lang="en-GB" b="0" i="1" noProof="0" smtClean="0">
                              <a:latin typeface="Cambria Math" panose="02040503050406030204" pitchFamily="18" charset="0"/>
                            </a:rPr>
                            <m:t>𝑠</m:t>
                          </m:r>
                        </m:sub>
                      </m:sSub>
                      <m:r>
                        <a:rPr lang="en-GB" b="0" i="0" noProof="0" smtClean="0">
                          <a:latin typeface="Cambria Math" panose="02040503050406030204" pitchFamily="18" charset="0"/>
                        </a:rPr>
                        <m:t>(</m:t>
                      </m:r>
                      <m:sSub>
                        <m:sSubPr>
                          <m:ctrlPr>
                            <a:rPr lang="en-GB" b="0" i="1" noProof="0" smtClean="0">
                              <a:latin typeface="Cambria Math" panose="02040503050406030204" pitchFamily="18" charset="0"/>
                            </a:rPr>
                          </m:ctrlPr>
                        </m:sSubPr>
                        <m:e>
                          <m:r>
                            <a:rPr lang="en-GB" b="0" i="1" noProof="0" smtClean="0">
                              <a:latin typeface="Cambria Math" panose="02040503050406030204" pitchFamily="18" charset="0"/>
                            </a:rPr>
                            <m:t>𝜃</m:t>
                          </m:r>
                        </m:e>
                        <m:sub>
                          <m:r>
                            <a:rPr lang="en-GB" b="0" i="1" noProof="0" smtClean="0">
                              <a:latin typeface="Cambria Math" panose="02040503050406030204" pitchFamily="18" charset="0"/>
                            </a:rPr>
                            <m:t>𝑓</m:t>
                          </m:r>
                        </m:sub>
                      </m:sSub>
                      <m:r>
                        <a:rPr lang="en-GB" b="0" i="1" noProof="0" smtClean="0">
                          <a:latin typeface="Cambria Math" panose="02040503050406030204" pitchFamily="18" charset="0"/>
                        </a:rPr>
                        <m:t>−20)</m:t>
                      </m:r>
                    </m:oMath>
                  </m:oMathPara>
                </a14:m>
                <a:endParaRPr lang="en-GB" noProof="0"/>
              </a:p>
            </p:txBody>
          </p:sp>
        </mc:Choice>
        <mc:Fallback xmlns="">
          <p:sp>
            <p:nvSpPr>
              <p:cNvPr id="8" name="TextBox 7">
                <a:extLst>
                  <a:ext uri="{FF2B5EF4-FFF2-40B4-BE49-F238E27FC236}">
                    <a16:creationId xmlns:a16="http://schemas.microsoft.com/office/drawing/2014/main" id="{0B7E77B3-5CBA-9364-6044-49663AA49216}"/>
                  </a:ext>
                </a:extLst>
              </p:cNvPr>
              <p:cNvSpPr txBox="1">
                <a:spLocks noRot="1" noChangeAspect="1" noMove="1" noResize="1" noEditPoints="1" noAdjustHandles="1" noChangeArrowheads="1" noChangeShapeType="1" noTextEdit="1"/>
              </p:cNvSpPr>
              <p:nvPr/>
            </p:nvSpPr>
            <p:spPr>
              <a:xfrm>
                <a:off x="5251464" y="5394155"/>
                <a:ext cx="3669338" cy="411331"/>
              </a:xfrm>
              <a:prstGeom prst="rect">
                <a:avLst/>
              </a:prstGeom>
              <a:blipFill>
                <a:blip r:embed="rId3"/>
                <a:stretch>
                  <a:fillRect b="-895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 name="TextBox 8">
                <a:extLst>
                  <a:ext uri="{FF2B5EF4-FFF2-40B4-BE49-F238E27FC236}">
                    <a16:creationId xmlns:a16="http://schemas.microsoft.com/office/drawing/2014/main" id="{5F1E6EFB-1883-7FFA-9A77-C19CFDFBA6A5}"/>
                  </a:ext>
                </a:extLst>
              </p:cNvPr>
              <p:cNvSpPr txBox="1"/>
              <p:nvPr/>
            </p:nvSpPr>
            <p:spPr>
              <a:xfrm>
                <a:off x="5251464" y="6126742"/>
                <a:ext cx="3669338" cy="539187"/>
              </a:xfrm>
              <a:prstGeom prst="rect">
                <a:avLst/>
              </a:prstGeom>
              <a:noFill/>
            </p:spPr>
            <p:txBody>
              <a:bodyPr wrap="square" rtlCol="0">
                <a:spAutoFit/>
              </a:bodyPr>
              <a:lstStyle/>
              <a:p>
                <a:pPr algn="r"/>
                <a14:m>
                  <m:oMath xmlns:m="http://schemas.openxmlformats.org/officeDocument/2006/math">
                    <m:sSub>
                      <m:sSubPr>
                        <m:ctrlPr>
                          <a:rPr lang="en-GB" b="0" i="1" noProof="0" smtClean="0">
                            <a:latin typeface="Cambria Math" panose="02040503050406030204" pitchFamily="18" charset="0"/>
                          </a:rPr>
                        </m:ctrlPr>
                      </m:sSubPr>
                      <m:e>
                        <m:r>
                          <a:rPr lang="en-GB" b="0" i="1" noProof="0" smtClean="0">
                            <a:latin typeface="Cambria Math" panose="02040503050406030204" pitchFamily="18" charset="0"/>
                          </a:rPr>
                          <m:t>𝜃</m:t>
                        </m:r>
                      </m:e>
                      <m:sub>
                        <m:r>
                          <a:rPr lang="en-GB" b="0" i="1" noProof="0" smtClean="0">
                            <a:latin typeface="Cambria Math" panose="02040503050406030204" pitchFamily="18" charset="0"/>
                          </a:rPr>
                          <m:t>𝑓</m:t>
                        </m:r>
                      </m:sub>
                    </m:sSub>
                    <m:r>
                      <a:rPr lang="en-GB" b="0" i="1" noProof="0" smtClean="0">
                        <a:latin typeface="Cambria Math" panose="02040503050406030204" pitchFamily="18" charset="0"/>
                      </a:rPr>
                      <m:t>=</m:t>
                    </m:r>
                    <m:f>
                      <m:fPr>
                        <m:ctrlPr>
                          <a:rPr lang="en-GB" b="0" i="1" noProof="0" smtClean="0">
                            <a:latin typeface="Cambria Math" panose="02040503050406030204" pitchFamily="18" charset="0"/>
                          </a:rPr>
                        </m:ctrlPr>
                      </m:fPr>
                      <m:num>
                        <m:sSub>
                          <m:sSubPr>
                            <m:ctrlPr>
                              <a:rPr lang="en-GB" i="1">
                                <a:latin typeface="Cambria Math" panose="02040503050406030204" pitchFamily="18" charset="0"/>
                              </a:rPr>
                            </m:ctrlPr>
                          </m:sSubPr>
                          <m:e>
                            <m:sSub>
                              <m:sSubPr>
                                <m:ctrlPr>
                                  <a:rPr lang="en-GB" b="0" i="1" smtClean="0">
                                    <a:latin typeface="Cambria Math" panose="02040503050406030204" pitchFamily="18" charset="0"/>
                                  </a:rPr>
                                </m:ctrlPr>
                              </m:sSubPr>
                              <m:e>
                                <m:r>
                                  <a:rPr lang="en-GB" b="0" i="1" smtClean="0">
                                    <a:latin typeface="Cambria Math" panose="02040503050406030204" pitchFamily="18" charset="0"/>
                                  </a:rPr>
                                  <m:t>𝑚</m:t>
                                </m:r>
                              </m:e>
                              <m:sub>
                                <m:r>
                                  <a:rPr lang="en-GB" b="0" i="1" smtClean="0">
                                    <a:latin typeface="Cambria Math" panose="02040503050406030204" pitchFamily="18" charset="0"/>
                                  </a:rPr>
                                  <m:t>𝑤</m:t>
                                </m:r>
                              </m:sub>
                            </m:sSub>
                            <m:r>
                              <a:rPr lang="en-GB" i="1">
                                <a:latin typeface="Cambria Math" panose="02040503050406030204" pitchFamily="18" charset="0"/>
                              </a:rPr>
                              <m:t>𝑐</m:t>
                            </m:r>
                          </m:e>
                          <m:sub>
                            <m:r>
                              <a:rPr lang="en-GB" i="1">
                                <a:latin typeface="Cambria Math" panose="02040503050406030204" pitchFamily="18" charset="0"/>
                              </a:rPr>
                              <m:t>𝑤</m:t>
                            </m:r>
                          </m:sub>
                        </m:sSub>
                        <m:d>
                          <m:dPr>
                            <m:ctrlPr>
                              <a:rPr lang="en-GB" b="0" i="1" smtClean="0">
                                <a:latin typeface="Cambria Math" panose="02040503050406030204" pitchFamily="18" charset="0"/>
                              </a:rPr>
                            </m:ctrlPr>
                          </m:dPr>
                          <m:e>
                            <m:r>
                              <a:rPr lang="en-GB" b="0" i="1" smtClean="0">
                                <a:latin typeface="Cambria Math" panose="02040503050406030204" pitchFamily="18" charset="0"/>
                              </a:rPr>
                              <m:t>100</m:t>
                            </m:r>
                          </m:e>
                        </m:d>
                        <m:r>
                          <a:rPr lang="en-GB" b="0" i="1" smtClean="0">
                            <a:latin typeface="Cambria Math" panose="02040503050406030204" pitchFamily="18" charset="0"/>
                          </a:rPr>
                          <m:t>+</m:t>
                        </m:r>
                        <m:sSub>
                          <m:sSubPr>
                            <m:ctrlPr>
                              <a:rPr lang="en-GB" b="0" i="1" smtClean="0">
                                <a:latin typeface="Cambria Math" panose="02040503050406030204" pitchFamily="18" charset="0"/>
                              </a:rPr>
                            </m:ctrlPr>
                          </m:sSubPr>
                          <m:e>
                            <m:r>
                              <a:rPr lang="en-GB" b="0" i="1" smtClean="0">
                                <a:latin typeface="Cambria Math" panose="02040503050406030204" pitchFamily="18" charset="0"/>
                              </a:rPr>
                              <m:t>𝑚</m:t>
                            </m:r>
                          </m:e>
                          <m:sub>
                            <m:r>
                              <a:rPr lang="en-GB" b="0" i="1" smtClean="0">
                                <a:latin typeface="Cambria Math" panose="02040503050406030204" pitchFamily="18" charset="0"/>
                              </a:rPr>
                              <m:t>𝑠</m:t>
                            </m:r>
                          </m:sub>
                        </m:sSub>
                        <m:sSub>
                          <m:sSubPr>
                            <m:ctrlPr>
                              <a:rPr lang="en-GB" b="0" i="1" smtClean="0">
                                <a:latin typeface="Cambria Math" panose="02040503050406030204" pitchFamily="18" charset="0"/>
                              </a:rPr>
                            </m:ctrlPr>
                          </m:sSubPr>
                          <m:e>
                            <m:r>
                              <a:rPr lang="en-GB" b="0" i="1" smtClean="0">
                                <a:latin typeface="Cambria Math" panose="02040503050406030204" pitchFamily="18" charset="0"/>
                              </a:rPr>
                              <m:t>𝑐</m:t>
                            </m:r>
                          </m:e>
                          <m:sub>
                            <m:r>
                              <a:rPr lang="en-GB" b="0" i="1" smtClean="0">
                                <a:latin typeface="Cambria Math" panose="02040503050406030204" pitchFamily="18" charset="0"/>
                              </a:rPr>
                              <m:t>𝑠</m:t>
                            </m:r>
                          </m:sub>
                        </m:sSub>
                        <m:r>
                          <a:rPr lang="en-GB" b="0" i="1" smtClean="0">
                            <a:latin typeface="Cambria Math" panose="02040503050406030204" pitchFamily="18" charset="0"/>
                          </a:rPr>
                          <m:t>(20)</m:t>
                        </m:r>
                      </m:num>
                      <m:den>
                        <m:sSub>
                          <m:sSubPr>
                            <m:ctrlPr>
                              <a:rPr lang="en-GB" i="1">
                                <a:latin typeface="Cambria Math" panose="02040503050406030204" pitchFamily="18" charset="0"/>
                              </a:rPr>
                            </m:ctrlPr>
                          </m:sSubPr>
                          <m:e>
                            <m:r>
                              <a:rPr lang="en-GB" i="1">
                                <a:latin typeface="Cambria Math" panose="02040503050406030204" pitchFamily="18" charset="0"/>
                              </a:rPr>
                              <m:t>𝑚</m:t>
                            </m:r>
                          </m:e>
                          <m:sub>
                            <m:r>
                              <a:rPr lang="en-GB" i="1">
                                <a:latin typeface="Cambria Math" panose="02040503050406030204" pitchFamily="18" charset="0"/>
                              </a:rPr>
                              <m:t>𝑠</m:t>
                            </m:r>
                          </m:sub>
                        </m:sSub>
                        <m:sSub>
                          <m:sSubPr>
                            <m:ctrlPr>
                              <a:rPr lang="en-GB" i="1">
                                <a:latin typeface="Cambria Math" panose="02040503050406030204" pitchFamily="18" charset="0"/>
                              </a:rPr>
                            </m:ctrlPr>
                          </m:sSubPr>
                          <m:e>
                            <m:r>
                              <a:rPr lang="en-GB" i="1">
                                <a:latin typeface="Cambria Math" panose="02040503050406030204" pitchFamily="18" charset="0"/>
                              </a:rPr>
                              <m:t>𝑐</m:t>
                            </m:r>
                          </m:e>
                          <m:sub>
                            <m:r>
                              <a:rPr lang="en-GB" i="1">
                                <a:latin typeface="Cambria Math" panose="02040503050406030204" pitchFamily="18" charset="0"/>
                              </a:rPr>
                              <m:t>𝑠</m:t>
                            </m:r>
                          </m:sub>
                        </m:sSub>
                        <m:r>
                          <a:rPr lang="en-GB" b="0" i="1" smtClean="0">
                            <a:latin typeface="Cambria Math" panose="02040503050406030204" pitchFamily="18" charset="0"/>
                          </a:rPr>
                          <m:t>+</m:t>
                        </m:r>
                        <m:sSub>
                          <m:sSubPr>
                            <m:ctrlPr>
                              <a:rPr lang="en-GB" b="0" i="1" smtClean="0">
                                <a:latin typeface="Cambria Math" panose="02040503050406030204" pitchFamily="18" charset="0"/>
                              </a:rPr>
                            </m:ctrlPr>
                          </m:sSubPr>
                          <m:e>
                            <m:r>
                              <a:rPr lang="en-GB" b="0" i="1" smtClean="0">
                                <a:latin typeface="Cambria Math" panose="02040503050406030204" pitchFamily="18" charset="0"/>
                              </a:rPr>
                              <m:t>𝑚</m:t>
                            </m:r>
                          </m:e>
                          <m:sub>
                            <m:r>
                              <a:rPr lang="en-GB" b="0" i="1" smtClean="0">
                                <a:latin typeface="Cambria Math" panose="02040503050406030204" pitchFamily="18" charset="0"/>
                              </a:rPr>
                              <m:t>𝑤</m:t>
                            </m:r>
                          </m:sub>
                        </m:sSub>
                        <m:sSub>
                          <m:sSubPr>
                            <m:ctrlPr>
                              <a:rPr lang="en-GB" b="0" i="1" smtClean="0">
                                <a:latin typeface="Cambria Math" panose="02040503050406030204" pitchFamily="18" charset="0"/>
                              </a:rPr>
                            </m:ctrlPr>
                          </m:sSubPr>
                          <m:e>
                            <m:r>
                              <a:rPr lang="en-GB" b="0" i="1" smtClean="0">
                                <a:latin typeface="Cambria Math" panose="02040503050406030204" pitchFamily="18" charset="0"/>
                              </a:rPr>
                              <m:t>𝑐</m:t>
                            </m:r>
                          </m:e>
                          <m:sub>
                            <m:r>
                              <a:rPr lang="en-GB" b="0" i="1" smtClean="0">
                                <a:latin typeface="Cambria Math" panose="02040503050406030204" pitchFamily="18" charset="0"/>
                              </a:rPr>
                              <m:t>𝑤</m:t>
                            </m:r>
                          </m:sub>
                        </m:sSub>
                      </m:den>
                    </m:f>
                    <m:r>
                      <a:rPr lang="en-GB" b="0" i="1" noProof="0" smtClean="0">
                        <a:latin typeface="Cambria Math" panose="02040503050406030204" pitchFamily="18" charset="0"/>
                      </a:rPr>
                      <m:t>=94.3</m:t>
                    </m:r>
                  </m:oMath>
                </a14:m>
                <a:r>
                  <a:rPr lang="en-GB">
                    <a:latin typeface="Arial" panose="020B0604020202020204" pitchFamily="34" charset="0"/>
                    <a:cs typeface="Arial" panose="020B0604020202020204" pitchFamily="34" charset="0"/>
                  </a:rPr>
                  <a:t> °C</a:t>
                </a:r>
                <a:endParaRPr lang="en-GB" noProof="0"/>
              </a:p>
            </p:txBody>
          </p:sp>
        </mc:Choice>
        <mc:Fallback xmlns="">
          <p:sp>
            <p:nvSpPr>
              <p:cNvPr id="9" name="TextBox 8">
                <a:extLst>
                  <a:ext uri="{FF2B5EF4-FFF2-40B4-BE49-F238E27FC236}">
                    <a16:creationId xmlns:a16="http://schemas.microsoft.com/office/drawing/2014/main" id="{5F1E6EFB-1883-7FFA-9A77-C19CFDFBA6A5}"/>
                  </a:ext>
                </a:extLst>
              </p:cNvPr>
              <p:cNvSpPr txBox="1">
                <a:spLocks noRot="1" noChangeAspect="1" noMove="1" noResize="1" noEditPoints="1" noAdjustHandles="1" noChangeArrowheads="1" noChangeShapeType="1" noTextEdit="1"/>
              </p:cNvSpPr>
              <p:nvPr/>
            </p:nvSpPr>
            <p:spPr>
              <a:xfrm>
                <a:off x="5251464" y="6126742"/>
                <a:ext cx="3669338" cy="539187"/>
              </a:xfrm>
              <a:prstGeom prst="rect">
                <a:avLst/>
              </a:prstGeom>
              <a:blipFill>
                <a:blip r:embed="rId4"/>
                <a:stretch>
                  <a:fillRect r="-1495"/>
                </a:stretch>
              </a:blipFill>
            </p:spPr>
            <p:txBody>
              <a:bodyPr/>
              <a:lstStyle/>
              <a:p>
                <a:r>
                  <a:rPr lang="en-US">
                    <a:noFill/>
                  </a:rPr>
                  <a:t> </a:t>
                </a:r>
              </a:p>
            </p:txBody>
          </p:sp>
        </mc:Fallback>
      </mc:AlternateContent>
    </p:spTree>
    <p:extLst>
      <p:ext uri="{BB962C8B-B14F-4D97-AF65-F5344CB8AC3E}">
        <p14:creationId xmlns:p14="http://schemas.microsoft.com/office/powerpoint/2010/main" val="8280144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EB5FC9F-F03B-AEE2-2F8F-B2A3889708C0}"/>
            </a:ext>
          </a:extLst>
        </p:cNvPr>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9" name="TextBox 8">
                <a:extLst>
                  <a:ext uri="{FF2B5EF4-FFF2-40B4-BE49-F238E27FC236}">
                    <a16:creationId xmlns:a16="http://schemas.microsoft.com/office/drawing/2014/main" id="{19103C51-972A-4BE2-756A-7A35DE2EA55D}"/>
                  </a:ext>
                </a:extLst>
              </p:cNvPr>
              <p:cNvSpPr txBox="1"/>
              <p:nvPr/>
            </p:nvSpPr>
            <p:spPr>
              <a:xfrm>
                <a:off x="906805" y="2881272"/>
                <a:ext cx="1896032" cy="523220"/>
              </a:xfrm>
              <a:prstGeom prst="rect">
                <a:avLst/>
              </a:prstGeom>
              <a:noFill/>
            </p:spPr>
            <p:txBody>
              <a:bodyPr wrap="none" rtlCol="0">
                <a:spAutoFit/>
              </a:bodyPr>
              <a:lstStyle/>
              <a:p>
                <a:pPr algn="l"/>
                <a14:m>
                  <m:oMathPara xmlns:m="http://schemas.openxmlformats.org/officeDocument/2006/math">
                    <m:oMathParaPr>
                      <m:jc m:val="centerGroup"/>
                    </m:oMathParaPr>
                    <m:oMath xmlns:m="http://schemas.openxmlformats.org/officeDocument/2006/math">
                      <m:r>
                        <a:rPr lang="en-GB" sz="2800" b="0" i="1" noProof="0" smtClean="0">
                          <a:latin typeface="Cambria Math" panose="02040503050406030204" pitchFamily="18" charset="0"/>
                        </a:rPr>
                        <m:t>𝑄</m:t>
                      </m:r>
                      <m:r>
                        <a:rPr lang="en-GB" sz="2800" b="0" i="1" noProof="0" smtClean="0">
                          <a:latin typeface="Cambria Math" panose="02040503050406030204" pitchFamily="18" charset="0"/>
                        </a:rPr>
                        <m:t>=</m:t>
                      </m:r>
                      <m:r>
                        <a:rPr lang="en-GB" sz="2800" b="0" i="1" noProof="0" smtClean="0">
                          <a:latin typeface="Cambria Math" panose="02040503050406030204" pitchFamily="18" charset="0"/>
                        </a:rPr>
                        <m:t>𝑚𝑐</m:t>
                      </m:r>
                      <m:r>
                        <m:rPr>
                          <m:sty m:val="p"/>
                        </m:rPr>
                        <a:rPr lang="en-GB" sz="2800" b="0" i="0" noProof="0" smtClean="0">
                          <a:latin typeface="Cambria Math" panose="02040503050406030204" pitchFamily="18" charset="0"/>
                        </a:rPr>
                        <m:t>Δ</m:t>
                      </m:r>
                      <m:r>
                        <a:rPr lang="en-GB" sz="2800" b="0" i="1" noProof="0" smtClean="0">
                          <a:latin typeface="Cambria Math" panose="02040503050406030204" pitchFamily="18" charset="0"/>
                        </a:rPr>
                        <m:t>𝜃</m:t>
                      </m:r>
                    </m:oMath>
                  </m:oMathPara>
                </a14:m>
                <a:endParaRPr lang="en-GB" sz="2800" noProof="0"/>
              </a:p>
            </p:txBody>
          </p:sp>
        </mc:Choice>
        <mc:Fallback xmlns="">
          <p:sp>
            <p:nvSpPr>
              <p:cNvPr id="9" name="TextBox 8">
                <a:extLst>
                  <a:ext uri="{FF2B5EF4-FFF2-40B4-BE49-F238E27FC236}">
                    <a16:creationId xmlns:a16="http://schemas.microsoft.com/office/drawing/2014/main" id="{19103C51-972A-4BE2-756A-7A35DE2EA55D}"/>
                  </a:ext>
                </a:extLst>
              </p:cNvPr>
              <p:cNvSpPr txBox="1">
                <a:spLocks noRot="1" noChangeAspect="1" noMove="1" noResize="1" noEditPoints="1" noAdjustHandles="1" noChangeArrowheads="1" noChangeShapeType="1" noTextEdit="1"/>
              </p:cNvSpPr>
              <p:nvPr/>
            </p:nvSpPr>
            <p:spPr>
              <a:xfrm>
                <a:off x="906805" y="2881272"/>
                <a:ext cx="1896032" cy="523220"/>
              </a:xfrm>
              <a:prstGeom prst="rect">
                <a:avLst/>
              </a:prstGeom>
              <a:blipFill>
                <a:blip r:embed="rId2"/>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 name="TextBox 1">
                <a:extLst>
                  <a:ext uri="{FF2B5EF4-FFF2-40B4-BE49-F238E27FC236}">
                    <a16:creationId xmlns:a16="http://schemas.microsoft.com/office/drawing/2014/main" id="{A827979F-7D20-C154-DAC1-566996E2C855}"/>
                  </a:ext>
                </a:extLst>
              </p:cNvPr>
              <p:cNvSpPr txBox="1"/>
              <p:nvPr/>
            </p:nvSpPr>
            <p:spPr>
              <a:xfrm>
                <a:off x="348799" y="3615220"/>
                <a:ext cx="4908075" cy="523220"/>
              </a:xfrm>
              <a:prstGeom prst="rect">
                <a:avLst/>
              </a:prstGeom>
              <a:noFill/>
            </p:spPr>
            <p:txBody>
              <a:bodyPr wrap="none" rtlCol="0">
                <a:spAutoFit/>
              </a:bodyPr>
              <a:lstStyle/>
              <a:p>
                <a:pPr algn="l"/>
                <a14:m>
                  <m:oMathPara xmlns:m="http://schemas.openxmlformats.org/officeDocument/2006/math">
                    <m:oMathParaPr>
                      <m:jc m:val="centerGroup"/>
                    </m:oMathParaPr>
                    <m:oMath xmlns:m="http://schemas.openxmlformats.org/officeDocument/2006/math">
                      <m:r>
                        <a:rPr lang="en-GB" sz="2800" b="0" i="1" noProof="0" smtClean="0">
                          <a:latin typeface="Cambria Math" panose="02040503050406030204" pitchFamily="18" charset="0"/>
                        </a:rPr>
                        <m:t>⇒</m:t>
                      </m:r>
                      <m:r>
                        <a:rPr lang="en-GB" sz="2800" b="0" i="1" noProof="0" smtClean="0">
                          <a:latin typeface="Cambria Math" panose="02040503050406030204" pitchFamily="18" charset="0"/>
                        </a:rPr>
                        <m:t>𝑄</m:t>
                      </m:r>
                      <m:r>
                        <a:rPr lang="en-GB" sz="2800" b="0" i="1" noProof="0" smtClean="0">
                          <a:latin typeface="Cambria Math" panose="02040503050406030204" pitchFamily="18" charset="0"/>
                        </a:rPr>
                        <m:t>=</m:t>
                      </m:r>
                      <m:sSub>
                        <m:sSubPr>
                          <m:ctrlPr>
                            <a:rPr lang="en-GB" sz="2800" b="0" i="1" noProof="0" smtClean="0">
                              <a:latin typeface="Cambria Math" panose="02040503050406030204" pitchFamily="18" charset="0"/>
                            </a:rPr>
                          </m:ctrlPr>
                        </m:sSubPr>
                        <m:e>
                          <m:r>
                            <a:rPr lang="en-GB" sz="2800" b="0" i="1" noProof="0" smtClean="0">
                              <a:latin typeface="Cambria Math" panose="02040503050406030204" pitchFamily="18" charset="0"/>
                            </a:rPr>
                            <m:t>𝑚</m:t>
                          </m:r>
                        </m:e>
                        <m:sub>
                          <m:r>
                            <a:rPr lang="en-GB" sz="2800" b="0" i="1" noProof="0" smtClean="0">
                              <a:latin typeface="Cambria Math" panose="02040503050406030204" pitchFamily="18" charset="0"/>
                            </a:rPr>
                            <m:t>𝑤</m:t>
                          </m:r>
                        </m:sub>
                      </m:sSub>
                      <m:sSub>
                        <m:sSubPr>
                          <m:ctrlPr>
                            <a:rPr lang="en-GB" sz="2800" b="0" i="1" noProof="0" smtClean="0">
                              <a:latin typeface="Cambria Math" panose="02040503050406030204" pitchFamily="18" charset="0"/>
                            </a:rPr>
                          </m:ctrlPr>
                        </m:sSubPr>
                        <m:e>
                          <m:r>
                            <a:rPr lang="en-GB" sz="2800" b="0" i="1" noProof="0" smtClean="0">
                              <a:latin typeface="Cambria Math" panose="02040503050406030204" pitchFamily="18" charset="0"/>
                            </a:rPr>
                            <m:t>𝑐</m:t>
                          </m:r>
                        </m:e>
                        <m:sub>
                          <m:r>
                            <a:rPr lang="en-GB" sz="2800" b="0" i="1" noProof="0" smtClean="0">
                              <a:latin typeface="Cambria Math" panose="02040503050406030204" pitchFamily="18" charset="0"/>
                            </a:rPr>
                            <m:t>𝑤</m:t>
                          </m:r>
                        </m:sub>
                      </m:sSub>
                      <m:r>
                        <m:rPr>
                          <m:sty m:val="p"/>
                        </m:rPr>
                        <a:rPr lang="en-GB" sz="2800" b="0" i="0" noProof="0" smtClean="0">
                          <a:latin typeface="Cambria Math" panose="02040503050406030204" pitchFamily="18" charset="0"/>
                        </a:rPr>
                        <m:t>Δ</m:t>
                      </m:r>
                      <m:sSub>
                        <m:sSubPr>
                          <m:ctrlPr>
                            <a:rPr lang="en-GB" sz="2800" b="0" i="1" noProof="0" smtClean="0">
                              <a:latin typeface="Cambria Math" panose="02040503050406030204" pitchFamily="18" charset="0"/>
                            </a:rPr>
                          </m:ctrlPr>
                        </m:sSubPr>
                        <m:e>
                          <m:r>
                            <a:rPr lang="en-GB" sz="2800" b="0" i="1" noProof="0" smtClean="0">
                              <a:latin typeface="Cambria Math" panose="02040503050406030204" pitchFamily="18" charset="0"/>
                            </a:rPr>
                            <m:t>𝜃</m:t>
                          </m:r>
                        </m:e>
                        <m:sub>
                          <m:r>
                            <a:rPr lang="en-GB" sz="2800" b="0" i="1" noProof="0" smtClean="0">
                              <a:latin typeface="Cambria Math" panose="02040503050406030204" pitchFamily="18" charset="0"/>
                            </a:rPr>
                            <m:t>𝑤</m:t>
                          </m:r>
                        </m:sub>
                      </m:sSub>
                      <m:r>
                        <a:rPr lang="en-GB" sz="2800" b="0" i="1" noProof="0" smtClean="0">
                          <a:latin typeface="Cambria Math" panose="02040503050406030204" pitchFamily="18" charset="0"/>
                        </a:rPr>
                        <m:t>+</m:t>
                      </m:r>
                      <m:sSub>
                        <m:sSubPr>
                          <m:ctrlPr>
                            <a:rPr lang="en-GB" sz="2800" b="0" i="1" noProof="0" smtClean="0">
                              <a:latin typeface="Cambria Math" panose="02040503050406030204" pitchFamily="18" charset="0"/>
                            </a:rPr>
                          </m:ctrlPr>
                        </m:sSubPr>
                        <m:e>
                          <m:r>
                            <a:rPr lang="en-GB" sz="2800" b="0" i="1" noProof="0" smtClean="0">
                              <a:latin typeface="Cambria Math" panose="02040503050406030204" pitchFamily="18" charset="0"/>
                            </a:rPr>
                            <m:t>𝑚</m:t>
                          </m:r>
                        </m:e>
                        <m:sub>
                          <m:r>
                            <a:rPr lang="en-GB" sz="2800" b="0" i="1" noProof="0" smtClean="0">
                              <a:latin typeface="Cambria Math" panose="02040503050406030204" pitchFamily="18" charset="0"/>
                            </a:rPr>
                            <m:t>𝑐</m:t>
                          </m:r>
                        </m:sub>
                      </m:sSub>
                      <m:sSub>
                        <m:sSubPr>
                          <m:ctrlPr>
                            <a:rPr lang="en-GB" sz="2800" b="0" i="1" noProof="0" smtClean="0">
                              <a:latin typeface="Cambria Math" panose="02040503050406030204" pitchFamily="18" charset="0"/>
                            </a:rPr>
                          </m:ctrlPr>
                        </m:sSubPr>
                        <m:e>
                          <m:r>
                            <a:rPr lang="en-GB" sz="2800" b="0" i="1" noProof="0" smtClean="0">
                              <a:latin typeface="Cambria Math" panose="02040503050406030204" pitchFamily="18" charset="0"/>
                            </a:rPr>
                            <m:t>𝑐</m:t>
                          </m:r>
                        </m:e>
                        <m:sub>
                          <m:r>
                            <a:rPr lang="en-GB" sz="2800" b="0" i="1" noProof="0" smtClean="0">
                              <a:latin typeface="Cambria Math" panose="02040503050406030204" pitchFamily="18" charset="0"/>
                            </a:rPr>
                            <m:t>𝑐</m:t>
                          </m:r>
                        </m:sub>
                      </m:sSub>
                      <m:r>
                        <m:rPr>
                          <m:sty m:val="p"/>
                        </m:rPr>
                        <a:rPr lang="en-GB" sz="2800" b="0" i="0" noProof="0" smtClean="0">
                          <a:latin typeface="Cambria Math" panose="02040503050406030204" pitchFamily="18" charset="0"/>
                        </a:rPr>
                        <m:t>Δ</m:t>
                      </m:r>
                      <m:sSub>
                        <m:sSubPr>
                          <m:ctrlPr>
                            <a:rPr lang="en-GB" sz="2800" b="0" i="1" noProof="0" smtClean="0">
                              <a:latin typeface="Cambria Math" panose="02040503050406030204" pitchFamily="18" charset="0"/>
                            </a:rPr>
                          </m:ctrlPr>
                        </m:sSubPr>
                        <m:e>
                          <m:r>
                            <a:rPr lang="en-GB" sz="2800" b="0" i="1" noProof="0" smtClean="0">
                              <a:latin typeface="Cambria Math" panose="02040503050406030204" pitchFamily="18" charset="0"/>
                            </a:rPr>
                            <m:t>𝜃</m:t>
                          </m:r>
                        </m:e>
                        <m:sub>
                          <m:r>
                            <a:rPr lang="en-GB" sz="2800" b="0" i="1" noProof="0" smtClean="0">
                              <a:latin typeface="Cambria Math" panose="02040503050406030204" pitchFamily="18" charset="0"/>
                            </a:rPr>
                            <m:t>𝑐</m:t>
                          </m:r>
                        </m:sub>
                      </m:sSub>
                    </m:oMath>
                  </m:oMathPara>
                </a14:m>
                <a:endParaRPr lang="en-GB" sz="2800" noProof="0"/>
              </a:p>
            </p:txBody>
          </p:sp>
        </mc:Choice>
        <mc:Fallback xmlns="">
          <p:sp>
            <p:nvSpPr>
              <p:cNvPr id="2" name="TextBox 1">
                <a:extLst>
                  <a:ext uri="{FF2B5EF4-FFF2-40B4-BE49-F238E27FC236}">
                    <a16:creationId xmlns:a16="http://schemas.microsoft.com/office/drawing/2014/main" id="{A827979F-7D20-C154-DAC1-566996E2C855}"/>
                  </a:ext>
                </a:extLst>
              </p:cNvPr>
              <p:cNvSpPr txBox="1">
                <a:spLocks noRot="1" noChangeAspect="1" noMove="1" noResize="1" noEditPoints="1" noAdjustHandles="1" noChangeArrowheads="1" noChangeShapeType="1" noTextEdit="1"/>
              </p:cNvSpPr>
              <p:nvPr/>
            </p:nvSpPr>
            <p:spPr>
              <a:xfrm>
                <a:off x="348799" y="3615220"/>
                <a:ext cx="4908075" cy="523220"/>
              </a:xfrm>
              <a:prstGeom prst="rect">
                <a:avLst/>
              </a:prstGeom>
              <a:blipFill>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 name="TextBox 2">
                <a:extLst>
                  <a:ext uri="{FF2B5EF4-FFF2-40B4-BE49-F238E27FC236}">
                    <a16:creationId xmlns:a16="http://schemas.microsoft.com/office/drawing/2014/main" id="{813D894B-5534-E60D-1615-ED25E6F588C6}"/>
                  </a:ext>
                </a:extLst>
              </p:cNvPr>
              <p:cNvSpPr txBox="1"/>
              <p:nvPr/>
            </p:nvSpPr>
            <p:spPr>
              <a:xfrm>
                <a:off x="5912353" y="2229120"/>
                <a:ext cx="2682850" cy="513282"/>
              </a:xfrm>
              <a:prstGeom prst="rect">
                <a:avLst/>
              </a:prstGeom>
              <a:noFill/>
            </p:spPr>
            <p:txBody>
              <a:bodyPr wrap="none" rtlCol="0">
                <a:spAutoFit/>
              </a:bodyPr>
              <a:lstStyle/>
              <a:p>
                <a:pPr algn="l"/>
                <a14:m>
                  <m:oMathPara xmlns:m="http://schemas.openxmlformats.org/officeDocument/2006/math">
                    <m:oMathParaPr>
                      <m:jc m:val="centerGroup"/>
                    </m:oMathParaPr>
                    <m:oMath xmlns:m="http://schemas.openxmlformats.org/officeDocument/2006/math">
                      <m:sSub>
                        <m:sSubPr>
                          <m:ctrlPr>
                            <a:rPr lang="en-GB" sz="2800" b="0" i="1" noProof="0" smtClean="0">
                              <a:latin typeface="Cambria Math" panose="02040503050406030204" pitchFamily="18" charset="0"/>
                            </a:rPr>
                          </m:ctrlPr>
                        </m:sSubPr>
                        <m:e>
                          <m:r>
                            <a:rPr lang="en-GB" sz="2800" b="0" i="1" noProof="0" smtClean="0">
                              <a:latin typeface="Cambria Math" panose="02040503050406030204" pitchFamily="18" charset="0"/>
                            </a:rPr>
                            <m:t>𝑚</m:t>
                          </m:r>
                        </m:e>
                        <m:sub>
                          <m:r>
                            <a:rPr lang="en-GB" sz="2800" b="0" i="1" noProof="0" smtClean="0">
                              <a:latin typeface="Cambria Math" panose="02040503050406030204" pitchFamily="18" charset="0"/>
                            </a:rPr>
                            <m:t>𝑤</m:t>
                          </m:r>
                        </m:sub>
                      </m:sSub>
                      <m:r>
                        <a:rPr lang="en-GB" sz="2800" b="0" i="1" noProof="0" smtClean="0">
                          <a:latin typeface="Cambria Math" panose="02040503050406030204" pitchFamily="18" charset="0"/>
                        </a:rPr>
                        <m:t>=</m:t>
                      </m:r>
                      <m:r>
                        <a:rPr lang="en-GB" sz="2800" b="0" i="1" noProof="0" smtClean="0">
                          <a:latin typeface="Cambria Math" panose="02040503050406030204" pitchFamily="18" charset="0"/>
                        </a:rPr>
                        <m:t>𝑚𝑎𝑖𝑠</m:t>
                      </m:r>
                      <m:r>
                        <a:rPr lang="en-IE" sz="2800" b="0" i="1" noProof="0" smtClean="0">
                          <a:latin typeface="Cambria Math" panose="02040503050406030204" pitchFamily="18" charset="0"/>
                        </a:rPr>
                        <m:t> </m:t>
                      </m:r>
                      <m:r>
                        <a:rPr lang="en-IE" sz="2800" b="0" i="1" baseline="-25000" noProof="0" smtClean="0">
                          <a:latin typeface="Cambria Math" panose="02040503050406030204" pitchFamily="18" charset="0"/>
                        </a:rPr>
                        <m:t>𝑢𝑖𝑠𝑐𝑒</m:t>
                      </m:r>
                    </m:oMath>
                  </m:oMathPara>
                </a14:m>
                <a:endParaRPr lang="en-GB" sz="2800" baseline="-25000" noProof="0" dirty="0"/>
              </a:p>
            </p:txBody>
          </p:sp>
        </mc:Choice>
        <mc:Fallback xmlns="">
          <p:sp>
            <p:nvSpPr>
              <p:cNvPr id="3" name="TextBox 2">
                <a:extLst>
                  <a:ext uri="{FF2B5EF4-FFF2-40B4-BE49-F238E27FC236}">
                    <a16:creationId xmlns:a16="http://schemas.microsoft.com/office/drawing/2014/main" id="{813D894B-5534-E60D-1615-ED25E6F588C6}"/>
                  </a:ext>
                </a:extLst>
              </p:cNvPr>
              <p:cNvSpPr txBox="1">
                <a:spLocks noRot="1" noChangeAspect="1" noMove="1" noResize="1" noEditPoints="1" noAdjustHandles="1" noChangeArrowheads="1" noChangeShapeType="1" noTextEdit="1"/>
              </p:cNvSpPr>
              <p:nvPr/>
            </p:nvSpPr>
            <p:spPr>
              <a:xfrm>
                <a:off x="5912353" y="2229120"/>
                <a:ext cx="2682850" cy="513282"/>
              </a:xfrm>
              <a:prstGeom prst="rect">
                <a:avLst/>
              </a:prstGeom>
              <a:blipFill>
                <a:blip r:embed="rId4"/>
                <a:stretch>
                  <a:fillRect/>
                </a:stretch>
              </a:blipFill>
            </p:spPr>
            <p:txBody>
              <a:bodyPr/>
              <a:lstStyle/>
              <a:p>
                <a:r>
                  <a:rPr lang="en-IE">
                    <a:noFill/>
                  </a:rPr>
                  <a:t> </a:t>
                </a:r>
              </a:p>
            </p:txBody>
          </p:sp>
        </mc:Fallback>
      </mc:AlternateContent>
      <mc:AlternateContent xmlns:mc="http://schemas.openxmlformats.org/markup-compatibility/2006" xmlns:a14="http://schemas.microsoft.com/office/drawing/2010/main">
        <mc:Choice Requires="a14">
          <p:sp>
            <p:nvSpPr>
              <p:cNvPr id="11" name="TextBox 10">
                <a:extLst>
                  <a:ext uri="{FF2B5EF4-FFF2-40B4-BE49-F238E27FC236}">
                    <a16:creationId xmlns:a16="http://schemas.microsoft.com/office/drawing/2014/main" id="{F6B2F739-7965-1C2E-3E2C-BF6E922E6030}"/>
                  </a:ext>
                </a:extLst>
              </p:cNvPr>
              <p:cNvSpPr txBox="1"/>
              <p:nvPr/>
            </p:nvSpPr>
            <p:spPr>
              <a:xfrm>
                <a:off x="5940008" y="2633404"/>
                <a:ext cx="2743763" cy="513282"/>
              </a:xfrm>
              <a:prstGeom prst="rect">
                <a:avLst/>
              </a:prstGeom>
              <a:noFill/>
            </p:spPr>
            <p:txBody>
              <a:bodyPr wrap="none" rtlCol="0">
                <a:spAutoFit/>
              </a:bodyPr>
              <a:lstStyle/>
              <a:p>
                <a:pPr algn="l"/>
                <a14:m>
                  <m:oMathPara xmlns:m="http://schemas.openxmlformats.org/officeDocument/2006/math">
                    <m:oMathParaPr>
                      <m:jc m:val="centerGroup"/>
                    </m:oMathParaPr>
                    <m:oMath xmlns:m="http://schemas.openxmlformats.org/officeDocument/2006/math">
                      <m:sSub>
                        <m:sSubPr>
                          <m:ctrlPr>
                            <a:rPr lang="en-GB" sz="2800" b="0" i="1" noProof="0" smtClean="0">
                              <a:latin typeface="Cambria Math" panose="02040503050406030204" pitchFamily="18" charset="0"/>
                            </a:rPr>
                          </m:ctrlPr>
                        </m:sSubPr>
                        <m:e>
                          <m:r>
                            <a:rPr lang="en-GB" sz="2800" b="0" i="1" noProof="0" smtClean="0">
                              <a:latin typeface="Cambria Math" panose="02040503050406030204" pitchFamily="18" charset="0"/>
                            </a:rPr>
                            <m:t>𝑚</m:t>
                          </m:r>
                        </m:e>
                        <m:sub>
                          <m:r>
                            <a:rPr lang="en-GB" sz="2800" b="0" i="1" noProof="0" smtClean="0">
                              <a:latin typeface="Cambria Math" panose="02040503050406030204" pitchFamily="18" charset="0"/>
                            </a:rPr>
                            <m:t>𝑐</m:t>
                          </m:r>
                        </m:sub>
                      </m:sSub>
                      <m:r>
                        <a:rPr lang="en-GB" sz="2800" b="0" i="1" noProof="0" smtClean="0">
                          <a:latin typeface="Cambria Math" panose="02040503050406030204" pitchFamily="18" charset="0"/>
                        </a:rPr>
                        <m:t>=</m:t>
                      </m:r>
                      <m:r>
                        <a:rPr lang="en-GB" sz="2800" b="0" i="1" noProof="0" smtClean="0">
                          <a:latin typeface="Cambria Math" panose="02040503050406030204" pitchFamily="18" charset="0"/>
                        </a:rPr>
                        <m:t>𝑚𝑎𝑖𝑠</m:t>
                      </m:r>
                      <m:r>
                        <a:rPr lang="en-IE" sz="2800" b="0" i="1" noProof="0" smtClean="0">
                          <a:latin typeface="Cambria Math" panose="02040503050406030204" pitchFamily="18" charset="0"/>
                        </a:rPr>
                        <m:t> </m:t>
                      </m:r>
                      <m:r>
                        <a:rPr lang="en-IE" sz="2800" b="0" i="1" baseline="-25000" noProof="0" smtClean="0">
                          <a:latin typeface="Cambria Math" panose="02040503050406030204" pitchFamily="18" charset="0"/>
                        </a:rPr>
                        <m:t>𝑐𝑜𝑝𝑎𝑖𝑟</m:t>
                      </m:r>
                    </m:oMath>
                  </m:oMathPara>
                </a14:m>
                <a:endParaRPr lang="en-GB" sz="2800" baseline="-25000" noProof="0" dirty="0"/>
              </a:p>
            </p:txBody>
          </p:sp>
        </mc:Choice>
        <mc:Fallback xmlns="">
          <p:sp>
            <p:nvSpPr>
              <p:cNvPr id="11" name="TextBox 10">
                <a:extLst>
                  <a:ext uri="{FF2B5EF4-FFF2-40B4-BE49-F238E27FC236}">
                    <a16:creationId xmlns:a16="http://schemas.microsoft.com/office/drawing/2014/main" id="{F6B2F739-7965-1C2E-3E2C-BF6E922E6030}"/>
                  </a:ext>
                </a:extLst>
              </p:cNvPr>
              <p:cNvSpPr txBox="1">
                <a:spLocks noRot="1" noChangeAspect="1" noMove="1" noResize="1" noEditPoints="1" noAdjustHandles="1" noChangeArrowheads="1" noChangeShapeType="1" noTextEdit="1"/>
              </p:cNvSpPr>
              <p:nvPr/>
            </p:nvSpPr>
            <p:spPr>
              <a:xfrm>
                <a:off x="5940008" y="2633404"/>
                <a:ext cx="2743763" cy="513282"/>
              </a:xfrm>
              <a:prstGeom prst="rect">
                <a:avLst/>
              </a:prstGeom>
              <a:blipFill>
                <a:blip r:embed="rId5"/>
                <a:stretch>
                  <a:fillRect b="-1190"/>
                </a:stretch>
              </a:blipFill>
            </p:spPr>
            <p:txBody>
              <a:bodyPr/>
              <a:lstStyle/>
              <a:p>
                <a:r>
                  <a:rPr lang="en-IE">
                    <a:noFill/>
                  </a:rPr>
                  <a:t> </a:t>
                </a:r>
              </a:p>
            </p:txBody>
          </p:sp>
        </mc:Fallback>
      </mc:AlternateContent>
      <mc:AlternateContent xmlns:mc="http://schemas.openxmlformats.org/markup-compatibility/2006" xmlns:a14="http://schemas.microsoft.com/office/drawing/2010/main">
        <mc:Choice Requires="a14">
          <p:sp>
            <p:nvSpPr>
              <p:cNvPr id="12" name="TextBox 11">
                <a:extLst>
                  <a:ext uri="{FF2B5EF4-FFF2-40B4-BE49-F238E27FC236}">
                    <a16:creationId xmlns:a16="http://schemas.microsoft.com/office/drawing/2014/main" id="{B88BCE4A-FE37-05DB-A7AB-77CE2C5ACA58}"/>
                  </a:ext>
                </a:extLst>
              </p:cNvPr>
              <p:cNvSpPr txBox="1"/>
              <p:nvPr/>
            </p:nvSpPr>
            <p:spPr>
              <a:xfrm>
                <a:off x="6001518" y="3014846"/>
                <a:ext cx="1926297" cy="513282"/>
              </a:xfrm>
              <a:prstGeom prst="rect">
                <a:avLst/>
              </a:prstGeom>
              <a:noFill/>
            </p:spPr>
            <p:txBody>
              <a:bodyPr wrap="none" rtlCol="0">
                <a:spAutoFit/>
              </a:bodyPr>
              <a:lstStyle/>
              <a:p>
                <a:pPr algn="l"/>
                <a14:m>
                  <m:oMathPara xmlns:m="http://schemas.openxmlformats.org/officeDocument/2006/math">
                    <m:oMathParaPr>
                      <m:jc m:val="centerGroup"/>
                    </m:oMathParaPr>
                    <m:oMath xmlns:m="http://schemas.openxmlformats.org/officeDocument/2006/math">
                      <m:sSub>
                        <m:sSubPr>
                          <m:ctrlPr>
                            <a:rPr lang="en-GB" sz="2800" b="0" i="1" noProof="0" smtClean="0">
                              <a:latin typeface="Cambria Math" panose="02040503050406030204" pitchFamily="18" charset="0"/>
                            </a:rPr>
                          </m:ctrlPr>
                        </m:sSubPr>
                        <m:e>
                          <m:r>
                            <a:rPr lang="en-GB" sz="2800" b="0" i="1" noProof="0" smtClean="0">
                              <a:latin typeface="Cambria Math" panose="02040503050406030204" pitchFamily="18" charset="0"/>
                            </a:rPr>
                            <m:t>𝑐</m:t>
                          </m:r>
                        </m:e>
                        <m:sub>
                          <m:r>
                            <a:rPr lang="en-GB" sz="2800" b="0" i="1" noProof="0" smtClean="0">
                              <a:latin typeface="Cambria Math" panose="02040503050406030204" pitchFamily="18" charset="0"/>
                            </a:rPr>
                            <m:t>𝑤</m:t>
                          </m:r>
                        </m:sub>
                      </m:sSub>
                      <m:r>
                        <a:rPr lang="en-GB" sz="2800" b="0" i="1" noProof="0" smtClean="0">
                          <a:latin typeface="Cambria Math" panose="02040503050406030204" pitchFamily="18" charset="0"/>
                        </a:rPr>
                        <m:t>=</m:t>
                      </m:r>
                      <m:r>
                        <a:rPr lang="en-GB" sz="2800" b="0" i="1" noProof="0" smtClean="0">
                          <a:latin typeface="Cambria Math" panose="02040503050406030204" pitchFamily="18" charset="0"/>
                        </a:rPr>
                        <m:t>𝑐</m:t>
                      </m:r>
                      <m:r>
                        <a:rPr lang="en-GB" sz="2800" b="0" i="1" noProof="0" smtClean="0">
                          <a:latin typeface="Cambria Math" panose="02040503050406030204" pitchFamily="18" charset="0"/>
                        </a:rPr>
                        <m:t> </m:t>
                      </m:r>
                      <m:r>
                        <a:rPr lang="en-IE" sz="2800" b="0" i="1" baseline="-25000" noProof="0" smtClean="0">
                          <a:latin typeface="Cambria Math" panose="02040503050406030204" pitchFamily="18" charset="0"/>
                        </a:rPr>
                        <m:t>𝑢𝑖𝑠𝑐𝑒</m:t>
                      </m:r>
                    </m:oMath>
                  </m:oMathPara>
                </a14:m>
                <a:endParaRPr lang="en-GB" sz="2800" baseline="-25000" noProof="0" dirty="0"/>
              </a:p>
            </p:txBody>
          </p:sp>
        </mc:Choice>
        <mc:Fallback xmlns="">
          <p:sp>
            <p:nvSpPr>
              <p:cNvPr id="12" name="TextBox 11">
                <a:extLst>
                  <a:ext uri="{FF2B5EF4-FFF2-40B4-BE49-F238E27FC236}">
                    <a16:creationId xmlns:a16="http://schemas.microsoft.com/office/drawing/2014/main" id="{B88BCE4A-FE37-05DB-A7AB-77CE2C5ACA58}"/>
                  </a:ext>
                </a:extLst>
              </p:cNvPr>
              <p:cNvSpPr txBox="1">
                <a:spLocks noRot="1" noChangeAspect="1" noMove="1" noResize="1" noEditPoints="1" noAdjustHandles="1" noChangeArrowheads="1" noChangeShapeType="1" noTextEdit="1"/>
              </p:cNvSpPr>
              <p:nvPr/>
            </p:nvSpPr>
            <p:spPr>
              <a:xfrm>
                <a:off x="6001518" y="3014846"/>
                <a:ext cx="1926297" cy="513282"/>
              </a:xfrm>
              <a:prstGeom prst="rect">
                <a:avLst/>
              </a:prstGeom>
              <a:blipFill>
                <a:blip r:embed="rId6"/>
                <a:stretch>
                  <a:fillRect/>
                </a:stretch>
              </a:blipFill>
            </p:spPr>
            <p:txBody>
              <a:bodyPr/>
              <a:lstStyle/>
              <a:p>
                <a:r>
                  <a:rPr lang="en-IE">
                    <a:noFill/>
                  </a:rPr>
                  <a:t> </a:t>
                </a:r>
              </a:p>
            </p:txBody>
          </p:sp>
        </mc:Fallback>
      </mc:AlternateContent>
      <mc:AlternateContent xmlns:mc="http://schemas.openxmlformats.org/markup-compatibility/2006" xmlns:a14="http://schemas.microsoft.com/office/drawing/2010/main">
        <mc:Choice Requires="a14">
          <p:sp>
            <p:nvSpPr>
              <p:cNvPr id="13" name="TextBox 12">
                <a:extLst>
                  <a:ext uri="{FF2B5EF4-FFF2-40B4-BE49-F238E27FC236}">
                    <a16:creationId xmlns:a16="http://schemas.microsoft.com/office/drawing/2014/main" id="{0EF8ED26-32EF-96E8-FD8E-B115EB0429B9}"/>
                  </a:ext>
                </a:extLst>
              </p:cNvPr>
              <p:cNvSpPr txBox="1"/>
              <p:nvPr/>
            </p:nvSpPr>
            <p:spPr>
              <a:xfrm>
                <a:off x="6043792" y="3406545"/>
                <a:ext cx="1911870" cy="513282"/>
              </a:xfrm>
              <a:prstGeom prst="rect">
                <a:avLst/>
              </a:prstGeom>
              <a:noFill/>
            </p:spPr>
            <p:txBody>
              <a:bodyPr wrap="none" rtlCol="0">
                <a:spAutoFit/>
              </a:bodyPr>
              <a:lstStyle/>
              <a:p>
                <a:pPr algn="l"/>
                <a14:m>
                  <m:oMathPara xmlns:m="http://schemas.openxmlformats.org/officeDocument/2006/math">
                    <m:oMathParaPr>
                      <m:jc m:val="centerGroup"/>
                    </m:oMathParaPr>
                    <m:oMath xmlns:m="http://schemas.openxmlformats.org/officeDocument/2006/math">
                      <m:sSub>
                        <m:sSubPr>
                          <m:ctrlPr>
                            <a:rPr lang="en-GB" sz="2800" b="0" i="1" noProof="0" smtClean="0">
                              <a:latin typeface="Cambria Math" panose="02040503050406030204" pitchFamily="18" charset="0"/>
                            </a:rPr>
                          </m:ctrlPr>
                        </m:sSubPr>
                        <m:e>
                          <m:r>
                            <a:rPr lang="en-GB" sz="2800" b="0" i="1" noProof="0" smtClean="0">
                              <a:latin typeface="Cambria Math" panose="02040503050406030204" pitchFamily="18" charset="0"/>
                            </a:rPr>
                            <m:t>𝑐</m:t>
                          </m:r>
                        </m:e>
                        <m:sub>
                          <m:r>
                            <a:rPr lang="en-GB" sz="2800" b="0" i="1" noProof="0" smtClean="0">
                              <a:latin typeface="Cambria Math" panose="02040503050406030204" pitchFamily="18" charset="0"/>
                            </a:rPr>
                            <m:t>𝑐</m:t>
                          </m:r>
                        </m:sub>
                      </m:sSub>
                      <m:r>
                        <a:rPr lang="en-GB" sz="2800" b="0" i="1" noProof="0" smtClean="0">
                          <a:latin typeface="Cambria Math" panose="02040503050406030204" pitchFamily="18" charset="0"/>
                        </a:rPr>
                        <m:t>=</m:t>
                      </m:r>
                      <m:r>
                        <a:rPr lang="en-GB" sz="2800" b="0" i="1" noProof="0" smtClean="0">
                          <a:latin typeface="Cambria Math" panose="02040503050406030204" pitchFamily="18" charset="0"/>
                        </a:rPr>
                        <m:t>𝑐</m:t>
                      </m:r>
                      <m:r>
                        <a:rPr lang="en-GB" sz="2800" b="0" i="1" noProof="0" smtClean="0">
                          <a:latin typeface="Cambria Math" panose="02040503050406030204" pitchFamily="18" charset="0"/>
                        </a:rPr>
                        <m:t> </m:t>
                      </m:r>
                      <m:r>
                        <a:rPr lang="en-IE" sz="2800" b="0" i="1" baseline="-25000" noProof="0" smtClean="0">
                          <a:latin typeface="Cambria Math" panose="02040503050406030204" pitchFamily="18" charset="0"/>
                        </a:rPr>
                        <m:t>𝑐𝑜𝑝𝑎𝑟</m:t>
                      </m:r>
                    </m:oMath>
                  </m:oMathPara>
                </a14:m>
                <a:endParaRPr lang="en-GB" sz="2800" baseline="-25000" noProof="0" dirty="0"/>
              </a:p>
            </p:txBody>
          </p:sp>
        </mc:Choice>
        <mc:Fallback xmlns="">
          <p:sp>
            <p:nvSpPr>
              <p:cNvPr id="13" name="TextBox 12">
                <a:extLst>
                  <a:ext uri="{FF2B5EF4-FFF2-40B4-BE49-F238E27FC236}">
                    <a16:creationId xmlns:a16="http://schemas.microsoft.com/office/drawing/2014/main" id="{0EF8ED26-32EF-96E8-FD8E-B115EB0429B9}"/>
                  </a:ext>
                </a:extLst>
              </p:cNvPr>
              <p:cNvSpPr txBox="1">
                <a:spLocks noRot="1" noChangeAspect="1" noMove="1" noResize="1" noEditPoints="1" noAdjustHandles="1" noChangeArrowheads="1" noChangeShapeType="1" noTextEdit="1"/>
              </p:cNvSpPr>
              <p:nvPr/>
            </p:nvSpPr>
            <p:spPr>
              <a:xfrm>
                <a:off x="6043792" y="3406545"/>
                <a:ext cx="1911870" cy="513282"/>
              </a:xfrm>
              <a:prstGeom prst="rect">
                <a:avLst/>
              </a:prstGeom>
              <a:blipFill>
                <a:blip r:embed="rId7"/>
                <a:stretch>
                  <a:fillRect b="-1190"/>
                </a:stretch>
              </a:blipFill>
            </p:spPr>
            <p:txBody>
              <a:bodyPr/>
              <a:lstStyle/>
              <a:p>
                <a:r>
                  <a:rPr lang="en-IE">
                    <a:noFill/>
                  </a:rPr>
                  <a:t> </a:t>
                </a:r>
              </a:p>
            </p:txBody>
          </p:sp>
        </mc:Fallback>
      </mc:AlternateContent>
      <mc:AlternateContent xmlns:mc="http://schemas.openxmlformats.org/markup-compatibility/2006" xmlns:a14="http://schemas.microsoft.com/office/drawing/2010/main">
        <mc:Choice Requires="a14">
          <p:sp>
            <p:nvSpPr>
              <p:cNvPr id="17" name="TextBox 16">
                <a:extLst>
                  <a:ext uri="{FF2B5EF4-FFF2-40B4-BE49-F238E27FC236}">
                    <a16:creationId xmlns:a16="http://schemas.microsoft.com/office/drawing/2014/main" id="{46D46911-95B4-7E27-F585-51D5B7D15260}"/>
                  </a:ext>
                </a:extLst>
              </p:cNvPr>
              <p:cNvSpPr txBox="1"/>
              <p:nvPr/>
            </p:nvSpPr>
            <p:spPr>
              <a:xfrm>
                <a:off x="410702" y="4222077"/>
                <a:ext cx="6461492" cy="677108"/>
              </a:xfrm>
              <a:prstGeom prst="rect">
                <a:avLst/>
              </a:prstGeom>
              <a:noFill/>
            </p:spPr>
            <p:txBody>
              <a:bodyPr wrap="square" rtlCol="0">
                <a:spAutoFit/>
              </a:bodyPr>
              <a:lstStyle/>
              <a:p>
                <a:pPr>
                  <a:spcAft>
                    <a:spcPts val="1200"/>
                  </a:spcAft>
                </a:pPr>
                <a14:m>
                  <m:oMathPara xmlns:m="http://schemas.openxmlformats.org/officeDocument/2006/math">
                    <m:oMathParaPr>
                      <m:jc m:val="centerGroup"/>
                    </m:oMathParaPr>
                    <m:oMath xmlns:m="http://schemas.openxmlformats.org/officeDocument/2006/math">
                      <m:r>
                        <a:rPr lang="en-GB" sz="2800" i="1" dirty="0" smtClean="0">
                          <a:latin typeface="Cambria Math" panose="02040503050406030204" pitchFamily="18" charset="0"/>
                          <a:cs typeface="Arial" panose="020B0604020202020204" pitchFamily="34" charset="0"/>
                        </a:rPr>
                        <m:t>2400=0.06</m:t>
                      </m:r>
                      <m:r>
                        <a:rPr lang="en-GB" sz="2800" b="0" i="1" dirty="0" smtClean="0">
                          <a:latin typeface="Cambria Math" panose="02040503050406030204" pitchFamily="18" charset="0"/>
                          <a:cs typeface="Arial" panose="020B0604020202020204" pitchFamily="34" charset="0"/>
                        </a:rPr>
                        <m:t> </m:t>
                      </m:r>
                      <m:r>
                        <a:rPr lang="en-GB" sz="2800" i="1" dirty="0">
                          <a:latin typeface="Cambria Math" panose="02040503050406030204" pitchFamily="18" charset="0"/>
                          <a:cs typeface="Arial" panose="020B0604020202020204" pitchFamily="34" charset="0"/>
                        </a:rPr>
                        <m:t>(9)</m:t>
                      </m:r>
                      <m:sSub>
                        <m:sSubPr>
                          <m:ctrlPr>
                            <a:rPr lang="en-GB" sz="2800" i="1" dirty="0">
                              <a:latin typeface="Cambria Math" panose="02040503050406030204" pitchFamily="18" charset="0"/>
                              <a:cs typeface="Arial" panose="020B0604020202020204" pitchFamily="34" charset="0"/>
                            </a:rPr>
                          </m:ctrlPr>
                        </m:sSubPr>
                        <m:e>
                          <m:r>
                            <a:rPr lang="en-GB" sz="2800" i="1" dirty="0">
                              <a:latin typeface="Cambria Math" panose="02040503050406030204" pitchFamily="18" charset="0"/>
                              <a:cs typeface="Arial" panose="020B0604020202020204" pitchFamily="34" charset="0"/>
                            </a:rPr>
                            <m:t>𝑐</m:t>
                          </m:r>
                        </m:e>
                        <m:sub>
                          <m:r>
                            <a:rPr lang="en-GB" sz="2800" i="1" dirty="0">
                              <a:latin typeface="Cambria Math" panose="02040503050406030204" pitchFamily="18" charset="0"/>
                              <a:cs typeface="Arial" panose="020B0604020202020204" pitchFamily="34" charset="0"/>
                            </a:rPr>
                            <m:t>𝑤</m:t>
                          </m:r>
                        </m:sub>
                      </m:sSub>
                      <m:r>
                        <a:rPr lang="en-GB" sz="2800" i="1" dirty="0">
                          <a:latin typeface="Cambria Math" panose="02040503050406030204" pitchFamily="18" charset="0"/>
                          <a:cs typeface="Arial" panose="020B0604020202020204" pitchFamily="34" charset="0"/>
                        </a:rPr>
                        <m:t>+0.035(385)(9)</m:t>
                      </m:r>
                    </m:oMath>
                  </m:oMathPara>
                </a14:m>
                <a:endParaRPr lang="en-US" sz="2800" err="1">
                  <a:latin typeface="Arial" panose="020B0604020202020204" pitchFamily="34" charset="0"/>
                  <a:cs typeface="Arial" panose="020B0604020202020204" pitchFamily="34" charset="0"/>
                </a:endParaRPr>
              </a:p>
            </p:txBody>
          </p:sp>
        </mc:Choice>
        <mc:Fallback xmlns="">
          <p:sp>
            <p:nvSpPr>
              <p:cNvPr id="17" name="TextBox 16">
                <a:extLst>
                  <a:ext uri="{FF2B5EF4-FFF2-40B4-BE49-F238E27FC236}">
                    <a16:creationId xmlns:a16="http://schemas.microsoft.com/office/drawing/2014/main" id="{46D46911-95B4-7E27-F585-51D5B7D15260}"/>
                  </a:ext>
                </a:extLst>
              </p:cNvPr>
              <p:cNvSpPr txBox="1">
                <a:spLocks noRot="1" noChangeAspect="1" noMove="1" noResize="1" noEditPoints="1" noAdjustHandles="1" noChangeArrowheads="1" noChangeShapeType="1" noTextEdit="1"/>
              </p:cNvSpPr>
              <p:nvPr/>
            </p:nvSpPr>
            <p:spPr>
              <a:xfrm>
                <a:off x="410702" y="4222077"/>
                <a:ext cx="6461492" cy="677108"/>
              </a:xfrm>
              <a:prstGeom prst="rect">
                <a:avLst/>
              </a:prstGeom>
              <a:blipFill>
                <a:blip r:embed="rId8"/>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A1D6561A-25AE-FE0B-6E3A-66954EEAC2F8}"/>
                  </a:ext>
                </a:extLst>
              </p:cNvPr>
              <p:cNvSpPr txBox="1"/>
              <p:nvPr/>
            </p:nvSpPr>
            <p:spPr>
              <a:xfrm>
                <a:off x="239418" y="2195906"/>
                <a:ext cx="4332582" cy="556434"/>
              </a:xfrm>
              <a:prstGeom prst="rect">
                <a:avLst/>
              </a:prstGeom>
              <a:noFill/>
            </p:spPr>
            <p:txBody>
              <a:bodyPr wrap="square" rtlCol="0">
                <a:spAutoFit/>
              </a:bodyPr>
              <a:lstStyle/>
              <a:p>
                <a:pPr>
                  <a:spcAft>
                    <a:spcPts val="1200"/>
                  </a:spcAft>
                </a:pPr>
                <a14:m>
                  <m:oMath xmlns:m="http://schemas.openxmlformats.org/officeDocument/2006/math">
                    <m:sSub>
                      <m:sSubPr>
                        <m:ctrlPr>
                          <a:rPr lang="en-GB" sz="2800" b="0" i="1" dirty="0" smtClean="0">
                            <a:latin typeface="Cambria Math" panose="02040503050406030204" pitchFamily="18" charset="0"/>
                            <a:cs typeface="Arial" panose="020B0604020202020204" pitchFamily="34" charset="0"/>
                          </a:rPr>
                        </m:ctrlPr>
                      </m:sSubPr>
                      <m:e>
                        <m:r>
                          <a:rPr lang="en-GB" sz="2800" i="1" dirty="0" smtClean="0">
                            <a:latin typeface="Cambria Math" panose="02040503050406030204" pitchFamily="18" charset="0"/>
                            <a:cs typeface="Arial" panose="020B0604020202020204" pitchFamily="34" charset="0"/>
                          </a:rPr>
                          <m:t>𝑐</m:t>
                        </m:r>
                      </m:e>
                      <m:sub>
                        <m:r>
                          <a:rPr lang="en-GB" sz="2800" i="1" dirty="0" smtClean="0">
                            <a:latin typeface="Cambria Math" panose="02040503050406030204" pitchFamily="18" charset="0"/>
                            <a:cs typeface="Arial" panose="020B0604020202020204" pitchFamily="34" charset="0"/>
                          </a:rPr>
                          <m:t>𝑐𝑜𝑝</m:t>
                        </m:r>
                        <m:r>
                          <a:rPr lang="en-IE" sz="2800" b="0" i="1" dirty="0" smtClean="0">
                            <a:latin typeface="Cambria Math" panose="02040503050406030204" pitchFamily="18" charset="0"/>
                            <a:cs typeface="Arial" panose="020B0604020202020204" pitchFamily="34" charset="0"/>
                          </a:rPr>
                          <m:t>𝑎𝑟</m:t>
                        </m:r>
                      </m:sub>
                    </m:sSub>
                    <m:r>
                      <a:rPr lang="en-GB" sz="2800" i="1" dirty="0" smtClean="0">
                        <a:latin typeface="Cambria Math" panose="02040503050406030204" pitchFamily="18" charset="0"/>
                        <a:cs typeface="Arial" panose="020B0604020202020204" pitchFamily="34" charset="0"/>
                      </a:rPr>
                      <m:t> </m:t>
                    </m:r>
                  </m:oMath>
                </a14:m>
                <a:r>
                  <a:rPr lang="en-GB" sz="2800" dirty="0">
                    <a:latin typeface="Arial" panose="020B0604020202020204" pitchFamily="34" charset="0"/>
                    <a:cs typeface="Arial" panose="020B0604020202020204" pitchFamily="34" charset="0"/>
                  </a:rPr>
                  <a:t>= </a:t>
                </a:r>
                <a:r>
                  <a:rPr lang="en-GB" sz="2800" noProof="0" dirty="0"/>
                  <a:t>385 </a:t>
                </a:r>
                <a14:m>
                  <m:oMath xmlns:m="http://schemas.openxmlformats.org/officeDocument/2006/math">
                    <m:r>
                      <m:rPr>
                        <m:sty m:val="p"/>
                      </m:rPr>
                      <a:rPr lang="en-GB" sz="2800" b="0" i="0" noProof="0" smtClean="0">
                        <a:latin typeface="Cambria Math" panose="02040503050406030204" pitchFamily="18" charset="0"/>
                      </a:rPr>
                      <m:t>J</m:t>
                    </m:r>
                    <m:r>
                      <a:rPr lang="en-GB" sz="2800" b="0" i="0" noProof="0" smtClean="0">
                        <a:latin typeface="Cambria Math" panose="02040503050406030204" pitchFamily="18" charset="0"/>
                      </a:rPr>
                      <m:t> </m:t>
                    </m:r>
                    <m:sSup>
                      <m:sSupPr>
                        <m:ctrlPr>
                          <a:rPr lang="en-GB" sz="2800" b="0" i="1" noProof="0" smtClean="0">
                            <a:latin typeface="Cambria Math" panose="02040503050406030204" pitchFamily="18" charset="0"/>
                          </a:rPr>
                        </m:ctrlPr>
                      </m:sSupPr>
                      <m:e>
                        <m:r>
                          <m:rPr>
                            <m:sty m:val="p"/>
                          </m:rPr>
                          <a:rPr lang="en-GB" sz="2800" b="0" i="0" noProof="0" smtClean="0">
                            <a:latin typeface="Cambria Math" panose="02040503050406030204" pitchFamily="18" charset="0"/>
                          </a:rPr>
                          <m:t>kg</m:t>
                        </m:r>
                      </m:e>
                      <m:sup>
                        <m:r>
                          <a:rPr lang="en-GB" sz="2800" b="0" i="0" noProof="0" smtClean="0">
                            <a:latin typeface="Cambria Math" panose="02040503050406030204" pitchFamily="18" charset="0"/>
                          </a:rPr>
                          <m:t>−1</m:t>
                        </m:r>
                      </m:sup>
                    </m:sSup>
                    <m:r>
                      <a:rPr lang="en-GB" sz="2800" b="0" i="0" noProof="0" smtClean="0">
                        <a:latin typeface="Cambria Math" panose="02040503050406030204" pitchFamily="18" charset="0"/>
                      </a:rPr>
                      <m:t> </m:t>
                    </m:r>
                    <m:sSup>
                      <m:sSupPr>
                        <m:ctrlPr>
                          <a:rPr lang="en-GB" sz="2800" b="0" i="1" noProof="0" smtClean="0">
                            <a:latin typeface="Cambria Math" panose="02040503050406030204" pitchFamily="18" charset="0"/>
                          </a:rPr>
                        </m:ctrlPr>
                      </m:sSupPr>
                      <m:e>
                        <m:r>
                          <m:rPr>
                            <m:sty m:val="p"/>
                          </m:rPr>
                          <a:rPr lang="en-GB" sz="2800" b="0" i="0" noProof="0" smtClean="0">
                            <a:latin typeface="Cambria Math" panose="02040503050406030204" pitchFamily="18" charset="0"/>
                          </a:rPr>
                          <m:t>K</m:t>
                        </m:r>
                      </m:e>
                      <m:sup>
                        <m:r>
                          <a:rPr lang="en-GB" sz="2800" b="0" i="0" noProof="0" smtClean="0">
                            <a:latin typeface="Cambria Math" panose="02040503050406030204" pitchFamily="18" charset="0"/>
                          </a:rPr>
                          <m:t>−1</m:t>
                        </m:r>
                      </m:sup>
                    </m:sSup>
                  </m:oMath>
                </a14:m>
                <a:endParaRPr lang="en-GB" sz="2800" noProof="0" dirty="0"/>
              </a:p>
            </p:txBody>
          </p:sp>
        </mc:Choice>
        <mc:Fallback xmlns="">
          <p:sp>
            <p:nvSpPr>
              <p:cNvPr id="5" name="TextBox 4">
                <a:extLst>
                  <a:ext uri="{FF2B5EF4-FFF2-40B4-BE49-F238E27FC236}">
                    <a16:creationId xmlns:a16="http://schemas.microsoft.com/office/drawing/2014/main" id="{A1D6561A-25AE-FE0B-6E3A-66954EEAC2F8}"/>
                  </a:ext>
                </a:extLst>
              </p:cNvPr>
              <p:cNvSpPr txBox="1">
                <a:spLocks noRot="1" noChangeAspect="1" noMove="1" noResize="1" noEditPoints="1" noAdjustHandles="1" noChangeArrowheads="1" noChangeShapeType="1" noTextEdit="1"/>
              </p:cNvSpPr>
              <p:nvPr/>
            </p:nvSpPr>
            <p:spPr>
              <a:xfrm>
                <a:off x="239418" y="2195906"/>
                <a:ext cx="4332582" cy="556434"/>
              </a:xfrm>
              <a:prstGeom prst="rect">
                <a:avLst/>
              </a:prstGeom>
              <a:blipFill>
                <a:blip r:embed="rId9"/>
                <a:stretch>
                  <a:fillRect t="-12088" b="-23077"/>
                </a:stretch>
              </a:blipFill>
            </p:spPr>
            <p:txBody>
              <a:bodyPr/>
              <a:lstStyle/>
              <a:p>
                <a:r>
                  <a:rPr lang="en-IE">
                    <a:noFill/>
                  </a:rPr>
                  <a:t> </a:t>
                </a:r>
              </a:p>
            </p:txBody>
          </p:sp>
        </mc:Fallback>
      </mc:AlternateContent>
      <p:sp>
        <p:nvSpPr>
          <p:cNvPr id="6" name="Title 5">
            <a:extLst>
              <a:ext uri="{FF2B5EF4-FFF2-40B4-BE49-F238E27FC236}">
                <a16:creationId xmlns:a16="http://schemas.microsoft.com/office/drawing/2014/main" id="{D7517C2D-A527-1D27-0196-997C84628454}"/>
              </a:ext>
            </a:extLst>
          </p:cNvPr>
          <p:cNvSpPr>
            <a:spLocks noGrp="1"/>
          </p:cNvSpPr>
          <p:nvPr>
            <p:ph type="title"/>
          </p:nvPr>
        </p:nvSpPr>
        <p:spPr/>
        <p:txBody>
          <a:bodyPr/>
          <a:lstStyle/>
          <a:p>
            <a:r>
              <a:rPr lang="en-GB" dirty="0" err="1"/>
              <a:t>Sampla</a:t>
            </a:r>
            <a:r>
              <a:rPr lang="en-GB" dirty="0"/>
              <a:t> 11 (</a:t>
            </a:r>
            <a:r>
              <a:rPr lang="en-GB" dirty="0" err="1"/>
              <a:t>turgnamh</a:t>
            </a:r>
            <a:r>
              <a:rPr lang="en-GB" dirty="0"/>
              <a:t>)</a:t>
            </a:r>
          </a:p>
        </p:txBody>
      </p:sp>
      <p:sp>
        <p:nvSpPr>
          <p:cNvPr id="10" name="Text Placeholder 9">
            <a:extLst>
              <a:ext uri="{FF2B5EF4-FFF2-40B4-BE49-F238E27FC236}">
                <a16:creationId xmlns:a16="http://schemas.microsoft.com/office/drawing/2014/main" id="{8839C830-1E2D-81F8-D584-4A459B05BA55}"/>
              </a:ext>
            </a:extLst>
          </p:cNvPr>
          <p:cNvSpPr txBox="1">
            <a:spLocks noGrp="1"/>
          </p:cNvSpPr>
          <p:nvPr>
            <p:ph type="body" sz="quarter" idx="10"/>
          </p:nvPr>
        </p:nvSpPr>
        <p:spPr>
          <a:xfrm>
            <a:off x="122238" y="461963"/>
            <a:ext cx="8899525" cy="1643527"/>
          </a:xfrm>
          <a:prstGeom prst="rect">
            <a:avLst/>
          </a:prstGeom>
          <a:solidFill>
            <a:schemeClr val="accent2">
              <a:lumMod val="20000"/>
              <a:lumOff val="80000"/>
            </a:schemeClr>
          </a:solidFill>
        </p:spPr>
        <p:txBody>
          <a:bodyPr wrap="square" rtlCol="0">
            <a:spAutoFit/>
          </a:bodyPr>
          <a:lstStyle/>
          <a:p>
            <a:r>
              <a:rPr lang="en-GB" dirty="0" err="1"/>
              <a:t>Téitear</a:t>
            </a:r>
            <a:r>
              <a:rPr lang="en-GB" dirty="0"/>
              <a:t> 60 </a:t>
            </a:r>
            <a:r>
              <a:rPr lang="en-GB" i="1" dirty="0"/>
              <a:t>g</a:t>
            </a:r>
            <a:r>
              <a:rPr lang="en-GB" dirty="0"/>
              <a:t> </a:t>
            </a:r>
            <a:r>
              <a:rPr lang="en-GB" dirty="0" err="1"/>
              <a:t>uisce</a:t>
            </a:r>
            <a:r>
              <a:rPr lang="en-GB" dirty="0"/>
              <a:t> i </a:t>
            </a:r>
            <a:r>
              <a:rPr lang="en-GB" dirty="0" err="1"/>
              <a:t>gcoimeádán</a:t>
            </a:r>
            <a:r>
              <a:rPr lang="en-GB" dirty="0"/>
              <a:t> </a:t>
            </a:r>
            <a:r>
              <a:rPr lang="en-GB" dirty="0" err="1"/>
              <a:t>copair</a:t>
            </a:r>
            <a:r>
              <a:rPr lang="en-GB" dirty="0"/>
              <a:t> 35 </a:t>
            </a:r>
            <a:r>
              <a:rPr lang="en-GB" i="1" dirty="0"/>
              <a:t>g</a:t>
            </a:r>
            <a:r>
              <a:rPr lang="en-GB" dirty="0"/>
              <a:t> agus </a:t>
            </a:r>
            <a:r>
              <a:rPr lang="en-GB" dirty="0" err="1"/>
              <a:t>tugtar</a:t>
            </a:r>
            <a:r>
              <a:rPr lang="en-GB" dirty="0"/>
              <a:t> ó 15</a:t>
            </a:r>
            <a:r>
              <a:rPr lang="en-GB" i="1" dirty="0"/>
              <a:t>°C </a:t>
            </a:r>
            <a:r>
              <a:rPr lang="en-GB" dirty="0"/>
              <a:t>go 24</a:t>
            </a:r>
            <a:r>
              <a:rPr lang="en-GB" i="1" dirty="0"/>
              <a:t>°C </a:t>
            </a:r>
            <a:r>
              <a:rPr lang="en-GB" dirty="0"/>
              <a:t>é. Ba é 2400 </a:t>
            </a:r>
            <a:r>
              <a:rPr lang="en-GB" i="1" dirty="0"/>
              <a:t>J</a:t>
            </a:r>
            <a:r>
              <a:rPr lang="en-GB" dirty="0"/>
              <a:t> an </a:t>
            </a:r>
            <a:r>
              <a:rPr lang="en-GB" dirty="0" err="1"/>
              <a:t>fuinneamh</a:t>
            </a:r>
            <a:r>
              <a:rPr lang="en-GB" dirty="0"/>
              <a:t> </a:t>
            </a:r>
            <a:r>
              <a:rPr lang="en-GB" dirty="0" err="1"/>
              <a:t>teasa</a:t>
            </a:r>
            <a:r>
              <a:rPr lang="en-GB" dirty="0"/>
              <a:t> a </a:t>
            </a:r>
            <a:r>
              <a:rPr lang="en-GB" dirty="0" err="1"/>
              <a:t>soláthraíodh</a:t>
            </a:r>
            <a:r>
              <a:rPr lang="en-GB" dirty="0"/>
              <a:t>. </a:t>
            </a:r>
            <a:r>
              <a:rPr lang="en-GB" dirty="0" err="1"/>
              <a:t>Ríomh</a:t>
            </a:r>
            <a:r>
              <a:rPr lang="en-GB" dirty="0"/>
              <a:t> </a:t>
            </a:r>
            <a:r>
              <a:rPr lang="en-GB" dirty="0" err="1"/>
              <a:t>saintoilleadh</a:t>
            </a:r>
            <a:r>
              <a:rPr lang="en-GB" dirty="0"/>
              <a:t> </a:t>
            </a:r>
            <a:r>
              <a:rPr lang="en-GB" dirty="0" err="1"/>
              <a:t>teasa</a:t>
            </a:r>
            <a:r>
              <a:rPr lang="en-GB" dirty="0"/>
              <a:t> an </a:t>
            </a:r>
            <a:r>
              <a:rPr lang="en-GB" dirty="0" err="1"/>
              <a:t>uisce</a:t>
            </a:r>
            <a:r>
              <a:rPr lang="en-GB" dirty="0"/>
              <a:t>.</a:t>
            </a:r>
            <a:endParaRPr lang="en-GB" sz="2800" noProof="0" dirty="0"/>
          </a:p>
        </p:txBody>
      </p:sp>
      <mc:AlternateContent xmlns:mc="http://schemas.openxmlformats.org/markup-compatibility/2006" xmlns:a14="http://schemas.microsoft.com/office/drawing/2010/main">
        <mc:Choice Requires="a14">
          <p:sp>
            <p:nvSpPr>
              <p:cNvPr id="4" name="TextBox 3">
                <a:extLst>
                  <a:ext uri="{FF2B5EF4-FFF2-40B4-BE49-F238E27FC236}">
                    <a16:creationId xmlns:a16="http://schemas.microsoft.com/office/drawing/2014/main" id="{220063D8-DE76-C34C-3B03-8B754E4CF1E4}"/>
                  </a:ext>
                </a:extLst>
              </p:cNvPr>
              <p:cNvSpPr txBox="1"/>
              <p:nvPr/>
            </p:nvSpPr>
            <p:spPr>
              <a:xfrm>
                <a:off x="531025" y="4782054"/>
                <a:ext cx="6279396" cy="677108"/>
              </a:xfrm>
              <a:prstGeom prst="rect">
                <a:avLst/>
              </a:prstGeom>
              <a:noFill/>
            </p:spPr>
            <p:txBody>
              <a:bodyPr wrap="square" rtlCol="0">
                <a:spAutoFit/>
              </a:bodyPr>
              <a:lstStyle/>
              <a:p>
                <a:pPr>
                  <a:spcAft>
                    <a:spcPts val="1200"/>
                  </a:spcAft>
                </a:pPr>
                <a14:m>
                  <m:oMathPara xmlns:m="http://schemas.openxmlformats.org/officeDocument/2006/math">
                    <m:oMathParaPr>
                      <m:jc m:val="centerGroup"/>
                    </m:oMathParaPr>
                    <m:oMath xmlns:m="http://schemas.openxmlformats.org/officeDocument/2006/math">
                      <m:r>
                        <a:rPr lang="en-GB" sz="2800" i="1" dirty="0" smtClean="0">
                          <a:latin typeface="Cambria Math" panose="02040503050406030204" pitchFamily="18" charset="0"/>
                          <a:cs typeface="Arial" panose="020B0604020202020204" pitchFamily="34" charset="0"/>
                        </a:rPr>
                        <m:t>0.06</m:t>
                      </m:r>
                      <m:r>
                        <a:rPr lang="en-GB" sz="2800" b="0" i="1" dirty="0" smtClean="0">
                          <a:latin typeface="Cambria Math" panose="02040503050406030204" pitchFamily="18" charset="0"/>
                          <a:cs typeface="Arial" panose="020B0604020202020204" pitchFamily="34" charset="0"/>
                        </a:rPr>
                        <m:t> </m:t>
                      </m:r>
                      <m:d>
                        <m:dPr>
                          <m:ctrlPr>
                            <a:rPr lang="en-GB" sz="2800" i="1" dirty="0">
                              <a:latin typeface="Cambria Math" panose="02040503050406030204" pitchFamily="18" charset="0"/>
                              <a:cs typeface="Arial" panose="020B0604020202020204" pitchFamily="34" charset="0"/>
                            </a:rPr>
                          </m:ctrlPr>
                        </m:dPr>
                        <m:e>
                          <m:r>
                            <a:rPr lang="en-GB" sz="2800" i="1" dirty="0">
                              <a:latin typeface="Cambria Math" panose="02040503050406030204" pitchFamily="18" charset="0"/>
                              <a:cs typeface="Arial" panose="020B0604020202020204" pitchFamily="34" charset="0"/>
                            </a:rPr>
                            <m:t>9</m:t>
                          </m:r>
                        </m:e>
                      </m:d>
                      <m:sSub>
                        <m:sSubPr>
                          <m:ctrlPr>
                            <a:rPr lang="en-GB" sz="2800" i="1" dirty="0">
                              <a:latin typeface="Cambria Math" panose="02040503050406030204" pitchFamily="18" charset="0"/>
                              <a:cs typeface="Arial" panose="020B0604020202020204" pitchFamily="34" charset="0"/>
                            </a:rPr>
                          </m:ctrlPr>
                        </m:sSubPr>
                        <m:e>
                          <m:r>
                            <a:rPr lang="en-GB" sz="2800" i="1" dirty="0">
                              <a:latin typeface="Cambria Math" panose="02040503050406030204" pitchFamily="18" charset="0"/>
                              <a:cs typeface="Arial" panose="020B0604020202020204" pitchFamily="34" charset="0"/>
                            </a:rPr>
                            <m:t>𝑐</m:t>
                          </m:r>
                        </m:e>
                        <m:sub>
                          <m:r>
                            <a:rPr lang="en-GB" sz="2800" i="1" dirty="0">
                              <a:latin typeface="Cambria Math" panose="02040503050406030204" pitchFamily="18" charset="0"/>
                              <a:cs typeface="Arial" panose="020B0604020202020204" pitchFamily="34" charset="0"/>
                            </a:rPr>
                            <m:t>𝑤</m:t>
                          </m:r>
                        </m:sub>
                      </m:sSub>
                      <m:r>
                        <a:rPr lang="en-GB" sz="2800" i="1" dirty="0">
                          <a:latin typeface="Cambria Math" panose="02040503050406030204" pitchFamily="18" charset="0"/>
                          <a:cs typeface="Arial" panose="020B0604020202020204" pitchFamily="34" charset="0"/>
                        </a:rPr>
                        <m:t>+0.035(385)(9)</m:t>
                      </m:r>
                      <m:r>
                        <a:rPr lang="en-GB" sz="2800" b="0" i="1" dirty="0" smtClean="0">
                          <a:latin typeface="Cambria Math" panose="02040503050406030204" pitchFamily="18" charset="0"/>
                          <a:cs typeface="Arial" panose="020B0604020202020204" pitchFamily="34" charset="0"/>
                        </a:rPr>
                        <m:t>=2400</m:t>
                      </m:r>
                    </m:oMath>
                  </m:oMathPara>
                </a14:m>
                <a:endParaRPr lang="en-US" sz="2800" err="1">
                  <a:latin typeface="Arial" panose="020B0604020202020204" pitchFamily="34" charset="0"/>
                  <a:cs typeface="Arial" panose="020B0604020202020204" pitchFamily="34" charset="0"/>
                </a:endParaRPr>
              </a:p>
            </p:txBody>
          </p:sp>
        </mc:Choice>
        <mc:Fallback xmlns="">
          <p:sp>
            <p:nvSpPr>
              <p:cNvPr id="4" name="TextBox 3">
                <a:extLst>
                  <a:ext uri="{FF2B5EF4-FFF2-40B4-BE49-F238E27FC236}">
                    <a16:creationId xmlns:a16="http://schemas.microsoft.com/office/drawing/2014/main" id="{220063D8-DE76-C34C-3B03-8B754E4CF1E4}"/>
                  </a:ext>
                </a:extLst>
              </p:cNvPr>
              <p:cNvSpPr txBox="1">
                <a:spLocks noRot="1" noChangeAspect="1" noMove="1" noResize="1" noEditPoints="1" noAdjustHandles="1" noChangeArrowheads="1" noChangeShapeType="1" noTextEdit="1"/>
              </p:cNvSpPr>
              <p:nvPr/>
            </p:nvSpPr>
            <p:spPr>
              <a:xfrm>
                <a:off x="531025" y="4782054"/>
                <a:ext cx="6279396" cy="677108"/>
              </a:xfrm>
              <a:prstGeom prst="rect">
                <a:avLst/>
              </a:prstGeom>
              <a:blipFill>
                <a:blip r:embed="rId10"/>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C5B12EC3-732F-00A3-E49C-91B0BD84117F}"/>
                  </a:ext>
                </a:extLst>
              </p:cNvPr>
              <p:cNvSpPr txBox="1"/>
              <p:nvPr/>
            </p:nvSpPr>
            <p:spPr>
              <a:xfrm>
                <a:off x="531024" y="5404661"/>
                <a:ext cx="6279396" cy="677108"/>
              </a:xfrm>
              <a:prstGeom prst="rect">
                <a:avLst/>
              </a:prstGeom>
              <a:noFill/>
            </p:spPr>
            <p:txBody>
              <a:bodyPr wrap="square" rtlCol="0">
                <a:spAutoFit/>
              </a:bodyPr>
              <a:lstStyle/>
              <a:p>
                <a:pPr>
                  <a:spcAft>
                    <a:spcPts val="1200"/>
                  </a:spcAft>
                </a:pPr>
                <a14:m>
                  <m:oMathPara xmlns:m="http://schemas.openxmlformats.org/officeDocument/2006/math">
                    <m:oMathParaPr>
                      <m:jc m:val="centerGroup"/>
                    </m:oMathParaPr>
                    <m:oMath xmlns:m="http://schemas.openxmlformats.org/officeDocument/2006/math">
                      <m:r>
                        <a:rPr lang="en-GB" sz="2800" i="1" dirty="0" smtClean="0">
                          <a:latin typeface="Cambria Math" panose="02040503050406030204" pitchFamily="18" charset="0"/>
                          <a:cs typeface="Arial" panose="020B0604020202020204" pitchFamily="34" charset="0"/>
                        </a:rPr>
                        <m:t>0.06</m:t>
                      </m:r>
                      <m:r>
                        <a:rPr lang="en-GB" sz="2800" b="0" i="1" dirty="0" smtClean="0">
                          <a:latin typeface="Cambria Math" panose="02040503050406030204" pitchFamily="18" charset="0"/>
                          <a:cs typeface="Arial" panose="020B0604020202020204" pitchFamily="34" charset="0"/>
                        </a:rPr>
                        <m:t> </m:t>
                      </m:r>
                      <m:d>
                        <m:dPr>
                          <m:ctrlPr>
                            <a:rPr lang="en-GB" sz="2800" i="1" dirty="0">
                              <a:latin typeface="Cambria Math" panose="02040503050406030204" pitchFamily="18" charset="0"/>
                              <a:cs typeface="Arial" panose="020B0604020202020204" pitchFamily="34" charset="0"/>
                            </a:rPr>
                          </m:ctrlPr>
                        </m:dPr>
                        <m:e>
                          <m:r>
                            <a:rPr lang="en-GB" sz="2800" i="1" dirty="0">
                              <a:latin typeface="Cambria Math" panose="02040503050406030204" pitchFamily="18" charset="0"/>
                              <a:cs typeface="Arial" panose="020B0604020202020204" pitchFamily="34" charset="0"/>
                            </a:rPr>
                            <m:t>9</m:t>
                          </m:r>
                        </m:e>
                      </m:d>
                      <m:sSub>
                        <m:sSubPr>
                          <m:ctrlPr>
                            <a:rPr lang="en-GB" sz="2800" i="1" dirty="0">
                              <a:latin typeface="Cambria Math" panose="02040503050406030204" pitchFamily="18" charset="0"/>
                              <a:cs typeface="Arial" panose="020B0604020202020204" pitchFamily="34" charset="0"/>
                            </a:rPr>
                          </m:ctrlPr>
                        </m:sSubPr>
                        <m:e>
                          <m:r>
                            <a:rPr lang="en-GB" sz="2800" i="1" dirty="0">
                              <a:latin typeface="Cambria Math" panose="02040503050406030204" pitchFamily="18" charset="0"/>
                              <a:cs typeface="Arial" panose="020B0604020202020204" pitchFamily="34" charset="0"/>
                            </a:rPr>
                            <m:t>𝑐</m:t>
                          </m:r>
                        </m:e>
                        <m:sub>
                          <m:r>
                            <a:rPr lang="en-GB" sz="2800" i="1" dirty="0">
                              <a:latin typeface="Cambria Math" panose="02040503050406030204" pitchFamily="18" charset="0"/>
                              <a:cs typeface="Arial" panose="020B0604020202020204" pitchFamily="34" charset="0"/>
                            </a:rPr>
                            <m:t>𝑤</m:t>
                          </m:r>
                        </m:sub>
                      </m:sSub>
                      <m:r>
                        <a:rPr lang="en-GB" sz="2800" b="0" i="1" dirty="0" smtClean="0">
                          <a:latin typeface="Cambria Math" panose="02040503050406030204" pitchFamily="18" charset="0"/>
                          <a:cs typeface="Arial" panose="020B0604020202020204" pitchFamily="34" charset="0"/>
                        </a:rPr>
                        <m:t>=2400</m:t>
                      </m:r>
                      <m:r>
                        <a:rPr lang="en-GB" sz="2800" b="0" i="0" dirty="0" smtClean="0">
                          <a:latin typeface="Cambria Math" panose="02040503050406030204" pitchFamily="18" charset="0"/>
                          <a:cs typeface="Arial" panose="020B0604020202020204" pitchFamily="34" charset="0"/>
                        </a:rPr>
                        <m:t>−</m:t>
                      </m:r>
                      <m:r>
                        <a:rPr lang="en-GB" sz="2800" i="1" dirty="0">
                          <a:latin typeface="Cambria Math" panose="02040503050406030204" pitchFamily="18" charset="0"/>
                          <a:cs typeface="Arial" panose="020B0604020202020204" pitchFamily="34" charset="0"/>
                        </a:rPr>
                        <m:t>0.035(385)(9)</m:t>
                      </m:r>
                    </m:oMath>
                  </m:oMathPara>
                </a14:m>
                <a:endParaRPr lang="en-US" sz="2800">
                  <a:latin typeface="Arial" panose="020B0604020202020204" pitchFamily="34" charset="0"/>
                  <a:cs typeface="Arial" panose="020B0604020202020204" pitchFamily="34" charset="0"/>
                </a:endParaRPr>
              </a:p>
            </p:txBody>
          </p:sp>
        </mc:Choice>
        <mc:Fallback xmlns="">
          <p:sp>
            <p:nvSpPr>
              <p:cNvPr id="7" name="TextBox 6">
                <a:extLst>
                  <a:ext uri="{FF2B5EF4-FFF2-40B4-BE49-F238E27FC236}">
                    <a16:creationId xmlns:a16="http://schemas.microsoft.com/office/drawing/2014/main" id="{C5B12EC3-732F-00A3-E49C-91B0BD84117F}"/>
                  </a:ext>
                </a:extLst>
              </p:cNvPr>
              <p:cNvSpPr txBox="1">
                <a:spLocks noRot="1" noChangeAspect="1" noMove="1" noResize="1" noEditPoints="1" noAdjustHandles="1" noChangeArrowheads="1" noChangeShapeType="1" noTextEdit="1"/>
              </p:cNvSpPr>
              <p:nvPr/>
            </p:nvSpPr>
            <p:spPr>
              <a:xfrm>
                <a:off x="531024" y="5404661"/>
                <a:ext cx="6279396" cy="677108"/>
              </a:xfrm>
              <a:prstGeom prst="rect">
                <a:avLst/>
              </a:prstGeom>
              <a:blipFill>
                <a:blip r:embed="rId11"/>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01CC5ADF-877C-EA1A-9B68-80EC17C5DA71}"/>
                  </a:ext>
                </a:extLst>
              </p:cNvPr>
              <p:cNvSpPr txBox="1"/>
              <p:nvPr/>
            </p:nvSpPr>
            <p:spPr>
              <a:xfrm>
                <a:off x="718057" y="5964638"/>
                <a:ext cx="6985449" cy="789832"/>
              </a:xfrm>
              <a:prstGeom prst="rect">
                <a:avLst/>
              </a:prstGeom>
              <a:noFill/>
            </p:spPr>
            <p:txBody>
              <a:bodyPr wrap="square" rtlCol="0">
                <a:spAutoFit/>
              </a:bodyPr>
              <a:lstStyle/>
              <a:p>
                <a:pPr>
                  <a:spcAft>
                    <a:spcPts val="1200"/>
                  </a:spcAft>
                </a:pPr>
                <a14:m>
                  <m:oMath xmlns:m="http://schemas.openxmlformats.org/officeDocument/2006/math">
                    <m:sSub>
                      <m:sSubPr>
                        <m:ctrlPr>
                          <a:rPr lang="en-GB" sz="2800" i="1" dirty="0" smtClean="0">
                            <a:latin typeface="Cambria Math" panose="02040503050406030204" pitchFamily="18" charset="0"/>
                            <a:cs typeface="Arial" panose="020B0604020202020204" pitchFamily="34" charset="0"/>
                          </a:rPr>
                        </m:ctrlPr>
                      </m:sSubPr>
                      <m:e>
                        <m:r>
                          <a:rPr lang="en-GB" sz="2800" i="1" dirty="0">
                            <a:latin typeface="Cambria Math" panose="02040503050406030204" pitchFamily="18" charset="0"/>
                            <a:cs typeface="Arial" panose="020B0604020202020204" pitchFamily="34" charset="0"/>
                          </a:rPr>
                          <m:t>𝑐</m:t>
                        </m:r>
                      </m:e>
                      <m:sub>
                        <m:r>
                          <a:rPr lang="en-GB" sz="2800" i="1" dirty="0">
                            <a:latin typeface="Cambria Math" panose="02040503050406030204" pitchFamily="18" charset="0"/>
                            <a:cs typeface="Arial" panose="020B0604020202020204" pitchFamily="34" charset="0"/>
                          </a:rPr>
                          <m:t>𝑤</m:t>
                        </m:r>
                      </m:sub>
                    </m:sSub>
                    <m:r>
                      <a:rPr lang="en-GB" sz="2800" b="0" i="1" dirty="0" smtClean="0">
                        <a:latin typeface="Cambria Math" panose="02040503050406030204" pitchFamily="18" charset="0"/>
                        <a:cs typeface="Arial" panose="020B0604020202020204" pitchFamily="34" charset="0"/>
                      </a:rPr>
                      <m:t>=</m:t>
                    </m:r>
                    <m:f>
                      <m:fPr>
                        <m:ctrlPr>
                          <a:rPr lang="en-GB" sz="2800" b="0" i="1" dirty="0" smtClean="0">
                            <a:latin typeface="Cambria Math" panose="02040503050406030204" pitchFamily="18" charset="0"/>
                            <a:cs typeface="Arial" panose="020B0604020202020204" pitchFamily="34" charset="0"/>
                          </a:rPr>
                        </m:ctrlPr>
                      </m:fPr>
                      <m:num>
                        <m:r>
                          <a:rPr lang="en-GB" sz="2800" b="0" i="1" dirty="0" smtClean="0">
                            <a:latin typeface="Cambria Math" panose="02040503050406030204" pitchFamily="18" charset="0"/>
                            <a:cs typeface="Arial" panose="020B0604020202020204" pitchFamily="34" charset="0"/>
                          </a:rPr>
                          <m:t>2400</m:t>
                        </m:r>
                        <m:r>
                          <a:rPr lang="en-GB" sz="2800" b="0" i="0" dirty="0" smtClean="0">
                            <a:latin typeface="Cambria Math" panose="02040503050406030204" pitchFamily="18" charset="0"/>
                            <a:cs typeface="Arial" panose="020B0604020202020204" pitchFamily="34" charset="0"/>
                          </a:rPr>
                          <m:t>−</m:t>
                        </m:r>
                        <m:r>
                          <a:rPr lang="en-GB" sz="2800" i="1" dirty="0">
                            <a:latin typeface="Cambria Math" panose="02040503050406030204" pitchFamily="18" charset="0"/>
                            <a:cs typeface="Arial" panose="020B0604020202020204" pitchFamily="34" charset="0"/>
                          </a:rPr>
                          <m:t>0.035</m:t>
                        </m:r>
                        <m:d>
                          <m:dPr>
                            <m:ctrlPr>
                              <a:rPr lang="en-GB" sz="2800" i="1" dirty="0">
                                <a:latin typeface="Cambria Math" panose="02040503050406030204" pitchFamily="18" charset="0"/>
                                <a:cs typeface="Arial" panose="020B0604020202020204" pitchFamily="34" charset="0"/>
                              </a:rPr>
                            </m:ctrlPr>
                          </m:dPr>
                          <m:e>
                            <m:r>
                              <a:rPr lang="en-GB" sz="2800" i="1" dirty="0">
                                <a:latin typeface="Cambria Math" panose="02040503050406030204" pitchFamily="18" charset="0"/>
                                <a:cs typeface="Arial" panose="020B0604020202020204" pitchFamily="34" charset="0"/>
                              </a:rPr>
                              <m:t>385</m:t>
                            </m:r>
                          </m:e>
                        </m:d>
                        <m:d>
                          <m:dPr>
                            <m:ctrlPr>
                              <a:rPr lang="en-GB" sz="2800" i="1" dirty="0">
                                <a:latin typeface="Cambria Math" panose="02040503050406030204" pitchFamily="18" charset="0"/>
                                <a:cs typeface="Arial" panose="020B0604020202020204" pitchFamily="34" charset="0"/>
                              </a:rPr>
                            </m:ctrlPr>
                          </m:dPr>
                          <m:e>
                            <m:r>
                              <a:rPr lang="en-GB" sz="2800" i="1" dirty="0">
                                <a:latin typeface="Cambria Math" panose="02040503050406030204" pitchFamily="18" charset="0"/>
                                <a:cs typeface="Arial" panose="020B0604020202020204" pitchFamily="34" charset="0"/>
                              </a:rPr>
                              <m:t>9</m:t>
                            </m:r>
                          </m:e>
                        </m:d>
                      </m:num>
                      <m:den>
                        <m:r>
                          <a:rPr lang="en-GB" sz="2800" b="0" i="1" dirty="0" smtClean="0">
                            <a:latin typeface="Cambria Math" panose="02040503050406030204" pitchFamily="18" charset="0"/>
                            <a:cs typeface="Arial" panose="020B0604020202020204" pitchFamily="34" charset="0"/>
                          </a:rPr>
                          <m:t>0.06(9)</m:t>
                        </m:r>
                      </m:den>
                    </m:f>
                    <m:r>
                      <a:rPr lang="en-GB" sz="2800" b="0" i="1" dirty="0" smtClean="0">
                        <a:latin typeface="Cambria Math" panose="02040503050406030204" pitchFamily="18" charset="0"/>
                        <a:cs typeface="Arial" panose="020B0604020202020204" pitchFamily="34" charset="0"/>
                      </a:rPr>
                      <m:t>=4219</m:t>
                    </m:r>
                  </m:oMath>
                </a14:m>
                <a:r>
                  <a:rPr lang="en-GB" sz="2800"/>
                  <a:t> </a:t>
                </a:r>
                <a14:m>
                  <m:oMath xmlns:m="http://schemas.openxmlformats.org/officeDocument/2006/math">
                    <m:r>
                      <m:rPr>
                        <m:sty m:val="p"/>
                      </m:rPr>
                      <a:rPr lang="en-GB" sz="2800">
                        <a:latin typeface="Cambria Math" panose="02040503050406030204" pitchFamily="18" charset="0"/>
                      </a:rPr>
                      <m:t>J</m:t>
                    </m:r>
                    <m:r>
                      <a:rPr lang="en-GB" sz="2800">
                        <a:latin typeface="Cambria Math" panose="02040503050406030204" pitchFamily="18" charset="0"/>
                      </a:rPr>
                      <m:t> </m:t>
                    </m:r>
                    <m:sSup>
                      <m:sSupPr>
                        <m:ctrlPr>
                          <a:rPr lang="en-GB" sz="2800" i="1">
                            <a:latin typeface="Cambria Math" panose="02040503050406030204" pitchFamily="18" charset="0"/>
                          </a:rPr>
                        </m:ctrlPr>
                      </m:sSupPr>
                      <m:e>
                        <m:r>
                          <m:rPr>
                            <m:sty m:val="p"/>
                          </m:rPr>
                          <a:rPr lang="en-GB" sz="2800">
                            <a:latin typeface="Cambria Math" panose="02040503050406030204" pitchFamily="18" charset="0"/>
                          </a:rPr>
                          <m:t>kg</m:t>
                        </m:r>
                      </m:e>
                      <m:sup>
                        <m:r>
                          <a:rPr lang="en-GB" sz="2800">
                            <a:latin typeface="Cambria Math" panose="02040503050406030204" pitchFamily="18" charset="0"/>
                          </a:rPr>
                          <m:t>−1</m:t>
                        </m:r>
                      </m:sup>
                    </m:sSup>
                    <m:r>
                      <a:rPr lang="en-GB" sz="2800">
                        <a:latin typeface="Cambria Math" panose="02040503050406030204" pitchFamily="18" charset="0"/>
                      </a:rPr>
                      <m:t> </m:t>
                    </m:r>
                    <m:sSup>
                      <m:sSupPr>
                        <m:ctrlPr>
                          <a:rPr lang="en-GB" sz="2800" i="1">
                            <a:latin typeface="Cambria Math" panose="02040503050406030204" pitchFamily="18" charset="0"/>
                          </a:rPr>
                        </m:ctrlPr>
                      </m:sSupPr>
                      <m:e>
                        <m:r>
                          <m:rPr>
                            <m:sty m:val="p"/>
                          </m:rPr>
                          <a:rPr lang="en-GB" sz="2800">
                            <a:latin typeface="Cambria Math" panose="02040503050406030204" pitchFamily="18" charset="0"/>
                          </a:rPr>
                          <m:t>K</m:t>
                        </m:r>
                      </m:e>
                      <m:sup>
                        <m:r>
                          <a:rPr lang="en-GB" sz="2800">
                            <a:latin typeface="Cambria Math" panose="02040503050406030204" pitchFamily="18" charset="0"/>
                          </a:rPr>
                          <m:t>−1</m:t>
                        </m:r>
                      </m:sup>
                    </m:sSup>
                  </m:oMath>
                </a14:m>
                <a:endParaRPr lang="en-US" sz="2800" err="1">
                  <a:latin typeface="Arial" panose="020B0604020202020204" pitchFamily="34" charset="0"/>
                  <a:cs typeface="Arial" panose="020B0604020202020204" pitchFamily="34" charset="0"/>
                </a:endParaRPr>
              </a:p>
            </p:txBody>
          </p:sp>
        </mc:Choice>
        <mc:Fallback xmlns="">
          <p:sp>
            <p:nvSpPr>
              <p:cNvPr id="8" name="TextBox 7">
                <a:extLst>
                  <a:ext uri="{FF2B5EF4-FFF2-40B4-BE49-F238E27FC236}">
                    <a16:creationId xmlns:a16="http://schemas.microsoft.com/office/drawing/2014/main" id="{01CC5ADF-877C-EA1A-9B68-80EC17C5DA71}"/>
                  </a:ext>
                </a:extLst>
              </p:cNvPr>
              <p:cNvSpPr txBox="1">
                <a:spLocks noRot="1" noChangeAspect="1" noMove="1" noResize="1" noEditPoints="1" noAdjustHandles="1" noChangeArrowheads="1" noChangeShapeType="1" noTextEdit="1"/>
              </p:cNvSpPr>
              <p:nvPr/>
            </p:nvSpPr>
            <p:spPr>
              <a:xfrm>
                <a:off x="718057" y="5964638"/>
                <a:ext cx="6985449" cy="789832"/>
              </a:xfrm>
              <a:prstGeom prst="rect">
                <a:avLst/>
              </a:prstGeom>
              <a:blipFill>
                <a:blip r:embed="rId12"/>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15255037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2"/>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7"/>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4"/>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7"/>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2" grpId="0"/>
      <p:bldP spid="3" grpId="0"/>
      <p:bldP spid="11" grpId="0"/>
      <p:bldP spid="12" grpId="0"/>
      <p:bldP spid="13" grpId="0"/>
      <p:bldP spid="17" grpId="0"/>
      <p:bldP spid="4" grpId="0"/>
      <p:bldP spid="7" grpId="0"/>
      <p:bldP spid="8"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3AD228-BEDE-5A5E-2B1C-A0F0396562BF}"/>
              </a:ext>
            </a:extLst>
          </p:cNvPr>
          <p:cNvSpPr>
            <a:spLocks noGrp="1"/>
          </p:cNvSpPr>
          <p:nvPr>
            <p:ph type="title"/>
          </p:nvPr>
        </p:nvSpPr>
        <p:spPr/>
        <p:txBody>
          <a:bodyPr/>
          <a:lstStyle/>
          <a:p>
            <a:r>
              <a:rPr lang="en-GB" dirty="0" err="1"/>
              <a:t>Sonraíocht</a:t>
            </a:r>
            <a:r>
              <a:rPr lang="en-GB" dirty="0"/>
              <a:t> </a:t>
            </a:r>
            <a:r>
              <a:rPr lang="en-GB" dirty="0" err="1"/>
              <a:t>san</a:t>
            </a:r>
            <a:r>
              <a:rPr lang="en-GB" dirty="0"/>
              <a:t> </a:t>
            </a:r>
            <a:r>
              <a:rPr lang="en-GB" dirty="0" err="1"/>
              <a:t>Fhisic</a:t>
            </a:r>
            <a:r>
              <a:rPr lang="en-GB" dirty="0"/>
              <a:t> 2.1</a:t>
            </a:r>
          </a:p>
        </p:txBody>
      </p:sp>
      <p:sp>
        <p:nvSpPr>
          <p:cNvPr id="3" name="TextBox 2">
            <a:extLst>
              <a:ext uri="{FF2B5EF4-FFF2-40B4-BE49-F238E27FC236}">
                <a16:creationId xmlns:a16="http://schemas.microsoft.com/office/drawing/2014/main" id="{2A48A887-D38A-6BFA-C4EE-5542225B7E7D}"/>
              </a:ext>
            </a:extLst>
          </p:cNvPr>
          <p:cNvSpPr txBox="1"/>
          <p:nvPr/>
        </p:nvSpPr>
        <p:spPr>
          <a:xfrm>
            <a:off x="7569840" y="1014525"/>
            <a:ext cx="1396360" cy="2831544"/>
          </a:xfrm>
          <a:prstGeom prst="rect">
            <a:avLst/>
          </a:prstGeom>
          <a:solidFill>
            <a:schemeClr val="bg1"/>
          </a:solidFill>
        </p:spPr>
        <p:txBody>
          <a:bodyPr wrap="square" rtlCol="0">
            <a:spAutoFit/>
          </a:bodyPr>
          <a:lstStyle/>
          <a:p>
            <a:pPr algn="l">
              <a:spcAft>
                <a:spcPts val="1200"/>
              </a:spcAft>
            </a:pPr>
            <a:r>
              <a:rPr lang="en-GB" sz="1400" b="1" dirty="0">
                <a:solidFill>
                  <a:srgbClr val="FF0000"/>
                </a:solidFill>
                <a:latin typeface="Arial" panose="020B0604020202020204" pitchFamily="34" charset="0"/>
                <a:cs typeface="Arial" panose="020B0604020202020204" pitchFamily="34" charset="0"/>
              </a:rPr>
              <a:t>Nua</a:t>
            </a:r>
            <a:r>
              <a:rPr lang="en-GB" sz="1400" dirty="0">
                <a:solidFill>
                  <a:srgbClr val="FF0000"/>
                </a:solidFill>
                <a:latin typeface="Arial" panose="020B0604020202020204" pitchFamily="34" charset="0"/>
                <a:cs typeface="Arial" panose="020B0604020202020204" pitchFamily="34" charset="0"/>
              </a:rPr>
              <a:t>: </a:t>
            </a:r>
            <a:r>
              <a:rPr lang="en-GB" sz="1400" dirty="0" err="1">
                <a:solidFill>
                  <a:srgbClr val="FF0000"/>
                </a:solidFill>
                <a:latin typeface="Arial" panose="020B0604020202020204" pitchFamily="34" charset="0"/>
                <a:cs typeface="Arial" panose="020B0604020202020204" pitchFamily="34" charset="0"/>
              </a:rPr>
              <a:t>oiriúnacht</a:t>
            </a:r>
            <a:r>
              <a:rPr lang="en-GB" sz="1400" dirty="0">
                <a:solidFill>
                  <a:srgbClr val="FF0000"/>
                </a:solidFill>
                <a:latin typeface="Arial" panose="020B0604020202020204" pitchFamily="34" charset="0"/>
                <a:cs typeface="Arial" panose="020B0604020202020204" pitchFamily="34" charset="0"/>
              </a:rPr>
              <a:t> </a:t>
            </a:r>
            <a:r>
              <a:rPr lang="en-GB" sz="1400" dirty="0" err="1">
                <a:solidFill>
                  <a:srgbClr val="FF0000"/>
                </a:solidFill>
                <a:latin typeface="Arial" panose="020B0604020202020204" pitchFamily="34" charset="0"/>
                <a:cs typeface="Arial" panose="020B0604020202020204" pitchFamily="34" charset="0"/>
              </a:rPr>
              <a:t>ábhar</a:t>
            </a:r>
            <a:r>
              <a:rPr lang="en-GB" sz="1400" dirty="0">
                <a:solidFill>
                  <a:srgbClr val="FF0000"/>
                </a:solidFill>
                <a:latin typeface="Arial" panose="020B0604020202020204" pitchFamily="34" charset="0"/>
                <a:cs typeface="Arial" panose="020B0604020202020204" pitchFamily="34" charset="0"/>
              </a:rPr>
              <a:t> </a:t>
            </a:r>
            <a:r>
              <a:rPr lang="en-GB" sz="1400" dirty="0" err="1">
                <a:solidFill>
                  <a:srgbClr val="FF0000"/>
                </a:solidFill>
                <a:latin typeface="Arial" panose="020B0604020202020204" pitchFamily="34" charset="0"/>
                <a:cs typeface="Arial" panose="020B0604020202020204" pitchFamily="34" charset="0"/>
              </a:rPr>
              <a:t>lena</a:t>
            </a:r>
            <a:r>
              <a:rPr lang="en-GB" sz="1400" dirty="0">
                <a:solidFill>
                  <a:srgbClr val="FF0000"/>
                </a:solidFill>
                <a:latin typeface="Arial" panose="020B0604020202020204" pitchFamily="34" charset="0"/>
                <a:cs typeface="Arial" panose="020B0604020202020204" pitchFamily="34" charset="0"/>
              </a:rPr>
              <a:t> n-</a:t>
            </a:r>
            <a:r>
              <a:rPr lang="en-GB" sz="1400" dirty="0" err="1">
                <a:solidFill>
                  <a:srgbClr val="FF0000"/>
                </a:solidFill>
                <a:latin typeface="Arial" panose="020B0604020202020204" pitchFamily="34" charset="0"/>
                <a:cs typeface="Arial" panose="020B0604020202020204" pitchFamily="34" charset="0"/>
              </a:rPr>
              <a:t>úsáid</a:t>
            </a:r>
            <a:r>
              <a:rPr lang="en-GB" sz="1400" dirty="0">
                <a:solidFill>
                  <a:srgbClr val="FF0000"/>
                </a:solidFill>
                <a:latin typeface="Arial" panose="020B0604020202020204" pitchFamily="34" charset="0"/>
                <a:cs typeface="Arial" panose="020B0604020202020204" pitchFamily="34" charset="0"/>
              </a:rPr>
              <a:t> mar </a:t>
            </a:r>
            <a:r>
              <a:rPr lang="en-GB" sz="1400" dirty="0" err="1">
                <a:solidFill>
                  <a:srgbClr val="FF0000"/>
                </a:solidFill>
                <a:latin typeface="Arial" panose="020B0604020202020204" pitchFamily="34" charset="0"/>
                <a:cs typeface="Arial" panose="020B0604020202020204" pitchFamily="34" charset="0"/>
              </a:rPr>
              <a:t>theirmiméadair</a:t>
            </a:r>
            <a:r>
              <a:rPr lang="en-GB" sz="1400" dirty="0">
                <a:solidFill>
                  <a:srgbClr val="FF0000"/>
                </a:solidFill>
                <a:latin typeface="Arial" panose="020B0604020202020204" pitchFamily="34" charset="0"/>
                <a:cs typeface="Arial" panose="020B0604020202020204" pitchFamily="34" charset="0"/>
              </a:rPr>
              <a:t>, </a:t>
            </a:r>
            <a:r>
              <a:rPr lang="en-GB" sz="1400" dirty="0" err="1">
                <a:solidFill>
                  <a:srgbClr val="FF0000"/>
                </a:solidFill>
                <a:latin typeface="Arial" panose="020B0604020202020204" pitchFamily="34" charset="0"/>
                <a:cs typeface="Arial" panose="020B0604020202020204" pitchFamily="34" charset="0"/>
              </a:rPr>
              <a:t>samhlacha</a:t>
            </a:r>
            <a:r>
              <a:rPr lang="en-GB" sz="1400" dirty="0">
                <a:solidFill>
                  <a:srgbClr val="FF0000"/>
                </a:solidFill>
                <a:latin typeface="Arial" panose="020B0604020202020204" pitchFamily="34" charset="0"/>
                <a:cs typeface="Arial" panose="020B0604020202020204" pitchFamily="34" charset="0"/>
              </a:rPr>
              <a:t> </a:t>
            </a:r>
            <a:r>
              <a:rPr lang="en-GB" sz="1400" dirty="0" err="1">
                <a:solidFill>
                  <a:srgbClr val="FF0000"/>
                </a:solidFill>
                <a:latin typeface="Arial" panose="020B0604020202020204" pitchFamily="34" charset="0"/>
                <a:cs typeface="Arial" panose="020B0604020202020204" pitchFamily="34" charset="0"/>
              </a:rPr>
              <a:t>cáithníní</a:t>
            </a:r>
            <a:r>
              <a:rPr lang="en-GB" sz="1400" dirty="0">
                <a:solidFill>
                  <a:srgbClr val="FF0000"/>
                </a:solidFill>
                <a:latin typeface="Arial" panose="020B0604020202020204" pitchFamily="34" charset="0"/>
                <a:cs typeface="Arial" panose="020B0604020202020204" pitchFamily="34" charset="0"/>
              </a:rPr>
              <a:t>, </a:t>
            </a:r>
            <a:r>
              <a:rPr lang="en-GB" sz="1400" dirty="0" err="1">
                <a:solidFill>
                  <a:srgbClr val="FF0000"/>
                </a:solidFill>
                <a:latin typeface="Arial" panose="020B0604020202020204" pitchFamily="34" charset="0"/>
                <a:cs typeface="Arial" panose="020B0604020202020204" pitchFamily="34" charset="0"/>
              </a:rPr>
              <a:t>turgnaimh</a:t>
            </a:r>
            <a:r>
              <a:rPr lang="en-GB" sz="1400" dirty="0">
                <a:solidFill>
                  <a:srgbClr val="FF0000"/>
                </a:solidFill>
                <a:latin typeface="Arial" panose="020B0604020202020204" pitchFamily="34" charset="0"/>
                <a:cs typeface="Arial" panose="020B0604020202020204" pitchFamily="34" charset="0"/>
              </a:rPr>
              <a:t> </a:t>
            </a:r>
            <a:r>
              <a:rPr lang="en-GB" sz="1400" dirty="0" err="1">
                <a:solidFill>
                  <a:srgbClr val="FF0000"/>
                </a:solidFill>
                <a:latin typeface="Arial" panose="020B0604020202020204" pitchFamily="34" charset="0"/>
                <a:cs typeface="Arial" panose="020B0604020202020204" pitchFamily="34" charset="0"/>
              </a:rPr>
              <a:t>chun</a:t>
            </a:r>
            <a:r>
              <a:rPr lang="en-GB" sz="1400" dirty="0">
                <a:solidFill>
                  <a:srgbClr val="FF0000"/>
                </a:solidFill>
                <a:latin typeface="Arial" panose="020B0604020202020204" pitchFamily="34" charset="0"/>
                <a:cs typeface="Arial" panose="020B0604020202020204" pitchFamily="34" charset="0"/>
              </a:rPr>
              <a:t> a </a:t>
            </a:r>
            <a:r>
              <a:rPr lang="en-GB" sz="1400" dirty="0" err="1">
                <a:solidFill>
                  <a:srgbClr val="FF0000"/>
                </a:solidFill>
                <a:latin typeface="Arial" panose="020B0604020202020204" pitchFamily="34" charset="0"/>
                <a:cs typeface="Arial" panose="020B0604020202020204" pitchFamily="34" charset="0"/>
              </a:rPr>
              <a:t>fhíorú</a:t>
            </a:r>
            <a:r>
              <a:rPr lang="en-GB" sz="1400" dirty="0">
                <a:solidFill>
                  <a:srgbClr val="FF0000"/>
                </a:solidFill>
                <a:latin typeface="Arial" panose="020B0604020202020204" pitchFamily="34" charset="0"/>
                <a:cs typeface="Arial" panose="020B0604020202020204" pitchFamily="34" charset="0"/>
              </a:rPr>
              <a:t> </a:t>
            </a:r>
            <a:r>
              <a:rPr lang="en-GB" sz="1400" dirty="0" err="1">
                <a:solidFill>
                  <a:srgbClr val="FF0000"/>
                </a:solidFill>
                <a:latin typeface="Arial" panose="020B0604020202020204" pitchFamily="34" charset="0"/>
                <a:cs typeface="Arial" panose="020B0604020202020204" pitchFamily="34" charset="0"/>
              </a:rPr>
              <a:t>seachas</a:t>
            </a:r>
            <a:r>
              <a:rPr lang="en-GB" sz="1400" dirty="0">
                <a:solidFill>
                  <a:srgbClr val="FF0000"/>
                </a:solidFill>
                <a:latin typeface="Arial" panose="020B0604020202020204" pitchFamily="34" charset="0"/>
                <a:cs typeface="Arial" panose="020B0604020202020204" pitchFamily="34" charset="0"/>
              </a:rPr>
              <a:t> a </a:t>
            </a:r>
            <a:r>
              <a:rPr lang="en-GB" sz="1400" dirty="0" err="1">
                <a:solidFill>
                  <a:srgbClr val="FF0000"/>
                </a:solidFill>
                <a:latin typeface="Arial" panose="020B0604020202020204" pitchFamily="34" charset="0"/>
                <a:cs typeface="Arial" panose="020B0604020202020204" pitchFamily="34" charset="0"/>
              </a:rPr>
              <a:t>chinneadh</a:t>
            </a:r>
            <a:endParaRPr lang="en-GB" sz="1400" dirty="0">
              <a:solidFill>
                <a:srgbClr val="FF0000"/>
              </a:solidFill>
              <a:latin typeface="Arial" panose="020B0604020202020204" pitchFamily="34" charset="0"/>
              <a:cs typeface="Arial" panose="020B0604020202020204" pitchFamily="34" charset="0"/>
            </a:endParaRPr>
          </a:p>
          <a:p>
            <a:pPr algn="l">
              <a:spcAft>
                <a:spcPts val="1200"/>
              </a:spcAft>
            </a:pPr>
            <a:r>
              <a:rPr lang="en-GB" sz="1400" b="1" dirty="0">
                <a:solidFill>
                  <a:srgbClr val="FF0000"/>
                </a:solidFill>
                <a:latin typeface="Arial" panose="020B0604020202020204" pitchFamily="34" charset="0"/>
                <a:cs typeface="Arial" panose="020B0604020202020204" pitchFamily="34" charset="0"/>
              </a:rPr>
              <a:t>Cailte</a:t>
            </a:r>
            <a:r>
              <a:rPr lang="en-GB" sz="1400" dirty="0">
                <a:solidFill>
                  <a:srgbClr val="FF0000"/>
                </a:solidFill>
                <a:latin typeface="Arial" panose="020B0604020202020204" pitchFamily="34" charset="0"/>
                <a:cs typeface="Arial" panose="020B0604020202020204" pitchFamily="34" charset="0"/>
              </a:rPr>
              <a:t>: </a:t>
            </a:r>
            <a:r>
              <a:rPr lang="en-GB" sz="1400" dirty="0" err="1">
                <a:solidFill>
                  <a:srgbClr val="FF0000"/>
                </a:solidFill>
                <a:latin typeface="Arial" panose="020B0604020202020204" pitchFamily="34" charset="0"/>
                <a:cs typeface="Arial" panose="020B0604020202020204" pitchFamily="34" charset="0"/>
              </a:rPr>
              <a:t>Grádaithe</a:t>
            </a:r>
            <a:endParaRPr lang="en-GB" sz="1400" dirty="0">
              <a:solidFill>
                <a:srgbClr val="FF0000"/>
              </a:solidFill>
              <a:latin typeface="Arial" panose="020B0604020202020204" pitchFamily="34" charset="0"/>
              <a:cs typeface="Arial" panose="020B0604020202020204" pitchFamily="34" charset="0"/>
            </a:endParaRPr>
          </a:p>
        </p:txBody>
      </p:sp>
      <p:grpSp>
        <p:nvGrpSpPr>
          <p:cNvPr id="11" name="Group 10">
            <a:extLst>
              <a:ext uri="{FF2B5EF4-FFF2-40B4-BE49-F238E27FC236}">
                <a16:creationId xmlns:a16="http://schemas.microsoft.com/office/drawing/2014/main" id="{3560CA41-6D55-7CE9-F31F-D2B458789D88}"/>
              </a:ext>
            </a:extLst>
          </p:cNvPr>
          <p:cNvGrpSpPr/>
          <p:nvPr/>
        </p:nvGrpSpPr>
        <p:grpSpPr>
          <a:xfrm>
            <a:off x="177800" y="730130"/>
            <a:ext cx="7392041" cy="5396599"/>
            <a:chOff x="177800" y="730130"/>
            <a:chExt cx="7392041" cy="5396599"/>
          </a:xfrm>
        </p:grpSpPr>
        <p:pic>
          <p:nvPicPr>
            <p:cNvPr id="8" name="Picture 7">
              <a:extLst>
                <a:ext uri="{FF2B5EF4-FFF2-40B4-BE49-F238E27FC236}">
                  <a16:creationId xmlns:a16="http://schemas.microsoft.com/office/drawing/2014/main" id="{322D15B4-8F2B-D050-86C1-18DF3715412B}"/>
                </a:ext>
              </a:extLst>
            </p:cNvPr>
            <p:cNvPicPr>
              <a:picLocks noChangeAspect="1"/>
            </p:cNvPicPr>
            <p:nvPr/>
          </p:nvPicPr>
          <p:blipFill>
            <a:blip r:embed="rId2"/>
            <a:stretch>
              <a:fillRect/>
            </a:stretch>
          </p:blipFill>
          <p:spPr>
            <a:xfrm>
              <a:off x="177800" y="730130"/>
              <a:ext cx="7392041" cy="2834886"/>
            </a:xfrm>
            <a:prstGeom prst="rect">
              <a:avLst/>
            </a:prstGeom>
          </p:spPr>
        </p:pic>
        <p:pic>
          <p:nvPicPr>
            <p:cNvPr id="10" name="Picture 9">
              <a:extLst>
                <a:ext uri="{FF2B5EF4-FFF2-40B4-BE49-F238E27FC236}">
                  <a16:creationId xmlns:a16="http://schemas.microsoft.com/office/drawing/2014/main" id="{8C6F6C2F-12F6-F47D-1664-A6F6D830D238}"/>
                </a:ext>
              </a:extLst>
            </p:cNvPr>
            <p:cNvPicPr>
              <a:picLocks noChangeAspect="1"/>
            </p:cNvPicPr>
            <p:nvPr/>
          </p:nvPicPr>
          <p:blipFill>
            <a:blip r:embed="rId3"/>
            <a:stretch>
              <a:fillRect/>
            </a:stretch>
          </p:blipFill>
          <p:spPr>
            <a:xfrm>
              <a:off x="241300" y="3565016"/>
              <a:ext cx="7328539" cy="2561713"/>
            </a:xfrm>
            <a:prstGeom prst="rect">
              <a:avLst/>
            </a:prstGeom>
          </p:spPr>
        </p:pic>
      </p:grpSp>
    </p:spTree>
    <p:extLst>
      <p:ext uri="{BB962C8B-B14F-4D97-AF65-F5344CB8AC3E}">
        <p14:creationId xmlns:p14="http://schemas.microsoft.com/office/powerpoint/2010/main" val="3181706764"/>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 name="Freeform: Shape 43">
            <a:extLst>
              <a:ext uri="{FF2B5EF4-FFF2-40B4-BE49-F238E27FC236}">
                <a16:creationId xmlns:a16="http://schemas.microsoft.com/office/drawing/2014/main" id="{7DAD2C74-FA5D-8CC3-38C4-D14BE4361892}"/>
              </a:ext>
            </a:extLst>
          </p:cNvPr>
          <p:cNvSpPr/>
          <p:nvPr/>
        </p:nvSpPr>
        <p:spPr>
          <a:xfrm>
            <a:off x="3974566" y="4393367"/>
            <a:ext cx="1275889" cy="1426424"/>
          </a:xfrm>
          <a:custGeom>
            <a:avLst/>
            <a:gdLst>
              <a:gd name="connsiteX0" fmla="*/ 0 w 1275889"/>
              <a:gd name="connsiteY0" fmla="*/ 0 h 1426424"/>
              <a:gd name="connsiteX1" fmla="*/ 160244 w 1275889"/>
              <a:gd name="connsiteY1" fmla="*/ 0 h 1426424"/>
              <a:gd name="connsiteX2" fmla="*/ 160244 w 1275889"/>
              <a:gd name="connsiteY2" fmla="*/ 1165175 h 1426424"/>
              <a:gd name="connsiteX3" fmla="*/ 245304 w 1275889"/>
              <a:gd name="connsiteY3" fmla="*/ 1250235 h 1426424"/>
              <a:gd name="connsiteX4" fmla="*/ 1032114 w 1275889"/>
              <a:gd name="connsiteY4" fmla="*/ 1250235 h 1426424"/>
              <a:gd name="connsiteX5" fmla="*/ 1117174 w 1275889"/>
              <a:gd name="connsiteY5" fmla="*/ 1165175 h 1426424"/>
              <a:gd name="connsiteX6" fmla="*/ 1117174 w 1275889"/>
              <a:gd name="connsiteY6" fmla="*/ 0 h 1426424"/>
              <a:gd name="connsiteX7" fmla="*/ 1275889 w 1275889"/>
              <a:gd name="connsiteY7" fmla="*/ 0 h 1426424"/>
              <a:gd name="connsiteX8" fmla="*/ 1275889 w 1275889"/>
              <a:gd name="connsiteY8" fmla="*/ 1330460 h 1426424"/>
              <a:gd name="connsiteX9" fmla="*/ 1162477 w 1275889"/>
              <a:gd name="connsiteY9" fmla="*/ 1426424 h 1426424"/>
              <a:gd name="connsiteX10" fmla="*/ 113412 w 1275889"/>
              <a:gd name="connsiteY10" fmla="*/ 1426424 h 1426424"/>
              <a:gd name="connsiteX11" fmla="*/ 0 w 1275889"/>
              <a:gd name="connsiteY11" fmla="*/ 1330460 h 1426424"/>
              <a:gd name="connsiteX12" fmla="*/ 0 w 1275889"/>
              <a:gd name="connsiteY12" fmla="*/ 0 h 14264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75889" h="1426424">
                <a:moveTo>
                  <a:pt x="0" y="0"/>
                </a:moveTo>
                <a:lnTo>
                  <a:pt x="160244" y="0"/>
                </a:lnTo>
                <a:lnTo>
                  <a:pt x="160244" y="1165175"/>
                </a:lnTo>
                <a:lnTo>
                  <a:pt x="245304" y="1250235"/>
                </a:lnTo>
                <a:lnTo>
                  <a:pt x="1032114" y="1250235"/>
                </a:lnTo>
                <a:lnTo>
                  <a:pt x="1117174" y="1165175"/>
                </a:lnTo>
                <a:lnTo>
                  <a:pt x="1117174" y="0"/>
                </a:lnTo>
                <a:lnTo>
                  <a:pt x="1275889" y="0"/>
                </a:lnTo>
                <a:lnTo>
                  <a:pt x="1275889" y="1330460"/>
                </a:lnTo>
                <a:lnTo>
                  <a:pt x="1162477" y="1426424"/>
                </a:lnTo>
                <a:lnTo>
                  <a:pt x="113412" y="1426424"/>
                </a:lnTo>
                <a:lnTo>
                  <a:pt x="0" y="1330460"/>
                </a:lnTo>
                <a:lnTo>
                  <a:pt x="0" y="0"/>
                </a:lnTo>
                <a:close/>
              </a:path>
            </a:pathLst>
          </a:custGeom>
          <a:solidFill>
            <a:srgbClr val="FFC000"/>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GB" noProof="0"/>
          </a:p>
        </p:txBody>
      </p:sp>
      <p:sp>
        <p:nvSpPr>
          <p:cNvPr id="45" name="Freeform: Shape 44">
            <a:extLst>
              <a:ext uri="{FF2B5EF4-FFF2-40B4-BE49-F238E27FC236}">
                <a16:creationId xmlns:a16="http://schemas.microsoft.com/office/drawing/2014/main" id="{2E93E0F2-559C-2C74-51FF-FF163CF9389F}"/>
              </a:ext>
            </a:extLst>
          </p:cNvPr>
          <p:cNvSpPr/>
          <p:nvPr/>
        </p:nvSpPr>
        <p:spPr>
          <a:xfrm>
            <a:off x="3973940" y="4313737"/>
            <a:ext cx="1275889" cy="1509865"/>
          </a:xfrm>
          <a:custGeom>
            <a:avLst/>
            <a:gdLst>
              <a:gd name="connsiteX0" fmla="*/ 0 w 956930"/>
              <a:gd name="connsiteY0" fmla="*/ 21265 h 1297172"/>
              <a:gd name="connsiteX1" fmla="*/ 0 w 956930"/>
              <a:gd name="connsiteY1" fmla="*/ 1212112 h 1297172"/>
              <a:gd name="connsiteX2" fmla="*/ 85060 w 956930"/>
              <a:gd name="connsiteY2" fmla="*/ 1297172 h 1297172"/>
              <a:gd name="connsiteX3" fmla="*/ 871870 w 956930"/>
              <a:gd name="connsiteY3" fmla="*/ 1297172 h 1297172"/>
              <a:gd name="connsiteX4" fmla="*/ 956930 w 956930"/>
              <a:gd name="connsiteY4" fmla="*/ 1212112 h 1297172"/>
              <a:gd name="connsiteX5" fmla="*/ 956930 w 956930"/>
              <a:gd name="connsiteY5" fmla="*/ 0 h 1297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56930" h="1297172">
                <a:moveTo>
                  <a:pt x="0" y="21265"/>
                </a:moveTo>
                <a:lnTo>
                  <a:pt x="0" y="1212112"/>
                </a:lnTo>
                <a:lnTo>
                  <a:pt x="85060" y="1297172"/>
                </a:lnTo>
                <a:lnTo>
                  <a:pt x="871870" y="1297172"/>
                </a:lnTo>
                <a:lnTo>
                  <a:pt x="956930" y="1212112"/>
                </a:lnTo>
                <a:lnTo>
                  <a:pt x="956930" y="0"/>
                </a:lnTo>
              </a:path>
            </a:pathLst>
          </a:custGeom>
          <a:no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noProof="0"/>
          </a:p>
        </p:txBody>
      </p:sp>
      <p:sp>
        <p:nvSpPr>
          <p:cNvPr id="47" name="Freeform: Shape 46">
            <a:extLst>
              <a:ext uri="{FF2B5EF4-FFF2-40B4-BE49-F238E27FC236}">
                <a16:creationId xmlns:a16="http://schemas.microsoft.com/office/drawing/2014/main" id="{F41F7324-6A92-CC1F-6166-2F10092E2309}"/>
              </a:ext>
            </a:extLst>
          </p:cNvPr>
          <p:cNvSpPr/>
          <p:nvPr/>
        </p:nvSpPr>
        <p:spPr>
          <a:xfrm>
            <a:off x="4121063" y="4679363"/>
            <a:ext cx="956930" cy="966933"/>
          </a:xfrm>
          <a:custGeom>
            <a:avLst/>
            <a:gdLst>
              <a:gd name="connsiteX0" fmla="*/ 0 w 956930"/>
              <a:gd name="connsiteY0" fmla="*/ 0 h 966933"/>
              <a:gd name="connsiteX1" fmla="*/ 956930 w 956930"/>
              <a:gd name="connsiteY1" fmla="*/ 0 h 966933"/>
              <a:gd name="connsiteX2" fmla="*/ 956930 w 956930"/>
              <a:gd name="connsiteY2" fmla="*/ 881873 h 966933"/>
              <a:gd name="connsiteX3" fmla="*/ 871870 w 956930"/>
              <a:gd name="connsiteY3" fmla="*/ 966933 h 966933"/>
              <a:gd name="connsiteX4" fmla="*/ 85060 w 956930"/>
              <a:gd name="connsiteY4" fmla="*/ 966933 h 966933"/>
              <a:gd name="connsiteX5" fmla="*/ 0 w 956930"/>
              <a:gd name="connsiteY5" fmla="*/ 881873 h 966933"/>
              <a:gd name="connsiteX6" fmla="*/ 0 w 956930"/>
              <a:gd name="connsiteY6" fmla="*/ 0 h 966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56930" h="966933">
                <a:moveTo>
                  <a:pt x="0" y="0"/>
                </a:moveTo>
                <a:lnTo>
                  <a:pt x="956930" y="0"/>
                </a:lnTo>
                <a:lnTo>
                  <a:pt x="956930" y="881873"/>
                </a:lnTo>
                <a:lnTo>
                  <a:pt x="871870" y="966933"/>
                </a:lnTo>
                <a:lnTo>
                  <a:pt x="85060" y="966933"/>
                </a:lnTo>
                <a:lnTo>
                  <a:pt x="0" y="881873"/>
                </a:lnTo>
                <a:lnTo>
                  <a:pt x="0" y="0"/>
                </a:lnTo>
                <a:close/>
              </a:path>
            </a:pathLst>
          </a:custGeom>
          <a:solidFill>
            <a:schemeClr val="tx2">
              <a:lumMod val="10000"/>
              <a:lumOff val="90000"/>
            </a:schemeClr>
          </a:solidFill>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GB" noProof="0"/>
          </a:p>
        </p:txBody>
      </p:sp>
      <p:sp>
        <p:nvSpPr>
          <p:cNvPr id="48" name="Freeform: Shape 47">
            <a:extLst>
              <a:ext uri="{FF2B5EF4-FFF2-40B4-BE49-F238E27FC236}">
                <a16:creationId xmlns:a16="http://schemas.microsoft.com/office/drawing/2014/main" id="{EF2990B1-3A6F-460B-4225-F67F5BDB91F9}"/>
              </a:ext>
            </a:extLst>
          </p:cNvPr>
          <p:cNvSpPr/>
          <p:nvPr/>
        </p:nvSpPr>
        <p:spPr>
          <a:xfrm>
            <a:off x="4305660" y="5192424"/>
            <a:ext cx="664591" cy="175458"/>
          </a:xfrm>
          <a:custGeom>
            <a:avLst/>
            <a:gdLst>
              <a:gd name="connsiteX0" fmla="*/ 0 w 925032"/>
              <a:gd name="connsiteY0" fmla="*/ 372140 h 1148317"/>
              <a:gd name="connsiteX1" fmla="*/ 63795 w 925032"/>
              <a:gd name="connsiteY1" fmla="*/ 1137684 h 1148317"/>
              <a:gd name="connsiteX2" fmla="*/ 170121 w 925032"/>
              <a:gd name="connsiteY2" fmla="*/ 0 h 1148317"/>
              <a:gd name="connsiteX3" fmla="*/ 244549 w 925032"/>
              <a:gd name="connsiteY3" fmla="*/ 1148317 h 1148317"/>
              <a:gd name="connsiteX4" fmla="*/ 308344 w 925032"/>
              <a:gd name="connsiteY4" fmla="*/ 31898 h 1148317"/>
              <a:gd name="connsiteX5" fmla="*/ 393404 w 925032"/>
              <a:gd name="connsiteY5" fmla="*/ 1105786 h 1148317"/>
              <a:gd name="connsiteX6" fmla="*/ 435935 w 925032"/>
              <a:gd name="connsiteY6" fmla="*/ 42531 h 1148317"/>
              <a:gd name="connsiteX7" fmla="*/ 531628 w 925032"/>
              <a:gd name="connsiteY7" fmla="*/ 1127051 h 1148317"/>
              <a:gd name="connsiteX8" fmla="*/ 574158 w 925032"/>
              <a:gd name="connsiteY8" fmla="*/ 74428 h 1148317"/>
              <a:gd name="connsiteX9" fmla="*/ 627321 w 925032"/>
              <a:gd name="connsiteY9" fmla="*/ 1095154 h 1148317"/>
              <a:gd name="connsiteX10" fmla="*/ 680483 w 925032"/>
              <a:gd name="connsiteY10" fmla="*/ 0 h 1148317"/>
              <a:gd name="connsiteX11" fmla="*/ 797442 w 925032"/>
              <a:gd name="connsiteY11" fmla="*/ 1041991 h 1148317"/>
              <a:gd name="connsiteX12" fmla="*/ 839972 w 925032"/>
              <a:gd name="connsiteY12" fmla="*/ 21265 h 1148317"/>
              <a:gd name="connsiteX13" fmla="*/ 925032 w 925032"/>
              <a:gd name="connsiteY13" fmla="*/ 1052624 h 1148317"/>
              <a:gd name="connsiteX14" fmla="*/ 925032 w 925032"/>
              <a:gd name="connsiteY14" fmla="*/ 1052624 h 1148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25032" h="1148317">
                <a:moveTo>
                  <a:pt x="0" y="372140"/>
                </a:moveTo>
                <a:lnTo>
                  <a:pt x="63795" y="1137684"/>
                </a:lnTo>
                <a:lnTo>
                  <a:pt x="170121" y="0"/>
                </a:lnTo>
                <a:lnTo>
                  <a:pt x="244549" y="1148317"/>
                </a:lnTo>
                <a:lnTo>
                  <a:pt x="308344" y="31898"/>
                </a:lnTo>
                <a:lnTo>
                  <a:pt x="393404" y="1105786"/>
                </a:lnTo>
                <a:lnTo>
                  <a:pt x="435935" y="42531"/>
                </a:lnTo>
                <a:lnTo>
                  <a:pt x="531628" y="1127051"/>
                </a:lnTo>
                <a:lnTo>
                  <a:pt x="574158" y="74428"/>
                </a:lnTo>
                <a:lnTo>
                  <a:pt x="627321" y="1095154"/>
                </a:lnTo>
                <a:lnTo>
                  <a:pt x="680483" y="0"/>
                </a:lnTo>
                <a:lnTo>
                  <a:pt x="797442" y="1041991"/>
                </a:lnTo>
                <a:lnTo>
                  <a:pt x="839972" y="21265"/>
                </a:lnTo>
                <a:lnTo>
                  <a:pt x="925032" y="1052624"/>
                </a:lnTo>
                <a:lnTo>
                  <a:pt x="925032" y="1052624"/>
                </a:lnTo>
              </a:path>
            </a:pathLst>
          </a:custGeom>
          <a:noFill/>
          <a:ln w="1905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noProof="0"/>
          </a:p>
        </p:txBody>
      </p:sp>
      <p:sp>
        <p:nvSpPr>
          <p:cNvPr id="49" name="Freeform: Shape 48">
            <a:extLst>
              <a:ext uri="{FF2B5EF4-FFF2-40B4-BE49-F238E27FC236}">
                <a16:creationId xmlns:a16="http://schemas.microsoft.com/office/drawing/2014/main" id="{3A3EB85D-4072-C233-4B10-393E511CDE8B}"/>
              </a:ext>
            </a:extLst>
          </p:cNvPr>
          <p:cNvSpPr/>
          <p:nvPr/>
        </p:nvSpPr>
        <p:spPr>
          <a:xfrm>
            <a:off x="4134184" y="4350241"/>
            <a:ext cx="956930" cy="1297172"/>
          </a:xfrm>
          <a:custGeom>
            <a:avLst/>
            <a:gdLst>
              <a:gd name="connsiteX0" fmla="*/ 0 w 956930"/>
              <a:gd name="connsiteY0" fmla="*/ 21265 h 1297172"/>
              <a:gd name="connsiteX1" fmla="*/ 0 w 956930"/>
              <a:gd name="connsiteY1" fmla="*/ 1212112 h 1297172"/>
              <a:gd name="connsiteX2" fmla="*/ 85060 w 956930"/>
              <a:gd name="connsiteY2" fmla="*/ 1297172 h 1297172"/>
              <a:gd name="connsiteX3" fmla="*/ 871870 w 956930"/>
              <a:gd name="connsiteY3" fmla="*/ 1297172 h 1297172"/>
              <a:gd name="connsiteX4" fmla="*/ 956930 w 956930"/>
              <a:gd name="connsiteY4" fmla="*/ 1212112 h 1297172"/>
              <a:gd name="connsiteX5" fmla="*/ 956930 w 956930"/>
              <a:gd name="connsiteY5" fmla="*/ 0 h 1297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56930" h="1297172">
                <a:moveTo>
                  <a:pt x="0" y="21265"/>
                </a:moveTo>
                <a:lnTo>
                  <a:pt x="0" y="1212112"/>
                </a:lnTo>
                <a:lnTo>
                  <a:pt x="85060" y="1297172"/>
                </a:lnTo>
                <a:lnTo>
                  <a:pt x="871870" y="1297172"/>
                </a:lnTo>
                <a:lnTo>
                  <a:pt x="956930" y="1212112"/>
                </a:lnTo>
                <a:lnTo>
                  <a:pt x="956930" y="0"/>
                </a:lnTo>
              </a:path>
            </a:pathLst>
          </a:custGeom>
          <a:noFill/>
          <a:ln w="571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noProof="0"/>
          </a:p>
        </p:txBody>
      </p:sp>
      <p:sp>
        <p:nvSpPr>
          <p:cNvPr id="3" name="TextBox 2">
            <a:extLst>
              <a:ext uri="{FF2B5EF4-FFF2-40B4-BE49-F238E27FC236}">
                <a16:creationId xmlns:a16="http://schemas.microsoft.com/office/drawing/2014/main" id="{065A7846-121A-C644-72FD-809D4A3AB08F}"/>
              </a:ext>
            </a:extLst>
          </p:cNvPr>
          <p:cNvSpPr txBox="1"/>
          <p:nvPr/>
        </p:nvSpPr>
        <p:spPr>
          <a:xfrm>
            <a:off x="899592" y="1268760"/>
            <a:ext cx="6865406" cy="523220"/>
          </a:xfrm>
          <a:prstGeom prst="rect">
            <a:avLst/>
          </a:prstGeom>
          <a:noFill/>
        </p:spPr>
        <p:txBody>
          <a:bodyPr wrap="none" rtlCol="0">
            <a:spAutoFit/>
          </a:bodyPr>
          <a:lstStyle/>
          <a:p>
            <a:pPr algn="l"/>
            <a:r>
              <a:rPr lang="en-GB" sz="2800" noProof="0" dirty="0"/>
              <a:t>Ag </a:t>
            </a:r>
            <a:r>
              <a:rPr lang="en-GB" sz="2800" noProof="0" dirty="0" err="1"/>
              <a:t>úsáid</a:t>
            </a:r>
            <a:r>
              <a:rPr lang="en-GB" sz="2800" noProof="0" dirty="0"/>
              <a:t> </a:t>
            </a:r>
            <a:r>
              <a:rPr lang="en-GB" sz="2800" noProof="0" dirty="0" err="1"/>
              <a:t>voltmhéadar</a:t>
            </a:r>
            <a:r>
              <a:rPr lang="en-GB" sz="2800" noProof="0" dirty="0"/>
              <a:t> agus </a:t>
            </a:r>
            <a:r>
              <a:rPr lang="en-GB" sz="2800" noProof="0" dirty="0" err="1"/>
              <a:t>Aimpmhéadar</a:t>
            </a:r>
            <a:endParaRPr lang="en-GB" sz="2800" noProof="0" dirty="0"/>
          </a:p>
        </p:txBody>
      </p:sp>
      <p:cxnSp>
        <p:nvCxnSpPr>
          <p:cNvPr id="4" name="Straight Connector 3">
            <a:extLst>
              <a:ext uri="{FF2B5EF4-FFF2-40B4-BE49-F238E27FC236}">
                <a16:creationId xmlns:a16="http://schemas.microsoft.com/office/drawing/2014/main" id="{4D5D3890-E45F-12EA-9C4F-32308421DB2B}"/>
              </a:ext>
            </a:extLst>
          </p:cNvPr>
          <p:cNvCxnSpPr>
            <a:cxnSpLocks/>
          </p:cNvCxnSpPr>
          <p:nvPr/>
        </p:nvCxnSpPr>
        <p:spPr>
          <a:xfrm>
            <a:off x="1728969" y="2949830"/>
            <a:ext cx="1313127" cy="10632"/>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 name="Straight Connector 4">
            <a:extLst>
              <a:ext uri="{FF2B5EF4-FFF2-40B4-BE49-F238E27FC236}">
                <a16:creationId xmlns:a16="http://schemas.microsoft.com/office/drawing/2014/main" id="{9E426351-67F0-1D69-291D-EC8DC5F249FF}"/>
              </a:ext>
            </a:extLst>
          </p:cNvPr>
          <p:cNvCxnSpPr>
            <a:cxnSpLocks/>
          </p:cNvCxnSpPr>
          <p:nvPr/>
        </p:nvCxnSpPr>
        <p:spPr>
          <a:xfrm>
            <a:off x="3929488" y="2969686"/>
            <a:ext cx="0" cy="991349"/>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a16="http://schemas.microsoft.com/office/drawing/2014/main" id="{CDC1DE41-FBC0-3AD4-F451-F8816D246CE8}"/>
              </a:ext>
            </a:extLst>
          </p:cNvPr>
          <p:cNvCxnSpPr>
            <a:cxnSpLocks/>
          </p:cNvCxnSpPr>
          <p:nvPr/>
        </p:nvCxnSpPr>
        <p:spPr>
          <a:xfrm flipV="1">
            <a:off x="3226402" y="2969680"/>
            <a:ext cx="1718625" cy="923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B5B8642E-86AE-EBF6-021C-6481A566A228}"/>
              </a:ext>
            </a:extLst>
          </p:cNvPr>
          <p:cNvCxnSpPr>
            <a:cxnSpLocks/>
          </p:cNvCxnSpPr>
          <p:nvPr/>
        </p:nvCxnSpPr>
        <p:spPr>
          <a:xfrm>
            <a:off x="1728969" y="3961035"/>
            <a:ext cx="2540949"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A78B2BD5-3D10-DD8C-EBF7-1492FB39E67B}"/>
              </a:ext>
            </a:extLst>
          </p:cNvPr>
          <p:cNvCxnSpPr>
            <a:cxnSpLocks/>
          </p:cNvCxnSpPr>
          <p:nvPr/>
        </p:nvCxnSpPr>
        <p:spPr>
          <a:xfrm flipH="1" flipV="1">
            <a:off x="4945027" y="2949830"/>
            <a:ext cx="5376" cy="243447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01FD331F-1665-11BC-3116-F62A4FE428B5}"/>
              </a:ext>
            </a:extLst>
          </p:cNvPr>
          <p:cNvCxnSpPr>
            <a:cxnSpLocks/>
          </p:cNvCxnSpPr>
          <p:nvPr/>
        </p:nvCxnSpPr>
        <p:spPr>
          <a:xfrm flipH="1" flipV="1">
            <a:off x="4253970" y="3934454"/>
            <a:ext cx="26466" cy="1331249"/>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12" name="Rectangle 11">
            <a:extLst>
              <a:ext uri="{FF2B5EF4-FFF2-40B4-BE49-F238E27FC236}">
                <a16:creationId xmlns:a16="http://schemas.microsoft.com/office/drawing/2014/main" id="{3351513D-902E-FA37-FD08-FC64531AC964}"/>
              </a:ext>
            </a:extLst>
          </p:cNvPr>
          <p:cNvSpPr/>
          <p:nvPr/>
        </p:nvSpPr>
        <p:spPr>
          <a:xfrm>
            <a:off x="4588899" y="2628719"/>
            <a:ext cx="77075" cy="2889977"/>
          </a:xfrm>
          <a:prstGeom prst="rect">
            <a:avLst/>
          </a:prstGeom>
          <a:solidFill>
            <a:schemeClr val="bg1"/>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noProof="0"/>
          </a:p>
        </p:txBody>
      </p:sp>
      <p:sp>
        <p:nvSpPr>
          <p:cNvPr id="16" name="TextBox 15">
            <a:extLst>
              <a:ext uri="{FF2B5EF4-FFF2-40B4-BE49-F238E27FC236}">
                <a16:creationId xmlns:a16="http://schemas.microsoft.com/office/drawing/2014/main" id="{DCB47A60-7EF6-B7FB-0093-D08CB3155338}"/>
              </a:ext>
            </a:extLst>
          </p:cNvPr>
          <p:cNvSpPr txBox="1"/>
          <p:nvPr/>
        </p:nvSpPr>
        <p:spPr>
          <a:xfrm>
            <a:off x="5633539" y="4277351"/>
            <a:ext cx="2508397" cy="523220"/>
          </a:xfrm>
          <a:prstGeom prst="rect">
            <a:avLst/>
          </a:prstGeom>
          <a:noFill/>
        </p:spPr>
        <p:txBody>
          <a:bodyPr wrap="square" rtlCol="0">
            <a:spAutoFit/>
          </a:bodyPr>
          <a:lstStyle/>
          <a:p>
            <a:r>
              <a:rPr lang="en-IE" sz="2800" dirty="0" err="1"/>
              <a:t>Calraiméadar</a:t>
            </a:r>
            <a:endParaRPr lang="en-GB" sz="2800" noProof="0" dirty="0"/>
          </a:p>
        </p:txBody>
      </p:sp>
      <p:sp>
        <p:nvSpPr>
          <p:cNvPr id="17" name="TextBox 16">
            <a:extLst>
              <a:ext uri="{FF2B5EF4-FFF2-40B4-BE49-F238E27FC236}">
                <a16:creationId xmlns:a16="http://schemas.microsoft.com/office/drawing/2014/main" id="{406ECFCC-D5F7-AD2B-39A5-29C8A9D1E0B2}"/>
              </a:ext>
            </a:extLst>
          </p:cNvPr>
          <p:cNvSpPr txBox="1"/>
          <p:nvPr/>
        </p:nvSpPr>
        <p:spPr>
          <a:xfrm>
            <a:off x="5652156" y="4756933"/>
            <a:ext cx="2508397" cy="523220"/>
          </a:xfrm>
          <a:prstGeom prst="rect">
            <a:avLst/>
          </a:prstGeom>
          <a:noFill/>
        </p:spPr>
        <p:txBody>
          <a:bodyPr wrap="square" rtlCol="0">
            <a:spAutoFit/>
          </a:bodyPr>
          <a:lstStyle/>
          <a:p>
            <a:r>
              <a:rPr lang="en-IE" sz="2800" dirty="0" err="1"/>
              <a:t>Ábhar</a:t>
            </a:r>
            <a:r>
              <a:rPr lang="en-IE" sz="2800" dirty="0"/>
              <a:t> </a:t>
            </a:r>
            <a:r>
              <a:rPr lang="en-IE" sz="2800" dirty="0" err="1"/>
              <a:t>inslithe</a:t>
            </a:r>
            <a:r>
              <a:rPr lang="en-IE" sz="2800" dirty="0"/>
              <a:t> </a:t>
            </a:r>
            <a:endParaRPr lang="en-GB" sz="2800" noProof="0" dirty="0"/>
          </a:p>
        </p:txBody>
      </p:sp>
      <p:sp>
        <p:nvSpPr>
          <p:cNvPr id="18" name="TextBox 17">
            <a:extLst>
              <a:ext uri="{FF2B5EF4-FFF2-40B4-BE49-F238E27FC236}">
                <a16:creationId xmlns:a16="http://schemas.microsoft.com/office/drawing/2014/main" id="{FFAD1793-B72D-16B7-53AF-DAE79A128311}"/>
              </a:ext>
            </a:extLst>
          </p:cNvPr>
          <p:cNvSpPr txBox="1"/>
          <p:nvPr/>
        </p:nvSpPr>
        <p:spPr>
          <a:xfrm>
            <a:off x="4665974" y="2347538"/>
            <a:ext cx="2286460" cy="523220"/>
          </a:xfrm>
          <a:prstGeom prst="rect">
            <a:avLst/>
          </a:prstGeom>
          <a:noFill/>
        </p:spPr>
        <p:txBody>
          <a:bodyPr wrap="none" rtlCol="0">
            <a:spAutoFit/>
          </a:bodyPr>
          <a:lstStyle/>
          <a:p>
            <a:pPr algn="l"/>
            <a:r>
              <a:rPr lang="en-GB" sz="2800" noProof="0" dirty="0" err="1"/>
              <a:t>Termiméadar</a:t>
            </a:r>
            <a:endParaRPr lang="en-GB" sz="2800" noProof="0" dirty="0"/>
          </a:p>
        </p:txBody>
      </p:sp>
      <p:sp>
        <p:nvSpPr>
          <p:cNvPr id="19" name="TextBox 18">
            <a:extLst>
              <a:ext uri="{FF2B5EF4-FFF2-40B4-BE49-F238E27FC236}">
                <a16:creationId xmlns:a16="http://schemas.microsoft.com/office/drawing/2014/main" id="{CD1A18F3-DFF4-A0C7-92A8-2E0E8924EE23}"/>
              </a:ext>
            </a:extLst>
          </p:cNvPr>
          <p:cNvSpPr txBox="1"/>
          <p:nvPr/>
        </p:nvSpPr>
        <p:spPr>
          <a:xfrm>
            <a:off x="5630994" y="3754131"/>
            <a:ext cx="3029090" cy="523220"/>
          </a:xfrm>
          <a:prstGeom prst="rect">
            <a:avLst/>
          </a:prstGeom>
          <a:noFill/>
        </p:spPr>
        <p:txBody>
          <a:bodyPr wrap="square" rtlCol="0">
            <a:spAutoFit/>
          </a:bodyPr>
          <a:lstStyle/>
          <a:p>
            <a:r>
              <a:rPr lang="en-IE" sz="2800" dirty="0" err="1"/>
              <a:t>Claibín</a:t>
            </a:r>
            <a:r>
              <a:rPr lang="en-IE" sz="2800" dirty="0"/>
              <a:t> </a:t>
            </a:r>
            <a:r>
              <a:rPr lang="en-IE" sz="2800" dirty="0" err="1"/>
              <a:t>inslithe</a:t>
            </a:r>
            <a:endParaRPr lang="en-GB" sz="2800" dirty="0"/>
          </a:p>
        </p:txBody>
      </p:sp>
      <p:sp>
        <p:nvSpPr>
          <p:cNvPr id="20" name="TextBox 19">
            <a:extLst>
              <a:ext uri="{FF2B5EF4-FFF2-40B4-BE49-F238E27FC236}">
                <a16:creationId xmlns:a16="http://schemas.microsoft.com/office/drawing/2014/main" id="{534E396A-6FC4-8E7D-F3CF-ED2784588B17}"/>
              </a:ext>
            </a:extLst>
          </p:cNvPr>
          <p:cNvSpPr txBox="1"/>
          <p:nvPr/>
        </p:nvSpPr>
        <p:spPr>
          <a:xfrm>
            <a:off x="2441005" y="4570512"/>
            <a:ext cx="1371595" cy="523220"/>
          </a:xfrm>
          <a:prstGeom prst="rect">
            <a:avLst/>
          </a:prstGeom>
          <a:noFill/>
        </p:spPr>
        <p:txBody>
          <a:bodyPr wrap="square" rtlCol="0">
            <a:spAutoFit/>
          </a:bodyPr>
          <a:lstStyle/>
          <a:p>
            <a:pPr algn="l"/>
            <a:r>
              <a:rPr lang="en-GB" sz="2800" noProof="0" dirty="0" err="1"/>
              <a:t>Uisce</a:t>
            </a:r>
            <a:endParaRPr lang="en-GB" sz="2800" noProof="0" dirty="0"/>
          </a:p>
        </p:txBody>
      </p:sp>
      <p:sp>
        <p:nvSpPr>
          <p:cNvPr id="21" name="TextBox 20">
            <a:extLst>
              <a:ext uri="{FF2B5EF4-FFF2-40B4-BE49-F238E27FC236}">
                <a16:creationId xmlns:a16="http://schemas.microsoft.com/office/drawing/2014/main" id="{B3FC80CF-A9E1-7600-8BE5-0B8B061438F9}"/>
              </a:ext>
            </a:extLst>
          </p:cNvPr>
          <p:cNvSpPr txBox="1"/>
          <p:nvPr/>
        </p:nvSpPr>
        <p:spPr>
          <a:xfrm>
            <a:off x="5652156" y="5327630"/>
            <a:ext cx="2489781" cy="523220"/>
          </a:xfrm>
          <a:prstGeom prst="rect">
            <a:avLst/>
          </a:prstGeom>
          <a:noFill/>
        </p:spPr>
        <p:txBody>
          <a:bodyPr wrap="square" rtlCol="0">
            <a:spAutoFit/>
          </a:bodyPr>
          <a:lstStyle/>
          <a:p>
            <a:r>
              <a:rPr lang="en-IE" sz="2800" dirty="0"/>
              <a:t>Corna </a:t>
            </a:r>
            <a:r>
              <a:rPr lang="en-IE" sz="2800" dirty="0" err="1"/>
              <a:t>téite</a:t>
            </a:r>
            <a:r>
              <a:rPr lang="en-IE" sz="2800" dirty="0"/>
              <a:t> </a:t>
            </a:r>
            <a:endParaRPr lang="en-GB" sz="2800" noProof="0" dirty="0"/>
          </a:p>
        </p:txBody>
      </p:sp>
      <p:cxnSp>
        <p:nvCxnSpPr>
          <p:cNvPr id="22" name="Straight Connector 21">
            <a:extLst>
              <a:ext uri="{FF2B5EF4-FFF2-40B4-BE49-F238E27FC236}">
                <a16:creationId xmlns:a16="http://schemas.microsoft.com/office/drawing/2014/main" id="{F0D5890D-0DE6-3347-F54D-B212D079EB66}"/>
              </a:ext>
            </a:extLst>
          </p:cNvPr>
          <p:cNvCxnSpPr>
            <a:cxnSpLocks/>
          </p:cNvCxnSpPr>
          <p:nvPr/>
        </p:nvCxnSpPr>
        <p:spPr>
          <a:xfrm>
            <a:off x="3322410" y="5093732"/>
            <a:ext cx="944793" cy="424964"/>
          </a:xfrm>
          <a:prstGeom prst="line">
            <a:avLst/>
          </a:prstGeom>
          <a:ln w="19050" cap="flat" cmpd="sng" algn="ctr">
            <a:solidFill>
              <a:schemeClr val="tx1"/>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cxnSp>
        <p:nvCxnSpPr>
          <p:cNvPr id="23" name="Straight Connector 22">
            <a:extLst>
              <a:ext uri="{FF2B5EF4-FFF2-40B4-BE49-F238E27FC236}">
                <a16:creationId xmlns:a16="http://schemas.microsoft.com/office/drawing/2014/main" id="{84515617-5C26-2F10-E5EE-B09924558F7C}"/>
              </a:ext>
            </a:extLst>
          </p:cNvPr>
          <p:cNvCxnSpPr>
            <a:cxnSpLocks/>
            <a:stCxn id="21" idx="1"/>
            <a:endCxn id="48" idx="11"/>
          </p:cNvCxnSpPr>
          <p:nvPr/>
        </p:nvCxnSpPr>
        <p:spPr>
          <a:xfrm flipH="1" flipV="1">
            <a:off x="4878584" y="5351636"/>
            <a:ext cx="773572" cy="237604"/>
          </a:xfrm>
          <a:prstGeom prst="line">
            <a:avLst/>
          </a:prstGeom>
          <a:ln w="19050" cap="flat" cmpd="sng" algn="ctr">
            <a:solidFill>
              <a:schemeClr val="tx1"/>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cxnSp>
        <p:nvCxnSpPr>
          <p:cNvPr id="24" name="Straight Connector 23">
            <a:extLst>
              <a:ext uri="{FF2B5EF4-FFF2-40B4-BE49-F238E27FC236}">
                <a16:creationId xmlns:a16="http://schemas.microsoft.com/office/drawing/2014/main" id="{7B4AFB65-512F-0229-556B-684C866F831B}"/>
              </a:ext>
            </a:extLst>
          </p:cNvPr>
          <p:cNvCxnSpPr>
            <a:cxnSpLocks/>
          </p:cNvCxnSpPr>
          <p:nvPr/>
        </p:nvCxnSpPr>
        <p:spPr>
          <a:xfrm flipH="1" flipV="1">
            <a:off x="5174371" y="5029507"/>
            <a:ext cx="579540" cy="17224"/>
          </a:xfrm>
          <a:prstGeom prst="line">
            <a:avLst/>
          </a:prstGeom>
          <a:ln w="19050" cap="flat" cmpd="sng" algn="ctr">
            <a:solidFill>
              <a:schemeClr val="tx1"/>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cxnSp>
        <p:nvCxnSpPr>
          <p:cNvPr id="25" name="Straight Connector 24">
            <a:extLst>
              <a:ext uri="{FF2B5EF4-FFF2-40B4-BE49-F238E27FC236}">
                <a16:creationId xmlns:a16="http://schemas.microsoft.com/office/drawing/2014/main" id="{10A29022-7887-DFCA-4AD4-172752155C85}"/>
              </a:ext>
            </a:extLst>
          </p:cNvPr>
          <p:cNvCxnSpPr>
            <a:cxnSpLocks/>
            <a:stCxn id="16" idx="1"/>
          </p:cNvCxnSpPr>
          <p:nvPr/>
        </p:nvCxnSpPr>
        <p:spPr>
          <a:xfrm flipH="1">
            <a:off x="5077993" y="4538961"/>
            <a:ext cx="555546" cy="77567"/>
          </a:xfrm>
          <a:prstGeom prst="line">
            <a:avLst/>
          </a:prstGeom>
          <a:ln w="19050" cap="flat" cmpd="sng" algn="ctr">
            <a:solidFill>
              <a:schemeClr val="tx1"/>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cxnSp>
        <p:nvCxnSpPr>
          <p:cNvPr id="26" name="Straight Connector 25">
            <a:extLst>
              <a:ext uri="{FF2B5EF4-FFF2-40B4-BE49-F238E27FC236}">
                <a16:creationId xmlns:a16="http://schemas.microsoft.com/office/drawing/2014/main" id="{C4499C12-1ADF-D6C2-AF18-699695C50FEF}"/>
              </a:ext>
            </a:extLst>
          </p:cNvPr>
          <p:cNvCxnSpPr>
            <a:cxnSpLocks/>
            <a:stCxn id="19" idx="1"/>
          </p:cNvCxnSpPr>
          <p:nvPr/>
        </p:nvCxnSpPr>
        <p:spPr>
          <a:xfrm flipH="1">
            <a:off x="5277350" y="4015741"/>
            <a:ext cx="353644" cy="239660"/>
          </a:xfrm>
          <a:prstGeom prst="line">
            <a:avLst/>
          </a:prstGeom>
          <a:ln w="19050" cap="flat" cmpd="sng" algn="ctr">
            <a:solidFill>
              <a:schemeClr val="tx1"/>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sp>
        <p:nvSpPr>
          <p:cNvPr id="27" name="Oval 26">
            <a:extLst>
              <a:ext uri="{FF2B5EF4-FFF2-40B4-BE49-F238E27FC236}">
                <a16:creationId xmlns:a16="http://schemas.microsoft.com/office/drawing/2014/main" id="{0CC31120-4060-66F0-D247-5B83D2FEEF1B}"/>
              </a:ext>
            </a:extLst>
          </p:cNvPr>
          <p:cNvSpPr/>
          <p:nvPr/>
        </p:nvSpPr>
        <p:spPr>
          <a:xfrm>
            <a:off x="3663666" y="3232003"/>
            <a:ext cx="531644" cy="531644"/>
          </a:xfrm>
          <a:prstGeom prst="ellipse">
            <a:avLst/>
          </a:prstGeom>
          <a:solidFill>
            <a:schemeClr val="bg1"/>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noProof="0"/>
          </a:p>
        </p:txBody>
      </p:sp>
      <p:sp>
        <p:nvSpPr>
          <p:cNvPr id="28" name="TextBox 27">
            <a:extLst>
              <a:ext uri="{FF2B5EF4-FFF2-40B4-BE49-F238E27FC236}">
                <a16:creationId xmlns:a16="http://schemas.microsoft.com/office/drawing/2014/main" id="{43F5FB5B-C465-B242-E5B5-FE3DCBCA8EDC}"/>
              </a:ext>
            </a:extLst>
          </p:cNvPr>
          <p:cNvSpPr txBox="1"/>
          <p:nvPr/>
        </p:nvSpPr>
        <p:spPr>
          <a:xfrm>
            <a:off x="3736080" y="3240520"/>
            <a:ext cx="418704" cy="523220"/>
          </a:xfrm>
          <a:prstGeom prst="rect">
            <a:avLst/>
          </a:prstGeom>
          <a:noFill/>
        </p:spPr>
        <p:txBody>
          <a:bodyPr wrap="none" rtlCol="0">
            <a:spAutoFit/>
          </a:bodyPr>
          <a:lstStyle/>
          <a:p>
            <a:pPr algn="l"/>
            <a:r>
              <a:rPr lang="en-GB" sz="2800" noProof="0"/>
              <a:t>V</a:t>
            </a:r>
          </a:p>
        </p:txBody>
      </p:sp>
      <p:sp>
        <p:nvSpPr>
          <p:cNvPr id="29" name="Oval 28">
            <a:extLst>
              <a:ext uri="{FF2B5EF4-FFF2-40B4-BE49-F238E27FC236}">
                <a16:creationId xmlns:a16="http://schemas.microsoft.com/office/drawing/2014/main" id="{9B9C9EB9-7F4C-DFBD-4326-7DF4DD685C7F}"/>
              </a:ext>
            </a:extLst>
          </p:cNvPr>
          <p:cNvSpPr/>
          <p:nvPr/>
        </p:nvSpPr>
        <p:spPr>
          <a:xfrm>
            <a:off x="2926355" y="2708783"/>
            <a:ext cx="531644" cy="531644"/>
          </a:xfrm>
          <a:prstGeom prst="ellipse">
            <a:avLst/>
          </a:prstGeom>
          <a:solidFill>
            <a:schemeClr val="bg1"/>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noProof="0"/>
          </a:p>
        </p:txBody>
      </p:sp>
      <p:sp>
        <p:nvSpPr>
          <p:cNvPr id="30" name="TextBox 29">
            <a:extLst>
              <a:ext uri="{FF2B5EF4-FFF2-40B4-BE49-F238E27FC236}">
                <a16:creationId xmlns:a16="http://schemas.microsoft.com/office/drawing/2014/main" id="{0BE51AD2-F163-2D0D-FDAD-D155EFFAB8CF}"/>
              </a:ext>
            </a:extLst>
          </p:cNvPr>
          <p:cNvSpPr txBox="1"/>
          <p:nvPr/>
        </p:nvSpPr>
        <p:spPr>
          <a:xfrm>
            <a:off x="2998769" y="2717300"/>
            <a:ext cx="447558" cy="523220"/>
          </a:xfrm>
          <a:prstGeom prst="rect">
            <a:avLst/>
          </a:prstGeom>
          <a:noFill/>
        </p:spPr>
        <p:txBody>
          <a:bodyPr wrap="none" rtlCol="0">
            <a:spAutoFit/>
          </a:bodyPr>
          <a:lstStyle/>
          <a:p>
            <a:pPr algn="l"/>
            <a:r>
              <a:rPr lang="en-GB" sz="2800" noProof="0"/>
              <a:t>A</a:t>
            </a:r>
          </a:p>
        </p:txBody>
      </p:sp>
      <p:sp>
        <p:nvSpPr>
          <p:cNvPr id="31" name="Rectangle 30">
            <a:extLst>
              <a:ext uri="{FF2B5EF4-FFF2-40B4-BE49-F238E27FC236}">
                <a16:creationId xmlns:a16="http://schemas.microsoft.com/office/drawing/2014/main" id="{607E1ADB-1EB4-47EE-93DC-4D2EAA4CF065}"/>
              </a:ext>
            </a:extLst>
          </p:cNvPr>
          <p:cNvSpPr/>
          <p:nvPr/>
        </p:nvSpPr>
        <p:spPr>
          <a:xfrm>
            <a:off x="508855" y="4549747"/>
            <a:ext cx="1744520" cy="418874"/>
          </a:xfrm>
          <a:prstGeom prst="rect">
            <a:avLst/>
          </a:prstGeom>
          <a:solidFill>
            <a:schemeClr val="bg1"/>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noProof="0"/>
          </a:p>
        </p:txBody>
      </p:sp>
      <p:sp>
        <p:nvSpPr>
          <p:cNvPr id="32" name="TextBox 31">
            <a:extLst>
              <a:ext uri="{FF2B5EF4-FFF2-40B4-BE49-F238E27FC236}">
                <a16:creationId xmlns:a16="http://schemas.microsoft.com/office/drawing/2014/main" id="{5EE9356E-42E5-A6B7-FD4D-58FCEB230F7C}"/>
              </a:ext>
            </a:extLst>
          </p:cNvPr>
          <p:cNvSpPr txBox="1"/>
          <p:nvPr/>
        </p:nvSpPr>
        <p:spPr>
          <a:xfrm>
            <a:off x="622462" y="4495323"/>
            <a:ext cx="1524776" cy="523220"/>
          </a:xfrm>
          <a:prstGeom prst="rect">
            <a:avLst/>
          </a:prstGeom>
          <a:noFill/>
        </p:spPr>
        <p:txBody>
          <a:bodyPr wrap="none" rtlCol="0">
            <a:spAutoFit/>
          </a:bodyPr>
          <a:lstStyle/>
          <a:p>
            <a:pPr algn="l"/>
            <a:r>
              <a:rPr lang="en-GB" sz="2800" noProof="0" dirty="0" err="1"/>
              <a:t>Amadóir</a:t>
            </a:r>
            <a:endParaRPr lang="en-GB" sz="2800" noProof="0" dirty="0"/>
          </a:p>
        </p:txBody>
      </p:sp>
      <p:sp>
        <p:nvSpPr>
          <p:cNvPr id="33" name="Rectangle 32">
            <a:extLst>
              <a:ext uri="{FF2B5EF4-FFF2-40B4-BE49-F238E27FC236}">
                <a16:creationId xmlns:a16="http://schemas.microsoft.com/office/drawing/2014/main" id="{1092C8AC-DF7D-A6C9-EE65-D8C1DC0EEF38}"/>
              </a:ext>
            </a:extLst>
          </p:cNvPr>
          <p:cNvSpPr/>
          <p:nvPr/>
        </p:nvSpPr>
        <p:spPr>
          <a:xfrm>
            <a:off x="539515" y="5303866"/>
            <a:ext cx="2914077" cy="429659"/>
          </a:xfrm>
          <a:prstGeom prst="rect">
            <a:avLst/>
          </a:prstGeom>
          <a:solidFill>
            <a:schemeClr val="bg1"/>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noProof="0"/>
          </a:p>
        </p:txBody>
      </p:sp>
      <p:sp>
        <p:nvSpPr>
          <p:cNvPr id="34" name="TextBox 33">
            <a:extLst>
              <a:ext uri="{FF2B5EF4-FFF2-40B4-BE49-F238E27FC236}">
                <a16:creationId xmlns:a16="http://schemas.microsoft.com/office/drawing/2014/main" id="{C3D75D33-DE1F-D1EA-6F4F-B177C7D27562}"/>
              </a:ext>
            </a:extLst>
          </p:cNvPr>
          <p:cNvSpPr txBox="1"/>
          <p:nvPr/>
        </p:nvSpPr>
        <p:spPr>
          <a:xfrm>
            <a:off x="508854" y="5244469"/>
            <a:ext cx="3196564" cy="523220"/>
          </a:xfrm>
          <a:prstGeom prst="rect">
            <a:avLst/>
          </a:prstGeom>
          <a:noFill/>
        </p:spPr>
        <p:txBody>
          <a:bodyPr wrap="square" rtlCol="0">
            <a:spAutoFit/>
          </a:bodyPr>
          <a:lstStyle/>
          <a:p>
            <a:pPr algn="l"/>
            <a:r>
              <a:rPr lang="en-GB" sz="2800" noProof="0" dirty="0" err="1"/>
              <a:t>Meá</a:t>
            </a:r>
            <a:r>
              <a:rPr lang="en-GB" sz="2800" noProof="0" dirty="0"/>
              <a:t> </a:t>
            </a:r>
            <a:r>
              <a:rPr lang="en-GB" sz="2800" noProof="0" dirty="0" err="1"/>
              <a:t>Leictreonach</a:t>
            </a:r>
            <a:endParaRPr lang="en-GB" sz="2800" noProof="0" dirty="0"/>
          </a:p>
        </p:txBody>
      </p:sp>
      <p:sp>
        <p:nvSpPr>
          <p:cNvPr id="35" name="Rectangle 34">
            <a:extLst>
              <a:ext uri="{FF2B5EF4-FFF2-40B4-BE49-F238E27FC236}">
                <a16:creationId xmlns:a16="http://schemas.microsoft.com/office/drawing/2014/main" id="{8D3EFD86-F165-4592-D8B1-D5220780D262}"/>
              </a:ext>
            </a:extLst>
          </p:cNvPr>
          <p:cNvSpPr/>
          <p:nvPr/>
        </p:nvSpPr>
        <p:spPr>
          <a:xfrm>
            <a:off x="2148749" y="2794592"/>
            <a:ext cx="610617" cy="288481"/>
          </a:xfrm>
          <a:prstGeom prst="rect">
            <a:avLst/>
          </a:prstGeom>
          <a:solidFill>
            <a:schemeClr val="bg1"/>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noProof="0"/>
          </a:p>
        </p:txBody>
      </p:sp>
      <p:cxnSp>
        <p:nvCxnSpPr>
          <p:cNvPr id="36" name="Straight Arrow Connector 35">
            <a:extLst>
              <a:ext uri="{FF2B5EF4-FFF2-40B4-BE49-F238E27FC236}">
                <a16:creationId xmlns:a16="http://schemas.microsoft.com/office/drawing/2014/main" id="{3DEFE82F-E4EC-3CC6-8845-9E584312EBD0}"/>
              </a:ext>
            </a:extLst>
          </p:cNvPr>
          <p:cNvCxnSpPr/>
          <p:nvPr/>
        </p:nvCxnSpPr>
        <p:spPr>
          <a:xfrm flipV="1">
            <a:off x="2186203" y="2579010"/>
            <a:ext cx="494767" cy="648072"/>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7" name="Rectangle 36">
            <a:extLst>
              <a:ext uri="{FF2B5EF4-FFF2-40B4-BE49-F238E27FC236}">
                <a16:creationId xmlns:a16="http://schemas.microsoft.com/office/drawing/2014/main" id="{149A32F5-CF82-8716-F684-EE14F6916724}"/>
              </a:ext>
            </a:extLst>
          </p:cNvPr>
          <p:cNvSpPr/>
          <p:nvPr/>
        </p:nvSpPr>
        <p:spPr>
          <a:xfrm>
            <a:off x="212720" y="2774603"/>
            <a:ext cx="1577174" cy="1360968"/>
          </a:xfrm>
          <a:prstGeom prst="rect">
            <a:avLst/>
          </a:prstGeom>
          <a:solidFill>
            <a:schemeClr val="bg1"/>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noProof="0"/>
          </a:p>
        </p:txBody>
      </p:sp>
      <p:sp>
        <p:nvSpPr>
          <p:cNvPr id="38" name="TextBox 37">
            <a:extLst>
              <a:ext uri="{FF2B5EF4-FFF2-40B4-BE49-F238E27FC236}">
                <a16:creationId xmlns:a16="http://schemas.microsoft.com/office/drawing/2014/main" id="{EF4C2056-2F16-DC96-3A35-6D35FC7C6EE8}"/>
              </a:ext>
            </a:extLst>
          </p:cNvPr>
          <p:cNvSpPr txBox="1"/>
          <p:nvPr/>
        </p:nvSpPr>
        <p:spPr>
          <a:xfrm>
            <a:off x="163746" y="2870758"/>
            <a:ext cx="1767664" cy="1200329"/>
          </a:xfrm>
          <a:prstGeom prst="rect">
            <a:avLst/>
          </a:prstGeom>
          <a:noFill/>
        </p:spPr>
        <p:txBody>
          <a:bodyPr wrap="square" rtlCol="0">
            <a:spAutoFit/>
          </a:bodyPr>
          <a:lstStyle/>
          <a:p>
            <a:r>
              <a:rPr lang="en-IE" sz="2400" dirty="0" err="1"/>
              <a:t>Soláthar</a:t>
            </a:r>
            <a:r>
              <a:rPr lang="en-IE" sz="2400" dirty="0"/>
              <a:t> </a:t>
            </a:r>
            <a:r>
              <a:rPr lang="en-IE" sz="2400" dirty="0" err="1"/>
              <a:t>ísealvoltais</a:t>
            </a:r>
            <a:r>
              <a:rPr lang="en-IE" sz="2400" dirty="0"/>
              <a:t> (DC)</a:t>
            </a:r>
            <a:endParaRPr lang="en-GB" sz="2400" noProof="0" dirty="0"/>
          </a:p>
        </p:txBody>
      </p:sp>
      <p:sp>
        <p:nvSpPr>
          <p:cNvPr id="46" name="Rectangle 45">
            <a:extLst>
              <a:ext uri="{FF2B5EF4-FFF2-40B4-BE49-F238E27FC236}">
                <a16:creationId xmlns:a16="http://schemas.microsoft.com/office/drawing/2014/main" id="{0190FBDC-A322-BB30-04AF-5191D20DDF2C}"/>
              </a:ext>
            </a:extLst>
          </p:cNvPr>
          <p:cNvSpPr/>
          <p:nvPr/>
        </p:nvSpPr>
        <p:spPr>
          <a:xfrm>
            <a:off x="3964133" y="4205585"/>
            <a:ext cx="1305233" cy="143533"/>
          </a:xfrm>
          <a:prstGeom prst="rect">
            <a:avLst/>
          </a:prstGeom>
          <a:solidFill>
            <a:srgbClr val="FFC000"/>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noProof="0"/>
          </a:p>
        </p:txBody>
      </p:sp>
      <p:sp>
        <p:nvSpPr>
          <p:cNvPr id="2" name="Title 1">
            <a:extLst>
              <a:ext uri="{FF2B5EF4-FFF2-40B4-BE49-F238E27FC236}">
                <a16:creationId xmlns:a16="http://schemas.microsoft.com/office/drawing/2014/main" id="{350B0428-CD8F-343B-E873-14287C6EE769}"/>
              </a:ext>
            </a:extLst>
          </p:cNvPr>
          <p:cNvSpPr>
            <a:spLocks noGrp="1"/>
          </p:cNvSpPr>
          <p:nvPr>
            <p:ph type="title"/>
          </p:nvPr>
        </p:nvSpPr>
        <p:spPr>
          <a:xfrm>
            <a:off x="254000" y="197771"/>
            <a:ext cx="8712200" cy="1089529"/>
          </a:xfrm>
        </p:spPr>
        <p:txBody>
          <a:bodyPr/>
          <a:lstStyle/>
          <a:p>
            <a:pPr>
              <a:spcBef>
                <a:spcPct val="50000"/>
              </a:spcBef>
            </a:pPr>
            <a:r>
              <a:rPr lang="en-GB" dirty="0"/>
              <a:t>Chun </a:t>
            </a:r>
            <a:r>
              <a:rPr lang="en-GB" dirty="0" err="1"/>
              <a:t>Saintoilleadh</a:t>
            </a:r>
            <a:r>
              <a:rPr lang="en-GB" dirty="0"/>
              <a:t> Teasa an </a:t>
            </a:r>
            <a:r>
              <a:rPr lang="en-GB" dirty="0" err="1"/>
              <a:t>uisce</a:t>
            </a:r>
            <a:r>
              <a:rPr lang="en-GB" dirty="0"/>
              <a:t> a </a:t>
            </a:r>
            <a:r>
              <a:rPr lang="en-GB" dirty="0" err="1"/>
              <a:t>thomhas</a:t>
            </a:r>
            <a:r>
              <a:rPr lang="en-GB" dirty="0"/>
              <a:t> le </a:t>
            </a:r>
            <a:r>
              <a:rPr lang="en-GB" dirty="0" err="1"/>
              <a:t>modh</a:t>
            </a:r>
            <a:r>
              <a:rPr lang="en-GB" dirty="0"/>
              <a:t> </a:t>
            </a:r>
            <a:r>
              <a:rPr lang="en-GB" dirty="0" err="1"/>
              <a:t>leictreach</a:t>
            </a:r>
            <a:endParaRPr lang="en-GB" dirty="0"/>
          </a:p>
        </p:txBody>
      </p:sp>
    </p:spTree>
    <p:extLst>
      <p:ext uri="{BB962C8B-B14F-4D97-AF65-F5344CB8AC3E}">
        <p14:creationId xmlns:p14="http://schemas.microsoft.com/office/powerpoint/2010/main" val="3789597710"/>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065A7846-121A-C644-72FD-809D4A3AB08F}"/>
              </a:ext>
            </a:extLst>
          </p:cNvPr>
          <p:cNvSpPr txBox="1"/>
          <p:nvPr/>
        </p:nvSpPr>
        <p:spPr>
          <a:xfrm>
            <a:off x="3481889" y="197771"/>
            <a:ext cx="5685596" cy="7571303"/>
          </a:xfrm>
          <a:prstGeom prst="rect">
            <a:avLst/>
          </a:prstGeom>
          <a:noFill/>
        </p:spPr>
        <p:txBody>
          <a:bodyPr wrap="square" rtlCol="0">
            <a:spAutoFit/>
          </a:bodyPr>
          <a:lstStyle/>
          <a:p>
            <a:r>
              <a:rPr lang="ga-IE" sz="2800" dirty="0"/>
              <a:t>Taifead mais an chalraiméadair le huisce agus gan uisce. Bain úsáid as uisce fionnuar </a:t>
            </a:r>
            <a:r>
              <a:rPr lang="en-IE" sz="2800" dirty="0"/>
              <a:t>5</a:t>
            </a:r>
            <a:r>
              <a:rPr lang="ga-IE" sz="2800" dirty="0"/>
              <a:t> nó </a:t>
            </a:r>
            <a:r>
              <a:rPr lang="en-IE" sz="2800" dirty="0"/>
              <a:t>6</a:t>
            </a:r>
            <a:r>
              <a:rPr lang="ga-IE" sz="2800" dirty="0"/>
              <a:t> K faoi bhun teocht an tseomra. Taifead an teocht.</a:t>
            </a:r>
          </a:p>
          <a:p>
            <a:br>
              <a:rPr lang="ga-IE" sz="1000" dirty="0"/>
            </a:br>
            <a:r>
              <a:rPr lang="ga-IE" sz="2800" dirty="0"/>
              <a:t>Cuir an chumhacht agus an lasc ama air. Cinntigh go bhfuil sruth tairiseach ann.</a:t>
            </a:r>
          </a:p>
          <a:p>
            <a:br>
              <a:rPr lang="ga-IE" sz="1000" dirty="0"/>
            </a:br>
            <a:r>
              <a:rPr lang="ga-IE" sz="2800" dirty="0"/>
              <a:t>Corraigh.</a:t>
            </a:r>
          </a:p>
          <a:p>
            <a:r>
              <a:rPr lang="ga-IE" sz="2800" dirty="0"/>
              <a:t>Taifead </a:t>
            </a:r>
            <a:r>
              <a:rPr lang="ga-IE" sz="2800" i="1" dirty="0"/>
              <a:t>I</a:t>
            </a:r>
            <a:r>
              <a:rPr lang="ga-IE" sz="2800" dirty="0"/>
              <a:t> agus </a:t>
            </a:r>
            <a:r>
              <a:rPr lang="ga-IE" sz="2800" i="1" dirty="0"/>
              <a:t>V</a:t>
            </a:r>
            <a:r>
              <a:rPr lang="ga-IE" sz="2800" dirty="0"/>
              <a:t> uair sa nóiméad.</a:t>
            </a:r>
            <a:endParaRPr lang="en-IE" sz="2800" dirty="0"/>
          </a:p>
          <a:p>
            <a:endParaRPr lang="ga-IE" sz="1000" dirty="0"/>
          </a:p>
          <a:p>
            <a:r>
              <a:rPr lang="ga-IE" sz="2800" dirty="0"/>
              <a:t>Nuair a shroicheann an teocht </a:t>
            </a:r>
            <a:r>
              <a:rPr lang="en-IE" sz="2800" dirty="0"/>
              <a:t>5</a:t>
            </a:r>
            <a:r>
              <a:rPr lang="ga-IE" sz="2800" dirty="0"/>
              <a:t> nó </a:t>
            </a:r>
            <a:r>
              <a:rPr lang="en-IE" sz="2800" dirty="0"/>
              <a:t>6</a:t>
            </a:r>
            <a:r>
              <a:rPr lang="ga-IE" sz="2800" dirty="0"/>
              <a:t> K os cionn teocht an tseomra, stad agus tabhair faoi deara an t-am agus an teocht.</a:t>
            </a:r>
          </a:p>
          <a:p>
            <a:br>
              <a:rPr lang="ga-IE" dirty="0"/>
            </a:br>
            <a:endParaRPr lang="en-GB" sz="2800" noProof="0" dirty="0"/>
          </a:p>
        </p:txBody>
      </p:sp>
      <p:sp>
        <p:nvSpPr>
          <p:cNvPr id="4" name="Title 3">
            <a:extLst>
              <a:ext uri="{FF2B5EF4-FFF2-40B4-BE49-F238E27FC236}">
                <a16:creationId xmlns:a16="http://schemas.microsoft.com/office/drawing/2014/main" id="{877937A7-585E-2122-A2DB-879334084DCB}"/>
              </a:ext>
            </a:extLst>
          </p:cNvPr>
          <p:cNvSpPr>
            <a:spLocks noGrp="1"/>
          </p:cNvSpPr>
          <p:nvPr>
            <p:ph type="title"/>
          </p:nvPr>
        </p:nvSpPr>
        <p:spPr>
          <a:xfrm>
            <a:off x="254000" y="197771"/>
            <a:ext cx="8712200" cy="590931"/>
          </a:xfrm>
        </p:spPr>
        <p:txBody>
          <a:bodyPr/>
          <a:lstStyle/>
          <a:p>
            <a:pPr>
              <a:spcBef>
                <a:spcPct val="50000"/>
              </a:spcBef>
            </a:pPr>
            <a:r>
              <a:rPr lang="en-GB" dirty="0" err="1"/>
              <a:t>Modh</a:t>
            </a:r>
            <a:endParaRPr lang="en-GB" dirty="0"/>
          </a:p>
        </p:txBody>
      </p:sp>
      <p:grpSp>
        <p:nvGrpSpPr>
          <p:cNvPr id="19" name="Group 18">
            <a:extLst>
              <a:ext uri="{FF2B5EF4-FFF2-40B4-BE49-F238E27FC236}">
                <a16:creationId xmlns:a16="http://schemas.microsoft.com/office/drawing/2014/main" id="{17420198-8BCB-C51A-94ED-80F2BE926483}"/>
              </a:ext>
            </a:extLst>
          </p:cNvPr>
          <p:cNvGrpSpPr/>
          <p:nvPr/>
        </p:nvGrpSpPr>
        <p:grpSpPr>
          <a:xfrm>
            <a:off x="2400341" y="849894"/>
            <a:ext cx="668424" cy="778719"/>
            <a:chOff x="2546263" y="1048241"/>
            <a:chExt cx="970051" cy="1297172"/>
          </a:xfrm>
        </p:grpSpPr>
        <p:sp>
          <p:nvSpPr>
            <p:cNvPr id="5" name="Freeform: Shape 4">
              <a:extLst>
                <a:ext uri="{FF2B5EF4-FFF2-40B4-BE49-F238E27FC236}">
                  <a16:creationId xmlns:a16="http://schemas.microsoft.com/office/drawing/2014/main" id="{AB26058B-B516-14CE-A19F-59E9B036DE85}"/>
                </a:ext>
              </a:extLst>
            </p:cNvPr>
            <p:cNvSpPr/>
            <p:nvPr/>
          </p:nvSpPr>
          <p:spPr>
            <a:xfrm>
              <a:off x="2546263" y="1377363"/>
              <a:ext cx="956930" cy="966933"/>
            </a:xfrm>
            <a:custGeom>
              <a:avLst/>
              <a:gdLst>
                <a:gd name="connsiteX0" fmla="*/ 0 w 956930"/>
                <a:gd name="connsiteY0" fmla="*/ 0 h 966933"/>
                <a:gd name="connsiteX1" fmla="*/ 956930 w 956930"/>
                <a:gd name="connsiteY1" fmla="*/ 0 h 966933"/>
                <a:gd name="connsiteX2" fmla="*/ 956930 w 956930"/>
                <a:gd name="connsiteY2" fmla="*/ 881873 h 966933"/>
                <a:gd name="connsiteX3" fmla="*/ 871870 w 956930"/>
                <a:gd name="connsiteY3" fmla="*/ 966933 h 966933"/>
                <a:gd name="connsiteX4" fmla="*/ 85060 w 956930"/>
                <a:gd name="connsiteY4" fmla="*/ 966933 h 966933"/>
                <a:gd name="connsiteX5" fmla="*/ 0 w 956930"/>
                <a:gd name="connsiteY5" fmla="*/ 881873 h 966933"/>
                <a:gd name="connsiteX6" fmla="*/ 0 w 956930"/>
                <a:gd name="connsiteY6" fmla="*/ 0 h 966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56930" h="966933">
                  <a:moveTo>
                    <a:pt x="0" y="0"/>
                  </a:moveTo>
                  <a:lnTo>
                    <a:pt x="956930" y="0"/>
                  </a:lnTo>
                  <a:lnTo>
                    <a:pt x="956930" y="881873"/>
                  </a:lnTo>
                  <a:lnTo>
                    <a:pt x="871870" y="966933"/>
                  </a:lnTo>
                  <a:lnTo>
                    <a:pt x="85060" y="966933"/>
                  </a:lnTo>
                  <a:lnTo>
                    <a:pt x="0" y="881873"/>
                  </a:lnTo>
                  <a:lnTo>
                    <a:pt x="0" y="0"/>
                  </a:lnTo>
                  <a:close/>
                </a:path>
              </a:pathLst>
            </a:custGeom>
            <a:solidFill>
              <a:schemeClr val="tx2">
                <a:lumMod val="10000"/>
                <a:lumOff val="90000"/>
              </a:schemeClr>
            </a:solidFill>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GB" noProof="0"/>
            </a:p>
          </p:txBody>
        </p:sp>
        <p:sp>
          <p:nvSpPr>
            <p:cNvPr id="6" name="Freeform: Shape 5">
              <a:extLst>
                <a:ext uri="{FF2B5EF4-FFF2-40B4-BE49-F238E27FC236}">
                  <a16:creationId xmlns:a16="http://schemas.microsoft.com/office/drawing/2014/main" id="{678A8D7B-6B17-C661-87F8-9CFF2B472E3F}"/>
                </a:ext>
              </a:extLst>
            </p:cNvPr>
            <p:cNvSpPr/>
            <p:nvPr/>
          </p:nvSpPr>
          <p:spPr>
            <a:xfrm>
              <a:off x="2559384" y="1048241"/>
              <a:ext cx="956930" cy="1297172"/>
            </a:xfrm>
            <a:custGeom>
              <a:avLst/>
              <a:gdLst>
                <a:gd name="connsiteX0" fmla="*/ 0 w 956930"/>
                <a:gd name="connsiteY0" fmla="*/ 21265 h 1297172"/>
                <a:gd name="connsiteX1" fmla="*/ 0 w 956930"/>
                <a:gd name="connsiteY1" fmla="*/ 1212112 h 1297172"/>
                <a:gd name="connsiteX2" fmla="*/ 85060 w 956930"/>
                <a:gd name="connsiteY2" fmla="*/ 1297172 h 1297172"/>
                <a:gd name="connsiteX3" fmla="*/ 871870 w 956930"/>
                <a:gd name="connsiteY3" fmla="*/ 1297172 h 1297172"/>
                <a:gd name="connsiteX4" fmla="*/ 956930 w 956930"/>
                <a:gd name="connsiteY4" fmla="*/ 1212112 h 1297172"/>
                <a:gd name="connsiteX5" fmla="*/ 956930 w 956930"/>
                <a:gd name="connsiteY5" fmla="*/ 0 h 1297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56930" h="1297172">
                  <a:moveTo>
                    <a:pt x="0" y="21265"/>
                  </a:moveTo>
                  <a:lnTo>
                    <a:pt x="0" y="1212112"/>
                  </a:lnTo>
                  <a:lnTo>
                    <a:pt x="85060" y="1297172"/>
                  </a:lnTo>
                  <a:lnTo>
                    <a:pt x="871870" y="1297172"/>
                  </a:lnTo>
                  <a:lnTo>
                    <a:pt x="956930" y="1212112"/>
                  </a:lnTo>
                  <a:lnTo>
                    <a:pt x="956930" y="0"/>
                  </a:lnTo>
                </a:path>
              </a:pathLst>
            </a:custGeom>
            <a:noFill/>
            <a:ln w="571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noProof="0"/>
            </a:p>
          </p:txBody>
        </p:sp>
      </p:grpSp>
      <p:sp>
        <p:nvSpPr>
          <p:cNvPr id="12" name="Freeform: Shape 11">
            <a:extLst>
              <a:ext uri="{FF2B5EF4-FFF2-40B4-BE49-F238E27FC236}">
                <a16:creationId xmlns:a16="http://schemas.microsoft.com/office/drawing/2014/main" id="{0E5E03E0-CE43-902A-5581-186FFD8F82DD}"/>
              </a:ext>
            </a:extLst>
          </p:cNvPr>
          <p:cNvSpPr/>
          <p:nvPr/>
        </p:nvSpPr>
        <p:spPr>
          <a:xfrm>
            <a:off x="666185" y="849895"/>
            <a:ext cx="659383" cy="747654"/>
          </a:xfrm>
          <a:custGeom>
            <a:avLst/>
            <a:gdLst>
              <a:gd name="connsiteX0" fmla="*/ 0 w 956930"/>
              <a:gd name="connsiteY0" fmla="*/ 21265 h 1297172"/>
              <a:gd name="connsiteX1" fmla="*/ 0 w 956930"/>
              <a:gd name="connsiteY1" fmla="*/ 1212112 h 1297172"/>
              <a:gd name="connsiteX2" fmla="*/ 85060 w 956930"/>
              <a:gd name="connsiteY2" fmla="*/ 1297172 h 1297172"/>
              <a:gd name="connsiteX3" fmla="*/ 871870 w 956930"/>
              <a:gd name="connsiteY3" fmla="*/ 1297172 h 1297172"/>
              <a:gd name="connsiteX4" fmla="*/ 956930 w 956930"/>
              <a:gd name="connsiteY4" fmla="*/ 1212112 h 1297172"/>
              <a:gd name="connsiteX5" fmla="*/ 956930 w 956930"/>
              <a:gd name="connsiteY5" fmla="*/ 0 h 1297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56930" h="1297172">
                <a:moveTo>
                  <a:pt x="0" y="21265"/>
                </a:moveTo>
                <a:lnTo>
                  <a:pt x="0" y="1212112"/>
                </a:lnTo>
                <a:lnTo>
                  <a:pt x="85060" y="1297172"/>
                </a:lnTo>
                <a:lnTo>
                  <a:pt x="871870" y="1297172"/>
                </a:lnTo>
                <a:lnTo>
                  <a:pt x="956930" y="1212112"/>
                </a:lnTo>
                <a:lnTo>
                  <a:pt x="956930" y="0"/>
                </a:lnTo>
              </a:path>
            </a:pathLst>
          </a:custGeom>
          <a:noFill/>
          <a:ln w="571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noProof="0"/>
          </a:p>
        </p:txBody>
      </p:sp>
      <p:sp>
        <p:nvSpPr>
          <p:cNvPr id="15" name="Oval 14">
            <a:extLst>
              <a:ext uri="{FF2B5EF4-FFF2-40B4-BE49-F238E27FC236}">
                <a16:creationId xmlns:a16="http://schemas.microsoft.com/office/drawing/2014/main" id="{865E91BD-1733-9DB1-C4FD-846ABB19CC4E}"/>
              </a:ext>
            </a:extLst>
          </p:cNvPr>
          <p:cNvSpPr/>
          <p:nvPr/>
        </p:nvSpPr>
        <p:spPr>
          <a:xfrm>
            <a:off x="2616979" y="4495426"/>
            <a:ext cx="531644" cy="531644"/>
          </a:xfrm>
          <a:prstGeom prst="ellipse">
            <a:avLst/>
          </a:prstGeom>
          <a:solidFill>
            <a:schemeClr val="bg1"/>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noProof="0"/>
          </a:p>
        </p:txBody>
      </p:sp>
      <p:sp>
        <p:nvSpPr>
          <p:cNvPr id="16" name="TextBox 15">
            <a:extLst>
              <a:ext uri="{FF2B5EF4-FFF2-40B4-BE49-F238E27FC236}">
                <a16:creationId xmlns:a16="http://schemas.microsoft.com/office/drawing/2014/main" id="{B89F3370-F3A5-E9F8-7D2F-825CD36C6110}"/>
              </a:ext>
            </a:extLst>
          </p:cNvPr>
          <p:cNvSpPr txBox="1"/>
          <p:nvPr/>
        </p:nvSpPr>
        <p:spPr>
          <a:xfrm>
            <a:off x="2684943" y="4492013"/>
            <a:ext cx="447558" cy="523220"/>
          </a:xfrm>
          <a:prstGeom prst="rect">
            <a:avLst/>
          </a:prstGeom>
          <a:noFill/>
        </p:spPr>
        <p:txBody>
          <a:bodyPr wrap="square" rtlCol="0">
            <a:spAutoFit/>
          </a:bodyPr>
          <a:lstStyle/>
          <a:p>
            <a:pPr algn="l"/>
            <a:r>
              <a:rPr lang="en-GB" sz="2800" noProof="0"/>
              <a:t>V</a:t>
            </a:r>
          </a:p>
        </p:txBody>
      </p:sp>
      <p:sp>
        <p:nvSpPr>
          <p:cNvPr id="17" name="Oval 16">
            <a:extLst>
              <a:ext uri="{FF2B5EF4-FFF2-40B4-BE49-F238E27FC236}">
                <a16:creationId xmlns:a16="http://schemas.microsoft.com/office/drawing/2014/main" id="{BBCC591B-18E1-C2C9-2AE1-096C7200DDED}"/>
              </a:ext>
            </a:extLst>
          </p:cNvPr>
          <p:cNvSpPr/>
          <p:nvPr/>
        </p:nvSpPr>
        <p:spPr>
          <a:xfrm>
            <a:off x="1935897" y="4509222"/>
            <a:ext cx="531644" cy="531644"/>
          </a:xfrm>
          <a:prstGeom prst="ellipse">
            <a:avLst/>
          </a:prstGeom>
          <a:solidFill>
            <a:schemeClr val="bg1"/>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noProof="0"/>
          </a:p>
        </p:txBody>
      </p:sp>
      <p:sp>
        <p:nvSpPr>
          <p:cNvPr id="18" name="TextBox 17">
            <a:extLst>
              <a:ext uri="{FF2B5EF4-FFF2-40B4-BE49-F238E27FC236}">
                <a16:creationId xmlns:a16="http://schemas.microsoft.com/office/drawing/2014/main" id="{C40DDD3E-B285-B7F3-494F-8CA00A08A89C}"/>
              </a:ext>
            </a:extLst>
          </p:cNvPr>
          <p:cNvSpPr txBox="1"/>
          <p:nvPr/>
        </p:nvSpPr>
        <p:spPr>
          <a:xfrm>
            <a:off x="1977940" y="4478133"/>
            <a:ext cx="447558" cy="523220"/>
          </a:xfrm>
          <a:prstGeom prst="rect">
            <a:avLst/>
          </a:prstGeom>
          <a:noFill/>
        </p:spPr>
        <p:txBody>
          <a:bodyPr wrap="none" rtlCol="0">
            <a:spAutoFit/>
          </a:bodyPr>
          <a:lstStyle/>
          <a:p>
            <a:pPr algn="l"/>
            <a:r>
              <a:rPr lang="en-GB" sz="2800" noProof="0"/>
              <a:t>A</a:t>
            </a:r>
          </a:p>
        </p:txBody>
      </p:sp>
      <p:sp>
        <p:nvSpPr>
          <p:cNvPr id="20" name="Rectangle 19">
            <a:extLst>
              <a:ext uri="{FF2B5EF4-FFF2-40B4-BE49-F238E27FC236}">
                <a16:creationId xmlns:a16="http://schemas.microsoft.com/office/drawing/2014/main" id="{C89BF52F-6BCA-FBA5-979D-AAACA537C04F}"/>
              </a:ext>
            </a:extLst>
          </p:cNvPr>
          <p:cNvSpPr/>
          <p:nvPr/>
        </p:nvSpPr>
        <p:spPr>
          <a:xfrm>
            <a:off x="2304421" y="3478088"/>
            <a:ext cx="610617" cy="288481"/>
          </a:xfrm>
          <a:prstGeom prst="rect">
            <a:avLst/>
          </a:prstGeom>
          <a:solidFill>
            <a:schemeClr val="bg1"/>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noProof="0"/>
          </a:p>
        </p:txBody>
      </p:sp>
      <p:cxnSp>
        <p:nvCxnSpPr>
          <p:cNvPr id="21" name="Straight Arrow Connector 20">
            <a:extLst>
              <a:ext uri="{FF2B5EF4-FFF2-40B4-BE49-F238E27FC236}">
                <a16:creationId xmlns:a16="http://schemas.microsoft.com/office/drawing/2014/main" id="{10DEAB48-4767-2143-637B-AC2AEC9EE918}"/>
              </a:ext>
            </a:extLst>
          </p:cNvPr>
          <p:cNvCxnSpPr/>
          <p:nvPr/>
        </p:nvCxnSpPr>
        <p:spPr>
          <a:xfrm flipV="1">
            <a:off x="2388317" y="3273311"/>
            <a:ext cx="494767" cy="648072"/>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2" name="Rectangle 21">
            <a:extLst>
              <a:ext uri="{FF2B5EF4-FFF2-40B4-BE49-F238E27FC236}">
                <a16:creationId xmlns:a16="http://schemas.microsoft.com/office/drawing/2014/main" id="{671B7900-2771-0633-FFB1-B02D591A3265}"/>
              </a:ext>
            </a:extLst>
          </p:cNvPr>
          <p:cNvSpPr/>
          <p:nvPr/>
        </p:nvSpPr>
        <p:spPr>
          <a:xfrm>
            <a:off x="1827387" y="2715659"/>
            <a:ext cx="1548493" cy="418874"/>
          </a:xfrm>
          <a:prstGeom prst="rect">
            <a:avLst/>
          </a:prstGeom>
          <a:solidFill>
            <a:schemeClr val="bg1"/>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noProof="0"/>
          </a:p>
        </p:txBody>
      </p:sp>
      <p:sp>
        <p:nvSpPr>
          <p:cNvPr id="23" name="TextBox 22">
            <a:extLst>
              <a:ext uri="{FF2B5EF4-FFF2-40B4-BE49-F238E27FC236}">
                <a16:creationId xmlns:a16="http://schemas.microsoft.com/office/drawing/2014/main" id="{7225930E-1472-7574-09BE-BB89C092DC4A}"/>
              </a:ext>
            </a:extLst>
          </p:cNvPr>
          <p:cNvSpPr txBox="1"/>
          <p:nvPr/>
        </p:nvSpPr>
        <p:spPr>
          <a:xfrm>
            <a:off x="1847601" y="2623187"/>
            <a:ext cx="1528279" cy="523220"/>
          </a:xfrm>
          <a:prstGeom prst="rect">
            <a:avLst/>
          </a:prstGeom>
          <a:noFill/>
        </p:spPr>
        <p:txBody>
          <a:bodyPr wrap="square" rtlCol="0">
            <a:spAutoFit/>
          </a:bodyPr>
          <a:lstStyle/>
          <a:p>
            <a:pPr algn="l"/>
            <a:r>
              <a:rPr lang="en-GB" sz="2800" noProof="0" dirty="0" err="1"/>
              <a:t>Amadóir</a:t>
            </a:r>
            <a:endParaRPr lang="en-GB" sz="2800" noProof="0" dirty="0"/>
          </a:p>
        </p:txBody>
      </p:sp>
      <p:sp>
        <p:nvSpPr>
          <p:cNvPr id="24" name="Freeform: Shape 23">
            <a:extLst>
              <a:ext uri="{FF2B5EF4-FFF2-40B4-BE49-F238E27FC236}">
                <a16:creationId xmlns:a16="http://schemas.microsoft.com/office/drawing/2014/main" id="{474DE77E-57DC-56ED-2CE7-77F943D94945}"/>
              </a:ext>
            </a:extLst>
          </p:cNvPr>
          <p:cNvSpPr/>
          <p:nvPr/>
        </p:nvSpPr>
        <p:spPr>
          <a:xfrm>
            <a:off x="304800" y="2704435"/>
            <a:ext cx="887445" cy="229769"/>
          </a:xfrm>
          <a:custGeom>
            <a:avLst/>
            <a:gdLst>
              <a:gd name="csX0" fmla="*/ 0 w 927100"/>
              <a:gd name="csY0" fmla="*/ 190500 h 190500"/>
              <a:gd name="csX1" fmla="*/ 520700 w 927100"/>
              <a:gd name="csY1" fmla="*/ 190500 h 190500"/>
              <a:gd name="csX2" fmla="*/ 927100 w 927100"/>
              <a:gd name="csY2" fmla="*/ 0 h 190500"/>
            </a:gdLst>
            <a:ahLst/>
            <a:cxnLst>
              <a:cxn ang="0">
                <a:pos x="csX0" y="csY0"/>
              </a:cxn>
              <a:cxn ang="0">
                <a:pos x="csX1" y="csY1"/>
              </a:cxn>
              <a:cxn ang="0">
                <a:pos x="csX2" y="csY2"/>
              </a:cxn>
            </a:cxnLst>
            <a:rect l="l" t="t" r="r" b="b"/>
            <a:pathLst>
              <a:path w="927100" h="190500">
                <a:moveTo>
                  <a:pt x="0" y="190500"/>
                </a:moveTo>
                <a:lnTo>
                  <a:pt x="520700" y="190500"/>
                </a:lnTo>
                <a:lnTo>
                  <a:pt x="927100" y="0"/>
                </a:lnTo>
              </a:path>
            </a:pathLst>
          </a:custGeom>
          <a:no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26" name="Straight Connector 25">
            <a:extLst>
              <a:ext uri="{FF2B5EF4-FFF2-40B4-BE49-F238E27FC236}">
                <a16:creationId xmlns:a16="http://schemas.microsoft.com/office/drawing/2014/main" id="{8F7261FF-2EE5-50FC-4798-A1C8BEE0B201}"/>
              </a:ext>
            </a:extLst>
          </p:cNvPr>
          <p:cNvCxnSpPr/>
          <p:nvPr/>
        </p:nvCxnSpPr>
        <p:spPr>
          <a:xfrm>
            <a:off x="1123808" y="2942202"/>
            <a:ext cx="546100" cy="0"/>
          </a:xfrm>
          <a:prstGeom prst="line">
            <a:avLst/>
          </a:prstGeom>
          <a:ln w="28575">
            <a:solidFill>
              <a:schemeClr val="tx1"/>
            </a:solidFill>
            <a:tailEnd type="none" w="med" len="lg"/>
          </a:ln>
        </p:spPr>
        <p:style>
          <a:lnRef idx="2">
            <a:schemeClr val="accent1"/>
          </a:lnRef>
          <a:fillRef idx="0">
            <a:schemeClr val="accent1"/>
          </a:fillRef>
          <a:effectRef idx="1">
            <a:schemeClr val="accent1"/>
          </a:effectRef>
          <a:fontRef idx="minor">
            <a:schemeClr val="tx1"/>
          </a:fontRef>
        </p:style>
      </p:cxnSp>
      <p:sp>
        <p:nvSpPr>
          <p:cNvPr id="27" name="Rectangle 26">
            <a:extLst>
              <a:ext uri="{FF2B5EF4-FFF2-40B4-BE49-F238E27FC236}">
                <a16:creationId xmlns:a16="http://schemas.microsoft.com/office/drawing/2014/main" id="{B539538D-FE60-0C7C-1CC9-E21591D69985}"/>
              </a:ext>
            </a:extLst>
          </p:cNvPr>
          <p:cNvSpPr/>
          <p:nvPr/>
        </p:nvSpPr>
        <p:spPr>
          <a:xfrm>
            <a:off x="1786411" y="5373379"/>
            <a:ext cx="1589469" cy="418874"/>
          </a:xfrm>
          <a:prstGeom prst="rect">
            <a:avLst/>
          </a:prstGeom>
          <a:solidFill>
            <a:schemeClr val="bg1"/>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noProof="0"/>
          </a:p>
        </p:txBody>
      </p:sp>
      <p:sp>
        <p:nvSpPr>
          <p:cNvPr id="28" name="TextBox 27">
            <a:extLst>
              <a:ext uri="{FF2B5EF4-FFF2-40B4-BE49-F238E27FC236}">
                <a16:creationId xmlns:a16="http://schemas.microsoft.com/office/drawing/2014/main" id="{7D29CB0A-72AA-B9D8-D542-28E8E97B66C6}"/>
              </a:ext>
            </a:extLst>
          </p:cNvPr>
          <p:cNvSpPr txBox="1"/>
          <p:nvPr/>
        </p:nvSpPr>
        <p:spPr>
          <a:xfrm>
            <a:off x="1786411" y="5321206"/>
            <a:ext cx="1565314" cy="523220"/>
          </a:xfrm>
          <a:prstGeom prst="rect">
            <a:avLst/>
          </a:prstGeom>
          <a:noFill/>
        </p:spPr>
        <p:txBody>
          <a:bodyPr wrap="square" rtlCol="0">
            <a:spAutoFit/>
          </a:bodyPr>
          <a:lstStyle/>
          <a:p>
            <a:pPr algn="l"/>
            <a:r>
              <a:rPr lang="en-GB" sz="2800" noProof="0" dirty="0" err="1"/>
              <a:t>Amadóir</a:t>
            </a:r>
            <a:endParaRPr lang="en-GB" sz="2800" noProof="0" dirty="0"/>
          </a:p>
        </p:txBody>
      </p:sp>
      <p:grpSp>
        <p:nvGrpSpPr>
          <p:cNvPr id="31" name="Group 30">
            <a:extLst>
              <a:ext uri="{FF2B5EF4-FFF2-40B4-BE49-F238E27FC236}">
                <a16:creationId xmlns:a16="http://schemas.microsoft.com/office/drawing/2014/main" id="{6165A4DA-C42C-8B75-3329-A55D7CD49A2C}"/>
              </a:ext>
            </a:extLst>
          </p:cNvPr>
          <p:cNvGrpSpPr/>
          <p:nvPr/>
        </p:nvGrpSpPr>
        <p:grpSpPr>
          <a:xfrm>
            <a:off x="168315" y="5930342"/>
            <a:ext cx="2889977" cy="77764"/>
            <a:chOff x="244111" y="5380479"/>
            <a:chExt cx="2889977" cy="77764"/>
          </a:xfrm>
        </p:grpSpPr>
        <p:sp>
          <p:nvSpPr>
            <p:cNvPr id="29" name="Rectangle 28">
              <a:extLst>
                <a:ext uri="{FF2B5EF4-FFF2-40B4-BE49-F238E27FC236}">
                  <a16:creationId xmlns:a16="http://schemas.microsoft.com/office/drawing/2014/main" id="{1556C725-58F4-E2B4-3C7D-2C0B83020506}"/>
                </a:ext>
              </a:extLst>
            </p:cNvPr>
            <p:cNvSpPr/>
            <p:nvPr/>
          </p:nvSpPr>
          <p:spPr>
            <a:xfrm rot="5400000">
              <a:off x="1650562" y="3974717"/>
              <a:ext cx="77075" cy="2889977"/>
            </a:xfrm>
            <a:prstGeom prst="rect">
              <a:avLst/>
            </a:prstGeom>
            <a:solidFill>
              <a:schemeClr val="bg1"/>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noProof="0"/>
            </a:p>
          </p:txBody>
        </p:sp>
        <p:sp>
          <p:nvSpPr>
            <p:cNvPr id="30" name="Rectangle 29">
              <a:extLst>
                <a:ext uri="{FF2B5EF4-FFF2-40B4-BE49-F238E27FC236}">
                  <a16:creationId xmlns:a16="http://schemas.microsoft.com/office/drawing/2014/main" id="{1C7FC898-DCFB-3E3F-6D04-E9A0865EBE57}"/>
                </a:ext>
              </a:extLst>
            </p:cNvPr>
            <p:cNvSpPr/>
            <p:nvPr/>
          </p:nvSpPr>
          <p:spPr>
            <a:xfrm rot="5400000">
              <a:off x="285271" y="5349208"/>
              <a:ext cx="77075" cy="139617"/>
            </a:xfrm>
            <a:prstGeom prst="rect">
              <a:avLst/>
            </a:prstGeom>
            <a:solidFill>
              <a:schemeClr val="tx1"/>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noProof="0"/>
            </a:p>
          </p:txBody>
        </p:sp>
      </p:grpSp>
      <p:sp>
        <p:nvSpPr>
          <p:cNvPr id="32" name="Rectangle: Rounded Corners 31">
            <a:extLst>
              <a:ext uri="{FF2B5EF4-FFF2-40B4-BE49-F238E27FC236}">
                <a16:creationId xmlns:a16="http://schemas.microsoft.com/office/drawing/2014/main" id="{4B893ACF-00C0-BDBE-E22F-C4192E1ABF30}"/>
              </a:ext>
            </a:extLst>
          </p:cNvPr>
          <p:cNvSpPr/>
          <p:nvPr/>
        </p:nvSpPr>
        <p:spPr>
          <a:xfrm>
            <a:off x="378648" y="1627675"/>
            <a:ext cx="1144671" cy="215492"/>
          </a:xfrm>
          <a:prstGeom prst="roundRect">
            <a:avLst/>
          </a:prstGeom>
          <a:solidFill>
            <a:schemeClr val="tx2">
              <a:lumMod val="10000"/>
              <a:lumOff val="90000"/>
            </a:schemeClr>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noProof="0"/>
          </a:p>
        </p:txBody>
      </p:sp>
      <p:sp>
        <p:nvSpPr>
          <p:cNvPr id="33" name="Rectangle: Rounded Corners 32">
            <a:extLst>
              <a:ext uri="{FF2B5EF4-FFF2-40B4-BE49-F238E27FC236}">
                <a16:creationId xmlns:a16="http://schemas.microsoft.com/office/drawing/2014/main" id="{1ED9C4A6-5323-6E6E-5FDA-D9EA9E34D0B3}"/>
              </a:ext>
            </a:extLst>
          </p:cNvPr>
          <p:cNvSpPr/>
          <p:nvPr/>
        </p:nvSpPr>
        <p:spPr>
          <a:xfrm>
            <a:off x="307492" y="1723650"/>
            <a:ext cx="1310318" cy="229769"/>
          </a:xfrm>
          <a:prstGeom prst="roundRect">
            <a:avLst/>
          </a:prstGeom>
          <a:solidFill>
            <a:schemeClr val="tx2">
              <a:lumMod val="10000"/>
              <a:lumOff val="90000"/>
            </a:schemeClr>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noProof="0"/>
          </a:p>
        </p:txBody>
      </p:sp>
      <p:sp>
        <p:nvSpPr>
          <p:cNvPr id="34" name="Rectangle: Rounded Corners 33">
            <a:extLst>
              <a:ext uri="{FF2B5EF4-FFF2-40B4-BE49-F238E27FC236}">
                <a16:creationId xmlns:a16="http://schemas.microsoft.com/office/drawing/2014/main" id="{B2FA26BF-56C7-9C88-B6C3-877E9A678AD7}"/>
              </a:ext>
            </a:extLst>
          </p:cNvPr>
          <p:cNvSpPr/>
          <p:nvPr/>
        </p:nvSpPr>
        <p:spPr>
          <a:xfrm>
            <a:off x="2126120" y="1641830"/>
            <a:ext cx="1144671" cy="215492"/>
          </a:xfrm>
          <a:prstGeom prst="roundRect">
            <a:avLst/>
          </a:prstGeom>
          <a:solidFill>
            <a:schemeClr val="tx2">
              <a:lumMod val="10000"/>
              <a:lumOff val="90000"/>
            </a:schemeClr>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noProof="0"/>
          </a:p>
        </p:txBody>
      </p:sp>
      <p:sp>
        <p:nvSpPr>
          <p:cNvPr id="35" name="Rectangle: Rounded Corners 34">
            <a:extLst>
              <a:ext uri="{FF2B5EF4-FFF2-40B4-BE49-F238E27FC236}">
                <a16:creationId xmlns:a16="http://schemas.microsoft.com/office/drawing/2014/main" id="{9DC4E8B6-B6C4-33DE-98D1-2587C5F6875D}"/>
              </a:ext>
            </a:extLst>
          </p:cNvPr>
          <p:cNvSpPr/>
          <p:nvPr/>
        </p:nvSpPr>
        <p:spPr>
          <a:xfrm>
            <a:off x="2041407" y="1755764"/>
            <a:ext cx="1310318" cy="229769"/>
          </a:xfrm>
          <a:prstGeom prst="roundRect">
            <a:avLst/>
          </a:prstGeom>
          <a:solidFill>
            <a:schemeClr val="tx2">
              <a:lumMod val="10000"/>
              <a:lumOff val="90000"/>
            </a:schemeClr>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noProof="0"/>
          </a:p>
        </p:txBody>
      </p:sp>
      <p:grpSp>
        <p:nvGrpSpPr>
          <p:cNvPr id="13" name="Group 12">
            <a:extLst>
              <a:ext uri="{FF2B5EF4-FFF2-40B4-BE49-F238E27FC236}">
                <a16:creationId xmlns:a16="http://schemas.microsoft.com/office/drawing/2014/main" id="{E8CB7FAB-FECE-D6E4-9908-F19FA703B91C}"/>
              </a:ext>
            </a:extLst>
          </p:cNvPr>
          <p:cNvGrpSpPr/>
          <p:nvPr/>
        </p:nvGrpSpPr>
        <p:grpSpPr>
          <a:xfrm>
            <a:off x="195925" y="2239450"/>
            <a:ext cx="2889977" cy="77764"/>
            <a:chOff x="244111" y="5380479"/>
            <a:chExt cx="2889977" cy="77764"/>
          </a:xfrm>
        </p:grpSpPr>
        <p:sp>
          <p:nvSpPr>
            <p:cNvPr id="10" name="Rectangle 9">
              <a:extLst>
                <a:ext uri="{FF2B5EF4-FFF2-40B4-BE49-F238E27FC236}">
                  <a16:creationId xmlns:a16="http://schemas.microsoft.com/office/drawing/2014/main" id="{4EE1D9EF-8FF8-38DA-50FD-55DCD27EE45E}"/>
                </a:ext>
              </a:extLst>
            </p:cNvPr>
            <p:cNvSpPr/>
            <p:nvPr/>
          </p:nvSpPr>
          <p:spPr>
            <a:xfrm rot="5400000">
              <a:off x="1650562" y="3974717"/>
              <a:ext cx="77075" cy="2889977"/>
            </a:xfrm>
            <a:prstGeom prst="rect">
              <a:avLst/>
            </a:prstGeom>
            <a:solidFill>
              <a:schemeClr val="bg1"/>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GB" noProof="0"/>
            </a:p>
          </p:txBody>
        </p:sp>
        <p:sp>
          <p:nvSpPr>
            <p:cNvPr id="11" name="Rectangle 10">
              <a:extLst>
                <a:ext uri="{FF2B5EF4-FFF2-40B4-BE49-F238E27FC236}">
                  <a16:creationId xmlns:a16="http://schemas.microsoft.com/office/drawing/2014/main" id="{51C378A2-05C9-DFE1-D050-4C0C3DBFA9D7}"/>
                </a:ext>
              </a:extLst>
            </p:cNvPr>
            <p:cNvSpPr/>
            <p:nvPr/>
          </p:nvSpPr>
          <p:spPr>
            <a:xfrm rot="5400000">
              <a:off x="285271" y="5349208"/>
              <a:ext cx="77075" cy="139617"/>
            </a:xfrm>
            <a:prstGeom prst="rect">
              <a:avLst/>
            </a:prstGeom>
            <a:solidFill>
              <a:schemeClr val="tx1"/>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GB" noProof="0"/>
            </a:p>
          </p:txBody>
        </p:sp>
      </p:grpSp>
      <p:sp>
        <p:nvSpPr>
          <p:cNvPr id="9" name="Freeform: Shape 8">
            <a:extLst>
              <a:ext uri="{FF2B5EF4-FFF2-40B4-BE49-F238E27FC236}">
                <a16:creationId xmlns:a16="http://schemas.microsoft.com/office/drawing/2014/main" id="{889FE215-B115-8927-89CC-395F07227E46}"/>
              </a:ext>
            </a:extLst>
          </p:cNvPr>
          <p:cNvSpPr/>
          <p:nvPr/>
        </p:nvSpPr>
        <p:spPr>
          <a:xfrm>
            <a:off x="304800" y="5373379"/>
            <a:ext cx="887445" cy="229769"/>
          </a:xfrm>
          <a:custGeom>
            <a:avLst/>
            <a:gdLst>
              <a:gd name="csX0" fmla="*/ 0 w 927100"/>
              <a:gd name="csY0" fmla="*/ 190500 h 190500"/>
              <a:gd name="csX1" fmla="*/ 520700 w 927100"/>
              <a:gd name="csY1" fmla="*/ 190500 h 190500"/>
              <a:gd name="csX2" fmla="*/ 927100 w 927100"/>
              <a:gd name="csY2" fmla="*/ 0 h 190500"/>
            </a:gdLst>
            <a:ahLst/>
            <a:cxnLst>
              <a:cxn ang="0">
                <a:pos x="csX0" y="csY0"/>
              </a:cxn>
              <a:cxn ang="0">
                <a:pos x="csX1" y="csY1"/>
              </a:cxn>
              <a:cxn ang="0">
                <a:pos x="csX2" y="csY2"/>
              </a:cxn>
            </a:cxnLst>
            <a:rect l="l" t="t" r="r" b="b"/>
            <a:pathLst>
              <a:path w="927100" h="190500">
                <a:moveTo>
                  <a:pt x="0" y="190500"/>
                </a:moveTo>
                <a:lnTo>
                  <a:pt x="520700" y="190500"/>
                </a:lnTo>
                <a:lnTo>
                  <a:pt x="927100" y="0"/>
                </a:lnTo>
              </a:path>
            </a:pathLst>
          </a:custGeom>
          <a:no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4" name="Straight Connector 13">
            <a:extLst>
              <a:ext uri="{FF2B5EF4-FFF2-40B4-BE49-F238E27FC236}">
                <a16:creationId xmlns:a16="http://schemas.microsoft.com/office/drawing/2014/main" id="{B3E7C325-EA97-6346-E3A0-E0738695E8B4}"/>
              </a:ext>
            </a:extLst>
          </p:cNvPr>
          <p:cNvCxnSpPr/>
          <p:nvPr/>
        </p:nvCxnSpPr>
        <p:spPr>
          <a:xfrm>
            <a:off x="1123808" y="5611146"/>
            <a:ext cx="546100" cy="0"/>
          </a:xfrm>
          <a:prstGeom prst="line">
            <a:avLst/>
          </a:prstGeom>
          <a:ln w="28575">
            <a:solidFill>
              <a:schemeClr val="tx1"/>
            </a:solidFill>
            <a:tailEnd type="none" w="med" len="lg"/>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562528654"/>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065A7846-121A-C644-72FD-809D4A3AB08F}"/>
              </a:ext>
            </a:extLst>
          </p:cNvPr>
          <p:cNvSpPr txBox="1"/>
          <p:nvPr/>
        </p:nvSpPr>
        <p:spPr>
          <a:xfrm>
            <a:off x="1997931" y="978524"/>
            <a:ext cx="4932040" cy="4031873"/>
          </a:xfrm>
          <a:prstGeom prst="rect">
            <a:avLst/>
          </a:prstGeom>
          <a:noFill/>
        </p:spPr>
        <p:txBody>
          <a:bodyPr wrap="square" rtlCol="0">
            <a:spAutoFit/>
          </a:bodyPr>
          <a:lstStyle/>
          <a:p>
            <a:pPr>
              <a:spcBef>
                <a:spcPts val="1200"/>
              </a:spcBef>
            </a:pPr>
            <a:r>
              <a:rPr lang="en-GB" sz="2800" noProof="0" dirty="0"/>
              <a:t>Mais </a:t>
            </a:r>
            <a:r>
              <a:rPr lang="en-IE" sz="2800" noProof="0" dirty="0"/>
              <a:t>c</a:t>
            </a:r>
            <a:r>
              <a:rPr lang="en-IE" sz="2800" dirty="0" err="1"/>
              <a:t>alraiméadar</a:t>
            </a:r>
            <a:r>
              <a:rPr lang="en-IE" sz="2800" dirty="0"/>
              <a:t> </a:t>
            </a:r>
            <a:r>
              <a:rPr lang="en-IE" sz="2800" dirty="0" err="1"/>
              <a:t>chopair</a:t>
            </a:r>
            <a:r>
              <a:rPr lang="en-GB" sz="2800" noProof="0" dirty="0"/>
              <a:t> </a:t>
            </a:r>
          </a:p>
          <a:p>
            <a:pPr algn="l">
              <a:spcBef>
                <a:spcPts val="1200"/>
              </a:spcBef>
            </a:pPr>
            <a:r>
              <a:rPr lang="en-GB" sz="2800" noProof="0" dirty="0"/>
              <a:t>Mais </a:t>
            </a:r>
            <a:r>
              <a:rPr lang="en-GB" sz="2800" noProof="0" dirty="0" err="1"/>
              <a:t>uisce</a:t>
            </a:r>
            <a:r>
              <a:rPr lang="en-GB" sz="2800" noProof="0" dirty="0"/>
              <a:t> </a:t>
            </a:r>
            <a:r>
              <a:rPr lang="en-GB" sz="2800" noProof="0" dirty="0" err="1"/>
              <a:t>fuar</a:t>
            </a:r>
            <a:endParaRPr lang="en-GB" sz="2800" noProof="0" dirty="0"/>
          </a:p>
          <a:p>
            <a:pPr algn="l">
              <a:spcBef>
                <a:spcPts val="1200"/>
              </a:spcBef>
            </a:pPr>
            <a:r>
              <a:rPr lang="en-GB" sz="2800" noProof="0" dirty="0" err="1"/>
              <a:t>Teocht</a:t>
            </a:r>
            <a:r>
              <a:rPr lang="en-GB" sz="2800" noProof="0" dirty="0"/>
              <a:t> </a:t>
            </a:r>
            <a:r>
              <a:rPr lang="en-GB" sz="2800" noProof="0" dirty="0" err="1"/>
              <a:t>tosaigh</a:t>
            </a:r>
            <a:endParaRPr lang="en-GB" sz="2800" noProof="0" dirty="0"/>
          </a:p>
          <a:p>
            <a:pPr algn="l">
              <a:spcBef>
                <a:spcPts val="1200"/>
              </a:spcBef>
            </a:pPr>
            <a:r>
              <a:rPr lang="en-GB" sz="2800" noProof="0" dirty="0" err="1"/>
              <a:t>Teocht</a:t>
            </a:r>
            <a:r>
              <a:rPr lang="en-GB" sz="2800" noProof="0" dirty="0"/>
              <a:t> </a:t>
            </a:r>
            <a:r>
              <a:rPr lang="en-GB" sz="2800" noProof="0" dirty="0" err="1"/>
              <a:t>deiridh</a:t>
            </a:r>
            <a:endParaRPr lang="en-GB" sz="2800" noProof="0" dirty="0"/>
          </a:p>
          <a:p>
            <a:pPr algn="l">
              <a:spcBef>
                <a:spcPts val="1200"/>
              </a:spcBef>
            </a:pPr>
            <a:r>
              <a:rPr lang="en-GB" sz="2800" noProof="0" dirty="0" err="1"/>
              <a:t>Sruth</a:t>
            </a:r>
            <a:endParaRPr lang="en-GB" sz="2800" noProof="0" dirty="0"/>
          </a:p>
          <a:p>
            <a:pPr algn="l">
              <a:spcBef>
                <a:spcPts val="1200"/>
              </a:spcBef>
            </a:pPr>
            <a:r>
              <a:rPr lang="en-GB" sz="2800" noProof="0" dirty="0"/>
              <a:t>Voltas</a:t>
            </a:r>
          </a:p>
          <a:p>
            <a:pPr algn="l">
              <a:spcBef>
                <a:spcPts val="1200"/>
              </a:spcBef>
            </a:pPr>
            <a:r>
              <a:rPr lang="en-GB" sz="2800" noProof="0" dirty="0"/>
              <a:t>Am</a:t>
            </a:r>
          </a:p>
        </p:txBody>
      </p:sp>
      <p:sp>
        <p:nvSpPr>
          <p:cNvPr id="4" name="Title 3">
            <a:extLst>
              <a:ext uri="{FF2B5EF4-FFF2-40B4-BE49-F238E27FC236}">
                <a16:creationId xmlns:a16="http://schemas.microsoft.com/office/drawing/2014/main" id="{8661C2A6-EC1D-16BA-FD3B-9C57ED978256}"/>
              </a:ext>
            </a:extLst>
          </p:cNvPr>
          <p:cNvSpPr>
            <a:spLocks noGrp="1"/>
          </p:cNvSpPr>
          <p:nvPr>
            <p:ph type="title"/>
          </p:nvPr>
        </p:nvSpPr>
        <p:spPr>
          <a:xfrm>
            <a:off x="254000" y="197771"/>
            <a:ext cx="8712200" cy="590931"/>
          </a:xfrm>
        </p:spPr>
        <p:txBody>
          <a:bodyPr/>
          <a:lstStyle/>
          <a:p>
            <a:pPr>
              <a:spcBef>
                <a:spcPct val="50000"/>
              </a:spcBef>
            </a:pPr>
            <a:r>
              <a:rPr lang="en-IE" dirty="0"/>
              <a:t>To</a:t>
            </a:r>
            <a:r>
              <a:rPr lang="ga-IE" dirty="0"/>
              <a:t>mhais</a:t>
            </a:r>
            <a:endParaRPr lang="en-GB" dirty="0"/>
          </a:p>
        </p:txBody>
      </p:sp>
    </p:spTree>
    <p:extLst>
      <p:ext uri="{BB962C8B-B14F-4D97-AF65-F5344CB8AC3E}">
        <p14:creationId xmlns:p14="http://schemas.microsoft.com/office/powerpoint/2010/main" val="1778350736"/>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57CB6528-44DC-FDE9-28F1-C37631D9C528}"/>
              </a:ext>
            </a:extLst>
          </p:cNvPr>
          <p:cNvSpPr txBox="1"/>
          <p:nvPr/>
        </p:nvSpPr>
        <p:spPr>
          <a:xfrm>
            <a:off x="359025" y="825108"/>
            <a:ext cx="8981954" cy="276999"/>
          </a:xfrm>
          <a:prstGeom prst="rect">
            <a:avLst/>
          </a:prstGeom>
          <a:noFill/>
        </p:spPr>
        <p:txBody>
          <a:bodyPr wrap="square" rtlCol="0">
            <a:spAutoFit/>
          </a:bodyPr>
          <a:lstStyle/>
          <a:p>
            <a:r>
              <a:rPr lang="en-IE" sz="1200" b="1" dirty="0"/>
              <a:t>An </a:t>
            </a:r>
            <a:r>
              <a:rPr lang="en-IE" sz="1200" b="1" dirty="0" err="1"/>
              <a:t>fuinneamh</a:t>
            </a:r>
            <a:r>
              <a:rPr lang="en-IE" sz="1200" b="1" dirty="0"/>
              <a:t> </a:t>
            </a:r>
            <a:r>
              <a:rPr lang="en-IE" sz="1200" b="1" dirty="0" err="1"/>
              <a:t>leictreach</a:t>
            </a:r>
            <a:r>
              <a:rPr lang="en-IE" sz="1200" b="1" dirty="0"/>
              <a:t> a </a:t>
            </a:r>
            <a:r>
              <a:rPr lang="en-IE" sz="1200" b="1" dirty="0" err="1"/>
              <a:t>sholáthraítear</a:t>
            </a:r>
            <a:r>
              <a:rPr lang="en-IE" sz="1200" b="1" dirty="0"/>
              <a:t> =An teas a </a:t>
            </a:r>
            <a:r>
              <a:rPr lang="en-IE" sz="1200" b="1" dirty="0" err="1"/>
              <a:t>ghnóthaigh</a:t>
            </a:r>
            <a:r>
              <a:rPr lang="en-IE" sz="1200" b="1" dirty="0"/>
              <a:t> an </a:t>
            </a:r>
            <a:r>
              <a:rPr lang="en-IE" sz="1200" b="1" dirty="0" err="1"/>
              <a:t>t-uisce+An</a:t>
            </a:r>
            <a:r>
              <a:rPr lang="en-IE" sz="1200" b="1" dirty="0"/>
              <a:t> teas a </a:t>
            </a:r>
            <a:r>
              <a:rPr lang="en-IE" sz="1200" b="1" dirty="0" err="1"/>
              <a:t>ghnóthaigh</a:t>
            </a:r>
            <a:r>
              <a:rPr lang="en-IE" sz="1200" b="1" dirty="0"/>
              <a:t> an </a:t>
            </a:r>
            <a:r>
              <a:rPr lang="en-IE" sz="1200" b="1" dirty="0" err="1"/>
              <a:t>calraiméadar</a:t>
            </a:r>
            <a:r>
              <a:rPr lang="en-IE" sz="1200" b="1" dirty="0"/>
              <a:t>.</a:t>
            </a:r>
            <a:endParaRPr lang="en-GB" sz="1200" b="1" noProof="0" dirty="0"/>
          </a:p>
        </p:txBody>
      </p:sp>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CCAF60FE-BFED-314B-ACE5-F7DAF0EFDFA0}"/>
                  </a:ext>
                </a:extLst>
              </p:cNvPr>
              <p:cNvSpPr txBox="1"/>
              <p:nvPr/>
            </p:nvSpPr>
            <p:spPr>
              <a:xfrm>
                <a:off x="1799184" y="1834265"/>
                <a:ext cx="5408222" cy="52322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2800" b="0" i="1" noProof="0" smtClean="0">
                          <a:latin typeface="Cambria Math" panose="02040503050406030204" pitchFamily="18" charset="0"/>
                        </a:rPr>
                        <m:t>𝐼𝑉𝑡</m:t>
                      </m:r>
                      <m:r>
                        <a:rPr lang="en-GB" sz="2800" b="0" i="1" noProof="0" smtClean="0">
                          <a:latin typeface="Cambria Math" panose="02040503050406030204" pitchFamily="18" charset="0"/>
                        </a:rPr>
                        <m:t>=</m:t>
                      </m:r>
                      <m:sSub>
                        <m:sSubPr>
                          <m:ctrlPr>
                            <a:rPr lang="en-GB" sz="2800" i="1" noProof="0">
                              <a:latin typeface="Cambria Math" panose="02040503050406030204" pitchFamily="18" charset="0"/>
                            </a:rPr>
                          </m:ctrlPr>
                        </m:sSubPr>
                        <m:e>
                          <m:r>
                            <a:rPr lang="en-GB" sz="2800" i="1" noProof="0">
                              <a:latin typeface="Cambria Math" panose="02040503050406030204" pitchFamily="18" charset="0"/>
                            </a:rPr>
                            <m:t>𝑚</m:t>
                          </m:r>
                        </m:e>
                        <m:sub>
                          <m:r>
                            <a:rPr lang="en-GB" sz="2800" i="1" noProof="0">
                              <a:latin typeface="Cambria Math" panose="02040503050406030204" pitchFamily="18" charset="0"/>
                            </a:rPr>
                            <m:t>𝑐</m:t>
                          </m:r>
                        </m:sub>
                      </m:sSub>
                      <m:sSub>
                        <m:sSubPr>
                          <m:ctrlPr>
                            <a:rPr lang="en-GB" sz="2800" i="1" noProof="0">
                              <a:latin typeface="Cambria Math" panose="02040503050406030204" pitchFamily="18" charset="0"/>
                            </a:rPr>
                          </m:ctrlPr>
                        </m:sSubPr>
                        <m:e>
                          <m:r>
                            <a:rPr lang="en-GB" sz="2800" i="1" noProof="0">
                              <a:latin typeface="Cambria Math" panose="02040503050406030204" pitchFamily="18" charset="0"/>
                            </a:rPr>
                            <m:t>𝑐</m:t>
                          </m:r>
                        </m:e>
                        <m:sub>
                          <m:r>
                            <a:rPr lang="en-GB" sz="2800" i="1" noProof="0">
                              <a:latin typeface="Cambria Math" panose="02040503050406030204" pitchFamily="18" charset="0"/>
                            </a:rPr>
                            <m:t>𝑐</m:t>
                          </m:r>
                        </m:sub>
                      </m:sSub>
                      <m:r>
                        <m:rPr>
                          <m:sty m:val="p"/>
                        </m:rPr>
                        <a:rPr lang="en-GB" sz="2800" noProof="0">
                          <a:latin typeface="Cambria Math" panose="02040503050406030204" pitchFamily="18" charset="0"/>
                        </a:rPr>
                        <m:t>Δ</m:t>
                      </m:r>
                      <m:r>
                        <a:rPr lang="en-GB" sz="2800" i="1" noProof="0">
                          <a:latin typeface="Cambria Math" panose="02040503050406030204" pitchFamily="18" charset="0"/>
                        </a:rPr>
                        <m:t>𝜃</m:t>
                      </m:r>
                      <m:r>
                        <a:rPr lang="en-GB" sz="2800" i="1" noProof="0">
                          <a:latin typeface="Cambria Math" panose="02040503050406030204" pitchFamily="18" charset="0"/>
                        </a:rPr>
                        <m:t>+</m:t>
                      </m:r>
                      <m:sSub>
                        <m:sSubPr>
                          <m:ctrlPr>
                            <a:rPr lang="en-GB" sz="2800" i="1" noProof="0">
                              <a:latin typeface="Cambria Math" panose="02040503050406030204" pitchFamily="18" charset="0"/>
                            </a:rPr>
                          </m:ctrlPr>
                        </m:sSubPr>
                        <m:e>
                          <m:r>
                            <a:rPr lang="en-GB" sz="2800" i="1" noProof="0">
                              <a:latin typeface="Cambria Math" panose="02040503050406030204" pitchFamily="18" charset="0"/>
                            </a:rPr>
                            <m:t>𝑚</m:t>
                          </m:r>
                        </m:e>
                        <m:sub>
                          <m:r>
                            <a:rPr lang="en-GB" sz="2800" i="1" noProof="0">
                              <a:latin typeface="Cambria Math" panose="02040503050406030204" pitchFamily="18" charset="0"/>
                            </a:rPr>
                            <m:t>𝑤</m:t>
                          </m:r>
                        </m:sub>
                      </m:sSub>
                      <m:sSub>
                        <m:sSubPr>
                          <m:ctrlPr>
                            <a:rPr lang="en-GB" sz="2800" i="1" noProof="0">
                              <a:latin typeface="Cambria Math" panose="02040503050406030204" pitchFamily="18" charset="0"/>
                            </a:rPr>
                          </m:ctrlPr>
                        </m:sSubPr>
                        <m:e>
                          <m:r>
                            <a:rPr lang="en-GB" sz="2800" i="1" noProof="0">
                              <a:latin typeface="Cambria Math" panose="02040503050406030204" pitchFamily="18" charset="0"/>
                            </a:rPr>
                            <m:t>𝑐</m:t>
                          </m:r>
                        </m:e>
                        <m:sub>
                          <m:r>
                            <a:rPr lang="en-GB" sz="2800" i="1" noProof="0">
                              <a:latin typeface="Cambria Math" panose="02040503050406030204" pitchFamily="18" charset="0"/>
                            </a:rPr>
                            <m:t>𝑤</m:t>
                          </m:r>
                        </m:sub>
                      </m:sSub>
                      <m:r>
                        <m:rPr>
                          <m:sty m:val="p"/>
                        </m:rPr>
                        <a:rPr lang="en-GB" sz="2800" noProof="0">
                          <a:latin typeface="Cambria Math" panose="02040503050406030204" pitchFamily="18" charset="0"/>
                        </a:rPr>
                        <m:t>Δ</m:t>
                      </m:r>
                      <m:r>
                        <a:rPr lang="en-GB" sz="2800" i="1" noProof="0">
                          <a:latin typeface="Cambria Math" panose="02040503050406030204" pitchFamily="18" charset="0"/>
                        </a:rPr>
                        <m:t>𝜃</m:t>
                      </m:r>
                    </m:oMath>
                  </m:oMathPara>
                </a14:m>
                <a:endParaRPr lang="en-GB" sz="2800" noProof="0" dirty="0"/>
              </a:p>
            </p:txBody>
          </p:sp>
        </mc:Choice>
        <mc:Fallback xmlns="">
          <p:sp>
            <p:nvSpPr>
              <p:cNvPr id="5" name="TextBox 4">
                <a:extLst>
                  <a:ext uri="{FF2B5EF4-FFF2-40B4-BE49-F238E27FC236}">
                    <a16:creationId xmlns:a16="http://schemas.microsoft.com/office/drawing/2014/main" id="{CCAF60FE-BFED-314B-ACE5-F7DAF0EFDFA0}"/>
                  </a:ext>
                </a:extLst>
              </p:cNvPr>
              <p:cNvSpPr txBox="1">
                <a:spLocks noRot="1" noChangeAspect="1" noMove="1" noResize="1" noEditPoints="1" noAdjustHandles="1" noChangeArrowheads="1" noChangeShapeType="1" noTextEdit="1"/>
              </p:cNvSpPr>
              <p:nvPr/>
            </p:nvSpPr>
            <p:spPr>
              <a:xfrm>
                <a:off x="1799184" y="1834265"/>
                <a:ext cx="5408222" cy="523220"/>
              </a:xfrm>
              <a:prstGeom prst="rect">
                <a:avLst/>
              </a:prstGeom>
              <a:blipFill>
                <a:blip r:embed="rId3"/>
                <a:stretch>
                  <a:fillRect/>
                </a:stretch>
              </a:blipFill>
            </p:spPr>
            <p:txBody>
              <a:bodyPr/>
              <a:lstStyle/>
              <a:p>
                <a:r>
                  <a:rPr lang="en-US">
                    <a:noFill/>
                  </a:rPr>
                  <a:t> </a:t>
                </a:r>
              </a:p>
            </p:txBody>
          </p:sp>
        </mc:Fallback>
      </mc:AlternateContent>
      <p:sp>
        <p:nvSpPr>
          <p:cNvPr id="6" name="TextBox 5">
            <a:extLst>
              <a:ext uri="{FF2B5EF4-FFF2-40B4-BE49-F238E27FC236}">
                <a16:creationId xmlns:a16="http://schemas.microsoft.com/office/drawing/2014/main" id="{738EFC63-2BF0-AF40-1C67-1BA49701F076}"/>
              </a:ext>
            </a:extLst>
          </p:cNvPr>
          <p:cNvSpPr txBox="1"/>
          <p:nvPr/>
        </p:nvSpPr>
        <p:spPr>
          <a:xfrm>
            <a:off x="557498" y="2393915"/>
            <a:ext cx="2483372" cy="584775"/>
          </a:xfrm>
          <a:prstGeom prst="rect">
            <a:avLst/>
          </a:prstGeom>
          <a:noFill/>
        </p:spPr>
        <p:txBody>
          <a:bodyPr wrap="none" rtlCol="0">
            <a:spAutoFit/>
          </a:bodyPr>
          <a:lstStyle/>
          <a:p>
            <a:r>
              <a:rPr lang="ga-IE" sz="3200" b="1" dirty="0">
                <a:solidFill>
                  <a:srgbClr val="C00000"/>
                </a:solidFill>
              </a:rPr>
              <a:t>Ath</a:t>
            </a:r>
            <a:r>
              <a:rPr lang="en-IE" sz="3200" b="1" dirty="0" err="1">
                <a:solidFill>
                  <a:srgbClr val="C00000"/>
                </a:solidFill>
              </a:rPr>
              <a:t>shochrú</a:t>
            </a:r>
            <a:endParaRPr lang="ga-IE" sz="3200" b="1" dirty="0">
              <a:solidFill>
                <a:srgbClr val="C00000"/>
              </a:solidFill>
            </a:endParaRPr>
          </a:p>
        </p:txBody>
      </p:sp>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91CF37D8-8482-69B0-92F1-43899399F2BD}"/>
                  </a:ext>
                </a:extLst>
              </p:cNvPr>
              <p:cNvSpPr txBox="1"/>
              <p:nvPr/>
            </p:nvSpPr>
            <p:spPr>
              <a:xfrm>
                <a:off x="2310205" y="2953517"/>
                <a:ext cx="4000256" cy="97802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GB" sz="2800" i="1" noProof="0" smtClean="0">
                              <a:latin typeface="Cambria Math" panose="02040503050406030204" pitchFamily="18" charset="0"/>
                            </a:rPr>
                          </m:ctrlPr>
                        </m:sSubPr>
                        <m:e>
                          <m:r>
                            <a:rPr lang="en-GB" sz="2800" i="1" noProof="0">
                              <a:latin typeface="Cambria Math" panose="02040503050406030204" pitchFamily="18" charset="0"/>
                            </a:rPr>
                            <m:t>𝑐</m:t>
                          </m:r>
                        </m:e>
                        <m:sub>
                          <m:r>
                            <a:rPr lang="en-GB" sz="2800" i="1" noProof="0">
                              <a:latin typeface="Cambria Math" panose="02040503050406030204" pitchFamily="18" charset="0"/>
                            </a:rPr>
                            <m:t>𝑤</m:t>
                          </m:r>
                        </m:sub>
                      </m:sSub>
                      <m:r>
                        <a:rPr lang="en-GB" sz="2800" b="0" i="1" noProof="0" smtClean="0">
                          <a:latin typeface="Cambria Math" panose="02040503050406030204" pitchFamily="18" charset="0"/>
                        </a:rPr>
                        <m:t>=</m:t>
                      </m:r>
                      <m:f>
                        <m:fPr>
                          <m:ctrlPr>
                            <a:rPr lang="en-GB" sz="2800" i="1" noProof="0">
                              <a:latin typeface="Cambria Math" panose="02040503050406030204" pitchFamily="18" charset="0"/>
                            </a:rPr>
                          </m:ctrlPr>
                        </m:fPr>
                        <m:num>
                          <m:r>
                            <a:rPr lang="en-GB" sz="2800" i="1" noProof="0">
                              <a:latin typeface="Cambria Math" panose="02040503050406030204" pitchFamily="18" charset="0"/>
                            </a:rPr>
                            <m:t>𝐼𝑉</m:t>
                          </m:r>
                          <m:r>
                            <a:rPr lang="en-GB" sz="2800" b="0" i="1" noProof="0" smtClean="0">
                              <a:latin typeface="Cambria Math" panose="02040503050406030204" pitchFamily="18" charset="0"/>
                            </a:rPr>
                            <m:t>𝑡</m:t>
                          </m:r>
                          <m:r>
                            <a:rPr lang="en-GB" sz="2800" i="1" noProof="0">
                              <a:latin typeface="Cambria Math" panose="02040503050406030204" pitchFamily="18" charset="0"/>
                            </a:rPr>
                            <m:t>−</m:t>
                          </m:r>
                          <m:sSub>
                            <m:sSubPr>
                              <m:ctrlPr>
                                <a:rPr lang="en-GB" sz="2800" i="1" noProof="0">
                                  <a:latin typeface="Cambria Math" panose="02040503050406030204" pitchFamily="18" charset="0"/>
                                </a:rPr>
                              </m:ctrlPr>
                            </m:sSubPr>
                            <m:e>
                              <m:r>
                                <a:rPr lang="en-GB" sz="2800" i="1" noProof="0">
                                  <a:latin typeface="Cambria Math" panose="02040503050406030204" pitchFamily="18" charset="0"/>
                                </a:rPr>
                                <m:t>𝑚</m:t>
                              </m:r>
                            </m:e>
                            <m:sub>
                              <m:r>
                                <a:rPr lang="en-GB" sz="2800" i="1" noProof="0">
                                  <a:latin typeface="Cambria Math" panose="02040503050406030204" pitchFamily="18" charset="0"/>
                                </a:rPr>
                                <m:t>𝑐</m:t>
                              </m:r>
                            </m:sub>
                          </m:sSub>
                          <m:sSub>
                            <m:sSubPr>
                              <m:ctrlPr>
                                <a:rPr lang="en-GB" sz="2800" i="1" noProof="0">
                                  <a:latin typeface="Cambria Math" panose="02040503050406030204" pitchFamily="18" charset="0"/>
                                </a:rPr>
                              </m:ctrlPr>
                            </m:sSubPr>
                            <m:e>
                              <m:r>
                                <a:rPr lang="en-GB" sz="2800" i="1" noProof="0">
                                  <a:latin typeface="Cambria Math" panose="02040503050406030204" pitchFamily="18" charset="0"/>
                                </a:rPr>
                                <m:t>𝑐</m:t>
                              </m:r>
                            </m:e>
                            <m:sub>
                              <m:r>
                                <a:rPr lang="en-GB" sz="2800" i="1" noProof="0">
                                  <a:latin typeface="Cambria Math" panose="02040503050406030204" pitchFamily="18" charset="0"/>
                                </a:rPr>
                                <m:t>𝑐</m:t>
                              </m:r>
                            </m:sub>
                          </m:sSub>
                          <m:r>
                            <m:rPr>
                              <m:sty m:val="p"/>
                            </m:rPr>
                            <a:rPr lang="en-GB" sz="2800" noProof="0">
                              <a:latin typeface="Cambria Math" panose="02040503050406030204" pitchFamily="18" charset="0"/>
                            </a:rPr>
                            <m:t>Δ</m:t>
                          </m:r>
                          <m:r>
                            <a:rPr lang="en-GB" sz="2800" i="1" noProof="0">
                              <a:latin typeface="Cambria Math" panose="02040503050406030204" pitchFamily="18" charset="0"/>
                            </a:rPr>
                            <m:t>𝜃</m:t>
                          </m:r>
                        </m:num>
                        <m:den>
                          <m:sSub>
                            <m:sSubPr>
                              <m:ctrlPr>
                                <a:rPr lang="en-GB" sz="2800" i="1" noProof="0">
                                  <a:latin typeface="Cambria Math" panose="02040503050406030204" pitchFamily="18" charset="0"/>
                                </a:rPr>
                              </m:ctrlPr>
                            </m:sSubPr>
                            <m:e>
                              <m:r>
                                <a:rPr lang="en-GB" sz="2800" i="1" noProof="0">
                                  <a:latin typeface="Cambria Math" panose="02040503050406030204" pitchFamily="18" charset="0"/>
                                </a:rPr>
                                <m:t>𝑚</m:t>
                              </m:r>
                            </m:e>
                            <m:sub>
                              <m:r>
                                <a:rPr lang="en-GB" sz="2800" i="1" noProof="0">
                                  <a:latin typeface="Cambria Math" panose="02040503050406030204" pitchFamily="18" charset="0"/>
                                </a:rPr>
                                <m:t>𝑤</m:t>
                              </m:r>
                            </m:sub>
                          </m:sSub>
                          <m:r>
                            <m:rPr>
                              <m:sty m:val="p"/>
                            </m:rPr>
                            <a:rPr lang="en-GB" sz="2800" noProof="0">
                              <a:latin typeface="Cambria Math" panose="02040503050406030204" pitchFamily="18" charset="0"/>
                            </a:rPr>
                            <m:t>Δ</m:t>
                          </m:r>
                          <m:r>
                            <a:rPr lang="en-GB" sz="2800" i="1" noProof="0">
                              <a:latin typeface="Cambria Math" panose="02040503050406030204" pitchFamily="18" charset="0"/>
                            </a:rPr>
                            <m:t>𝜃</m:t>
                          </m:r>
                        </m:den>
                      </m:f>
                    </m:oMath>
                  </m:oMathPara>
                </a14:m>
                <a:endParaRPr lang="en-GB" sz="2800" noProof="0"/>
              </a:p>
            </p:txBody>
          </p:sp>
        </mc:Choice>
        <mc:Fallback xmlns="">
          <p:sp>
            <p:nvSpPr>
              <p:cNvPr id="7" name="TextBox 6">
                <a:extLst>
                  <a:ext uri="{FF2B5EF4-FFF2-40B4-BE49-F238E27FC236}">
                    <a16:creationId xmlns:a16="http://schemas.microsoft.com/office/drawing/2014/main" id="{91CF37D8-8482-69B0-92F1-43899399F2BD}"/>
                  </a:ext>
                </a:extLst>
              </p:cNvPr>
              <p:cNvSpPr txBox="1">
                <a:spLocks noRot="1" noChangeAspect="1" noMove="1" noResize="1" noEditPoints="1" noAdjustHandles="1" noChangeArrowheads="1" noChangeShapeType="1" noTextEdit="1"/>
              </p:cNvSpPr>
              <p:nvPr/>
            </p:nvSpPr>
            <p:spPr>
              <a:xfrm>
                <a:off x="2310205" y="2953517"/>
                <a:ext cx="4000256" cy="978025"/>
              </a:xfrm>
              <a:prstGeom prst="rect">
                <a:avLst/>
              </a:prstGeom>
              <a:blipFill>
                <a:blip r:embed="rId4"/>
                <a:stretch>
                  <a:fillRect/>
                </a:stretch>
              </a:blipFill>
            </p:spPr>
            <p:txBody>
              <a:bodyPr/>
              <a:lstStyle/>
              <a:p>
                <a:r>
                  <a:rPr lang="en-US">
                    <a:noFill/>
                  </a:rPr>
                  <a:t> </a:t>
                </a:r>
              </a:p>
            </p:txBody>
          </p:sp>
        </mc:Fallback>
      </mc:AlternateContent>
      <p:sp>
        <p:nvSpPr>
          <p:cNvPr id="3" name="Title 2">
            <a:extLst>
              <a:ext uri="{FF2B5EF4-FFF2-40B4-BE49-F238E27FC236}">
                <a16:creationId xmlns:a16="http://schemas.microsoft.com/office/drawing/2014/main" id="{3AF84399-6426-E2E3-51DB-1A66D6254B77}"/>
              </a:ext>
            </a:extLst>
          </p:cNvPr>
          <p:cNvSpPr>
            <a:spLocks noGrp="1"/>
          </p:cNvSpPr>
          <p:nvPr>
            <p:ph type="title"/>
          </p:nvPr>
        </p:nvSpPr>
        <p:spPr>
          <a:xfrm>
            <a:off x="254000" y="197771"/>
            <a:ext cx="8712200" cy="590931"/>
          </a:xfrm>
        </p:spPr>
        <p:txBody>
          <a:bodyPr/>
          <a:lstStyle/>
          <a:p>
            <a:pPr>
              <a:spcBef>
                <a:spcPct val="50000"/>
              </a:spcBef>
            </a:pPr>
            <a:r>
              <a:rPr lang="ga-IE" dirty="0"/>
              <a:t>Ríomh</a:t>
            </a:r>
            <a:endParaRPr lang="en-GB" dirty="0"/>
          </a:p>
        </p:txBody>
      </p:sp>
      <p:sp>
        <p:nvSpPr>
          <p:cNvPr id="8" name="TextBox 7">
            <a:extLst>
              <a:ext uri="{FF2B5EF4-FFF2-40B4-BE49-F238E27FC236}">
                <a16:creationId xmlns:a16="http://schemas.microsoft.com/office/drawing/2014/main" id="{35F12F78-8494-BF15-CEEC-093B69EDD9A4}"/>
              </a:ext>
            </a:extLst>
          </p:cNvPr>
          <p:cNvSpPr txBox="1"/>
          <p:nvPr/>
        </p:nvSpPr>
        <p:spPr>
          <a:xfrm>
            <a:off x="38100" y="1138513"/>
            <a:ext cx="9144000" cy="446276"/>
          </a:xfrm>
          <a:prstGeom prst="rect">
            <a:avLst/>
          </a:prstGeom>
          <a:noFill/>
        </p:spPr>
        <p:txBody>
          <a:bodyPr wrap="square" rtlCol="0">
            <a:spAutoFit/>
          </a:bodyPr>
          <a:lstStyle/>
          <a:p>
            <a:pPr algn="l"/>
            <a:r>
              <a:rPr lang="en-GB" sz="2300" noProof="0" dirty="0" err="1"/>
              <a:t>Fuinneamh</a:t>
            </a:r>
            <a:r>
              <a:rPr lang="en-GB" sz="2300" noProof="0" dirty="0"/>
              <a:t> </a:t>
            </a:r>
            <a:r>
              <a:rPr lang="en-GB" sz="2300" noProof="0" dirty="0" err="1"/>
              <a:t>leictreach</a:t>
            </a:r>
            <a:r>
              <a:rPr lang="en-GB" sz="2300" noProof="0" dirty="0"/>
              <a:t> = </a:t>
            </a:r>
            <a:r>
              <a:rPr lang="en-GB" sz="2300" noProof="0" dirty="0" err="1"/>
              <a:t>Fuinneamh</a:t>
            </a:r>
            <a:r>
              <a:rPr lang="en-GB" sz="2300" noProof="0" dirty="0"/>
              <a:t> </a:t>
            </a:r>
            <a:r>
              <a:rPr lang="en-GB" sz="2300" noProof="0" dirty="0" err="1"/>
              <a:t>cuirtear</a:t>
            </a:r>
            <a:r>
              <a:rPr lang="en-GB" sz="2300" noProof="0" dirty="0"/>
              <a:t> ag an </a:t>
            </a:r>
            <a:r>
              <a:rPr lang="en-GB" sz="2300" noProof="0" dirty="0" err="1"/>
              <a:t>copar</a:t>
            </a:r>
            <a:r>
              <a:rPr lang="en-GB" sz="2300" noProof="0" dirty="0"/>
              <a:t> agus </a:t>
            </a:r>
            <a:r>
              <a:rPr lang="en-GB" sz="2300" noProof="0" dirty="0" err="1"/>
              <a:t>uisce</a:t>
            </a:r>
            <a:endParaRPr lang="en-GB" sz="2300" noProof="0" dirty="0"/>
          </a:p>
        </p:txBody>
      </p:sp>
      <p:pic>
        <p:nvPicPr>
          <p:cNvPr id="10" name="Picture 9">
            <a:extLst>
              <a:ext uri="{FF2B5EF4-FFF2-40B4-BE49-F238E27FC236}">
                <a16:creationId xmlns:a16="http://schemas.microsoft.com/office/drawing/2014/main" id="{A636DCEC-F73D-DFFD-A237-069A90FFE782}"/>
              </a:ext>
            </a:extLst>
          </p:cNvPr>
          <p:cNvPicPr>
            <a:picLocks noChangeAspect="1"/>
          </p:cNvPicPr>
          <p:nvPr/>
        </p:nvPicPr>
        <p:blipFill>
          <a:blip r:embed="rId5"/>
          <a:stretch>
            <a:fillRect/>
          </a:stretch>
        </p:blipFill>
        <p:spPr>
          <a:xfrm>
            <a:off x="2156098" y="4198756"/>
            <a:ext cx="5387807" cy="2461473"/>
          </a:xfrm>
          <a:prstGeom prst="rect">
            <a:avLst/>
          </a:prstGeom>
        </p:spPr>
      </p:pic>
    </p:spTree>
    <p:extLst>
      <p:ext uri="{BB962C8B-B14F-4D97-AF65-F5344CB8AC3E}">
        <p14:creationId xmlns:p14="http://schemas.microsoft.com/office/powerpoint/2010/main" val="2796789151"/>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065A7846-121A-C644-72FD-809D4A3AB08F}"/>
              </a:ext>
            </a:extLst>
          </p:cNvPr>
          <p:cNvSpPr txBox="1"/>
          <p:nvPr/>
        </p:nvSpPr>
        <p:spPr>
          <a:xfrm>
            <a:off x="3419872" y="1131461"/>
            <a:ext cx="3096344" cy="523220"/>
          </a:xfrm>
          <a:prstGeom prst="rect">
            <a:avLst/>
          </a:prstGeom>
          <a:noFill/>
        </p:spPr>
        <p:txBody>
          <a:bodyPr wrap="square" rtlCol="0">
            <a:spAutoFit/>
          </a:bodyPr>
          <a:lstStyle/>
          <a:p>
            <a:pPr algn="l"/>
            <a:r>
              <a:rPr lang="en-GB" sz="2800" b="1" dirty="0"/>
              <a:t>T</a:t>
            </a:r>
            <a:r>
              <a:rPr lang="en-GB" sz="2800" b="1" noProof="0" dirty="0" err="1"/>
              <a:t>orthaí</a:t>
            </a:r>
            <a:r>
              <a:rPr lang="en-GB" sz="2800" b="1" noProof="0" dirty="0"/>
              <a:t>:</a:t>
            </a:r>
          </a:p>
        </p:txBody>
      </p:sp>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91CF37D8-8482-69B0-92F1-43899399F2BD}"/>
                  </a:ext>
                </a:extLst>
              </p:cNvPr>
              <p:cNvSpPr txBox="1"/>
              <p:nvPr/>
            </p:nvSpPr>
            <p:spPr>
              <a:xfrm>
                <a:off x="-1" y="3838840"/>
                <a:ext cx="3731807" cy="1104598"/>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GB" sz="3200" i="1" noProof="0" smtClean="0">
                              <a:latin typeface="Cambria Math" panose="02040503050406030204" pitchFamily="18" charset="0"/>
                            </a:rPr>
                          </m:ctrlPr>
                        </m:sSubPr>
                        <m:e>
                          <m:r>
                            <a:rPr lang="en-GB" sz="3200" i="1" noProof="0">
                              <a:latin typeface="Cambria Math" panose="02040503050406030204" pitchFamily="18" charset="0"/>
                            </a:rPr>
                            <m:t>𝑐</m:t>
                          </m:r>
                        </m:e>
                        <m:sub>
                          <m:r>
                            <a:rPr lang="en-GB" sz="3200" i="1" noProof="0">
                              <a:latin typeface="Cambria Math" panose="02040503050406030204" pitchFamily="18" charset="0"/>
                            </a:rPr>
                            <m:t>𝑤</m:t>
                          </m:r>
                        </m:sub>
                      </m:sSub>
                      <m:r>
                        <a:rPr lang="en-GB" sz="3200" b="0" i="1" noProof="0" smtClean="0">
                          <a:latin typeface="Cambria Math" panose="02040503050406030204" pitchFamily="18" charset="0"/>
                        </a:rPr>
                        <m:t>=</m:t>
                      </m:r>
                      <m:f>
                        <m:fPr>
                          <m:ctrlPr>
                            <a:rPr lang="en-GB" sz="3200" i="1" noProof="0">
                              <a:latin typeface="Cambria Math" panose="02040503050406030204" pitchFamily="18" charset="0"/>
                            </a:rPr>
                          </m:ctrlPr>
                        </m:fPr>
                        <m:num>
                          <m:r>
                            <a:rPr lang="en-GB" sz="3200" i="1" noProof="0">
                              <a:latin typeface="Cambria Math" panose="02040503050406030204" pitchFamily="18" charset="0"/>
                            </a:rPr>
                            <m:t>𝐼𝑉</m:t>
                          </m:r>
                          <m:r>
                            <a:rPr lang="en-GB" sz="3200" b="0" i="1" noProof="0" smtClean="0">
                              <a:latin typeface="Cambria Math" panose="02040503050406030204" pitchFamily="18" charset="0"/>
                            </a:rPr>
                            <m:t>𝑡</m:t>
                          </m:r>
                          <m:r>
                            <a:rPr lang="en-GB" sz="3200" i="1" noProof="0">
                              <a:latin typeface="Cambria Math" panose="02040503050406030204" pitchFamily="18" charset="0"/>
                            </a:rPr>
                            <m:t>−</m:t>
                          </m:r>
                          <m:sSub>
                            <m:sSubPr>
                              <m:ctrlPr>
                                <a:rPr lang="en-GB" sz="3200" i="1" noProof="0">
                                  <a:latin typeface="Cambria Math" panose="02040503050406030204" pitchFamily="18" charset="0"/>
                                </a:rPr>
                              </m:ctrlPr>
                            </m:sSubPr>
                            <m:e>
                              <m:r>
                                <a:rPr lang="en-GB" sz="3200" i="1" noProof="0">
                                  <a:latin typeface="Cambria Math" panose="02040503050406030204" pitchFamily="18" charset="0"/>
                                </a:rPr>
                                <m:t>𝑚</m:t>
                              </m:r>
                            </m:e>
                            <m:sub>
                              <m:r>
                                <a:rPr lang="en-GB" sz="3200" i="1" noProof="0">
                                  <a:latin typeface="Cambria Math" panose="02040503050406030204" pitchFamily="18" charset="0"/>
                                </a:rPr>
                                <m:t>𝑐</m:t>
                              </m:r>
                            </m:sub>
                          </m:sSub>
                          <m:sSub>
                            <m:sSubPr>
                              <m:ctrlPr>
                                <a:rPr lang="en-GB" sz="3200" i="1" noProof="0">
                                  <a:latin typeface="Cambria Math" panose="02040503050406030204" pitchFamily="18" charset="0"/>
                                </a:rPr>
                              </m:ctrlPr>
                            </m:sSubPr>
                            <m:e>
                              <m:r>
                                <a:rPr lang="en-GB" sz="3200" i="1" noProof="0">
                                  <a:latin typeface="Cambria Math" panose="02040503050406030204" pitchFamily="18" charset="0"/>
                                </a:rPr>
                                <m:t>𝑐</m:t>
                              </m:r>
                            </m:e>
                            <m:sub>
                              <m:r>
                                <a:rPr lang="en-GB" sz="3200" i="1" noProof="0">
                                  <a:latin typeface="Cambria Math" panose="02040503050406030204" pitchFamily="18" charset="0"/>
                                </a:rPr>
                                <m:t>𝑐</m:t>
                              </m:r>
                            </m:sub>
                          </m:sSub>
                          <m:r>
                            <m:rPr>
                              <m:sty m:val="p"/>
                            </m:rPr>
                            <a:rPr lang="en-GB" sz="3200" noProof="0">
                              <a:latin typeface="Cambria Math" panose="02040503050406030204" pitchFamily="18" charset="0"/>
                            </a:rPr>
                            <m:t>Δ</m:t>
                          </m:r>
                          <m:r>
                            <a:rPr lang="en-GB" sz="3200" i="1" noProof="0">
                              <a:latin typeface="Cambria Math" panose="02040503050406030204" pitchFamily="18" charset="0"/>
                            </a:rPr>
                            <m:t>𝜃</m:t>
                          </m:r>
                        </m:num>
                        <m:den>
                          <m:sSub>
                            <m:sSubPr>
                              <m:ctrlPr>
                                <a:rPr lang="en-GB" sz="3200" i="1" noProof="0">
                                  <a:latin typeface="Cambria Math" panose="02040503050406030204" pitchFamily="18" charset="0"/>
                                </a:rPr>
                              </m:ctrlPr>
                            </m:sSubPr>
                            <m:e>
                              <m:r>
                                <a:rPr lang="en-GB" sz="3200" i="1" noProof="0">
                                  <a:latin typeface="Cambria Math" panose="02040503050406030204" pitchFamily="18" charset="0"/>
                                </a:rPr>
                                <m:t>𝑚</m:t>
                              </m:r>
                            </m:e>
                            <m:sub>
                              <m:r>
                                <a:rPr lang="en-GB" sz="3200" i="1" noProof="0">
                                  <a:latin typeface="Cambria Math" panose="02040503050406030204" pitchFamily="18" charset="0"/>
                                </a:rPr>
                                <m:t>𝑤</m:t>
                              </m:r>
                            </m:sub>
                          </m:sSub>
                          <m:r>
                            <m:rPr>
                              <m:sty m:val="p"/>
                            </m:rPr>
                            <a:rPr lang="en-GB" sz="3200" noProof="0">
                              <a:latin typeface="Cambria Math" panose="02040503050406030204" pitchFamily="18" charset="0"/>
                            </a:rPr>
                            <m:t>Δ</m:t>
                          </m:r>
                          <m:r>
                            <a:rPr lang="en-GB" sz="3200" i="1" noProof="0">
                              <a:latin typeface="Cambria Math" panose="02040503050406030204" pitchFamily="18" charset="0"/>
                            </a:rPr>
                            <m:t>𝜃</m:t>
                          </m:r>
                        </m:den>
                      </m:f>
                    </m:oMath>
                  </m:oMathPara>
                </a14:m>
                <a:endParaRPr lang="en-GB" sz="3200" noProof="0"/>
              </a:p>
            </p:txBody>
          </p:sp>
        </mc:Choice>
        <mc:Fallback xmlns="">
          <p:sp>
            <p:nvSpPr>
              <p:cNvPr id="7" name="TextBox 6">
                <a:extLst>
                  <a:ext uri="{FF2B5EF4-FFF2-40B4-BE49-F238E27FC236}">
                    <a16:creationId xmlns:a16="http://schemas.microsoft.com/office/drawing/2014/main" id="{91CF37D8-8482-69B0-92F1-43899399F2BD}"/>
                  </a:ext>
                </a:extLst>
              </p:cNvPr>
              <p:cNvSpPr txBox="1">
                <a:spLocks noRot="1" noChangeAspect="1" noMove="1" noResize="1" noEditPoints="1" noAdjustHandles="1" noChangeArrowheads="1" noChangeShapeType="1" noTextEdit="1"/>
              </p:cNvSpPr>
              <p:nvPr/>
            </p:nvSpPr>
            <p:spPr>
              <a:xfrm>
                <a:off x="-1" y="3838840"/>
                <a:ext cx="3731807" cy="1104598"/>
              </a:xfrm>
              <a:prstGeom prst="rect">
                <a:avLst/>
              </a:prstGeom>
              <a:blipFill>
                <a:blip r:embed="rId3"/>
                <a:stretch>
                  <a:fillRect/>
                </a:stretch>
              </a:blipFill>
            </p:spPr>
            <p:txBody>
              <a:bodyPr/>
              <a:lstStyle/>
              <a:p>
                <a:r>
                  <a:rPr lang="en-US">
                    <a:noFill/>
                  </a:rPr>
                  <a:t> </a:t>
                </a:r>
              </a:p>
            </p:txBody>
          </p:sp>
        </mc:Fallback>
      </mc:AlternateContent>
      <p:graphicFrame>
        <p:nvGraphicFramePr>
          <p:cNvPr id="10" name="Table 9">
            <a:extLst>
              <a:ext uri="{FF2B5EF4-FFF2-40B4-BE49-F238E27FC236}">
                <a16:creationId xmlns:a16="http://schemas.microsoft.com/office/drawing/2014/main" id="{42B53ACF-2B49-B5D4-0048-3BD4AAAFDB51}"/>
              </a:ext>
            </a:extLst>
          </p:cNvPr>
          <p:cNvGraphicFramePr>
            <a:graphicFrameLocks noGrp="1"/>
          </p:cNvGraphicFramePr>
          <p:nvPr>
            <p:extLst>
              <p:ext uri="{D42A27DB-BD31-4B8C-83A1-F6EECF244321}">
                <p14:modId xmlns:p14="http://schemas.microsoft.com/office/powerpoint/2010/main" val="4055990950"/>
              </p:ext>
            </p:extLst>
          </p:nvPr>
        </p:nvGraphicFramePr>
        <p:xfrm>
          <a:off x="3731807" y="1828440"/>
          <a:ext cx="5304688" cy="3633791"/>
        </p:xfrm>
        <a:graphic>
          <a:graphicData uri="http://schemas.openxmlformats.org/drawingml/2006/table">
            <a:tbl>
              <a:tblPr firstRow="1" firstCol="1" bandRow="1"/>
              <a:tblGrid>
                <a:gridCol w="4136748">
                  <a:extLst>
                    <a:ext uri="{9D8B030D-6E8A-4147-A177-3AD203B41FA5}">
                      <a16:colId xmlns:a16="http://schemas.microsoft.com/office/drawing/2014/main" val="1984243519"/>
                    </a:ext>
                  </a:extLst>
                </a:gridCol>
                <a:gridCol w="1167940">
                  <a:extLst>
                    <a:ext uri="{9D8B030D-6E8A-4147-A177-3AD203B41FA5}">
                      <a16:colId xmlns:a16="http://schemas.microsoft.com/office/drawing/2014/main" val="1814511107"/>
                    </a:ext>
                  </a:extLst>
                </a:gridCol>
              </a:tblGrid>
              <a:tr h="411451">
                <a:tc>
                  <a:txBody>
                    <a:bodyPr/>
                    <a:lstStyle/>
                    <a:p>
                      <a:pPr>
                        <a:lnSpc>
                          <a:spcPct val="115000"/>
                        </a:lnSpc>
                        <a:spcAft>
                          <a:spcPts val="800"/>
                        </a:spcAft>
                      </a:pPr>
                      <a:r>
                        <a:rPr lang="en-GB" sz="2800" kern="100" noProof="0" dirty="0">
                          <a:effectLst/>
                          <a:latin typeface="+mn-lt"/>
                          <a:ea typeface="Aptos" panose="020B0004020202020204" pitchFamily="34" charset="0"/>
                          <a:cs typeface="Times New Roman" panose="02020603050405020304" pitchFamily="18" charset="0"/>
                        </a:rPr>
                        <a:t>Mais </a:t>
                      </a:r>
                      <a:r>
                        <a:rPr lang="en-GB" sz="2800" kern="100" noProof="0" dirty="0" err="1">
                          <a:effectLst/>
                          <a:latin typeface="+mn-lt"/>
                          <a:ea typeface="Aptos" panose="020B0004020202020204" pitchFamily="34" charset="0"/>
                          <a:cs typeface="Times New Roman" panose="02020603050405020304" pitchFamily="18" charset="0"/>
                        </a:rPr>
                        <a:t>calraiméadar</a:t>
                      </a:r>
                      <a:endParaRPr lang="en-GB" sz="2800" kern="100" noProof="0" dirty="0">
                        <a:effectLst/>
                        <a:latin typeface="+mn-lt"/>
                        <a:ea typeface="Aptos" panose="020B0004020202020204" pitchFamily="34" charset="0"/>
                        <a:cs typeface="Times New Roman" panose="02020603050405020304" pitchFamily="18" charset="0"/>
                      </a:endParaRPr>
                    </a:p>
                  </a:txBody>
                  <a:tcPr marL="52156" marR="5215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nSpc>
                          <a:spcPct val="115000"/>
                        </a:lnSpc>
                        <a:spcAft>
                          <a:spcPts val="800"/>
                        </a:spcAft>
                      </a:pPr>
                      <a:r>
                        <a:rPr lang="en-GB" sz="2800" kern="100" noProof="0">
                          <a:effectLst/>
                          <a:latin typeface="+mn-lt"/>
                          <a:ea typeface="Aptos" panose="020B0004020202020204" pitchFamily="34" charset="0"/>
                          <a:cs typeface="Times New Roman" panose="02020603050405020304" pitchFamily="18" charset="0"/>
                        </a:rPr>
                        <a:t>65 g</a:t>
                      </a:r>
                    </a:p>
                  </a:txBody>
                  <a:tcPr marL="52156" marR="5215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4253303922"/>
                  </a:ext>
                </a:extLst>
              </a:tr>
              <a:tr h="411451">
                <a:tc>
                  <a:txBody>
                    <a:bodyPr/>
                    <a:lstStyle/>
                    <a:p>
                      <a:pPr>
                        <a:lnSpc>
                          <a:spcPct val="115000"/>
                        </a:lnSpc>
                        <a:spcAft>
                          <a:spcPts val="800"/>
                        </a:spcAft>
                      </a:pPr>
                      <a:r>
                        <a:rPr lang="en-GB" sz="2800" kern="100" noProof="0" dirty="0">
                          <a:effectLst/>
                          <a:latin typeface="+mn-lt"/>
                          <a:ea typeface="Aptos" panose="020B0004020202020204" pitchFamily="34" charset="0"/>
                          <a:cs typeface="Times New Roman" panose="02020603050405020304" pitchFamily="18" charset="0"/>
                        </a:rPr>
                        <a:t>Mais </a:t>
                      </a:r>
                      <a:r>
                        <a:rPr lang="en-GB" sz="2800" kern="100" noProof="0" dirty="0" err="1">
                          <a:effectLst/>
                          <a:latin typeface="+mn-lt"/>
                          <a:ea typeface="Aptos" panose="020B0004020202020204" pitchFamily="34" charset="0"/>
                          <a:cs typeface="Times New Roman" panose="02020603050405020304" pitchFamily="18" charset="0"/>
                        </a:rPr>
                        <a:t>calraiméadar</a:t>
                      </a:r>
                      <a:r>
                        <a:rPr lang="en-GB" sz="2800" kern="100" noProof="0" dirty="0">
                          <a:effectLst/>
                          <a:latin typeface="+mn-lt"/>
                          <a:ea typeface="Aptos" panose="020B0004020202020204" pitchFamily="34" charset="0"/>
                          <a:cs typeface="Times New Roman" panose="02020603050405020304" pitchFamily="18" charset="0"/>
                        </a:rPr>
                        <a:t> + </a:t>
                      </a:r>
                      <a:r>
                        <a:rPr lang="en-GB" sz="2800" kern="100" noProof="0" dirty="0" err="1">
                          <a:effectLst/>
                          <a:latin typeface="+mn-lt"/>
                          <a:ea typeface="Aptos" panose="020B0004020202020204" pitchFamily="34" charset="0"/>
                          <a:cs typeface="Times New Roman" panose="02020603050405020304" pitchFamily="18" charset="0"/>
                        </a:rPr>
                        <a:t>Uisce</a:t>
                      </a:r>
                      <a:endParaRPr lang="en-GB" sz="2800" kern="100" noProof="0" dirty="0">
                        <a:effectLst/>
                        <a:latin typeface="+mn-lt"/>
                        <a:ea typeface="Aptos" panose="020B0004020202020204" pitchFamily="34" charset="0"/>
                        <a:cs typeface="Times New Roman" panose="02020603050405020304" pitchFamily="18" charset="0"/>
                      </a:endParaRPr>
                    </a:p>
                  </a:txBody>
                  <a:tcPr marL="52156" marR="5215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nSpc>
                          <a:spcPct val="115000"/>
                        </a:lnSpc>
                        <a:spcAft>
                          <a:spcPts val="800"/>
                        </a:spcAft>
                      </a:pPr>
                      <a:r>
                        <a:rPr lang="en-GB" sz="2800" kern="100" noProof="0">
                          <a:effectLst/>
                          <a:latin typeface="+mn-lt"/>
                          <a:ea typeface="Aptos" panose="020B0004020202020204" pitchFamily="34" charset="0"/>
                          <a:cs typeface="Times New Roman" panose="02020603050405020304" pitchFamily="18" charset="0"/>
                        </a:rPr>
                        <a:t>158 g</a:t>
                      </a:r>
                    </a:p>
                  </a:txBody>
                  <a:tcPr marL="52156" marR="5215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962566157"/>
                  </a:ext>
                </a:extLst>
              </a:tr>
              <a:tr h="411451">
                <a:tc>
                  <a:txBody>
                    <a:bodyPr/>
                    <a:lstStyle/>
                    <a:p>
                      <a:pPr>
                        <a:lnSpc>
                          <a:spcPct val="115000"/>
                        </a:lnSpc>
                        <a:spcAft>
                          <a:spcPts val="800"/>
                        </a:spcAft>
                      </a:pPr>
                      <a:r>
                        <a:rPr lang="en-GB" sz="2800" kern="100" noProof="0" dirty="0" err="1">
                          <a:effectLst/>
                          <a:latin typeface="+mn-lt"/>
                          <a:ea typeface="Aptos" panose="020B0004020202020204" pitchFamily="34" charset="0"/>
                          <a:cs typeface="Times New Roman" panose="02020603050405020304" pitchFamily="18" charset="0"/>
                        </a:rPr>
                        <a:t>Teocht</a:t>
                      </a:r>
                      <a:r>
                        <a:rPr lang="en-GB" sz="2800" kern="100" noProof="0" dirty="0">
                          <a:effectLst/>
                          <a:latin typeface="+mn-lt"/>
                          <a:ea typeface="Aptos" panose="020B0004020202020204" pitchFamily="34" charset="0"/>
                          <a:cs typeface="Times New Roman" panose="02020603050405020304" pitchFamily="18" charset="0"/>
                        </a:rPr>
                        <a:t> </a:t>
                      </a:r>
                      <a:r>
                        <a:rPr lang="en-GB" sz="2800" kern="100" noProof="0" dirty="0" err="1">
                          <a:effectLst/>
                          <a:latin typeface="+mn-lt"/>
                          <a:ea typeface="Aptos" panose="020B0004020202020204" pitchFamily="34" charset="0"/>
                          <a:cs typeface="Times New Roman" panose="02020603050405020304" pitchFamily="18" charset="0"/>
                        </a:rPr>
                        <a:t>tosaigh</a:t>
                      </a:r>
                      <a:endParaRPr lang="en-GB" sz="2800" kern="100" noProof="0" dirty="0">
                        <a:effectLst/>
                        <a:latin typeface="+mn-lt"/>
                        <a:ea typeface="Aptos" panose="020B0004020202020204" pitchFamily="34" charset="0"/>
                        <a:cs typeface="Times New Roman" panose="02020603050405020304" pitchFamily="18" charset="0"/>
                      </a:endParaRPr>
                    </a:p>
                  </a:txBody>
                  <a:tcPr marL="52156" marR="5215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nSpc>
                          <a:spcPct val="115000"/>
                        </a:lnSpc>
                        <a:spcAft>
                          <a:spcPts val="800"/>
                        </a:spcAft>
                      </a:pPr>
                      <a:r>
                        <a:rPr lang="en-GB" sz="2800" kern="100" noProof="0">
                          <a:effectLst/>
                          <a:latin typeface="+mn-lt"/>
                          <a:ea typeface="Aptos" panose="020B0004020202020204" pitchFamily="34" charset="0"/>
                          <a:cs typeface="Times New Roman" panose="02020603050405020304" pitchFamily="18" charset="0"/>
                        </a:rPr>
                        <a:t>17.4</a:t>
                      </a:r>
                    </a:p>
                  </a:txBody>
                  <a:tcPr marL="52156" marR="5215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572907074"/>
                  </a:ext>
                </a:extLst>
              </a:tr>
              <a:tr h="411451">
                <a:tc>
                  <a:txBody>
                    <a:bodyPr/>
                    <a:lstStyle/>
                    <a:p>
                      <a:pPr>
                        <a:lnSpc>
                          <a:spcPct val="115000"/>
                        </a:lnSpc>
                        <a:spcAft>
                          <a:spcPts val="800"/>
                        </a:spcAft>
                      </a:pPr>
                      <a:r>
                        <a:rPr lang="en-GB" sz="2800" kern="100" noProof="0" dirty="0" err="1">
                          <a:effectLst/>
                          <a:latin typeface="+mn-lt"/>
                          <a:ea typeface="Aptos" panose="020B0004020202020204" pitchFamily="34" charset="0"/>
                          <a:cs typeface="Times New Roman" panose="02020603050405020304" pitchFamily="18" charset="0"/>
                        </a:rPr>
                        <a:t>Teocht</a:t>
                      </a:r>
                      <a:r>
                        <a:rPr lang="en-GB" sz="2800" kern="100" noProof="0" dirty="0">
                          <a:effectLst/>
                          <a:latin typeface="+mn-lt"/>
                          <a:ea typeface="Aptos" panose="020B0004020202020204" pitchFamily="34" charset="0"/>
                          <a:cs typeface="Times New Roman" panose="02020603050405020304" pitchFamily="18" charset="0"/>
                        </a:rPr>
                        <a:t> </a:t>
                      </a:r>
                      <a:r>
                        <a:rPr lang="en-GB" sz="2800" kern="100" noProof="0" dirty="0" err="1">
                          <a:effectLst/>
                          <a:latin typeface="+mn-lt"/>
                          <a:ea typeface="Aptos" panose="020B0004020202020204" pitchFamily="34" charset="0"/>
                          <a:cs typeface="Times New Roman" panose="02020603050405020304" pitchFamily="18" charset="0"/>
                        </a:rPr>
                        <a:t>deirigh</a:t>
                      </a:r>
                      <a:endParaRPr lang="en-GB" sz="2800" kern="100" noProof="0" dirty="0">
                        <a:effectLst/>
                        <a:latin typeface="+mn-lt"/>
                        <a:ea typeface="Aptos" panose="020B0004020202020204" pitchFamily="34" charset="0"/>
                        <a:cs typeface="Times New Roman" panose="02020603050405020304" pitchFamily="18" charset="0"/>
                      </a:endParaRPr>
                    </a:p>
                  </a:txBody>
                  <a:tcPr marL="52156" marR="5215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nSpc>
                          <a:spcPct val="115000"/>
                        </a:lnSpc>
                        <a:spcAft>
                          <a:spcPts val="800"/>
                        </a:spcAft>
                      </a:pPr>
                      <a:r>
                        <a:rPr lang="en-GB" sz="2800" kern="100" noProof="0">
                          <a:effectLst/>
                          <a:latin typeface="+mn-lt"/>
                          <a:ea typeface="Aptos" panose="020B0004020202020204" pitchFamily="34" charset="0"/>
                          <a:cs typeface="Times New Roman" panose="02020603050405020304" pitchFamily="18" charset="0"/>
                        </a:rPr>
                        <a:t>23.5</a:t>
                      </a:r>
                    </a:p>
                  </a:txBody>
                  <a:tcPr marL="52156" marR="5215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4008205852"/>
                  </a:ext>
                </a:extLst>
              </a:tr>
              <a:tr h="411451">
                <a:tc>
                  <a:txBody>
                    <a:bodyPr/>
                    <a:lstStyle/>
                    <a:p>
                      <a:pPr>
                        <a:lnSpc>
                          <a:spcPct val="115000"/>
                        </a:lnSpc>
                        <a:spcAft>
                          <a:spcPts val="800"/>
                        </a:spcAft>
                      </a:pPr>
                      <a:r>
                        <a:rPr lang="en-GB" sz="2800" kern="100" noProof="0" dirty="0">
                          <a:effectLst/>
                          <a:latin typeface="+mn-lt"/>
                          <a:ea typeface="Aptos" panose="020B0004020202020204" pitchFamily="34" charset="0"/>
                          <a:cs typeface="Times New Roman" panose="02020603050405020304" pitchFamily="18" charset="0"/>
                        </a:rPr>
                        <a:t>Am </a:t>
                      </a:r>
                      <a:r>
                        <a:rPr lang="en-GB" sz="2800" kern="100" noProof="0" dirty="0" err="1">
                          <a:effectLst/>
                          <a:latin typeface="+mn-lt"/>
                          <a:ea typeface="Aptos" panose="020B0004020202020204" pitchFamily="34" charset="0"/>
                          <a:cs typeface="Times New Roman" panose="02020603050405020304" pitchFamily="18" charset="0"/>
                        </a:rPr>
                        <a:t>tógtha</a:t>
                      </a:r>
                      <a:endParaRPr lang="en-GB" sz="2800" kern="100" noProof="0" dirty="0">
                        <a:effectLst/>
                        <a:latin typeface="+mn-lt"/>
                        <a:ea typeface="Aptos" panose="020B0004020202020204" pitchFamily="34" charset="0"/>
                        <a:cs typeface="Times New Roman" panose="02020603050405020304" pitchFamily="18" charset="0"/>
                      </a:endParaRPr>
                    </a:p>
                  </a:txBody>
                  <a:tcPr marL="52156" marR="5215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nSpc>
                          <a:spcPct val="115000"/>
                        </a:lnSpc>
                        <a:spcAft>
                          <a:spcPts val="800"/>
                        </a:spcAft>
                      </a:pPr>
                      <a:r>
                        <a:rPr lang="en-GB" sz="2800" kern="100" noProof="0" dirty="0">
                          <a:effectLst/>
                          <a:latin typeface="+mn-lt"/>
                          <a:ea typeface="Aptos" panose="020B0004020202020204" pitchFamily="34" charset="0"/>
                          <a:cs typeface="Times New Roman" panose="02020603050405020304" pitchFamily="18" charset="0"/>
                        </a:rPr>
                        <a:t>6 </a:t>
                      </a:r>
                      <a:r>
                        <a:rPr lang="en-GB" sz="2400" kern="100" noProof="0" dirty="0" err="1">
                          <a:effectLst/>
                          <a:latin typeface="+mn-lt"/>
                          <a:ea typeface="Aptos" panose="020B0004020202020204" pitchFamily="34" charset="0"/>
                          <a:cs typeface="Times New Roman" panose="02020603050405020304" pitchFamily="18" charset="0"/>
                        </a:rPr>
                        <a:t>nóim</a:t>
                      </a:r>
                      <a:endParaRPr lang="en-GB" sz="2400" kern="100" noProof="0" dirty="0">
                        <a:effectLst/>
                        <a:latin typeface="+mn-lt"/>
                        <a:ea typeface="Aptos" panose="020B0004020202020204" pitchFamily="34" charset="0"/>
                        <a:cs typeface="Times New Roman" panose="02020603050405020304" pitchFamily="18" charset="0"/>
                      </a:endParaRPr>
                    </a:p>
                  </a:txBody>
                  <a:tcPr marL="52156" marR="5215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83991343"/>
                  </a:ext>
                </a:extLst>
              </a:tr>
              <a:tr h="411451">
                <a:tc>
                  <a:txBody>
                    <a:bodyPr/>
                    <a:lstStyle/>
                    <a:p>
                      <a:pPr>
                        <a:lnSpc>
                          <a:spcPct val="115000"/>
                        </a:lnSpc>
                        <a:spcAft>
                          <a:spcPts val="800"/>
                        </a:spcAft>
                      </a:pPr>
                      <a:r>
                        <a:rPr lang="en-GB" sz="2800" kern="100" noProof="0" dirty="0" err="1">
                          <a:effectLst/>
                          <a:latin typeface="+mn-lt"/>
                          <a:ea typeface="Aptos" panose="020B0004020202020204" pitchFamily="34" charset="0"/>
                          <a:cs typeface="Times New Roman" panose="02020603050405020304" pitchFamily="18" charset="0"/>
                        </a:rPr>
                        <a:t>Sruth</a:t>
                      </a:r>
                      <a:endParaRPr lang="en-GB" sz="2800" kern="100" noProof="0" dirty="0">
                        <a:effectLst/>
                        <a:latin typeface="+mn-lt"/>
                        <a:ea typeface="Aptos" panose="020B0004020202020204" pitchFamily="34" charset="0"/>
                        <a:cs typeface="Times New Roman" panose="02020603050405020304" pitchFamily="18" charset="0"/>
                      </a:endParaRPr>
                    </a:p>
                  </a:txBody>
                  <a:tcPr marL="52156" marR="5215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nSpc>
                          <a:spcPct val="115000"/>
                        </a:lnSpc>
                        <a:spcAft>
                          <a:spcPts val="800"/>
                        </a:spcAft>
                      </a:pPr>
                      <a:r>
                        <a:rPr lang="en-GB" sz="2800" kern="100" noProof="0">
                          <a:effectLst/>
                          <a:latin typeface="+mn-lt"/>
                          <a:ea typeface="Aptos" panose="020B0004020202020204" pitchFamily="34" charset="0"/>
                          <a:cs typeface="Times New Roman" panose="02020603050405020304" pitchFamily="18" charset="0"/>
                        </a:rPr>
                        <a:t>1.2 A</a:t>
                      </a:r>
                    </a:p>
                  </a:txBody>
                  <a:tcPr marL="52156" marR="5215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599454773"/>
                  </a:ext>
                </a:extLst>
              </a:tr>
              <a:tr h="411451">
                <a:tc>
                  <a:txBody>
                    <a:bodyPr/>
                    <a:lstStyle/>
                    <a:p>
                      <a:pPr>
                        <a:lnSpc>
                          <a:spcPct val="115000"/>
                        </a:lnSpc>
                        <a:spcAft>
                          <a:spcPts val="800"/>
                        </a:spcAft>
                      </a:pPr>
                      <a:r>
                        <a:rPr lang="en-GB" sz="2800" kern="100" noProof="0" dirty="0">
                          <a:effectLst/>
                          <a:latin typeface="+mn-lt"/>
                          <a:ea typeface="Aptos" panose="020B0004020202020204" pitchFamily="34" charset="0"/>
                          <a:cs typeface="Times New Roman" panose="02020603050405020304" pitchFamily="18" charset="0"/>
                        </a:rPr>
                        <a:t>Voltas</a:t>
                      </a:r>
                    </a:p>
                  </a:txBody>
                  <a:tcPr marL="52156" marR="5215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nSpc>
                          <a:spcPct val="115000"/>
                        </a:lnSpc>
                        <a:spcAft>
                          <a:spcPts val="800"/>
                        </a:spcAft>
                      </a:pPr>
                      <a:r>
                        <a:rPr lang="en-GB" sz="2800" kern="100" noProof="0" dirty="0">
                          <a:effectLst/>
                          <a:latin typeface="+mn-lt"/>
                          <a:ea typeface="Aptos" panose="020B0004020202020204" pitchFamily="34" charset="0"/>
                          <a:cs typeface="Times New Roman" panose="02020603050405020304" pitchFamily="18" charset="0"/>
                        </a:rPr>
                        <a:t>5.7 V</a:t>
                      </a:r>
                    </a:p>
                  </a:txBody>
                  <a:tcPr marL="52156" marR="5215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3523614319"/>
                  </a:ext>
                </a:extLst>
              </a:tr>
            </a:tbl>
          </a:graphicData>
        </a:graphic>
      </p:graphicFrame>
      <mc:AlternateContent xmlns:mc="http://schemas.openxmlformats.org/markup-compatibility/2006" xmlns:a14="http://schemas.microsoft.com/office/drawing/2010/main">
        <mc:Choice Requires="a14">
          <p:sp>
            <p:nvSpPr>
              <p:cNvPr id="11" name="TextBox 10">
                <a:extLst>
                  <a:ext uri="{FF2B5EF4-FFF2-40B4-BE49-F238E27FC236}">
                    <a16:creationId xmlns:a16="http://schemas.microsoft.com/office/drawing/2014/main" id="{6222B06E-93CF-BC0A-25F8-27DFA3C96731}"/>
                  </a:ext>
                </a:extLst>
              </p:cNvPr>
              <p:cNvSpPr txBox="1"/>
              <p:nvPr/>
            </p:nvSpPr>
            <p:spPr>
              <a:xfrm>
                <a:off x="61718" y="2868254"/>
                <a:ext cx="3460370" cy="523220"/>
              </a:xfrm>
              <a:prstGeom prst="rect">
                <a:avLst/>
              </a:prstGeom>
              <a:noFill/>
            </p:spPr>
            <p:txBody>
              <a:bodyPr wrap="none" rtlCol="0">
                <a:spAutoFit/>
              </a:bodyPr>
              <a:lstStyle/>
              <a:p>
                <a:pPr algn="l"/>
                <a14:m>
                  <m:oMathPara xmlns:m="http://schemas.openxmlformats.org/officeDocument/2006/math">
                    <m:oMathParaPr>
                      <m:jc m:val="centerGroup"/>
                    </m:oMathParaPr>
                    <m:oMath xmlns:m="http://schemas.openxmlformats.org/officeDocument/2006/math">
                      <m:sSub>
                        <m:sSubPr>
                          <m:ctrlPr>
                            <a:rPr lang="en-GB" sz="2800" b="0" i="1" noProof="0" smtClean="0">
                              <a:latin typeface="Cambria Math" panose="02040503050406030204" pitchFamily="18" charset="0"/>
                            </a:rPr>
                          </m:ctrlPr>
                        </m:sSubPr>
                        <m:e>
                          <m:r>
                            <a:rPr lang="en-GB" sz="2800" b="0" i="1" noProof="0" smtClean="0">
                              <a:latin typeface="Cambria Math" panose="02040503050406030204" pitchFamily="18" charset="0"/>
                            </a:rPr>
                            <m:t>𝑐</m:t>
                          </m:r>
                        </m:e>
                        <m:sub>
                          <m:r>
                            <a:rPr lang="en-GB" sz="2800" b="0" i="1" noProof="0" smtClean="0">
                              <a:latin typeface="Cambria Math" panose="02040503050406030204" pitchFamily="18" charset="0"/>
                            </a:rPr>
                            <m:t>𝑐</m:t>
                          </m:r>
                        </m:sub>
                      </m:sSub>
                      <m:r>
                        <a:rPr lang="en-GB" sz="2800" b="0" i="1" noProof="0" smtClean="0">
                          <a:latin typeface="Cambria Math" panose="02040503050406030204" pitchFamily="18" charset="0"/>
                        </a:rPr>
                        <m:t>=390 </m:t>
                      </m:r>
                      <m:r>
                        <a:rPr lang="en-GB" sz="2800" b="0" i="1" noProof="0" smtClean="0">
                          <a:latin typeface="Cambria Math" panose="02040503050406030204" pitchFamily="18" charset="0"/>
                        </a:rPr>
                        <m:t>𝐽</m:t>
                      </m:r>
                      <m:r>
                        <a:rPr lang="en-GB" sz="2800" b="0" i="1" noProof="0" smtClean="0">
                          <a:latin typeface="Cambria Math" panose="02040503050406030204" pitchFamily="18" charset="0"/>
                        </a:rPr>
                        <m:t> </m:t>
                      </m:r>
                      <m:r>
                        <a:rPr lang="en-GB" sz="2800" b="0" i="1" noProof="0" smtClean="0">
                          <a:latin typeface="Cambria Math" panose="02040503050406030204" pitchFamily="18" charset="0"/>
                        </a:rPr>
                        <m:t>𝑘</m:t>
                      </m:r>
                      <m:sSup>
                        <m:sSupPr>
                          <m:ctrlPr>
                            <a:rPr lang="en-GB" sz="2800" b="0" i="1" noProof="0" smtClean="0">
                              <a:latin typeface="Cambria Math" panose="02040503050406030204" pitchFamily="18" charset="0"/>
                            </a:rPr>
                          </m:ctrlPr>
                        </m:sSupPr>
                        <m:e>
                          <m:r>
                            <a:rPr lang="en-GB" sz="2800" b="0" i="1" noProof="0" smtClean="0">
                              <a:latin typeface="Cambria Math" panose="02040503050406030204" pitchFamily="18" charset="0"/>
                            </a:rPr>
                            <m:t>𝑔</m:t>
                          </m:r>
                        </m:e>
                        <m:sup>
                          <m:r>
                            <a:rPr lang="en-GB" sz="2800" b="0" i="1" noProof="0" smtClean="0">
                              <a:latin typeface="Cambria Math" panose="02040503050406030204" pitchFamily="18" charset="0"/>
                            </a:rPr>
                            <m:t>−1</m:t>
                          </m:r>
                        </m:sup>
                      </m:sSup>
                      <m:r>
                        <a:rPr lang="en-GB" sz="2800" b="0" i="1" noProof="0" smtClean="0">
                          <a:latin typeface="Cambria Math" panose="02040503050406030204" pitchFamily="18" charset="0"/>
                        </a:rPr>
                        <m:t> </m:t>
                      </m:r>
                      <m:sSup>
                        <m:sSupPr>
                          <m:ctrlPr>
                            <a:rPr lang="en-GB" sz="2800" b="0" i="1" noProof="0" smtClean="0">
                              <a:latin typeface="Cambria Math" panose="02040503050406030204" pitchFamily="18" charset="0"/>
                            </a:rPr>
                          </m:ctrlPr>
                        </m:sSupPr>
                        <m:e>
                          <m:r>
                            <a:rPr lang="en-GB" sz="2800" b="0" i="1" noProof="0" smtClean="0">
                              <a:latin typeface="Cambria Math" panose="02040503050406030204" pitchFamily="18" charset="0"/>
                            </a:rPr>
                            <m:t>𝐾</m:t>
                          </m:r>
                        </m:e>
                        <m:sup>
                          <m:r>
                            <a:rPr lang="en-GB" sz="2800" b="0" i="1" noProof="0" smtClean="0">
                              <a:latin typeface="Cambria Math" panose="02040503050406030204" pitchFamily="18" charset="0"/>
                            </a:rPr>
                            <m:t>−1</m:t>
                          </m:r>
                        </m:sup>
                      </m:sSup>
                    </m:oMath>
                  </m:oMathPara>
                </a14:m>
                <a:endParaRPr lang="en-GB" sz="2800" b="0" noProof="0"/>
              </a:p>
            </p:txBody>
          </p:sp>
        </mc:Choice>
        <mc:Fallback xmlns="">
          <p:sp>
            <p:nvSpPr>
              <p:cNvPr id="11" name="TextBox 10">
                <a:extLst>
                  <a:ext uri="{FF2B5EF4-FFF2-40B4-BE49-F238E27FC236}">
                    <a16:creationId xmlns:a16="http://schemas.microsoft.com/office/drawing/2014/main" id="{6222B06E-93CF-BC0A-25F8-27DFA3C96731}"/>
                  </a:ext>
                </a:extLst>
              </p:cNvPr>
              <p:cNvSpPr txBox="1">
                <a:spLocks noRot="1" noChangeAspect="1" noMove="1" noResize="1" noEditPoints="1" noAdjustHandles="1" noChangeArrowheads="1" noChangeShapeType="1" noTextEdit="1"/>
              </p:cNvSpPr>
              <p:nvPr/>
            </p:nvSpPr>
            <p:spPr>
              <a:xfrm>
                <a:off x="61718" y="2868254"/>
                <a:ext cx="3460370" cy="523220"/>
              </a:xfrm>
              <a:prstGeom prst="rect">
                <a:avLst/>
              </a:prstGeom>
              <a:blipFill>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2" name="TextBox 11">
                <a:extLst>
                  <a:ext uri="{FF2B5EF4-FFF2-40B4-BE49-F238E27FC236}">
                    <a16:creationId xmlns:a16="http://schemas.microsoft.com/office/drawing/2014/main" id="{EE2A851C-6041-30ED-E115-6E847AC761A5}"/>
                  </a:ext>
                </a:extLst>
              </p:cNvPr>
              <p:cNvSpPr txBox="1"/>
              <p:nvPr/>
            </p:nvSpPr>
            <p:spPr>
              <a:xfrm>
                <a:off x="1244329" y="5898798"/>
                <a:ext cx="2728696" cy="523220"/>
              </a:xfrm>
              <a:prstGeom prst="rect">
                <a:avLst/>
              </a:prstGeom>
              <a:noFill/>
            </p:spPr>
            <p:txBody>
              <a:bodyPr wrap="none" rtlCol="0">
                <a:spAutoFit/>
              </a:bodyPr>
              <a:lstStyle/>
              <a:p>
                <a:pPr algn="l"/>
                <a:r>
                  <a:rPr lang="en-GB" sz="2800" noProof="0"/>
                  <a:t>4068 </a:t>
                </a:r>
                <a14:m>
                  <m:oMath xmlns:m="http://schemas.openxmlformats.org/officeDocument/2006/math">
                    <m:r>
                      <a:rPr lang="en-GB" sz="2800" b="0" i="1" noProof="0" smtClean="0">
                        <a:latin typeface="Cambria Math" panose="02040503050406030204" pitchFamily="18" charset="0"/>
                      </a:rPr>
                      <m:t>𝐽</m:t>
                    </m:r>
                    <m:r>
                      <a:rPr lang="en-GB" sz="2800" b="0" i="1" noProof="0" smtClean="0">
                        <a:latin typeface="Cambria Math" panose="02040503050406030204" pitchFamily="18" charset="0"/>
                      </a:rPr>
                      <m:t> </m:t>
                    </m:r>
                    <m:r>
                      <a:rPr lang="en-GB" sz="2800" b="0" i="1" noProof="0" smtClean="0">
                        <a:latin typeface="Cambria Math" panose="02040503050406030204" pitchFamily="18" charset="0"/>
                      </a:rPr>
                      <m:t>𝑘</m:t>
                    </m:r>
                    <m:sSup>
                      <m:sSupPr>
                        <m:ctrlPr>
                          <a:rPr lang="en-GB" sz="2800" b="0" i="1" noProof="0" smtClean="0">
                            <a:latin typeface="Cambria Math" panose="02040503050406030204" pitchFamily="18" charset="0"/>
                          </a:rPr>
                        </m:ctrlPr>
                      </m:sSupPr>
                      <m:e>
                        <m:r>
                          <a:rPr lang="en-GB" sz="2800" b="0" i="1" noProof="0" smtClean="0">
                            <a:latin typeface="Cambria Math" panose="02040503050406030204" pitchFamily="18" charset="0"/>
                          </a:rPr>
                          <m:t>𝑔</m:t>
                        </m:r>
                      </m:e>
                      <m:sup>
                        <m:r>
                          <a:rPr lang="en-GB" sz="2800" b="0" i="1" noProof="0" smtClean="0">
                            <a:latin typeface="Cambria Math" panose="02040503050406030204" pitchFamily="18" charset="0"/>
                          </a:rPr>
                          <m:t>−1</m:t>
                        </m:r>
                      </m:sup>
                    </m:sSup>
                    <m:sSup>
                      <m:sSupPr>
                        <m:ctrlPr>
                          <a:rPr lang="en-GB" sz="2800" b="0" i="1" noProof="0" smtClean="0">
                            <a:latin typeface="Cambria Math" panose="02040503050406030204" pitchFamily="18" charset="0"/>
                          </a:rPr>
                        </m:ctrlPr>
                      </m:sSupPr>
                      <m:e>
                        <m:r>
                          <a:rPr lang="en-GB" sz="2800" b="0" i="1" noProof="0" smtClean="0">
                            <a:latin typeface="Cambria Math" panose="02040503050406030204" pitchFamily="18" charset="0"/>
                          </a:rPr>
                          <m:t>𝐾</m:t>
                        </m:r>
                      </m:e>
                      <m:sup>
                        <m:r>
                          <a:rPr lang="en-GB" sz="2800" b="0" i="1" noProof="0" smtClean="0">
                            <a:latin typeface="Cambria Math" panose="02040503050406030204" pitchFamily="18" charset="0"/>
                          </a:rPr>
                          <m:t>−1</m:t>
                        </m:r>
                      </m:sup>
                    </m:sSup>
                  </m:oMath>
                </a14:m>
                <a:endParaRPr lang="en-GB" sz="2800" noProof="0"/>
              </a:p>
            </p:txBody>
          </p:sp>
        </mc:Choice>
        <mc:Fallback xmlns="">
          <p:sp>
            <p:nvSpPr>
              <p:cNvPr id="12" name="TextBox 11">
                <a:extLst>
                  <a:ext uri="{FF2B5EF4-FFF2-40B4-BE49-F238E27FC236}">
                    <a16:creationId xmlns:a16="http://schemas.microsoft.com/office/drawing/2014/main" id="{EE2A851C-6041-30ED-E115-6E847AC761A5}"/>
                  </a:ext>
                </a:extLst>
              </p:cNvPr>
              <p:cNvSpPr txBox="1">
                <a:spLocks noRot="1" noChangeAspect="1" noMove="1" noResize="1" noEditPoints="1" noAdjustHandles="1" noChangeArrowheads="1" noChangeShapeType="1" noTextEdit="1"/>
              </p:cNvSpPr>
              <p:nvPr/>
            </p:nvSpPr>
            <p:spPr>
              <a:xfrm>
                <a:off x="1244329" y="5898798"/>
                <a:ext cx="2728696" cy="523220"/>
              </a:xfrm>
              <a:prstGeom prst="rect">
                <a:avLst/>
              </a:prstGeom>
              <a:blipFill>
                <a:blip r:embed="rId5"/>
                <a:stretch>
                  <a:fillRect l="-4464" t="-12941" b="-32941"/>
                </a:stretch>
              </a:blipFill>
            </p:spPr>
            <p:txBody>
              <a:bodyPr/>
              <a:lstStyle/>
              <a:p>
                <a:r>
                  <a:rPr lang="en-US">
                    <a:noFill/>
                  </a:rPr>
                  <a:t> </a:t>
                </a:r>
              </a:p>
            </p:txBody>
          </p:sp>
        </mc:Fallback>
      </mc:AlternateContent>
      <p:sp>
        <p:nvSpPr>
          <p:cNvPr id="4" name="Title 3">
            <a:extLst>
              <a:ext uri="{FF2B5EF4-FFF2-40B4-BE49-F238E27FC236}">
                <a16:creationId xmlns:a16="http://schemas.microsoft.com/office/drawing/2014/main" id="{A672F8AF-DE41-CDCD-24B4-BC54BEA25098}"/>
              </a:ext>
            </a:extLst>
          </p:cNvPr>
          <p:cNvSpPr>
            <a:spLocks noGrp="1"/>
          </p:cNvSpPr>
          <p:nvPr>
            <p:ph type="title"/>
          </p:nvPr>
        </p:nvSpPr>
        <p:spPr>
          <a:xfrm>
            <a:off x="254000" y="197771"/>
            <a:ext cx="8712200" cy="590931"/>
          </a:xfrm>
        </p:spPr>
        <p:txBody>
          <a:bodyPr/>
          <a:lstStyle/>
          <a:p>
            <a:pPr>
              <a:spcBef>
                <a:spcPct val="50000"/>
              </a:spcBef>
            </a:pPr>
            <a:r>
              <a:rPr lang="en-GB" dirty="0" err="1"/>
              <a:t>Torthaí</a:t>
            </a:r>
            <a:r>
              <a:rPr lang="en-GB" dirty="0"/>
              <a:t> </a:t>
            </a:r>
            <a:r>
              <a:rPr lang="en-GB" dirty="0" err="1"/>
              <a:t>samplacha</a:t>
            </a:r>
            <a:endParaRPr lang="en-GB" dirty="0"/>
          </a:p>
        </p:txBody>
      </p:sp>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E67F49B2-95EE-9662-9689-ACA2D5C029CC}"/>
                  </a:ext>
                </a:extLst>
              </p:cNvPr>
              <p:cNvSpPr txBox="1"/>
              <p:nvPr/>
            </p:nvSpPr>
            <p:spPr>
              <a:xfrm>
                <a:off x="-1" y="5837243"/>
                <a:ext cx="1496859" cy="58477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n-GB" sz="3200" i="1" noProof="0" smtClean="0">
                              <a:latin typeface="Cambria Math" panose="02040503050406030204" pitchFamily="18" charset="0"/>
                            </a:rPr>
                          </m:ctrlPr>
                        </m:sSubPr>
                        <m:e>
                          <m:r>
                            <a:rPr lang="en-GB" sz="3200" i="1" noProof="0">
                              <a:latin typeface="Cambria Math" panose="02040503050406030204" pitchFamily="18" charset="0"/>
                            </a:rPr>
                            <m:t>𝑐</m:t>
                          </m:r>
                        </m:e>
                        <m:sub>
                          <m:r>
                            <a:rPr lang="en-GB" sz="3200" i="1" noProof="0">
                              <a:latin typeface="Cambria Math" panose="02040503050406030204" pitchFamily="18" charset="0"/>
                            </a:rPr>
                            <m:t>𝑤</m:t>
                          </m:r>
                        </m:sub>
                      </m:sSub>
                      <m:r>
                        <a:rPr lang="en-GB" sz="3200" b="0" i="1" noProof="0" smtClean="0">
                          <a:latin typeface="Cambria Math" panose="02040503050406030204" pitchFamily="18" charset="0"/>
                        </a:rPr>
                        <m:t>=</m:t>
                      </m:r>
                    </m:oMath>
                  </m:oMathPara>
                </a14:m>
                <a:endParaRPr lang="en-GB" sz="3200"/>
              </a:p>
            </p:txBody>
          </p:sp>
        </mc:Choice>
        <mc:Fallback xmlns="">
          <p:sp>
            <p:nvSpPr>
              <p:cNvPr id="6" name="TextBox 5">
                <a:extLst>
                  <a:ext uri="{FF2B5EF4-FFF2-40B4-BE49-F238E27FC236}">
                    <a16:creationId xmlns:a16="http://schemas.microsoft.com/office/drawing/2014/main" id="{E67F49B2-95EE-9662-9689-ACA2D5C029CC}"/>
                  </a:ext>
                </a:extLst>
              </p:cNvPr>
              <p:cNvSpPr txBox="1">
                <a:spLocks noRot="1" noChangeAspect="1" noMove="1" noResize="1" noEditPoints="1" noAdjustHandles="1" noChangeArrowheads="1" noChangeShapeType="1" noTextEdit="1"/>
              </p:cNvSpPr>
              <p:nvPr/>
            </p:nvSpPr>
            <p:spPr>
              <a:xfrm>
                <a:off x="-1" y="5837243"/>
                <a:ext cx="1496859" cy="584775"/>
              </a:xfrm>
              <a:prstGeom prst="rect">
                <a:avLst/>
              </a:prstGeom>
              <a:blipFill>
                <a:blip r:embed="rId6"/>
                <a:stretch>
                  <a:fillRect/>
                </a:stretch>
              </a:blipFill>
            </p:spPr>
            <p:txBody>
              <a:bodyPr/>
              <a:lstStyle/>
              <a:p>
                <a:r>
                  <a:rPr lang="en-US">
                    <a:noFill/>
                  </a:rPr>
                  <a:t> </a:t>
                </a:r>
              </a:p>
            </p:txBody>
          </p:sp>
        </mc:Fallback>
      </mc:AlternateContent>
      <p:pic>
        <p:nvPicPr>
          <p:cNvPr id="8" name="Picture 7">
            <a:extLst>
              <a:ext uri="{FF2B5EF4-FFF2-40B4-BE49-F238E27FC236}">
                <a16:creationId xmlns:a16="http://schemas.microsoft.com/office/drawing/2014/main" id="{D71870C5-B4C3-0378-4BAD-4F669E4C2F21}"/>
              </a:ext>
            </a:extLst>
          </p:cNvPr>
          <p:cNvPicPr>
            <a:picLocks noChangeAspect="1"/>
          </p:cNvPicPr>
          <p:nvPr/>
        </p:nvPicPr>
        <p:blipFill>
          <a:blip r:embed="rId7"/>
          <a:stretch>
            <a:fillRect/>
          </a:stretch>
        </p:blipFill>
        <p:spPr>
          <a:xfrm>
            <a:off x="107505" y="888262"/>
            <a:ext cx="3005746" cy="1373205"/>
          </a:xfrm>
          <a:prstGeom prst="rect">
            <a:avLst/>
          </a:prstGeom>
        </p:spPr>
      </p:pic>
    </p:spTree>
    <p:extLst>
      <p:ext uri="{BB962C8B-B14F-4D97-AF65-F5344CB8AC3E}">
        <p14:creationId xmlns:p14="http://schemas.microsoft.com/office/powerpoint/2010/main" val="16336656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D957484-7341-3F1C-9ECA-401FB205CC7E}"/>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50B32047-6BCC-64FB-9E6B-FF16796BED41}"/>
              </a:ext>
            </a:extLst>
          </p:cNvPr>
          <p:cNvSpPr>
            <a:spLocks noGrp="1"/>
          </p:cNvSpPr>
          <p:nvPr>
            <p:ph type="title"/>
          </p:nvPr>
        </p:nvSpPr>
        <p:spPr>
          <a:xfrm>
            <a:off x="254000" y="197771"/>
            <a:ext cx="8712200" cy="1089529"/>
          </a:xfrm>
        </p:spPr>
        <p:txBody>
          <a:bodyPr/>
          <a:lstStyle/>
          <a:p>
            <a:r>
              <a:rPr lang="ga-IE" dirty="0"/>
              <a:t>Ag baint úsáide as cupán páipéir in ionad calraiméadair chopair</a:t>
            </a:r>
            <a:endParaRPr lang="en-GB" dirty="0"/>
          </a:p>
        </p:txBody>
      </p:sp>
      <p:sp>
        <p:nvSpPr>
          <p:cNvPr id="5" name="TextBox 4">
            <a:extLst>
              <a:ext uri="{FF2B5EF4-FFF2-40B4-BE49-F238E27FC236}">
                <a16:creationId xmlns:a16="http://schemas.microsoft.com/office/drawing/2014/main" id="{AFA6625E-C165-3C4D-B8FD-1C7A125E339F}"/>
              </a:ext>
            </a:extLst>
          </p:cNvPr>
          <p:cNvSpPr txBox="1"/>
          <p:nvPr/>
        </p:nvSpPr>
        <p:spPr>
          <a:xfrm>
            <a:off x="7045749" y="2311867"/>
            <a:ext cx="1345240" cy="954107"/>
          </a:xfrm>
          <a:prstGeom prst="rect">
            <a:avLst/>
          </a:prstGeom>
          <a:solidFill>
            <a:schemeClr val="bg1"/>
          </a:solidFill>
        </p:spPr>
        <p:txBody>
          <a:bodyPr wrap="none" rtlCol="0">
            <a:spAutoFit/>
          </a:bodyPr>
          <a:lstStyle/>
          <a:p>
            <a:pPr algn="l"/>
            <a:r>
              <a:rPr lang="en-GB" sz="2800" noProof="0" dirty="0" err="1"/>
              <a:t>Cupán</a:t>
            </a:r>
            <a:r>
              <a:rPr lang="en-GB" sz="2800" noProof="0" dirty="0"/>
              <a:t> </a:t>
            </a:r>
          </a:p>
          <a:p>
            <a:pPr algn="l"/>
            <a:r>
              <a:rPr lang="en-GB" sz="2800" noProof="0" dirty="0" err="1"/>
              <a:t>páipéir</a:t>
            </a:r>
            <a:endParaRPr lang="en-GB" sz="2800" noProof="0" dirty="0"/>
          </a:p>
        </p:txBody>
      </p:sp>
      <p:sp>
        <p:nvSpPr>
          <p:cNvPr id="8" name="Freeform: Shape 7">
            <a:extLst>
              <a:ext uri="{FF2B5EF4-FFF2-40B4-BE49-F238E27FC236}">
                <a16:creationId xmlns:a16="http://schemas.microsoft.com/office/drawing/2014/main" id="{DAA2E366-D97B-C196-DF26-D041060CDA23}"/>
              </a:ext>
            </a:extLst>
          </p:cNvPr>
          <p:cNvSpPr/>
          <p:nvPr/>
        </p:nvSpPr>
        <p:spPr>
          <a:xfrm>
            <a:off x="5102844" y="1954516"/>
            <a:ext cx="1275889" cy="1470673"/>
          </a:xfrm>
          <a:custGeom>
            <a:avLst/>
            <a:gdLst>
              <a:gd name="connsiteX0" fmla="*/ 0 w 1275889"/>
              <a:gd name="connsiteY0" fmla="*/ 0 h 1426424"/>
              <a:gd name="connsiteX1" fmla="*/ 160244 w 1275889"/>
              <a:gd name="connsiteY1" fmla="*/ 0 h 1426424"/>
              <a:gd name="connsiteX2" fmla="*/ 160244 w 1275889"/>
              <a:gd name="connsiteY2" fmla="*/ 1165175 h 1426424"/>
              <a:gd name="connsiteX3" fmla="*/ 245304 w 1275889"/>
              <a:gd name="connsiteY3" fmla="*/ 1250235 h 1426424"/>
              <a:gd name="connsiteX4" fmla="*/ 1032114 w 1275889"/>
              <a:gd name="connsiteY4" fmla="*/ 1250235 h 1426424"/>
              <a:gd name="connsiteX5" fmla="*/ 1117174 w 1275889"/>
              <a:gd name="connsiteY5" fmla="*/ 1165175 h 1426424"/>
              <a:gd name="connsiteX6" fmla="*/ 1117174 w 1275889"/>
              <a:gd name="connsiteY6" fmla="*/ 0 h 1426424"/>
              <a:gd name="connsiteX7" fmla="*/ 1275889 w 1275889"/>
              <a:gd name="connsiteY7" fmla="*/ 0 h 1426424"/>
              <a:gd name="connsiteX8" fmla="*/ 1275889 w 1275889"/>
              <a:gd name="connsiteY8" fmla="*/ 1330460 h 1426424"/>
              <a:gd name="connsiteX9" fmla="*/ 1162477 w 1275889"/>
              <a:gd name="connsiteY9" fmla="*/ 1426424 h 1426424"/>
              <a:gd name="connsiteX10" fmla="*/ 113412 w 1275889"/>
              <a:gd name="connsiteY10" fmla="*/ 1426424 h 1426424"/>
              <a:gd name="connsiteX11" fmla="*/ 0 w 1275889"/>
              <a:gd name="connsiteY11" fmla="*/ 1330460 h 1426424"/>
              <a:gd name="connsiteX12" fmla="*/ 0 w 1275889"/>
              <a:gd name="connsiteY12" fmla="*/ 0 h 1426424"/>
              <a:gd name="csX0" fmla="*/ 0 w 1275889"/>
              <a:gd name="csY0" fmla="*/ 0 h 1426424"/>
              <a:gd name="csX1" fmla="*/ 160244 w 1275889"/>
              <a:gd name="csY1" fmla="*/ 0 h 1426424"/>
              <a:gd name="csX2" fmla="*/ 160244 w 1275889"/>
              <a:gd name="csY2" fmla="*/ 1165175 h 1426424"/>
              <a:gd name="csX3" fmla="*/ 245304 w 1275889"/>
              <a:gd name="csY3" fmla="*/ 1250235 h 1426424"/>
              <a:gd name="csX4" fmla="*/ 1032114 w 1275889"/>
              <a:gd name="csY4" fmla="*/ 1250235 h 1426424"/>
              <a:gd name="csX5" fmla="*/ 1117174 w 1275889"/>
              <a:gd name="csY5" fmla="*/ 0 h 1426424"/>
              <a:gd name="csX6" fmla="*/ 1275889 w 1275889"/>
              <a:gd name="csY6" fmla="*/ 0 h 1426424"/>
              <a:gd name="csX7" fmla="*/ 1275889 w 1275889"/>
              <a:gd name="csY7" fmla="*/ 1330460 h 1426424"/>
              <a:gd name="csX8" fmla="*/ 1162477 w 1275889"/>
              <a:gd name="csY8" fmla="*/ 1426424 h 1426424"/>
              <a:gd name="csX9" fmla="*/ 113412 w 1275889"/>
              <a:gd name="csY9" fmla="*/ 1426424 h 1426424"/>
              <a:gd name="csX10" fmla="*/ 0 w 1275889"/>
              <a:gd name="csY10" fmla="*/ 1330460 h 1426424"/>
              <a:gd name="csX11" fmla="*/ 0 w 1275889"/>
              <a:gd name="csY11" fmla="*/ 0 h 1426424"/>
              <a:gd name="csX0" fmla="*/ 0 w 1275889"/>
              <a:gd name="csY0" fmla="*/ 0 h 1426424"/>
              <a:gd name="csX1" fmla="*/ 160244 w 1275889"/>
              <a:gd name="csY1" fmla="*/ 0 h 1426424"/>
              <a:gd name="csX2" fmla="*/ 245304 w 1275889"/>
              <a:gd name="csY2" fmla="*/ 1250235 h 1426424"/>
              <a:gd name="csX3" fmla="*/ 1032114 w 1275889"/>
              <a:gd name="csY3" fmla="*/ 1250235 h 1426424"/>
              <a:gd name="csX4" fmla="*/ 1117174 w 1275889"/>
              <a:gd name="csY4" fmla="*/ 0 h 1426424"/>
              <a:gd name="csX5" fmla="*/ 1275889 w 1275889"/>
              <a:gd name="csY5" fmla="*/ 0 h 1426424"/>
              <a:gd name="csX6" fmla="*/ 1275889 w 1275889"/>
              <a:gd name="csY6" fmla="*/ 1330460 h 1426424"/>
              <a:gd name="csX7" fmla="*/ 1162477 w 1275889"/>
              <a:gd name="csY7" fmla="*/ 1426424 h 1426424"/>
              <a:gd name="csX8" fmla="*/ 113412 w 1275889"/>
              <a:gd name="csY8" fmla="*/ 1426424 h 1426424"/>
              <a:gd name="csX9" fmla="*/ 0 w 1275889"/>
              <a:gd name="csY9" fmla="*/ 1330460 h 1426424"/>
              <a:gd name="csX10" fmla="*/ 0 w 1275889"/>
              <a:gd name="csY10" fmla="*/ 0 h 1426424"/>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Lst>
            <a:rect l="l" t="t" r="r" b="b"/>
            <a:pathLst>
              <a:path w="1275889" h="1426424">
                <a:moveTo>
                  <a:pt x="0" y="0"/>
                </a:moveTo>
                <a:lnTo>
                  <a:pt x="160244" y="0"/>
                </a:lnTo>
                <a:lnTo>
                  <a:pt x="245304" y="1250235"/>
                </a:lnTo>
                <a:lnTo>
                  <a:pt x="1032114" y="1250235"/>
                </a:lnTo>
                <a:lnTo>
                  <a:pt x="1117174" y="0"/>
                </a:lnTo>
                <a:lnTo>
                  <a:pt x="1275889" y="0"/>
                </a:lnTo>
                <a:lnTo>
                  <a:pt x="1275889" y="1330460"/>
                </a:lnTo>
                <a:lnTo>
                  <a:pt x="1162477" y="1426424"/>
                </a:lnTo>
                <a:lnTo>
                  <a:pt x="113412" y="1426424"/>
                </a:lnTo>
                <a:lnTo>
                  <a:pt x="0" y="1330460"/>
                </a:lnTo>
                <a:lnTo>
                  <a:pt x="0" y="0"/>
                </a:lnTo>
                <a:close/>
              </a:path>
            </a:pathLst>
          </a:custGeom>
          <a:solidFill>
            <a:srgbClr val="FFC000"/>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GB" noProof="0"/>
          </a:p>
        </p:txBody>
      </p:sp>
      <p:sp>
        <p:nvSpPr>
          <p:cNvPr id="9" name="Freeform: Shape 8">
            <a:extLst>
              <a:ext uri="{FF2B5EF4-FFF2-40B4-BE49-F238E27FC236}">
                <a16:creationId xmlns:a16="http://schemas.microsoft.com/office/drawing/2014/main" id="{9B012B8B-06BC-658D-BD8F-F09A34793150}"/>
              </a:ext>
            </a:extLst>
          </p:cNvPr>
          <p:cNvSpPr/>
          <p:nvPr/>
        </p:nvSpPr>
        <p:spPr>
          <a:xfrm>
            <a:off x="5102218" y="1919135"/>
            <a:ext cx="1275889" cy="1509865"/>
          </a:xfrm>
          <a:custGeom>
            <a:avLst/>
            <a:gdLst>
              <a:gd name="connsiteX0" fmla="*/ 0 w 956930"/>
              <a:gd name="connsiteY0" fmla="*/ 21265 h 1297172"/>
              <a:gd name="connsiteX1" fmla="*/ 0 w 956930"/>
              <a:gd name="connsiteY1" fmla="*/ 1212112 h 1297172"/>
              <a:gd name="connsiteX2" fmla="*/ 85060 w 956930"/>
              <a:gd name="connsiteY2" fmla="*/ 1297172 h 1297172"/>
              <a:gd name="connsiteX3" fmla="*/ 871870 w 956930"/>
              <a:gd name="connsiteY3" fmla="*/ 1297172 h 1297172"/>
              <a:gd name="connsiteX4" fmla="*/ 956930 w 956930"/>
              <a:gd name="connsiteY4" fmla="*/ 1212112 h 1297172"/>
              <a:gd name="connsiteX5" fmla="*/ 956930 w 956930"/>
              <a:gd name="connsiteY5" fmla="*/ 0 h 1297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56930" h="1297172">
                <a:moveTo>
                  <a:pt x="0" y="21265"/>
                </a:moveTo>
                <a:lnTo>
                  <a:pt x="0" y="1212112"/>
                </a:lnTo>
                <a:lnTo>
                  <a:pt x="85060" y="1297172"/>
                </a:lnTo>
                <a:lnTo>
                  <a:pt x="871870" y="1297172"/>
                </a:lnTo>
                <a:lnTo>
                  <a:pt x="956930" y="1212112"/>
                </a:lnTo>
                <a:lnTo>
                  <a:pt x="956930" y="0"/>
                </a:lnTo>
              </a:path>
            </a:pathLst>
          </a:custGeom>
          <a:no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noProof="0"/>
          </a:p>
        </p:txBody>
      </p:sp>
      <p:sp>
        <p:nvSpPr>
          <p:cNvPr id="13" name="Freeform: Shape 12">
            <a:extLst>
              <a:ext uri="{FF2B5EF4-FFF2-40B4-BE49-F238E27FC236}">
                <a16:creationId xmlns:a16="http://schemas.microsoft.com/office/drawing/2014/main" id="{B116C0A5-2904-1AD8-DEA9-852A4F657466}"/>
              </a:ext>
            </a:extLst>
          </p:cNvPr>
          <p:cNvSpPr/>
          <p:nvPr/>
        </p:nvSpPr>
        <p:spPr>
          <a:xfrm>
            <a:off x="5298502" y="2402063"/>
            <a:ext cx="907767" cy="849631"/>
          </a:xfrm>
          <a:custGeom>
            <a:avLst/>
            <a:gdLst>
              <a:gd name="connsiteX0" fmla="*/ 0 w 956930"/>
              <a:gd name="connsiteY0" fmla="*/ 0 h 966933"/>
              <a:gd name="connsiteX1" fmla="*/ 956930 w 956930"/>
              <a:gd name="connsiteY1" fmla="*/ 0 h 966933"/>
              <a:gd name="connsiteX2" fmla="*/ 956930 w 956930"/>
              <a:gd name="connsiteY2" fmla="*/ 881873 h 966933"/>
              <a:gd name="connsiteX3" fmla="*/ 871870 w 956930"/>
              <a:gd name="connsiteY3" fmla="*/ 966933 h 966933"/>
              <a:gd name="connsiteX4" fmla="*/ 85060 w 956930"/>
              <a:gd name="connsiteY4" fmla="*/ 966933 h 966933"/>
              <a:gd name="connsiteX5" fmla="*/ 0 w 956930"/>
              <a:gd name="connsiteY5" fmla="*/ 881873 h 966933"/>
              <a:gd name="connsiteX6" fmla="*/ 0 w 956930"/>
              <a:gd name="connsiteY6" fmla="*/ 0 h 966933"/>
              <a:gd name="csX0" fmla="*/ 0 w 956930"/>
              <a:gd name="csY0" fmla="*/ 0 h 966933"/>
              <a:gd name="csX1" fmla="*/ 956930 w 956930"/>
              <a:gd name="csY1" fmla="*/ 0 h 966933"/>
              <a:gd name="csX2" fmla="*/ 956930 w 956930"/>
              <a:gd name="csY2" fmla="*/ 881873 h 966933"/>
              <a:gd name="csX3" fmla="*/ 871870 w 956930"/>
              <a:gd name="csY3" fmla="*/ 966933 h 966933"/>
              <a:gd name="csX4" fmla="*/ 85060 w 956930"/>
              <a:gd name="csY4" fmla="*/ 966933 h 966933"/>
              <a:gd name="csX5" fmla="*/ 0 w 956930"/>
              <a:gd name="csY5" fmla="*/ 0 h 966933"/>
              <a:gd name="csX0" fmla="*/ 0 w 956930"/>
              <a:gd name="csY0" fmla="*/ 0 h 966933"/>
              <a:gd name="csX1" fmla="*/ 956930 w 956930"/>
              <a:gd name="csY1" fmla="*/ 0 h 966933"/>
              <a:gd name="csX2" fmla="*/ 871870 w 956930"/>
              <a:gd name="csY2" fmla="*/ 966933 h 966933"/>
              <a:gd name="csX3" fmla="*/ 85060 w 956930"/>
              <a:gd name="csY3" fmla="*/ 966933 h 966933"/>
              <a:gd name="csX4" fmla="*/ 0 w 956930"/>
              <a:gd name="csY4" fmla="*/ 0 h 966933"/>
            </a:gdLst>
            <a:ahLst/>
            <a:cxnLst>
              <a:cxn ang="0">
                <a:pos x="csX0" y="csY0"/>
              </a:cxn>
              <a:cxn ang="0">
                <a:pos x="csX1" y="csY1"/>
              </a:cxn>
              <a:cxn ang="0">
                <a:pos x="csX2" y="csY2"/>
              </a:cxn>
              <a:cxn ang="0">
                <a:pos x="csX3" y="csY3"/>
              </a:cxn>
              <a:cxn ang="0">
                <a:pos x="csX4" y="csY4"/>
              </a:cxn>
            </a:cxnLst>
            <a:rect l="l" t="t" r="r" b="b"/>
            <a:pathLst>
              <a:path w="956930" h="966933">
                <a:moveTo>
                  <a:pt x="0" y="0"/>
                </a:moveTo>
                <a:lnTo>
                  <a:pt x="956930" y="0"/>
                </a:lnTo>
                <a:lnTo>
                  <a:pt x="871870" y="966933"/>
                </a:lnTo>
                <a:lnTo>
                  <a:pt x="85060" y="966933"/>
                </a:lnTo>
                <a:lnTo>
                  <a:pt x="0" y="0"/>
                </a:lnTo>
                <a:close/>
              </a:path>
            </a:pathLst>
          </a:custGeom>
          <a:solidFill>
            <a:schemeClr val="tx2">
              <a:lumMod val="10000"/>
              <a:lumOff val="90000"/>
            </a:schemeClr>
          </a:solidFill>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GB" noProof="0"/>
          </a:p>
        </p:txBody>
      </p:sp>
      <p:sp>
        <p:nvSpPr>
          <p:cNvPr id="14" name="Freeform: Shape 13">
            <a:extLst>
              <a:ext uri="{FF2B5EF4-FFF2-40B4-BE49-F238E27FC236}">
                <a16:creationId xmlns:a16="http://schemas.microsoft.com/office/drawing/2014/main" id="{F28C39A0-3A7E-17ED-8AC0-EF0FBD316EF3}"/>
              </a:ext>
            </a:extLst>
          </p:cNvPr>
          <p:cNvSpPr/>
          <p:nvPr/>
        </p:nvSpPr>
        <p:spPr>
          <a:xfrm>
            <a:off x="5494853" y="2909970"/>
            <a:ext cx="499054" cy="175458"/>
          </a:xfrm>
          <a:custGeom>
            <a:avLst/>
            <a:gdLst>
              <a:gd name="connsiteX0" fmla="*/ 0 w 925032"/>
              <a:gd name="connsiteY0" fmla="*/ 372140 h 1148317"/>
              <a:gd name="connsiteX1" fmla="*/ 63795 w 925032"/>
              <a:gd name="connsiteY1" fmla="*/ 1137684 h 1148317"/>
              <a:gd name="connsiteX2" fmla="*/ 170121 w 925032"/>
              <a:gd name="connsiteY2" fmla="*/ 0 h 1148317"/>
              <a:gd name="connsiteX3" fmla="*/ 244549 w 925032"/>
              <a:gd name="connsiteY3" fmla="*/ 1148317 h 1148317"/>
              <a:gd name="connsiteX4" fmla="*/ 308344 w 925032"/>
              <a:gd name="connsiteY4" fmla="*/ 31898 h 1148317"/>
              <a:gd name="connsiteX5" fmla="*/ 393404 w 925032"/>
              <a:gd name="connsiteY5" fmla="*/ 1105786 h 1148317"/>
              <a:gd name="connsiteX6" fmla="*/ 435935 w 925032"/>
              <a:gd name="connsiteY6" fmla="*/ 42531 h 1148317"/>
              <a:gd name="connsiteX7" fmla="*/ 531628 w 925032"/>
              <a:gd name="connsiteY7" fmla="*/ 1127051 h 1148317"/>
              <a:gd name="connsiteX8" fmla="*/ 574158 w 925032"/>
              <a:gd name="connsiteY8" fmla="*/ 74428 h 1148317"/>
              <a:gd name="connsiteX9" fmla="*/ 627321 w 925032"/>
              <a:gd name="connsiteY9" fmla="*/ 1095154 h 1148317"/>
              <a:gd name="connsiteX10" fmla="*/ 680483 w 925032"/>
              <a:gd name="connsiteY10" fmla="*/ 0 h 1148317"/>
              <a:gd name="connsiteX11" fmla="*/ 797442 w 925032"/>
              <a:gd name="connsiteY11" fmla="*/ 1041991 h 1148317"/>
              <a:gd name="connsiteX12" fmla="*/ 839972 w 925032"/>
              <a:gd name="connsiteY12" fmla="*/ 21265 h 1148317"/>
              <a:gd name="connsiteX13" fmla="*/ 925032 w 925032"/>
              <a:gd name="connsiteY13" fmla="*/ 1052624 h 1148317"/>
              <a:gd name="connsiteX14" fmla="*/ 925032 w 925032"/>
              <a:gd name="connsiteY14" fmla="*/ 1052624 h 1148317"/>
              <a:gd name="csX0" fmla="*/ 0 w 925032"/>
              <a:gd name="csY0" fmla="*/ 372140 h 1148317"/>
              <a:gd name="csX1" fmla="*/ 63795 w 925032"/>
              <a:gd name="csY1" fmla="*/ 1137684 h 1148317"/>
              <a:gd name="csX2" fmla="*/ 170121 w 925032"/>
              <a:gd name="csY2" fmla="*/ 0 h 1148317"/>
              <a:gd name="csX3" fmla="*/ 244549 w 925032"/>
              <a:gd name="csY3" fmla="*/ 1148317 h 1148317"/>
              <a:gd name="csX4" fmla="*/ 308344 w 925032"/>
              <a:gd name="csY4" fmla="*/ 31898 h 1148317"/>
              <a:gd name="csX5" fmla="*/ 393404 w 925032"/>
              <a:gd name="csY5" fmla="*/ 1105786 h 1148317"/>
              <a:gd name="csX6" fmla="*/ 435935 w 925032"/>
              <a:gd name="csY6" fmla="*/ 42531 h 1148317"/>
              <a:gd name="csX7" fmla="*/ 531628 w 925032"/>
              <a:gd name="csY7" fmla="*/ 1127051 h 1148317"/>
              <a:gd name="csX8" fmla="*/ 574158 w 925032"/>
              <a:gd name="csY8" fmla="*/ 74428 h 1148317"/>
              <a:gd name="csX9" fmla="*/ 627321 w 925032"/>
              <a:gd name="csY9" fmla="*/ 1095154 h 1148317"/>
              <a:gd name="csX10" fmla="*/ 680483 w 925032"/>
              <a:gd name="csY10" fmla="*/ 0 h 1148317"/>
              <a:gd name="csX11" fmla="*/ 797442 w 925032"/>
              <a:gd name="csY11" fmla="*/ 1041991 h 1148317"/>
              <a:gd name="csX12" fmla="*/ 839972 w 925032"/>
              <a:gd name="csY12" fmla="*/ 21265 h 1148317"/>
              <a:gd name="csX13" fmla="*/ 925032 w 925032"/>
              <a:gd name="csY13" fmla="*/ 1052624 h 1148317"/>
              <a:gd name="csX0" fmla="*/ 0 w 839971"/>
              <a:gd name="csY0" fmla="*/ 372140 h 1148317"/>
              <a:gd name="csX1" fmla="*/ 63795 w 839971"/>
              <a:gd name="csY1" fmla="*/ 1137684 h 1148317"/>
              <a:gd name="csX2" fmla="*/ 170121 w 839971"/>
              <a:gd name="csY2" fmla="*/ 0 h 1148317"/>
              <a:gd name="csX3" fmla="*/ 244549 w 839971"/>
              <a:gd name="csY3" fmla="*/ 1148317 h 1148317"/>
              <a:gd name="csX4" fmla="*/ 308344 w 839971"/>
              <a:gd name="csY4" fmla="*/ 31898 h 1148317"/>
              <a:gd name="csX5" fmla="*/ 393404 w 839971"/>
              <a:gd name="csY5" fmla="*/ 1105786 h 1148317"/>
              <a:gd name="csX6" fmla="*/ 435935 w 839971"/>
              <a:gd name="csY6" fmla="*/ 42531 h 1148317"/>
              <a:gd name="csX7" fmla="*/ 531628 w 839971"/>
              <a:gd name="csY7" fmla="*/ 1127051 h 1148317"/>
              <a:gd name="csX8" fmla="*/ 574158 w 839971"/>
              <a:gd name="csY8" fmla="*/ 74428 h 1148317"/>
              <a:gd name="csX9" fmla="*/ 627321 w 839971"/>
              <a:gd name="csY9" fmla="*/ 1095154 h 1148317"/>
              <a:gd name="csX10" fmla="*/ 680483 w 839971"/>
              <a:gd name="csY10" fmla="*/ 0 h 1148317"/>
              <a:gd name="csX11" fmla="*/ 797442 w 839971"/>
              <a:gd name="csY11" fmla="*/ 1041991 h 1148317"/>
              <a:gd name="csX12" fmla="*/ 839972 w 839971"/>
              <a:gd name="csY12" fmla="*/ 21265 h 1148317"/>
              <a:gd name="csX0" fmla="*/ 0 w 854114"/>
              <a:gd name="csY0" fmla="*/ 372140 h 1148317"/>
              <a:gd name="csX1" fmla="*/ 63795 w 854114"/>
              <a:gd name="csY1" fmla="*/ 1137684 h 1148317"/>
              <a:gd name="csX2" fmla="*/ 170121 w 854114"/>
              <a:gd name="csY2" fmla="*/ 0 h 1148317"/>
              <a:gd name="csX3" fmla="*/ 244549 w 854114"/>
              <a:gd name="csY3" fmla="*/ 1148317 h 1148317"/>
              <a:gd name="csX4" fmla="*/ 308344 w 854114"/>
              <a:gd name="csY4" fmla="*/ 31898 h 1148317"/>
              <a:gd name="csX5" fmla="*/ 393404 w 854114"/>
              <a:gd name="csY5" fmla="*/ 1105786 h 1148317"/>
              <a:gd name="csX6" fmla="*/ 435935 w 854114"/>
              <a:gd name="csY6" fmla="*/ 42531 h 1148317"/>
              <a:gd name="csX7" fmla="*/ 531628 w 854114"/>
              <a:gd name="csY7" fmla="*/ 1127051 h 1148317"/>
              <a:gd name="csX8" fmla="*/ 574158 w 854114"/>
              <a:gd name="csY8" fmla="*/ 74428 h 1148317"/>
              <a:gd name="csX9" fmla="*/ 627321 w 854114"/>
              <a:gd name="csY9" fmla="*/ 1095154 h 1148317"/>
              <a:gd name="csX10" fmla="*/ 680483 w 854114"/>
              <a:gd name="csY10" fmla="*/ 0 h 1148317"/>
              <a:gd name="csX11" fmla="*/ 797442 w 854114"/>
              <a:gd name="csY11" fmla="*/ 1041991 h 1148317"/>
              <a:gd name="csX12" fmla="*/ 854114 w 854114"/>
              <a:gd name="csY12" fmla="*/ 353734 h 1148317"/>
              <a:gd name="csX0" fmla="*/ 0 w 797442"/>
              <a:gd name="csY0" fmla="*/ 372140 h 1148317"/>
              <a:gd name="csX1" fmla="*/ 63795 w 797442"/>
              <a:gd name="csY1" fmla="*/ 1137684 h 1148317"/>
              <a:gd name="csX2" fmla="*/ 170121 w 797442"/>
              <a:gd name="csY2" fmla="*/ 0 h 1148317"/>
              <a:gd name="csX3" fmla="*/ 244549 w 797442"/>
              <a:gd name="csY3" fmla="*/ 1148317 h 1148317"/>
              <a:gd name="csX4" fmla="*/ 308344 w 797442"/>
              <a:gd name="csY4" fmla="*/ 31898 h 1148317"/>
              <a:gd name="csX5" fmla="*/ 393404 w 797442"/>
              <a:gd name="csY5" fmla="*/ 1105786 h 1148317"/>
              <a:gd name="csX6" fmla="*/ 435935 w 797442"/>
              <a:gd name="csY6" fmla="*/ 42531 h 1148317"/>
              <a:gd name="csX7" fmla="*/ 531628 w 797442"/>
              <a:gd name="csY7" fmla="*/ 1127051 h 1148317"/>
              <a:gd name="csX8" fmla="*/ 574158 w 797442"/>
              <a:gd name="csY8" fmla="*/ 74428 h 1148317"/>
              <a:gd name="csX9" fmla="*/ 627321 w 797442"/>
              <a:gd name="csY9" fmla="*/ 1095154 h 1148317"/>
              <a:gd name="csX10" fmla="*/ 680483 w 797442"/>
              <a:gd name="csY10" fmla="*/ 0 h 1148317"/>
              <a:gd name="csX11" fmla="*/ 797442 w 797442"/>
              <a:gd name="csY11" fmla="*/ 1041991 h 1148317"/>
              <a:gd name="csX0" fmla="*/ 0 w 680484"/>
              <a:gd name="csY0" fmla="*/ 372140 h 1148317"/>
              <a:gd name="csX1" fmla="*/ 63795 w 680484"/>
              <a:gd name="csY1" fmla="*/ 1137684 h 1148317"/>
              <a:gd name="csX2" fmla="*/ 170121 w 680484"/>
              <a:gd name="csY2" fmla="*/ 0 h 1148317"/>
              <a:gd name="csX3" fmla="*/ 244549 w 680484"/>
              <a:gd name="csY3" fmla="*/ 1148317 h 1148317"/>
              <a:gd name="csX4" fmla="*/ 308344 w 680484"/>
              <a:gd name="csY4" fmla="*/ 31898 h 1148317"/>
              <a:gd name="csX5" fmla="*/ 393404 w 680484"/>
              <a:gd name="csY5" fmla="*/ 1105786 h 1148317"/>
              <a:gd name="csX6" fmla="*/ 435935 w 680484"/>
              <a:gd name="csY6" fmla="*/ 42531 h 1148317"/>
              <a:gd name="csX7" fmla="*/ 531628 w 680484"/>
              <a:gd name="csY7" fmla="*/ 1127051 h 1148317"/>
              <a:gd name="csX8" fmla="*/ 574158 w 680484"/>
              <a:gd name="csY8" fmla="*/ 74428 h 1148317"/>
              <a:gd name="csX9" fmla="*/ 627321 w 680484"/>
              <a:gd name="csY9" fmla="*/ 1095154 h 1148317"/>
              <a:gd name="csX10" fmla="*/ 680483 w 680484"/>
              <a:gd name="csY10" fmla="*/ 0 h 1148317"/>
              <a:gd name="csX0" fmla="*/ 0 w 694624"/>
              <a:gd name="csY0" fmla="*/ 372140 h 1148317"/>
              <a:gd name="csX1" fmla="*/ 63795 w 694624"/>
              <a:gd name="csY1" fmla="*/ 1137684 h 1148317"/>
              <a:gd name="csX2" fmla="*/ 170121 w 694624"/>
              <a:gd name="csY2" fmla="*/ 0 h 1148317"/>
              <a:gd name="csX3" fmla="*/ 244549 w 694624"/>
              <a:gd name="csY3" fmla="*/ 1148317 h 1148317"/>
              <a:gd name="csX4" fmla="*/ 308344 w 694624"/>
              <a:gd name="csY4" fmla="*/ 31898 h 1148317"/>
              <a:gd name="csX5" fmla="*/ 393404 w 694624"/>
              <a:gd name="csY5" fmla="*/ 1105786 h 1148317"/>
              <a:gd name="csX6" fmla="*/ 435935 w 694624"/>
              <a:gd name="csY6" fmla="*/ 42531 h 1148317"/>
              <a:gd name="csX7" fmla="*/ 531628 w 694624"/>
              <a:gd name="csY7" fmla="*/ 1127051 h 1148317"/>
              <a:gd name="csX8" fmla="*/ 574158 w 694624"/>
              <a:gd name="csY8" fmla="*/ 74428 h 1148317"/>
              <a:gd name="csX9" fmla="*/ 627321 w 694624"/>
              <a:gd name="csY9" fmla="*/ 1095154 h 1148317"/>
              <a:gd name="csX10" fmla="*/ 694624 w 694624"/>
              <a:gd name="csY10" fmla="*/ 199482 h 1148317"/>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Lst>
            <a:rect l="l" t="t" r="r" b="b"/>
            <a:pathLst>
              <a:path w="694624" h="1148317">
                <a:moveTo>
                  <a:pt x="0" y="372140"/>
                </a:moveTo>
                <a:lnTo>
                  <a:pt x="63795" y="1137684"/>
                </a:lnTo>
                <a:lnTo>
                  <a:pt x="170121" y="0"/>
                </a:lnTo>
                <a:lnTo>
                  <a:pt x="244549" y="1148317"/>
                </a:lnTo>
                <a:lnTo>
                  <a:pt x="308344" y="31898"/>
                </a:lnTo>
                <a:lnTo>
                  <a:pt x="393404" y="1105786"/>
                </a:lnTo>
                <a:lnTo>
                  <a:pt x="435935" y="42531"/>
                </a:lnTo>
                <a:lnTo>
                  <a:pt x="531628" y="1127051"/>
                </a:lnTo>
                <a:lnTo>
                  <a:pt x="574158" y="74428"/>
                </a:lnTo>
                <a:lnTo>
                  <a:pt x="627321" y="1095154"/>
                </a:lnTo>
                <a:lnTo>
                  <a:pt x="694624" y="199482"/>
                </a:lnTo>
              </a:path>
            </a:pathLst>
          </a:custGeom>
          <a:noFill/>
          <a:ln w="1905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noProof="0"/>
          </a:p>
        </p:txBody>
      </p:sp>
      <p:sp>
        <p:nvSpPr>
          <p:cNvPr id="15" name="Freeform: Shape 14">
            <a:extLst>
              <a:ext uri="{FF2B5EF4-FFF2-40B4-BE49-F238E27FC236}">
                <a16:creationId xmlns:a16="http://schemas.microsoft.com/office/drawing/2014/main" id="{AC858CF9-C874-9B42-2010-E2228BC5D2AC}"/>
              </a:ext>
            </a:extLst>
          </p:cNvPr>
          <p:cNvSpPr/>
          <p:nvPr/>
        </p:nvSpPr>
        <p:spPr>
          <a:xfrm>
            <a:off x="5262462" y="1955639"/>
            <a:ext cx="956930" cy="1297172"/>
          </a:xfrm>
          <a:custGeom>
            <a:avLst/>
            <a:gdLst>
              <a:gd name="connsiteX0" fmla="*/ 0 w 956930"/>
              <a:gd name="connsiteY0" fmla="*/ 21265 h 1297172"/>
              <a:gd name="connsiteX1" fmla="*/ 0 w 956930"/>
              <a:gd name="connsiteY1" fmla="*/ 1212112 h 1297172"/>
              <a:gd name="connsiteX2" fmla="*/ 85060 w 956930"/>
              <a:gd name="connsiteY2" fmla="*/ 1297172 h 1297172"/>
              <a:gd name="connsiteX3" fmla="*/ 871870 w 956930"/>
              <a:gd name="connsiteY3" fmla="*/ 1297172 h 1297172"/>
              <a:gd name="connsiteX4" fmla="*/ 956930 w 956930"/>
              <a:gd name="connsiteY4" fmla="*/ 1212112 h 1297172"/>
              <a:gd name="connsiteX5" fmla="*/ 956930 w 956930"/>
              <a:gd name="connsiteY5" fmla="*/ 0 h 1297172"/>
              <a:gd name="csX0" fmla="*/ 0 w 956930"/>
              <a:gd name="csY0" fmla="*/ 21265 h 1297172"/>
              <a:gd name="csX1" fmla="*/ 85060 w 956930"/>
              <a:gd name="csY1" fmla="*/ 1297172 h 1297172"/>
              <a:gd name="csX2" fmla="*/ 871870 w 956930"/>
              <a:gd name="csY2" fmla="*/ 1297172 h 1297172"/>
              <a:gd name="csX3" fmla="*/ 956930 w 956930"/>
              <a:gd name="csY3" fmla="*/ 1212112 h 1297172"/>
              <a:gd name="csX4" fmla="*/ 956930 w 956930"/>
              <a:gd name="csY4" fmla="*/ 0 h 1297172"/>
              <a:gd name="csX0" fmla="*/ 0 w 956930"/>
              <a:gd name="csY0" fmla="*/ 21265 h 1297172"/>
              <a:gd name="csX1" fmla="*/ 85060 w 956930"/>
              <a:gd name="csY1" fmla="*/ 1297172 h 1297172"/>
              <a:gd name="csX2" fmla="*/ 871870 w 956930"/>
              <a:gd name="csY2" fmla="*/ 1297172 h 1297172"/>
              <a:gd name="csX3" fmla="*/ 956930 w 956930"/>
              <a:gd name="csY3" fmla="*/ 0 h 1297172"/>
            </a:gdLst>
            <a:ahLst/>
            <a:cxnLst>
              <a:cxn ang="0">
                <a:pos x="csX0" y="csY0"/>
              </a:cxn>
              <a:cxn ang="0">
                <a:pos x="csX1" y="csY1"/>
              </a:cxn>
              <a:cxn ang="0">
                <a:pos x="csX2" y="csY2"/>
              </a:cxn>
              <a:cxn ang="0">
                <a:pos x="csX3" y="csY3"/>
              </a:cxn>
            </a:cxnLst>
            <a:rect l="l" t="t" r="r" b="b"/>
            <a:pathLst>
              <a:path w="956930" h="1297172">
                <a:moveTo>
                  <a:pt x="0" y="21265"/>
                </a:moveTo>
                <a:lnTo>
                  <a:pt x="85060" y="1297172"/>
                </a:lnTo>
                <a:lnTo>
                  <a:pt x="871870" y="1297172"/>
                </a:lnTo>
                <a:lnTo>
                  <a:pt x="956930" y="0"/>
                </a:lnTo>
              </a:path>
            </a:pathLst>
          </a:custGeom>
          <a:noFill/>
          <a:ln w="571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noProof="0"/>
          </a:p>
        </p:txBody>
      </p:sp>
      <p:cxnSp>
        <p:nvCxnSpPr>
          <p:cNvPr id="16" name="Straight Connector 15">
            <a:extLst>
              <a:ext uri="{FF2B5EF4-FFF2-40B4-BE49-F238E27FC236}">
                <a16:creationId xmlns:a16="http://schemas.microsoft.com/office/drawing/2014/main" id="{606E4617-3290-6E59-DE4D-FA7F9E5978D9}"/>
              </a:ext>
            </a:extLst>
          </p:cNvPr>
          <p:cNvCxnSpPr>
            <a:cxnSpLocks/>
          </p:cNvCxnSpPr>
          <p:nvPr/>
        </p:nvCxnSpPr>
        <p:spPr>
          <a:xfrm flipH="1" flipV="1">
            <a:off x="5473688" y="1651612"/>
            <a:ext cx="26466" cy="1331249"/>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14AC29D9-A945-6588-CA7A-666183AE8787}"/>
              </a:ext>
            </a:extLst>
          </p:cNvPr>
          <p:cNvCxnSpPr>
            <a:cxnSpLocks/>
          </p:cNvCxnSpPr>
          <p:nvPr/>
        </p:nvCxnSpPr>
        <p:spPr>
          <a:xfrm flipH="1" flipV="1">
            <a:off x="5963977" y="1651611"/>
            <a:ext cx="26466" cy="1331249"/>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19" name="Rectangle 18">
            <a:extLst>
              <a:ext uri="{FF2B5EF4-FFF2-40B4-BE49-F238E27FC236}">
                <a16:creationId xmlns:a16="http://schemas.microsoft.com/office/drawing/2014/main" id="{110D2B57-EDEE-C457-ECD2-A75468A1261C}"/>
              </a:ext>
            </a:extLst>
          </p:cNvPr>
          <p:cNvSpPr/>
          <p:nvPr/>
        </p:nvSpPr>
        <p:spPr>
          <a:xfrm>
            <a:off x="5092411" y="1810983"/>
            <a:ext cx="1305233" cy="143533"/>
          </a:xfrm>
          <a:prstGeom prst="rect">
            <a:avLst/>
          </a:prstGeom>
          <a:solidFill>
            <a:srgbClr val="FFC000"/>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noProof="0"/>
          </a:p>
        </p:txBody>
      </p:sp>
      <p:sp>
        <p:nvSpPr>
          <p:cNvPr id="20" name="Freeform: Shape 19">
            <a:extLst>
              <a:ext uri="{FF2B5EF4-FFF2-40B4-BE49-F238E27FC236}">
                <a16:creationId xmlns:a16="http://schemas.microsoft.com/office/drawing/2014/main" id="{735E9CF6-E3D3-5DF2-F161-DCC4C48277A7}"/>
              </a:ext>
            </a:extLst>
          </p:cNvPr>
          <p:cNvSpPr/>
          <p:nvPr/>
        </p:nvSpPr>
        <p:spPr>
          <a:xfrm>
            <a:off x="841434" y="1994859"/>
            <a:ext cx="1275889" cy="1426424"/>
          </a:xfrm>
          <a:custGeom>
            <a:avLst/>
            <a:gdLst>
              <a:gd name="connsiteX0" fmla="*/ 0 w 1275889"/>
              <a:gd name="connsiteY0" fmla="*/ 0 h 1426424"/>
              <a:gd name="connsiteX1" fmla="*/ 160244 w 1275889"/>
              <a:gd name="connsiteY1" fmla="*/ 0 h 1426424"/>
              <a:gd name="connsiteX2" fmla="*/ 160244 w 1275889"/>
              <a:gd name="connsiteY2" fmla="*/ 1165175 h 1426424"/>
              <a:gd name="connsiteX3" fmla="*/ 245304 w 1275889"/>
              <a:gd name="connsiteY3" fmla="*/ 1250235 h 1426424"/>
              <a:gd name="connsiteX4" fmla="*/ 1032114 w 1275889"/>
              <a:gd name="connsiteY4" fmla="*/ 1250235 h 1426424"/>
              <a:gd name="connsiteX5" fmla="*/ 1117174 w 1275889"/>
              <a:gd name="connsiteY5" fmla="*/ 1165175 h 1426424"/>
              <a:gd name="connsiteX6" fmla="*/ 1117174 w 1275889"/>
              <a:gd name="connsiteY6" fmla="*/ 0 h 1426424"/>
              <a:gd name="connsiteX7" fmla="*/ 1275889 w 1275889"/>
              <a:gd name="connsiteY7" fmla="*/ 0 h 1426424"/>
              <a:gd name="connsiteX8" fmla="*/ 1275889 w 1275889"/>
              <a:gd name="connsiteY8" fmla="*/ 1330460 h 1426424"/>
              <a:gd name="connsiteX9" fmla="*/ 1162477 w 1275889"/>
              <a:gd name="connsiteY9" fmla="*/ 1426424 h 1426424"/>
              <a:gd name="connsiteX10" fmla="*/ 113412 w 1275889"/>
              <a:gd name="connsiteY10" fmla="*/ 1426424 h 1426424"/>
              <a:gd name="connsiteX11" fmla="*/ 0 w 1275889"/>
              <a:gd name="connsiteY11" fmla="*/ 1330460 h 1426424"/>
              <a:gd name="connsiteX12" fmla="*/ 0 w 1275889"/>
              <a:gd name="connsiteY12" fmla="*/ 0 h 14264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75889" h="1426424">
                <a:moveTo>
                  <a:pt x="0" y="0"/>
                </a:moveTo>
                <a:lnTo>
                  <a:pt x="160244" y="0"/>
                </a:lnTo>
                <a:lnTo>
                  <a:pt x="160244" y="1165175"/>
                </a:lnTo>
                <a:lnTo>
                  <a:pt x="245304" y="1250235"/>
                </a:lnTo>
                <a:lnTo>
                  <a:pt x="1032114" y="1250235"/>
                </a:lnTo>
                <a:lnTo>
                  <a:pt x="1117174" y="1165175"/>
                </a:lnTo>
                <a:lnTo>
                  <a:pt x="1117174" y="0"/>
                </a:lnTo>
                <a:lnTo>
                  <a:pt x="1275889" y="0"/>
                </a:lnTo>
                <a:lnTo>
                  <a:pt x="1275889" y="1330460"/>
                </a:lnTo>
                <a:lnTo>
                  <a:pt x="1162477" y="1426424"/>
                </a:lnTo>
                <a:lnTo>
                  <a:pt x="113412" y="1426424"/>
                </a:lnTo>
                <a:lnTo>
                  <a:pt x="0" y="1330460"/>
                </a:lnTo>
                <a:lnTo>
                  <a:pt x="0" y="0"/>
                </a:lnTo>
                <a:close/>
              </a:path>
            </a:pathLst>
          </a:custGeom>
          <a:solidFill>
            <a:srgbClr val="FFC000"/>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GB" noProof="0"/>
          </a:p>
        </p:txBody>
      </p:sp>
      <p:sp>
        <p:nvSpPr>
          <p:cNvPr id="21" name="Freeform: Shape 20">
            <a:extLst>
              <a:ext uri="{FF2B5EF4-FFF2-40B4-BE49-F238E27FC236}">
                <a16:creationId xmlns:a16="http://schemas.microsoft.com/office/drawing/2014/main" id="{73D52F16-B92E-6212-E8E0-1D7468A8E405}"/>
              </a:ext>
            </a:extLst>
          </p:cNvPr>
          <p:cNvSpPr/>
          <p:nvPr/>
        </p:nvSpPr>
        <p:spPr>
          <a:xfrm>
            <a:off x="840808" y="1915229"/>
            <a:ext cx="1275889" cy="1509865"/>
          </a:xfrm>
          <a:custGeom>
            <a:avLst/>
            <a:gdLst>
              <a:gd name="connsiteX0" fmla="*/ 0 w 956930"/>
              <a:gd name="connsiteY0" fmla="*/ 21265 h 1297172"/>
              <a:gd name="connsiteX1" fmla="*/ 0 w 956930"/>
              <a:gd name="connsiteY1" fmla="*/ 1212112 h 1297172"/>
              <a:gd name="connsiteX2" fmla="*/ 85060 w 956930"/>
              <a:gd name="connsiteY2" fmla="*/ 1297172 h 1297172"/>
              <a:gd name="connsiteX3" fmla="*/ 871870 w 956930"/>
              <a:gd name="connsiteY3" fmla="*/ 1297172 h 1297172"/>
              <a:gd name="connsiteX4" fmla="*/ 956930 w 956930"/>
              <a:gd name="connsiteY4" fmla="*/ 1212112 h 1297172"/>
              <a:gd name="connsiteX5" fmla="*/ 956930 w 956930"/>
              <a:gd name="connsiteY5" fmla="*/ 0 h 1297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56930" h="1297172">
                <a:moveTo>
                  <a:pt x="0" y="21265"/>
                </a:moveTo>
                <a:lnTo>
                  <a:pt x="0" y="1212112"/>
                </a:lnTo>
                <a:lnTo>
                  <a:pt x="85060" y="1297172"/>
                </a:lnTo>
                <a:lnTo>
                  <a:pt x="871870" y="1297172"/>
                </a:lnTo>
                <a:lnTo>
                  <a:pt x="956930" y="1212112"/>
                </a:lnTo>
                <a:lnTo>
                  <a:pt x="956930" y="0"/>
                </a:lnTo>
              </a:path>
            </a:pathLst>
          </a:custGeom>
          <a:no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noProof="0"/>
          </a:p>
        </p:txBody>
      </p:sp>
      <p:sp>
        <p:nvSpPr>
          <p:cNvPr id="22" name="Freeform: Shape 21">
            <a:extLst>
              <a:ext uri="{FF2B5EF4-FFF2-40B4-BE49-F238E27FC236}">
                <a16:creationId xmlns:a16="http://schemas.microsoft.com/office/drawing/2014/main" id="{17F5012C-8C1B-041E-568F-705AD0754297}"/>
              </a:ext>
            </a:extLst>
          </p:cNvPr>
          <p:cNvSpPr/>
          <p:nvPr/>
        </p:nvSpPr>
        <p:spPr>
          <a:xfrm>
            <a:off x="987931" y="2402063"/>
            <a:ext cx="956930" cy="845725"/>
          </a:xfrm>
          <a:custGeom>
            <a:avLst/>
            <a:gdLst>
              <a:gd name="connsiteX0" fmla="*/ 0 w 956930"/>
              <a:gd name="connsiteY0" fmla="*/ 0 h 966933"/>
              <a:gd name="connsiteX1" fmla="*/ 956930 w 956930"/>
              <a:gd name="connsiteY1" fmla="*/ 0 h 966933"/>
              <a:gd name="connsiteX2" fmla="*/ 956930 w 956930"/>
              <a:gd name="connsiteY2" fmla="*/ 881873 h 966933"/>
              <a:gd name="connsiteX3" fmla="*/ 871870 w 956930"/>
              <a:gd name="connsiteY3" fmla="*/ 966933 h 966933"/>
              <a:gd name="connsiteX4" fmla="*/ 85060 w 956930"/>
              <a:gd name="connsiteY4" fmla="*/ 966933 h 966933"/>
              <a:gd name="connsiteX5" fmla="*/ 0 w 956930"/>
              <a:gd name="connsiteY5" fmla="*/ 881873 h 966933"/>
              <a:gd name="connsiteX6" fmla="*/ 0 w 956930"/>
              <a:gd name="connsiteY6" fmla="*/ 0 h 966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56930" h="966933">
                <a:moveTo>
                  <a:pt x="0" y="0"/>
                </a:moveTo>
                <a:lnTo>
                  <a:pt x="956930" y="0"/>
                </a:lnTo>
                <a:lnTo>
                  <a:pt x="956930" y="881873"/>
                </a:lnTo>
                <a:lnTo>
                  <a:pt x="871870" y="966933"/>
                </a:lnTo>
                <a:lnTo>
                  <a:pt x="85060" y="966933"/>
                </a:lnTo>
                <a:lnTo>
                  <a:pt x="0" y="881873"/>
                </a:lnTo>
                <a:lnTo>
                  <a:pt x="0" y="0"/>
                </a:lnTo>
                <a:close/>
              </a:path>
            </a:pathLst>
          </a:custGeom>
          <a:solidFill>
            <a:schemeClr val="tx2">
              <a:lumMod val="10000"/>
              <a:lumOff val="90000"/>
            </a:schemeClr>
          </a:solidFill>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GB" noProof="0"/>
          </a:p>
        </p:txBody>
      </p:sp>
      <p:sp>
        <p:nvSpPr>
          <p:cNvPr id="24" name="Freeform: Shape 23">
            <a:extLst>
              <a:ext uri="{FF2B5EF4-FFF2-40B4-BE49-F238E27FC236}">
                <a16:creationId xmlns:a16="http://schemas.microsoft.com/office/drawing/2014/main" id="{6EE6BA7D-4C46-41DD-2668-C58454209ED1}"/>
              </a:ext>
            </a:extLst>
          </p:cNvPr>
          <p:cNvSpPr/>
          <p:nvPr/>
        </p:nvSpPr>
        <p:spPr>
          <a:xfrm>
            <a:off x="1001052" y="1951733"/>
            <a:ext cx="956930" cy="1297172"/>
          </a:xfrm>
          <a:custGeom>
            <a:avLst/>
            <a:gdLst>
              <a:gd name="connsiteX0" fmla="*/ 0 w 956930"/>
              <a:gd name="connsiteY0" fmla="*/ 21265 h 1297172"/>
              <a:gd name="connsiteX1" fmla="*/ 0 w 956930"/>
              <a:gd name="connsiteY1" fmla="*/ 1212112 h 1297172"/>
              <a:gd name="connsiteX2" fmla="*/ 85060 w 956930"/>
              <a:gd name="connsiteY2" fmla="*/ 1297172 h 1297172"/>
              <a:gd name="connsiteX3" fmla="*/ 871870 w 956930"/>
              <a:gd name="connsiteY3" fmla="*/ 1297172 h 1297172"/>
              <a:gd name="connsiteX4" fmla="*/ 956930 w 956930"/>
              <a:gd name="connsiteY4" fmla="*/ 1212112 h 1297172"/>
              <a:gd name="connsiteX5" fmla="*/ 956930 w 956930"/>
              <a:gd name="connsiteY5" fmla="*/ 0 h 1297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56930" h="1297172">
                <a:moveTo>
                  <a:pt x="0" y="21265"/>
                </a:moveTo>
                <a:lnTo>
                  <a:pt x="0" y="1212112"/>
                </a:lnTo>
                <a:lnTo>
                  <a:pt x="85060" y="1297172"/>
                </a:lnTo>
                <a:lnTo>
                  <a:pt x="871870" y="1297172"/>
                </a:lnTo>
                <a:lnTo>
                  <a:pt x="956930" y="1212112"/>
                </a:lnTo>
                <a:lnTo>
                  <a:pt x="956930" y="0"/>
                </a:lnTo>
              </a:path>
            </a:pathLst>
          </a:custGeom>
          <a:noFill/>
          <a:ln w="571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noProof="0"/>
          </a:p>
        </p:txBody>
      </p:sp>
      <p:sp>
        <p:nvSpPr>
          <p:cNvPr id="25" name="TextBox 24">
            <a:extLst>
              <a:ext uri="{FF2B5EF4-FFF2-40B4-BE49-F238E27FC236}">
                <a16:creationId xmlns:a16="http://schemas.microsoft.com/office/drawing/2014/main" id="{2EF1EB07-2269-00E5-98BA-1C49DA902C9C}"/>
              </a:ext>
            </a:extLst>
          </p:cNvPr>
          <p:cNvSpPr txBox="1"/>
          <p:nvPr/>
        </p:nvSpPr>
        <p:spPr>
          <a:xfrm>
            <a:off x="2500407" y="1878843"/>
            <a:ext cx="2334271" cy="523220"/>
          </a:xfrm>
          <a:prstGeom prst="rect">
            <a:avLst/>
          </a:prstGeom>
          <a:solidFill>
            <a:schemeClr val="bg1"/>
          </a:solidFill>
        </p:spPr>
        <p:txBody>
          <a:bodyPr wrap="square" rtlCol="0">
            <a:spAutoFit/>
          </a:bodyPr>
          <a:lstStyle/>
          <a:p>
            <a:pPr algn="l"/>
            <a:r>
              <a:rPr lang="en-GB" sz="2800" noProof="0" dirty="0" err="1"/>
              <a:t>Calraiméadar</a:t>
            </a:r>
            <a:endParaRPr lang="en-GB" sz="2800" noProof="0" dirty="0"/>
          </a:p>
        </p:txBody>
      </p:sp>
      <p:cxnSp>
        <p:nvCxnSpPr>
          <p:cNvPr id="26" name="Straight Connector 25">
            <a:extLst>
              <a:ext uri="{FF2B5EF4-FFF2-40B4-BE49-F238E27FC236}">
                <a16:creationId xmlns:a16="http://schemas.microsoft.com/office/drawing/2014/main" id="{4D3334C4-64C8-D731-AFFE-6A3DD584274E}"/>
              </a:ext>
            </a:extLst>
          </p:cNvPr>
          <p:cNvCxnSpPr>
            <a:cxnSpLocks/>
            <a:stCxn id="25" idx="1"/>
          </p:cNvCxnSpPr>
          <p:nvPr/>
        </p:nvCxnSpPr>
        <p:spPr>
          <a:xfrm flipH="1">
            <a:off x="1945769" y="2140453"/>
            <a:ext cx="554638" cy="147927"/>
          </a:xfrm>
          <a:prstGeom prst="line">
            <a:avLst/>
          </a:prstGeom>
          <a:ln w="19050" cap="flat" cmpd="sng" algn="ctr">
            <a:solidFill>
              <a:schemeClr val="tx1"/>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sp>
        <p:nvSpPr>
          <p:cNvPr id="28" name="Freeform: Shape 27">
            <a:extLst>
              <a:ext uri="{FF2B5EF4-FFF2-40B4-BE49-F238E27FC236}">
                <a16:creationId xmlns:a16="http://schemas.microsoft.com/office/drawing/2014/main" id="{1D5BED92-7ECC-F089-BE0B-C1C6AC8D7E14}"/>
              </a:ext>
            </a:extLst>
          </p:cNvPr>
          <p:cNvSpPr/>
          <p:nvPr/>
        </p:nvSpPr>
        <p:spPr>
          <a:xfrm>
            <a:off x="1248702" y="2899512"/>
            <a:ext cx="499054" cy="175458"/>
          </a:xfrm>
          <a:custGeom>
            <a:avLst/>
            <a:gdLst>
              <a:gd name="connsiteX0" fmla="*/ 0 w 925032"/>
              <a:gd name="connsiteY0" fmla="*/ 372140 h 1148317"/>
              <a:gd name="connsiteX1" fmla="*/ 63795 w 925032"/>
              <a:gd name="connsiteY1" fmla="*/ 1137684 h 1148317"/>
              <a:gd name="connsiteX2" fmla="*/ 170121 w 925032"/>
              <a:gd name="connsiteY2" fmla="*/ 0 h 1148317"/>
              <a:gd name="connsiteX3" fmla="*/ 244549 w 925032"/>
              <a:gd name="connsiteY3" fmla="*/ 1148317 h 1148317"/>
              <a:gd name="connsiteX4" fmla="*/ 308344 w 925032"/>
              <a:gd name="connsiteY4" fmla="*/ 31898 h 1148317"/>
              <a:gd name="connsiteX5" fmla="*/ 393404 w 925032"/>
              <a:gd name="connsiteY5" fmla="*/ 1105786 h 1148317"/>
              <a:gd name="connsiteX6" fmla="*/ 435935 w 925032"/>
              <a:gd name="connsiteY6" fmla="*/ 42531 h 1148317"/>
              <a:gd name="connsiteX7" fmla="*/ 531628 w 925032"/>
              <a:gd name="connsiteY7" fmla="*/ 1127051 h 1148317"/>
              <a:gd name="connsiteX8" fmla="*/ 574158 w 925032"/>
              <a:gd name="connsiteY8" fmla="*/ 74428 h 1148317"/>
              <a:gd name="connsiteX9" fmla="*/ 627321 w 925032"/>
              <a:gd name="connsiteY9" fmla="*/ 1095154 h 1148317"/>
              <a:gd name="connsiteX10" fmla="*/ 680483 w 925032"/>
              <a:gd name="connsiteY10" fmla="*/ 0 h 1148317"/>
              <a:gd name="connsiteX11" fmla="*/ 797442 w 925032"/>
              <a:gd name="connsiteY11" fmla="*/ 1041991 h 1148317"/>
              <a:gd name="connsiteX12" fmla="*/ 839972 w 925032"/>
              <a:gd name="connsiteY12" fmla="*/ 21265 h 1148317"/>
              <a:gd name="connsiteX13" fmla="*/ 925032 w 925032"/>
              <a:gd name="connsiteY13" fmla="*/ 1052624 h 1148317"/>
              <a:gd name="connsiteX14" fmla="*/ 925032 w 925032"/>
              <a:gd name="connsiteY14" fmla="*/ 1052624 h 1148317"/>
              <a:gd name="csX0" fmla="*/ 0 w 925032"/>
              <a:gd name="csY0" fmla="*/ 372140 h 1148317"/>
              <a:gd name="csX1" fmla="*/ 63795 w 925032"/>
              <a:gd name="csY1" fmla="*/ 1137684 h 1148317"/>
              <a:gd name="csX2" fmla="*/ 170121 w 925032"/>
              <a:gd name="csY2" fmla="*/ 0 h 1148317"/>
              <a:gd name="csX3" fmla="*/ 244549 w 925032"/>
              <a:gd name="csY3" fmla="*/ 1148317 h 1148317"/>
              <a:gd name="csX4" fmla="*/ 308344 w 925032"/>
              <a:gd name="csY4" fmla="*/ 31898 h 1148317"/>
              <a:gd name="csX5" fmla="*/ 393404 w 925032"/>
              <a:gd name="csY5" fmla="*/ 1105786 h 1148317"/>
              <a:gd name="csX6" fmla="*/ 435935 w 925032"/>
              <a:gd name="csY6" fmla="*/ 42531 h 1148317"/>
              <a:gd name="csX7" fmla="*/ 531628 w 925032"/>
              <a:gd name="csY7" fmla="*/ 1127051 h 1148317"/>
              <a:gd name="csX8" fmla="*/ 574158 w 925032"/>
              <a:gd name="csY8" fmla="*/ 74428 h 1148317"/>
              <a:gd name="csX9" fmla="*/ 627321 w 925032"/>
              <a:gd name="csY9" fmla="*/ 1095154 h 1148317"/>
              <a:gd name="csX10" fmla="*/ 680483 w 925032"/>
              <a:gd name="csY10" fmla="*/ 0 h 1148317"/>
              <a:gd name="csX11" fmla="*/ 797442 w 925032"/>
              <a:gd name="csY11" fmla="*/ 1041991 h 1148317"/>
              <a:gd name="csX12" fmla="*/ 839972 w 925032"/>
              <a:gd name="csY12" fmla="*/ 21265 h 1148317"/>
              <a:gd name="csX13" fmla="*/ 925032 w 925032"/>
              <a:gd name="csY13" fmla="*/ 1052624 h 1148317"/>
              <a:gd name="csX0" fmla="*/ 0 w 839971"/>
              <a:gd name="csY0" fmla="*/ 372140 h 1148317"/>
              <a:gd name="csX1" fmla="*/ 63795 w 839971"/>
              <a:gd name="csY1" fmla="*/ 1137684 h 1148317"/>
              <a:gd name="csX2" fmla="*/ 170121 w 839971"/>
              <a:gd name="csY2" fmla="*/ 0 h 1148317"/>
              <a:gd name="csX3" fmla="*/ 244549 w 839971"/>
              <a:gd name="csY3" fmla="*/ 1148317 h 1148317"/>
              <a:gd name="csX4" fmla="*/ 308344 w 839971"/>
              <a:gd name="csY4" fmla="*/ 31898 h 1148317"/>
              <a:gd name="csX5" fmla="*/ 393404 w 839971"/>
              <a:gd name="csY5" fmla="*/ 1105786 h 1148317"/>
              <a:gd name="csX6" fmla="*/ 435935 w 839971"/>
              <a:gd name="csY6" fmla="*/ 42531 h 1148317"/>
              <a:gd name="csX7" fmla="*/ 531628 w 839971"/>
              <a:gd name="csY7" fmla="*/ 1127051 h 1148317"/>
              <a:gd name="csX8" fmla="*/ 574158 w 839971"/>
              <a:gd name="csY8" fmla="*/ 74428 h 1148317"/>
              <a:gd name="csX9" fmla="*/ 627321 w 839971"/>
              <a:gd name="csY9" fmla="*/ 1095154 h 1148317"/>
              <a:gd name="csX10" fmla="*/ 680483 w 839971"/>
              <a:gd name="csY10" fmla="*/ 0 h 1148317"/>
              <a:gd name="csX11" fmla="*/ 797442 w 839971"/>
              <a:gd name="csY11" fmla="*/ 1041991 h 1148317"/>
              <a:gd name="csX12" fmla="*/ 839972 w 839971"/>
              <a:gd name="csY12" fmla="*/ 21265 h 1148317"/>
              <a:gd name="csX0" fmla="*/ 0 w 854114"/>
              <a:gd name="csY0" fmla="*/ 372140 h 1148317"/>
              <a:gd name="csX1" fmla="*/ 63795 w 854114"/>
              <a:gd name="csY1" fmla="*/ 1137684 h 1148317"/>
              <a:gd name="csX2" fmla="*/ 170121 w 854114"/>
              <a:gd name="csY2" fmla="*/ 0 h 1148317"/>
              <a:gd name="csX3" fmla="*/ 244549 w 854114"/>
              <a:gd name="csY3" fmla="*/ 1148317 h 1148317"/>
              <a:gd name="csX4" fmla="*/ 308344 w 854114"/>
              <a:gd name="csY4" fmla="*/ 31898 h 1148317"/>
              <a:gd name="csX5" fmla="*/ 393404 w 854114"/>
              <a:gd name="csY5" fmla="*/ 1105786 h 1148317"/>
              <a:gd name="csX6" fmla="*/ 435935 w 854114"/>
              <a:gd name="csY6" fmla="*/ 42531 h 1148317"/>
              <a:gd name="csX7" fmla="*/ 531628 w 854114"/>
              <a:gd name="csY7" fmla="*/ 1127051 h 1148317"/>
              <a:gd name="csX8" fmla="*/ 574158 w 854114"/>
              <a:gd name="csY8" fmla="*/ 74428 h 1148317"/>
              <a:gd name="csX9" fmla="*/ 627321 w 854114"/>
              <a:gd name="csY9" fmla="*/ 1095154 h 1148317"/>
              <a:gd name="csX10" fmla="*/ 680483 w 854114"/>
              <a:gd name="csY10" fmla="*/ 0 h 1148317"/>
              <a:gd name="csX11" fmla="*/ 797442 w 854114"/>
              <a:gd name="csY11" fmla="*/ 1041991 h 1148317"/>
              <a:gd name="csX12" fmla="*/ 854114 w 854114"/>
              <a:gd name="csY12" fmla="*/ 353734 h 1148317"/>
              <a:gd name="csX0" fmla="*/ 0 w 797442"/>
              <a:gd name="csY0" fmla="*/ 372140 h 1148317"/>
              <a:gd name="csX1" fmla="*/ 63795 w 797442"/>
              <a:gd name="csY1" fmla="*/ 1137684 h 1148317"/>
              <a:gd name="csX2" fmla="*/ 170121 w 797442"/>
              <a:gd name="csY2" fmla="*/ 0 h 1148317"/>
              <a:gd name="csX3" fmla="*/ 244549 w 797442"/>
              <a:gd name="csY3" fmla="*/ 1148317 h 1148317"/>
              <a:gd name="csX4" fmla="*/ 308344 w 797442"/>
              <a:gd name="csY4" fmla="*/ 31898 h 1148317"/>
              <a:gd name="csX5" fmla="*/ 393404 w 797442"/>
              <a:gd name="csY5" fmla="*/ 1105786 h 1148317"/>
              <a:gd name="csX6" fmla="*/ 435935 w 797442"/>
              <a:gd name="csY6" fmla="*/ 42531 h 1148317"/>
              <a:gd name="csX7" fmla="*/ 531628 w 797442"/>
              <a:gd name="csY7" fmla="*/ 1127051 h 1148317"/>
              <a:gd name="csX8" fmla="*/ 574158 w 797442"/>
              <a:gd name="csY8" fmla="*/ 74428 h 1148317"/>
              <a:gd name="csX9" fmla="*/ 627321 w 797442"/>
              <a:gd name="csY9" fmla="*/ 1095154 h 1148317"/>
              <a:gd name="csX10" fmla="*/ 680483 w 797442"/>
              <a:gd name="csY10" fmla="*/ 0 h 1148317"/>
              <a:gd name="csX11" fmla="*/ 797442 w 797442"/>
              <a:gd name="csY11" fmla="*/ 1041991 h 1148317"/>
              <a:gd name="csX0" fmla="*/ 0 w 680484"/>
              <a:gd name="csY0" fmla="*/ 372140 h 1148317"/>
              <a:gd name="csX1" fmla="*/ 63795 w 680484"/>
              <a:gd name="csY1" fmla="*/ 1137684 h 1148317"/>
              <a:gd name="csX2" fmla="*/ 170121 w 680484"/>
              <a:gd name="csY2" fmla="*/ 0 h 1148317"/>
              <a:gd name="csX3" fmla="*/ 244549 w 680484"/>
              <a:gd name="csY3" fmla="*/ 1148317 h 1148317"/>
              <a:gd name="csX4" fmla="*/ 308344 w 680484"/>
              <a:gd name="csY4" fmla="*/ 31898 h 1148317"/>
              <a:gd name="csX5" fmla="*/ 393404 w 680484"/>
              <a:gd name="csY5" fmla="*/ 1105786 h 1148317"/>
              <a:gd name="csX6" fmla="*/ 435935 w 680484"/>
              <a:gd name="csY6" fmla="*/ 42531 h 1148317"/>
              <a:gd name="csX7" fmla="*/ 531628 w 680484"/>
              <a:gd name="csY7" fmla="*/ 1127051 h 1148317"/>
              <a:gd name="csX8" fmla="*/ 574158 w 680484"/>
              <a:gd name="csY8" fmla="*/ 74428 h 1148317"/>
              <a:gd name="csX9" fmla="*/ 627321 w 680484"/>
              <a:gd name="csY9" fmla="*/ 1095154 h 1148317"/>
              <a:gd name="csX10" fmla="*/ 680483 w 680484"/>
              <a:gd name="csY10" fmla="*/ 0 h 1148317"/>
              <a:gd name="csX0" fmla="*/ 0 w 694624"/>
              <a:gd name="csY0" fmla="*/ 372140 h 1148317"/>
              <a:gd name="csX1" fmla="*/ 63795 w 694624"/>
              <a:gd name="csY1" fmla="*/ 1137684 h 1148317"/>
              <a:gd name="csX2" fmla="*/ 170121 w 694624"/>
              <a:gd name="csY2" fmla="*/ 0 h 1148317"/>
              <a:gd name="csX3" fmla="*/ 244549 w 694624"/>
              <a:gd name="csY3" fmla="*/ 1148317 h 1148317"/>
              <a:gd name="csX4" fmla="*/ 308344 w 694624"/>
              <a:gd name="csY4" fmla="*/ 31898 h 1148317"/>
              <a:gd name="csX5" fmla="*/ 393404 w 694624"/>
              <a:gd name="csY5" fmla="*/ 1105786 h 1148317"/>
              <a:gd name="csX6" fmla="*/ 435935 w 694624"/>
              <a:gd name="csY6" fmla="*/ 42531 h 1148317"/>
              <a:gd name="csX7" fmla="*/ 531628 w 694624"/>
              <a:gd name="csY7" fmla="*/ 1127051 h 1148317"/>
              <a:gd name="csX8" fmla="*/ 574158 w 694624"/>
              <a:gd name="csY8" fmla="*/ 74428 h 1148317"/>
              <a:gd name="csX9" fmla="*/ 627321 w 694624"/>
              <a:gd name="csY9" fmla="*/ 1095154 h 1148317"/>
              <a:gd name="csX10" fmla="*/ 694624 w 694624"/>
              <a:gd name="csY10" fmla="*/ 199482 h 1148317"/>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Lst>
            <a:rect l="l" t="t" r="r" b="b"/>
            <a:pathLst>
              <a:path w="694624" h="1148317">
                <a:moveTo>
                  <a:pt x="0" y="372140"/>
                </a:moveTo>
                <a:lnTo>
                  <a:pt x="63795" y="1137684"/>
                </a:lnTo>
                <a:lnTo>
                  <a:pt x="170121" y="0"/>
                </a:lnTo>
                <a:lnTo>
                  <a:pt x="244549" y="1148317"/>
                </a:lnTo>
                <a:lnTo>
                  <a:pt x="308344" y="31898"/>
                </a:lnTo>
                <a:lnTo>
                  <a:pt x="393404" y="1105786"/>
                </a:lnTo>
                <a:lnTo>
                  <a:pt x="435935" y="42531"/>
                </a:lnTo>
                <a:lnTo>
                  <a:pt x="531628" y="1127051"/>
                </a:lnTo>
                <a:lnTo>
                  <a:pt x="574158" y="74428"/>
                </a:lnTo>
                <a:lnTo>
                  <a:pt x="627321" y="1095154"/>
                </a:lnTo>
                <a:lnTo>
                  <a:pt x="694624" y="199482"/>
                </a:lnTo>
              </a:path>
            </a:pathLst>
          </a:custGeom>
          <a:noFill/>
          <a:ln w="1905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noProof="0"/>
          </a:p>
        </p:txBody>
      </p:sp>
      <p:cxnSp>
        <p:nvCxnSpPr>
          <p:cNvPr id="29" name="Straight Connector 28">
            <a:extLst>
              <a:ext uri="{FF2B5EF4-FFF2-40B4-BE49-F238E27FC236}">
                <a16:creationId xmlns:a16="http://schemas.microsoft.com/office/drawing/2014/main" id="{454BBEA0-6424-A218-9184-3275FC3023FE}"/>
              </a:ext>
            </a:extLst>
          </p:cNvPr>
          <p:cNvCxnSpPr>
            <a:cxnSpLocks/>
          </p:cNvCxnSpPr>
          <p:nvPr/>
        </p:nvCxnSpPr>
        <p:spPr>
          <a:xfrm flipH="1" flipV="1">
            <a:off x="1227537" y="1641154"/>
            <a:ext cx="26466" cy="1331249"/>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7FD637D8-6B09-2A92-9C98-DBF1607EBDC0}"/>
              </a:ext>
            </a:extLst>
          </p:cNvPr>
          <p:cNvCxnSpPr>
            <a:cxnSpLocks/>
          </p:cNvCxnSpPr>
          <p:nvPr/>
        </p:nvCxnSpPr>
        <p:spPr>
          <a:xfrm flipH="1" flipV="1">
            <a:off x="1717826" y="1641153"/>
            <a:ext cx="26466" cy="1331249"/>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27" name="Rectangle 26">
            <a:extLst>
              <a:ext uri="{FF2B5EF4-FFF2-40B4-BE49-F238E27FC236}">
                <a16:creationId xmlns:a16="http://schemas.microsoft.com/office/drawing/2014/main" id="{949E182A-F8D1-EC6D-9176-48E7B8FB5FAD}"/>
              </a:ext>
            </a:extLst>
          </p:cNvPr>
          <p:cNvSpPr/>
          <p:nvPr/>
        </p:nvSpPr>
        <p:spPr>
          <a:xfrm>
            <a:off x="831001" y="1807077"/>
            <a:ext cx="1305233" cy="143533"/>
          </a:xfrm>
          <a:prstGeom prst="rect">
            <a:avLst/>
          </a:prstGeom>
          <a:solidFill>
            <a:srgbClr val="FFC000"/>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noProof="0"/>
          </a:p>
        </p:txBody>
      </p:sp>
      <p:sp>
        <p:nvSpPr>
          <p:cNvPr id="32" name="TextBox 31">
            <a:extLst>
              <a:ext uri="{FF2B5EF4-FFF2-40B4-BE49-F238E27FC236}">
                <a16:creationId xmlns:a16="http://schemas.microsoft.com/office/drawing/2014/main" id="{C598342D-2A70-DAB8-CB85-E55D83287201}"/>
              </a:ext>
            </a:extLst>
          </p:cNvPr>
          <p:cNvSpPr txBox="1"/>
          <p:nvPr/>
        </p:nvSpPr>
        <p:spPr>
          <a:xfrm>
            <a:off x="254000" y="3962400"/>
            <a:ext cx="8712200" cy="1569660"/>
          </a:xfrm>
          <a:prstGeom prst="rect">
            <a:avLst/>
          </a:prstGeom>
          <a:noFill/>
        </p:spPr>
        <p:txBody>
          <a:bodyPr wrap="square" rtlCol="0">
            <a:spAutoFit/>
          </a:bodyPr>
          <a:lstStyle/>
          <a:p>
            <a:r>
              <a:rPr lang="en-GB" sz="2400" dirty="0"/>
              <a:t>Leis an </a:t>
            </a:r>
            <a:r>
              <a:rPr lang="en-GB" sz="2400" dirty="0" err="1"/>
              <a:t>leagan</a:t>
            </a:r>
            <a:r>
              <a:rPr lang="en-GB" sz="2400" dirty="0"/>
              <a:t> den </a:t>
            </a:r>
            <a:r>
              <a:rPr lang="en-GB" sz="2400" dirty="0" err="1"/>
              <a:t>chupán</a:t>
            </a:r>
            <a:r>
              <a:rPr lang="en-GB" sz="2400" dirty="0"/>
              <a:t> </a:t>
            </a:r>
            <a:r>
              <a:rPr lang="en-GB" sz="2400" dirty="0" err="1"/>
              <a:t>páipéir</a:t>
            </a:r>
            <a:r>
              <a:rPr lang="en-GB" sz="2400" dirty="0"/>
              <a:t>, is </a:t>
            </a:r>
            <a:r>
              <a:rPr lang="en-GB" sz="2400" dirty="0" err="1"/>
              <a:t>simplí</a:t>
            </a:r>
            <a:r>
              <a:rPr lang="en-GB" sz="2400" dirty="0"/>
              <a:t> na </a:t>
            </a:r>
            <a:r>
              <a:rPr lang="en-GB" sz="2400" dirty="0" err="1"/>
              <a:t>ríomhanna</a:t>
            </a:r>
            <a:r>
              <a:rPr lang="en-GB" sz="2400" dirty="0"/>
              <a:t> mar go </a:t>
            </a:r>
            <a:r>
              <a:rPr lang="en-GB" sz="2400" dirty="0" err="1"/>
              <a:t>bhfuil</a:t>
            </a:r>
            <a:r>
              <a:rPr lang="en-GB" sz="2400" dirty="0"/>
              <a:t> </a:t>
            </a:r>
            <a:r>
              <a:rPr lang="en-GB" sz="2400" dirty="0" err="1"/>
              <a:t>cumas</a:t>
            </a:r>
            <a:r>
              <a:rPr lang="en-GB" sz="2400" dirty="0"/>
              <a:t> </a:t>
            </a:r>
            <a:r>
              <a:rPr lang="en-GB" sz="2400" dirty="0" err="1"/>
              <a:t>teasa</a:t>
            </a:r>
            <a:r>
              <a:rPr lang="en-GB" sz="2400" dirty="0"/>
              <a:t> an-</a:t>
            </a:r>
            <a:r>
              <a:rPr lang="en-GB" sz="2400" dirty="0" err="1"/>
              <a:t>íseal</a:t>
            </a:r>
            <a:r>
              <a:rPr lang="en-GB" sz="2400" dirty="0"/>
              <a:t> ag an </a:t>
            </a:r>
            <a:r>
              <a:rPr lang="en-GB" sz="2400" dirty="0" err="1"/>
              <a:t>gcupán</a:t>
            </a:r>
            <a:r>
              <a:rPr lang="en-GB" sz="2400" dirty="0"/>
              <a:t> </a:t>
            </a:r>
            <a:r>
              <a:rPr lang="en-GB" sz="2400" i="1" dirty="0"/>
              <a:t>C</a:t>
            </a:r>
            <a:r>
              <a:rPr lang="en-GB" sz="2400" dirty="0"/>
              <a:t> agus mar sin is féidir </a:t>
            </a:r>
            <a:r>
              <a:rPr lang="en-GB" sz="2400" dirty="0" err="1"/>
              <a:t>neamhaird</a:t>
            </a:r>
            <a:r>
              <a:rPr lang="en-GB" sz="2400" dirty="0"/>
              <a:t> a dhéanamh den teas a </a:t>
            </a:r>
            <a:r>
              <a:rPr lang="en-GB" sz="2400" dirty="0" err="1"/>
              <a:t>théann</a:t>
            </a:r>
            <a:r>
              <a:rPr lang="en-GB" sz="2400" dirty="0"/>
              <a:t> </a:t>
            </a:r>
            <a:r>
              <a:rPr lang="en-GB" sz="2400" dirty="0" err="1"/>
              <a:t>isteach</a:t>
            </a:r>
            <a:r>
              <a:rPr lang="en-GB" sz="2400" dirty="0"/>
              <a:t> </a:t>
            </a:r>
            <a:r>
              <a:rPr lang="en-GB" sz="2400" dirty="0" err="1"/>
              <a:t>sa</a:t>
            </a:r>
            <a:r>
              <a:rPr lang="en-GB" sz="2400" dirty="0"/>
              <a:t> </a:t>
            </a:r>
            <a:r>
              <a:rPr lang="en-GB" sz="2400" dirty="0" err="1"/>
              <a:t>chupán</a:t>
            </a:r>
            <a:r>
              <a:rPr lang="en-GB" sz="2400" dirty="0"/>
              <a:t>.</a:t>
            </a:r>
          </a:p>
        </p:txBody>
      </p:sp>
      <p:sp>
        <p:nvSpPr>
          <p:cNvPr id="33" name="TextBox 32">
            <a:extLst>
              <a:ext uri="{FF2B5EF4-FFF2-40B4-BE49-F238E27FC236}">
                <a16:creationId xmlns:a16="http://schemas.microsoft.com/office/drawing/2014/main" id="{DC8D8B9A-3E20-B9AD-6BF6-7D767BAF18CE}"/>
              </a:ext>
            </a:extLst>
          </p:cNvPr>
          <p:cNvSpPr txBox="1"/>
          <p:nvPr/>
        </p:nvSpPr>
        <p:spPr>
          <a:xfrm>
            <a:off x="254000" y="5436884"/>
            <a:ext cx="8712200" cy="1200329"/>
          </a:xfrm>
          <a:prstGeom prst="rect">
            <a:avLst/>
          </a:prstGeom>
          <a:noFill/>
        </p:spPr>
        <p:txBody>
          <a:bodyPr wrap="square" rtlCol="0">
            <a:spAutoFit/>
          </a:bodyPr>
          <a:lstStyle/>
          <a:p>
            <a:r>
              <a:rPr lang="ga-IE" sz="2400" dirty="0"/>
              <a:t>Tugann an simpliú seo earráid chórasach isteach, ach tá sí den mhéid chéanna le hearráidí de bharr iompar teasa an chalraiméadair.</a:t>
            </a:r>
          </a:p>
        </p:txBody>
      </p:sp>
      <p:cxnSp>
        <p:nvCxnSpPr>
          <p:cNvPr id="2" name="Straight Arrow Connector 1">
            <a:extLst>
              <a:ext uri="{FF2B5EF4-FFF2-40B4-BE49-F238E27FC236}">
                <a16:creationId xmlns:a16="http://schemas.microsoft.com/office/drawing/2014/main" id="{2936D104-960D-B086-2679-93DDD72B4890}"/>
              </a:ext>
            </a:extLst>
          </p:cNvPr>
          <p:cNvCxnSpPr>
            <a:cxnSpLocks/>
            <a:stCxn id="5" idx="1"/>
          </p:cNvCxnSpPr>
          <p:nvPr/>
        </p:nvCxnSpPr>
        <p:spPr>
          <a:xfrm flipH="1" flipV="1">
            <a:off x="6206269" y="2573477"/>
            <a:ext cx="839480" cy="215444"/>
          </a:xfrm>
          <a:prstGeom prst="straightConnector1">
            <a:avLst/>
          </a:prstGeom>
          <a:ln w="28575">
            <a:solidFill>
              <a:schemeClr val="tx1"/>
            </a:solidFill>
            <a:tailEnd type="arrow" w="med" len="lg"/>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895935880"/>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A3FA42F-DF0C-82A0-EDFE-5412D0ECA688}"/>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33FC5CE2-62E6-34AB-8378-8E825C94B488}"/>
              </a:ext>
            </a:extLst>
          </p:cNvPr>
          <p:cNvSpPr txBox="1"/>
          <p:nvPr/>
        </p:nvSpPr>
        <p:spPr>
          <a:xfrm>
            <a:off x="254000" y="2920227"/>
            <a:ext cx="4138573" cy="584775"/>
          </a:xfrm>
          <a:prstGeom prst="rect">
            <a:avLst/>
          </a:prstGeom>
          <a:noFill/>
        </p:spPr>
        <p:txBody>
          <a:bodyPr wrap="square" rtlCol="0">
            <a:spAutoFit/>
          </a:bodyPr>
          <a:lstStyle/>
          <a:p>
            <a:r>
              <a:rPr lang="ga-IE" sz="3200" b="1" dirty="0"/>
              <a:t>Ríomh Simplithe</a:t>
            </a:r>
          </a:p>
        </p:txBody>
      </p:sp>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584CC975-35DE-9CDD-D492-492DEF31EEB1}"/>
                  </a:ext>
                </a:extLst>
              </p:cNvPr>
              <p:cNvSpPr txBox="1"/>
              <p:nvPr/>
            </p:nvSpPr>
            <p:spPr>
              <a:xfrm>
                <a:off x="3379003" y="4226491"/>
                <a:ext cx="3431289" cy="52322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2800" b="0" i="1" noProof="0" smtClean="0">
                          <a:latin typeface="Cambria Math" panose="02040503050406030204" pitchFamily="18" charset="0"/>
                        </a:rPr>
                        <m:t>𝐼𝑉𝑡</m:t>
                      </m:r>
                      <m:r>
                        <a:rPr lang="en-GB" sz="2800" b="0" i="1" noProof="0" smtClean="0">
                          <a:latin typeface="Cambria Math" panose="02040503050406030204" pitchFamily="18" charset="0"/>
                        </a:rPr>
                        <m:t>=</m:t>
                      </m:r>
                      <m:sSub>
                        <m:sSubPr>
                          <m:ctrlPr>
                            <a:rPr lang="en-GB" sz="2800" i="1" noProof="0">
                              <a:latin typeface="Cambria Math" panose="02040503050406030204" pitchFamily="18" charset="0"/>
                            </a:rPr>
                          </m:ctrlPr>
                        </m:sSubPr>
                        <m:e>
                          <m:r>
                            <a:rPr lang="en-GB" sz="2800" i="1" noProof="0">
                              <a:latin typeface="Cambria Math" panose="02040503050406030204" pitchFamily="18" charset="0"/>
                            </a:rPr>
                            <m:t>𝑚</m:t>
                          </m:r>
                        </m:e>
                        <m:sub>
                          <m:r>
                            <a:rPr lang="en-GB" sz="2800" i="1" noProof="0">
                              <a:latin typeface="Cambria Math" panose="02040503050406030204" pitchFamily="18" charset="0"/>
                            </a:rPr>
                            <m:t>𝑤</m:t>
                          </m:r>
                        </m:sub>
                      </m:sSub>
                      <m:sSub>
                        <m:sSubPr>
                          <m:ctrlPr>
                            <a:rPr lang="en-GB" sz="2800" i="1" noProof="0">
                              <a:latin typeface="Cambria Math" panose="02040503050406030204" pitchFamily="18" charset="0"/>
                            </a:rPr>
                          </m:ctrlPr>
                        </m:sSubPr>
                        <m:e>
                          <m:r>
                            <a:rPr lang="en-GB" sz="2800" i="1" noProof="0">
                              <a:latin typeface="Cambria Math" panose="02040503050406030204" pitchFamily="18" charset="0"/>
                            </a:rPr>
                            <m:t>𝑐</m:t>
                          </m:r>
                        </m:e>
                        <m:sub>
                          <m:r>
                            <a:rPr lang="en-GB" sz="2800" i="1" noProof="0">
                              <a:latin typeface="Cambria Math" panose="02040503050406030204" pitchFamily="18" charset="0"/>
                            </a:rPr>
                            <m:t>𝑤</m:t>
                          </m:r>
                        </m:sub>
                      </m:sSub>
                      <m:r>
                        <m:rPr>
                          <m:sty m:val="p"/>
                        </m:rPr>
                        <a:rPr lang="en-GB" sz="2800" noProof="0">
                          <a:latin typeface="Cambria Math" panose="02040503050406030204" pitchFamily="18" charset="0"/>
                        </a:rPr>
                        <m:t>Δ</m:t>
                      </m:r>
                      <m:r>
                        <a:rPr lang="en-GB" sz="2800" i="1" noProof="0">
                          <a:latin typeface="Cambria Math" panose="02040503050406030204" pitchFamily="18" charset="0"/>
                        </a:rPr>
                        <m:t>𝜃</m:t>
                      </m:r>
                    </m:oMath>
                  </m:oMathPara>
                </a14:m>
                <a:endParaRPr lang="en-GB" sz="2800" noProof="0" dirty="0"/>
              </a:p>
            </p:txBody>
          </p:sp>
        </mc:Choice>
        <mc:Fallback xmlns="">
          <p:sp>
            <p:nvSpPr>
              <p:cNvPr id="5" name="TextBox 4">
                <a:extLst>
                  <a:ext uri="{FF2B5EF4-FFF2-40B4-BE49-F238E27FC236}">
                    <a16:creationId xmlns:a16="http://schemas.microsoft.com/office/drawing/2014/main" id="{584CC975-35DE-9CDD-D492-492DEF31EEB1}"/>
                  </a:ext>
                </a:extLst>
              </p:cNvPr>
              <p:cNvSpPr txBox="1">
                <a:spLocks noRot="1" noChangeAspect="1" noMove="1" noResize="1" noEditPoints="1" noAdjustHandles="1" noChangeArrowheads="1" noChangeShapeType="1" noTextEdit="1"/>
              </p:cNvSpPr>
              <p:nvPr/>
            </p:nvSpPr>
            <p:spPr>
              <a:xfrm>
                <a:off x="3379003" y="4226491"/>
                <a:ext cx="3431289" cy="523220"/>
              </a:xfrm>
              <a:prstGeom prst="rect">
                <a:avLst/>
              </a:prstGeom>
              <a:blipFill>
                <a:blip r:embed="rId3"/>
                <a:stretch>
                  <a:fillRect/>
                </a:stretch>
              </a:blipFill>
            </p:spPr>
            <p:txBody>
              <a:bodyPr/>
              <a:lstStyle/>
              <a:p>
                <a:r>
                  <a:rPr lang="en-IE">
                    <a:noFill/>
                  </a:rPr>
                  <a:t> </a:t>
                </a:r>
              </a:p>
            </p:txBody>
          </p:sp>
        </mc:Fallback>
      </mc:AlternateContent>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70E49BF3-AD03-C3C5-F040-E84264FDFD46}"/>
                  </a:ext>
                </a:extLst>
              </p:cNvPr>
              <p:cNvSpPr txBox="1"/>
              <p:nvPr/>
            </p:nvSpPr>
            <p:spPr>
              <a:xfrm>
                <a:off x="3614983" y="5514000"/>
                <a:ext cx="2959331" cy="97802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GB" sz="2800" i="1" noProof="0" smtClean="0">
                              <a:latin typeface="Cambria Math" panose="02040503050406030204" pitchFamily="18" charset="0"/>
                            </a:rPr>
                          </m:ctrlPr>
                        </m:sSubPr>
                        <m:e>
                          <m:r>
                            <a:rPr lang="en-GB" sz="2800" i="1" noProof="0">
                              <a:latin typeface="Cambria Math" panose="02040503050406030204" pitchFamily="18" charset="0"/>
                            </a:rPr>
                            <m:t>𝑐</m:t>
                          </m:r>
                        </m:e>
                        <m:sub>
                          <m:r>
                            <a:rPr lang="en-GB" sz="2800" i="1" noProof="0">
                              <a:latin typeface="Cambria Math" panose="02040503050406030204" pitchFamily="18" charset="0"/>
                            </a:rPr>
                            <m:t>𝑤</m:t>
                          </m:r>
                        </m:sub>
                      </m:sSub>
                      <m:r>
                        <a:rPr lang="en-GB" sz="2800" b="0" i="1" noProof="0" smtClean="0">
                          <a:latin typeface="Cambria Math" panose="02040503050406030204" pitchFamily="18" charset="0"/>
                        </a:rPr>
                        <m:t>=</m:t>
                      </m:r>
                      <m:f>
                        <m:fPr>
                          <m:ctrlPr>
                            <a:rPr lang="en-GB" sz="2800" i="1" noProof="0">
                              <a:latin typeface="Cambria Math" panose="02040503050406030204" pitchFamily="18" charset="0"/>
                            </a:rPr>
                          </m:ctrlPr>
                        </m:fPr>
                        <m:num>
                          <m:r>
                            <a:rPr lang="en-GB" sz="2800" i="1" noProof="0">
                              <a:latin typeface="Cambria Math" panose="02040503050406030204" pitchFamily="18" charset="0"/>
                            </a:rPr>
                            <m:t>𝐼𝑉</m:t>
                          </m:r>
                          <m:r>
                            <a:rPr lang="en-GB" sz="2800" b="0" i="1" noProof="0" smtClean="0">
                              <a:latin typeface="Cambria Math" panose="02040503050406030204" pitchFamily="18" charset="0"/>
                            </a:rPr>
                            <m:t>𝑡</m:t>
                          </m:r>
                        </m:num>
                        <m:den>
                          <m:sSub>
                            <m:sSubPr>
                              <m:ctrlPr>
                                <a:rPr lang="en-GB" sz="2800" i="1" noProof="0">
                                  <a:latin typeface="Cambria Math" panose="02040503050406030204" pitchFamily="18" charset="0"/>
                                </a:rPr>
                              </m:ctrlPr>
                            </m:sSubPr>
                            <m:e>
                              <m:r>
                                <a:rPr lang="en-GB" sz="2800" i="1" noProof="0">
                                  <a:latin typeface="Cambria Math" panose="02040503050406030204" pitchFamily="18" charset="0"/>
                                </a:rPr>
                                <m:t>𝑚</m:t>
                              </m:r>
                            </m:e>
                            <m:sub>
                              <m:r>
                                <a:rPr lang="en-GB" sz="2800" i="1" noProof="0">
                                  <a:latin typeface="Cambria Math" panose="02040503050406030204" pitchFamily="18" charset="0"/>
                                </a:rPr>
                                <m:t>𝑤</m:t>
                              </m:r>
                            </m:sub>
                          </m:sSub>
                          <m:r>
                            <m:rPr>
                              <m:sty m:val="p"/>
                            </m:rPr>
                            <a:rPr lang="en-GB" sz="2800" noProof="0">
                              <a:latin typeface="Cambria Math" panose="02040503050406030204" pitchFamily="18" charset="0"/>
                            </a:rPr>
                            <m:t>Δ</m:t>
                          </m:r>
                          <m:r>
                            <a:rPr lang="en-GB" sz="2800" i="1" noProof="0">
                              <a:latin typeface="Cambria Math" panose="02040503050406030204" pitchFamily="18" charset="0"/>
                            </a:rPr>
                            <m:t>𝜃</m:t>
                          </m:r>
                        </m:den>
                      </m:f>
                    </m:oMath>
                  </m:oMathPara>
                </a14:m>
                <a:endParaRPr lang="en-GB" sz="2800" noProof="0" dirty="0"/>
              </a:p>
            </p:txBody>
          </p:sp>
        </mc:Choice>
        <mc:Fallback xmlns="">
          <p:sp>
            <p:nvSpPr>
              <p:cNvPr id="7" name="TextBox 6">
                <a:extLst>
                  <a:ext uri="{FF2B5EF4-FFF2-40B4-BE49-F238E27FC236}">
                    <a16:creationId xmlns:a16="http://schemas.microsoft.com/office/drawing/2014/main" id="{70E49BF3-AD03-C3C5-F040-E84264FDFD46}"/>
                  </a:ext>
                </a:extLst>
              </p:cNvPr>
              <p:cNvSpPr txBox="1">
                <a:spLocks noRot="1" noChangeAspect="1" noMove="1" noResize="1" noEditPoints="1" noAdjustHandles="1" noChangeArrowheads="1" noChangeShapeType="1" noTextEdit="1"/>
              </p:cNvSpPr>
              <p:nvPr/>
            </p:nvSpPr>
            <p:spPr>
              <a:xfrm>
                <a:off x="3614983" y="5514000"/>
                <a:ext cx="2959331" cy="978025"/>
              </a:xfrm>
              <a:prstGeom prst="rect">
                <a:avLst/>
              </a:prstGeom>
              <a:blipFill>
                <a:blip r:embed="rId4"/>
                <a:stretch>
                  <a:fillRect/>
                </a:stretch>
              </a:blipFill>
            </p:spPr>
            <p:txBody>
              <a:bodyPr/>
              <a:lstStyle/>
              <a:p>
                <a:r>
                  <a:rPr lang="en-IE">
                    <a:noFill/>
                  </a:rPr>
                  <a:t> </a:t>
                </a:r>
              </a:p>
            </p:txBody>
          </p:sp>
        </mc:Fallback>
      </mc:AlternateContent>
      <p:sp>
        <p:nvSpPr>
          <p:cNvPr id="8" name="TextBox 7">
            <a:extLst>
              <a:ext uri="{FF2B5EF4-FFF2-40B4-BE49-F238E27FC236}">
                <a16:creationId xmlns:a16="http://schemas.microsoft.com/office/drawing/2014/main" id="{F33F7410-29CF-D244-52B6-097E752D7482}"/>
              </a:ext>
            </a:extLst>
          </p:cNvPr>
          <p:cNvSpPr txBox="1"/>
          <p:nvPr/>
        </p:nvSpPr>
        <p:spPr>
          <a:xfrm>
            <a:off x="7241956" y="1344000"/>
            <a:ext cx="1345240" cy="954107"/>
          </a:xfrm>
          <a:prstGeom prst="rect">
            <a:avLst/>
          </a:prstGeom>
          <a:solidFill>
            <a:schemeClr val="bg1"/>
          </a:solidFill>
        </p:spPr>
        <p:txBody>
          <a:bodyPr wrap="none" rtlCol="0">
            <a:spAutoFit/>
          </a:bodyPr>
          <a:lstStyle/>
          <a:p>
            <a:pPr algn="l"/>
            <a:r>
              <a:rPr lang="en-GB" sz="2800" noProof="0" dirty="0" err="1"/>
              <a:t>Cupán</a:t>
            </a:r>
            <a:r>
              <a:rPr lang="en-GB" sz="2800" noProof="0" dirty="0"/>
              <a:t> </a:t>
            </a:r>
          </a:p>
          <a:p>
            <a:pPr algn="l"/>
            <a:r>
              <a:rPr lang="en-GB" sz="2800" noProof="0" dirty="0" err="1"/>
              <a:t>Paipéir</a:t>
            </a:r>
            <a:endParaRPr lang="en-GB" sz="2800" noProof="0" dirty="0"/>
          </a:p>
        </p:txBody>
      </p:sp>
      <p:sp>
        <p:nvSpPr>
          <p:cNvPr id="9" name="TextBox 8">
            <a:extLst>
              <a:ext uri="{FF2B5EF4-FFF2-40B4-BE49-F238E27FC236}">
                <a16:creationId xmlns:a16="http://schemas.microsoft.com/office/drawing/2014/main" id="{5855D63D-18EE-9064-8572-04487171CD52}"/>
              </a:ext>
            </a:extLst>
          </p:cNvPr>
          <p:cNvSpPr txBox="1"/>
          <p:nvPr/>
        </p:nvSpPr>
        <p:spPr>
          <a:xfrm>
            <a:off x="255412" y="1067078"/>
            <a:ext cx="4549260" cy="1569660"/>
          </a:xfrm>
          <a:prstGeom prst="rect">
            <a:avLst/>
          </a:prstGeom>
          <a:noFill/>
        </p:spPr>
        <p:txBody>
          <a:bodyPr wrap="square" rtlCol="0">
            <a:spAutoFit/>
          </a:bodyPr>
          <a:lstStyle/>
          <a:p>
            <a:r>
              <a:rPr lang="ga-IE" sz="3200" b="1" dirty="0"/>
              <a:t>Toimhde</a:t>
            </a:r>
            <a:r>
              <a:rPr lang="ga-IE" sz="3200" dirty="0"/>
              <a:t>: Is beag teas a aistrítear chuig an gcupán páipéir.</a:t>
            </a:r>
          </a:p>
        </p:txBody>
      </p:sp>
      <p:sp>
        <p:nvSpPr>
          <p:cNvPr id="10" name="Title 9">
            <a:extLst>
              <a:ext uri="{FF2B5EF4-FFF2-40B4-BE49-F238E27FC236}">
                <a16:creationId xmlns:a16="http://schemas.microsoft.com/office/drawing/2014/main" id="{A55F0BE5-DF57-A592-2971-D28DA269A7DF}"/>
              </a:ext>
            </a:extLst>
          </p:cNvPr>
          <p:cNvSpPr>
            <a:spLocks noGrp="1"/>
          </p:cNvSpPr>
          <p:nvPr>
            <p:ph type="title"/>
          </p:nvPr>
        </p:nvSpPr>
        <p:spPr>
          <a:xfrm>
            <a:off x="254000" y="197771"/>
            <a:ext cx="8712200" cy="590931"/>
          </a:xfrm>
        </p:spPr>
        <p:txBody>
          <a:bodyPr/>
          <a:lstStyle/>
          <a:p>
            <a:r>
              <a:rPr lang="ga-IE" dirty="0"/>
              <a:t>Leagan Cupán Páipéir</a:t>
            </a:r>
            <a:endParaRPr lang="en-GB" dirty="0"/>
          </a:p>
        </p:txBody>
      </p:sp>
      <p:sp>
        <p:nvSpPr>
          <p:cNvPr id="12" name="Freeform: Shape 11">
            <a:extLst>
              <a:ext uri="{FF2B5EF4-FFF2-40B4-BE49-F238E27FC236}">
                <a16:creationId xmlns:a16="http://schemas.microsoft.com/office/drawing/2014/main" id="{40FE55ED-3123-A8FD-DDEB-B68D744E49C7}"/>
              </a:ext>
            </a:extLst>
          </p:cNvPr>
          <p:cNvSpPr/>
          <p:nvPr/>
        </p:nvSpPr>
        <p:spPr>
          <a:xfrm>
            <a:off x="5299051" y="986649"/>
            <a:ext cx="1275889" cy="1470673"/>
          </a:xfrm>
          <a:custGeom>
            <a:avLst/>
            <a:gdLst>
              <a:gd name="connsiteX0" fmla="*/ 0 w 1275889"/>
              <a:gd name="connsiteY0" fmla="*/ 0 h 1426424"/>
              <a:gd name="connsiteX1" fmla="*/ 160244 w 1275889"/>
              <a:gd name="connsiteY1" fmla="*/ 0 h 1426424"/>
              <a:gd name="connsiteX2" fmla="*/ 160244 w 1275889"/>
              <a:gd name="connsiteY2" fmla="*/ 1165175 h 1426424"/>
              <a:gd name="connsiteX3" fmla="*/ 245304 w 1275889"/>
              <a:gd name="connsiteY3" fmla="*/ 1250235 h 1426424"/>
              <a:gd name="connsiteX4" fmla="*/ 1032114 w 1275889"/>
              <a:gd name="connsiteY4" fmla="*/ 1250235 h 1426424"/>
              <a:gd name="connsiteX5" fmla="*/ 1117174 w 1275889"/>
              <a:gd name="connsiteY5" fmla="*/ 1165175 h 1426424"/>
              <a:gd name="connsiteX6" fmla="*/ 1117174 w 1275889"/>
              <a:gd name="connsiteY6" fmla="*/ 0 h 1426424"/>
              <a:gd name="connsiteX7" fmla="*/ 1275889 w 1275889"/>
              <a:gd name="connsiteY7" fmla="*/ 0 h 1426424"/>
              <a:gd name="connsiteX8" fmla="*/ 1275889 w 1275889"/>
              <a:gd name="connsiteY8" fmla="*/ 1330460 h 1426424"/>
              <a:gd name="connsiteX9" fmla="*/ 1162477 w 1275889"/>
              <a:gd name="connsiteY9" fmla="*/ 1426424 h 1426424"/>
              <a:gd name="connsiteX10" fmla="*/ 113412 w 1275889"/>
              <a:gd name="connsiteY10" fmla="*/ 1426424 h 1426424"/>
              <a:gd name="connsiteX11" fmla="*/ 0 w 1275889"/>
              <a:gd name="connsiteY11" fmla="*/ 1330460 h 1426424"/>
              <a:gd name="connsiteX12" fmla="*/ 0 w 1275889"/>
              <a:gd name="connsiteY12" fmla="*/ 0 h 1426424"/>
              <a:gd name="csX0" fmla="*/ 0 w 1275889"/>
              <a:gd name="csY0" fmla="*/ 0 h 1426424"/>
              <a:gd name="csX1" fmla="*/ 160244 w 1275889"/>
              <a:gd name="csY1" fmla="*/ 0 h 1426424"/>
              <a:gd name="csX2" fmla="*/ 160244 w 1275889"/>
              <a:gd name="csY2" fmla="*/ 1165175 h 1426424"/>
              <a:gd name="csX3" fmla="*/ 245304 w 1275889"/>
              <a:gd name="csY3" fmla="*/ 1250235 h 1426424"/>
              <a:gd name="csX4" fmla="*/ 1032114 w 1275889"/>
              <a:gd name="csY4" fmla="*/ 1250235 h 1426424"/>
              <a:gd name="csX5" fmla="*/ 1117174 w 1275889"/>
              <a:gd name="csY5" fmla="*/ 0 h 1426424"/>
              <a:gd name="csX6" fmla="*/ 1275889 w 1275889"/>
              <a:gd name="csY6" fmla="*/ 0 h 1426424"/>
              <a:gd name="csX7" fmla="*/ 1275889 w 1275889"/>
              <a:gd name="csY7" fmla="*/ 1330460 h 1426424"/>
              <a:gd name="csX8" fmla="*/ 1162477 w 1275889"/>
              <a:gd name="csY8" fmla="*/ 1426424 h 1426424"/>
              <a:gd name="csX9" fmla="*/ 113412 w 1275889"/>
              <a:gd name="csY9" fmla="*/ 1426424 h 1426424"/>
              <a:gd name="csX10" fmla="*/ 0 w 1275889"/>
              <a:gd name="csY10" fmla="*/ 1330460 h 1426424"/>
              <a:gd name="csX11" fmla="*/ 0 w 1275889"/>
              <a:gd name="csY11" fmla="*/ 0 h 1426424"/>
              <a:gd name="csX0" fmla="*/ 0 w 1275889"/>
              <a:gd name="csY0" fmla="*/ 0 h 1426424"/>
              <a:gd name="csX1" fmla="*/ 160244 w 1275889"/>
              <a:gd name="csY1" fmla="*/ 0 h 1426424"/>
              <a:gd name="csX2" fmla="*/ 245304 w 1275889"/>
              <a:gd name="csY2" fmla="*/ 1250235 h 1426424"/>
              <a:gd name="csX3" fmla="*/ 1032114 w 1275889"/>
              <a:gd name="csY3" fmla="*/ 1250235 h 1426424"/>
              <a:gd name="csX4" fmla="*/ 1117174 w 1275889"/>
              <a:gd name="csY4" fmla="*/ 0 h 1426424"/>
              <a:gd name="csX5" fmla="*/ 1275889 w 1275889"/>
              <a:gd name="csY5" fmla="*/ 0 h 1426424"/>
              <a:gd name="csX6" fmla="*/ 1275889 w 1275889"/>
              <a:gd name="csY6" fmla="*/ 1330460 h 1426424"/>
              <a:gd name="csX7" fmla="*/ 1162477 w 1275889"/>
              <a:gd name="csY7" fmla="*/ 1426424 h 1426424"/>
              <a:gd name="csX8" fmla="*/ 113412 w 1275889"/>
              <a:gd name="csY8" fmla="*/ 1426424 h 1426424"/>
              <a:gd name="csX9" fmla="*/ 0 w 1275889"/>
              <a:gd name="csY9" fmla="*/ 1330460 h 1426424"/>
              <a:gd name="csX10" fmla="*/ 0 w 1275889"/>
              <a:gd name="csY10" fmla="*/ 0 h 1426424"/>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Lst>
            <a:rect l="l" t="t" r="r" b="b"/>
            <a:pathLst>
              <a:path w="1275889" h="1426424">
                <a:moveTo>
                  <a:pt x="0" y="0"/>
                </a:moveTo>
                <a:lnTo>
                  <a:pt x="160244" y="0"/>
                </a:lnTo>
                <a:lnTo>
                  <a:pt x="245304" y="1250235"/>
                </a:lnTo>
                <a:lnTo>
                  <a:pt x="1032114" y="1250235"/>
                </a:lnTo>
                <a:lnTo>
                  <a:pt x="1117174" y="0"/>
                </a:lnTo>
                <a:lnTo>
                  <a:pt x="1275889" y="0"/>
                </a:lnTo>
                <a:lnTo>
                  <a:pt x="1275889" y="1330460"/>
                </a:lnTo>
                <a:lnTo>
                  <a:pt x="1162477" y="1426424"/>
                </a:lnTo>
                <a:lnTo>
                  <a:pt x="113412" y="1426424"/>
                </a:lnTo>
                <a:lnTo>
                  <a:pt x="0" y="1330460"/>
                </a:lnTo>
                <a:lnTo>
                  <a:pt x="0" y="0"/>
                </a:lnTo>
                <a:close/>
              </a:path>
            </a:pathLst>
          </a:custGeom>
          <a:solidFill>
            <a:srgbClr val="FFC000"/>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GB" noProof="0"/>
          </a:p>
        </p:txBody>
      </p:sp>
      <p:sp>
        <p:nvSpPr>
          <p:cNvPr id="14" name="Freeform: Shape 13">
            <a:extLst>
              <a:ext uri="{FF2B5EF4-FFF2-40B4-BE49-F238E27FC236}">
                <a16:creationId xmlns:a16="http://schemas.microsoft.com/office/drawing/2014/main" id="{B9C5E7C3-544E-7CAD-0A84-BAEC51FCEF1D}"/>
              </a:ext>
            </a:extLst>
          </p:cNvPr>
          <p:cNvSpPr/>
          <p:nvPr/>
        </p:nvSpPr>
        <p:spPr>
          <a:xfrm>
            <a:off x="5298425" y="951268"/>
            <a:ext cx="1275889" cy="1509865"/>
          </a:xfrm>
          <a:custGeom>
            <a:avLst/>
            <a:gdLst>
              <a:gd name="connsiteX0" fmla="*/ 0 w 956930"/>
              <a:gd name="connsiteY0" fmla="*/ 21265 h 1297172"/>
              <a:gd name="connsiteX1" fmla="*/ 0 w 956930"/>
              <a:gd name="connsiteY1" fmla="*/ 1212112 h 1297172"/>
              <a:gd name="connsiteX2" fmla="*/ 85060 w 956930"/>
              <a:gd name="connsiteY2" fmla="*/ 1297172 h 1297172"/>
              <a:gd name="connsiteX3" fmla="*/ 871870 w 956930"/>
              <a:gd name="connsiteY3" fmla="*/ 1297172 h 1297172"/>
              <a:gd name="connsiteX4" fmla="*/ 956930 w 956930"/>
              <a:gd name="connsiteY4" fmla="*/ 1212112 h 1297172"/>
              <a:gd name="connsiteX5" fmla="*/ 956930 w 956930"/>
              <a:gd name="connsiteY5" fmla="*/ 0 h 1297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56930" h="1297172">
                <a:moveTo>
                  <a:pt x="0" y="21265"/>
                </a:moveTo>
                <a:lnTo>
                  <a:pt x="0" y="1212112"/>
                </a:lnTo>
                <a:lnTo>
                  <a:pt x="85060" y="1297172"/>
                </a:lnTo>
                <a:lnTo>
                  <a:pt x="871870" y="1297172"/>
                </a:lnTo>
                <a:lnTo>
                  <a:pt x="956930" y="1212112"/>
                </a:lnTo>
                <a:lnTo>
                  <a:pt x="956930" y="0"/>
                </a:lnTo>
              </a:path>
            </a:pathLst>
          </a:custGeom>
          <a:no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noProof="0"/>
          </a:p>
        </p:txBody>
      </p:sp>
      <p:sp>
        <p:nvSpPr>
          <p:cNvPr id="15" name="Freeform: Shape 14">
            <a:extLst>
              <a:ext uri="{FF2B5EF4-FFF2-40B4-BE49-F238E27FC236}">
                <a16:creationId xmlns:a16="http://schemas.microsoft.com/office/drawing/2014/main" id="{F6FE0B29-CAE8-E2D3-7F57-7B47F63E0D0F}"/>
              </a:ext>
            </a:extLst>
          </p:cNvPr>
          <p:cNvSpPr/>
          <p:nvPr/>
        </p:nvSpPr>
        <p:spPr>
          <a:xfrm>
            <a:off x="5494709" y="1344000"/>
            <a:ext cx="907767" cy="939827"/>
          </a:xfrm>
          <a:custGeom>
            <a:avLst/>
            <a:gdLst>
              <a:gd name="connsiteX0" fmla="*/ 0 w 956930"/>
              <a:gd name="connsiteY0" fmla="*/ 0 h 966933"/>
              <a:gd name="connsiteX1" fmla="*/ 956930 w 956930"/>
              <a:gd name="connsiteY1" fmla="*/ 0 h 966933"/>
              <a:gd name="connsiteX2" fmla="*/ 956930 w 956930"/>
              <a:gd name="connsiteY2" fmla="*/ 881873 h 966933"/>
              <a:gd name="connsiteX3" fmla="*/ 871870 w 956930"/>
              <a:gd name="connsiteY3" fmla="*/ 966933 h 966933"/>
              <a:gd name="connsiteX4" fmla="*/ 85060 w 956930"/>
              <a:gd name="connsiteY4" fmla="*/ 966933 h 966933"/>
              <a:gd name="connsiteX5" fmla="*/ 0 w 956930"/>
              <a:gd name="connsiteY5" fmla="*/ 881873 h 966933"/>
              <a:gd name="connsiteX6" fmla="*/ 0 w 956930"/>
              <a:gd name="connsiteY6" fmla="*/ 0 h 966933"/>
              <a:gd name="csX0" fmla="*/ 0 w 956930"/>
              <a:gd name="csY0" fmla="*/ 0 h 966933"/>
              <a:gd name="csX1" fmla="*/ 956930 w 956930"/>
              <a:gd name="csY1" fmla="*/ 0 h 966933"/>
              <a:gd name="csX2" fmla="*/ 956930 w 956930"/>
              <a:gd name="csY2" fmla="*/ 881873 h 966933"/>
              <a:gd name="csX3" fmla="*/ 871870 w 956930"/>
              <a:gd name="csY3" fmla="*/ 966933 h 966933"/>
              <a:gd name="csX4" fmla="*/ 85060 w 956930"/>
              <a:gd name="csY4" fmla="*/ 966933 h 966933"/>
              <a:gd name="csX5" fmla="*/ 0 w 956930"/>
              <a:gd name="csY5" fmla="*/ 0 h 966933"/>
              <a:gd name="csX0" fmla="*/ 0 w 956930"/>
              <a:gd name="csY0" fmla="*/ 0 h 966933"/>
              <a:gd name="csX1" fmla="*/ 956930 w 956930"/>
              <a:gd name="csY1" fmla="*/ 0 h 966933"/>
              <a:gd name="csX2" fmla="*/ 871870 w 956930"/>
              <a:gd name="csY2" fmla="*/ 966933 h 966933"/>
              <a:gd name="csX3" fmla="*/ 85060 w 956930"/>
              <a:gd name="csY3" fmla="*/ 966933 h 966933"/>
              <a:gd name="csX4" fmla="*/ 0 w 956930"/>
              <a:gd name="csY4" fmla="*/ 0 h 966933"/>
            </a:gdLst>
            <a:ahLst/>
            <a:cxnLst>
              <a:cxn ang="0">
                <a:pos x="csX0" y="csY0"/>
              </a:cxn>
              <a:cxn ang="0">
                <a:pos x="csX1" y="csY1"/>
              </a:cxn>
              <a:cxn ang="0">
                <a:pos x="csX2" y="csY2"/>
              </a:cxn>
              <a:cxn ang="0">
                <a:pos x="csX3" y="csY3"/>
              </a:cxn>
              <a:cxn ang="0">
                <a:pos x="csX4" y="csY4"/>
              </a:cxn>
            </a:cxnLst>
            <a:rect l="l" t="t" r="r" b="b"/>
            <a:pathLst>
              <a:path w="956930" h="966933">
                <a:moveTo>
                  <a:pt x="0" y="0"/>
                </a:moveTo>
                <a:lnTo>
                  <a:pt x="956930" y="0"/>
                </a:lnTo>
                <a:lnTo>
                  <a:pt x="871870" y="966933"/>
                </a:lnTo>
                <a:lnTo>
                  <a:pt x="85060" y="966933"/>
                </a:lnTo>
                <a:lnTo>
                  <a:pt x="0" y="0"/>
                </a:lnTo>
                <a:close/>
              </a:path>
            </a:pathLst>
          </a:custGeom>
          <a:solidFill>
            <a:schemeClr val="tx2">
              <a:lumMod val="10000"/>
              <a:lumOff val="90000"/>
            </a:schemeClr>
          </a:solidFill>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GB" noProof="0"/>
          </a:p>
        </p:txBody>
      </p:sp>
      <p:sp>
        <p:nvSpPr>
          <p:cNvPr id="16" name="Freeform: Shape 15">
            <a:extLst>
              <a:ext uri="{FF2B5EF4-FFF2-40B4-BE49-F238E27FC236}">
                <a16:creationId xmlns:a16="http://schemas.microsoft.com/office/drawing/2014/main" id="{4F63E4E9-B8EE-521C-3585-E6F23F33DB16}"/>
              </a:ext>
            </a:extLst>
          </p:cNvPr>
          <p:cNvSpPr/>
          <p:nvPr/>
        </p:nvSpPr>
        <p:spPr>
          <a:xfrm>
            <a:off x="5691060" y="1942103"/>
            <a:ext cx="499054" cy="175458"/>
          </a:xfrm>
          <a:custGeom>
            <a:avLst/>
            <a:gdLst>
              <a:gd name="connsiteX0" fmla="*/ 0 w 925032"/>
              <a:gd name="connsiteY0" fmla="*/ 372140 h 1148317"/>
              <a:gd name="connsiteX1" fmla="*/ 63795 w 925032"/>
              <a:gd name="connsiteY1" fmla="*/ 1137684 h 1148317"/>
              <a:gd name="connsiteX2" fmla="*/ 170121 w 925032"/>
              <a:gd name="connsiteY2" fmla="*/ 0 h 1148317"/>
              <a:gd name="connsiteX3" fmla="*/ 244549 w 925032"/>
              <a:gd name="connsiteY3" fmla="*/ 1148317 h 1148317"/>
              <a:gd name="connsiteX4" fmla="*/ 308344 w 925032"/>
              <a:gd name="connsiteY4" fmla="*/ 31898 h 1148317"/>
              <a:gd name="connsiteX5" fmla="*/ 393404 w 925032"/>
              <a:gd name="connsiteY5" fmla="*/ 1105786 h 1148317"/>
              <a:gd name="connsiteX6" fmla="*/ 435935 w 925032"/>
              <a:gd name="connsiteY6" fmla="*/ 42531 h 1148317"/>
              <a:gd name="connsiteX7" fmla="*/ 531628 w 925032"/>
              <a:gd name="connsiteY7" fmla="*/ 1127051 h 1148317"/>
              <a:gd name="connsiteX8" fmla="*/ 574158 w 925032"/>
              <a:gd name="connsiteY8" fmla="*/ 74428 h 1148317"/>
              <a:gd name="connsiteX9" fmla="*/ 627321 w 925032"/>
              <a:gd name="connsiteY9" fmla="*/ 1095154 h 1148317"/>
              <a:gd name="connsiteX10" fmla="*/ 680483 w 925032"/>
              <a:gd name="connsiteY10" fmla="*/ 0 h 1148317"/>
              <a:gd name="connsiteX11" fmla="*/ 797442 w 925032"/>
              <a:gd name="connsiteY11" fmla="*/ 1041991 h 1148317"/>
              <a:gd name="connsiteX12" fmla="*/ 839972 w 925032"/>
              <a:gd name="connsiteY12" fmla="*/ 21265 h 1148317"/>
              <a:gd name="connsiteX13" fmla="*/ 925032 w 925032"/>
              <a:gd name="connsiteY13" fmla="*/ 1052624 h 1148317"/>
              <a:gd name="connsiteX14" fmla="*/ 925032 w 925032"/>
              <a:gd name="connsiteY14" fmla="*/ 1052624 h 1148317"/>
              <a:gd name="csX0" fmla="*/ 0 w 925032"/>
              <a:gd name="csY0" fmla="*/ 372140 h 1148317"/>
              <a:gd name="csX1" fmla="*/ 63795 w 925032"/>
              <a:gd name="csY1" fmla="*/ 1137684 h 1148317"/>
              <a:gd name="csX2" fmla="*/ 170121 w 925032"/>
              <a:gd name="csY2" fmla="*/ 0 h 1148317"/>
              <a:gd name="csX3" fmla="*/ 244549 w 925032"/>
              <a:gd name="csY3" fmla="*/ 1148317 h 1148317"/>
              <a:gd name="csX4" fmla="*/ 308344 w 925032"/>
              <a:gd name="csY4" fmla="*/ 31898 h 1148317"/>
              <a:gd name="csX5" fmla="*/ 393404 w 925032"/>
              <a:gd name="csY5" fmla="*/ 1105786 h 1148317"/>
              <a:gd name="csX6" fmla="*/ 435935 w 925032"/>
              <a:gd name="csY6" fmla="*/ 42531 h 1148317"/>
              <a:gd name="csX7" fmla="*/ 531628 w 925032"/>
              <a:gd name="csY7" fmla="*/ 1127051 h 1148317"/>
              <a:gd name="csX8" fmla="*/ 574158 w 925032"/>
              <a:gd name="csY8" fmla="*/ 74428 h 1148317"/>
              <a:gd name="csX9" fmla="*/ 627321 w 925032"/>
              <a:gd name="csY9" fmla="*/ 1095154 h 1148317"/>
              <a:gd name="csX10" fmla="*/ 680483 w 925032"/>
              <a:gd name="csY10" fmla="*/ 0 h 1148317"/>
              <a:gd name="csX11" fmla="*/ 797442 w 925032"/>
              <a:gd name="csY11" fmla="*/ 1041991 h 1148317"/>
              <a:gd name="csX12" fmla="*/ 839972 w 925032"/>
              <a:gd name="csY12" fmla="*/ 21265 h 1148317"/>
              <a:gd name="csX13" fmla="*/ 925032 w 925032"/>
              <a:gd name="csY13" fmla="*/ 1052624 h 1148317"/>
              <a:gd name="csX0" fmla="*/ 0 w 839971"/>
              <a:gd name="csY0" fmla="*/ 372140 h 1148317"/>
              <a:gd name="csX1" fmla="*/ 63795 w 839971"/>
              <a:gd name="csY1" fmla="*/ 1137684 h 1148317"/>
              <a:gd name="csX2" fmla="*/ 170121 w 839971"/>
              <a:gd name="csY2" fmla="*/ 0 h 1148317"/>
              <a:gd name="csX3" fmla="*/ 244549 w 839971"/>
              <a:gd name="csY3" fmla="*/ 1148317 h 1148317"/>
              <a:gd name="csX4" fmla="*/ 308344 w 839971"/>
              <a:gd name="csY4" fmla="*/ 31898 h 1148317"/>
              <a:gd name="csX5" fmla="*/ 393404 w 839971"/>
              <a:gd name="csY5" fmla="*/ 1105786 h 1148317"/>
              <a:gd name="csX6" fmla="*/ 435935 w 839971"/>
              <a:gd name="csY6" fmla="*/ 42531 h 1148317"/>
              <a:gd name="csX7" fmla="*/ 531628 w 839971"/>
              <a:gd name="csY7" fmla="*/ 1127051 h 1148317"/>
              <a:gd name="csX8" fmla="*/ 574158 w 839971"/>
              <a:gd name="csY8" fmla="*/ 74428 h 1148317"/>
              <a:gd name="csX9" fmla="*/ 627321 w 839971"/>
              <a:gd name="csY9" fmla="*/ 1095154 h 1148317"/>
              <a:gd name="csX10" fmla="*/ 680483 w 839971"/>
              <a:gd name="csY10" fmla="*/ 0 h 1148317"/>
              <a:gd name="csX11" fmla="*/ 797442 w 839971"/>
              <a:gd name="csY11" fmla="*/ 1041991 h 1148317"/>
              <a:gd name="csX12" fmla="*/ 839972 w 839971"/>
              <a:gd name="csY12" fmla="*/ 21265 h 1148317"/>
              <a:gd name="csX0" fmla="*/ 0 w 854114"/>
              <a:gd name="csY0" fmla="*/ 372140 h 1148317"/>
              <a:gd name="csX1" fmla="*/ 63795 w 854114"/>
              <a:gd name="csY1" fmla="*/ 1137684 h 1148317"/>
              <a:gd name="csX2" fmla="*/ 170121 w 854114"/>
              <a:gd name="csY2" fmla="*/ 0 h 1148317"/>
              <a:gd name="csX3" fmla="*/ 244549 w 854114"/>
              <a:gd name="csY3" fmla="*/ 1148317 h 1148317"/>
              <a:gd name="csX4" fmla="*/ 308344 w 854114"/>
              <a:gd name="csY4" fmla="*/ 31898 h 1148317"/>
              <a:gd name="csX5" fmla="*/ 393404 w 854114"/>
              <a:gd name="csY5" fmla="*/ 1105786 h 1148317"/>
              <a:gd name="csX6" fmla="*/ 435935 w 854114"/>
              <a:gd name="csY6" fmla="*/ 42531 h 1148317"/>
              <a:gd name="csX7" fmla="*/ 531628 w 854114"/>
              <a:gd name="csY7" fmla="*/ 1127051 h 1148317"/>
              <a:gd name="csX8" fmla="*/ 574158 w 854114"/>
              <a:gd name="csY8" fmla="*/ 74428 h 1148317"/>
              <a:gd name="csX9" fmla="*/ 627321 w 854114"/>
              <a:gd name="csY9" fmla="*/ 1095154 h 1148317"/>
              <a:gd name="csX10" fmla="*/ 680483 w 854114"/>
              <a:gd name="csY10" fmla="*/ 0 h 1148317"/>
              <a:gd name="csX11" fmla="*/ 797442 w 854114"/>
              <a:gd name="csY11" fmla="*/ 1041991 h 1148317"/>
              <a:gd name="csX12" fmla="*/ 854114 w 854114"/>
              <a:gd name="csY12" fmla="*/ 353734 h 1148317"/>
              <a:gd name="csX0" fmla="*/ 0 w 797442"/>
              <a:gd name="csY0" fmla="*/ 372140 h 1148317"/>
              <a:gd name="csX1" fmla="*/ 63795 w 797442"/>
              <a:gd name="csY1" fmla="*/ 1137684 h 1148317"/>
              <a:gd name="csX2" fmla="*/ 170121 w 797442"/>
              <a:gd name="csY2" fmla="*/ 0 h 1148317"/>
              <a:gd name="csX3" fmla="*/ 244549 w 797442"/>
              <a:gd name="csY3" fmla="*/ 1148317 h 1148317"/>
              <a:gd name="csX4" fmla="*/ 308344 w 797442"/>
              <a:gd name="csY4" fmla="*/ 31898 h 1148317"/>
              <a:gd name="csX5" fmla="*/ 393404 w 797442"/>
              <a:gd name="csY5" fmla="*/ 1105786 h 1148317"/>
              <a:gd name="csX6" fmla="*/ 435935 w 797442"/>
              <a:gd name="csY6" fmla="*/ 42531 h 1148317"/>
              <a:gd name="csX7" fmla="*/ 531628 w 797442"/>
              <a:gd name="csY7" fmla="*/ 1127051 h 1148317"/>
              <a:gd name="csX8" fmla="*/ 574158 w 797442"/>
              <a:gd name="csY8" fmla="*/ 74428 h 1148317"/>
              <a:gd name="csX9" fmla="*/ 627321 w 797442"/>
              <a:gd name="csY9" fmla="*/ 1095154 h 1148317"/>
              <a:gd name="csX10" fmla="*/ 680483 w 797442"/>
              <a:gd name="csY10" fmla="*/ 0 h 1148317"/>
              <a:gd name="csX11" fmla="*/ 797442 w 797442"/>
              <a:gd name="csY11" fmla="*/ 1041991 h 1148317"/>
              <a:gd name="csX0" fmla="*/ 0 w 680484"/>
              <a:gd name="csY0" fmla="*/ 372140 h 1148317"/>
              <a:gd name="csX1" fmla="*/ 63795 w 680484"/>
              <a:gd name="csY1" fmla="*/ 1137684 h 1148317"/>
              <a:gd name="csX2" fmla="*/ 170121 w 680484"/>
              <a:gd name="csY2" fmla="*/ 0 h 1148317"/>
              <a:gd name="csX3" fmla="*/ 244549 w 680484"/>
              <a:gd name="csY3" fmla="*/ 1148317 h 1148317"/>
              <a:gd name="csX4" fmla="*/ 308344 w 680484"/>
              <a:gd name="csY4" fmla="*/ 31898 h 1148317"/>
              <a:gd name="csX5" fmla="*/ 393404 w 680484"/>
              <a:gd name="csY5" fmla="*/ 1105786 h 1148317"/>
              <a:gd name="csX6" fmla="*/ 435935 w 680484"/>
              <a:gd name="csY6" fmla="*/ 42531 h 1148317"/>
              <a:gd name="csX7" fmla="*/ 531628 w 680484"/>
              <a:gd name="csY7" fmla="*/ 1127051 h 1148317"/>
              <a:gd name="csX8" fmla="*/ 574158 w 680484"/>
              <a:gd name="csY8" fmla="*/ 74428 h 1148317"/>
              <a:gd name="csX9" fmla="*/ 627321 w 680484"/>
              <a:gd name="csY9" fmla="*/ 1095154 h 1148317"/>
              <a:gd name="csX10" fmla="*/ 680483 w 680484"/>
              <a:gd name="csY10" fmla="*/ 0 h 1148317"/>
              <a:gd name="csX0" fmla="*/ 0 w 694624"/>
              <a:gd name="csY0" fmla="*/ 372140 h 1148317"/>
              <a:gd name="csX1" fmla="*/ 63795 w 694624"/>
              <a:gd name="csY1" fmla="*/ 1137684 h 1148317"/>
              <a:gd name="csX2" fmla="*/ 170121 w 694624"/>
              <a:gd name="csY2" fmla="*/ 0 h 1148317"/>
              <a:gd name="csX3" fmla="*/ 244549 w 694624"/>
              <a:gd name="csY3" fmla="*/ 1148317 h 1148317"/>
              <a:gd name="csX4" fmla="*/ 308344 w 694624"/>
              <a:gd name="csY4" fmla="*/ 31898 h 1148317"/>
              <a:gd name="csX5" fmla="*/ 393404 w 694624"/>
              <a:gd name="csY5" fmla="*/ 1105786 h 1148317"/>
              <a:gd name="csX6" fmla="*/ 435935 w 694624"/>
              <a:gd name="csY6" fmla="*/ 42531 h 1148317"/>
              <a:gd name="csX7" fmla="*/ 531628 w 694624"/>
              <a:gd name="csY7" fmla="*/ 1127051 h 1148317"/>
              <a:gd name="csX8" fmla="*/ 574158 w 694624"/>
              <a:gd name="csY8" fmla="*/ 74428 h 1148317"/>
              <a:gd name="csX9" fmla="*/ 627321 w 694624"/>
              <a:gd name="csY9" fmla="*/ 1095154 h 1148317"/>
              <a:gd name="csX10" fmla="*/ 694624 w 694624"/>
              <a:gd name="csY10" fmla="*/ 199482 h 1148317"/>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Lst>
            <a:rect l="l" t="t" r="r" b="b"/>
            <a:pathLst>
              <a:path w="694624" h="1148317">
                <a:moveTo>
                  <a:pt x="0" y="372140"/>
                </a:moveTo>
                <a:lnTo>
                  <a:pt x="63795" y="1137684"/>
                </a:lnTo>
                <a:lnTo>
                  <a:pt x="170121" y="0"/>
                </a:lnTo>
                <a:lnTo>
                  <a:pt x="244549" y="1148317"/>
                </a:lnTo>
                <a:lnTo>
                  <a:pt x="308344" y="31898"/>
                </a:lnTo>
                <a:lnTo>
                  <a:pt x="393404" y="1105786"/>
                </a:lnTo>
                <a:lnTo>
                  <a:pt x="435935" y="42531"/>
                </a:lnTo>
                <a:lnTo>
                  <a:pt x="531628" y="1127051"/>
                </a:lnTo>
                <a:lnTo>
                  <a:pt x="574158" y="74428"/>
                </a:lnTo>
                <a:lnTo>
                  <a:pt x="627321" y="1095154"/>
                </a:lnTo>
                <a:lnTo>
                  <a:pt x="694624" y="199482"/>
                </a:lnTo>
              </a:path>
            </a:pathLst>
          </a:custGeom>
          <a:noFill/>
          <a:ln w="1905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noProof="0"/>
          </a:p>
        </p:txBody>
      </p:sp>
      <p:sp>
        <p:nvSpPr>
          <p:cNvPr id="17" name="Freeform: Shape 16">
            <a:extLst>
              <a:ext uri="{FF2B5EF4-FFF2-40B4-BE49-F238E27FC236}">
                <a16:creationId xmlns:a16="http://schemas.microsoft.com/office/drawing/2014/main" id="{C6B0BCDD-FC21-C6B6-5CB3-53E1635AFDA1}"/>
              </a:ext>
            </a:extLst>
          </p:cNvPr>
          <p:cNvSpPr/>
          <p:nvPr/>
        </p:nvSpPr>
        <p:spPr>
          <a:xfrm>
            <a:off x="5458669" y="987772"/>
            <a:ext cx="956930" cy="1297172"/>
          </a:xfrm>
          <a:custGeom>
            <a:avLst/>
            <a:gdLst>
              <a:gd name="connsiteX0" fmla="*/ 0 w 956930"/>
              <a:gd name="connsiteY0" fmla="*/ 21265 h 1297172"/>
              <a:gd name="connsiteX1" fmla="*/ 0 w 956930"/>
              <a:gd name="connsiteY1" fmla="*/ 1212112 h 1297172"/>
              <a:gd name="connsiteX2" fmla="*/ 85060 w 956930"/>
              <a:gd name="connsiteY2" fmla="*/ 1297172 h 1297172"/>
              <a:gd name="connsiteX3" fmla="*/ 871870 w 956930"/>
              <a:gd name="connsiteY3" fmla="*/ 1297172 h 1297172"/>
              <a:gd name="connsiteX4" fmla="*/ 956930 w 956930"/>
              <a:gd name="connsiteY4" fmla="*/ 1212112 h 1297172"/>
              <a:gd name="connsiteX5" fmla="*/ 956930 w 956930"/>
              <a:gd name="connsiteY5" fmla="*/ 0 h 1297172"/>
              <a:gd name="csX0" fmla="*/ 0 w 956930"/>
              <a:gd name="csY0" fmla="*/ 21265 h 1297172"/>
              <a:gd name="csX1" fmla="*/ 85060 w 956930"/>
              <a:gd name="csY1" fmla="*/ 1297172 h 1297172"/>
              <a:gd name="csX2" fmla="*/ 871870 w 956930"/>
              <a:gd name="csY2" fmla="*/ 1297172 h 1297172"/>
              <a:gd name="csX3" fmla="*/ 956930 w 956930"/>
              <a:gd name="csY3" fmla="*/ 1212112 h 1297172"/>
              <a:gd name="csX4" fmla="*/ 956930 w 956930"/>
              <a:gd name="csY4" fmla="*/ 0 h 1297172"/>
              <a:gd name="csX0" fmla="*/ 0 w 956930"/>
              <a:gd name="csY0" fmla="*/ 21265 h 1297172"/>
              <a:gd name="csX1" fmla="*/ 85060 w 956930"/>
              <a:gd name="csY1" fmla="*/ 1297172 h 1297172"/>
              <a:gd name="csX2" fmla="*/ 871870 w 956930"/>
              <a:gd name="csY2" fmla="*/ 1297172 h 1297172"/>
              <a:gd name="csX3" fmla="*/ 956930 w 956930"/>
              <a:gd name="csY3" fmla="*/ 0 h 1297172"/>
            </a:gdLst>
            <a:ahLst/>
            <a:cxnLst>
              <a:cxn ang="0">
                <a:pos x="csX0" y="csY0"/>
              </a:cxn>
              <a:cxn ang="0">
                <a:pos x="csX1" y="csY1"/>
              </a:cxn>
              <a:cxn ang="0">
                <a:pos x="csX2" y="csY2"/>
              </a:cxn>
              <a:cxn ang="0">
                <a:pos x="csX3" y="csY3"/>
              </a:cxn>
            </a:cxnLst>
            <a:rect l="l" t="t" r="r" b="b"/>
            <a:pathLst>
              <a:path w="956930" h="1297172">
                <a:moveTo>
                  <a:pt x="0" y="21265"/>
                </a:moveTo>
                <a:lnTo>
                  <a:pt x="85060" y="1297172"/>
                </a:lnTo>
                <a:lnTo>
                  <a:pt x="871870" y="1297172"/>
                </a:lnTo>
                <a:lnTo>
                  <a:pt x="956930" y="0"/>
                </a:lnTo>
              </a:path>
            </a:pathLst>
          </a:custGeom>
          <a:noFill/>
          <a:ln w="571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noProof="0"/>
          </a:p>
        </p:txBody>
      </p:sp>
      <p:cxnSp>
        <p:nvCxnSpPr>
          <p:cNvPr id="18" name="Straight Connector 17">
            <a:extLst>
              <a:ext uri="{FF2B5EF4-FFF2-40B4-BE49-F238E27FC236}">
                <a16:creationId xmlns:a16="http://schemas.microsoft.com/office/drawing/2014/main" id="{5A91B27B-3E58-1509-FC3E-5C5BFF9EFB1D}"/>
              </a:ext>
            </a:extLst>
          </p:cNvPr>
          <p:cNvCxnSpPr>
            <a:cxnSpLocks/>
          </p:cNvCxnSpPr>
          <p:nvPr/>
        </p:nvCxnSpPr>
        <p:spPr>
          <a:xfrm flipH="1" flipV="1">
            <a:off x="5669895" y="683745"/>
            <a:ext cx="26466" cy="1331249"/>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B6D0C7AC-48A0-5D7D-4812-EEF4E75D99D8}"/>
              </a:ext>
            </a:extLst>
          </p:cNvPr>
          <p:cNvCxnSpPr>
            <a:cxnSpLocks/>
          </p:cNvCxnSpPr>
          <p:nvPr/>
        </p:nvCxnSpPr>
        <p:spPr>
          <a:xfrm flipH="1" flipV="1">
            <a:off x="6160184" y="683744"/>
            <a:ext cx="26466" cy="1331249"/>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19" name="Rectangle 18">
            <a:extLst>
              <a:ext uri="{FF2B5EF4-FFF2-40B4-BE49-F238E27FC236}">
                <a16:creationId xmlns:a16="http://schemas.microsoft.com/office/drawing/2014/main" id="{C873B033-C43F-F3C3-3679-49B997293CBA}"/>
              </a:ext>
            </a:extLst>
          </p:cNvPr>
          <p:cNvSpPr/>
          <p:nvPr/>
        </p:nvSpPr>
        <p:spPr>
          <a:xfrm>
            <a:off x="5288618" y="843116"/>
            <a:ext cx="1305233" cy="143533"/>
          </a:xfrm>
          <a:prstGeom prst="rect">
            <a:avLst/>
          </a:prstGeom>
          <a:solidFill>
            <a:srgbClr val="FFC000"/>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noProof="0"/>
          </a:p>
        </p:txBody>
      </p:sp>
      <p:cxnSp>
        <p:nvCxnSpPr>
          <p:cNvPr id="2" name="Straight Arrow Connector 1">
            <a:extLst>
              <a:ext uri="{FF2B5EF4-FFF2-40B4-BE49-F238E27FC236}">
                <a16:creationId xmlns:a16="http://schemas.microsoft.com/office/drawing/2014/main" id="{CA0108EA-A282-0245-B405-B952D246B59D}"/>
              </a:ext>
            </a:extLst>
          </p:cNvPr>
          <p:cNvCxnSpPr>
            <a:cxnSpLocks/>
          </p:cNvCxnSpPr>
          <p:nvPr/>
        </p:nvCxnSpPr>
        <p:spPr>
          <a:xfrm flipH="1">
            <a:off x="6402476" y="1562100"/>
            <a:ext cx="709524" cy="305120"/>
          </a:xfrm>
          <a:prstGeom prst="straightConnector1">
            <a:avLst/>
          </a:prstGeom>
          <a:ln w="28575">
            <a:solidFill>
              <a:schemeClr val="tx1"/>
            </a:solidFill>
            <a:tailEnd type="arrow" w="med" len="lg"/>
          </a:ln>
        </p:spPr>
        <p:style>
          <a:lnRef idx="2">
            <a:schemeClr val="accent1"/>
          </a:lnRef>
          <a:fillRef idx="0">
            <a:schemeClr val="accent1"/>
          </a:fillRef>
          <a:effectRef idx="1">
            <a:schemeClr val="accent1"/>
          </a:effectRef>
          <a:fontRef idx="minor">
            <a:schemeClr val="tx1"/>
          </a:fontRef>
        </p:style>
      </p:cxnSp>
      <p:sp>
        <p:nvSpPr>
          <p:cNvPr id="11" name="TextBox 10">
            <a:extLst>
              <a:ext uri="{FF2B5EF4-FFF2-40B4-BE49-F238E27FC236}">
                <a16:creationId xmlns:a16="http://schemas.microsoft.com/office/drawing/2014/main" id="{443BA626-5E76-FC81-6F61-76617FC53E53}"/>
              </a:ext>
            </a:extLst>
          </p:cNvPr>
          <p:cNvSpPr txBox="1"/>
          <p:nvPr/>
        </p:nvSpPr>
        <p:spPr>
          <a:xfrm>
            <a:off x="254000" y="3504311"/>
            <a:ext cx="9144000" cy="446276"/>
          </a:xfrm>
          <a:prstGeom prst="rect">
            <a:avLst/>
          </a:prstGeom>
          <a:noFill/>
        </p:spPr>
        <p:txBody>
          <a:bodyPr wrap="square" rtlCol="0">
            <a:spAutoFit/>
          </a:bodyPr>
          <a:lstStyle/>
          <a:p>
            <a:pPr algn="l"/>
            <a:r>
              <a:rPr lang="en-GB" sz="2300" b="1" noProof="0" dirty="0" err="1"/>
              <a:t>Fuinneamh</a:t>
            </a:r>
            <a:r>
              <a:rPr lang="en-GB" sz="2300" b="1" noProof="0" dirty="0"/>
              <a:t> </a:t>
            </a:r>
            <a:r>
              <a:rPr lang="en-GB" sz="2300" b="1" noProof="0" dirty="0" err="1"/>
              <a:t>leictreach</a:t>
            </a:r>
            <a:r>
              <a:rPr lang="en-GB" sz="2300" b="1" noProof="0" dirty="0"/>
              <a:t> </a:t>
            </a:r>
            <a:r>
              <a:rPr lang="en-GB" sz="2300" b="1" noProof="0" dirty="0" err="1"/>
              <a:t>tugtha</a:t>
            </a:r>
            <a:r>
              <a:rPr lang="en-GB" sz="2300" b="1" noProof="0" dirty="0"/>
              <a:t> = </a:t>
            </a:r>
            <a:r>
              <a:rPr lang="en-GB" sz="2300" b="1" noProof="0" dirty="0" err="1"/>
              <a:t>Fuinneamh</a:t>
            </a:r>
            <a:r>
              <a:rPr lang="en-GB" sz="2300" b="1" noProof="0" dirty="0"/>
              <a:t> </a:t>
            </a:r>
            <a:r>
              <a:rPr lang="en-GB" sz="2300" b="1" noProof="0" dirty="0" err="1"/>
              <a:t>cuirtear</a:t>
            </a:r>
            <a:r>
              <a:rPr lang="en-GB" sz="2300" b="1" noProof="0" dirty="0"/>
              <a:t> ag an </a:t>
            </a:r>
            <a:r>
              <a:rPr lang="en-GB" sz="2300" b="1" noProof="0" dirty="0" err="1"/>
              <a:t>uisce</a:t>
            </a:r>
            <a:endParaRPr lang="en-GB" sz="2300" b="1" noProof="0" dirty="0"/>
          </a:p>
        </p:txBody>
      </p:sp>
      <p:sp>
        <p:nvSpPr>
          <p:cNvPr id="13" name="TextBox 12">
            <a:extLst>
              <a:ext uri="{FF2B5EF4-FFF2-40B4-BE49-F238E27FC236}">
                <a16:creationId xmlns:a16="http://schemas.microsoft.com/office/drawing/2014/main" id="{A760FB68-ADDA-251D-D497-478FACBB7D70}"/>
              </a:ext>
            </a:extLst>
          </p:cNvPr>
          <p:cNvSpPr txBox="1"/>
          <p:nvPr/>
        </p:nvSpPr>
        <p:spPr>
          <a:xfrm>
            <a:off x="4046932" y="4862012"/>
            <a:ext cx="2483372" cy="584775"/>
          </a:xfrm>
          <a:prstGeom prst="rect">
            <a:avLst/>
          </a:prstGeom>
          <a:noFill/>
        </p:spPr>
        <p:txBody>
          <a:bodyPr wrap="none" rtlCol="0">
            <a:spAutoFit/>
          </a:bodyPr>
          <a:lstStyle/>
          <a:p>
            <a:r>
              <a:rPr lang="ga-IE" sz="3200" b="1" dirty="0">
                <a:solidFill>
                  <a:srgbClr val="C00000"/>
                </a:solidFill>
              </a:rPr>
              <a:t>Ath</a:t>
            </a:r>
            <a:r>
              <a:rPr lang="en-IE" sz="3200" b="1" dirty="0" err="1">
                <a:solidFill>
                  <a:srgbClr val="C00000"/>
                </a:solidFill>
              </a:rPr>
              <a:t>shochrú</a:t>
            </a:r>
            <a:endParaRPr lang="ga-IE" sz="3200" b="1" dirty="0">
              <a:solidFill>
                <a:srgbClr val="C00000"/>
              </a:solidFill>
            </a:endParaRPr>
          </a:p>
        </p:txBody>
      </p:sp>
    </p:spTree>
    <p:extLst>
      <p:ext uri="{BB962C8B-B14F-4D97-AF65-F5344CB8AC3E}">
        <p14:creationId xmlns:p14="http://schemas.microsoft.com/office/powerpoint/2010/main" val="491679605"/>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6465883-4965-DDC6-3679-EA4A1064FCF6}"/>
            </a:ext>
          </a:extLst>
        </p:cNvPr>
        <p:cNvGrpSpPr/>
        <p:nvPr/>
      </p:nvGrpSpPr>
      <p:grpSpPr>
        <a:xfrm>
          <a:off x="0" y="0"/>
          <a:ext cx="0" cy="0"/>
          <a:chOff x="0" y="0"/>
          <a:chExt cx="0" cy="0"/>
        </a:xfrm>
      </p:grpSpPr>
      <p:sp>
        <p:nvSpPr>
          <p:cNvPr id="2" name="Freeform: Shape 1">
            <a:extLst>
              <a:ext uri="{FF2B5EF4-FFF2-40B4-BE49-F238E27FC236}">
                <a16:creationId xmlns:a16="http://schemas.microsoft.com/office/drawing/2014/main" id="{FF965C41-4089-DA5D-3C5A-7797A1D3BB47}"/>
              </a:ext>
            </a:extLst>
          </p:cNvPr>
          <p:cNvSpPr/>
          <p:nvPr/>
        </p:nvSpPr>
        <p:spPr>
          <a:xfrm>
            <a:off x="5112736" y="3732494"/>
            <a:ext cx="1275889" cy="1470673"/>
          </a:xfrm>
          <a:custGeom>
            <a:avLst/>
            <a:gdLst>
              <a:gd name="connsiteX0" fmla="*/ 0 w 1275889"/>
              <a:gd name="connsiteY0" fmla="*/ 0 h 1426424"/>
              <a:gd name="connsiteX1" fmla="*/ 160244 w 1275889"/>
              <a:gd name="connsiteY1" fmla="*/ 0 h 1426424"/>
              <a:gd name="connsiteX2" fmla="*/ 160244 w 1275889"/>
              <a:gd name="connsiteY2" fmla="*/ 1165175 h 1426424"/>
              <a:gd name="connsiteX3" fmla="*/ 245304 w 1275889"/>
              <a:gd name="connsiteY3" fmla="*/ 1250235 h 1426424"/>
              <a:gd name="connsiteX4" fmla="*/ 1032114 w 1275889"/>
              <a:gd name="connsiteY4" fmla="*/ 1250235 h 1426424"/>
              <a:gd name="connsiteX5" fmla="*/ 1117174 w 1275889"/>
              <a:gd name="connsiteY5" fmla="*/ 1165175 h 1426424"/>
              <a:gd name="connsiteX6" fmla="*/ 1117174 w 1275889"/>
              <a:gd name="connsiteY6" fmla="*/ 0 h 1426424"/>
              <a:gd name="connsiteX7" fmla="*/ 1275889 w 1275889"/>
              <a:gd name="connsiteY7" fmla="*/ 0 h 1426424"/>
              <a:gd name="connsiteX8" fmla="*/ 1275889 w 1275889"/>
              <a:gd name="connsiteY8" fmla="*/ 1330460 h 1426424"/>
              <a:gd name="connsiteX9" fmla="*/ 1162477 w 1275889"/>
              <a:gd name="connsiteY9" fmla="*/ 1426424 h 1426424"/>
              <a:gd name="connsiteX10" fmla="*/ 113412 w 1275889"/>
              <a:gd name="connsiteY10" fmla="*/ 1426424 h 1426424"/>
              <a:gd name="connsiteX11" fmla="*/ 0 w 1275889"/>
              <a:gd name="connsiteY11" fmla="*/ 1330460 h 1426424"/>
              <a:gd name="connsiteX12" fmla="*/ 0 w 1275889"/>
              <a:gd name="connsiteY12" fmla="*/ 0 h 1426424"/>
              <a:gd name="csX0" fmla="*/ 0 w 1275889"/>
              <a:gd name="csY0" fmla="*/ 0 h 1426424"/>
              <a:gd name="csX1" fmla="*/ 160244 w 1275889"/>
              <a:gd name="csY1" fmla="*/ 0 h 1426424"/>
              <a:gd name="csX2" fmla="*/ 160244 w 1275889"/>
              <a:gd name="csY2" fmla="*/ 1165175 h 1426424"/>
              <a:gd name="csX3" fmla="*/ 245304 w 1275889"/>
              <a:gd name="csY3" fmla="*/ 1250235 h 1426424"/>
              <a:gd name="csX4" fmla="*/ 1032114 w 1275889"/>
              <a:gd name="csY4" fmla="*/ 1250235 h 1426424"/>
              <a:gd name="csX5" fmla="*/ 1117174 w 1275889"/>
              <a:gd name="csY5" fmla="*/ 0 h 1426424"/>
              <a:gd name="csX6" fmla="*/ 1275889 w 1275889"/>
              <a:gd name="csY6" fmla="*/ 0 h 1426424"/>
              <a:gd name="csX7" fmla="*/ 1275889 w 1275889"/>
              <a:gd name="csY7" fmla="*/ 1330460 h 1426424"/>
              <a:gd name="csX8" fmla="*/ 1162477 w 1275889"/>
              <a:gd name="csY8" fmla="*/ 1426424 h 1426424"/>
              <a:gd name="csX9" fmla="*/ 113412 w 1275889"/>
              <a:gd name="csY9" fmla="*/ 1426424 h 1426424"/>
              <a:gd name="csX10" fmla="*/ 0 w 1275889"/>
              <a:gd name="csY10" fmla="*/ 1330460 h 1426424"/>
              <a:gd name="csX11" fmla="*/ 0 w 1275889"/>
              <a:gd name="csY11" fmla="*/ 0 h 1426424"/>
              <a:gd name="csX0" fmla="*/ 0 w 1275889"/>
              <a:gd name="csY0" fmla="*/ 0 h 1426424"/>
              <a:gd name="csX1" fmla="*/ 160244 w 1275889"/>
              <a:gd name="csY1" fmla="*/ 0 h 1426424"/>
              <a:gd name="csX2" fmla="*/ 245304 w 1275889"/>
              <a:gd name="csY2" fmla="*/ 1250235 h 1426424"/>
              <a:gd name="csX3" fmla="*/ 1032114 w 1275889"/>
              <a:gd name="csY3" fmla="*/ 1250235 h 1426424"/>
              <a:gd name="csX4" fmla="*/ 1117174 w 1275889"/>
              <a:gd name="csY4" fmla="*/ 0 h 1426424"/>
              <a:gd name="csX5" fmla="*/ 1275889 w 1275889"/>
              <a:gd name="csY5" fmla="*/ 0 h 1426424"/>
              <a:gd name="csX6" fmla="*/ 1275889 w 1275889"/>
              <a:gd name="csY6" fmla="*/ 1330460 h 1426424"/>
              <a:gd name="csX7" fmla="*/ 1162477 w 1275889"/>
              <a:gd name="csY7" fmla="*/ 1426424 h 1426424"/>
              <a:gd name="csX8" fmla="*/ 113412 w 1275889"/>
              <a:gd name="csY8" fmla="*/ 1426424 h 1426424"/>
              <a:gd name="csX9" fmla="*/ 0 w 1275889"/>
              <a:gd name="csY9" fmla="*/ 1330460 h 1426424"/>
              <a:gd name="csX10" fmla="*/ 0 w 1275889"/>
              <a:gd name="csY10" fmla="*/ 0 h 1426424"/>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Lst>
            <a:rect l="l" t="t" r="r" b="b"/>
            <a:pathLst>
              <a:path w="1275889" h="1426424">
                <a:moveTo>
                  <a:pt x="0" y="0"/>
                </a:moveTo>
                <a:lnTo>
                  <a:pt x="160244" y="0"/>
                </a:lnTo>
                <a:lnTo>
                  <a:pt x="245304" y="1250235"/>
                </a:lnTo>
                <a:lnTo>
                  <a:pt x="1032114" y="1250235"/>
                </a:lnTo>
                <a:lnTo>
                  <a:pt x="1117174" y="0"/>
                </a:lnTo>
                <a:lnTo>
                  <a:pt x="1275889" y="0"/>
                </a:lnTo>
                <a:lnTo>
                  <a:pt x="1275889" y="1330460"/>
                </a:lnTo>
                <a:lnTo>
                  <a:pt x="1162477" y="1426424"/>
                </a:lnTo>
                <a:lnTo>
                  <a:pt x="113412" y="1426424"/>
                </a:lnTo>
                <a:lnTo>
                  <a:pt x="0" y="1330460"/>
                </a:lnTo>
                <a:lnTo>
                  <a:pt x="0" y="0"/>
                </a:lnTo>
                <a:close/>
              </a:path>
            </a:pathLst>
          </a:custGeom>
          <a:solidFill>
            <a:srgbClr val="FFC000"/>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GB" noProof="0"/>
          </a:p>
        </p:txBody>
      </p:sp>
      <p:sp>
        <p:nvSpPr>
          <p:cNvPr id="53" name="Freeform: Shape 52">
            <a:extLst>
              <a:ext uri="{FF2B5EF4-FFF2-40B4-BE49-F238E27FC236}">
                <a16:creationId xmlns:a16="http://schemas.microsoft.com/office/drawing/2014/main" id="{77B4F4FF-5C1B-24B2-AF68-C1329FB44F1A}"/>
              </a:ext>
            </a:extLst>
          </p:cNvPr>
          <p:cNvSpPr/>
          <p:nvPr/>
        </p:nvSpPr>
        <p:spPr>
          <a:xfrm>
            <a:off x="5112110" y="3697113"/>
            <a:ext cx="1275889" cy="1509865"/>
          </a:xfrm>
          <a:custGeom>
            <a:avLst/>
            <a:gdLst>
              <a:gd name="connsiteX0" fmla="*/ 0 w 956930"/>
              <a:gd name="connsiteY0" fmla="*/ 21265 h 1297172"/>
              <a:gd name="connsiteX1" fmla="*/ 0 w 956930"/>
              <a:gd name="connsiteY1" fmla="*/ 1212112 h 1297172"/>
              <a:gd name="connsiteX2" fmla="*/ 85060 w 956930"/>
              <a:gd name="connsiteY2" fmla="*/ 1297172 h 1297172"/>
              <a:gd name="connsiteX3" fmla="*/ 871870 w 956930"/>
              <a:gd name="connsiteY3" fmla="*/ 1297172 h 1297172"/>
              <a:gd name="connsiteX4" fmla="*/ 956930 w 956930"/>
              <a:gd name="connsiteY4" fmla="*/ 1212112 h 1297172"/>
              <a:gd name="connsiteX5" fmla="*/ 956930 w 956930"/>
              <a:gd name="connsiteY5" fmla="*/ 0 h 1297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56930" h="1297172">
                <a:moveTo>
                  <a:pt x="0" y="21265"/>
                </a:moveTo>
                <a:lnTo>
                  <a:pt x="0" y="1212112"/>
                </a:lnTo>
                <a:lnTo>
                  <a:pt x="85060" y="1297172"/>
                </a:lnTo>
                <a:lnTo>
                  <a:pt x="871870" y="1297172"/>
                </a:lnTo>
                <a:lnTo>
                  <a:pt x="956930" y="1212112"/>
                </a:lnTo>
                <a:lnTo>
                  <a:pt x="956930" y="0"/>
                </a:lnTo>
              </a:path>
            </a:pathLst>
          </a:custGeom>
          <a:no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noProof="0"/>
          </a:p>
        </p:txBody>
      </p:sp>
      <p:sp>
        <p:nvSpPr>
          <p:cNvPr id="54" name="Freeform: Shape 53">
            <a:extLst>
              <a:ext uri="{FF2B5EF4-FFF2-40B4-BE49-F238E27FC236}">
                <a16:creationId xmlns:a16="http://schemas.microsoft.com/office/drawing/2014/main" id="{54783609-6833-B9D0-4A27-EF444CF0F8FB}"/>
              </a:ext>
            </a:extLst>
          </p:cNvPr>
          <p:cNvSpPr/>
          <p:nvPr/>
        </p:nvSpPr>
        <p:spPr>
          <a:xfrm>
            <a:off x="5308394" y="4262572"/>
            <a:ext cx="907767" cy="767100"/>
          </a:xfrm>
          <a:custGeom>
            <a:avLst/>
            <a:gdLst>
              <a:gd name="connsiteX0" fmla="*/ 0 w 956930"/>
              <a:gd name="connsiteY0" fmla="*/ 0 h 966933"/>
              <a:gd name="connsiteX1" fmla="*/ 956930 w 956930"/>
              <a:gd name="connsiteY1" fmla="*/ 0 h 966933"/>
              <a:gd name="connsiteX2" fmla="*/ 956930 w 956930"/>
              <a:gd name="connsiteY2" fmla="*/ 881873 h 966933"/>
              <a:gd name="connsiteX3" fmla="*/ 871870 w 956930"/>
              <a:gd name="connsiteY3" fmla="*/ 966933 h 966933"/>
              <a:gd name="connsiteX4" fmla="*/ 85060 w 956930"/>
              <a:gd name="connsiteY4" fmla="*/ 966933 h 966933"/>
              <a:gd name="connsiteX5" fmla="*/ 0 w 956930"/>
              <a:gd name="connsiteY5" fmla="*/ 881873 h 966933"/>
              <a:gd name="connsiteX6" fmla="*/ 0 w 956930"/>
              <a:gd name="connsiteY6" fmla="*/ 0 h 966933"/>
              <a:gd name="csX0" fmla="*/ 0 w 956930"/>
              <a:gd name="csY0" fmla="*/ 0 h 966933"/>
              <a:gd name="csX1" fmla="*/ 956930 w 956930"/>
              <a:gd name="csY1" fmla="*/ 0 h 966933"/>
              <a:gd name="csX2" fmla="*/ 956930 w 956930"/>
              <a:gd name="csY2" fmla="*/ 881873 h 966933"/>
              <a:gd name="csX3" fmla="*/ 871870 w 956930"/>
              <a:gd name="csY3" fmla="*/ 966933 h 966933"/>
              <a:gd name="csX4" fmla="*/ 85060 w 956930"/>
              <a:gd name="csY4" fmla="*/ 966933 h 966933"/>
              <a:gd name="csX5" fmla="*/ 0 w 956930"/>
              <a:gd name="csY5" fmla="*/ 0 h 966933"/>
              <a:gd name="csX0" fmla="*/ 0 w 956930"/>
              <a:gd name="csY0" fmla="*/ 0 h 966933"/>
              <a:gd name="csX1" fmla="*/ 956930 w 956930"/>
              <a:gd name="csY1" fmla="*/ 0 h 966933"/>
              <a:gd name="csX2" fmla="*/ 871870 w 956930"/>
              <a:gd name="csY2" fmla="*/ 966933 h 966933"/>
              <a:gd name="csX3" fmla="*/ 85060 w 956930"/>
              <a:gd name="csY3" fmla="*/ 966933 h 966933"/>
              <a:gd name="csX4" fmla="*/ 0 w 956930"/>
              <a:gd name="csY4" fmla="*/ 0 h 966933"/>
            </a:gdLst>
            <a:ahLst/>
            <a:cxnLst>
              <a:cxn ang="0">
                <a:pos x="csX0" y="csY0"/>
              </a:cxn>
              <a:cxn ang="0">
                <a:pos x="csX1" y="csY1"/>
              </a:cxn>
              <a:cxn ang="0">
                <a:pos x="csX2" y="csY2"/>
              </a:cxn>
              <a:cxn ang="0">
                <a:pos x="csX3" y="csY3"/>
              </a:cxn>
              <a:cxn ang="0">
                <a:pos x="csX4" y="csY4"/>
              </a:cxn>
            </a:cxnLst>
            <a:rect l="l" t="t" r="r" b="b"/>
            <a:pathLst>
              <a:path w="956930" h="966933">
                <a:moveTo>
                  <a:pt x="0" y="0"/>
                </a:moveTo>
                <a:lnTo>
                  <a:pt x="956930" y="0"/>
                </a:lnTo>
                <a:lnTo>
                  <a:pt x="871870" y="966933"/>
                </a:lnTo>
                <a:lnTo>
                  <a:pt x="85060" y="966933"/>
                </a:lnTo>
                <a:lnTo>
                  <a:pt x="0" y="0"/>
                </a:lnTo>
                <a:close/>
              </a:path>
            </a:pathLst>
          </a:custGeom>
          <a:solidFill>
            <a:schemeClr val="tx2">
              <a:lumMod val="10000"/>
              <a:lumOff val="90000"/>
            </a:schemeClr>
          </a:solidFill>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GB" noProof="0"/>
          </a:p>
        </p:txBody>
      </p:sp>
      <p:sp>
        <p:nvSpPr>
          <p:cNvPr id="56" name="Freeform: Shape 55">
            <a:extLst>
              <a:ext uri="{FF2B5EF4-FFF2-40B4-BE49-F238E27FC236}">
                <a16:creationId xmlns:a16="http://schemas.microsoft.com/office/drawing/2014/main" id="{C32376F8-1504-6DE3-51D3-30D7165A721F}"/>
              </a:ext>
            </a:extLst>
          </p:cNvPr>
          <p:cNvSpPr/>
          <p:nvPr/>
        </p:nvSpPr>
        <p:spPr>
          <a:xfrm>
            <a:off x="5272354" y="3733617"/>
            <a:ext cx="956930" cy="1297172"/>
          </a:xfrm>
          <a:custGeom>
            <a:avLst/>
            <a:gdLst>
              <a:gd name="connsiteX0" fmla="*/ 0 w 956930"/>
              <a:gd name="connsiteY0" fmla="*/ 21265 h 1297172"/>
              <a:gd name="connsiteX1" fmla="*/ 0 w 956930"/>
              <a:gd name="connsiteY1" fmla="*/ 1212112 h 1297172"/>
              <a:gd name="connsiteX2" fmla="*/ 85060 w 956930"/>
              <a:gd name="connsiteY2" fmla="*/ 1297172 h 1297172"/>
              <a:gd name="connsiteX3" fmla="*/ 871870 w 956930"/>
              <a:gd name="connsiteY3" fmla="*/ 1297172 h 1297172"/>
              <a:gd name="connsiteX4" fmla="*/ 956930 w 956930"/>
              <a:gd name="connsiteY4" fmla="*/ 1212112 h 1297172"/>
              <a:gd name="connsiteX5" fmla="*/ 956930 w 956930"/>
              <a:gd name="connsiteY5" fmla="*/ 0 h 1297172"/>
              <a:gd name="csX0" fmla="*/ 0 w 956930"/>
              <a:gd name="csY0" fmla="*/ 21265 h 1297172"/>
              <a:gd name="csX1" fmla="*/ 85060 w 956930"/>
              <a:gd name="csY1" fmla="*/ 1297172 h 1297172"/>
              <a:gd name="csX2" fmla="*/ 871870 w 956930"/>
              <a:gd name="csY2" fmla="*/ 1297172 h 1297172"/>
              <a:gd name="csX3" fmla="*/ 956930 w 956930"/>
              <a:gd name="csY3" fmla="*/ 1212112 h 1297172"/>
              <a:gd name="csX4" fmla="*/ 956930 w 956930"/>
              <a:gd name="csY4" fmla="*/ 0 h 1297172"/>
              <a:gd name="csX0" fmla="*/ 0 w 956930"/>
              <a:gd name="csY0" fmla="*/ 21265 h 1297172"/>
              <a:gd name="csX1" fmla="*/ 85060 w 956930"/>
              <a:gd name="csY1" fmla="*/ 1297172 h 1297172"/>
              <a:gd name="csX2" fmla="*/ 871870 w 956930"/>
              <a:gd name="csY2" fmla="*/ 1297172 h 1297172"/>
              <a:gd name="csX3" fmla="*/ 956930 w 956930"/>
              <a:gd name="csY3" fmla="*/ 0 h 1297172"/>
            </a:gdLst>
            <a:ahLst/>
            <a:cxnLst>
              <a:cxn ang="0">
                <a:pos x="csX0" y="csY0"/>
              </a:cxn>
              <a:cxn ang="0">
                <a:pos x="csX1" y="csY1"/>
              </a:cxn>
              <a:cxn ang="0">
                <a:pos x="csX2" y="csY2"/>
              </a:cxn>
              <a:cxn ang="0">
                <a:pos x="csX3" y="csY3"/>
              </a:cxn>
            </a:cxnLst>
            <a:rect l="l" t="t" r="r" b="b"/>
            <a:pathLst>
              <a:path w="956930" h="1297172">
                <a:moveTo>
                  <a:pt x="0" y="21265"/>
                </a:moveTo>
                <a:lnTo>
                  <a:pt x="85060" y="1297172"/>
                </a:lnTo>
                <a:lnTo>
                  <a:pt x="871870" y="1297172"/>
                </a:lnTo>
                <a:lnTo>
                  <a:pt x="956930" y="0"/>
                </a:lnTo>
              </a:path>
            </a:pathLst>
          </a:custGeom>
          <a:noFill/>
          <a:ln w="571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noProof="0"/>
          </a:p>
        </p:txBody>
      </p:sp>
      <p:sp>
        <p:nvSpPr>
          <p:cNvPr id="79" name="Rectangle 78">
            <a:extLst>
              <a:ext uri="{FF2B5EF4-FFF2-40B4-BE49-F238E27FC236}">
                <a16:creationId xmlns:a16="http://schemas.microsoft.com/office/drawing/2014/main" id="{C8E16068-8DA3-3524-1410-E36A16DD9AC4}"/>
              </a:ext>
            </a:extLst>
          </p:cNvPr>
          <p:cNvSpPr/>
          <p:nvPr/>
        </p:nvSpPr>
        <p:spPr>
          <a:xfrm>
            <a:off x="5584246" y="3571270"/>
            <a:ext cx="1305233" cy="143533"/>
          </a:xfrm>
          <a:prstGeom prst="rect">
            <a:avLst/>
          </a:prstGeom>
          <a:solidFill>
            <a:srgbClr val="FFC000"/>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noProof="0"/>
          </a:p>
        </p:txBody>
      </p:sp>
      <p:sp>
        <p:nvSpPr>
          <p:cNvPr id="4" name="Title 3">
            <a:extLst>
              <a:ext uri="{FF2B5EF4-FFF2-40B4-BE49-F238E27FC236}">
                <a16:creationId xmlns:a16="http://schemas.microsoft.com/office/drawing/2014/main" id="{1A579927-117B-EB34-EFAF-D3EEBBA70428}"/>
              </a:ext>
            </a:extLst>
          </p:cNvPr>
          <p:cNvSpPr>
            <a:spLocks noGrp="1"/>
          </p:cNvSpPr>
          <p:nvPr>
            <p:ph type="title"/>
          </p:nvPr>
        </p:nvSpPr>
        <p:spPr>
          <a:xfrm>
            <a:off x="254000" y="197771"/>
            <a:ext cx="8712200" cy="1089529"/>
          </a:xfrm>
        </p:spPr>
        <p:txBody>
          <a:bodyPr/>
          <a:lstStyle/>
          <a:p>
            <a:r>
              <a:rPr lang="pt-BR" dirty="0"/>
              <a:t>Tomhais an Saintoilleadh Teasa de Chopair</a:t>
            </a:r>
            <a:endParaRPr lang="en-GB" dirty="0"/>
          </a:p>
        </p:txBody>
      </p:sp>
      <p:sp>
        <p:nvSpPr>
          <p:cNvPr id="15" name="TextBox 14">
            <a:extLst>
              <a:ext uri="{FF2B5EF4-FFF2-40B4-BE49-F238E27FC236}">
                <a16:creationId xmlns:a16="http://schemas.microsoft.com/office/drawing/2014/main" id="{50551FBA-86C3-3015-2C1D-0C9F877849FC}"/>
              </a:ext>
            </a:extLst>
          </p:cNvPr>
          <p:cNvSpPr txBox="1"/>
          <p:nvPr/>
        </p:nvSpPr>
        <p:spPr>
          <a:xfrm>
            <a:off x="6958217" y="3494310"/>
            <a:ext cx="2208918" cy="461665"/>
          </a:xfrm>
          <a:prstGeom prst="rect">
            <a:avLst/>
          </a:prstGeom>
          <a:noFill/>
        </p:spPr>
        <p:txBody>
          <a:bodyPr wrap="square" rtlCol="0">
            <a:spAutoFit/>
          </a:bodyPr>
          <a:lstStyle/>
          <a:p>
            <a:pPr algn="l"/>
            <a:r>
              <a:rPr lang="en-GB" sz="2400" noProof="0" dirty="0" err="1"/>
              <a:t>Cupán</a:t>
            </a:r>
            <a:r>
              <a:rPr lang="en-GB" sz="2400" noProof="0" dirty="0"/>
              <a:t> </a:t>
            </a:r>
            <a:r>
              <a:rPr lang="en-GB" sz="2400" noProof="0" dirty="0" err="1"/>
              <a:t>Páipéir</a:t>
            </a:r>
            <a:endParaRPr lang="en-GB" sz="2400" noProof="0" dirty="0"/>
          </a:p>
        </p:txBody>
      </p:sp>
      <p:sp>
        <p:nvSpPr>
          <p:cNvPr id="16" name="TextBox 15">
            <a:extLst>
              <a:ext uri="{FF2B5EF4-FFF2-40B4-BE49-F238E27FC236}">
                <a16:creationId xmlns:a16="http://schemas.microsoft.com/office/drawing/2014/main" id="{90FA3A7E-8C91-D4FC-3465-4B62E6D6D029}"/>
              </a:ext>
            </a:extLst>
          </p:cNvPr>
          <p:cNvSpPr txBox="1"/>
          <p:nvPr/>
        </p:nvSpPr>
        <p:spPr>
          <a:xfrm>
            <a:off x="6798876" y="4314419"/>
            <a:ext cx="2368259" cy="461665"/>
          </a:xfrm>
          <a:prstGeom prst="rect">
            <a:avLst/>
          </a:prstGeom>
          <a:noFill/>
        </p:spPr>
        <p:txBody>
          <a:bodyPr wrap="square" rtlCol="0">
            <a:spAutoFit/>
          </a:bodyPr>
          <a:lstStyle/>
          <a:p>
            <a:r>
              <a:rPr lang="en-IE" sz="2400" dirty="0" err="1"/>
              <a:t>Ábhar</a:t>
            </a:r>
            <a:r>
              <a:rPr lang="en-IE" sz="2400" dirty="0"/>
              <a:t> </a:t>
            </a:r>
            <a:r>
              <a:rPr lang="en-IE" sz="2400" dirty="0" err="1"/>
              <a:t>inslithe</a:t>
            </a:r>
            <a:r>
              <a:rPr lang="en-IE" sz="2400" dirty="0"/>
              <a:t> </a:t>
            </a:r>
            <a:endParaRPr lang="en-GB" sz="2400" noProof="0" dirty="0"/>
          </a:p>
        </p:txBody>
      </p:sp>
      <p:sp>
        <p:nvSpPr>
          <p:cNvPr id="17" name="TextBox 16">
            <a:extLst>
              <a:ext uri="{FF2B5EF4-FFF2-40B4-BE49-F238E27FC236}">
                <a16:creationId xmlns:a16="http://schemas.microsoft.com/office/drawing/2014/main" id="{70680E55-F73B-5206-174B-01E4096E488D}"/>
              </a:ext>
            </a:extLst>
          </p:cNvPr>
          <p:cNvSpPr txBox="1"/>
          <p:nvPr/>
        </p:nvSpPr>
        <p:spPr>
          <a:xfrm>
            <a:off x="6732606" y="4732196"/>
            <a:ext cx="2489781" cy="461665"/>
          </a:xfrm>
          <a:prstGeom prst="rect">
            <a:avLst/>
          </a:prstGeom>
          <a:noFill/>
        </p:spPr>
        <p:txBody>
          <a:bodyPr wrap="square" rtlCol="0">
            <a:spAutoFit/>
          </a:bodyPr>
          <a:lstStyle/>
          <a:p>
            <a:pPr algn="l"/>
            <a:r>
              <a:rPr lang="en-GB" sz="2400" noProof="0" dirty="0" err="1"/>
              <a:t>Uisce</a:t>
            </a:r>
            <a:endParaRPr lang="en-GB" sz="2400" noProof="0" dirty="0"/>
          </a:p>
        </p:txBody>
      </p:sp>
      <p:cxnSp>
        <p:nvCxnSpPr>
          <p:cNvPr id="19" name="Straight Connector 18">
            <a:extLst>
              <a:ext uri="{FF2B5EF4-FFF2-40B4-BE49-F238E27FC236}">
                <a16:creationId xmlns:a16="http://schemas.microsoft.com/office/drawing/2014/main" id="{F3790789-4F5A-753D-AC0D-ED6C82835221}"/>
              </a:ext>
            </a:extLst>
          </p:cNvPr>
          <p:cNvCxnSpPr>
            <a:cxnSpLocks/>
            <a:stCxn id="17" idx="1"/>
          </p:cNvCxnSpPr>
          <p:nvPr/>
        </p:nvCxnSpPr>
        <p:spPr>
          <a:xfrm flipH="1" flipV="1">
            <a:off x="5936566" y="4922760"/>
            <a:ext cx="796040" cy="40269"/>
          </a:xfrm>
          <a:prstGeom prst="line">
            <a:avLst/>
          </a:prstGeom>
          <a:ln w="19050" cap="flat" cmpd="sng" algn="ctr">
            <a:solidFill>
              <a:schemeClr val="tx1"/>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cxnSp>
        <p:nvCxnSpPr>
          <p:cNvPr id="20" name="Straight Connector 19">
            <a:extLst>
              <a:ext uri="{FF2B5EF4-FFF2-40B4-BE49-F238E27FC236}">
                <a16:creationId xmlns:a16="http://schemas.microsoft.com/office/drawing/2014/main" id="{87A745F8-9AD4-74EF-939F-A58158B7AF9D}"/>
              </a:ext>
            </a:extLst>
          </p:cNvPr>
          <p:cNvCxnSpPr>
            <a:cxnSpLocks/>
            <a:stCxn id="16" idx="1"/>
          </p:cNvCxnSpPr>
          <p:nvPr/>
        </p:nvCxnSpPr>
        <p:spPr>
          <a:xfrm flipH="1">
            <a:off x="6279012" y="4545252"/>
            <a:ext cx="519864" cy="312524"/>
          </a:xfrm>
          <a:prstGeom prst="line">
            <a:avLst/>
          </a:prstGeom>
          <a:ln w="19050" cap="flat" cmpd="sng" algn="ctr">
            <a:solidFill>
              <a:schemeClr val="tx1"/>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cxnSp>
        <p:nvCxnSpPr>
          <p:cNvPr id="21" name="Straight Connector 20">
            <a:extLst>
              <a:ext uri="{FF2B5EF4-FFF2-40B4-BE49-F238E27FC236}">
                <a16:creationId xmlns:a16="http://schemas.microsoft.com/office/drawing/2014/main" id="{F56C462C-6DDD-7090-FDE0-9A7885684C5A}"/>
              </a:ext>
            </a:extLst>
          </p:cNvPr>
          <p:cNvCxnSpPr>
            <a:cxnSpLocks/>
            <a:stCxn id="15" idx="1"/>
          </p:cNvCxnSpPr>
          <p:nvPr/>
        </p:nvCxnSpPr>
        <p:spPr>
          <a:xfrm flipH="1">
            <a:off x="6402670" y="3725143"/>
            <a:ext cx="555547" cy="108344"/>
          </a:xfrm>
          <a:prstGeom prst="line">
            <a:avLst/>
          </a:prstGeom>
          <a:ln w="19050" cap="flat" cmpd="sng" algn="ctr">
            <a:solidFill>
              <a:schemeClr val="tx1"/>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sp>
        <p:nvSpPr>
          <p:cNvPr id="26" name="TextBox 25">
            <a:extLst>
              <a:ext uri="{FF2B5EF4-FFF2-40B4-BE49-F238E27FC236}">
                <a16:creationId xmlns:a16="http://schemas.microsoft.com/office/drawing/2014/main" id="{FD70450E-BBF9-9B6B-09D0-8A390FF33005}"/>
              </a:ext>
            </a:extLst>
          </p:cNvPr>
          <p:cNvSpPr txBox="1"/>
          <p:nvPr/>
        </p:nvSpPr>
        <p:spPr>
          <a:xfrm>
            <a:off x="1093721" y="5552313"/>
            <a:ext cx="1261840" cy="523220"/>
          </a:xfrm>
          <a:prstGeom prst="rect">
            <a:avLst/>
          </a:prstGeom>
          <a:noFill/>
        </p:spPr>
        <p:txBody>
          <a:bodyPr wrap="square" rtlCol="0">
            <a:spAutoFit/>
          </a:bodyPr>
          <a:lstStyle/>
          <a:p>
            <a:r>
              <a:rPr lang="en-GB" sz="2800" dirty="0"/>
              <a:t>Teas</a:t>
            </a:r>
          </a:p>
        </p:txBody>
      </p:sp>
      <p:sp>
        <p:nvSpPr>
          <p:cNvPr id="71" name="Rectangle: Rounded Corners 70">
            <a:extLst>
              <a:ext uri="{FF2B5EF4-FFF2-40B4-BE49-F238E27FC236}">
                <a16:creationId xmlns:a16="http://schemas.microsoft.com/office/drawing/2014/main" id="{A8961F72-8966-EA26-4129-EC919E19F3D1}"/>
              </a:ext>
            </a:extLst>
          </p:cNvPr>
          <p:cNvSpPr/>
          <p:nvPr/>
        </p:nvSpPr>
        <p:spPr>
          <a:xfrm>
            <a:off x="7446065" y="5864674"/>
            <a:ext cx="1144671" cy="215492"/>
          </a:xfrm>
          <a:prstGeom prst="roundRect">
            <a:avLst/>
          </a:prstGeom>
          <a:solidFill>
            <a:schemeClr val="tx2">
              <a:lumMod val="10000"/>
              <a:lumOff val="90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noProof="0"/>
          </a:p>
        </p:txBody>
      </p:sp>
      <p:sp>
        <p:nvSpPr>
          <p:cNvPr id="72" name="Rectangle: Rounded Corners 71">
            <a:extLst>
              <a:ext uri="{FF2B5EF4-FFF2-40B4-BE49-F238E27FC236}">
                <a16:creationId xmlns:a16="http://schemas.microsoft.com/office/drawing/2014/main" id="{6B3CD79A-32C1-A64F-818B-AD46A1308249}"/>
              </a:ext>
            </a:extLst>
          </p:cNvPr>
          <p:cNvSpPr/>
          <p:nvPr/>
        </p:nvSpPr>
        <p:spPr>
          <a:xfrm>
            <a:off x="7374909" y="5960649"/>
            <a:ext cx="1310318" cy="229769"/>
          </a:xfrm>
          <a:prstGeom prst="roundRect">
            <a:avLst/>
          </a:prstGeom>
          <a:solidFill>
            <a:schemeClr val="tx2">
              <a:lumMod val="10000"/>
              <a:lumOff val="90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noProof="0"/>
          </a:p>
        </p:txBody>
      </p:sp>
      <p:sp>
        <p:nvSpPr>
          <p:cNvPr id="73" name="TextBox 72">
            <a:extLst>
              <a:ext uri="{FF2B5EF4-FFF2-40B4-BE49-F238E27FC236}">
                <a16:creationId xmlns:a16="http://schemas.microsoft.com/office/drawing/2014/main" id="{E21AD12A-0FDC-C8A3-4D32-CE5D59A20996}"/>
              </a:ext>
            </a:extLst>
          </p:cNvPr>
          <p:cNvSpPr txBox="1"/>
          <p:nvPr/>
        </p:nvSpPr>
        <p:spPr>
          <a:xfrm>
            <a:off x="6596623" y="5374477"/>
            <a:ext cx="2782191" cy="461665"/>
          </a:xfrm>
          <a:prstGeom prst="rect">
            <a:avLst/>
          </a:prstGeom>
          <a:noFill/>
        </p:spPr>
        <p:txBody>
          <a:bodyPr wrap="square" rtlCol="0">
            <a:spAutoFit/>
          </a:bodyPr>
          <a:lstStyle/>
          <a:p>
            <a:pPr algn="l"/>
            <a:r>
              <a:rPr lang="en-GB" sz="2400" noProof="0" dirty="0" err="1"/>
              <a:t>Scála</a:t>
            </a:r>
            <a:r>
              <a:rPr lang="en-GB" sz="2400" noProof="0" dirty="0"/>
              <a:t> </a:t>
            </a:r>
            <a:r>
              <a:rPr lang="en-GB" sz="2400" noProof="0" dirty="0" err="1"/>
              <a:t>Meáchan</a:t>
            </a:r>
            <a:endParaRPr lang="en-GB" sz="2400" noProof="0" dirty="0"/>
          </a:p>
        </p:txBody>
      </p:sp>
      <p:sp>
        <p:nvSpPr>
          <p:cNvPr id="76" name="TextBox 75">
            <a:extLst>
              <a:ext uri="{FF2B5EF4-FFF2-40B4-BE49-F238E27FC236}">
                <a16:creationId xmlns:a16="http://schemas.microsoft.com/office/drawing/2014/main" id="{AD612DDA-1448-F470-456B-B800CC86974A}"/>
              </a:ext>
            </a:extLst>
          </p:cNvPr>
          <p:cNvSpPr txBox="1"/>
          <p:nvPr/>
        </p:nvSpPr>
        <p:spPr>
          <a:xfrm>
            <a:off x="6230132" y="1754384"/>
            <a:ext cx="2208918" cy="830997"/>
          </a:xfrm>
          <a:prstGeom prst="rect">
            <a:avLst/>
          </a:prstGeom>
          <a:noFill/>
        </p:spPr>
        <p:txBody>
          <a:bodyPr wrap="square" rtlCol="0">
            <a:spAutoFit/>
          </a:bodyPr>
          <a:lstStyle/>
          <a:p>
            <a:r>
              <a:rPr lang="ga-IE" sz="2400" dirty="0"/>
              <a:t>Teirmiméadar digiteach</a:t>
            </a:r>
          </a:p>
        </p:txBody>
      </p:sp>
      <p:sp>
        <p:nvSpPr>
          <p:cNvPr id="77" name="TextBox 76">
            <a:extLst>
              <a:ext uri="{FF2B5EF4-FFF2-40B4-BE49-F238E27FC236}">
                <a16:creationId xmlns:a16="http://schemas.microsoft.com/office/drawing/2014/main" id="{D36A590E-A75F-90D5-A1FD-277A018FEDBA}"/>
              </a:ext>
            </a:extLst>
          </p:cNvPr>
          <p:cNvSpPr txBox="1"/>
          <p:nvPr/>
        </p:nvSpPr>
        <p:spPr>
          <a:xfrm>
            <a:off x="3009150" y="4946489"/>
            <a:ext cx="1518283" cy="830997"/>
          </a:xfrm>
          <a:prstGeom prst="rect">
            <a:avLst/>
          </a:prstGeom>
          <a:noFill/>
        </p:spPr>
        <p:txBody>
          <a:bodyPr wrap="square" rtlCol="0">
            <a:spAutoFit/>
          </a:bodyPr>
          <a:lstStyle/>
          <a:p>
            <a:pPr algn="l"/>
            <a:r>
              <a:rPr lang="en-GB" sz="2400" dirty="0"/>
              <a:t>M</a:t>
            </a:r>
            <a:r>
              <a:rPr lang="en-GB" sz="2400" noProof="0" dirty="0" err="1"/>
              <a:t>illíní</a:t>
            </a:r>
            <a:r>
              <a:rPr lang="en-GB" sz="2400" noProof="0" dirty="0"/>
              <a:t> </a:t>
            </a:r>
            <a:r>
              <a:rPr lang="en-GB" sz="2400" noProof="0" dirty="0" err="1"/>
              <a:t>copair</a:t>
            </a:r>
            <a:endParaRPr lang="en-GB" sz="2400" noProof="0" dirty="0"/>
          </a:p>
        </p:txBody>
      </p:sp>
      <p:sp>
        <p:nvSpPr>
          <p:cNvPr id="87" name="TextBox 86">
            <a:extLst>
              <a:ext uri="{FF2B5EF4-FFF2-40B4-BE49-F238E27FC236}">
                <a16:creationId xmlns:a16="http://schemas.microsoft.com/office/drawing/2014/main" id="{851C42AE-A70F-0F9B-AFC9-69E37DC15514}"/>
              </a:ext>
            </a:extLst>
          </p:cNvPr>
          <p:cNvSpPr txBox="1"/>
          <p:nvPr/>
        </p:nvSpPr>
        <p:spPr>
          <a:xfrm>
            <a:off x="1903269" y="2065369"/>
            <a:ext cx="1634385" cy="830997"/>
          </a:xfrm>
          <a:prstGeom prst="rect">
            <a:avLst/>
          </a:prstGeom>
          <a:noFill/>
        </p:spPr>
        <p:txBody>
          <a:bodyPr wrap="square" rtlCol="0">
            <a:spAutoFit/>
          </a:bodyPr>
          <a:lstStyle/>
          <a:p>
            <a:r>
              <a:rPr lang="en-IE" sz="2400" dirty="0" err="1"/>
              <a:t>Uisce</a:t>
            </a:r>
            <a:r>
              <a:rPr lang="en-IE" sz="2400" dirty="0"/>
              <a:t> </a:t>
            </a:r>
            <a:r>
              <a:rPr lang="en-IE" sz="2400" dirty="0" err="1"/>
              <a:t>fiuchta</a:t>
            </a:r>
            <a:endParaRPr lang="en-GB" sz="2400" noProof="0" dirty="0"/>
          </a:p>
        </p:txBody>
      </p:sp>
      <p:sp>
        <p:nvSpPr>
          <p:cNvPr id="24" name="Freeform: Shape 23">
            <a:extLst>
              <a:ext uri="{FF2B5EF4-FFF2-40B4-BE49-F238E27FC236}">
                <a16:creationId xmlns:a16="http://schemas.microsoft.com/office/drawing/2014/main" id="{1953C301-2CD5-D1CC-885F-5908B5FC7391}"/>
              </a:ext>
            </a:extLst>
          </p:cNvPr>
          <p:cNvSpPr/>
          <p:nvPr/>
        </p:nvSpPr>
        <p:spPr>
          <a:xfrm>
            <a:off x="444468" y="4134629"/>
            <a:ext cx="2042511" cy="1079321"/>
          </a:xfrm>
          <a:custGeom>
            <a:avLst/>
            <a:gdLst>
              <a:gd name="csX0" fmla="*/ 0 w 2584911"/>
              <a:gd name="csY0" fmla="*/ 0 h 1365940"/>
              <a:gd name="csX1" fmla="*/ 2584911 w 2584911"/>
              <a:gd name="csY1" fmla="*/ 0 h 1365940"/>
              <a:gd name="csX2" fmla="*/ 2584911 w 2584911"/>
              <a:gd name="csY2" fmla="*/ 1256604 h 1365940"/>
              <a:gd name="csX3" fmla="*/ 2491150 w 2584911"/>
              <a:gd name="csY3" fmla="*/ 1365940 h 1365940"/>
              <a:gd name="csX4" fmla="*/ 80779 w 2584911"/>
              <a:gd name="csY4" fmla="*/ 1353621 h 1365940"/>
              <a:gd name="csX5" fmla="*/ 0 w 2584911"/>
              <a:gd name="csY5" fmla="*/ 1256604 h 1365940"/>
              <a:gd name="csX6" fmla="*/ 0 w 2584911"/>
              <a:gd name="csY6" fmla="*/ 0 h 1365940"/>
            </a:gdLst>
            <a:ahLst/>
            <a:cxnLst>
              <a:cxn ang="0">
                <a:pos x="csX0" y="csY0"/>
              </a:cxn>
              <a:cxn ang="0">
                <a:pos x="csX1" y="csY1"/>
              </a:cxn>
              <a:cxn ang="0">
                <a:pos x="csX2" y="csY2"/>
              </a:cxn>
              <a:cxn ang="0">
                <a:pos x="csX3" y="csY3"/>
              </a:cxn>
              <a:cxn ang="0">
                <a:pos x="csX4" y="csY4"/>
              </a:cxn>
              <a:cxn ang="0">
                <a:pos x="csX5" y="csY5"/>
              </a:cxn>
              <a:cxn ang="0">
                <a:pos x="csX6" y="csY6"/>
              </a:cxn>
            </a:cxnLst>
            <a:rect l="l" t="t" r="r" b="b"/>
            <a:pathLst>
              <a:path w="2584911" h="1365940">
                <a:moveTo>
                  <a:pt x="0" y="0"/>
                </a:moveTo>
                <a:lnTo>
                  <a:pt x="2584911" y="0"/>
                </a:lnTo>
                <a:lnTo>
                  <a:pt x="2584911" y="1256604"/>
                </a:lnTo>
                <a:lnTo>
                  <a:pt x="2491150" y="1365940"/>
                </a:lnTo>
                <a:lnTo>
                  <a:pt x="80779" y="1353621"/>
                </a:lnTo>
                <a:lnTo>
                  <a:pt x="0" y="1256604"/>
                </a:lnTo>
                <a:lnTo>
                  <a:pt x="0" y="0"/>
                </a:lnTo>
                <a:close/>
              </a:path>
            </a:pathLst>
          </a:custGeom>
          <a:solidFill>
            <a:schemeClr val="tx2">
              <a:lumMod val="10000"/>
              <a:lumOff val="90000"/>
            </a:schemeClr>
          </a:solidFill>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25" name="Freeform: Shape 24">
            <a:extLst>
              <a:ext uri="{FF2B5EF4-FFF2-40B4-BE49-F238E27FC236}">
                <a16:creationId xmlns:a16="http://schemas.microsoft.com/office/drawing/2014/main" id="{65E682A0-EDA5-511F-93B5-9194B0009D3C}"/>
              </a:ext>
            </a:extLst>
          </p:cNvPr>
          <p:cNvSpPr/>
          <p:nvPr/>
        </p:nvSpPr>
        <p:spPr>
          <a:xfrm>
            <a:off x="372191" y="3157389"/>
            <a:ext cx="2178147" cy="2053984"/>
          </a:xfrm>
          <a:custGeom>
            <a:avLst/>
            <a:gdLst>
              <a:gd name="connsiteX0" fmla="*/ 0 w 3467100"/>
              <a:gd name="connsiteY0" fmla="*/ 0 h 3073400"/>
              <a:gd name="connsiteX1" fmla="*/ 139700 w 3467100"/>
              <a:gd name="connsiteY1" fmla="*/ 114300 h 3073400"/>
              <a:gd name="connsiteX2" fmla="*/ 139700 w 3467100"/>
              <a:gd name="connsiteY2" fmla="*/ 2933700 h 3073400"/>
              <a:gd name="connsiteX3" fmla="*/ 241300 w 3467100"/>
              <a:gd name="connsiteY3" fmla="*/ 3048000 h 3073400"/>
              <a:gd name="connsiteX4" fmla="*/ 3251200 w 3467100"/>
              <a:gd name="connsiteY4" fmla="*/ 3073400 h 3073400"/>
              <a:gd name="connsiteX5" fmla="*/ 3390900 w 3467100"/>
              <a:gd name="connsiteY5" fmla="*/ 2933700 h 3073400"/>
              <a:gd name="connsiteX6" fmla="*/ 3390900 w 3467100"/>
              <a:gd name="connsiteY6" fmla="*/ 190500 h 3073400"/>
              <a:gd name="connsiteX7" fmla="*/ 3467100 w 3467100"/>
              <a:gd name="connsiteY7" fmla="*/ 63500 h 3073400"/>
              <a:gd name="connsiteX0" fmla="*/ 0 w 3467100"/>
              <a:gd name="connsiteY0" fmla="*/ 0 h 3062514"/>
              <a:gd name="connsiteX1" fmla="*/ 139700 w 3467100"/>
              <a:gd name="connsiteY1" fmla="*/ 114300 h 3062514"/>
              <a:gd name="connsiteX2" fmla="*/ 139700 w 3467100"/>
              <a:gd name="connsiteY2" fmla="*/ 2933700 h 3062514"/>
              <a:gd name="connsiteX3" fmla="*/ 241300 w 3467100"/>
              <a:gd name="connsiteY3" fmla="*/ 3048000 h 3062514"/>
              <a:gd name="connsiteX4" fmla="*/ 3272971 w 3467100"/>
              <a:gd name="connsiteY4" fmla="*/ 3062514 h 3062514"/>
              <a:gd name="connsiteX5" fmla="*/ 3390900 w 3467100"/>
              <a:gd name="connsiteY5" fmla="*/ 2933700 h 3062514"/>
              <a:gd name="connsiteX6" fmla="*/ 3390900 w 3467100"/>
              <a:gd name="connsiteY6" fmla="*/ 190500 h 3062514"/>
              <a:gd name="connsiteX7" fmla="*/ 3467100 w 3467100"/>
              <a:gd name="connsiteY7" fmla="*/ 63500 h 3062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467100" h="3062514">
                <a:moveTo>
                  <a:pt x="0" y="0"/>
                </a:moveTo>
                <a:lnTo>
                  <a:pt x="139700" y="114300"/>
                </a:lnTo>
                <a:lnTo>
                  <a:pt x="139700" y="2933700"/>
                </a:lnTo>
                <a:lnTo>
                  <a:pt x="241300" y="3048000"/>
                </a:lnTo>
                <a:lnTo>
                  <a:pt x="3272971" y="3062514"/>
                </a:lnTo>
                <a:lnTo>
                  <a:pt x="3390900" y="2933700"/>
                </a:lnTo>
                <a:lnTo>
                  <a:pt x="3390900" y="190500"/>
                </a:lnTo>
                <a:lnTo>
                  <a:pt x="3467100" y="63500"/>
                </a:lnTo>
              </a:path>
            </a:pathLst>
          </a:custGeom>
          <a:no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 name="Arrow: Down 29">
            <a:extLst>
              <a:ext uri="{FF2B5EF4-FFF2-40B4-BE49-F238E27FC236}">
                <a16:creationId xmlns:a16="http://schemas.microsoft.com/office/drawing/2014/main" id="{C437D344-A3C6-879E-0E76-6581D00F3517}"/>
              </a:ext>
            </a:extLst>
          </p:cNvPr>
          <p:cNvSpPr/>
          <p:nvPr/>
        </p:nvSpPr>
        <p:spPr>
          <a:xfrm rot="10800000">
            <a:off x="687781" y="5216527"/>
            <a:ext cx="252178" cy="227019"/>
          </a:xfrm>
          <a:prstGeom prst="downArrow">
            <a:avLst/>
          </a:prstGeom>
          <a:solidFill>
            <a:srgbClr val="FF0000"/>
          </a:solid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 name="Arrow: Down 30">
            <a:extLst>
              <a:ext uri="{FF2B5EF4-FFF2-40B4-BE49-F238E27FC236}">
                <a16:creationId xmlns:a16="http://schemas.microsoft.com/office/drawing/2014/main" id="{03E2C4D9-B652-ACAE-E80C-D410961DE2A6}"/>
              </a:ext>
            </a:extLst>
          </p:cNvPr>
          <p:cNvSpPr/>
          <p:nvPr/>
        </p:nvSpPr>
        <p:spPr>
          <a:xfrm rot="10800000">
            <a:off x="1131440" y="5216528"/>
            <a:ext cx="252178" cy="227019"/>
          </a:xfrm>
          <a:prstGeom prst="downArrow">
            <a:avLst/>
          </a:prstGeom>
          <a:solidFill>
            <a:srgbClr val="FF0000"/>
          </a:solid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2" name="Arrow: Down 31">
            <a:extLst>
              <a:ext uri="{FF2B5EF4-FFF2-40B4-BE49-F238E27FC236}">
                <a16:creationId xmlns:a16="http://schemas.microsoft.com/office/drawing/2014/main" id="{92AE92DA-BC38-3D5B-7163-9ABB135F1428}"/>
              </a:ext>
            </a:extLst>
          </p:cNvPr>
          <p:cNvSpPr/>
          <p:nvPr/>
        </p:nvSpPr>
        <p:spPr>
          <a:xfrm rot="10800000">
            <a:off x="1613016" y="5216528"/>
            <a:ext cx="252178" cy="227019"/>
          </a:xfrm>
          <a:prstGeom prst="downArrow">
            <a:avLst/>
          </a:prstGeom>
          <a:solidFill>
            <a:srgbClr val="FF0000"/>
          </a:solid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3" name="Arrow: Down 32">
            <a:extLst>
              <a:ext uri="{FF2B5EF4-FFF2-40B4-BE49-F238E27FC236}">
                <a16:creationId xmlns:a16="http://schemas.microsoft.com/office/drawing/2014/main" id="{B7891FB7-EF61-27D7-309A-CC8290E40691}"/>
              </a:ext>
            </a:extLst>
          </p:cNvPr>
          <p:cNvSpPr/>
          <p:nvPr/>
        </p:nvSpPr>
        <p:spPr>
          <a:xfrm rot="10800000">
            <a:off x="2068656" y="5216528"/>
            <a:ext cx="252178" cy="227019"/>
          </a:xfrm>
          <a:prstGeom prst="downArrow">
            <a:avLst/>
          </a:prstGeom>
          <a:solidFill>
            <a:srgbClr val="FF0000"/>
          </a:solid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1" name="Oval 50">
            <a:extLst>
              <a:ext uri="{FF2B5EF4-FFF2-40B4-BE49-F238E27FC236}">
                <a16:creationId xmlns:a16="http://schemas.microsoft.com/office/drawing/2014/main" id="{FF6A5DDF-7B4C-E224-C7F9-D2F440502945}"/>
              </a:ext>
            </a:extLst>
          </p:cNvPr>
          <p:cNvSpPr/>
          <p:nvPr/>
        </p:nvSpPr>
        <p:spPr>
          <a:xfrm>
            <a:off x="1619290" y="4351209"/>
            <a:ext cx="124557" cy="119619"/>
          </a:xfrm>
          <a:prstGeom prst="ellipse">
            <a:avLst/>
          </a:prstGeom>
          <a:solidFill>
            <a:schemeClr val="bg1">
              <a:lumMod val="95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noProof="0"/>
          </a:p>
        </p:txBody>
      </p:sp>
      <p:grpSp>
        <p:nvGrpSpPr>
          <p:cNvPr id="86" name="Group 85">
            <a:extLst>
              <a:ext uri="{FF2B5EF4-FFF2-40B4-BE49-F238E27FC236}">
                <a16:creationId xmlns:a16="http://schemas.microsoft.com/office/drawing/2014/main" id="{0A758F57-CB5D-5B04-48A9-964851FED1F4}"/>
              </a:ext>
            </a:extLst>
          </p:cNvPr>
          <p:cNvGrpSpPr/>
          <p:nvPr/>
        </p:nvGrpSpPr>
        <p:grpSpPr>
          <a:xfrm>
            <a:off x="1212838" y="2551999"/>
            <a:ext cx="564030" cy="2530190"/>
            <a:chOff x="1545004" y="762381"/>
            <a:chExt cx="713811" cy="3202094"/>
          </a:xfrm>
        </p:grpSpPr>
        <p:grpSp>
          <p:nvGrpSpPr>
            <p:cNvPr id="83" name="Group 82">
              <a:extLst>
                <a:ext uri="{FF2B5EF4-FFF2-40B4-BE49-F238E27FC236}">
                  <a16:creationId xmlns:a16="http://schemas.microsoft.com/office/drawing/2014/main" id="{316D42F3-58FF-6C2E-B948-E4F0F0F36C7C}"/>
                </a:ext>
              </a:extLst>
            </p:cNvPr>
            <p:cNvGrpSpPr/>
            <p:nvPr/>
          </p:nvGrpSpPr>
          <p:grpSpPr>
            <a:xfrm>
              <a:off x="1545004" y="762381"/>
              <a:ext cx="713811" cy="3202094"/>
              <a:chOff x="1669440" y="1608642"/>
              <a:chExt cx="713811" cy="3202094"/>
            </a:xfrm>
          </p:grpSpPr>
          <p:sp>
            <p:nvSpPr>
              <p:cNvPr id="35" name="Freeform: Shape 34">
                <a:extLst>
                  <a:ext uri="{FF2B5EF4-FFF2-40B4-BE49-F238E27FC236}">
                    <a16:creationId xmlns:a16="http://schemas.microsoft.com/office/drawing/2014/main" id="{782BECB5-0BC9-8482-629F-1D9E7B6FE628}"/>
                  </a:ext>
                </a:extLst>
              </p:cNvPr>
              <p:cNvSpPr/>
              <p:nvPr/>
            </p:nvSpPr>
            <p:spPr>
              <a:xfrm>
                <a:off x="1669440" y="1608642"/>
                <a:ext cx="713811" cy="3202094"/>
              </a:xfrm>
              <a:custGeom>
                <a:avLst/>
                <a:gdLst>
                  <a:gd name="connsiteX0" fmla="*/ 43544 w 849161"/>
                  <a:gd name="connsiteY0" fmla="*/ 0 h 3559629"/>
                  <a:gd name="connsiteX1" fmla="*/ 424580 w 849161"/>
                  <a:gd name="connsiteY1" fmla="*/ 0 h 3559629"/>
                  <a:gd name="connsiteX2" fmla="*/ 805617 w 849161"/>
                  <a:gd name="connsiteY2" fmla="*/ 0 h 3559629"/>
                  <a:gd name="connsiteX3" fmla="*/ 849161 w 849161"/>
                  <a:gd name="connsiteY3" fmla="*/ 43544 h 3559629"/>
                  <a:gd name="connsiteX4" fmla="*/ 849161 w 849161"/>
                  <a:gd name="connsiteY4" fmla="*/ 95713 h 3559629"/>
                  <a:gd name="connsiteX5" fmla="*/ 848924 w 849161"/>
                  <a:gd name="connsiteY5" fmla="*/ 95758 h 3559629"/>
                  <a:gd name="connsiteX6" fmla="*/ 732575 w 849161"/>
                  <a:gd name="connsiteY6" fmla="*/ 261258 h 3559629"/>
                  <a:gd name="connsiteX7" fmla="*/ 727864 w 849161"/>
                  <a:gd name="connsiteY7" fmla="*/ 261258 h 3559629"/>
                  <a:gd name="connsiteX8" fmla="*/ 732575 w 849161"/>
                  <a:gd name="connsiteY8" fmla="*/ 307995 h 3559629"/>
                  <a:gd name="connsiteX9" fmla="*/ 732575 w 849161"/>
                  <a:gd name="connsiteY9" fmla="*/ 3251634 h 3559629"/>
                  <a:gd name="connsiteX10" fmla="*/ 424580 w 849161"/>
                  <a:gd name="connsiteY10" fmla="*/ 3559629 h 3559629"/>
                  <a:gd name="connsiteX11" fmla="*/ 116585 w 849161"/>
                  <a:gd name="connsiteY11" fmla="*/ 3251634 h 3559629"/>
                  <a:gd name="connsiteX12" fmla="*/ 116585 w 849161"/>
                  <a:gd name="connsiteY12" fmla="*/ 307995 h 3559629"/>
                  <a:gd name="connsiteX13" fmla="*/ 121297 w 849161"/>
                  <a:gd name="connsiteY13" fmla="*/ 261258 h 3559629"/>
                  <a:gd name="connsiteX14" fmla="*/ 115411 w 849161"/>
                  <a:gd name="connsiteY14" fmla="*/ 261258 h 3559629"/>
                  <a:gd name="connsiteX15" fmla="*/ 111799 w 849161"/>
                  <a:gd name="connsiteY15" fmla="*/ 227475 h 3559629"/>
                  <a:gd name="connsiteX16" fmla="*/ 59873 w 849161"/>
                  <a:gd name="connsiteY16" fmla="*/ 136667 h 3559629"/>
                  <a:gd name="connsiteX17" fmla="*/ 0 w 849161"/>
                  <a:gd name="connsiteY17" fmla="*/ 98606 h 3559629"/>
                  <a:gd name="connsiteX18" fmla="*/ 0 w 849161"/>
                  <a:gd name="connsiteY18" fmla="*/ 43544 h 3559629"/>
                  <a:gd name="connsiteX19" fmla="*/ 43544 w 849161"/>
                  <a:gd name="connsiteY19" fmla="*/ 0 h 3559629"/>
                  <a:gd name="csX0" fmla="*/ 43544 w 849161"/>
                  <a:gd name="csY0" fmla="*/ 0 h 3559629"/>
                  <a:gd name="csX1" fmla="*/ 424580 w 849161"/>
                  <a:gd name="csY1" fmla="*/ 0 h 3559629"/>
                  <a:gd name="csX2" fmla="*/ 805617 w 849161"/>
                  <a:gd name="csY2" fmla="*/ 0 h 3559629"/>
                  <a:gd name="csX3" fmla="*/ 849161 w 849161"/>
                  <a:gd name="csY3" fmla="*/ 43544 h 3559629"/>
                  <a:gd name="csX4" fmla="*/ 849161 w 849161"/>
                  <a:gd name="csY4" fmla="*/ 95713 h 3559629"/>
                  <a:gd name="csX5" fmla="*/ 848924 w 849161"/>
                  <a:gd name="csY5" fmla="*/ 95758 h 3559629"/>
                  <a:gd name="csX6" fmla="*/ 732575 w 849161"/>
                  <a:gd name="csY6" fmla="*/ 261258 h 3559629"/>
                  <a:gd name="csX7" fmla="*/ 727864 w 849161"/>
                  <a:gd name="csY7" fmla="*/ 261258 h 3559629"/>
                  <a:gd name="csX8" fmla="*/ 732575 w 849161"/>
                  <a:gd name="csY8" fmla="*/ 307995 h 3559629"/>
                  <a:gd name="csX9" fmla="*/ 732575 w 849161"/>
                  <a:gd name="csY9" fmla="*/ 3251634 h 3559629"/>
                  <a:gd name="csX10" fmla="*/ 424580 w 849161"/>
                  <a:gd name="csY10" fmla="*/ 3559629 h 3559629"/>
                  <a:gd name="csX11" fmla="*/ 116585 w 849161"/>
                  <a:gd name="csY11" fmla="*/ 3251634 h 3559629"/>
                  <a:gd name="csX12" fmla="*/ 116585 w 849161"/>
                  <a:gd name="csY12" fmla="*/ 307995 h 3559629"/>
                  <a:gd name="csX13" fmla="*/ 121297 w 849161"/>
                  <a:gd name="csY13" fmla="*/ 261258 h 3559629"/>
                  <a:gd name="csX14" fmla="*/ 111799 w 849161"/>
                  <a:gd name="csY14" fmla="*/ 227475 h 3559629"/>
                  <a:gd name="csX15" fmla="*/ 59873 w 849161"/>
                  <a:gd name="csY15" fmla="*/ 136667 h 3559629"/>
                  <a:gd name="csX16" fmla="*/ 0 w 849161"/>
                  <a:gd name="csY16" fmla="*/ 98606 h 3559629"/>
                  <a:gd name="csX17" fmla="*/ 0 w 849161"/>
                  <a:gd name="csY17" fmla="*/ 43544 h 3559629"/>
                  <a:gd name="csX18" fmla="*/ 43544 w 849161"/>
                  <a:gd name="csY18" fmla="*/ 0 h 3559629"/>
                  <a:gd name="csX0" fmla="*/ 43544 w 849161"/>
                  <a:gd name="csY0" fmla="*/ 0 h 3559629"/>
                  <a:gd name="csX1" fmla="*/ 424580 w 849161"/>
                  <a:gd name="csY1" fmla="*/ 0 h 3559629"/>
                  <a:gd name="csX2" fmla="*/ 805617 w 849161"/>
                  <a:gd name="csY2" fmla="*/ 0 h 3559629"/>
                  <a:gd name="csX3" fmla="*/ 849161 w 849161"/>
                  <a:gd name="csY3" fmla="*/ 43544 h 3559629"/>
                  <a:gd name="csX4" fmla="*/ 849161 w 849161"/>
                  <a:gd name="csY4" fmla="*/ 95713 h 3559629"/>
                  <a:gd name="csX5" fmla="*/ 848924 w 849161"/>
                  <a:gd name="csY5" fmla="*/ 95758 h 3559629"/>
                  <a:gd name="csX6" fmla="*/ 732575 w 849161"/>
                  <a:gd name="csY6" fmla="*/ 261258 h 3559629"/>
                  <a:gd name="csX7" fmla="*/ 727864 w 849161"/>
                  <a:gd name="csY7" fmla="*/ 261258 h 3559629"/>
                  <a:gd name="csX8" fmla="*/ 732575 w 849161"/>
                  <a:gd name="csY8" fmla="*/ 307995 h 3559629"/>
                  <a:gd name="csX9" fmla="*/ 732575 w 849161"/>
                  <a:gd name="csY9" fmla="*/ 3251634 h 3559629"/>
                  <a:gd name="csX10" fmla="*/ 424580 w 849161"/>
                  <a:gd name="csY10" fmla="*/ 3559629 h 3559629"/>
                  <a:gd name="csX11" fmla="*/ 116585 w 849161"/>
                  <a:gd name="csY11" fmla="*/ 3251634 h 3559629"/>
                  <a:gd name="csX12" fmla="*/ 116585 w 849161"/>
                  <a:gd name="csY12" fmla="*/ 307995 h 3559629"/>
                  <a:gd name="csX13" fmla="*/ 111743 w 849161"/>
                  <a:gd name="csY13" fmla="*/ 266951 h 3559629"/>
                  <a:gd name="csX14" fmla="*/ 111799 w 849161"/>
                  <a:gd name="csY14" fmla="*/ 227475 h 3559629"/>
                  <a:gd name="csX15" fmla="*/ 59873 w 849161"/>
                  <a:gd name="csY15" fmla="*/ 136667 h 3559629"/>
                  <a:gd name="csX16" fmla="*/ 0 w 849161"/>
                  <a:gd name="csY16" fmla="*/ 98606 h 3559629"/>
                  <a:gd name="csX17" fmla="*/ 0 w 849161"/>
                  <a:gd name="csY17" fmla="*/ 43544 h 3559629"/>
                  <a:gd name="csX18" fmla="*/ 43544 w 849161"/>
                  <a:gd name="csY18" fmla="*/ 0 h 3559629"/>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 ang="0">
                    <a:pos x="csX17" y="csY17"/>
                  </a:cxn>
                  <a:cxn ang="0">
                    <a:pos x="csX18" y="csY18"/>
                  </a:cxn>
                </a:cxnLst>
                <a:rect l="l" t="t" r="r" b="b"/>
                <a:pathLst>
                  <a:path w="849161" h="3559629">
                    <a:moveTo>
                      <a:pt x="43544" y="0"/>
                    </a:moveTo>
                    <a:lnTo>
                      <a:pt x="424580" y="0"/>
                    </a:lnTo>
                    <a:lnTo>
                      <a:pt x="805617" y="0"/>
                    </a:lnTo>
                    <a:cubicBezTo>
                      <a:pt x="829666" y="0"/>
                      <a:pt x="849161" y="19495"/>
                      <a:pt x="849161" y="43544"/>
                    </a:cubicBezTo>
                    <a:lnTo>
                      <a:pt x="849161" y="95713"/>
                    </a:lnTo>
                    <a:lnTo>
                      <a:pt x="848924" y="95758"/>
                    </a:lnTo>
                    <a:cubicBezTo>
                      <a:pt x="780551" y="123025"/>
                      <a:pt x="732575" y="186859"/>
                      <a:pt x="732575" y="261258"/>
                    </a:cubicBezTo>
                    <a:lnTo>
                      <a:pt x="727864" y="261258"/>
                    </a:lnTo>
                    <a:lnTo>
                      <a:pt x="732575" y="307995"/>
                    </a:lnTo>
                    <a:lnTo>
                      <a:pt x="732575" y="3251634"/>
                    </a:lnTo>
                    <a:cubicBezTo>
                      <a:pt x="732575" y="3421735"/>
                      <a:pt x="594681" y="3559629"/>
                      <a:pt x="424580" y="3559629"/>
                    </a:cubicBezTo>
                    <a:cubicBezTo>
                      <a:pt x="254479" y="3559629"/>
                      <a:pt x="116585" y="3421735"/>
                      <a:pt x="116585" y="3251634"/>
                    </a:cubicBezTo>
                    <a:lnTo>
                      <a:pt x="116585" y="307995"/>
                    </a:lnTo>
                    <a:lnTo>
                      <a:pt x="111743" y="266951"/>
                    </a:lnTo>
                    <a:cubicBezTo>
                      <a:pt x="111762" y="253792"/>
                      <a:pt x="111780" y="240634"/>
                      <a:pt x="111799" y="227475"/>
                    </a:cubicBezTo>
                    <a:cubicBezTo>
                      <a:pt x="104186" y="192398"/>
                      <a:pt x="85728" y="161045"/>
                      <a:pt x="59873" y="136667"/>
                    </a:cubicBezTo>
                    <a:lnTo>
                      <a:pt x="0" y="98606"/>
                    </a:lnTo>
                    <a:lnTo>
                      <a:pt x="0" y="43544"/>
                    </a:lnTo>
                    <a:cubicBezTo>
                      <a:pt x="0" y="19495"/>
                      <a:pt x="19495" y="0"/>
                      <a:pt x="43544" y="0"/>
                    </a:cubicBezTo>
                    <a:close/>
                  </a:path>
                </a:pathLst>
              </a:custGeom>
              <a:solidFill>
                <a:schemeClr val="bg1">
                  <a:alpha val="10196"/>
                </a:schemeClr>
              </a:solidFill>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37" name="Freeform: Shape 36">
                <a:extLst>
                  <a:ext uri="{FF2B5EF4-FFF2-40B4-BE49-F238E27FC236}">
                    <a16:creationId xmlns:a16="http://schemas.microsoft.com/office/drawing/2014/main" id="{286CA336-4FE2-61E2-FB48-BA33B89006FD}"/>
                  </a:ext>
                </a:extLst>
              </p:cNvPr>
              <p:cNvSpPr/>
              <p:nvPr/>
            </p:nvSpPr>
            <p:spPr>
              <a:xfrm>
                <a:off x="1738707" y="1636259"/>
                <a:ext cx="589634" cy="3122675"/>
              </a:xfrm>
              <a:custGeom>
                <a:avLst/>
                <a:gdLst>
                  <a:gd name="connsiteX0" fmla="*/ 43544 w 849161"/>
                  <a:gd name="connsiteY0" fmla="*/ 0 h 3559629"/>
                  <a:gd name="connsiteX1" fmla="*/ 424580 w 849161"/>
                  <a:gd name="connsiteY1" fmla="*/ 0 h 3559629"/>
                  <a:gd name="connsiteX2" fmla="*/ 805617 w 849161"/>
                  <a:gd name="connsiteY2" fmla="*/ 0 h 3559629"/>
                  <a:gd name="connsiteX3" fmla="*/ 849161 w 849161"/>
                  <a:gd name="connsiteY3" fmla="*/ 43544 h 3559629"/>
                  <a:gd name="connsiteX4" fmla="*/ 849161 w 849161"/>
                  <a:gd name="connsiteY4" fmla="*/ 95713 h 3559629"/>
                  <a:gd name="connsiteX5" fmla="*/ 848924 w 849161"/>
                  <a:gd name="connsiteY5" fmla="*/ 95758 h 3559629"/>
                  <a:gd name="connsiteX6" fmla="*/ 732575 w 849161"/>
                  <a:gd name="connsiteY6" fmla="*/ 261258 h 3559629"/>
                  <a:gd name="connsiteX7" fmla="*/ 727864 w 849161"/>
                  <a:gd name="connsiteY7" fmla="*/ 261258 h 3559629"/>
                  <a:gd name="connsiteX8" fmla="*/ 732575 w 849161"/>
                  <a:gd name="connsiteY8" fmla="*/ 307995 h 3559629"/>
                  <a:gd name="connsiteX9" fmla="*/ 732575 w 849161"/>
                  <a:gd name="connsiteY9" fmla="*/ 3251634 h 3559629"/>
                  <a:gd name="connsiteX10" fmla="*/ 424580 w 849161"/>
                  <a:gd name="connsiteY10" fmla="*/ 3559629 h 3559629"/>
                  <a:gd name="connsiteX11" fmla="*/ 116585 w 849161"/>
                  <a:gd name="connsiteY11" fmla="*/ 3251634 h 3559629"/>
                  <a:gd name="connsiteX12" fmla="*/ 116585 w 849161"/>
                  <a:gd name="connsiteY12" fmla="*/ 307995 h 3559629"/>
                  <a:gd name="connsiteX13" fmla="*/ 121297 w 849161"/>
                  <a:gd name="connsiteY13" fmla="*/ 261258 h 3559629"/>
                  <a:gd name="connsiteX14" fmla="*/ 115411 w 849161"/>
                  <a:gd name="connsiteY14" fmla="*/ 261258 h 3559629"/>
                  <a:gd name="connsiteX15" fmla="*/ 111799 w 849161"/>
                  <a:gd name="connsiteY15" fmla="*/ 227475 h 3559629"/>
                  <a:gd name="connsiteX16" fmla="*/ 59873 w 849161"/>
                  <a:gd name="connsiteY16" fmla="*/ 136667 h 3559629"/>
                  <a:gd name="connsiteX17" fmla="*/ 0 w 849161"/>
                  <a:gd name="connsiteY17" fmla="*/ 98606 h 3559629"/>
                  <a:gd name="connsiteX18" fmla="*/ 0 w 849161"/>
                  <a:gd name="connsiteY18" fmla="*/ 43544 h 3559629"/>
                  <a:gd name="connsiteX19" fmla="*/ 43544 w 849161"/>
                  <a:gd name="connsiteY19" fmla="*/ 0 h 3559629"/>
                  <a:gd name="csX0" fmla="*/ 43544 w 849161"/>
                  <a:gd name="csY0" fmla="*/ 0 h 3559629"/>
                  <a:gd name="csX1" fmla="*/ 424580 w 849161"/>
                  <a:gd name="csY1" fmla="*/ 0 h 3559629"/>
                  <a:gd name="csX2" fmla="*/ 805617 w 849161"/>
                  <a:gd name="csY2" fmla="*/ 0 h 3559629"/>
                  <a:gd name="csX3" fmla="*/ 849161 w 849161"/>
                  <a:gd name="csY3" fmla="*/ 43544 h 3559629"/>
                  <a:gd name="csX4" fmla="*/ 849161 w 849161"/>
                  <a:gd name="csY4" fmla="*/ 95713 h 3559629"/>
                  <a:gd name="csX5" fmla="*/ 848924 w 849161"/>
                  <a:gd name="csY5" fmla="*/ 95758 h 3559629"/>
                  <a:gd name="csX6" fmla="*/ 732575 w 849161"/>
                  <a:gd name="csY6" fmla="*/ 261258 h 3559629"/>
                  <a:gd name="csX7" fmla="*/ 727864 w 849161"/>
                  <a:gd name="csY7" fmla="*/ 261258 h 3559629"/>
                  <a:gd name="csX8" fmla="*/ 732575 w 849161"/>
                  <a:gd name="csY8" fmla="*/ 307995 h 3559629"/>
                  <a:gd name="csX9" fmla="*/ 732575 w 849161"/>
                  <a:gd name="csY9" fmla="*/ 3251634 h 3559629"/>
                  <a:gd name="csX10" fmla="*/ 424580 w 849161"/>
                  <a:gd name="csY10" fmla="*/ 3559629 h 3559629"/>
                  <a:gd name="csX11" fmla="*/ 116585 w 849161"/>
                  <a:gd name="csY11" fmla="*/ 3251634 h 3559629"/>
                  <a:gd name="csX12" fmla="*/ 116585 w 849161"/>
                  <a:gd name="csY12" fmla="*/ 307995 h 3559629"/>
                  <a:gd name="csX13" fmla="*/ 121297 w 849161"/>
                  <a:gd name="csY13" fmla="*/ 261258 h 3559629"/>
                  <a:gd name="csX14" fmla="*/ 111799 w 849161"/>
                  <a:gd name="csY14" fmla="*/ 227475 h 3559629"/>
                  <a:gd name="csX15" fmla="*/ 59873 w 849161"/>
                  <a:gd name="csY15" fmla="*/ 136667 h 3559629"/>
                  <a:gd name="csX16" fmla="*/ 0 w 849161"/>
                  <a:gd name="csY16" fmla="*/ 98606 h 3559629"/>
                  <a:gd name="csX17" fmla="*/ 0 w 849161"/>
                  <a:gd name="csY17" fmla="*/ 43544 h 3559629"/>
                  <a:gd name="csX18" fmla="*/ 43544 w 849161"/>
                  <a:gd name="csY18" fmla="*/ 0 h 3559629"/>
                  <a:gd name="csX0" fmla="*/ 43544 w 849161"/>
                  <a:gd name="csY0" fmla="*/ 0 h 3559629"/>
                  <a:gd name="csX1" fmla="*/ 424580 w 849161"/>
                  <a:gd name="csY1" fmla="*/ 0 h 3559629"/>
                  <a:gd name="csX2" fmla="*/ 805617 w 849161"/>
                  <a:gd name="csY2" fmla="*/ 0 h 3559629"/>
                  <a:gd name="csX3" fmla="*/ 849161 w 849161"/>
                  <a:gd name="csY3" fmla="*/ 43544 h 3559629"/>
                  <a:gd name="csX4" fmla="*/ 849161 w 849161"/>
                  <a:gd name="csY4" fmla="*/ 95713 h 3559629"/>
                  <a:gd name="csX5" fmla="*/ 848924 w 849161"/>
                  <a:gd name="csY5" fmla="*/ 95758 h 3559629"/>
                  <a:gd name="csX6" fmla="*/ 732575 w 849161"/>
                  <a:gd name="csY6" fmla="*/ 261258 h 3559629"/>
                  <a:gd name="csX7" fmla="*/ 727864 w 849161"/>
                  <a:gd name="csY7" fmla="*/ 261258 h 3559629"/>
                  <a:gd name="csX8" fmla="*/ 732575 w 849161"/>
                  <a:gd name="csY8" fmla="*/ 307995 h 3559629"/>
                  <a:gd name="csX9" fmla="*/ 732575 w 849161"/>
                  <a:gd name="csY9" fmla="*/ 3251634 h 3559629"/>
                  <a:gd name="csX10" fmla="*/ 424580 w 849161"/>
                  <a:gd name="csY10" fmla="*/ 3559629 h 3559629"/>
                  <a:gd name="csX11" fmla="*/ 116585 w 849161"/>
                  <a:gd name="csY11" fmla="*/ 3251634 h 3559629"/>
                  <a:gd name="csX12" fmla="*/ 116585 w 849161"/>
                  <a:gd name="csY12" fmla="*/ 307995 h 3559629"/>
                  <a:gd name="csX13" fmla="*/ 111743 w 849161"/>
                  <a:gd name="csY13" fmla="*/ 266951 h 3559629"/>
                  <a:gd name="csX14" fmla="*/ 111799 w 849161"/>
                  <a:gd name="csY14" fmla="*/ 227475 h 3559629"/>
                  <a:gd name="csX15" fmla="*/ 59873 w 849161"/>
                  <a:gd name="csY15" fmla="*/ 136667 h 3559629"/>
                  <a:gd name="csX16" fmla="*/ 0 w 849161"/>
                  <a:gd name="csY16" fmla="*/ 98606 h 3559629"/>
                  <a:gd name="csX17" fmla="*/ 0 w 849161"/>
                  <a:gd name="csY17" fmla="*/ 43544 h 3559629"/>
                  <a:gd name="csX18" fmla="*/ 43544 w 849161"/>
                  <a:gd name="csY18" fmla="*/ 0 h 3559629"/>
                  <a:gd name="csX0" fmla="*/ 0 w 849161"/>
                  <a:gd name="csY0" fmla="*/ 43544 h 3559629"/>
                  <a:gd name="csX1" fmla="*/ 424580 w 849161"/>
                  <a:gd name="csY1" fmla="*/ 0 h 3559629"/>
                  <a:gd name="csX2" fmla="*/ 805617 w 849161"/>
                  <a:gd name="csY2" fmla="*/ 0 h 3559629"/>
                  <a:gd name="csX3" fmla="*/ 849161 w 849161"/>
                  <a:gd name="csY3" fmla="*/ 43544 h 3559629"/>
                  <a:gd name="csX4" fmla="*/ 849161 w 849161"/>
                  <a:gd name="csY4" fmla="*/ 95713 h 3559629"/>
                  <a:gd name="csX5" fmla="*/ 848924 w 849161"/>
                  <a:gd name="csY5" fmla="*/ 95758 h 3559629"/>
                  <a:gd name="csX6" fmla="*/ 732575 w 849161"/>
                  <a:gd name="csY6" fmla="*/ 261258 h 3559629"/>
                  <a:gd name="csX7" fmla="*/ 727864 w 849161"/>
                  <a:gd name="csY7" fmla="*/ 261258 h 3559629"/>
                  <a:gd name="csX8" fmla="*/ 732575 w 849161"/>
                  <a:gd name="csY8" fmla="*/ 307995 h 3559629"/>
                  <a:gd name="csX9" fmla="*/ 732575 w 849161"/>
                  <a:gd name="csY9" fmla="*/ 3251634 h 3559629"/>
                  <a:gd name="csX10" fmla="*/ 424580 w 849161"/>
                  <a:gd name="csY10" fmla="*/ 3559629 h 3559629"/>
                  <a:gd name="csX11" fmla="*/ 116585 w 849161"/>
                  <a:gd name="csY11" fmla="*/ 3251634 h 3559629"/>
                  <a:gd name="csX12" fmla="*/ 116585 w 849161"/>
                  <a:gd name="csY12" fmla="*/ 307995 h 3559629"/>
                  <a:gd name="csX13" fmla="*/ 111743 w 849161"/>
                  <a:gd name="csY13" fmla="*/ 266951 h 3559629"/>
                  <a:gd name="csX14" fmla="*/ 111799 w 849161"/>
                  <a:gd name="csY14" fmla="*/ 227475 h 3559629"/>
                  <a:gd name="csX15" fmla="*/ 59873 w 849161"/>
                  <a:gd name="csY15" fmla="*/ 136667 h 3559629"/>
                  <a:gd name="csX16" fmla="*/ 0 w 849161"/>
                  <a:gd name="csY16" fmla="*/ 98606 h 3559629"/>
                  <a:gd name="csX17" fmla="*/ 0 w 849161"/>
                  <a:gd name="csY17" fmla="*/ 43544 h 3559629"/>
                  <a:gd name="csX0" fmla="*/ 0 w 849161"/>
                  <a:gd name="csY0" fmla="*/ 43544 h 3559629"/>
                  <a:gd name="csX1" fmla="*/ 805617 w 849161"/>
                  <a:gd name="csY1" fmla="*/ 0 h 3559629"/>
                  <a:gd name="csX2" fmla="*/ 849161 w 849161"/>
                  <a:gd name="csY2" fmla="*/ 43544 h 3559629"/>
                  <a:gd name="csX3" fmla="*/ 849161 w 849161"/>
                  <a:gd name="csY3" fmla="*/ 95713 h 3559629"/>
                  <a:gd name="csX4" fmla="*/ 848924 w 849161"/>
                  <a:gd name="csY4" fmla="*/ 95758 h 3559629"/>
                  <a:gd name="csX5" fmla="*/ 732575 w 849161"/>
                  <a:gd name="csY5" fmla="*/ 261258 h 3559629"/>
                  <a:gd name="csX6" fmla="*/ 727864 w 849161"/>
                  <a:gd name="csY6" fmla="*/ 261258 h 3559629"/>
                  <a:gd name="csX7" fmla="*/ 732575 w 849161"/>
                  <a:gd name="csY7" fmla="*/ 307995 h 3559629"/>
                  <a:gd name="csX8" fmla="*/ 732575 w 849161"/>
                  <a:gd name="csY8" fmla="*/ 3251634 h 3559629"/>
                  <a:gd name="csX9" fmla="*/ 424580 w 849161"/>
                  <a:gd name="csY9" fmla="*/ 3559629 h 3559629"/>
                  <a:gd name="csX10" fmla="*/ 116585 w 849161"/>
                  <a:gd name="csY10" fmla="*/ 3251634 h 3559629"/>
                  <a:gd name="csX11" fmla="*/ 116585 w 849161"/>
                  <a:gd name="csY11" fmla="*/ 307995 h 3559629"/>
                  <a:gd name="csX12" fmla="*/ 111743 w 849161"/>
                  <a:gd name="csY12" fmla="*/ 266951 h 3559629"/>
                  <a:gd name="csX13" fmla="*/ 111799 w 849161"/>
                  <a:gd name="csY13" fmla="*/ 227475 h 3559629"/>
                  <a:gd name="csX14" fmla="*/ 59873 w 849161"/>
                  <a:gd name="csY14" fmla="*/ 136667 h 3559629"/>
                  <a:gd name="csX15" fmla="*/ 0 w 849161"/>
                  <a:gd name="csY15" fmla="*/ 98606 h 3559629"/>
                  <a:gd name="csX16" fmla="*/ 0 w 849161"/>
                  <a:gd name="csY16" fmla="*/ 43544 h 3559629"/>
                  <a:gd name="csX0" fmla="*/ 0 w 849161"/>
                  <a:gd name="csY0" fmla="*/ 6704 h 3522789"/>
                  <a:gd name="csX1" fmla="*/ 849161 w 849161"/>
                  <a:gd name="csY1" fmla="*/ 6704 h 3522789"/>
                  <a:gd name="csX2" fmla="*/ 849161 w 849161"/>
                  <a:gd name="csY2" fmla="*/ 58873 h 3522789"/>
                  <a:gd name="csX3" fmla="*/ 848924 w 849161"/>
                  <a:gd name="csY3" fmla="*/ 58918 h 3522789"/>
                  <a:gd name="csX4" fmla="*/ 732575 w 849161"/>
                  <a:gd name="csY4" fmla="*/ 224418 h 3522789"/>
                  <a:gd name="csX5" fmla="*/ 727864 w 849161"/>
                  <a:gd name="csY5" fmla="*/ 224418 h 3522789"/>
                  <a:gd name="csX6" fmla="*/ 732575 w 849161"/>
                  <a:gd name="csY6" fmla="*/ 271155 h 3522789"/>
                  <a:gd name="csX7" fmla="*/ 732575 w 849161"/>
                  <a:gd name="csY7" fmla="*/ 3214794 h 3522789"/>
                  <a:gd name="csX8" fmla="*/ 424580 w 849161"/>
                  <a:gd name="csY8" fmla="*/ 3522789 h 3522789"/>
                  <a:gd name="csX9" fmla="*/ 116585 w 849161"/>
                  <a:gd name="csY9" fmla="*/ 3214794 h 3522789"/>
                  <a:gd name="csX10" fmla="*/ 116585 w 849161"/>
                  <a:gd name="csY10" fmla="*/ 271155 h 3522789"/>
                  <a:gd name="csX11" fmla="*/ 111743 w 849161"/>
                  <a:gd name="csY11" fmla="*/ 230111 h 3522789"/>
                  <a:gd name="csX12" fmla="*/ 111799 w 849161"/>
                  <a:gd name="csY12" fmla="*/ 190635 h 3522789"/>
                  <a:gd name="csX13" fmla="*/ 59873 w 849161"/>
                  <a:gd name="csY13" fmla="*/ 99827 h 3522789"/>
                  <a:gd name="csX14" fmla="*/ 0 w 849161"/>
                  <a:gd name="csY14" fmla="*/ 61766 h 3522789"/>
                  <a:gd name="csX15" fmla="*/ 0 w 849161"/>
                  <a:gd name="csY15" fmla="*/ 6704 h 3522789"/>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Lst>
                <a:rect l="l" t="t" r="r" b="b"/>
                <a:pathLst>
                  <a:path w="849161" h="3522789">
                    <a:moveTo>
                      <a:pt x="0" y="6704"/>
                    </a:moveTo>
                    <a:cubicBezTo>
                      <a:pt x="141527" y="-2473"/>
                      <a:pt x="707634" y="-1991"/>
                      <a:pt x="849161" y="6704"/>
                    </a:cubicBezTo>
                    <a:lnTo>
                      <a:pt x="849161" y="58873"/>
                    </a:lnTo>
                    <a:lnTo>
                      <a:pt x="848924" y="58918"/>
                    </a:lnTo>
                    <a:cubicBezTo>
                      <a:pt x="780551" y="86185"/>
                      <a:pt x="732575" y="150019"/>
                      <a:pt x="732575" y="224418"/>
                    </a:cubicBezTo>
                    <a:lnTo>
                      <a:pt x="727864" y="224418"/>
                    </a:lnTo>
                    <a:lnTo>
                      <a:pt x="732575" y="271155"/>
                    </a:lnTo>
                    <a:lnTo>
                      <a:pt x="732575" y="3214794"/>
                    </a:lnTo>
                    <a:cubicBezTo>
                      <a:pt x="732575" y="3384895"/>
                      <a:pt x="594681" y="3522789"/>
                      <a:pt x="424580" y="3522789"/>
                    </a:cubicBezTo>
                    <a:cubicBezTo>
                      <a:pt x="254479" y="3522789"/>
                      <a:pt x="116585" y="3384895"/>
                      <a:pt x="116585" y="3214794"/>
                    </a:cubicBezTo>
                    <a:lnTo>
                      <a:pt x="116585" y="271155"/>
                    </a:lnTo>
                    <a:lnTo>
                      <a:pt x="111743" y="230111"/>
                    </a:lnTo>
                    <a:cubicBezTo>
                      <a:pt x="111762" y="216952"/>
                      <a:pt x="111780" y="203794"/>
                      <a:pt x="111799" y="190635"/>
                    </a:cubicBezTo>
                    <a:cubicBezTo>
                      <a:pt x="104186" y="155558"/>
                      <a:pt x="85728" y="124205"/>
                      <a:pt x="59873" y="99827"/>
                    </a:cubicBezTo>
                    <a:lnTo>
                      <a:pt x="0" y="61766"/>
                    </a:lnTo>
                    <a:lnTo>
                      <a:pt x="0" y="6704"/>
                    </a:lnTo>
                    <a:close/>
                  </a:path>
                </a:pathLst>
              </a:custGeom>
              <a:solidFill>
                <a:srgbClr val="F2F2F2">
                  <a:alpha val="81176"/>
                </a:srgbClr>
              </a:solidFill>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grpSp>
        <p:grpSp>
          <p:nvGrpSpPr>
            <p:cNvPr id="82" name="Group 81">
              <a:extLst>
                <a:ext uri="{FF2B5EF4-FFF2-40B4-BE49-F238E27FC236}">
                  <a16:creationId xmlns:a16="http://schemas.microsoft.com/office/drawing/2014/main" id="{1215489F-AD10-8489-42B7-D5CBDD97178C}"/>
                </a:ext>
              </a:extLst>
            </p:cNvPr>
            <p:cNvGrpSpPr/>
            <p:nvPr/>
          </p:nvGrpSpPr>
          <p:grpSpPr>
            <a:xfrm rot="20321151">
              <a:off x="1685905" y="3312352"/>
              <a:ext cx="516089" cy="551435"/>
              <a:chOff x="1158361" y="4015159"/>
              <a:chExt cx="516089" cy="551435"/>
            </a:xfrm>
          </p:grpSpPr>
          <p:sp>
            <p:nvSpPr>
              <p:cNvPr id="38" name="Oval 37">
                <a:extLst>
                  <a:ext uri="{FF2B5EF4-FFF2-40B4-BE49-F238E27FC236}">
                    <a16:creationId xmlns:a16="http://schemas.microsoft.com/office/drawing/2014/main" id="{F1562286-6A51-6682-36D3-056C49B30BA0}"/>
                  </a:ext>
                </a:extLst>
              </p:cNvPr>
              <p:cNvSpPr/>
              <p:nvPr/>
            </p:nvSpPr>
            <p:spPr>
              <a:xfrm>
                <a:off x="1199943" y="4464994"/>
                <a:ext cx="259447" cy="101600"/>
              </a:xfrm>
              <a:prstGeom prst="ellipse">
                <a:avLst/>
              </a:prstGeom>
              <a:solidFill>
                <a:srgbClr val="FFC000"/>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9" name="Oval 38">
                <a:extLst>
                  <a:ext uri="{FF2B5EF4-FFF2-40B4-BE49-F238E27FC236}">
                    <a16:creationId xmlns:a16="http://schemas.microsoft.com/office/drawing/2014/main" id="{9013AC2D-CE2B-359A-ED37-A4564035DA12}"/>
                  </a:ext>
                </a:extLst>
              </p:cNvPr>
              <p:cNvSpPr/>
              <p:nvPr/>
            </p:nvSpPr>
            <p:spPr>
              <a:xfrm>
                <a:off x="1162471" y="4339781"/>
                <a:ext cx="259447" cy="101600"/>
              </a:xfrm>
              <a:prstGeom prst="ellipse">
                <a:avLst/>
              </a:prstGeom>
              <a:solidFill>
                <a:srgbClr val="FFC000"/>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0" name="Oval 39">
                <a:extLst>
                  <a:ext uri="{FF2B5EF4-FFF2-40B4-BE49-F238E27FC236}">
                    <a16:creationId xmlns:a16="http://schemas.microsoft.com/office/drawing/2014/main" id="{26A7C0E1-CDEA-3EC5-C62D-AA7F7F835EB0}"/>
                  </a:ext>
                </a:extLst>
              </p:cNvPr>
              <p:cNvSpPr/>
              <p:nvPr/>
            </p:nvSpPr>
            <p:spPr>
              <a:xfrm rot="19520500">
                <a:off x="1359379" y="4313444"/>
                <a:ext cx="259447" cy="101600"/>
              </a:xfrm>
              <a:prstGeom prst="ellipse">
                <a:avLst/>
              </a:prstGeom>
              <a:solidFill>
                <a:srgbClr val="FFC000"/>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1" name="Oval 40">
                <a:extLst>
                  <a:ext uri="{FF2B5EF4-FFF2-40B4-BE49-F238E27FC236}">
                    <a16:creationId xmlns:a16="http://schemas.microsoft.com/office/drawing/2014/main" id="{9136979F-7D57-3E58-B8BF-EF2283DF2601}"/>
                  </a:ext>
                </a:extLst>
              </p:cNvPr>
              <p:cNvSpPr/>
              <p:nvPr/>
            </p:nvSpPr>
            <p:spPr>
              <a:xfrm rot="19847351">
                <a:off x="1349638" y="4192566"/>
                <a:ext cx="259447" cy="101600"/>
              </a:xfrm>
              <a:prstGeom prst="ellipse">
                <a:avLst/>
              </a:prstGeom>
              <a:solidFill>
                <a:srgbClr val="FFC000"/>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2" name="Oval 41">
                <a:extLst>
                  <a:ext uri="{FF2B5EF4-FFF2-40B4-BE49-F238E27FC236}">
                    <a16:creationId xmlns:a16="http://schemas.microsoft.com/office/drawing/2014/main" id="{94D9E419-CEE9-F9D3-E3A3-625749EBC830}"/>
                  </a:ext>
                </a:extLst>
              </p:cNvPr>
              <p:cNvSpPr/>
              <p:nvPr/>
            </p:nvSpPr>
            <p:spPr>
              <a:xfrm rot="20337290">
                <a:off x="1158361" y="4203083"/>
                <a:ext cx="259447" cy="101600"/>
              </a:xfrm>
              <a:prstGeom prst="ellipse">
                <a:avLst/>
              </a:prstGeom>
              <a:solidFill>
                <a:srgbClr val="FFC000"/>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3" name="Oval 42">
                <a:extLst>
                  <a:ext uri="{FF2B5EF4-FFF2-40B4-BE49-F238E27FC236}">
                    <a16:creationId xmlns:a16="http://schemas.microsoft.com/office/drawing/2014/main" id="{37B1CD5C-E3C3-C658-3BC1-4E25F312DD28}"/>
                  </a:ext>
                </a:extLst>
              </p:cNvPr>
              <p:cNvSpPr/>
              <p:nvPr/>
            </p:nvSpPr>
            <p:spPr>
              <a:xfrm rot="21452463">
                <a:off x="1226764" y="4048719"/>
                <a:ext cx="238871" cy="115413"/>
              </a:xfrm>
              <a:prstGeom prst="ellipse">
                <a:avLst/>
              </a:prstGeom>
              <a:solidFill>
                <a:srgbClr val="FFC000"/>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4" name="Oval 43">
                <a:extLst>
                  <a:ext uri="{FF2B5EF4-FFF2-40B4-BE49-F238E27FC236}">
                    <a16:creationId xmlns:a16="http://schemas.microsoft.com/office/drawing/2014/main" id="{487ED694-60AA-024C-3D50-537B155AF25F}"/>
                  </a:ext>
                </a:extLst>
              </p:cNvPr>
              <p:cNvSpPr/>
              <p:nvPr/>
            </p:nvSpPr>
            <p:spPr>
              <a:xfrm rot="1912596">
                <a:off x="1415003" y="4015159"/>
                <a:ext cx="259447" cy="101600"/>
              </a:xfrm>
              <a:prstGeom prst="ellipse">
                <a:avLst/>
              </a:prstGeom>
              <a:solidFill>
                <a:srgbClr val="FFC000"/>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grpSp>
      <p:sp>
        <p:nvSpPr>
          <p:cNvPr id="45" name="Oval 44">
            <a:extLst>
              <a:ext uri="{FF2B5EF4-FFF2-40B4-BE49-F238E27FC236}">
                <a16:creationId xmlns:a16="http://schemas.microsoft.com/office/drawing/2014/main" id="{CDF1EC2C-3047-E33E-37A8-19E14D1DB32D}"/>
              </a:ext>
            </a:extLst>
          </p:cNvPr>
          <p:cNvSpPr/>
          <p:nvPr/>
        </p:nvSpPr>
        <p:spPr>
          <a:xfrm>
            <a:off x="1868121" y="4805824"/>
            <a:ext cx="124557" cy="119619"/>
          </a:xfrm>
          <a:prstGeom prst="ellipse">
            <a:avLst/>
          </a:prstGeom>
          <a:solidFill>
            <a:schemeClr val="bg1">
              <a:lumMod val="95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noProof="0"/>
          </a:p>
        </p:txBody>
      </p:sp>
      <p:sp>
        <p:nvSpPr>
          <p:cNvPr id="46" name="Oval 45">
            <a:extLst>
              <a:ext uri="{FF2B5EF4-FFF2-40B4-BE49-F238E27FC236}">
                <a16:creationId xmlns:a16="http://schemas.microsoft.com/office/drawing/2014/main" id="{5D1EFE89-2239-D928-B992-EACBC8964F4C}"/>
              </a:ext>
            </a:extLst>
          </p:cNvPr>
          <p:cNvSpPr/>
          <p:nvPr/>
        </p:nvSpPr>
        <p:spPr>
          <a:xfrm>
            <a:off x="1957415" y="4572899"/>
            <a:ext cx="124557" cy="119619"/>
          </a:xfrm>
          <a:prstGeom prst="ellipse">
            <a:avLst/>
          </a:prstGeom>
          <a:solidFill>
            <a:schemeClr val="bg1">
              <a:lumMod val="95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noProof="0"/>
          </a:p>
        </p:txBody>
      </p:sp>
      <p:sp>
        <p:nvSpPr>
          <p:cNvPr id="47" name="Oval 46">
            <a:extLst>
              <a:ext uri="{FF2B5EF4-FFF2-40B4-BE49-F238E27FC236}">
                <a16:creationId xmlns:a16="http://schemas.microsoft.com/office/drawing/2014/main" id="{76D1FE97-DFBB-3CA6-F03D-3BB4E4E988B3}"/>
              </a:ext>
            </a:extLst>
          </p:cNvPr>
          <p:cNvSpPr/>
          <p:nvPr/>
        </p:nvSpPr>
        <p:spPr>
          <a:xfrm>
            <a:off x="1934664" y="5048903"/>
            <a:ext cx="124557" cy="119619"/>
          </a:xfrm>
          <a:prstGeom prst="ellipse">
            <a:avLst/>
          </a:prstGeom>
          <a:solidFill>
            <a:schemeClr val="bg1">
              <a:lumMod val="95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noProof="0"/>
          </a:p>
        </p:txBody>
      </p:sp>
      <p:sp>
        <p:nvSpPr>
          <p:cNvPr id="48" name="Oval 47">
            <a:extLst>
              <a:ext uri="{FF2B5EF4-FFF2-40B4-BE49-F238E27FC236}">
                <a16:creationId xmlns:a16="http://schemas.microsoft.com/office/drawing/2014/main" id="{1A27977A-5399-8988-71BB-CD0815C3C197}"/>
              </a:ext>
            </a:extLst>
          </p:cNvPr>
          <p:cNvSpPr/>
          <p:nvPr/>
        </p:nvSpPr>
        <p:spPr>
          <a:xfrm>
            <a:off x="2106447" y="4822600"/>
            <a:ext cx="124557" cy="119619"/>
          </a:xfrm>
          <a:prstGeom prst="ellipse">
            <a:avLst/>
          </a:prstGeom>
          <a:solidFill>
            <a:schemeClr val="bg1">
              <a:lumMod val="95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noProof="0"/>
          </a:p>
        </p:txBody>
      </p:sp>
      <p:sp>
        <p:nvSpPr>
          <p:cNvPr id="49" name="Oval 48">
            <a:extLst>
              <a:ext uri="{FF2B5EF4-FFF2-40B4-BE49-F238E27FC236}">
                <a16:creationId xmlns:a16="http://schemas.microsoft.com/office/drawing/2014/main" id="{19680C9E-2233-F14D-0617-FF52E493BBFC}"/>
              </a:ext>
            </a:extLst>
          </p:cNvPr>
          <p:cNvSpPr/>
          <p:nvPr/>
        </p:nvSpPr>
        <p:spPr>
          <a:xfrm>
            <a:off x="2172501" y="4361356"/>
            <a:ext cx="124557" cy="119619"/>
          </a:xfrm>
          <a:prstGeom prst="ellipse">
            <a:avLst/>
          </a:prstGeom>
          <a:solidFill>
            <a:schemeClr val="bg1">
              <a:lumMod val="95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noProof="0"/>
          </a:p>
        </p:txBody>
      </p:sp>
      <p:sp>
        <p:nvSpPr>
          <p:cNvPr id="50" name="Oval 49">
            <a:extLst>
              <a:ext uri="{FF2B5EF4-FFF2-40B4-BE49-F238E27FC236}">
                <a16:creationId xmlns:a16="http://schemas.microsoft.com/office/drawing/2014/main" id="{B9501D6F-A7A7-CC8E-F44F-99ACCEC8F9D6}"/>
              </a:ext>
            </a:extLst>
          </p:cNvPr>
          <p:cNvSpPr/>
          <p:nvPr/>
        </p:nvSpPr>
        <p:spPr>
          <a:xfrm>
            <a:off x="1699349" y="4957332"/>
            <a:ext cx="124557" cy="119619"/>
          </a:xfrm>
          <a:prstGeom prst="ellipse">
            <a:avLst/>
          </a:prstGeom>
          <a:solidFill>
            <a:schemeClr val="bg1">
              <a:lumMod val="95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noProof="0"/>
          </a:p>
        </p:txBody>
      </p:sp>
      <p:sp>
        <p:nvSpPr>
          <p:cNvPr id="52" name="Oval 51">
            <a:extLst>
              <a:ext uri="{FF2B5EF4-FFF2-40B4-BE49-F238E27FC236}">
                <a16:creationId xmlns:a16="http://schemas.microsoft.com/office/drawing/2014/main" id="{8F10D0D9-DF2B-41DD-263D-37D975410D2B}"/>
              </a:ext>
            </a:extLst>
          </p:cNvPr>
          <p:cNvSpPr/>
          <p:nvPr/>
        </p:nvSpPr>
        <p:spPr>
          <a:xfrm>
            <a:off x="2231004" y="4992524"/>
            <a:ext cx="124557" cy="119619"/>
          </a:xfrm>
          <a:prstGeom prst="ellipse">
            <a:avLst/>
          </a:prstGeom>
          <a:solidFill>
            <a:schemeClr val="bg1">
              <a:lumMod val="95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noProof="0"/>
          </a:p>
        </p:txBody>
      </p:sp>
      <p:sp>
        <p:nvSpPr>
          <p:cNvPr id="60" name="Oval 59">
            <a:extLst>
              <a:ext uri="{FF2B5EF4-FFF2-40B4-BE49-F238E27FC236}">
                <a16:creationId xmlns:a16="http://schemas.microsoft.com/office/drawing/2014/main" id="{C2247EB6-8C68-5559-B64B-D799040542B0}"/>
              </a:ext>
            </a:extLst>
          </p:cNvPr>
          <p:cNvSpPr/>
          <p:nvPr/>
        </p:nvSpPr>
        <p:spPr>
          <a:xfrm>
            <a:off x="1215282" y="4993931"/>
            <a:ext cx="124557" cy="119619"/>
          </a:xfrm>
          <a:prstGeom prst="ellipse">
            <a:avLst/>
          </a:prstGeom>
          <a:solidFill>
            <a:schemeClr val="bg1">
              <a:lumMod val="95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noProof="0"/>
          </a:p>
        </p:txBody>
      </p:sp>
      <p:grpSp>
        <p:nvGrpSpPr>
          <p:cNvPr id="81" name="Group 80">
            <a:extLst>
              <a:ext uri="{FF2B5EF4-FFF2-40B4-BE49-F238E27FC236}">
                <a16:creationId xmlns:a16="http://schemas.microsoft.com/office/drawing/2014/main" id="{6F8275DB-0C3C-FEEE-F165-E2DA724C0FDE}"/>
              </a:ext>
            </a:extLst>
          </p:cNvPr>
          <p:cNvGrpSpPr/>
          <p:nvPr/>
        </p:nvGrpSpPr>
        <p:grpSpPr>
          <a:xfrm>
            <a:off x="559842" y="4105786"/>
            <a:ext cx="639103" cy="992083"/>
            <a:chOff x="548220" y="3381580"/>
            <a:chExt cx="808820" cy="1255536"/>
          </a:xfrm>
        </p:grpSpPr>
        <p:sp>
          <p:nvSpPr>
            <p:cNvPr id="59" name="Oval 58">
              <a:extLst>
                <a:ext uri="{FF2B5EF4-FFF2-40B4-BE49-F238E27FC236}">
                  <a16:creationId xmlns:a16="http://schemas.microsoft.com/office/drawing/2014/main" id="{E4F016B5-A203-8E4A-ABB4-B314372F5C11}"/>
                </a:ext>
              </a:extLst>
            </p:cNvPr>
            <p:cNvSpPr/>
            <p:nvPr/>
          </p:nvSpPr>
          <p:spPr>
            <a:xfrm>
              <a:off x="1199406" y="3491433"/>
              <a:ext cx="157634" cy="151384"/>
            </a:xfrm>
            <a:prstGeom prst="ellipse">
              <a:avLst/>
            </a:prstGeom>
            <a:solidFill>
              <a:schemeClr val="bg1">
                <a:lumMod val="95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noProof="0"/>
            </a:p>
          </p:txBody>
        </p:sp>
        <p:sp>
          <p:nvSpPr>
            <p:cNvPr id="61" name="Oval 60">
              <a:extLst>
                <a:ext uri="{FF2B5EF4-FFF2-40B4-BE49-F238E27FC236}">
                  <a16:creationId xmlns:a16="http://schemas.microsoft.com/office/drawing/2014/main" id="{7C03B8A7-20DA-6A92-5047-1D427CB22352}"/>
                </a:ext>
              </a:extLst>
            </p:cNvPr>
            <p:cNvSpPr/>
            <p:nvPr/>
          </p:nvSpPr>
          <p:spPr>
            <a:xfrm>
              <a:off x="1091279" y="3951577"/>
              <a:ext cx="157634" cy="151384"/>
            </a:xfrm>
            <a:prstGeom prst="ellipse">
              <a:avLst/>
            </a:prstGeom>
            <a:solidFill>
              <a:schemeClr val="bg1">
                <a:lumMod val="95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noProof="0"/>
            </a:p>
          </p:txBody>
        </p:sp>
        <p:sp>
          <p:nvSpPr>
            <p:cNvPr id="62" name="Oval 61">
              <a:extLst>
                <a:ext uri="{FF2B5EF4-FFF2-40B4-BE49-F238E27FC236}">
                  <a16:creationId xmlns:a16="http://schemas.microsoft.com/office/drawing/2014/main" id="{9BFF0608-6C42-B05C-11F7-B9A651455B5E}"/>
                </a:ext>
              </a:extLst>
            </p:cNvPr>
            <p:cNvSpPr/>
            <p:nvPr/>
          </p:nvSpPr>
          <p:spPr>
            <a:xfrm>
              <a:off x="695956" y="3715726"/>
              <a:ext cx="157634" cy="151384"/>
            </a:xfrm>
            <a:prstGeom prst="ellipse">
              <a:avLst/>
            </a:prstGeom>
            <a:solidFill>
              <a:schemeClr val="bg1">
                <a:lumMod val="95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noProof="0"/>
            </a:p>
          </p:txBody>
        </p:sp>
        <p:sp>
          <p:nvSpPr>
            <p:cNvPr id="63" name="Oval 62">
              <a:extLst>
                <a:ext uri="{FF2B5EF4-FFF2-40B4-BE49-F238E27FC236}">
                  <a16:creationId xmlns:a16="http://schemas.microsoft.com/office/drawing/2014/main" id="{9EA667DC-C01A-6487-106A-8349608E34F3}"/>
                </a:ext>
              </a:extLst>
            </p:cNvPr>
            <p:cNvSpPr/>
            <p:nvPr/>
          </p:nvSpPr>
          <p:spPr>
            <a:xfrm>
              <a:off x="927922" y="4035989"/>
              <a:ext cx="157634" cy="151384"/>
            </a:xfrm>
            <a:prstGeom prst="ellipse">
              <a:avLst/>
            </a:prstGeom>
            <a:solidFill>
              <a:schemeClr val="bg1">
                <a:lumMod val="95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noProof="0"/>
            </a:p>
          </p:txBody>
        </p:sp>
        <p:sp>
          <p:nvSpPr>
            <p:cNvPr id="64" name="Oval 63">
              <a:extLst>
                <a:ext uri="{FF2B5EF4-FFF2-40B4-BE49-F238E27FC236}">
                  <a16:creationId xmlns:a16="http://schemas.microsoft.com/office/drawing/2014/main" id="{EB5EF24F-174F-1F2B-8CC3-21E8CF056920}"/>
                </a:ext>
              </a:extLst>
            </p:cNvPr>
            <p:cNvSpPr/>
            <p:nvPr/>
          </p:nvSpPr>
          <p:spPr>
            <a:xfrm>
              <a:off x="737659" y="3381580"/>
              <a:ext cx="157634" cy="151384"/>
            </a:xfrm>
            <a:prstGeom prst="ellipse">
              <a:avLst/>
            </a:prstGeom>
            <a:solidFill>
              <a:schemeClr val="bg1">
                <a:lumMod val="95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noProof="0"/>
            </a:p>
          </p:txBody>
        </p:sp>
        <p:sp>
          <p:nvSpPr>
            <p:cNvPr id="65" name="Oval 64">
              <a:extLst>
                <a:ext uri="{FF2B5EF4-FFF2-40B4-BE49-F238E27FC236}">
                  <a16:creationId xmlns:a16="http://schemas.microsoft.com/office/drawing/2014/main" id="{6A018135-FF33-DBB4-4057-9217C74C7781}"/>
                </a:ext>
              </a:extLst>
            </p:cNvPr>
            <p:cNvSpPr/>
            <p:nvPr/>
          </p:nvSpPr>
          <p:spPr>
            <a:xfrm>
              <a:off x="771668" y="4264696"/>
              <a:ext cx="157634" cy="151384"/>
            </a:xfrm>
            <a:prstGeom prst="ellipse">
              <a:avLst/>
            </a:prstGeom>
            <a:solidFill>
              <a:schemeClr val="bg1">
                <a:lumMod val="95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noProof="0"/>
            </a:p>
          </p:txBody>
        </p:sp>
        <p:sp>
          <p:nvSpPr>
            <p:cNvPr id="66" name="Oval 65">
              <a:extLst>
                <a:ext uri="{FF2B5EF4-FFF2-40B4-BE49-F238E27FC236}">
                  <a16:creationId xmlns:a16="http://schemas.microsoft.com/office/drawing/2014/main" id="{5BDEEFEF-95B3-892C-F65A-4DEF3FF0ED87}"/>
                </a:ext>
              </a:extLst>
            </p:cNvPr>
            <p:cNvSpPr/>
            <p:nvPr/>
          </p:nvSpPr>
          <p:spPr>
            <a:xfrm>
              <a:off x="846024" y="4485732"/>
              <a:ext cx="157634" cy="151384"/>
            </a:xfrm>
            <a:prstGeom prst="ellipse">
              <a:avLst/>
            </a:prstGeom>
            <a:solidFill>
              <a:schemeClr val="bg1">
                <a:lumMod val="95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noProof="0"/>
            </a:p>
          </p:txBody>
        </p:sp>
        <p:sp>
          <p:nvSpPr>
            <p:cNvPr id="67" name="Oval 66">
              <a:extLst>
                <a:ext uri="{FF2B5EF4-FFF2-40B4-BE49-F238E27FC236}">
                  <a16:creationId xmlns:a16="http://schemas.microsoft.com/office/drawing/2014/main" id="{430518C5-89FB-59B0-FAA0-E93E4CDE262B}"/>
                </a:ext>
              </a:extLst>
            </p:cNvPr>
            <p:cNvSpPr/>
            <p:nvPr/>
          </p:nvSpPr>
          <p:spPr>
            <a:xfrm>
              <a:off x="548220" y="4369844"/>
              <a:ext cx="157634" cy="151384"/>
            </a:xfrm>
            <a:prstGeom prst="ellipse">
              <a:avLst/>
            </a:prstGeom>
            <a:solidFill>
              <a:schemeClr val="bg1">
                <a:lumMod val="95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noProof="0"/>
            </a:p>
          </p:txBody>
        </p:sp>
      </p:grpSp>
      <p:sp>
        <p:nvSpPr>
          <p:cNvPr id="68" name="Oval 67">
            <a:extLst>
              <a:ext uri="{FF2B5EF4-FFF2-40B4-BE49-F238E27FC236}">
                <a16:creationId xmlns:a16="http://schemas.microsoft.com/office/drawing/2014/main" id="{F2F71821-9717-11BE-E6CF-B607B2309B29}"/>
              </a:ext>
            </a:extLst>
          </p:cNvPr>
          <p:cNvSpPr/>
          <p:nvPr/>
        </p:nvSpPr>
        <p:spPr>
          <a:xfrm>
            <a:off x="2133625" y="4097537"/>
            <a:ext cx="124557" cy="119619"/>
          </a:xfrm>
          <a:prstGeom prst="ellipse">
            <a:avLst/>
          </a:prstGeom>
          <a:solidFill>
            <a:schemeClr val="bg1">
              <a:lumMod val="95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noProof="0"/>
          </a:p>
        </p:txBody>
      </p:sp>
      <p:sp>
        <p:nvSpPr>
          <p:cNvPr id="69" name="Oval 68">
            <a:extLst>
              <a:ext uri="{FF2B5EF4-FFF2-40B4-BE49-F238E27FC236}">
                <a16:creationId xmlns:a16="http://schemas.microsoft.com/office/drawing/2014/main" id="{9B427F15-4960-CD2C-BA19-B4D5C4B1A709}"/>
              </a:ext>
            </a:extLst>
          </p:cNvPr>
          <p:cNvSpPr/>
          <p:nvPr/>
        </p:nvSpPr>
        <p:spPr>
          <a:xfrm>
            <a:off x="2277802" y="4483473"/>
            <a:ext cx="124557" cy="119619"/>
          </a:xfrm>
          <a:prstGeom prst="ellipse">
            <a:avLst/>
          </a:prstGeom>
          <a:solidFill>
            <a:schemeClr val="bg1">
              <a:lumMod val="95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noProof="0"/>
          </a:p>
        </p:txBody>
      </p:sp>
      <p:sp>
        <p:nvSpPr>
          <p:cNvPr id="70" name="Oval 69">
            <a:extLst>
              <a:ext uri="{FF2B5EF4-FFF2-40B4-BE49-F238E27FC236}">
                <a16:creationId xmlns:a16="http://schemas.microsoft.com/office/drawing/2014/main" id="{9C67FE5B-8E2B-6C52-E517-8010C57ABF24}"/>
              </a:ext>
            </a:extLst>
          </p:cNvPr>
          <p:cNvSpPr/>
          <p:nvPr/>
        </p:nvSpPr>
        <p:spPr>
          <a:xfrm>
            <a:off x="1914972" y="4266847"/>
            <a:ext cx="124557" cy="119619"/>
          </a:xfrm>
          <a:prstGeom prst="ellipse">
            <a:avLst/>
          </a:prstGeom>
          <a:solidFill>
            <a:schemeClr val="bg1">
              <a:lumMod val="95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noProof="0"/>
          </a:p>
        </p:txBody>
      </p:sp>
      <p:cxnSp>
        <p:nvCxnSpPr>
          <p:cNvPr id="78" name="Straight Connector 77">
            <a:extLst>
              <a:ext uri="{FF2B5EF4-FFF2-40B4-BE49-F238E27FC236}">
                <a16:creationId xmlns:a16="http://schemas.microsoft.com/office/drawing/2014/main" id="{5DFB076F-DD34-A4D9-48D7-5FC27E771496}"/>
              </a:ext>
            </a:extLst>
          </p:cNvPr>
          <p:cNvCxnSpPr>
            <a:cxnSpLocks/>
          </p:cNvCxnSpPr>
          <p:nvPr/>
        </p:nvCxnSpPr>
        <p:spPr>
          <a:xfrm flipH="1" flipV="1">
            <a:off x="1551291" y="4737179"/>
            <a:ext cx="1372249" cy="404491"/>
          </a:xfrm>
          <a:prstGeom prst="line">
            <a:avLst/>
          </a:prstGeom>
          <a:ln w="19050" cap="flat" cmpd="sng" algn="ctr">
            <a:solidFill>
              <a:schemeClr val="tx1"/>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cxnSp>
        <p:nvCxnSpPr>
          <p:cNvPr id="88" name="Straight Connector 87">
            <a:extLst>
              <a:ext uri="{FF2B5EF4-FFF2-40B4-BE49-F238E27FC236}">
                <a16:creationId xmlns:a16="http://schemas.microsoft.com/office/drawing/2014/main" id="{CBCA96D3-DCE0-DE59-7AF8-18173D6C7461}"/>
              </a:ext>
            </a:extLst>
          </p:cNvPr>
          <p:cNvCxnSpPr>
            <a:cxnSpLocks/>
          </p:cNvCxnSpPr>
          <p:nvPr/>
        </p:nvCxnSpPr>
        <p:spPr>
          <a:xfrm flipH="1">
            <a:off x="1992678" y="2760463"/>
            <a:ext cx="409681" cy="1432125"/>
          </a:xfrm>
          <a:prstGeom prst="line">
            <a:avLst/>
          </a:prstGeom>
          <a:ln w="19050" cap="flat" cmpd="sng" algn="ctr">
            <a:solidFill>
              <a:schemeClr val="tx1"/>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grpSp>
        <p:nvGrpSpPr>
          <p:cNvPr id="91" name="Group 90">
            <a:extLst>
              <a:ext uri="{FF2B5EF4-FFF2-40B4-BE49-F238E27FC236}">
                <a16:creationId xmlns:a16="http://schemas.microsoft.com/office/drawing/2014/main" id="{DE5521A4-E682-791F-3939-976A89003E42}"/>
              </a:ext>
            </a:extLst>
          </p:cNvPr>
          <p:cNvGrpSpPr/>
          <p:nvPr/>
        </p:nvGrpSpPr>
        <p:grpSpPr>
          <a:xfrm>
            <a:off x="5781379" y="1780276"/>
            <a:ext cx="330200" cy="2977396"/>
            <a:chOff x="5781379" y="1780276"/>
            <a:chExt cx="330200" cy="2977396"/>
          </a:xfrm>
        </p:grpSpPr>
        <p:sp>
          <p:nvSpPr>
            <p:cNvPr id="75" name="Rectangle: Rounded Corners 74">
              <a:extLst>
                <a:ext uri="{FF2B5EF4-FFF2-40B4-BE49-F238E27FC236}">
                  <a16:creationId xmlns:a16="http://schemas.microsoft.com/office/drawing/2014/main" id="{DBE343DC-2BEF-AE0C-42C5-709EEBB2FF57}"/>
                </a:ext>
              </a:extLst>
            </p:cNvPr>
            <p:cNvSpPr/>
            <p:nvPr/>
          </p:nvSpPr>
          <p:spPr>
            <a:xfrm>
              <a:off x="5907780" y="2359876"/>
              <a:ext cx="77399" cy="2397796"/>
            </a:xfrm>
            <a:prstGeom prst="roundRect">
              <a:avLst/>
            </a:prstGeom>
            <a:solidFill>
              <a:schemeClr val="bg1"/>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4" name="Rectangle: Rounded Corners 73">
              <a:extLst>
                <a:ext uri="{FF2B5EF4-FFF2-40B4-BE49-F238E27FC236}">
                  <a16:creationId xmlns:a16="http://schemas.microsoft.com/office/drawing/2014/main" id="{987E42C9-40BB-8EBA-E4B4-2085432696E9}"/>
                </a:ext>
              </a:extLst>
            </p:cNvPr>
            <p:cNvSpPr/>
            <p:nvPr/>
          </p:nvSpPr>
          <p:spPr>
            <a:xfrm>
              <a:off x="5781379" y="1780276"/>
              <a:ext cx="330200" cy="719300"/>
            </a:xfrm>
            <a:prstGeom prst="roundRect">
              <a:avLst/>
            </a:prstGeom>
            <a:solidFill>
              <a:schemeClr val="bg1"/>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0" name="Rectangle: Rounded Corners 89">
              <a:extLst>
                <a:ext uri="{FF2B5EF4-FFF2-40B4-BE49-F238E27FC236}">
                  <a16:creationId xmlns:a16="http://schemas.microsoft.com/office/drawing/2014/main" id="{774DC007-C738-5C08-A90B-53C8580EA978}"/>
                </a:ext>
              </a:extLst>
            </p:cNvPr>
            <p:cNvSpPr/>
            <p:nvPr/>
          </p:nvSpPr>
          <p:spPr>
            <a:xfrm>
              <a:off x="5856978" y="1882736"/>
              <a:ext cx="165100" cy="379993"/>
            </a:xfrm>
            <a:prstGeom prst="roundRect">
              <a:avLst/>
            </a:prstGeom>
            <a:solidFill>
              <a:schemeClr val="accent6">
                <a:lumMod val="75000"/>
              </a:schemeClr>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3" name="Group 2">
            <a:extLst>
              <a:ext uri="{FF2B5EF4-FFF2-40B4-BE49-F238E27FC236}">
                <a16:creationId xmlns:a16="http://schemas.microsoft.com/office/drawing/2014/main" id="{EEAC167B-721C-B698-D607-77E8B96A1B64}"/>
              </a:ext>
            </a:extLst>
          </p:cNvPr>
          <p:cNvGrpSpPr/>
          <p:nvPr/>
        </p:nvGrpSpPr>
        <p:grpSpPr>
          <a:xfrm rot="6800210">
            <a:off x="3861003" y="2684227"/>
            <a:ext cx="1667572" cy="2277439"/>
            <a:chOff x="1777550" y="-266237"/>
            <a:chExt cx="3070944" cy="4194076"/>
          </a:xfrm>
        </p:grpSpPr>
        <p:grpSp>
          <p:nvGrpSpPr>
            <p:cNvPr id="6" name="Group 5">
              <a:extLst>
                <a:ext uri="{FF2B5EF4-FFF2-40B4-BE49-F238E27FC236}">
                  <a16:creationId xmlns:a16="http://schemas.microsoft.com/office/drawing/2014/main" id="{7A73763F-9163-9A53-1891-A82F82C342EB}"/>
                </a:ext>
              </a:extLst>
            </p:cNvPr>
            <p:cNvGrpSpPr/>
            <p:nvPr/>
          </p:nvGrpSpPr>
          <p:grpSpPr>
            <a:xfrm>
              <a:off x="1777550" y="725745"/>
              <a:ext cx="713811" cy="3202094"/>
              <a:chOff x="1901986" y="1572006"/>
              <a:chExt cx="713811" cy="3202094"/>
            </a:xfrm>
          </p:grpSpPr>
          <p:sp>
            <p:nvSpPr>
              <p:cNvPr id="28" name="Freeform: Shape 27">
                <a:extLst>
                  <a:ext uri="{FF2B5EF4-FFF2-40B4-BE49-F238E27FC236}">
                    <a16:creationId xmlns:a16="http://schemas.microsoft.com/office/drawing/2014/main" id="{0F2F881B-041D-382C-A199-7B1A3F8A5B0F}"/>
                  </a:ext>
                </a:extLst>
              </p:cNvPr>
              <p:cNvSpPr/>
              <p:nvPr/>
            </p:nvSpPr>
            <p:spPr>
              <a:xfrm>
                <a:off x="1901986" y="1572006"/>
                <a:ext cx="713811" cy="3202094"/>
              </a:xfrm>
              <a:custGeom>
                <a:avLst/>
                <a:gdLst>
                  <a:gd name="connsiteX0" fmla="*/ 43544 w 849161"/>
                  <a:gd name="connsiteY0" fmla="*/ 0 h 3559629"/>
                  <a:gd name="connsiteX1" fmla="*/ 424580 w 849161"/>
                  <a:gd name="connsiteY1" fmla="*/ 0 h 3559629"/>
                  <a:gd name="connsiteX2" fmla="*/ 805617 w 849161"/>
                  <a:gd name="connsiteY2" fmla="*/ 0 h 3559629"/>
                  <a:gd name="connsiteX3" fmla="*/ 849161 w 849161"/>
                  <a:gd name="connsiteY3" fmla="*/ 43544 h 3559629"/>
                  <a:gd name="connsiteX4" fmla="*/ 849161 w 849161"/>
                  <a:gd name="connsiteY4" fmla="*/ 95713 h 3559629"/>
                  <a:gd name="connsiteX5" fmla="*/ 848924 w 849161"/>
                  <a:gd name="connsiteY5" fmla="*/ 95758 h 3559629"/>
                  <a:gd name="connsiteX6" fmla="*/ 732575 w 849161"/>
                  <a:gd name="connsiteY6" fmla="*/ 261258 h 3559629"/>
                  <a:gd name="connsiteX7" fmla="*/ 727864 w 849161"/>
                  <a:gd name="connsiteY7" fmla="*/ 261258 h 3559629"/>
                  <a:gd name="connsiteX8" fmla="*/ 732575 w 849161"/>
                  <a:gd name="connsiteY8" fmla="*/ 307995 h 3559629"/>
                  <a:gd name="connsiteX9" fmla="*/ 732575 w 849161"/>
                  <a:gd name="connsiteY9" fmla="*/ 3251634 h 3559629"/>
                  <a:gd name="connsiteX10" fmla="*/ 424580 w 849161"/>
                  <a:gd name="connsiteY10" fmla="*/ 3559629 h 3559629"/>
                  <a:gd name="connsiteX11" fmla="*/ 116585 w 849161"/>
                  <a:gd name="connsiteY11" fmla="*/ 3251634 h 3559629"/>
                  <a:gd name="connsiteX12" fmla="*/ 116585 w 849161"/>
                  <a:gd name="connsiteY12" fmla="*/ 307995 h 3559629"/>
                  <a:gd name="connsiteX13" fmla="*/ 121297 w 849161"/>
                  <a:gd name="connsiteY13" fmla="*/ 261258 h 3559629"/>
                  <a:gd name="connsiteX14" fmla="*/ 115411 w 849161"/>
                  <a:gd name="connsiteY14" fmla="*/ 261258 h 3559629"/>
                  <a:gd name="connsiteX15" fmla="*/ 111799 w 849161"/>
                  <a:gd name="connsiteY15" fmla="*/ 227475 h 3559629"/>
                  <a:gd name="connsiteX16" fmla="*/ 59873 w 849161"/>
                  <a:gd name="connsiteY16" fmla="*/ 136667 h 3559629"/>
                  <a:gd name="connsiteX17" fmla="*/ 0 w 849161"/>
                  <a:gd name="connsiteY17" fmla="*/ 98606 h 3559629"/>
                  <a:gd name="connsiteX18" fmla="*/ 0 w 849161"/>
                  <a:gd name="connsiteY18" fmla="*/ 43544 h 3559629"/>
                  <a:gd name="connsiteX19" fmla="*/ 43544 w 849161"/>
                  <a:gd name="connsiteY19" fmla="*/ 0 h 3559629"/>
                  <a:gd name="csX0" fmla="*/ 43544 w 849161"/>
                  <a:gd name="csY0" fmla="*/ 0 h 3559629"/>
                  <a:gd name="csX1" fmla="*/ 424580 w 849161"/>
                  <a:gd name="csY1" fmla="*/ 0 h 3559629"/>
                  <a:gd name="csX2" fmla="*/ 805617 w 849161"/>
                  <a:gd name="csY2" fmla="*/ 0 h 3559629"/>
                  <a:gd name="csX3" fmla="*/ 849161 w 849161"/>
                  <a:gd name="csY3" fmla="*/ 43544 h 3559629"/>
                  <a:gd name="csX4" fmla="*/ 849161 w 849161"/>
                  <a:gd name="csY4" fmla="*/ 95713 h 3559629"/>
                  <a:gd name="csX5" fmla="*/ 848924 w 849161"/>
                  <a:gd name="csY5" fmla="*/ 95758 h 3559629"/>
                  <a:gd name="csX6" fmla="*/ 732575 w 849161"/>
                  <a:gd name="csY6" fmla="*/ 261258 h 3559629"/>
                  <a:gd name="csX7" fmla="*/ 727864 w 849161"/>
                  <a:gd name="csY7" fmla="*/ 261258 h 3559629"/>
                  <a:gd name="csX8" fmla="*/ 732575 w 849161"/>
                  <a:gd name="csY8" fmla="*/ 307995 h 3559629"/>
                  <a:gd name="csX9" fmla="*/ 732575 w 849161"/>
                  <a:gd name="csY9" fmla="*/ 3251634 h 3559629"/>
                  <a:gd name="csX10" fmla="*/ 424580 w 849161"/>
                  <a:gd name="csY10" fmla="*/ 3559629 h 3559629"/>
                  <a:gd name="csX11" fmla="*/ 116585 w 849161"/>
                  <a:gd name="csY11" fmla="*/ 3251634 h 3559629"/>
                  <a:gd name="csX12" fmla="*/ 116585 w 849161"/>
                  <a:gd name="csY12" fmla="*/ 307995 h 3559629"/>
                  <a:gd name="csX13" fmla="*/ 121297 w 849161"/>
                  <a:gd name="csY13" fmla="*/ 261258 h 3559629"/>
                  <a:gd name="csX14" fmla="*/ 111799 w 849161"/>
                  <a:gd name="csY14" fmla="*/ 227475 h 3559629"/>
                  <a:gd name="csX15" fmla="*/ 59873 w 849161"/>
                  <a:gd name="csY15" fmla="*/ 136667 h 3559629"/>
                  <a:gd name="csX16" fmla="*/ 0 w 849161"/>
                  <a:gd name="csY16" fmla="*/ 98606 h 3559629"/>
                  <a:gd name="csX17" fmla="*/ 0 w 849161"/>
                  <a:gd name="csY17" fmla="*/ 43544 h 3559629"/>
                  <a:gd name="csX18" fmla="*/ 43544 w 849161"/>
                  <a:gd name="csY18" fmla="*/ 0 h 3559629"/>
                  <a:gd name="csX0" fmla="*/ 43544 w 849161"/>
                  <a:gd name="csY0" fmla="*/ 0 h 3559629"/>
                  <a:gd name="csX1" fmla="*/ 424580 w 849161"/>
                  <a:gd name="csY1" fmla="*/ 0 h 3559629"/>
                  <a:gd name="csX2" fmla="*/ 805617 w 849161"/>
                  <a:gd name="csY2" fmla="*/ 0 h 3559629"/>
                  <a:gd name="csX3" fmla="*/ 849161 w 849161"/>
                  <a:gd name="csY3" fmla="*/ 43544 h 3559629"/>
                  <a:gd name="csX4" fmla="*/ 849161 w 849161"/>
                  <a:gd name="csY4" fmla="*/ 95713 h 3559629"/>
                  <a:gd name="csX5" fmla="*/ 848924 w 849161"/>
                  <a:gd name="csY5" fmla="*/ 95758 h 3559629"/>
                  <a:gd name="csX6" fmla="*/ 732575 w 849161"/>
                  <a:gd name="csY6" fmla="*/ 261258 h 3559629"/>
                  <a:gd name="csX7" fmla="*/ 727864 w 849161"/>
                  <a:gd name="csY7" fmla="*/ 261258 h 3559629"/>
                  <a:gd name="csX8" fmla="*/ 732575 w 849161"/>
                  <a:gd name="csY8" fmla="*/ 307995 h 3559629"/>
                  <a:gd name="csX9" fmla="*/ 732575 w 849161"/>
                  <a:gd name="csY9" fmla="*/ 3251634 h 3559629"/>
                  <a:gd name="csX10" fmla="*/ 424580 w 849161"/>
                  <a:gd name="csY10" fmla="*/ 3559629 h 3559629"/>
                  <a:gd name="csX11" fmla="*/ 116585 w 849161"/>
                  <a:gd name="csY11" fmla="*/ 3251634 h 3559629"/>
                  <a:gd name="csX12" fmla="*/ 116585 w 849161"/>
                  <a:gd name="csY12" fmla="*/ 307995 h 3559629"/>
                  <a:gd name="csX13" fmla="*/ 111743 w 849161"/>
                  <a:gd name="csY13" fmla="*/ 266951 h 3559629"/>
                  <a:gd name="csX14" fmla="*/ 111799 w 849161"/>
                  <a:gd name="csY14" fmla="*/ 227475 h 3559629"/>
                  <a:gd name="csX15" fmla="*/ 59873 w 849161"/>
                  <a:gd name="csY15" fmla="*/ 136667 h 3559629"/>
                  <a:gd name="csX16" fmla="*/ 0 w 849161"/>
                  <a:gd name="csY16" fmla="*/ 98606 h 3559629"/>
                  <a:gd name="csX17" fmla="*/ 0 w 849161"/>
                  <a:gd name="csY17" fmla="*/ 43544 h 3559629"/>
                  <a:gd name="csX18" fmla="*/ 43544 w 849161"/>
                  <a:gd name="csY18" fmla="*/ 0 h 3559629"/>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 ang="0">
                    <a:pos x="csX17" y="csY17"/>
                  </a:cxn>
                  <a:cxn ang="0">
                    <a:pos x="csX18" y="csY18"/>
                  </a:cxn>
                </a:cxnLst>
                <a:rect l="l" t="t" r="r" b="b"/>
                <a:pathLst>
                  <a:path w="849161" h="3559629">
                    <a:moveTo>
                      <a:pt x="43544" y="0"/>
                    </a:moveTo>
                    <a:lnTo>
                      <a:pt x="424580" y="0"/>
                    </a:lnTo>
                    <a:lnTo>
                      <a:pt x="805617" y="0"/>
                    </a:lnTo>
                    <a:cubicBezTo>
                      <a:pt x="829666" y="0"/>
                      <a:pt x="849161" y="19495"/>
                      <a:pt x="849161" y="43544"/>
                    </a:cubicBezTo>
                    <a:lnTo>
                      <a:pt x="849161" y="95713"/>
                    </a:lnTo>
                    <a:lnTo>
                      <a:pt x="848924" y="95758"/>
                    </a:lnTo>
                    <a:cubicBezTo>
                      <a:pt x="780551" y="123025"/>
                      <a:pt x="732575" y="186859"/>
                      <a:pt x="732575" y="261258"/>
                    </a:cubicBezTo>
                    <a:lnTo>
                      <a:pt x="727864" y="261258"/>
                    </a:lnTo>
                    <a:lnTo>
                      <a:pt x="732575" y="307995"/>
                    </a:lnTo>
                    <a:lnTo>
                      <a:pt x="732575" y="3251634"/>
                    </a:lnTo>
                    <a:cubicBezTo>
                      <a:pt x="732575" y="3421735"/>
                      <a:pt x="594681" y="3559629"/>
                      <a:pt x="424580" y="3559629"/>
                    </a:cubicBezTo>
                    <a:cubicBezTo>
                      <a:pt x="254479" y="3559629"/>
                      <a:pt x="116585" y="3421735"/>
                      <a:pt x="116585" y="3251634"/>
                    </a:cubicBezTo>
                    <a:lnTo>
                      <a:pt x="116585" y="307995"/>
                    </a:lnTo>
                    <a:lnTo>
                      <a:pt x="111743" y="266951"/>
                    </a:lnTo>
                    <a:cubicBezTo>
                      <a:pt x="111762" y="253792"/>
                      <a:pt x="111780" y="240634"/>
                      <a:pt x="111799" y="227475"/>
                    </a:cubicBezTo>
                    <a:cubicBezTo>
                      <a:pt x="104186" y="192398"/>
                      <a:pt x="85728" y="161045"/>
                      <a:pt x="59873" y="136667"/>
                    </a:cubicBezTo>
                    <a:lnTo>
                      <a:pt x="0" y="98606"/>
                    </a:lnTo>
                    <a:lnTo>
                      <a:pt x="0" y="43544"/>
                    </a:lnTo>
                    <a:cubicBezTo>
                      <a:pt x="0" y="19495"/>
                      <a:pt x="19495" y="0"/>
                      <a:pt x="43544" y="0"/>
                    </a:cubicBezTo>
                    <a:close/>
                  </a:path>
                </a:pathLst>
              </a:custGeom>
              <a:solidFill>
                <a:schemeClr val="bg1">
                  <a:alpha val="10196"/>
                </a:schemeClr>
              </a:solidFill>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29" name="Freeform: Shape 28">
                <a:extLst>
                  <a:ext uri="{FF2B5EF4-FFF2-40B4-BE49-F238E27FC236}">
                    <a16:creationId xmlns:a16="http://schemas.microsoft.com/office/drawing/2014/main" id="{E7CDF297-748D-DBD1-E171-D3189F7A0225}"/>
                  </a:ext>
                </a:extLst>
              </p:cNvPr>
              <p:cNvSpPr/>
              <p:nvPr/>
            </p:nvSpPr>
            <p:spPr>
              <a:xfrm>
                <a:off x="1971231" y="1599639"/>
                <a:ext cx="589634" cy="3122674"/>
              </a:xfrm>
              <a:custGeom>
                <a:avLst/>
                <a:gdLst>
                  <a:gd name="connsiteX0" fmla="*/ 43544 w 849161"/>
                  <a:gd name="connsiteY0" fmla="*/ 0 h 3559629"/>
                  <a:gd name="connsiteX1" fmla="*/ 424580 w 849161"/>
                  <a:gd name="connsiteY1" fmla="*/ 0 h 3559629"/>
                  <a:gd name="connsiteX2" fmla="*/ 805617 w 849161"/>
                  <a:gd name="connsiteY2" fmla="*/ 0 h 3559629"/>
                  <a:gd name="connsiteX3" fmla="*/ 849161 w 849161"/>
                  <a:gd name="connsiteY3" fmla="*/ 43544 h 3559629"/>
                  <a:gd name="connsiteX4" fmla="*/ 849161 w 849161"/>
                  <a:gd name="connsiteY4" fmla="*/ 95713 h 3559629"/>
                  <a:gd name="connsiteX5" fmla="*/ 848924 w 849161"/>
                  <a:gd name="connsiteY5" fmla="*/ 95758 h 3559629"/>
                  <a:gd name="connsiteX6" fmla="*/ 732575 w 849161"/>
                  <a:gd name="connsiteY6" fmla="*/ 261258 h 3559629"/>
                  <a:gd name="connsiteX7" fmla="*/ 727864 w 849161"/>
                  <a:gd name="connsiteY7" fmla="*/ 261258 h 3559629"/>
                  <a:gd name="connsiteX8" fmla="*/ 732575 w 849161"/>
                  <a:gd name="connsiteY8" fmla="*/ 307995 h 3559629"/>
                  <a:gd name="connsiteX9" fmla="*/ 732575 w 849161"/>
                  <a:gd name="connsiteY9" fmla="*/ 3251634 h 3559629"/>
                  <a:gd name="connsiteX10" fmla="*/ 424580 w 849161"/>
                  <a:gd name="connsiteY10" fmla="*/ 3559629 h 3559629"/>
                  <a:gd name="connsiteX11" fmla="*/ 116585 w 849161"/>
                  <a:gd name="connsiteY11" fmla="*/ 3251634 h 3559629"/>
                  <a:gd name="connsiteX12" fmla="*/ 116585 w 849161"/>
                  <a:gd name="connsiteY12" fmla="*/ 307995 h 3559629"/>
                  <a:gd name="connsiteX13" fmla="*/ 121297 w 849161"/>
                  <a:gd name="connsiteY13" fmla="*/ 261258 h 3559629"/>
                  <a:gd name="connsiteX14" fmla="*/ 115411 w 849161"/>
                  <a:gd name="connsiteY14" fmla="*/ 261258 h 3559629"/>
                  <a:gd name="connsiteX15" fmla="*/ 111799 w 849161"/>
                  <a:gd name="connsiteY15" fmla="*/ 227475 h 3559629"/>
                  <a:gd name="connsiteX16" fmla="*/ 59873 w 849161"/>
                  <a:gd name="connsiteY16" fmla="*/ 136667 h 3559629"/>
                  <a:gd name="connsiteX17" fmla="*/ 0 w 849161"/>
                  <a:gd name="connsiteY17" fmla="*/ 98606 h 3559629"/>
                  <a:gd name="connsiteX18" fmla="*/ 0 w 849161"/>
                  <a:gd name="connsiteY18" fmla="*/ 43544 h 3559629"/>
                  <a:gd name="connsiteX19" fmla="*/ 43544 w 849161"/>
                  <a:gd name="connsiteY19" fmla="*/ 0 h 3559629"/>
                  <a:gd name="csX0" fmla="*/ 43544 w 849161"/>
                  <a:gd name="csY0" fmla="*/ 0 h 3559629"/>
                  <a:gd name="csX1" fmla="*/ 424580 w 849161"/>
                  <a:gd name="csY1" fmla="*/ 0 h 3559629"/>
                  <a:gd name="csX2" fmla="*/ 805617 w 849161"/>
                  <a:gd name="csY2" fmla="*/ 0 h 3559629"/>
                  <a:gd name="csX3" fmla="*/ 849161 w 849161"/>
                  <a:gd name="csY3" fmla="*/ 43544 h 3559629"/>
                  <a:gd name="csX4" fmla="*/ 849161 w 849161"/>
                  <a:gd name="csY4" fmla="*/ 95713 h 3559629"/>
                  <a:gd name="csX5" fmla="*/ 848924 w 849161"/>
                  <a:gd name="csY5" fmla="*/ 95758 h 3559629"/>
                  <a:gd name="csX6" fmla="*/ 732575 w 849161"/>
                  <a:gd name="csY6" fmla="*/ 261258 h 3559629"/>
                  <a:gd name="csX7" fmla="*/ 727864 w 849161"/>
                  <a:gd name="csY7" fmla="*/ 261258 h 3559629"/>
                  <a:gd name="csX8" fmla="*/ 732575 w 849161"/>
                  <a:gd name="csY8" fmla="*/ 307995 h 3559629"/>
                  <a:gd name="csX9" fmla="*/ 732575 w 849161"/>
                  <a:gd name="csY9" fmla="*/ 3251634 h 3559629"/>
                  <a:gd name="csX10" fmla="*/ 424580 w 849161"/>
                  <a:gd name="csY10" fmla="*/ 3559629 h 3559629"/>
                  <a:gd name="csX11" fmla="*/ 116585 w 849161"/>
                  <a:gd name="csY11" fmla="*/ 3251634 h 3559629"/>
                  <a:gd name="csX12" fmla="*/ 116585 w 849161"/>
                  <a:gd name="csY12" fmla="*/ 307995 h 3559629"/>
                  <a:gd name="csX13" fmla="*/ 121297 w 849161"/>
                  <a:gd name="csY13" fmla="*/ 261258 h 3559629"/>
                  <a:gd name="csX14" fmla="*/ 111799 w 849161"/>
                  <a:gd name="csY14" fmla="*/ 227475 h 3559629"/>
                  <a:gd name="csX15" fmla="*/ 59873 w 849161"/>
                  <a:gd name="csY15" fmla="*/ 136667 h 3559629"/>
                  <a:gd name="csX16" fmla="*/ 0 w 849161"/>
                  <a:gd name="csY16" fmla="*/ 98606 h 3559629"/>
                  <a:gd name="csX17" fmla="*/ 0 w 849161"/>
                  <a:gd name="csY17" fmla="*/ 43544 h 3559629"/>
                  <a:gd name="csX18" fmla="*/ 43544 w 849161"/>
                  <a:gd name="csY18" fmla="*/ 0 h 3559629"/>
                  <a:gd name="csX0" fmla="*/ 43544 w 849161"/>
                  <a:gd name="csY0" fmla="*/ 0 h 3559629"/>
                  <a:gd name="csX1" fmla="*/ 424580 w 849161"/>
                  <a:gd name="csY1" fmla="*/ 0 h 3559629"/>
                  <a:gd name="csX2" fmla="*/ 805617 w 849161"/>
                  <a:gd name="csY2" fmla="*/ 0 h 3559629"/>
                  <a:gd name="csX3" fmla="*/ 849161 w 849161"/>
                  <a:gd name="csY3" fmla="*/ 43544 h 3559629"/>
                  <a:gd name="csX4" fmla="*/ 849161 w 849161"/>
                  <a:gd name="csY4" fmla="*/ 95713 h 3559629"/>
                  <a:gd name="csX5" fmla="*/ 848924 w 849161"/>
                  <a:gd name="csY5" fmla="*/ 95758 h 3559629"/>
                  <a:gd name="csX6" fmla="*/ 732575 w 849161"/>
                  <a:gd name="csY6" fmla="*/ 261258 h 3559629"/>
                  <a:gd name="csX7" fmla="*/ 727864 w 849161"/>
                  <a:gd name="csY7" fmla="*/ 261258 h 3559629"/>
                  <a:gd name="csX8" fmla="*/ 732575 w 849161"/>
                  <a:gd name="csY8" fmla="*/ 307995 h 3559629"/>
                  <a:gd name="csX9" fmla="*/ 732575 w 849161"/>
                  <a:gd name="csY9" fmla="*/ 3251634 h 3559629"/>
                  <a:gd name="csX10" fmla="*/ 424580 w 849161"/>
                  <a:gd name="csY10" fmla="*/ 3559629 h 3559629"/>
                  <a:gd name="csX11" fmla="*/ 116585 w 849161"/>
                  <a:gd name="csY11" fmla="*/ 3251634 h 3559629"/>
                  <a:gd name="csX12" fmla="*/ 116585 w 849161"/>
                  <a:gd name="csY12" fmla="*/ 307995 h 3559629"/>
                  <a:gd name="csX13" fmla="*/ 111743 w 849161"/>
                  <a:gd name="csY13" fmla="*/ 266951 h 3559629"/>
                  <a:gd name="csX14" fmla="*/ 111799 w 849161"/>
                  <a:gd name="csY14" fmla="*/ 227475 h 3559629"/>
                  <a:gd name="csX15" fmla="*/ 59873 w 849161"/>
                  <a:gd name="csY15" fmla="*/ 136667 h 3559629"/>
                  <a:gd name="csX16" fmla="*/ 0 w 849161"/>
                  <a:gd name="csY16" fmla="*/ 98606 h 3559629"/>
                  <a:gd name="csX17" fmla="*/ 0 w 849161"/>
                  <a:gd name="csY17" fmla="*/ 43544 h 3559629"/>
                  <a:gd name="csX18" fmla="*/ 43544 w 849161"/>
                  <a:gd name="csY18" fmla="*/ 0 h 3559629"/>
                  <a:gd name="csX0" fmla="*/ 0 w 849161"/>
                  <a:gd name="csY0" fmla="*/ 43544 h 3559629"/>
                  <a:gd name="csX1" fmla="*/ 424580 w 849161"/>
                  <a:gd name="csY1" fmla="*/ 0 h 3559629"/>
                  <a:gd name="csX2" fmla="*/ 805617 w 849161"/>
                  <a:gd name="csY2" fmla="*/ 0 h 3559629"/>
                  <a:gd name="csX3" fmla="*/ 849161 w 849161"/>
                  <a:gd name="csY3" fmla="*/ 43544 h 3559629"/>
                  <a:gd name="csX4" fmla="*/ 849161 w 849161"/>
                  <a:gd name="csY4" fmla="*/ 95713 h 3559629"/>
                  <a:gd name="csX5" fmla="*/ 848924 w 849161"/>
                  <a:gd name="csY5" fmla="*/ 95758 h 3559629"/>
                  <a:gd name="csX6" fmla="*/ 732575 w 849161"/>
                  <a:gd name="csY6" fmla="*/ 261258 h 3559629"/>
                  <a:gd name="csX7" fmla="*/ 727864 w 849161"/>
                  <a:gd name="csY7" fmla="*/ 261258 h 3559629"/>
                  <a:gd name="csX8" fmla="*/ 732575 w 849161"/>
                  <a:gd name="csY8" fmla="*/ 307995 h 3559629"/>
                  <a:gd name="csX9" fmla="*/ 732575 w 849161"/>
                  <a:gd name="csY9" fmla="*/ 3251634 h 3559629"/>
                  <a:gd name="csX10" fmla="*/ 424580 w 849161"/>
                  <a:gd name="csY10" fmla="*/ 3559629 h 3559629"/>
                  <a:gd name="csX11" fmla="*/ 116585 w 849161"/>
                  <a:gd name="csY11" fmla="*/ 3251634 h 3559629"/>
                  <a:gd name="csX12" fmla="*/ 116585 w 849161"/>
                  <a:gd name="csY12" fmla="*/ 307995 h 3559629"/>
                  <a:gd name="csX13" fmla="*/ 111743 w 849161"/>
                  <a:gd name="csY13" fmla="*/ 266951 h 3559629"/>
                  <a:gd name="csX14" fmla="*/ 111799 w 849161"/>
                  <a:gd name="csY14" fmla="*/ 227475 h 3559629"/>
                  <a:gd name="csX15" fmla="*/ 59873 w 849161"/>
                  <a:gd name="csY15" fmla="*/ 136667 h 3559629"/>
                  <a:gd name="csX16" fmla="*/ 0 w 849161"/>
                  <a:gd name="csY16" fmla="*/ 98606 h 3559629"/>
                  <a:gd name="csX17" fmla="*/ 0 w 849161"/>
                  <a:gd name="csY17" fmla="*/ 43544 h 3559629"/>
                  <a:gd name="csX0" fmla="*/ 0 w 849161"/>
                  <a:gd name="csY0" fmla="*/ 43544 h 3559629"/>
                  <a:gd name="csX1" fmla="*/ 805617 w 849161"/>
                  <a:gd name="csY1" fmla="*/ 0 h 3559629"/>
                  <a:gd name="csX2" fmla="*/ 849161 w 849161"/>
                  <a:gd name="csY2" fmla="*/ 43544 h 3559629"/>
                  <a:gd name="csX3" fmla="*/ 849161 w 849161"/>
                  <a:gd name="csY3" fmla="*/ 95713 h 3559629"/>
                  <a:gd name="csX4" fmla="*/ 848924 w 849161"/>
                  <a:gd name="csY4" fmla="*/ 95758 h 3559629"/>
                  <a:gd name="csX5" fmla="*/ 732575 w 849161"/>
                  <a:gd name="csY5" fmla="*/ 261258 h 3559629"/>
                  <a:gd name="csX6" fmla="*/ 727864 w 849161"/>
                  <a:gd name="csY6" fmla="*/ 261258 h 3559629"/>
                  <a:gd name="csX7" fmla="*/ 732575 w 849161"/>
                  <a:gd name="csY7" fmla="*/ 307995 h 3559629"/>
                  <a:gd name="csX8" fmla="*/ 732575 w 849161"/>
                  <a:gd name="csY8" fmla="*/ 3251634 h 3559629"/>
                  <a:gd name="csX9" fmla="*/ 424580 w 849161"/>
                  <a:gd name="csY9" fmla="*/ 3559629 h 3559629"/>
                  <a:gd name="csX10" fmla="*/ 116585 w 849161"/>
                  <a:gd name="csY10" fmla="*/ 3251634 h 3559629"/>
                  <a:gd name="csX11" fmla="*/ 116585 w 849161"/>
                  <a:gd name="csY11" fmla="*/ 307995 h 3559629"/>
                  <a:gd name="csX12" fmla="*/ 111743 w 849161"/>
                  <a:gd name="csY12" fmla="*/ 266951 h 3559629"/>
                  <a:gd name="csX13" fmla="*/ 111799 w 849161"/>
                  <a:gd name="csY13" fmla="*/ 227475 h 3559629"/>
                  <a:gd name="csX14" fmla="*/ 59873 w 849161"/>
                  <a:gd name="csY14" fmla="*/ 136667 h 3559629"/>
                  <a:gd name="csX15" fmla="*/ 0 w 849161"/>
                  <a:gd name="csY15" fmla="*/ 98606 h 3559629"/>
                  <a:gd name="csX16" fmla="*/ 0 w 849161"/>
                  <a:gd name="csY16" fmla="*/ 43544 h 3559629"/>
                  <a:gd name="csX0" fmla="*/ 0 w 849161"/>
                  <a:gd name="csY0" fmla="*/ 6704 h 3522789"/>
                  <a:gd name="csX1" fmla="*/ 849161 w 849161"/>
                  <a:gd name="csY1" fmla="*/ 6704 h 3522789"/>
                  <a:gd name="csX2" fmla="*/ 849161 w 849161"/>
                  <a:gd name="csY2" fmla="*/ 58873 h 3522789"/>
                  <a:gd name="csX3" fmla="*/ 848924 w 849161"/>
                  <a:gd name="csY3" fmla="*/ 58918 h 3522789"/>
                  <a:gd name="csX4" fmla="*/ 732575 w 849161"/>
                  <a:gd name="csY4" fmla="*/ 224418 h 3522789"/>
                  <a:gd name="csX5" fmla="*/ 727864 w 849161"/>
                  <a:gd name="csY5" fmla="*/ 224418 h 3522789"/>
                  <a:gd name="csX6" fmla="*/ 732575 w 849161"/>
                  <a:gd name="csY6" fmla="*/ 271155 h 3522789"/>
                  <a:gd name="csX7" fmla="*/ 732575 w 849161"/>
                  <a:gd name="csY7" fmla="*/ 3214794 h 3522789"/>
                  <a:gd name="csX8" fmla="*/ 424580 w 849161"/>
                  <a:gd name="csY8" fmla="*/ 3522789 h 3522789"/>
                  <a:gd name="csX9" fmla="*/ 116585 w 849161"/>
                  <a:gd name="csY9" fmla="*/ 3214794 h 3522789"/>
                  <a:gd name="csX10" fmla="*/ 116585 w 849161"/>
                  <a:gd name="csY10" fmla="*/ 271155 h 3522789"/>
                  <a:gd name="csX11" fmla="*/ 111743 w 849161"/>
                  <a:gd name="csY11" fmla="*/ 230111 h 3522789"/>
                  <a:gd name="csX12" fmla="*/ 111799 w 849161"/>
                  <a:gd name="csY12" fmla="*/ 190635 h 3522789"/>
                  <a:gd name="csX13" fmla="*/ 59873 w 849161"/>
                  <a:gd name="csY13" fmla="*/ 99827 h 3522789"/>
                  <a:gd name="csX14" fmla="*/ 0 w 849161"/>
                  <a:gd name="csY14" fmla="*/ 61766 h 3522789"/>
                  <a:gd name="csX15" fmla="*/ 0 w 849161"/>
                  <a:gd name="csY15" fmla="*/ 6704 h 3522789"/>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Lst>
                <a:rect l="l" t="t" r="r" b="b"/>
                <a:pathLst>
                  <a:path w="849161" h="3522789">
                    <a:moveTo>
                      <a:pt x="0" y="6704"/>
                    </a:moveTo>
                    <a:cubicBezTo>
                      <a:pt x="141527" y="-2473"/>
                      <a:pt x="707634" y="-1991"/>
                      <a:pt x="849161" y="6704"/>
                    </a:cubicBezTo>
                    <a:lnTo>
                      <a:pt x="849161" y="58873"/>
                    </a:lnTo>
                    <a:lnTo>
                      <a:pt x="848924" y="58918"/>
                    </a:lnTo>
                    <a:cubicBezTo>
                      <a:pt x="780551" y="86185"/>
                      <a:pt x="732575" y="150019"/>
                      <a:pt x="732575" y="224418"/>
                    </a:cubicBezTo>
                    <a:lnTo>
                      <a:pt x="727864" y="224418"/>
                    </a:lnTo>
                    <a:lnTo>
                      <a:pt x="732575" y="271155"/>
                    </a:lnTo>
                    <a:lnTo>
                      <a:pt x="732575" y="3214794"/>
                    </a:lnTo>
                    <a:cubicBezTo>
                      <a:pt x="732575" y="3384895"/>
                      <a:pt x="594681" y="3522789"/>
                      <a:pt x="424580" y="3522789"/>
                    </a:cubicBezTo>
                    <a:cubicBezTo>
                      <a:pt x="254479" y="3522789"/>
                      <a:pt x="116585" y="3384895"/>
                      <a:pt x="116585" y="3214794"/>
                    </a:cubicBezTo>
                    <a:lnTo>
                      <a:pt x="116585" y="271155"/>
                    </a:lnTo>
                    <a:lnTo>
                      <a:pt x="111743" y="230111"/>
                    </a:lnTo>
                    <a:cubicBezTo>
                      <a:pt x="111762" y="216952"/>
                      <a:pt x="111780" y="203794"/>
                      <a:pt x="111799" y="190635"/>
                    </a:cubicBezTo>
                    <a:cubicBezTo>
                      <a:pt x="104186" y="155558"/>
                      <a:pt x="85728" y="124205"/>
                      <a:pt x="59873" y="99827"/>
                    </a:cubicBezTo>
                    <a:lnTo>
                      <a:pt x="0" y="61766"/>
                    </a:lnTo>
                    <a:lnTo>
                      <a:pt x="0" y="6704"/>
                    </a:lnTo>
                    <a:close/>
                  </a:path>
                </a:pathLst>
              </a:custGeom>
              <a:solidFill>
                <a:srgbClr val="F2F2F2">
                  <a:alpha val="81176"/>
                </a:srgbClr>
              </a:solidFill>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grpSp>
        <p:grpSp>
          <p:nvGrpSpPr>
            <p:cNvPr id="7" name="Group 6">
              <a:extLst>
                <a:ext uri="{FF2B5EF4-FFF2-40B4-BE49-F238E27FC236}">
                  <a16:creationId xmlns:a16="http://schemas.microsoft.com/office/drawing/2014/main" id="{6212F06B-2C2A-19A4-33D7-1C97D353AFC3}"/>
                </a:ext>
              </a:extLst>
            </p:cNvPr>
            <p:cNvGrpSpPr/>
            <p:nvPr/>
          </p:nvGrpSpPr>
          <p:grpSpPr>
            <a:xfrm rot="20321151">
              <a:off x="1990255" y="-266237"/>
              <a:ext cx="2858239" cy="1041081"/>
              <a:chOff x="2573549" y="1200881"/>
              <a:chExt cx="2858239" cy="1041081"/>
            </a:xfrm>
          </p:grpSpPr>
          <p:sp>
            <p:nvSpPr>
              <p:cNvPr id="10" name="Oval 9">
                <a:extLst>
                  <a:ext uri="{FF2B5EF4-FFF2-40B4-BE49-F238E27FC236}">
                    <a16:creationId xmlns:a16="http://schemas.microsoft.com/office/drawing/2014/main" id="{244F3350-8B2F-3E6B-06FE-2F1F87CEFA36}"/>
                  </a:ext>
                </a:extLst>
              </p:cNvPr>
              <p:cNvSpPr/>
              <p:nvPr/>
            </p:nvSpPr>
            <p:spPr>
              <a:xfrm rot="17886878">
                <a:off x="2494625" y="2061438"/>
                <a:ext cx="259448" cy="101599"/>
              </a:xfrm>
              <a:prstGeom prst="ellipse">
                <a:avLst/>
              </a:prstGeom>
              <a:solidFill>
                <a:srgbClr val="FFC000"/>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Oval 10">
                <a:extLst>
                  <a:ext uri="{FF2B5EF4-FFF2-40B4-BE49-F238E27FC236}">
                    <a16:creationId xmlns:a16="http://schemas.microsoft.com/office/drawing/2014/main" id="{1AD4D7C6-56D7-7329-AE85-29818524C868}"/>
                  </a:ext>
                </a:extLst>
              </p:cNvPr>
              <p:cNvSpPr/>
              <p:nvPr/>
            </p:nvSpPr>
            <p:spPr>
              <a:xfrm rot="16846704">
                <a:off x="5166784" y="1504009"/>
                <a:ext cx="259448" cy="101599"/>
              </a:xfrm>
              <a:prstGeom prst="ellipse">
                <a:avLst/>
              </a:prstGeom>
              <a:solidFill>
                <a:srgbClr val="FFC000"/>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Oval 11">
                <a:extLst>
                  <a:ext uri="{FF2B5EF4-FFF2-40B4-BE49-F238E27FC236}">
                    <a16:creationId xmlns:a16="http://schemas.microsoft.com/office/drawing/2014/main" id="{AC7CDD91-62E1-0EAF-B5F8-EFC48EBDF3B3}"/>
                  </a:ext>
                </a:extLst>
              </p:cNvPr>
              <p:cNvSpPr/>
              <p:nvPr/>
            </p:nvSpPr>
            <p:spPr>
              <a:xfrm rot="19520500">
                <a:off x="4782357" y="1523569"/>
                <a:ext cx="259448" cy="101599"/>
              </a:xfrm>
              <a:prstGeom prst="ellipse">
                <a:avLst/>
              </a:prstGeom>
              <a:solidFill>
                <a:srgbClr val="FFC000"/>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Oval 12">
                <a:extLst>
                  <a:ext uri="{FF2B5EF4-FFF2-40B4-BE49-F238E27FC236}">
                    <a16:creationId xmlns:a16="http://schemas.microsoft.com/office/drawing/2014/main" id="{3F12629F-E5D9-326F-C5B0-ABA65902E914}"/>
                  </a:ext>
                </a:extLst>
              </p:cNvPr>
              <p:cNvSpPr/>
              <p:nvPr/>
            </p:nvSpPr>
            <p:spPr>
              <a:xfrm rot="19847351">
                <a:off x="2597034" y="1815521"/>
                <a:ext cx="259447" cy="101600"/>
              </a:xfrm>
              <a:prstGeom prst="ellipse">
                <a:avLst/>
              </a:prstGeom>
              <a:solidFill>
                <a:srgbClr val="FFC000"/>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Oval 17">
                <a:extLst>
                  <a:ext uri="{FF2B5EF4-FFF2-40B4-BE49-F238E27FC236}">
                    <a16:creationId xmlns:a16="http://schemas.microsoft.com/office/drawing/2014/main" id="{7FDEC4C9-3552-8164-C2FA-03F0B782CCBD}"/>
                  </a:ext>
                </a:extLst>
              </p:cNvPr>
              <p:cNvSpPr/>
              <p:nvPr/>
            </p:nvSpPr>
            <p:spPr>
              <a:xfrm rot="20337290">
                <a:off x="2969734" y="1587170"/>
                <a:ext cx="259448" cy="101599"/>
              </a:xfrm>
              <a:prstGeom prst="ellipse">
                <a:avLst/>
              </a:prstGeom>
              <a:solidFill>
                <a:srgbClr val="FFC000"/>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Oval 21">
                <a:extLst>
                  <a:ext uri="{FF2B5EF4-FFF2-40B4-BE49-F238E27FC236}">
                    <a16:creationId xmlns:a16="http://schemas.microsoft.com/office/drawing/2014/main" id="{3F61AB33-CA28-52C6-BBDD-BAE5B5D5F855}"/>
                  </a:ext>
                </a:extLst>
              </p:cNvPr>
              <p:cNvSpPr/>
              <p:nvPr/>
            </p:nvSpPr>
            <p:spPr>
              <a:xfrm rot="21452463">
                <a:off x="3798055" y="1598626"/>
                <a:ext cx="238872" cy="115413"/>
              </a:xfrm>
              <a:prstGeom prst="ellipse">
                <a:avLst/>
              </a:prstGeom>
              <a:solidFill>
                <a:srgbClr val="FFC000"/>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 name="Oval 26">
                <a:extLst>
                  <a:ext uri="{FF2B5EF4-FFF2-40B4-BE49-F238E27FC236}">
                    <a16:creationId xmlns:a16="http://schemas.microsoft.com/office/drawing/2014/main" id="{188C71BA-3672-9DE8-FF99-3F45CD3CC8E4}"/>
                  </a:ext>
                </a:extLst>
              </p:cNvPr>
              <p:cNvSpPr/>
              <p:nvPr/>
            </p:nvSpPr>
            <p:spPr>
              <a:xfrm rot="1912596">
                <a:off x="4228980" y="1496467"/>
                <a:ext cx="259448" cy="101600"/>
              </a:xfrm>
              <a:prstGeom prst="ellipse">
                <a:avLst/>
              </a:prstGeom>
              <a:solidFill>
                <a:srgbClr val="FFC000"/>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4" name="Oval 33">
                <a:extLst>
                  <a:ext uri="{FF2B5EF4-FFF2-40B4-BE49-F238E27FC236}">
                    <a16:creationId xmlns:a16="http://schemas.microsoft.com/office/drawing/2014/main" id="{A89F3055-B4AA-8A73-6594-A9BF7F2C9714}"/>
                  </a:ext>
                </a:extLst>
              </p:cNvPr>
              <p:cNvSpPr/>
              <p:nvPr/>
            </p:nvSpPr>
            <p:spPr>
              <a:xfrm rot="16846704">
                <a:off x="5251265" y="1620801"/>
                <a:ext cx="259448" cy="101599"/>
              </a:xfrm>
              <a:prstGeom prst="ellipse">
                <a:avLst/>
              </a:prstGeom>
              <a:solidFill>
                <a:srgbClr val="FFC000"/>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6" name="Oval 35">
                <a:extLst>
                  <a:ext uri="{FF2B5EF4-FFF2-40B4-BE49-F238E27FC236}">
                    <a16:creationId xmlns:a16="http://schemas.microsoft.com/office/drawing/2014/main" id="{B04CECFC-E275-735D-176D-70B993265C78}"/>
                  </a:ext>
                </a:extLst>
              </p:cNvPr>
              <p:cNvSpPr/>
              <p:nvPr/>
            </p:nvSpPr>
            <p:spPr>
              <a:xfrm rot="15701729">
                <a:off x="5239729" y="1279805"/>
                <a:ext cx="259448" cy="101599"/>
              </a:xfrm>
              <a:prstGeom prst="ellipse">
                <a:avLst/>
              </a:prstGeom>
              <a:solidFill>
                <a:srgbClr val="FFC000"/>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grpSp>
    </p:spTree>
    <p:extLst>
      <p:ext uri="{BB962C8B-B14F-4D97-AF65-F5344CB8AC3E}">
        <p14:creationId xmlns:p14="http://schemas.microsoft.com/office/powerpoint/2010/main" val="1135789075"/>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E4A525C-C458-7256-7063-7AFA94D09F70}"/>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A64A2624-D19C-753A-7502-3AB141B8643A}"/>
              </a:ext>
            </a:extLst>
          </p:cNvPr>
          <p:cNvSpPr>
            <a:spLocks noGrp="1"/>
          </p:cNvSpPr>
          <p:nvPr>
            <p:ph type="title"/>
          </p:nvPr>
        </p:nvSpPr>
        <p:spPr>
          <a:xfrm>
            <a:off x="254000" y="197771"/>
            <a:ext cx="8712200" cy="590931"/>
          </a:xfrm>
        </p:spPr>
        <p:txBody>
          <a:bodyPr/>
          <a:lstStyle/>
          <a:p>
            <a:pPr>
              <a:spcBef>
                <a:spcPct val="50000"/>
              </a:spcBef>
            </a:pPr>
            <a:r>
              <a:rPr lang="en-GB" dirty="0" err="1"/>
              <a:t>Modh</a:t>
            </a:r>
            <a:endParaRPr lang="en-GB" dirty="0"/>
          </a:p>
        </p:txBody>
      </p:sp>
      <p:sp>
        <p:nvSpPr>
          <p:cNvPr id="3" name="TextBox 2">
            <a:extLst>
              <a:ext uri="{FF2B5EF4-FFF2-40B4-BE49-F238E27FC236}">
                <a16:creationId xmlns:a16="http://schemas.microsoft.com/office/drawing/2014/main" id="{0E12397A-A15B-67E1-4017-F27ACBA9B50E}"/>
              </a:ext>
            </a:extLst>
          </p:cNvPr>
          <p:cNvSpPr txBox="1"/>
          <p:nvPr/>
        </p:nvSpPr>
        <p:spPr>
          <a:xfrm>
            <a:off x="272015" y="814015"/>
            <a:ext cx="7044447" cy="6001643"/>
          </a:xfrm>
          <a:prstGeom prst="rect">
            <a:avLst/>
          </a:prstGeom>
          <a:noFill/>
        </p:spPr>
        <p:txBody>
          <a:bodyPr wrap="square" rtlCol="0">
            <a:spAutoFit/>
          </a:bodyPr>
          <a:lstStyle/>
          <a:p>
            <a:r>
              <a:rPr lang="ga-IE" sz="2400" dirty="0"/>
              <a:t>Tomhais mais thart ar 30 g de mhillíní copair agus aistrigh iad chuig feadán fiuchta.</a:t>
            </a:r>
          </a:p>
          <a:p>
            <a:br>
              <a:rPr lang="ga-IE" sz="2400" dirty="0"/>
            </a:br>
            <a:r>
              <a:rPr lang="ga-IE" sz="2400" dirty="0"/>
              <a:t>Teasaigh na millíní go 100°C sa fheadán atá tumtha in uisce fiuchta (teasaigh ar feadh thart ar 5 nóiméad lena chinntiú go bhfuil na millíní 100°C sroichte).</a:t>
            </a:r>
          </a:p>
          <a:p>
            <a:endParaRPr lang="en-GB" sz="2400" dirty="0">
              <a:latin typeface="Arial" panose="020B0604020202020204" pitchFamily="34" charset="0"/>
              <a:cs typeface="Arial" panose="020B0604020202020204" pitchFamily="34" charset="0"/>
            </a:endParaRPr>
          </a:p>
          <a:p>
            <a:r>
              <a:rPr lang="ga-IE" sz="2400" dirty="0"/>
              <a:t>Doirt uisce fuar sconna (thart ar 30 g) isteach i gcupán páipéir beag inslithe. Taifead a mhais.</a:t>
            </a:r>
          </a:p>
          <a:p>
            <a:br>
              <a:rPr lang="ga-IE" sz="2400" dirty="0"/>
            </a:br>
            <a:r>
              <a:rPr lang="ga-IE" sz="2400" dirty="0"/>
              <a:t>Cuir teirmiméadar digiteach isteach san uisce agus tabhair faoi deara an teocht.</a:t>
            </a:r>
          </a:p>
          <a:p>
            <a:br>
              <a:rPr lang="ga-IE" sz="2400" dirty="0"/>
            </a:br>
            <a:r>
              <a:rPr lang="ga-IE" sz="2400" dirty="0"/>
              <a:t>Doirt na millíní copair te isteach san uisce, corraigh agus taifead an teocht uasta.</a:t>
            </a:r>
            <a:endParaRPr lang="en-GB" sz="2800" dirty="0">
              <a:latin typeface="Arial" panose="020B0604020202020204" pitchFamily="34" charset="0"/>
              <a:cs typeface="Arial" panose="020B0604020202020204" pitchFamily="34" charset="0"/>
            </a:endParaRPr>
          </a:p>
        </p:txBody>
      </p:sp>
      <p:grpSp>
        <p:nvGrpSpPr>
          <p:cNvPr id="37" name="Group 36">
            <a:extLst>
              <a:ext uri="{FF2B5EF4-FFF2-40B4-BE49-F238E27FC236}">
                <a16:creationId xmlns:a16="http://schemas.microsoft.com/office/drawing/2014/main" id="{AC766AAB-7492-A623-D54B-B8A30CACF4D3}"/>
              </a:ext>
            </a:extLst>
          </p:cNvPr>
          <p:cNvGrpSpPr/>
          <p:nvPr/>
        </p:nvGrpSpPr>
        <p:grpSpPr>
          <a:xfrm>
            <a:off x="6692899" y="2100821"/>
            <a:ext cx="2451101" cy="2519700"/>
            <a:chOff x="3556069" y="1780276"/>
            <a:chExt cx="3333410" cy="3426702"/>
          </a:xfrm>
        </p:grpSpPr>
        <p:sp>
          <p:nvSpPr>
            <p:cNvPr id="2" name="Freeform: Shape 1">
              <a:extLst>
                <a:ext uri="{FF2B5EF4-FFF2-40B4-BE49-F238E27FC236}">
                  <a16:creationId xmlns:a16="http://schemas.microsoft.com/office/drawing/2014/main" id="{6A43C77D-6239-EC70-AC37-32339776184F}"/>
                </a:ext>
              </a:extLst>
            </p:cNvPr>
            <p:cNvSpPr/>
            <p:nvPr/>
          </p:nvSpPr>
          <p:spPr>
            <a:xfrm>
              <a:off x="5112736" y="3732494"/>
              <a:ext cx="1275889" cy="1470673"/>
            </a:xfrm>
            <a:custGeom>
              <a:avLst/>
              <a:gdLst>
                <a:gd name="connsiteX0" fmla="*/ 0 w 1275889"/>
                <a:gd name="connsiteY0" fmla="*/ 0 h 1426424"/>
                <a:gd name="connsiteX1" fmla="*/ 160244 w 1275889"/>
                <a:gd name="connsiteY1" fmla="*/ 0 h 1426424"/>
                <a:gd name="connsiteX2" fmla="*/ 160244 w 1275889"/>
                <a:gd name="connsiteY2" fmla="*/ 1165175 h 1426424"/>
                <a:gd name="connsiteX3" fmla="*/ 245304 w 1275889"/>
                <a:gd name="connsiteY3" fmla="*/ 1250235 h 1426424"/>
                <a:gd name="connsiteX4" fmla="*/ 1032114 w 1275889"/>
                <a:gd name="connsiteY4" fmla="*/ 1250235 h 1426424"/>
                <a:gd name="connsiteX5" fmla="*/ 1117174 w 1275889"/>
                <a:gd name="connsiteY5" fmla="*/ 1165175 h 1426424"/>
                <a:gd name="connsiteX6" fmla="*/ 1117174 w 1275889"/>
                <a:gd name="connsiteY6" fmla="*/ 0 h 1426424"/>
                <a:gd name="connsiteX7" fmla="*/ 1275889 w 1275889"/>
                <a:gd name="connsiteY7" fmla="*/ 0 h 1426424"/>
                <a:gd name="connsiteX8" fmla="*/ 1275889 w 1275889"/>
                <a:gd name="connsiteY8" fmla="*/ 1330460 h 1426424"/>
                <a:gd name="connsiteX9" fmla="*/ 1162477 w 1275889"/>
                <a:gd name="connsiteY9" fmla="*/ 1426424 h 1426424"/>
                <a:gd name="connsiteX10" fmla="*/ 113412 w 1275889"/>
                <a:gd name="connsiteY10" fmla="*/ 1426424 h 1426424"/>
                <a:gd name="connsiteX11" fmla="*/ 0 w 1275889"/>
                <a:gd name="connsiteY11" fmla="*/ 1330460 h 1426424"/>
                <a:gd name="connsiteX12" fmla="*/ 0 w 1275889"/>
                <a:gd name="connsiteY12" fmla="*/ 0 h 1426424"/>
                <a:gd name="csX0" fmla="*/ 0 w 1275889"/>
                <a:gd name="csY0" fmla="*/ 0 h 1426424"/>
                <a:gd name="csX1" fmla="*/ 160244 w 1275889"/>
                <a:gd name="csY1" fmla="*/ 0 h 1426424"/>
                <a:gd name="csX2" fmla="*/ 160244 w 1275889"/>
                <a:gd name="csY2" fmla="*/ 1165175 h 1426424"/>
                <a:gd name="csX3" fmla="*/ 245304 w 1275889"/>
                <a:gd name="csY3" fmla="*/ 1250235 h 1426424"/>
                <a:gd name="csX4" fmla="*/ 1032114 w 1275889"/>
                <a:gd name="csY4" fmla="*/ 1250235 h 1426424"/>
                <a:gd name="csX5" fmla="*/ 1117174 w 1275889"/>
                <a:gd name="csY5" fmla="*/ 0 h 1426424"/>
                <a:gd name="csX6" fmla="*/ 1275889 w 1275889"/>
                <a:gd name="csY6" fmla="*/ 0 h 1426424"/>
                <a:gd name="csX7" fmla="*/ 1275889 w 1275889"/>
                <a:gd name="csY7" fmla="*/ 1330460 h 1426424"/>
                <a:gd name="csX8" fmla="*/ 1162477 w 1275889"/>
                <a:gd name="csY8" fmla="*/ 1426424 h 1426424"/>
                <a:gd name="csX9" fmla="*/ 113412 w 1275889"/>
                <a:gd name="csY9" fmla="*/ 1426424 h 1426424"/>
                <a:gd name="csX10" fmla="*/ 0 w 1275889"/>
                <a:gd name="csY10" fmla="*/ 1330460 h 1426424"/>
                <a:gd name="csX11" fmla="*/ 0 w 1275889"/>
                <a:gd name="csY11" fmla="*/ 0 h 1426424"/>
                <a:gd name="csX0" fmla="*/ 0 w 1275889"/>
                <a:gd name="csY0" fmla="*/ 0 h 1426424"/>
                <a:gd name="csX1" fmla="*/ 160244 w 1275889"/>
                <a:gd name="csY1" fmla="*/ 0 h 1426424"/>
                <a:gd name="csX2" fmla="*/ 245304 w 1275889"/>
                <a:gd name="csY2" fmla="*/ 1250235 h 1426424"/>
                <a:gd name="csX3" fmla="*/ 1032114 w 1275889"/>
                <a:gd name="csY3" fmla="*/ 1250235 h 1426424"/>
                <a:gd name="csX4" fmla="*/ 1117174 w 1275889"/>
                <a:gd name="csY4" fmla="*/ 0 h 1426424"/>
                <a:gd name="csX5" fmla="*/ 1275889 w 1275889"/>
                <a:gd name="csY5" fmla="*/ 0 h 1426424"/>
                <a:gd name="csX6" fmla="*/ 1275889 w 1275889"/>
                <a:gd name="csY6" fmla="*/ 1330460 h 1426424"/>
                <a:gd name="csX7" fmla="*/ 1162477 w 1275889"/>
                <a:gd name="csY7" fmla="*/ 1426424 h 1426424"/>
                <a:gd name="csX8" fmla="*/ 113412 w 1275889"/>
                <a:gd name="csY8" fmla="*/ 1426424 h 1426424"/>
                <a:gd name="csX9" fmla="*/ 0 w 1275889"/>
                <a:gd name="csY9" fmla="*/ 1330460 h 1426424"/>
                <a:gd name="csX10" fmla="*/ 0 w 1275889"/>
                <a:gd name="csY10" fmla="*/ 0 h 1426424"/>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Lst>
              <a:rect l="l" t="t" r="r" b="b"/>
              <a:pathLst>
                <a:path w="1275889" h="1426424">
                  <a:moveTo>
                    <a:pt x="0" y="0"/>
                  </a:moveTo>
                  <a:lnTo>
                    <a:pt x="160244" y="0"/>
                  </a:lnTo>
                  <a:lnTo>
                    <a:pt x="245304" y="1250235"/>
                  </a:lnTo>
                  <a:lnTo>
                    <a:pt x="1032114" y="1250235"/>
                  </a:lnTo>
                  <a:lnTo>
                    <a:pt x="1117174" y="0"/>
                  </a:lnTo>
                  <a:lnTo>
                    <a:pt x="1275889" y="0"/>
                  </a:lnTo>
                  <a:lnTo>
                    <a:pt x="1275889" y="1330460"/>
                  </a:lnTo>
                  <a:lnTo>
                    <a:pt x="1162477" y="1426424"/>
                  </a:lnTo>
                  <a:lnTo>
                    <a:pt x="113412" y="1426424"/>
                  </a:lnTo>
                  <a:lnTo>
                    <a:pt x="0" y="1330460"/>
                  </a:lnTo>
                  <a:lnTo>
                    <a:pt x="0" y="0"/>
                  </a:lnTo>
                  <a:close/>
                </a:path>
              </a:pathLst>
            </a:custGeom>
            <a:solidFill>
              <a:srgbClr val="FFC000"/>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GB" noProof="0"/>
            </a:p>
          </p:txBody>
        </p:sp>
        <p:sp>
          <p:nvSpPr>
            <p:cNvPr id="5" name="Freeform: Shape 4">
              <a:extLst>
                <a:ext uri="{FF2B5EF4-FFF2-40B4-BE49-F238E27FC236}">
                  <a16:creationId xmlns:a16="http://schemas.microsoft.com/office/drawing/2014/main" id="{285281B1-9473-3CAF-7824-5B6B1FEF3C7F}"/>
                </a:ext>
              </a:extLst>
            </p:cNvPr>
            <p:cNvSpPr/>
            <p:nvPr/>
          </p:nvSpPr>
          <p:spPr>
            <a:xfrm>
              <a:off x="5112110" y="3697113"/>
              <a:ext cx="1275889" cy="1509865"/>
            </a:xfrm>
            <a:custGeom>
              <a:avLst/>
              <a:gdLst>
                <a:gd name="connsiteX0" fmla="*/ 0 w 956930"/>
                <a:gd name="connsiteY0" fmla="*/ 21265 h 1297172"/>
                <a:gd name="connsiteX1" fmla="*/ 0 w 956930"/>
                <a:gd name="connsiteY1" fmla="*/ 1212112 h 1297172"/>
                <a:gd name="connsiteX2" fmla="*/ 85060 w 956930"/>
                <a:gd name="connsiteY2" fmla="*/ 1297172 h 1297172"/>
                <a:gd name="connsiteX3" fmla="*/ 871870 w 956930"/>
                <a:gd name="connsiteY3" fmla="*/ 1297172 h 1297172"/>
                <a:gd name="connsiteX4" fmla="*/ 956930 w 956930"/>
                <a:gd name="connsiteY4" fmla="*/ 1212112 h 1297172"/>
                <a:gd name="connsiteX5" fmla="*/ 956930 w 956930"/>
                <a:gd name="connsiteY5" fmla="*/ 0 h 1297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56930" h="1297172">
                  <a:moveTo>
                    <a:pt x="0" y="21265"/>
                  </a:moveTo>
                  <a:lnTo>
                    <a:pt x="0" y="1212112"/>
                  </a:lnTo>
                  <a:lnTo>
                    <a:pt x="85060" y="1297172"/>
                  </a:lnTo>
                  <a:lnTo>
                    <a:pt x="871870" y="1297172"/>
                  </a:lnTo>
                  <a:lnTo>
                    <a:pt x="956930" y="1212112"/>
                  </a:lnTo>
                  <a:lnTo>
                    <a:pt x="956930" y="0"/>
                  </a:lnTo>
                </a:path>
              </a:pathLst>
            </a:custGeom>
            <a:no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noProof="0"/>
            </a:p>
          </p:txBody>
        </p:sp>
        <p:sp>
          <p:nvSpPr>
            <p:cNvPr id="6" name="Freeform: Shape 5">
              <a:extLst>
                <a:ext uri="{FF2B5EF4-FFF2-40B4-BE49-F238E27FC236}">
                  <a16:creationId xmlns:a16="http://schemas.microsoft.com/office/drawing/2014/main" id="{77F2D3AD-76AA-F8AC-E276-13C72D7B79D5}"/>
                </a:ext>
              </a:extLst>
            </p:cNvPr>
            <p:cNvSpPr/>
            <p:nvPr/>
          </p:nvSpPr>
          <p:spPr>
            <a:xfrm>
              <a:off x="5308394" y="4262572"/>
              <a:ext cx="907767" cy="767100"/>
            </a:xfrm>
            <a:custGeom>
              <a:avLst/>
              <a:gdLst>
                <a:gd name="connsiteX0" fmla="*/ 0 w 956930"/>
                <a:gd name="connsiteY0" fmla="*/ 0 h 966933"/>
                <a:gd name="connsiteX1" fmla="*/ 956930 w 956930"/>
                <a:gd name="connsiteY1" fmla="*/ 0 h 966933"/>
                <a:gd name="connsiteX2" fmla="*/ 956930 w 956930"/>
                <a:gd name="connsiteY2" fmla="*/ 881873 h 966933"/>
                <a:gd name="connsiteX3" fmla="*/ 871870 w 956930"/>
                <a:gd name="connsiteY3" fmla="*/ 966933 h 966933"/>
                <a:gd name="connsiteX4" fmla="*/ 85060 w 956930"/>
                <a:gd name="connsiteY4" fmla="*/ 966933 h 966933"/>
                <a:gd name="connsiteX5" fmla="*/ 0 w 956930"/>
                <a:gd name="connsiteY5" fmla="*/ 881873 h 966933"/>
                <a:gd name="connsiteX6" fmla="*/ 0 w 956930"/>
                <a:gd name="connsiteY6" fmla="*/ 0 h 966933"/>
                <a:gd name="csX0" fmla="*/ 0 w 956930"/>
                <a:gd name="csY0" fmla="*/ 0 h 966933"/>
                <a:gd name="csX1" fmla="*/ 956930 w 956930"/>
                <a:gd name="csY1" fmla="*/ 0 h 966933"/>
                <a:gd name="csX2" fmla="*/ 956930 w 956930"/>
                <a:gd name="csY2" fmla="*/ 881873 h 966933"/>
                <a:gd name="csX3" fmla="*/ 871870 w 956930"/>
                <a:gd name="csY3" fmla="*/ 966933 h 966933"/>
                <a:gd name="csX4" fmla="*/ 85060 w 956930"/>
                <a:gd name="csY4" fmla="*/ 966933 h 966933"/>
                <a:gd name="csX5" fmla="*/ 0 w 956930"/>
                <a:gd name="csY5" fmla="*/ 0 h 966933"/>
                <a:gd name="csX0" fmla="*/ 0 w 956930"/>
                <a:gd name="csY0" fmla="*/ 0 h 966933"/>
                <a:gd name="csX1" fmla="*/ 956930 w 956930"/>
                <a:gd name="csY1" fmla="*/ 0 h 966933"/>
                <a:gd name="csX2" fmla="*/ 871870 w 956930"/>
                <a:gd name="csY2" fmla="*/ 966933 h 966933"/>
                <a:gd name="csX3" fmla="*/ 85060 w 956930"/>
                <a:gd name="csY3" fmla="*/ 966933 h 966933"/>
                <a:gd name="csX4" fmla="*/ 0 w 956930"/>
                <a:gd name="csY4" fmla="*/ 0 h 966933"/>
              </a:gdLst>
              <a:ahLst/>
              <a:cxnLst>
                <a:cxn ang="0">
                  <a:pos x="csX0" y="csY0"/>
                </a:cxn>
                <a:cxn ang="0">
                  <a:pos x="csX1" y="csY1"/>
                </a:cxn>
                <a:cxn ang="0">
                  <a:pos x="csX2" y="csY2"/>
                </a:cxn>
                <a:cxn ang="0">
                  <a:pos x="csX3" y="csY3"/>
                </a:cxn>
                <a:cxn ang="0">
                  <a:pos x="csX4" y="csY4"/>
                </a:cxn>
              </a:cxnLst>
              <a:rect l="l" t="t" r="r" b="b"/>
              <a:pathLst>
                <a:path w="956930" h="966933">
                  <a:moveTo>
                    <a:pt x="0" y="0"/>
                  </a:moveTo>
                  <a:lnTo>
                    <a:pt x="956930" y="0"/>
                  </a:lnTo>
                  <a:lnTo>
                    <a:pt x="871870" y="966933"/>
                  </a:lnTo>
                  <a:lnTo>
                    <a:pt x="85060" y="966933"/>
                  </a:lnTo>
                  <a:lnTo>
                    <a:pt x="0" y="0"/>
                  </a:lnTo>
                  <a:close/>
                </a:path>
              </a:pathLst>
            </a:custGeom>
            <a:solidFill>
              <a:schemeClr val="tx2">
                <a:lumMod val="10000"/>
                <a:lumOff val="90000"/>
              </a:schemeClr>
            </a:solidFill>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GB" noProof="0"/>
            </a:p>
          </p:txBody>
        </p:sp>
        <p:sp>
          <p:nvSpPr>
            <p:cNvPr id="7" name="Freeform: Shape 6">
              <a:extLst>
                <a:ext uri="{FF2B5EF4-FFF2-40B4-BE49-F238E27FC236}">
                  <a16:creationId xmlns:a16="http://schemas.microsoft.com/office/drawing/2014/main" id="{5195BD72-F8BC-B7EC-3E1B-9A7B5228F72E}"/>
                </a:ext>
              </a:extLst>
            </p:cNvPr>
            <p:cNvSpPr/>
            <p:nvPr/>
          </p:nvSpPr>
          <p:spPr>
            <a:xfrm>
              <a:off x="5272354" y="3733617"/>
              <a:ext cx="956930" cy="1297172"/>
            </a:xfrm>
            <a:custGeom>
              <a:avLst/>
              <a:gdLst>
                <a:gd name="connsiteX0" fmla="*/ 0 w 956930"/>
                <a:gd name="connsiteY0" fmla="*/ 21265 h 1297172"/>
                <a:gd name="connsiteX1" fmla="*/ 0 w 956930"/>
                <a:gd name="connsiteY1" fmla="*/ 1212112 h 1297172"/>
                <a:gd name="connsiteX2" fmla="*/ 85060 w 956930"/>
                <a:gd name="connsiteY2" fmla="*/ 1297172 h 1297172"/>
                <a:gd name="connsiteX3" fmla="*/ 871870 w 956930"/>
                <a:gd name="connsiteY3" fmla="*/ 1297172 h 1297172"/>
                <a:gd name="connsiteX4" fmla="*/ 956930 w 956930"/>
                <a:gd name="connsiteY4" fmla="*/ 1212112 h 1297172"/>
                <a:gd name="connsiteX5" fmla="*/ 956930 w 956930"/>
                <a:gd name="connsiteY5" fmla="*/ 0 h 1297172"/>
                <a:gd name="csX0" fmla="*/ 0 w 956930"/>
                <a:gd name="csY0" fmla="*/ 21265 h 1297172"/>
                <a:gd name="csX1" fmla="*/ 85060 w 956930"/>
                <a:gd name="csY1" fmla="*/ 1297172 h 1297172"/>
                <a:gd name="csX2" fmla="*/ 871870 w 956930"/>
                <a:gd name="csY2" fmla="*/ 1297172 h 1297172"/>
                <a:gd name="csX3" fmla="*/ 956930 w 956930"/>
                <a:gd name="csY3" fmla="*/ 1212112 h 1297172"/>
                <a:gd name="csX4" fmla="*/ 956930 w 956930"/>
                <a:gd name="csY4" fmla="*/ 0 h 1297172"/>
                <a:gd name="csX0" fmla="*/ 0 w 956930"/>
                <a:gd name="csY0" fmla="*/ 21265 h 1297172"/>
                <a:gd name="csX1" fmla="*/ 85060 w 956930"/>
                <a:gd name="csY1" fmla="*/ 1297172 h 1297172"/>
                <a:gd name="csX2" fmla="*/ 871870 w 956930"/>
                <a:gd name="csY2" fmla="*/ 1297172 h 1297172"/>
                <a:gd name="csX3" fmla="*/ 956930 w 956930"/>
                <a:gd name="csY3" fmla="*/ 0 h 1297172"/>
              </a:gdLst>
              <a:ahLst/>
              <a:cxnLst>
                <a:cxn ang="0">
                  <a:pos x="csX0" y="csY0"/>
                </a:cxn>
                <a:cxn ang="0">
                  <a:pos x="csX1" y="csY1"/>
                </a:cxn>
                <a:cxn ang="0">
                  <a:pos x="csX2" y="csY2"/>
                </a:cxn>
                <a:cxn ang="0">
                  <a:pos x="csX3" y="csY3"/>
                </a:cxn>
              </a:cxnLst>
              <a:rect l="l" t="t" r="r" b="b"/>
              <a:pathLst>
                <a:path w="956930" h="1297172">
                  <a:moveTo>
                    <a:pt x="0" y="21265"/>
                  </a:moveTo>
                  <a:lnTo>
                    <a:pt x="85060" y="1297172"/>
                  </a:lnTo>
                  <a:lnTo>
                    <a:pt x="871870" y="1297172"/>
                  </a:lnTo>
                  <a:lnTo>
                    <a:pt x="956930" y="0"/>
                  </a:lnTo>
                </a:path>
              </a:pathLst>
            </a:custGeom>
            <a:noFill/>
            <a:ln w="571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noProof="0"/>
            </a:p>
          </p:txBody>
        </p:sp>
        <p:sp>
          <p:nvSpPr>
            <p:cNvPr id="8" name="Rectangle 7">
              <a:extLst>
                <a:ext uri="{FF2B5EF4-FFF2-40B4-BE49-F238E27FC236}">
                  <a16:creationId xmlns:a16="http://schemas.microsoft.com/office/drawing/2014/main" id="{7AAEF451-8D56-954F-C3E6-4575F6008D8B}"/>
                </a:ext>
              </a:extLst>
            </p:cNvPr>
            <p:cNvSpPr/>
            <p:nvPr/>
          </p:nvSpPr>
          <p:spPr>
            <a:xfrm>
              <a:off x="5584246" y="3571270"/>
              <a:ext cx="1305233" cy="143533"/>
            </a:xfrm>
            <a:prstGeom prst="rect">
              <a:avLst/>
            </a:prstGeom>
            <a:solidFill>
              <a:srgbClr val="FFC000"/>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noProof="0"/>
            </a:p>
          </p:txBody>
        </p:sp>
        <p:cxnSp>
          <p:nvCxnSpPr>
            <p:cNvPr id="12" name="Straight Connector 11">
              <a:extLst>
                <a:ext uri="{FF2B5EF4-FFF2-40B4-BE49-F238E27FC236}">
                  <a16:creationId xmlns:a16="http://schemas.microsoft.com/office/drawing/2014/main" id="{3E1C99B5-54FB-F230-E85F-DA039FDFF208}"/>
                </a:ext>
              </a:extLst>
            </p:cNvPr>
            <p:cNvCxnSpPr>
              <a:cxnSpLocks/>
            </p:cNvCxnSpPr>
            <p:nvPr/>
          </p:nvCxnSpPr>
          <p:spPr>
            <a:xfrm flipV="1">
              <a:off x="4608263" y="4609177"/>
              <a:ext cx="665478" cy="268378"/>
            </a:xfrm>
            <a:prstGeom prst="line">
              <a:avLst/>
            </a:prstGeom>
            <a:ln w="19050" cap="flat" cmpd="sng" algn="ctr">
              <a:solidFill>
                <a:schemeClr val="tx1"/>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grpSp>
          <p:nvGrpSpPr>
            <p:cNvPr id="16" name="Group 15">
              <a:extLst>
                <a:ext uri="{FF2B5EF4-FFF2-40B4-BE49-F238E27FC236}">
                  <a16:creationId xmlns:a16="http://schemas.microsoft.com/office/drawing/2014/main" id="{024DC4CD-FB22-2B64-33BA-79280A240D82}"/>
                </a:ext>
              </a:extLst>
            </p:cNvPr>
            <p:cNvGrpSpPr/>
            <p:nvPr/>
          </p:nvGrpSpPr>
          <p:grpSpPr>
            <a:xfrm>
              <a:off x="5781379" y="1780276"/>
              <a:ext cx="330200" cy="2977396"/>
              <a:chOff x="5781379" y="1780276"/>
              <a:chExt cx="330200" cy="2977396"/>
            </a:xfrm>
          </p:grpSpPr>
          <p:sp>
            <p:nvSpPr>
              <p:cNvPr id="17" name="Rectangle: Rounded Corners 16">
                <a:extLst>
                  <a:ext uri="{FF2B5EF4-FFF2-40B4-BE49-F238E27FC236}">
                    <a16:creationId xmlns:a16="http://schemas.microsoft.com/office/drawing/2014/main" id="{8BC6185D-DF4F-2A41-35A2-7AEDA3C8EC2E}"/>
                  </a:ext>
                </a:extLst>
              </p:cNvPr>
              <p:cNvSpPr/>
              <p:nvPr/>
            </p:nvSpPr>
            <p:spPr>
              <a:xfrm>
                <a:off x="5907780" y="2359876"/>
                <a:ext cx="77399" cy="2397796"/>
              </a:xfrm>
              <a:prstGeom prst="roundRect">
                <a:avLst/>
              </a:prstGeom>
              <a:solidFill>
                <a:schemeClr val="bg1"/>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Rectangle: Rounded Corners 17">
                <a:extLst>
                  <a:ext uri="{FF2B5EF4-FFF2-40B4-BE49-F238E27FC236}">
                    <a16:creationId xmlns:a16="http://schemas.microsoft.com/office/drawing/2014/main" id="{AD617470-4342-4CE2-9785-328AC5F7613F}"/>
                  </a:ext>
                </a:extLst>
              </p:cNvPr>
              <p:cNvSpPr/>
              <p:nvPr/>
            </p:nvSpPr>
            <p:spPr>
              <a:xfrm>
                <a:off x="5781379" y="1780276"/>
                <a:ext cx="330200" cy="719300"/>
              </a:xfrm>
              <a:prstGeom prst="roundRect">
                <a:avLst/>
              </a:prstGeom>
              <a:solidFill>
                <a:schemeClr val="bg1"/>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Rectangle: Rounded Corners 18">
                <a:extLst>
                  <a:ext uri="{FF2B5EF4-FFF2-40B4-BE49-F238E27FC236}">
                    <a16:creationId xmlns:a16="http://schemas.microsoft.com/office/drawing/2014/main" id="{A02CB6FA-3A71-FC83-4A00-0EDC92B669A8}"/>
                  </a:ext>
                </a:extLst>
              </p:cNvPr>
              <p:cNvSpPr/>
              <p:nvPr/>
            </p:nvSpPr>
            <p:spPr>
              <a:xfrm>
                <a:off x="5856978" y="1882736"/>
                <a:ext cx="165100" cy="379993"/>
              </a:xfrm>
              <a:prstGeom prst="roundRect">
                <a:avLst/>
              </a:prstGeom>
              <a:solidFill>
                <a:schemeClr val="accent6">
                  <a:lumMod val="75000"/>
                </a:schemeClr>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20" name="Group 19">
              <a:extLst>
                <a:ext uri="{FF2B5EF4-FFF2-40B4-BE49-F238E27FC236}">
                  <a16:creationId xmlns:a16="http://schemas.microsoft.com/office/drawing/2014/main" id="{9113808D-FB4C-6CBA-B63D-8E82EB46809F}"/>
                </a:ext>
              </a:extLst>
            </p:cNvPr>
            <p:cNvGrpSpPr/>
            <p:nvPr/>
          </p:nvGrpSpPr>
          <p:grpSpPr>
            <a:xfrm rot="6800210">
              <a:off x="3861003" y="2684227"/>
              <a:ext cx="1667572" cy="2277439"/>
              <a:chOff x="1777550" y="-266237"/>
              <a:chExt cx="3070944" cy="4194076"/>
            </a:xfrm>
          </p:grpSpPr>
          <p:grpSp>
            <p:nvGrpSpPr>
              <p:cNvPr id="21" name="Group 20">
                <a:extLst>
                  <a:ext uri="{FF2B5EF4-FFF2-40B4-BE49-F238E27FC236}">
                    <a16:creationId xmlns:a16="http://schemas.microsoft.com/office/drawing/2014/main" id="{89DF814D-3A27-A8C0-973A-C763285B1046}"/>
                  </a:ext>
                </a:extLst>
              </p:cNvPr>
              <p:cNvGrpSpPr/>
              <p:nvPr/>
            </p:nvGrpSpPr>
            <p:grpSpPr>
              <a:xfrm>
                <a:off x="1777550" y="725745"/>
                <a:ext cx="713811" cy="3202094"/>
                <a:chOff x="1901986" y="1572006"/>
                <a:chExt cx="713811" cy="3202094"/>
              </a:xfrm>
            </p:grpSpPr>
            <p:sp>
              <p:nvSpPr>
                <p:cNvPr id="32" name="Freeform: Shape 31">
                  <a:extLst>
                    <a:ext uri="{FF2B5EF4-FFF2-40B4-BE49-F238E27FC236}">
                      <a16:creationId xmlns:a16="http://schemas.microsoft.com/office/drawing/2014/main" id="{2831DCC5-377E-D30D-C65A-C1F89F16CEDA}"/>
                    </a:ext>
                  </a:extLst>
                </p:cNvPr>
                <p:cNvSpPr/>
                <p:nvPr/>
              </p:nvSpPr>
              <p:spPr>
                <a:xfrm>
                  <a:off x="1901986" y="1572006"/>
                  <a:ext cx="713811" cy="3202094"/>
                </a:xfrm>
                <a:custGeom>
                  <a:avLst/>
                  <a:gdLst>
                    <a:gd name="connsiteX0" fmla="*/ 43544 w 849161"/>
                    <a:gd name="connsiteY0" fmla="*/ 0 h 3559629"/>
                    <a:gd name="connsiteX1" fmla="*/ 424580 w 849161"/>
                    <a:gd name="connsiteY1" fmla="*/ 0 h 3559629"/>
                    <a:gd name="connsiteX2" fmla="*/ 805617 w 849161"/>
                    <a:gd name="connsiteY2" fmla="*/ 0 h 3559629"/>
                    <a:gd name="connsiteX3" fmla="*/ 849161 w 849161"/>
                    <a:gd name="connsiteY3" fmla="*/ 43544 h 3559629"/>
                    <a:gd name="connsiteX4" fmla="*/ 849161 w 849161"/>
                    <a:gd name="connsiteY4" fmla="*/ 95713 h 3559629"/>
                    <a:gd name="connsiteX5" fmla="*/ 848924 w 849161"/>
                    <a:gd name="connsiteY5" fmla="*/ 95758 h 3559629"/>
                    <a:gd name="connsiteX6" fmla="*/ 732575 w 849161"/>
                    <a:gd name="connsiteY6" fmla="*/ 261258 h 3559629"/>
                    <a:gd name="connsiteX7" fmla="*/ 727864 w 849161"/>
                    <a:gd name="connsiteY7" fmla="*/ 261258 h 3559629"/>
                    <a:gd name="connsiteX8" fmla="*/ 732575 w 849161"/>
                    <a:gd name="connsiteY8" fmla="*/ 307995 h 3559629"/>
                    <a:gd name="connsiteX9" fmla="*/ 732575 w 849161"/>
                    <a:gd name="connsiteY9" fmla="*/ 3251634 h 3559629"/>
                    <a:gd name="connsiteX10" fmla="*/ 424580 w 849161"/>
                    <a:gd name="connsiteY10" fmla="*/ 3559629 h 3559629"/>
                    <a:gd name="connsiteX11" fmla="*/ 116585 w 849161"/>
                    <a:gd name="connsiteY11" fmla="*/ 3251634 h 3559629"/>
                    <a:gd name="connsiteX12" fmla="*/ 116585 w 849161"/>
                    <a:gd name="connsiteY12" fmla="*/ 307995 h 3559629"/>
                    <a:gd name="connsiteX13" fmla="*/ 121297 w 849161"/>
                    <a:gd name="connsiteY13" fmla="*/ 261258 h 3559629"/>
                    <a:gd name="connsiteX14" fmla="*/ 115411 w 849161"/>
                    <a:gd name="connsiteY14" fmla="*/ 261258 h 3559629"/>
                    <a:gd name="connsiteX15" fmla="*/ 111799 w 849161"/>
                    <a:gd name="connsiteY15" fmla="*/ 227475 h 3559629"/>
                    <a:gd name="connsiteX16" fmla="*/ 59873 w 849161"/>
                    <a:gd name="connsiteY16" fmla="*/ 136667 h 3559629"/>
                    <a:gd name="connsiteX17" fmla="*/ 0 w 849161"/>
                    <a:gd name="connsiteY17" fmla="*/ 98606 h 3559629"/>
                    <a:gd name="connsiteX18" fmla="*/ 0 w 849161"/>
                    <a:gd name="connsiteY18" fmla="*/ 43544 h 3559629"/>
                    <a:gd name="connsiteX19" fmla="*/ 43544 w 849161"/>
                    <a:gd name="connsiteY19" fmla="*/ 0 h 3559629"/>
                    <a:gd name="csX0" fmla="*/ 43544 w 849161"/>
                    <a:gd name="csY0" fmla="*/ 0 h 3559629"/>
                    <a:gd name="csX1" fmla="*/ 424580 w 849161"/>
                    <a:gd name="csY1" fmla="*/ 0 h 3559629"/>
                    <a:gd name="csX2" fmla="*/ 805617 w 849161"/>
                    <a:gd name="csY2" fmla="*/ 0 h 3559629"/>
                    <a:gd name="csX3" fmla="*/ 849161 w 849161"/>
                    <a:gd name="csY3" fmla="*/ 43544 h 3559629"/>
                    <a:gd name="csX4" fmla="*/ 849161 w 849161"/>
                    <a:gd name="csY4" fmla="*/ 95713 h 3559629"/>
                    <a:gd name="csX5" fmla="*/ 848924 w 849161"/>
                    <a:gd name="csY5" fmla="*/ 95758 h 3559629"/>
                    <a:gd name="csX6" fmla="*/ 732575 w 849161"/>
                    <a:gd name="csY6" fmla="*/ 261258 h 3559629"/>
                    <a:gd name="csX7" fmla="*/ 727864 w 849161"/>
                    <a:gd name="csY7" fmla="*/ 261258 h 3559629"/>
                    <a:gd name="csX8" fmla="*/ 732575 w 849161"/>
                    <a:gd name="csY8" fmla="*/ 307995 h 3559629"/>
                    <a:gd name="csX9" fmla="*/ 732575 w 849161"/>
                    <a:gd name="csY9" fmla="*/ 3251634 h 3559629"/>
                    <a:gd name="csX10" fmla="*/ 424580 w 849161"/>
                    <a:gd name="csY10" fmla="*/ 3559629 h 3559629"/>
                    <a:gd name="csX11" fmla="*/ 116585 w 849161"/>
                    <a:gd name="csY11" fmla="*/ 3251634 h 3559629"/>
                    <a:gd name="csX12" fmla="*/ 116585 w 849161"/>
                    <a:gd name="csY12" fmla="*/ 307995 h 3559629"/>
                    <a:gd name="csX13" fmla="*/ 121297 w 849161"/>
                    <a:gd name="csY13" fmla="*/ 261258 h 3559629"/>
                    <a:gd name="csX14" fmla="*/ 111799 w 849161"/>
                    <a:gd name="csY14" fmla="*/ 227475 h 3559629"/>
                    <a:gd name="csX15" fmla="*/ 59873 w 849161"/>
                    <a:gd name="csY15" fmla="*/ 136667 h 3559629"/>
                    <a:gd name="csX16" fmla="*/ 0 w 849161"/>
                    <a:gd name="csY16" fmla="*/ 98606 h 3559629"/>
                    <a:gd name="csX17" fmla="*/ 0 w 849161"/>
                    <a:gd name="csY17" fmla="*/ 43544 h 3559629"/>
                    <a:gd name="csX18" fmla="*/ 43544 w 849161"/>
                    <a:gd name="csY18" fmla="*/ 0 h 3559629"/>
                    <a:gd name="csX0" fmla="*/ 43544 w 849161"/>
                    <a:gd name="csY0" fmla="*/ 0 h 3559629"/>
                    <a:gd name="csX1" fmla="*/ 424580 w 849161"/>
                    <a:gd name="csY1" fmla="*/ 0 h 3559629"/>
                    <a:gd name="csX2" fmla="*/ 805617 w 849161"/>
                    <a:gd name="csY2" fmla="*/ 0 h 3559629"/>
                    <a:gd name="csX3" fmla="*/ 849161 w 849161"/>
                    <a:gd name="csY3" fmla="*/ 43544 h 3559629"/>
                    <a:gd name="csX4" fmla="*/ 849161 w 849161"/>
                    <a:gd name="csY4" fmla="*/ 95713 h 3559629"/>
                    <a:gd name="csX5" fmla="*/ 848924 w 849161"/>
                    <a:gd name="csY5" fmla="*/ 95758 h 3559629"/>
                    <a:gd name="csX6" fmla="*/ 732575 w 849161"/>
                    <a:gd name="csY6" fmla="*/ 261258 h 3559629"/>
                    <a:gd name="csX7" fmla="*/ 727864 w 849161"/>
                    <a:gd name="csY7" fmla="*/ 261258 h 3559629"/>
                    <a:gd name="csX8" fmla="*/ 732575 w 849161"/>
                    <a:gd name="csY8" fmla="*/ 307995 h 3559629"/>
                    <a:gd name="csX9" fmla="*/ 732575 w 849161"/>
                    <a:gd name="csY9" fmla="*/ 3251634 h 3559629"/>
                    <a:gd name="csX10" fmla="*/ 424580 w 849161"/>
                    <a:gd name="csY10" fmla="*/ 3559629 h 3559629"/>
                    <a:gd name="csX11" fmla="*/ 116585 w 849161"/>
                    <a:gd name="csY11" fmla="*/ 3251634 h 3559629"/>
                    <a:gd name="csX12" fmla="*/ 116585 w 849161"/>
                    <a:gd name="csY12" fmla="*/ 307995 h 3559629"/>
                    <a:gd name="csX13" fmla="*/ 111743 w 849161"/>
                    <a:gd name="csY13" fmla="*/ 266951 h 3559629"/>
                    <a:gd name="csX14" fmla="*/ 111799 w 849161"/>
                    <a:gd name="csY14" fmla="*/ 227475 h 3559629"/>
                    <a:gd name="csX15" fmla="*/ 59873 w 849161"/>
                    <a:gd name="csY15" fmla="*/ 136667 h 3559629"/>
                    <a:gd name="csX16" fmla="*/ 0 w 849161"/>
                    <a:gd name="csY16" fmla="*/ 98606 h 3559629"/>
                    <a:gd name="csX17" fmla="*/ 0 w 849161"/>
                    <a:gd name="csY17" fmla="*/ 43544 h 3559629"/>
                    <a:gd name="csX18" fmla="*/ 43544 w 849161"/>
                    <a:gd name="csY18" fmla="*/ 0 h 3559629"/>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 ang="0">
                      <a:pos x="csX17" y="csY17"/>
                    </a:cxn>
                    <a:cxn ang="0">
                      <a:pos x="csX18" y="csY18"/>
                    </a:cxn>
                  </a:cxnLst>
                  <a:rect l="l" t="t" r="r" b="b"/>
                  <a:pathLst>
                    <a:path w="849161" h="3559629">
                      <a:moveTo>
                        <a:pt x="43544" y="0"/>
                      </a:moveTo>
                      <a:lnTo>
                        <a:pt x="424580" y="0"/>
                      </a:lnTo>
                      <a:lnTo>
                        <a:pt x="805617" y="0"/>
                      </a:lnTo>
                      <a:cubicBezTo>
                        <a:pt x="829666" y="0"/>
                        <a:pt x="849161" y="19495"/>
                        <a:pt x="849161" y="43544"/>
                      </a:cubicBezTo>
                      <a:lnTo>
                        <a:pt x="849161" y="95713"/>
                      </a:lnTo>
                      <a:lnTo>
                        <a:pt x="848924" y="95758"/>
                      </a:lnTo>
                      <a:cubicBezTo>
                        <a:pt x="780551" y="123025"/>
                        <a:pt x="732575" y="186859"/>
                        <a:pt x="732575" y="261258"/>
                      </a:cubicBezTo>
                      <a:lnTo>
                        <a:pt x="727864" y="261258"/>
                      </a:lnTo>
                      <a:lnTo>
                        <a:pt x="732575" y="307995"/>
                      </a:lnTo>
                      <a:lnTo>
                        <a:pt x="732575" y="3251634"/>
                      </a:lnTo>
                      <a:cubicBezTo>
                        <a:pt x="732575" y="3421735"/>
                        <a:pt x="594681" y="3559629"/>
                        <a:pt x="424580" y="3559629"/>
                      </a:cubicBezTo>
                      <a:cubicBezTo>
                        <a:pt x="254479" y="3559629"/>
                        <a:pt x="116585" y="3421735"/>
                        <a:pt x="116585" y="3251634"/>
                      </a:cubicBezTo>
                      <a:lnTo>
                        <a:pt x="116585" y="307995"/>
                      </a:lnTo>
                      <a:lnTo>
                        <a:pt x="111743" y="266951"/>
                      </a:lnTo>
                      <a:cubicBezTo>
                        <a:pt x="111762" y="253792"/>
                        <a:pt x="111780" y="240634"/>
                        <a:pt x="111799" y="227475"/>
                      </a:cubicBezTo>
                      <a:cubicBezTo>
                        <a:pt x="104186" y="192398"/>
                        <a:pt x="85728" y="161045"/>
                        <a:pt x="59873" y="136667"/>
                      </a:cubicBezTo>
                      <a:lnTo>
                        <a:pt x="0" y="98606"/>
                      </a:lnTo>
                      <a:lnTo>
                        <a:pt x="0" y="43544"/>
                      </a:lnTo>
                      <a:cubicBezTo>
                        <a:pt x="0" y="19495"/>
                        <a:pt x="19495" y="0"/>
                        <a:pt x="43544" y="0"/>
                      </a:cubicBezTo>
                      <a:close/>
                    </a:path>
                  </a:pathLst>
                </a:custGeom>
                <a:solidFill>
                  <a:schemeClr val="bg1">
                    <a:alpha val="10196"/>
                  </a:schemeClr>
                </a:solidFill>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33" name="Freeform: Shape 32">
                  <a:extLst>
                    <a:ext uri="{FF2B5EF4-FFF2-40B4-BE49-F238E27FC236}">
                      <a16:creationId xmlns:a16="http://schemas.microsoft.com/office/drawing/2014/main" id="{571BB523-230A-3280-FA8B-5466BC0EC11D}"/>
                    </a:ext>
                  </a:extLst>
                </p:cNvPr>
                <p:cNvSpPr/>
                <p:nvPr/>
              </p:nvSpPr>
              <p:spPr>
                <a:xfrm>
                  <a:off x="1971231" y="1599639"/>
                  <a:ext cx="589634" cy="3122674"/>
                </a:xfrm>
                <a:custGeom>
                  <a:avLst/>
                  <a:gdLst>
                    <a:gd name="connsiteX0" fmla="*/ 43544 w 849161"/>
                    <a:gd name="connsiteY0" fmla="*/ 0 h 3559629"/>
                    <a:gd name="connsiteX1" fmla="*/ 424580 w 849161"/>
                    <a:gd name="connsiteY1" fmla="*/ 0 h 3559629"/>
                    <a:gd name="connsiteX2" fmla="*/ 805617 w 849161"/>
                    <a:gd name="connsiteY2" fmla="*/ 0 h 3559629"/>
                    <a:gd name="connsiteX3" fmla="*/ 849161 w 849161"/>
                    <a:gd name="connsiteY3" fmla="*/ 43544 h 3559629"/>
                    <a:gd name="connsiteX4" fmla="*/ 849161 w 849161"/>
                    <a:gd name="connsiteY4" fmla="*/ 95713 h 3559629"/>
                    <a:gd name="connsiteX5" fmla="*/ 848924 w 849161"/>
                    <a:gd name="connsiteY5" fmla="*/ 95758 h 3559629"/>
                    <a:gd name="connsiteX6" fmla="*/ 732575 w 849161"/>
                    <a:gd name="connsiteY6" fmla="*/ 261258 h 3559629"/>
                    <a:gd name="connsiteX7" fmla="*/ 727864 w 849161"/>
                    <a:gd name="connsiteY7" fmla="*/ 261258 h 3559629"/>
                    <a:gd name="connsiteX8" fmla="*/ 732575 w 849161"/>
                    <a:gd name="connsiteY8" fmla="*/ 307995 h 3559629"/>
                    <a:gd name="connsiteX9" fmla="*/ 732575 w 849161"/>
                    <a:gd name="connsiteY9" fmla="*/ 3251634 h 3559629"/>
                    <a:gd name="connsiteX10" fmla="*/ 424580 w 849161"/>
                    <a:gd name="connsiteY10" fmla="*/ 3559629 h 3559629"/>
                    <a:gd name="connsiteX11" fmla="*/ 116585 w 849161"/>
                    <a:gd name="connsiteY11" fmla="*/ 3251634 h 3559629"/>
                    <a:gd name="connsiteX12" fmla="*/ 116585 w 849161"/>
                    <a:gd name="connsiteY12" fmla="*/ 307995 h 3559629"/>
                    <a:gd name="connsiteX13" fmla="*/ 121297 w 849161"/>
                    <a:gd name="connsiteY13" fmla="*/ 261258 h 3559629"/>
                    <a:gd name="connsiteX14" fmla="*/ 115411 w 849161"/>
                    <a:gd name="connsiteY14" fmla="*/ 261258 h 3559629"/>
                    <a:gd name="connsiteX15" fmla="*/ 111799 w 849161"/>
                    <a:gd name="connsiteY15" fmla="*/ 227475 h 3559629"/>
                    <a:gd name="connsiteX16" fmla="*/ 59873 w 849161"/>
                    <a:gd name="connsiteY16" fmla="*/ 136667 h 3559629"/>
                    <a:gd name="connsiteX17" fmla="*/ 0 w 849161"/>
                    <a:gd name="connsiteY17" fmla="*/ 98606 h 3559629"/>
                    <a:gd name="connsiteX18" fmla="*/ 0 w 849161"/>
                    <a:gd name="connsiteY18" fmla="*/ 43544 h 3559629"/>
                    <a:gd name="connsiteX19" fmla="*/ 43544 w 849161"/>
                    <a:gd name="connsiteY19" fmla="*/ 0 h 3559629"/>
                    <a:gd name="csX0" fmla="*/ 43544 w 849161"/>
                    <a:gd name="csY0" fmla="*/ 0 h 3559629"/>
                    <a:gd name="csX1" fmla="*/ 424580 w 849161"/>
                    <a:gd name="csY1" fmla="*/ 0 h 3559629"/>
                    <a:gd name="csX2" fmla="*/ 805617 w 849161"/>
                    <a:gd name="csY2" fmla="*/ 0 h 3559629"/>
                    <a:gd name="csX3" fmla="*/ 849161 w 849161"/>
                    <a:gd name="csY3" fmla="*/ 43544 h 3559629"/>
                    <a:gd name="csX4" fmla="*/ 849161 w 849161"/>
                    <a:gd name="csY4" fmla="*/ 95713 h 3559629"/>
                    <a:gd name="csX5" fmla="*/ 848924 w 849161"/>
                    <a:gd name="csY5" fmla="*/ 95758 h 3559629"/>
                    <a:gd name="csX6" fmla="*/ 732575 w 849161"/>
                    <a:gd name="csY6" fmla="*/ 261258 h 3559629"/>
                    <a:gd name="csX7" fmla="*/ 727864 w 849161"/>
                    <a:gd name="csY7" fmla="*/ 261258 h 3559629"/>
                    <a:gd name="csX8" fmla="*/ 732575 w 849161"/>
                    <a:gd name="csY8" fmla="*/ 307995 h 3559629"/>
                    <a:gd name="csX9" fmla="*/ 732575 w 849161"/>
                    <a:gd name="csY9" fmla="*/ 3251634 h 3559629"/>
                    <a:gd name="csX10" fmla="*/ 424580 w 849161"/>
                    <a:gd name="csY10" fmla="*/ 3559629 h 3559629"/>
                    <a:gd name="csX11" fmla="*/ 116585 w 849161"/>
                    <a:gd name="csY11" fmla="*/ 3251634 h 3559629"/>
                    <a:gd name="csX12" fmla="*/ 116585 w 849161"/>
                    <a:gd name="csY12" fmla="*/ 307995 h 3559629"/>
                    <a:gd name="csX13" fmla="*/ 121297 w 849161"/>
                    <a:gd name="csY13" fmla="*/ 261258 h 3559629"/>
                    <a:gd name="csX14" fmla="*/ 111799 w 849161"/>
                    <a:gd name="csY14" fmla="*/ 227475 h 3559629"/>
                    <a:gd name="csX15" fmla="*/ 59873 w 849161"/>
                    <a:gd name="csY15" fmla="*/ 136667 h 3559629"/>
                    <a:gd name="csX16" fmla="*/ 0 w 849161"/>
                    <a:gd name="csY16" fmla="*/ 98606 h 3559629"/>
                    <a:gd name="csX17" fmla="*/ 0 w 849161"/>
                    <a:gd name="csY17" fmla="*/ 43544 h 3559629"/>
                    <a:gd name="csX18" fmla="*/ 43544 w 849161"/>
                    <a:gd name="csY18" fmla="*/ 0 h 3559629"/>
                    <a:gd name="csX0" fmla="*/ 43544 w 849161"/>
                    <a:gd name="csY0" fmla="*/ 0 h 3559629"/>
                    <a:gd name="csX1" fmla="*/ 424580 w 849161"/>
                    <a:gd name="csY1" fmla="*/ 0 h 3559629"/>
                    <a:gd name="csX2" fmla="*/ 805617 w 849161"/>
                    <a:gd name="csY2" fmla="*/ 0 h 3559629"/>
                    <a:gd name="csX3" fmla="*/ 849161 w 849161"/>
                    <a:gd name="csY3" fmla="*/ 43544 h 3559629"/>
                    <a:gd name="csX4" fmla="*/ 849161 w 849161"/>
                    <a:gd name="csY4" fmla="*/ 95713 h 3559629"/>
                    <a:gd name="csX5" fmla="*/ 848924 w 849161"/>
                    <a:gd name="csY5" fmla="*/ 95758 h 3559629"/>
                    <a:gd name="csX6" fmla="*/ 732575 w 849161"/>
                    <a:gd name="csY6" fmla="*/ 261258 h 3559629"/>
                    <a:gd name="csX7" fmla="*/ 727864 w 849161"/>
                    <a:gd name="csY7" fmla="*/ 261258 h 3559629"/>
                    <a:gd name="csX8" fmla="*/ 732575 w 849161"/>
                    <a:gd name="csY8" fmla="*/ 307995 h 3559629"/>
                    <a:gd name="csX9" fmla="*/ 732575 w 849161"/>
                    <a:gd name="csY9" fmla="*/ 3251634 h 3559629"/>
                    <a:gd name="csX10" fmla="*/ 424580 w 849161"/>
                    <a:gd name="csY10" fmla="*/ 3559629 h 3559629"/>
                    <a:gd name="csX11" fmla="*/ 116585 w 849161"/>
                    <a:gd name="csY11" fmla="*/ 3251634 h 3559629"/>
                    <a:gd name="csX12" fmla="*/ 116585 w 849161"/>
                    <a:gd name="csY12" fmla="*/ 307995 h 3559629"/>
                    <a:gd name="csX13" fmla="*/ 111743 w 849161"/>
                    <a:gd name="csY13" fmla="*/ 266951 h 3559629"/>
                    <a:gd name="csX14" fmla="*/ 111799 w 849161"/>
                    <a:gd name="csY14" fmla="*/ 227475 h 3559629"/>
                    <a:gd name="csX15" fmla="*/ 59873 w 849161"/>
                    <a:gd name="csY15" fmla="*/ 136667 h 3559629"/>
                    <a:gd name="csX16" fmla="*/ 0 w 849161"/>
                    <a:gd name="csY16" fmla="*/ 98606 h 3559629"/>
                    <a:gd name="csX17" fmla="*/ 0 w 849161"/>
                    <a:gd name="csY17" fmla="*/ 43544 h 3559629"/>
                    <a:gd name="csX18" fmla="*/ 43544 w 849161"/>
                    <a:gd name="csY18" fmla="*/ 0 h 3559629"/>
                    <a:gd name="csX0" fmla="*/ 0 w 849161"/>
                    <a:gd name="csY0" fmla="*/ 43544 h 3559629"/>
                    <a:gd name="csX1" fmla="*/ 424580 w 849161"/>
                    <a:gd name="csY1" fmla="*/ 0 h 3559629"/>
                    <a:gd name="csX2" fmla="*/ 805617 w 849161"/>
                    <a:gd name="csY2" fmla="*/ 0 h 3559629"/>
                    <a:gd name="csX3" fmla="*/ 849161 w 849161"/>
                    <a:gd name="csY3" fmla="*/ 43544 h 3559629"/>
                    <a:gd name="csX4" fmla="*/ 849161 w 849161"/>
                    <a:gd name="csY4" fmla="*/ 95713 h 3559629"/>
                    <a:gd name="csX5" fmla="*/ 848924 w 849161"/>
                    <a:gd name="csY5" fmla="*/ 95758 h 3559629"/>
                    <a:gd name="csX6" fmla="*/ 732575 w 849161"/>
                    <a:gd name="csY6" fmla="*/ 261258 h 3559629"/>
                    <a:gd name="csX7" fmla="*/ 727864 w 849161"/>
                    <a:gd name="csY7" fmla="*/ 261258 h 3559629"/>
                    <a:gd name="csX8" fmla="*/ 732575 w 849161"/>
                    <a:gd name="csY8" fmla="*/ 307995 h 3559629"/>
                    <a:gd name="csX9" fmla="*/ 732575 w 849161"/>
                    <a:gd name="csY9" fmla="*/ 3251634 h 3559629"/>
                    <a:gd name="csX10" fmla="*/ 424580 w 849161"/>
                    <a:gd name="csY10" fmla="*/ 3559629 h 3559629"/>
                    <a:gd name="csX11" fmla="*/ 116585 w 849161"/>
                    <a:gd name="csY11" fmla="*/ 3251634 h 3559629"/>
                    <a:gd name="csX12" fmla="*/ 116585 w 849161"/>
                    <a:gd name="csY12" fmla="*/ 307995 h 3559629"/>
                    <a:gd name="csX13" fmla="*/ 111743 w 849161"/>
                    <a:gd name="csY13" fmla="*/ 266951 h 3559629"/>
                    <a:gd name="csX14" fmla="*/ 111799 w 849161"/>
                    <a:gd name="csY14" fmla="*/ 227475 h 3559629"/>
                    <a:gd name="csX15" fmla="*/ 59873 w 849161"/>
                    <a:gd name="csY15" fmla="*/ 136667 h 3559629"/>
                    <a:gd name="csX16" fmla="*/ 0 w 849161"/>
                    <a:gd name="csY16" fmla="*/ 98606 h 3559629"/>
                    <a:gd name="csX17" fmla="*/ 0 w 849161"/>
                    <a:gd name="csY17" fmla="*/ 43544 h 3559629"/>
                    <a:gd name="csX0" fmla="*/ 0 w 849161"/>
                    <a:gd name="csY0" fmla="*/ 43544 h 3559629"/>
                    <a:gd name="csX1" fmla="*/ 805617 w 849161"/>
                    <a:gd name="csY1" fmla="*/ 0 h 3559629"/>
                    <a:gd name="csX2" fmla="*/ 849161 w 849161"/>
                    <a:gd name="csY2" fmla="*/ 43544 h 3559629"/>
                    <a:gd name="csX3" fmla="*/ 849161 w 849161"/>
                    <a:gd name="csY3" fmla="*/ 95713 h 3559629"/>
                    <a:gd name="csX4" fmla="*/ 848924 w 849161"/>
                    <a:gd name="csY4" fmla="*/ 95758 h 3559629"/>
                    <a:gd name="csX5" fmla="*/ 732575 w 849161"/>
                    <a:gd name="csY5" fmla="*/ 261258 h 3559629"/>
                    <a:gd name="csX6" fmla="*/ 727864 w 849161"/>
                    <a:gd name="csY6" fmla="*/ 261258 h 3559629"/>
                    <a:gd name="csX7" fmla="*/ 732575 w 849161"/>
                    <a:gd name="csY7" fmla="*/ 307995 h 3559629"/>
                    <a:gd name="csX8" fmla="*/ 732575 w 849161"/>
                    <a:gd name="csY8" fmla="*/ 3251634 h 3559629"/>
                    <a:gd name="csX9" fmla="*/ 424580 w 849161"/>
                    <a:gd name="csY9" fmla="*/ 3559629 h 3559629"/>
                    <a:gd name="csX10" fmla="*/ 116585 w 849161"/>
                    <a:gd name="csY10" fmla="*/ 3251634 h 3559629"/>
                    <a:gd name="csX11" fmla="*/ 116585 w 849161"/>
                    <a:gd name="csY11" fmla="*/ 307995 h 3559629"/>
                    <a:gd name="csX12" fmla="*/ 111743 w 849161"/>
                    <a:gd name="csY12" fmla="*/ 266951 h 3559629"/>
                    <a:gd name="csX13" fmla="*/ 111799 w 849161"/>
                    <a:gd name="csY13" fmla="*/ 227475 h 3559629"/>
                    <a:gd name="csX14" fmla="*/ 59873 w 849161"/>
                    <a:gd name="csY14" fmla="*/ 136667 h 3559629"/>
                    <a:gd name="csX15" fmla="*/ 0 w 849161"/>
                    <a:gd name="csY15" fmla="*/ 98606 h 3559629"/>
                    <a:gd name="csX16" fmla="*/ 0 w 849161"/>
                    <a:gd name="csY16" fmla="*/ 43544 h 3559629"/>
                    <a:gd name="csX0" fmla="*/ 0 w 849161"/>
                    <a:gd name="csY0" fmla="*/ 6704 h 3522789"/>
                    <a:gd name="csX1" fmla="*/ 849161 w 849161"/>
                    <a:gd name="csY1" fmla="*/ 6704 h 3522789"/>
                    <a:gd name="csX2" fmla="*/ 849161 w 849161"/>
                    <a:gd name="csY2" fmla="*/ 58873 h 3522789"/>
                    <a:gd name="csX3" fmla="*/ 848924 w 849161"/>
                    <a:gd name="csY3" fmla="*/ 58918 h 3522789"/>
                    <a:gd name="csX4" fmla="*/ 732575 w 849161"/>
                    <a:gd name="csY4" fmla="*/ 224418 h 3522789"/>
                    <a:gd name="csX5" fmla="*/ 727864 w 849161"/>
                    <a:gd name="csY5" fmla="*/ 224418 h 3522789"/>
                    <a:gd name="csX6" fmla="*/ 732575 w 849161"/>
                    <a:gd name="csY6" fmla="*/ 271155 h 3522789"/>
                    <a:gd name="csX7" fmla="*/ 732575 w 849161"/>
                    <a:gd name="csY7" fmla="*/ 3214794 h 3522789"/>
                    <a:gd name="csX8" fmla="*/ 424580 w 849161"/>
                    <a:gd name="csY8" fmla="*/ 3522789 h 3522789"/>
                    <a:gd name="csX9" fmla="*/ 116585 w 849161"/>
                    <a:gd name="csY9" fmla="*/ 3214794 h 3522789"/>
                    <a:gd name="csX10" fmla="*/ 116585 w 849161"/>
                    <a:gd name="csY10" fmla="*/ 271155 h 3522789"/>
                    <a:gd name="csX11" fmla="*/ 111743 w 849161"/>
                    <a:gd name="csY11" fmla="*/ 230111 h 3522789"/>
                    <a:gd name="csX12" fmla="*/ 111799 w 849161"/>
                    <a:gd name="csY12" fmla="*/ 190635 h 3522789"/>
                    <a:gd name="csX13" fmla="*/ 59873 w 849161"/>
                    <a:gd name="csY13" fmla="*/ 99827 h 3522789"/>
                    <a:gd name="csX14" fmla="*/ 0 w 849161"/>
                    <a:gd name="csY14" fmla="*/ 61766 h 3522789"/>
                    <a:gd name="csX15" fmla="*/ 0 w 849161"/>
                    <a:gd name="csY15" fmla="*/ 6704 h 3522789"/>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Lst>
                  <a:rect l="l" t="t" r="r" b="b"/>
                  <a:pathLst>
                    <a:path w="849161" h="3522789">
                      <a:moveTo>
                        <a:pt x="0" y="6704"/>
                      </a:moveTo>
                      <a:cubicBezTo>
                        <a:pt x="141527" y="-2473"/>
                        <a:pt x="707634" y="-1991"/>
                        <a:pt x="849161" y="6704"/>
                      </a:cubicBezTo>
                      <a:lnTo>
                        <a:pt x="849161" y="58873"/>
                      </a:lnTo>
                      <a:lnTo>
                        <a:pt x="848924" y="58918"/>
                      </a:lnTo>
                      <a:cubicBezTo>
                        <a:pt x="780551" y="86185"/>
                        <a:pt x="732575" y="150019"/>
                        <a:pt x="732575" y="224418"/>
                      </a:cubicBezTo>
                      <a:lnTo>
                        <a:pt x="727864" y="224418"/>
                      </a:lnTo>
                      <a:lnTo>
                        <a:pt x="732575" y="271155"/>
                      </a:lnTo>
                      <a:lnTo>
                        <a:pt x="732575" y="3214794"/>
                      </a:lnTo>
                      <a:cubicBezTo>
                        <a:pt x="732575" y="3384895"/>
                        <a:pt x="594681" y="3522789"/>
                        <a:pt x="424580" y="3522789"/>
                      </a:cubicBezTo>
                      <a:cubicBezTo>
                        <a:pt x="254479" y="3522789"/>
                        <a:pt x="116585" y="3384895"/>
                        <a:pt x="116585" y="3214794"/>
                      </a:cubicBezTo>
                      <a:lnTo>
                        <a:pt x="116585" y="271155"/>
                      </a:lnTo>
                      <a:lnTo>
                        <a:pt x="111743" y="230111"/>
                      </a:lnTo>
                      <a:cubicBezTo>
                        <a:pt x="111762" y="216952"/>
                        <a:pt x="111780" y="203794"/>
                        <a:pt x="111799" y="190635"/>
                      </a:cubicBezTo>
                      <a:cubicBezTo>
                        <a:pt x="104186" y="155558"/>
                        <a:pt x="85728" y="124205"/>
                        <a:pt x="59873" y="99827"/>
                      </a:cubicBezTo>
                      <a:lnTo>
                        <a:pt x="0" y="61766"/>
                      </a:lnTo>
                      <a:lnTo>
                        <a:pt x="0" y="6704"/>
                      </a:lnTo>
                      <a:close/>
                    </a:path>
                  </a:pathLst>
                </a:custGeom>
                <a:solidFill>
                  <a:srgbClr val="F2F2F2">
                    <a:alpha val="81176"/>
                  </a:srgbClr>
                </a:solidFill>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grpSp>
          <p:grpSp>
            <p:nvGrpSpPr>
              <p:cNvPr id="22" name="Group 21">
                <a:extLst>
                  <a:ext uri="{FF2B5EF4-FFF2-40B4-BE49-F238E27FC236}">
                    <a16:creationId xmlns:a16="http://schemas.microsoft.com/office/drawing/2014/main" id="{C8355DF0-F401-8824-735A-B1B1B581E932}"/>
                  </a:ext>
                </a:extLst>
              </p:cNvPr>
              <p:cNvGrpSpPr/>
              <p:nvPr/>
            </p:nvGrpSpPr>
            <p:grpSpPr>
              <a:xfrm rot="20321151">
                <a:off x="1990255" y="-266237"/>
                <a:ext cx="2858239" cy="1041081"/>
                <a:chOff x="2573549" y="1200881"/>
                <a:chExt cx="2858239" cy="1041081"/>
              </a:xfrm>
            </p:grpSpPr>
            <p:sp>
              <p:nvSpPr>
                <p:cNvPr id="23" name="Oval 22">
                  <a:extLst>
                    <a:ext uri="{FF2B5EF4-FFF2-40B4-BE49-F238E27FC236}">
                      <a16:creationId xmlns:a16="http://schemas.microsoft.com/office/drawing/2014/main" id="{1440D0B1-0ABD-9A0C-148C-CA288FB94E90}"/>
                    </a:ext>
                  </a:extLst>
                </p:cNvPr>
                <p:cNvSpPr/>
                <p:nvPr/>
              </p:nvSpPr>
              <p:spPr>
                <a:xfrm rot="17886878">
                  <a:off x="2494625" y="2061438"/>
                  <a:ext cx="259448" cy="101599"/>
                </a:xfrm>
                <a:prstGeom prst="ellipse">
                  <a:avLst/>
                </a:prstGeom>
                <a:solidFill>
                  <a:srgbClr val="FFC000"/>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Oval 23">
                  <a:extLst>
                    <a:ext uri="{FF2B5EF4-FFF2-40B4-BE49-F238E27FC236}">
                      <a16:creationId xmlns:a16="http://schemas.microsoft.com/office/drawing/2014/main" id="{E47F19E2-707E-D51C-F111-CDD8B29858C5}"/>
                    </a:ext>
                  </a:extLst>
                </p:cNvPr>
                <p:cNvSpPr/>
                <p:nvPr/>
              </p:nvSpPr>
              <p:spPr>
                <a:xfrm rot="16846704">
                  <a:off x="5166784" y="1504009"/>
                  <a:ext cx="259448" cy="101599"/>
                </a:xfrm>
                <a:prstGeom prst="ellipse">
                  <a:avLst/>
                </a:prstGeom>
                <a:solidFill>
                  <a:srgbClr val="FFC000"/>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Oval 24">
                  <a:extLst>
                    <a:ext uri="{FF2B5EF4-FFF2-40B4-BE49-F238E27FC236}">
                      <a16:creationId xmlns:a16="http://schemas.microsoft.com/office/drawing/2014/main" id="{C23C79E4-7D74-60F1-A0F5-353E3BCFF2CC}"/>
                    </a:ext>
                  </a:extLst>
                </p:cNvPr>
                <p:cNvSpPr/>
                <p:nvPr/>
              </p:nvSpPr>
              <p:spPr>
                <a:xfrm rot="19520500">
                  <a:off x="4782357" y="1523569"/>
                  <a:ext cx="259448" cy="101599"/>
                </a:xfrm>
                <a:prstGeom prst="ellipse">
                  <a:avLst/>
                </a:prstGeom>
                <a:solidFill>
                  <a:srgbClr val="FFC000"/>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 name="Oval 25">
                  <a:extLst>
                    <a:ext uri="{FF2B5EF4-FFF2-40B4-BE49-F238E27FC236}">
                      <a16:creationId xmlns:a16="http://schemas.microsoft.com/office/drawing/2014/main" id="{B617BF7B-9B1B-3201-A932-70B755AE1656}"/>
                    </a:ext>
                  </a:extLst>
                </p:cNvPr>
                <p:cNvSpPr/>
                <p:nvPr/>
              </p:nvSpPr>
              <p:spPr>
                <a:xfrm rot="19847351">
                  <a:off x="2597034" y="1815521"/>
                  <a:ext cx="259447" cy="101600"/>
                </a:xfrm>
                <a:prstGeom prst="ellipse">
                  <a:avLst/>
                </a:prstGeom>
                <a:solidFill>
                  <a:srgbClr val="FFC000"/>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 name="Oval 26">
                  <a:extLst>
                    <a:ext uri="{FF2B5EF4-FFF2-40B4-BE49-F238E27FC236}">
                      <a16:creationId xmlns:a16="http://schemas.microsoft.com/office/drawing/2014/main" id="{BE64EB83-FD85-5C8A-F123-58D678E3CD90}"/>
                    </a:ext>
                  </a:extLst>
                </p:cNvPr>
                <p:cNvSpPr/>
                <p:nvPr/>
              </p:nvSpPr>
              <p:spPr>
                <a:xfrm rot="20337290">
                  <a:off x="2969734" y="1587170"/>
                  <a:ext cx="259448" cy="101599"/>
                </a:xfrm>
                <a:prstGeom prst="ellipse">
                  <a:avLst/>
                </a:prstGeom>
                <a:solidFill>
                  <a:srgbClr val="FFC000"/>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 name="Oval 27">
                  <a:extLst>
                    <a:ext uri="{FF2B5EF4-FFF2-40B4-BE49-F238E27FC236}">
                      <a16:creationId xmlns:a16="http://schemas.microsoft.com/office/drawing/2014/main" id="{7C6495D6-4C5D-370D-9631-413922708A4B}"/>
                    </a:ext>
                  </a:extLst>
                </p:cNvPr>
                <p:cNvSpPr/>
                <p:nvPr/>
              </p:nvSpPr>
              <p:spPr>
                <a:xfrm rot="21452463">
                  <a:off x="3798055" y="1598626"/>
                  <a:ext cx="238872" cy="115413"/>
                </a:xfrm>
                <a:prstGeom prst="ellipse">
                  <a:avLst/>
                </a:prstGeom>
                <a:solidFill>
                  <a:srgbClr val="FFC000"/>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 name="Oval 28">
                  <a:extLst>
                    <a:ext uri="{FF2B5EF4-FFF2-40B4-BE49-F238E27FC236}">
                      <a16:creationId xmlns:a16="http://schemas.microsoft.com/office/drawing/2014/main" id="{B2BA433A-19F1-E5B9-7E8E-B125C7B004DA}"/>
                    </a:ext>
                  </a:extLst>
                </p:cNvPr>
                <p:cNvSpPr/>
                <p:nvPr/>
              </p:nvSpPr>
              <p:spPr>
                <a:xfrm rot="1912596">
                  <a:off x="4228980" y="1496467"/>
                  <a:ext cx="259448" cy="101600"/>
                </a:xfrm>
                <a:prstGeom prst="ellipse">
                  <a:avLst/>
                </a:prstGeom>
                <a:solidFill>
                  <a:srgbClr val="FFC000"/>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 name="Oval 29">
                  <a:extLst>
                    <a:ext uri="{FF2B5EF4-FFF2-40B4-BE49-F238E27FC236}">
                      <a16:creationId xmlns:a16="http://schemas.microsoft.com/office/drawing/2014/main" id="{540493E9-0D41-D2C5-8604-03ACFED3D84B}"/>
                    </a:ext>
                  </a:extLst>
                </p:cNvPr>
                <p:cNvSpPr/>
                <p:nvPr/>
              </p:nvSpPr>
              <p:spPr>
                <a:xfrm rot="16846704">
                  <a:off x="5251265" y="1620801"/>
                  <a:ext cx="259448" cy="101599"/>
                </a:xfrm>
                <a:prstGeom prst="ellipse">
                  <a:avLst/>
                </a:prstGeom>
                <a:solidFill>
                  <a:srgbClr val="FFC000"/>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 name="Oval 30">
                  <a:extLst>
                    <a:ext uri="{FF2B5EF4-FFF2-40B4-BE49-F238E27FC236}">
                      <a16:creationId xmlns:a16="http://schemas.microsoft.com/office/drawing/2014/main" id="{443EBE96-22CA-3381-3082-714C54306380}"/>
                    </a:ext>
                  </a:extLst>
                </p:cNvPr>
                <p:cNvSpPr/>
                <p:nvPr/>
              </p:nvSpPr>
              <p:spPr>
                <a:xfrm rot="15701729">
                  <a:off x="5239729" y="1279805"/>
                  <a:ext cx="259448" cy="101599"/>
                </a:xfrm>
                <a:prstGeom prst="ellipse">
                  <a:avLst/>
                </a:prstGeom>
                <a:solidFill>
                  <a:srgbClr val="FFC000"/>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grpSp>
        <p:sp>
          <p:nvSpPr>
            <p:cNvPr id="34" name="TextBox 33">
              <a:extLst>
                <a:ext uri="{FF2B5EF4-FFF2-40B4-BE49-F238E27FC236}">
                  <a16:creationId xmlns:a16="http://schemas.microsoft.com/office/drawing/2014/main" id="{A1CF54BD-B9D3-3292-1FF1-3A6AAF20F313}"/>
                </a:ext>
              </a:extLst>
            </p:cNvPr>
            <p:cNvSpPr txBox="1"/>
            <p:nvPr/>
          </p:nvSpPr>
          <p:spPr>
            <a:xfrm>
              <a:off x="3703961" y="4132122"/>
              <a:ext cx="1382703" cy="962700"/>
            </a:xfrm>
            <a:prstGeom prst="rect">
              <a:avLst/>
            </a:prstGeom>
            <a:noFill/>
          </p:spPr>
          <p:txBody>
            <a:bodyPr wrap="square" rtlCol="0">
              <a:spAutoFit/>
            </a:bodyPr>
            <a:lstStyle/>
            <a:p>
              <a:pPr algn="l">
                <a:spcAft>
                  <a:spcPts val="1200"/>
                </a:spcAft>
              </a:pPr>
              <a:r>
                <a:rPr lang="en-GB" sz="2000" dirty="0" err="1">
                  <a:latin typeface="Arial" panose="020B0604020202020204" pitchFamily="34" charset="0"/>
                  <a:cs typeface="Arial" panose="020B0604020202020204" pitchFamily="34" charset="0"/>
                </a:rPr>
                <a:t>Cupán</a:t>
              </a:r>
              <a:r>
                <a:rPr lang="en-GB" sz="2000" dirty="0">
                  <a:latin typeface="Arial" panose="020B0604020202020204" pitchFamily="34" charset="0"/>
                  <a:cs typeface="Arial" panose="020B0604020202020204" pitchFamily="34" charset="0"/>
                </a:rPr>
                <a:t> </a:t>
              </a:r>
              <a:r>
                <a:rPr lang="en-GB" sz="2000" dirty="0" err="1">
                  <a:latin typeface="Arial" panose="020B0604020202020204" pitchFamily="34" charset="0"/>
                  <a:cs typeface="Arial" panose="020B0604020202020204" pitchFamily="34" charset="0"/>
                </a:rPr>
                <a:t>uisce</a:t>
              </a:r>
              <a:endParaRPr lang="en-GB" sz="2000" dirty="0">
                <a:latin typeface="Arial" panose="020B0604020202020204" pitchFamily="34" charset="0"/>
                <a:cs typeface="Arial" panose="020B0604020202020204" pitchFamily="34" charset="0"/>
              </a:endParaRPr>
            </a:p>
          </p:txBody>
        </p:sp>
      </p:grpSp>
    </p:spTree>
    <p:extLst>
      <p:ext uri="{BB962C8B-B14F-4D97-AF65-F5344CB8AC3E}">
        <p14:creationId xmlns:p14="http://schemas.microsoft.com/office/powerpoint/2010/main" val="2695779415"/>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B3739F-1A16-9FBB-8E65-78539D8F614E}"/>
              </a:ext>
            </a:extLst>
          </p:cNvPr>
          <p:cNvSpPr>
            <a:spLocks noGrp="1"/>
          </p:cNvSpPr>
          <p:nvPr>
            <p:ph type="title"/>
          </p:nvPr>
        </p:nvSpPr>
        <p:spPr>
          <a:xfrm>
            <a:off x="92597" y="197771"/>
            <a:ext cx="8935656" cy="1089529"/>
          </a:xfrm>
        </p:spPr>
        <p:txBody>
          <a:bodyPr/>
          <a:lstStyle/>
          <a:p>
            <a:r>
              <a:rPr lang="en-GB" dirty="0" err="1"/>
              <a:t>Torthaí</a:t>
            </a:r>
            <a:r>
              <a:rPr lang="en-GB" dirty="0"/>
              <a:t> agus </a:t>
            </a:r>
            <a:r>
              <a:rPr lang="en-GB" dirty="0" err="1"/>
              <a:t>Ríomhanna</a:t>
            </a:r>
            <a:r>
              <a:rPr lang="en-GB" dirty="0"/>
              <a:t> (</a:t>
            </a:r>
            <a:r>
              <a:rPr lang="en-GB" dirty="0" err="1"/>
              <a:t>cupán</a:t>
            </a:r>
            <a:r>
              <a:rPr lang="en-GB" dirty="0"/>
              <a:t> </a:t>
            </a:r>
            <a:r>
              <a:rPr lang="en-GB" dirty="0" err="1"/>
              <a:t>páipéir</a:t>
            </a:r>
            <a:r>
              <a:rPr lang="en-GB" dirty="0"/>
              <a:t>)</a:t>
            </a:r>
          </a:p>
        </p:txBody>
      </p:sp>
      <p:graphicFrame>
        <p:nvGraphicFramePr>
          <p:cNvPr id="3" name="Table 2">
            <a:extLst>
              <a:ext uri="{FF2B5EF4-FFF2-40B4-BE49-F238E27FC236}">
                <a16:creationId xmlns:a16="http://schemas.microsoft.com/office/drawing/2014/main" id="{C2A8B0DF-CF77-03C1-72D0-7B7C568056A6}"/>
              </a:ext>
            </a:extLst>
          </p:cNvPr>
          <p:cNvGraphicFramePr>
            <a:graphicFrameLocks noGrp="1"/>
          </p:cNvGraphicFramePr>
          <p:nvPr>
            <p:extLst>
              <p:ext uri="{D42A27DB-BD31-4B8C-83A1-F6EECF244321}">
                <p14:modId xmlns:p14="http://schemas.microsoft.com/office/powerpoint/2010/main" val="4148450862"/>
              </p:ext>
            </p:extLst>
          </p:nvPr>
        </p:nvGraphicFramePr>
        <p:xfrm>
          <a:off x="253999" y="1204029"/>
          <a:ext cx="8581391" cy="3342602"/>
        </p:xfrm>
        <a:graphic>
          <a:graphicData uri="http://schemas.openxmlformats.org/drawingml/2006/table">
            <a:tbl>
              <a:tblPr firstRow="1" firstCol="1" bandRow="1"/>
              <a:tblGrid>
                <a:gridCol w="4413828">
                  <a:extLst>
                    <a:ext uri="{9D8B030D-6E8A-4147-A177-3AD203B41FA5}">
                      <a16:colId xmlns:a16="http://schemas.microsoft.com/office/drawing/2014/main" val="1984243519"/>
                    </a:ext>
                  </a:extLst>
                </a:gridCol>
                <a:gridCol w="2161236">
                  <a:extLst>
                    <a:ext uri="{9D8B030D-6E8A-4147-A177-3AD203B41FA5}">
                      <a16:colId xmlns:a16="http://schemas.microsoft.com/office/drawing/2014/main" val="1814511107"/>
                    </a:ext>
                  </a:extLst>
                </a:gridCol>
                <a:gridCol w="2006327">
                  <a:extLst>
                    <a:ext uri="{9D8B030D-6E8A-4147-A177-3AD203B41FA5}">
                      <a16:colId xmlns:a16="http://schemas.microsoft.com/office/drawing/2014/main" val="1875870980"/>
                    </a:ext>
                  </a:extLst>
                </a:gridCol>
              </a:tblGrid>
              <a:tr h="1148190">
                <a:tc>
                  <a:txBody>
                    <a:bodyPr/>
                    <a:lstStyle/>
                    <a:p>
                      <a:pPr>
                        <a:lnSpc>
                          <a:spcPct val="115000"/>
                        </a:lnSpc>
                        <a:spcAft>
                          <a:spcPts val="800"/>
                        </a:spcAft>
                      </a:pPr>
                      <a:endParaRPr lang="en-GB" sz="3200" kern="100" noProof="0">
                        <a:effectLst/>
                        <a:latin typeface="+mn-lt"/>
                        <a:ea typeface="Aptos" panose="020B0004020202020204" pitchFamily="34" charset="0"/>
                        <a:cs typeface="Times New Roman" panose="02020603050405020304" pitchFamily="18" charset="0"/>
                      </a:endParaRPr>
                    </a:p>
                  </a:txBody>
                  <a:tcPr marL="52156" marR="5215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nSpc>
                          <a:spcPct val="115000"/>
                        </a:lnSpc>
                        <a:spcAft>
                          <a:spcPts val="800"/>
                        </a:spcAft>
                      </a:pPr>
                      <a:r>
                        <a:rPr lang="en-GB" sz="3200" kern="100" noProof="0" dirty="0" err="1">
                          <a:effectLst/>
                          <a:latin typeface="+mn-lt"/>
                          <a:ea typeface="Aptos" panose="020B0004020202020204" pitchFamily="34" charset="0"/>
                          <a:cs typeface="Times New Roman" panose="02020603050405020304" pitchFamily="18" charset="0"/>
                        </a:rPr>
                        <a:t>Torthaí</a:t>
                      </a:r>
                      <a:r>
                        <a:rPr lang="en-GB" sz="3200" kern="100" noProof="0" dirty="0">
                          <a:effectLst/>
                          <a:latin typeface="+mn-lt"/>
                          <a:ea typeface="Aptos" panose="020B0004020202020204" pitchFamily="34" charset="0"/>
                          <a:cs typeface="Times New Roman" panose="02020603050405020304" pitchFamily="18" charset="0"/>
                        </a:rPr>
                        <a:t> </a:t>
                      </a:r>
                      <a:r>
                        <a:rPr lang="en-GB" sz="3200" kern="100" noProof="0" dirty="0" err="1">
                          <a:effectLst/>
                          <a:latin typeface="+mn-lt"/>
                          <a:ea typeface="Aptos" panose="020B0004020202020204" pitchFamily="34" charset="0"/>
                          <a:cs typeface="Times New Roman" panose="02020603050405020304" pitchFamily="18" charset="0"/>
                        </a:rPr>
                        <a:t>Samplacha</a:t>
                      </a:r>
                      <a:endParaRPr lang="en-GB" sz="3200" kern="100" noProof="0" dirty="0">
                        <a:effectLst/>
                        <a:latin typeface="+mn-lt"/>
                        <a:ea typeface="Aptos" panose="020B0004020202020204" pitchFamily="34" charset="0"/>
                        <a:cs typeface="Times New Roman" panose="02020603050405020304" pitchFamily="18" charset="0"/>
                      </a:endParaRPr>
                    </a:p>
                  </a:txBody>
                  <a:tcPr marL="52156" marR="5215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nSpc>
                          <a:spcPct val="115000"/>
                        </a:lnSpc>
                        <a:spcAft>
                          <a:spcPts val="800"/>
                        </a:spcAft>
                      </a:pPr>
                      <a:endParaRPr lang="en-GB" sz="3200" kern="100" noProof="0">
                        <a:effectLst/>
                        <a:latin typeface="+mn-lt"/>
                        <a:ea typeface="Aptos" panose="020B0004020202020204" pitchFamily="34" charset="0"/>
                        <a:cs typeface="Times New Roman" panose="02020603050405020304" pitchFamily="18" charset="0"/>
                      </a:endParaRPr>
                    </a:p>
                  </a:txBody>
                  <a:tcPr marL="52156" marR="5215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669445772"/>
                  </a:ext>
                </a:extLst>
              </a:tr>
              <a:tr h="548603">
                <a:tc>
                  <a:txBody>
                    <a:bodyPr/>
                    <a:lstStyle/>
                    <a:p>
                      <a:pPr>
                        <a:lnSpc>
                          <a:spcPct val="115000"/>
                        </a:lnSpc>
                        <a:spcAft>
                          <a:spcPts val="800"/>
                        </a:spcAft>
                      </a:pPr>
                      <a:r>
                        <a:rPr lang="en-GB" sz="3200" kern="100" noProof="0" dirty="0">
                          <a:effectLst/>
                          <a:latin typeface="+mn-lt"/>
                          <a:ea typeface="Aptos" panose="020B0004020202020204" pitchFamily="34" charset="0"/>
                          <a:cs typeface="Times New Roman" panose="02020603050405020304" pitchFamily="18" charset="0"/>
                        </a:rPr>
                        <a:t>Mais </a:t>
                      </a:r>
                      <a:r>
                        <a:rPr lang="en-GB" sz="3200" kern="100" noProof="0" dirty="0" err="1">
                          <a:effectLst/>
                          <a:latin typeface="+mn-lt"/>
                          <a:ea typeface="Aptos" panose="020B0004020202020204" pitchFamily="34" charset="0"/>
                          <a:cs typeface="Times New Roman" panose="02020603050405020304" pitchFamily="18" charset="0"/>
                        </a:rPr>
                        <a:t>copair</a:t>
                      </a:r>
                      <a:endParaRPr lang="en-GB" sz="3200" kern="100" noProof="0" dirty="0">
                        <a:effectLst/>
                        <a:latin typeface="+mn-lt"/>
                        <a:ea typeface="Aptos" panose="020B0004020202020204" pitchFamily="34" charset="0"/>
                        <a:cs typeface="Times New Roman" panose="02020603050405020304" pitchFamily="18" charset="0"/>
                      </a:endParaRPr>
                    </a:p>
                  </a:txBody>
                  <a:tcPr marL="52156" marR="5215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nSpc>
                          <a:spcPct val="115000"/>
                        </a:lnSpc>
                        <a:spcAft>
                          <a:spcPts val="800"/>
                        </a:spcAft>
                      </a:pPr>
                      <a:r>
                        <a:rPr lang="en-GB" sz="3200" kern="100" noProof="0">
                          <a:effectLst/>
                          <a:latin typeface="+mn-lt"/>
                          <a:ea typeface="Aptos" panose="020B0004020202020204" pitchFamily="34" charset="0"/>
                          <a:cs typeface="Times New Roman" panose="02020603050405020304" pitchFamily="18" charset="0"/>
                        </a:rPr>
                        <a:t>32 g</a:t>
                      </a:r>
                    </a:p>
                  </a:txBody>
                  <a:tcPr marL="52156" marR="5215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nSpc>
                          <a:spcPct val="115000"/>
                        </a:lnSpc>
                        <a:spcAft>
                          <a:spcPts val="800"/>
                        </a:spcAft>
                      </a:pPr>
                      <a:endParaRPr lang="en-GB" sz="3200" kern="100" noProof="0">
                        <a:effectLst/>
                        <a:latin typeface="+mn-lt"/>
                        <a:ea typeface="Aptos" panose="020B0004020202020204" pitchFamily="34" charset="0"/>
                        <a:cs typeface="Times New Roman" panose="02020603050405020304" pitchFamily="18" charset="0"/>
                      </a:endParaRPr>
                    </a:p>
                  </a:txBody>
                  <a:tcPr marL="52156" marR="5215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4253303922"/>
                  </a:ext>
                </a:extLst>
              </a:tr>
              <a:tr h="548603">
                <a:tc>
                  <a:txBody>
                    <a:bodyPr/>
                    <a:lstStyle/>
                    <a:p>
                      <a:pPr>
                        <a:lnSpc>
                          <a:spcPct val="115000"/>
                        </a:lnSpc>
                        <a:spcAft>
                          <a:spcPts val="800"/>
                        </a:spcAft>
                      </a:pPr>
                      <a:r>
                        <a:rPr lang="en-GB" sz="3200" kern="100" noProof="0" dirty="0">
                          <a:effectLst/>
                          <a:latin typeface="+mn-lt"/>
                          <a:ea typeface="Aptos" panose="020B0004020202020204" pitchFamily="34" charset="0"/>
                          <a:cs typeface="Times New Roman" panose="02020603050405020304" pitchFamily="18" charset="0"/>
                        </a:rPr>
                        <a:t>Mais </a:t>
                      </a:r>
                      <a:r>
                        <a:rPr lang="en-GB" sz="3200" kern="100" noProof="0" dirty="0" err="1">
                          <a:effectLst/>
                          <a:latin typeface="+mn-lt"/>
                          <a:ea typeface="Aptos" panose="020B0004020202020204" pitchFamily="34" charset="0"/>
                          <a:cs typeface="Times New Roman" panose="02020603050405020304" pitchFamily="18" charset="0"/>
                        </a:rPr>
                        <a:t>uisce</a:t>
                      </a:r>
                      <a:endParaRPr lang="en-GB" sz="3200" kern="100" noProof="0" dirty="0">
                        <a:effectLst/>
                        <a:latin typeface="+mn-lt"/>
                        <a:ea typeface="Aptos" panose="020B0004020202020204" pitchFamily="34" charset="0"/>
                        <a:cs typeface="Times New Roman" panose="02020603050405020304" pitchFamily="18" charset="0"/>
                      </a:endParaRPr>
                    </a:p>
                  </a:txBody>
                  <a:tcPr marL="52156" marR="5215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nSpc>
                          <a:spcPct val="115000"/>
                        </a:lnSpc>
                        <a:spcAft>
                          <a:spcPts val="800"/>
                        </a:spcAft>
                      </a:pPr>
                      <a:r>
                        <a:rPr lang="en-GB" sz="3200" kern="100" noProof="0">
                          <a:effectLst/>
                          <a:latin typeface="+mn-lt"/>
                          <a:ea typeface="Aptos" panose="020B0004020202020204" pitchFamily="34" charset="0"/>
                          <a:cs typeface="Times New Roman" panose="02020603050405020304" pitchFamily="18" charset="0"/>
                        </a:rPr>
                        <a:t>35 g</a:t>
                      </a:r>
                    </a:p>
                  </a:txBody>
                  <a:tcPr marL="52156" marR="5215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nSpc>
                          <a:spcPct val="115000"/>
                        </a:lnSpc>
                        <a:spcAft>
                          <a:spcPts val="800"/>
                        </a:spcAft>
                      </a:pPr>
                      <a:endParaRPr lang="en-GB" sz="3200" kern="100" noProof="0">
                        <a:effectLst/>
                        <a:latin typeface="+mn-lt"/>
                        <a:ea typeface="Aptos" panose="020B0004020202020204" pitchFamily="34" charset="0"/>
                        <a:cs typeface="Times New Roman" panose="02020603050405020304" pitchFamily="18" charset="0"/>
                      </a:endParaRPr>
                    </a:p>
                  </a:txBody>
                  <a:tcPr marL="52156" marR="5215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962566157"/>
                  </a:ext>
                </a:extLst>
              </a:tr>
              <a:tr h="548603">
                <a:tc>
                  <a:txBody>
                    <a:bodyPr/>
                    <a:lstStyle/>
                    <a:p>
                      <a:pPr>
                        <a:lnSpc>
                          <a:spcPct val="115000"/>
                        </a:lnSpc>
                        <a:spcAft>
                          <a:spcPts val="800"/>
                        </a:spcAft>
                      </a:pPr>
                      <a:r>
                        <a:rPr lang="en-GB" sz="3200" kern="100" noProof="0" dirty="0" err="1">
                          <a:effectLst/>
                          <a:latin typeface="+mn-lt"/>
                          <a:ea typeface="Aptos" panose="020B0004020202020204" pitchFamily="34" charset="0"/>
                          <a:cs typeface="Times New Roman" panose="02020603050405020304" pitchFamily="18" charset="0"/>
                        </a:rPr>
                        <a:t>Teocht</a:t>
                      </a:r>
                      <a:r>
                        <a:rPr lang="en-GB" sz="3200" kern="100" noProof="0" dirty="0">
                          <a:effectLst/>
                          <a:latin typeface="+mn-lt"/>
                          <a:ea typeface="Aptos" panose="020B0004020202020204" pitchFamily="34" charset="0"/>
                          <a:cs typeface="Times New Roman" panose="02020603050405020304" pitchFamily="18" charset="0"/>
                        </a:rPr>
                        <a:t> </a:t>
                      </a:r>
                      <a:r>
                        <a:rPr lang="en-GB" sz="3200" kern="100" noProof="0" dirty="0" err="1">
                          <a:effectLst/>
                          <a:latin typeface="+mn-lt"/>
                          <a:ea typeface="Aptos" panose="020B0004020202020204" pitchFamily="34" charset="0"/>
                          <a:cs typeface="Times New Roman" panose="02020603050405020304" pitchFamily="18" charset="0"/>
                        </a:rPr>
                        <a:t>tosaigh</a:t>
                      </a:r>
                      <a:endParaRPr lang="en-GB" sz="3200" kern="100" noProof="0" dirty="0">
                        <a:effectLst/>
                        <a:latin typeface="+mn-lt"/>
                        <a:ea typeface="Aptos" panose="020B0004020202020204" pitchFamily="34" charset="0"/>
                        <a:cs typeface="Times New Roman" panose="02020603050405020304" pitchFamily="18" charset="0"/>
                      </a:endParaRPr>
                    </a:p>
                  </a:txBody>
                  <a:tcPr marL="52156" marR="5215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nSpc>
                          <a:spcPct val="115000"/>
                        </a:lnSpc>
                        <a:spcAft>
                          <a:spcPts val="800"/>
                        </a:spcAft>
                      </a:pPr>
                      <a:r>
                        <a:rPr lang="en-GB" sz="3200" kern="100" noProof="0">
                          <a:effectLst/>
                          <a:latin typeface="+mn-lt"/>
                          <a:ea typeface="Aptos" panose="020B0004020202020204" pitchFamily="34" charset="0"/>
                          <a:cs typeface="Times New Roman" panose="02020603050405020304" pitchFamily="18" charset="0"/>
                        </a:rPr>
                        <a:t>17.4</a:t>
                      </a:r>
                      <a:r>
                        <a:rPr lang="en-GB" sz="3200">
                          <a:latin typeface="Arial" panose="020B0604020202020204" pitchFamily="34" charset="0"/>
                          <a:cs typeface="Arial" panose="020B0604020202020204" pitchFamily="34" charset="0"/>
                        </a:rPr>
                        <a:t>°C</a:t>
                      </a:r>
                      <a:endParaRPr lang="en-GB" sz="3200" kern="100" noProof="0">
                        <a:effectLst/>
                        <a:latin typeface="+mn-lt"/>
                        <a:ea typeface="Aptos" panose="020B0004020202020204" pitchFamily="34" charset="0"/>
                        <a:cs typeface="Times New Roman" panose="02020603050405020304" pitchFamily="18" charset="0"/>
                      </a:endParaRPr>
                    </a:p>
                  </a:txBody>
                  <a:tcPr marL="52156" marR="5215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nSpc>
                          <a:spcPct val="115000"/>
                        </a:lnSpc>
                        <a:spcAft>
                          <a:spcPts val="800"/>
                        </a:spcAft>
                      </a:pPr>
                      <a:endParaRPr lang="en-GB" sz="3200" kern="100" noProof="0">
                        <a:effectLst/>
                        <a:latin typeface="+mn-lt"/>
                        <a:ea typeface="Aptos" panose="020B0004020202020204" pitchFamily="34" charset="0"/>
                        <a:cs typeface="Times New Roman" panose="02020603050405020304" pitchFamily="18" charset="0"/>
                      </a:endParaRPr>
                    </a:p>
                  </a:txBody>
                  <a:tcPr marL="52156" marR="5215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572907074"/>
                  </a:ext>
                </a:extLst>
              </a:tr>
              <a:tr h="548603">
                <a:tc>
                  <a:txBody>
                    <a:bodyPr/>
                    <a:lstStyle/>
                    <a:p>
                      <a:pPr>
                        <a:lnSpc>
                          <a:spcPct val="115000"/>
                        </a:lnSpc>
                        <a:spcAft>
                          <a:spcPts val="800"/>
                        </a:spcAft>
                      </a:pPr>
                      <a:r>
                        <a:rPr lang="en-GB" sz="3200" kern="100" noProof="0" dirty="0" err="1">
                          <a:effectLst/>
                          <a:latin typeface="+mn-lt"/>
                          <a:ea typeface="Aptos" panose="020B0004020202020204" pitchFamily="34" charset="0"/>
                          <a:cs typeface="Times New Roman" panose="02020603050405020304" pitchFamily="18" charset="0"/>
                        </a:rPr>
                        <a:t>Teocht</a:t>
                      </a:r>
                      <a:r>
                        <a:rPr lang="en-GB" sz="3200" kern="100" noProof="0" dirty="0">
                          <a:effectLst/>
                          <a:latin typeface="+mn-lt"/>
                          <a:ea typeface="Aptos" panose="020B0004020202020204" pitchFamily="34" charset="0"/>
                          <a:cs typeface="Times New Roman" panose="02020603050405020304" pitchFamily="18" charset="0"/>
                        </a:rPr>
                        <a:t> </a:t>
                      </a:r>
                      <a:r>
                        <a:rPr lang="en-GB" sz="3200" kern="100" noProof="0" dirty="0" err="1">
                          <a:effectLst/>
                          <a:latin typeface="+mn-lt"/>
                          <a:ea typeface="Aptos" panose="020B0004020202020204" pitchFamily="34" charset="0"/>
                          <a:cs typeface="Times New Roman" panose="02020603050405020304" pitchFamily="18" charset="0"/>
                        </a:rPr>
                        <a:t>deiridh</a:t>
                      </a:r>
                      <a:endParaRPr lang="en-GB" sz="3200" kern="100" noProof="0" dirty="0">
                        <a:effectLst/>
                        <a:latin typeface="+mn-lt"/>
                        <a:ea typeface="Aptos" panose="020B0004020202020204" pitchFamily="34" charset="0"/>
                        <a:cs typeface="Times New Roman" panose="02020603050405020304" pitchFamily="18" charset="0"/>
                      </a:endParaRPr>
                    </a:p>
                  </a:txBody>
                  <a:tcPr marL="52156" marR="5215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nSpc>
                          <a:spcPct val="115000"/>
                        </a:lnSpc>
                        <a:spcAft>
                          <a:spcPts val="800"/>
                        </a:spcAft>
                      </a:pPr>
                      <a:r>
                        <a:rPr lang="en-GB" sz="3200" kern="100" noProof="0" dirty="0">
                          <a:effectLst/>
                          <a:latin typeface="+mn-lt"/>
                          <a:ea typeface="Aptos" panose="020B0004020202020204" pitchFamily="34" charset="0"/>
                          <a:cs typeface="Times New Roman" panose="02020603050405020304" pitchFamily="18" charset="0"/>
                        </a:rPr>
                        <a:t>23.5</a:t>
                      </a:r>
                      <a:r>
                        <a:rPr lang="en-GB" sz="3200" dirty="0">
                          <a:latin typeface="Arial" panose="020B0604020202020204" pitchFamily="34" charset="0"/>
                          <a:cs typeface="Arial" panose="020B0604020202020204" pitchFamily="34" charset="0"/>
                        </a:rPr>
                        <a:t>°C</a:t>
                      </a:r>
                      <a:endParaRPr lang="en-GB" sz="3200" kern="100" noProof="0" dirty="0">
                        <a:effectLst/>
                        <a:latin typeface="+mn-lt"/>
                        <a:ea typeface="Aptos" panose="020B0004020202020204" pitchFamily="34" charset="0"/>
                        <a:cs typeface="Times New Roman" panose="02020603050405020304" pitchFamily="18" charset="0"/>
                      </a:endParaRPr>
                    </a:p>
                  </a:txBody>
                  <a:tcPr marL="52156" marR="5215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nSpc>
                          <a:spcPct val="115000"/>
                        </a:lnSpc>
                        <a:spcAft>
                          <a:spcPts val="800"/>
                        </a:spcAft>
                      </a:pPr>
                      <a:endParaRPr lang="en-GB" sz="3200" kern="100" noProof="0" dirty="0">
                        <a:effectLst/>
                        <a:latin typeface="+mn-lt"/>
                        <a:ea typeface="Aptos" panose="020B0004020202020204" pitchFamily="34" charset="0"/>
                        <a:cs typeface="Times New Roman" panose="02020603050405020304" pitchFamily="18" charset="0"/>
                      </a:endParaRPr>
                    </a:p>
                  </a:txBody>
                  <a:tcPr marL="52156" marR="5215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4008205852"/>
                  </a:ext>
                </a:extLst>
              </a:tr>
            </a:tbl>
          </a:graphicData>
        </a:graphic>
      </p:graphicFrame>
      <p:sp>
        <p:nvSpPr>
          <p:cNvPr id="4" name="TextBox 3">
            <a:extLst>
              <a:ext uri="{FF2B5EF4-FFF2-40B4-BE49-F238E27FC236}">
                <a16:creationId xmlns:a16="http://schemas.microsoft.com/office/drawing/2014/main" id="{E0F7FCEA-4600-7C2E-D8A5-FBB9FA30DD08}"/>
              </a:ext>
            </a:extLst>
          </p:cNvPr>
          <p:cNvSpPr txBox="1"/>
          <p:nvPr/>
        </p:nvSpPr>
        <p:spPr>
          <a:xfrm>
            <a:off x="2024301" y="4546631"/>
            <a:ext cx="4625433" cy="523220"/>
          </a:xfrm>
          <a:prstGeom prst="rect">
            <a:avLst/>
          </a:prstGeom>
          <a:noFill/>
        </p:spPr>
        <p:txBody>
          <a:bodyPr wrap="none" rtlCol="0">
            <a:spAutoFit/>
          </a:bodyPr>
          <a:lstStyle/>
          <a:p>
            <a:pPr algn="l">
              <a:spcAft>
                <a:spcPts val="1200"/>
              </a:spcAft>
            </a:pPr>
            <a:r>
              <a:rPr lang="en-GB" sz="2800" dirty="0">
                <a:latin typeface="Arial" panose="020B0604020202020204" pitchFamily="34" charset="0"/>
                <a:cs typeface="Arial" panose="020B0604020202020204" pitchFamily="34" charset="0"/>
              </a:rPr>
              <a:t>Teas </a:t>
            </a:r>
            <a:r>
              <a:rPr lang="en-GB" sz="2800" dirty="0" err="1">
                <a:latin typeface="Arial" panose="020B0604020202020204" pitchFamily="34" charset="0"/>
                <a:cs typeface="Arial" panose="020B0604020202020204" pitchFamily="34" charset="0"/>
              </a:rPr>
              <a:t>isteach</a:t>
            </a:r>
            <a:r>
              <a:rPr lang="en-GB" sz="2800" dirty="0">
                <a:latin typeface="Arial" panose="020B0604020202020204" pitchFamily="34" charset="0"/>
                <a:cs typeface="Arial" panose="020B0604020202020204" pitchFamily="34" charset="0"/>
              </a:rPr>
              <a:t> = Teas </a:t>
            </a:r>
            <a:r>
              <a:rPr lang="en-GB" sz="2800" dirty="0" err="1">
                <a:latin typeface="Arial" panose="020B0604020202020204" pitchFamily="34" charset="0"/>
                <a:cs typeface="Arial" panose="020B0604020202020204" pitchFamily="34" charset="0"/>
              </a:rPr>
              <a:t>amach</a:t>
            </a:r>
            <a:endParaRPr lang="en-GB" sz="2800" dirty="0">
              <a:latin typeface="Arial" panose="020B060402020202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D63C020B-7B31-D829-C436-9B30146183C9}"/>
                  </a:ext>
                </a:extLst>
              </p:cNvPr>
              <p:cNvSpPr txBox="1"/>
              <p:nvPr/>
            </p:nvSpPr>
            <p:spPr>
              <a:xfrm>
                <a:off x="677647" y="5069851"/>
                <a:ext cx="5606984" cy="677108"/>
              </a:xfrm>
              <a:prstGeom prst="rect">
                <a:avLst/>
              </a:prstGeom>
              <a:noFill/>
            </p:spPr>
            <p:txBody>
              <a:bodyPr wrap="none" rtlCol="0">
                <a:spAutoFit/>
              </a:bodyPr>
              <a:lstStyle/>
              <a:p>
                <a:pPr algn="l">
                  <a:spcAft>
                    <a:spcPts val="1200"/>
                  </a:spcAft>
                </a:pPr>
                <a14:m>
                  <m:oMathPara xmlns:m="http://schemas.openxmlformats.org/officeDocument/2006/math">
                    <m:oMathParaPr>
                      <m:jc m:val="centerGroup"/>
                    </m:oMathParaPr>
                    <m:oMath xmlns:m="http://schemas.openxmlformats.org/officeDocument/2006/math">
                      <m:sSub>
                        <m:sSubPr>
                          <m:ctrlPr>
                            <a:rPr lang="en-GB" sz="2800" b="0" i="1" smtClean="0">
                              <a:latin typeface="Cambria Math" panose="02040503050406030204" pitchFamily="18" charset="0"/>
                              <a:cs typeface="Arial" panose="020B0604020202020204" pitchFamily="34" charset="0"/>
                            </a:rPr>
                          </m:ctrlPr>
                        </m:sSubPr>
                        <m:e>
                          <m:r>
                            <a:rPr lang="en-GB" sz="2800" b="0" i="1" smtClean="0">
                              <a:latin typeface="Cambria Math" panose="02040503050406030204" pitchFamily="18" charset="0"/>
                              <a:cs typeface="Arial" panose="020B0604020202020204" pitchFamily="34" charset="0"/>
                            </a:rPr>
                            <m:t>𝑚</m:t>
                          </m:r>
                        </m:e>
                        <m:sub>
                          <m:r>
                            <a:rPr lang="en-GB" sz="2800" b="0" i="1" smtClean="0">
                              <a:latin typeface="Cambria Math" panose="02040503050406030204" pitchFamily="18" charset="0"/>
                              <a:cs typeface="Arial" panose="020B0604020202020204" pitchFamily="34" charset="0"/>
                            </a:rPr>
                            <m:t>𝑐</m:t>
                          </m:r>
                        </m:sub>
                      </m:sSub>
                      <m:sSub>
                        <m:sSubPr>
                          <m:ctrlPr>
                            <a:rPr lang="en-GB" sz="2800" b="0" i="1" smtClean="0">
                              <a:latin typeface="Cambria Math" panose="02040503050406030204" pitchFamily="18" charset="0"/>
                              <a:cs typeface="Arial" panose="020B0604020202020204" pitchFamily="34" charset="0"/>
                            </a:rPr>
                          </m:ctrlPr>
                        </m:sSubPr>
                        <m:e>
                          <m:r>
                            <a:rPr lang="en-GB" sz="2800" b="0" i="1" smtClean="0">
                              <a:latin typeface="Cambria Math" panose="02040503050406030204" pitchFamily="18" charset="0"/>
                              <a:cs typeface="Arial" panose="020B0604020202020204" pitchFamily="34" charset="0"/>
                            </a:rPr>
                            <m:t>𝑐</m:t>
                          </m:r>
                        </m:e>
                        <m:sub>
                          <m:r>
                            <a:rPr lang="en-GB" sz="2800" b="0" i="1" smtClean="0">
                              <a:latin typeface="Cambria Math" panose="02040503050406030204" pitchFamily="18" charset="0"/>
                              <a:cs typeface="Arial" panose="020B0604020202020204" pitchFamily="34" charset="0"/>
                            </a:rPr>
                            <m:t>𝑐</m:t>
                          </m:r>
                        </m:sub>
                      </m:sSub>
                      <m:d>
                        <m:dPr>
                          <m:ctrlPr>
                            <a:rPr lang="en-GB" sz="2800" b="0" i="1" smtClean="0">
                              <a:latin typeface="Cambria Math" panose="02040503050406030204" pitchFamily="18" charset="0"/>
                              <a:cs typeface="Arial" panose="020B0604020202020204" pitchFamily="34" charset="0"/>
                            </a:rPr>
                          </m:ctrlPr>
                        </m:dPr>
                        <m:e>
                          <m:r>
                            <a:rPr lang="en-GB" sz="2800" b="0" i="1" smtClean="0">
                              <a:latin typeface="Cambria Math" panose="02040503050406030204" pitchFamily="18" charset="0"/>
                              <a:cs typeface="Arial" panose="020B0604020202020204" pitchFamily="34" charset="0"/>
                            </a:rPr>
                            <m:t>100−</m:t>
                          </m:r>
                          <m:sSub>
                            <m:sSubPr>
                              <m:ctrlPr>
                                <a:rPr lang="en-GB" sz="2800" b="0" i="1" smtClean="0">
                                  <a:latin typeface="Cambria Math" panose="02040503050406030204" pitchFamily="18" charset="0"/>
                                  <a:cs typeface="Arial" panose="020B0604020202020204" pitchFamily="34" charset="0"/>
                                </a:rPr>
                              </m:ctrlPr>
                            </m:sSubPr>
                            <m:e>
                              <m:r>
                                <a:rPr lang="en-GB" sz="2800" b="0" i="1" smtClean="0">
                                  <a:latin typeface="Cambria Math" panose="02040503050406030204" pitchFamily="18" charset="0"/>
                                  <a:cs typeface="Arial" panose="020B0604020202020204" pitchFamily="34" charset="0"/>
                                </a:rPr>
                                <m:t>𝜃</m:t>
                              </m:r>
                            </m:e>
                            <m:sub>
                              <m:r>
                                <a:rPr lang="en-GB" sz="2800" b="0" i="1" smtClean="0">
                                  <a:latin typeface="Cambria Math" panose="02040503050406030204" pitchFamily="18" charset="0"/>
                                  <a:cs typeface="Arial" panose="020B0604020202020204" pitchFamily="34" charset="0"/>
                                </a:rPr>
                                <m:t>2</m:t>
                              </m:r>
                            </m:sub>
                          </m:sSub>
                        </m:e>
                      </m:d>
                      <m:r>
                        <a:rPr lang="en-GB" sz="2800" b="0" i="1" smtClean="0">
                          <a:latin typeface="Cambria Math" panose="02040503050406030204" pitchFamily="18" charset="0"/>
                          <a:cs typeface="Arial" panose="020B0604020202020204" pitchFamily="34" charset="0"/>
                        </a:rPr>
                        <m:t>=</m:t>
                      </m:r>
                      <m:sSub>
                        <m:sSubPr>
                          <m:ctrlPr>
                            <a:rPr lang="en-GB" sz="2800" b="0" i="1" smtClean="0">
                              <a:latin typeface="Cambria Math" panose="02040503050406030204" pitchFamily="18" charset="0"/>
                              <a:cs typeface="Arial" panose="020B0604020202020204" pitchFamily="34" charset="0"/>
                            </a:rPr>
                          </m:ctrlPr>
                        </m:sSubPr>
                        <m:e>
                          <m:r>
                            <a:rPr lang="en-GB" sz="2800" b="0" i="1" smtClean="0">
                              <a:latin typeface="Cambria Math" panose="02040503050406030204" pitchFamily="18" charset="0"/>
                              <a:cs typeface="Arial" panose="020B0604020202020204" pitchFamily="34" charset="0"/>
                            </a:rPr>
                            <m:t>𝑚</m:t>
                          </m:r>
                        </m:e>
                        <m:sub>
                          <m:r>
                            <a:rPr lang="en-GB" sz="2800" b="0" i="1" smtClean="0">
                              <a:latin typeface="Cambria Math" panose="02040503050406030204" pitchFamily="18" charset="0"/>
                              <a:cs typeface="Arial" panose="020B0604020202020204" pitchFamily="34" charset="0"/>
                            </a:rPr>
                            <m:t>𝑤</m:t>
                          </m:r>
                        </m:sub>
                      </m:sSub>
                      <m:sSub>
                        <m:sSubPr>
                          <m:ctrlPr>
                            <a:rPr lang="en-GB" sz="2800" b="0" i="1" smtClean="0">
                              <a:latin typeface="Cambria Math" panose="02040503050406030204" pitchFamily="18" charset="0"/>
                              <a:cs typeface="Arial" panose="020B0604020202020204" pitchFamily="34" charset="0"/>
                            </a:rPr>
                          </m:ctrlPr>
                        </m:sSubPr>
                        <m:e>
                          <m:r>
                            <a:rPr lang="en-GB" sz="2800" b="0" i="1" smtClean="0">
                              <a:latin typeface="Cambria Math" panose="02040503050406030204" pitchFamily="18" charset="0"/>
                              <a:cs typeface="Arial" panose="020B0604020202020204" pitchFamily="34" charset="0"/>
                            </a:rPr>
                            <m:t>𝑐</m:t>
                          </m:r>
                        </m:e>
                        <m:sub>
                          <m:r>
                            <a:rPr lang="en-GB" sz="2800" b="0" i="1" smtClean="0">
                              <a:latin typeface="Cambria Math" panose="02040503050406030204" pitchFamily="18" charset="0"/>
                              <a:cs typeface="Arial" panose="020B0604020202020204" pitchFamily="34" charset="0"/>
                            </a:rPr>
                            <m:t>𝑤</m:t>
                          </m:r>
                        </m:sub>
                      </m:sSub>
                      <m:r>
                        <a:rPr lang="en-GB" sz="2800" b="0" i="1" smtClean="0">
                          <a:latin typeface="Cambria Math" panose="02040503050406030204" pitchFamily="18" charset="0"/>
                          <a:cs typeface="Arial" panose="020B0604020202020204" pitchFamily="34" charset="0"/>
                        </a:rPr>
                        <m:t>(</m:t>
                      </m:r>
                      <m:sSub>
                        <m:sSubPr>
                          <m:ctrlPr>
                            <a:rPr lang="en-GB" sz="2800" b="0" i="1" smtClean="0">
                              <a:latin typeface="Cambria Math" panose="02040503050406030204" pitchFamily="18" charset="0"/>
                              <a:cs typeface="Arial" panose="020B0604020202020204" pitchFamily="34" charset="0"/>
                            </a:rPr>
                          </m:ctrlPr>
                        </m:sSubPr>
                        <m:e>
                          <m:r>
                            <a:rPr lang="en-GB" sz="2800" b="0" i="1" smtClean="0">
                              <a:latin typeface="Cambria Math" panose="02040503050406030204" pitchFamily="18" charset="0"/>
                              <a:cs typeface="Arial" panose="020B0604020202020204" pitchFamily="34" charset="0"/>
                            </a:rPr>
                            <m:t>𝜃</m:t>
                          </m:r>
                        </m:e>
                        <m:sub>
                          <m:r>
                            <a:rPr lang="en-GB" sz="2800" b="0" i="1" smtClean="0">
                              <a:latin typeface="Cambria Math" panose="02040503050406030204" pitchFamily="18" charset="0"/>
                              <a:cs typeface="Arial" panose="020B0604020202020204" pitchFamily="34" charset="0"/>
                            </a:rPr>
                            <m:t>2</m:t>
                          </m:r>
                        </m:sub>
                      </m:sSub>
                      <m:r>
                        <a:rPr lang="en-GB" sz="2800" b="0" i="1" smtClean="0">
                          <a:latin typeface="Cambria Math" panose="02040503050406030204" pitchFamily="18" charset="0"/>
                          <a:cs typeface="Arial" panose="020B0604020202020204" pitchFamily="34" charset="0"/>
                        </a:rPr>
                        <m:t>−</m:t>
                      </m:r>
                      <m:sSub>
                        <m:sSubPr>
                          <m:ctrlPr>
                            <a:rPr lang="en-GB" sz="2800" b="0" i="1" smtClean="0">
                              <a:latin typeface="Cambria Math" panose="02040503050406030204" pitchFamily="18" charset="0"/>
                              <a:cs typeface="Arial" panose="020B0604020202020204" pitchFamily="34" charset="0"/>
                            </a:rPr>
                          </m:ctrlPr>
                        </m:sSubPr>
                        <m:e>
                          <m:r>
                            <a:rPr lang="en-GB" sz="2800" b="0" i="1" smtClean="0">
                              <a:latin typeface="Cambria Math" panose="02040503050406030204" pitchFamily="18" charset="0"/>
                              <a:cs typeface="Arial" panose="020B0604020202020204" pitchFamily="34" charset="0"/>
                            </a:rPr>
                            <m:t>𝜃</m:t>
                          </m:r>
                        </m:e>
                        <m:sub>
                          <m:r>
                            <a:rPr lang="en-GB" sz="2800" b="0" i="1" smtClean="0">
                              <a:latin typeface="Cambria Math" panose="02040503050406030204" pitchFamily="18" charset="0"/>
                              <a:cs typeface="Arial" panose="020B0604020202020204" pitchFamily="34" charset="0"/>
                            </a:rPr>
                            <m:t>1</m:t>
                          </m:r>
                        </m:sub>
                      </m:sSub>
                      <m:r>
                        <a:rPr lang="en-GB" sz="2800" b="0" i="1" smtClean="0">
                          <a:latin typeface="Cambria Math" panose="02040503050406030204" pitchFamily="18" charset="0"/>
                          <a:cs typeface="Arial" panose="020B0604020202020204" pitchFamily="34" charset="0"/>
                        </a:rPr>
                        <m:t>)</m:t>
                      </m:r>
                    </m:oMath>
                  </m:oMathPara>
                </a14:m>
                <a:endParaRPr lang="en-GB" sz="2800">
                  <a:latin typeface="Arial" panose="020B0604020202020204" pitchFamily="34" charset="0"/>
                  <a:cs typeface="Arial" panose="020B0604020202020204" pitchFamily="34" charset="0"/>
                </a:endParaRPr>
              </a:p>
            </p:txBody>
          </p:sp>
        </mc:Choice>
        <mc:Fallback xmlns="">
          <p:sp>
            <p:nvSpPr>
              <p:cNvPr id="5" name="TextBox 4">
                <a:extLst>
                  <a:ext uri="{FF2B5EF4-FFF2-40B4-BE49-F238E27FC236}">
                    <a16:creationId xmlns:a16="http://schemas.microsoft.com/office/drawing/2014/main" id="{D63C020B-7B31-D829-C436-9B30146183C9}"/>
                  </a:ext>
                </a:extLst>
              </p:cNvPr>
              <p:cNvSpPr txBox="1">
                <a:spLocks noRot="1" noChangeAspect="1" noMove="1" noResize="1" noEditPoints="1" noAdjustHandles="1" noChangeArrowheads="1" noChangeShapeType="1" noTextEdit="1"/>
              </p:cNvSpPr>
              <p:nvPr/>
            </p:nvSpPr>
            <p:spPr>
              <a:xfrm>
                <a:off x="677647" y="5069851"/>
                <a:ext cx="5606984" cy="677108"/>
              </a:xfrm>
              <a:prstGeom prst="rect">
                <a:avLst/>
              </a:prstGeom>
              <a:blipFill>
                <a:blip r:embed="rId2"/>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F271ED3B-FBE4-1610-C919-3456CF5EA1F7}"/>
                  </a:ext>
                </a:extLst>
              </p:cNvPr>
              <p:cNvSpPr txBox="1"/>
              <p:nvPr/>
            </p:nvSpPr>
            <p:spPr>
              <a:xfrm>
                <a:off x="3772022" y="2251127"/>
                <a:ext cx="741613" cy="677108"/>
              </a:xfrm>
              <a:prstGeom prst="rect">
                <a:avLst/>
              </a:prstGeom>
              <a:noFill/>
            </p:spPr>
            <p:txBody>
              <a:bodyPr wrap="none" rtlCol="0">
                <a:spAutoFit/>
              </a:bodyPr>
              <a:lstStyle/>
              <a:p>
                <a:pPr algn="l">
                  <a:spcAft>
                    <a:spcPts val="1200"/>
                  </a:spcAft>
                </a:pPr>
                <a14:m>
                  <m:oMathPara xmlns:m="http://schemas.openxmlformats.org/officeDocument/2006/math">
                    <m:oMathParaPr>
                      <m:jc m:val="centerGroup"/>
                    </m:oMathParaPr>
                    <m:oMath xmlns:m="http://schemas.openxmlformats.org/officeDocument/2006/math">
                      <m:sSub>
                        <m:sSubPr>
                          <m:ctrlPr>
                            <a:rPr lang="en-GB" sz="2800" b="0" i="1" smtClean="0">
                              <a:latin typeface="Cambria Math" panose="02040503050406030204" pitchFamily="18" charset="0"/>
                              <a:cs typeface="Arial" panose="020B0604020202020204" pitchFamily="34" charset="0"/>
                            </a:rPr>
                          </m:ctrlPr>
                        </m:sSubPr>
                        <m:e>
                          <m:r>
                            <a:rPr lang="en-GB" sz="2800" b="0" i="1" smtClean="0">
                              <a:latin typeface="Cambria Math" panose="02040503050406030204" pitchFamily="18" charset="0"/>
                              <a:cs typeface="Arial" panose="020B0604020202020204" pitchFamily="34" charset="0"/>
                            </a:rPr>
                            <m:t>𝑚</m:t>
                          </m:r>
                        </m:e>
                        <m:sub>
                          <m:r>
                            <a:rPr lang="en-GB" sz="2800" b="0" i="1" smtClean="0">
                              <a:latin typeface="Cambria Math" panose="02040503050406030204" pitchFamily="18" charset="0"/>
                              <a:cs typeface="Arial" panose="020B0604020202020204" pitchFamily="34" charset="0"/>
                            </a:rPr>
                            <m:t>𝑐</m:t>
                          </m:r>
                        </m:sub>
                      </m:sSub>
                    </m:oMath>
                  </m:oMathPara>
                </a14:m>
                <a:endParaRPr lang="en-GB" sz="2800">
                  <a:latin typeface="Arial" panose="020B0604020202020204" pitchFamily="34" charset="0"/>
                  <a:cs typeface="Arial" panose="020B0604020202020204" pitchFamily="34" charset="0"/>
                </a:endParaRPr>
              </a:p>
            </p:txBody>
          </p:sp>
        </mc:Choice>
        <mc:Fallback xmlns="">
          <p:sp>
            <p:nvSpPr>
              <p:cNvPr id="6" name="TextBox 5">
                <a:extLst>
                  <a:ext uri="{FF2B5EF4-FFF2-40B4-BE49-F238E27FC236}">
                    <a16:creationId xmlns:a16="http://schemas.microsoft.com/office/drawing/2014/main" id="{F271ED3B-FBE4-1610-C919-3456CF5EA1F7}"/>
                  </a:ext>
                </a:extLst>
              </p:cNvPr>
              <p:cNvSpPr txBox="1">
                <a:spLocks noRot="1" noChangeAspect="1" noMove="1" noResize="1" noEditPoints="1" noAdjustHandles="1" noChangeArrowheads="1" noChangeShapeType="1" noTextEdit="1"/>
              </p:cNvSpPr>
              <p:nvPr/>
            </p:nvSpPr>
            <p:spPr>
              <a:xfrm>
                <a:off x="3772022" y="2251127"/>
                <a:ext cx="741613" cy="677108"/>
              </a:xfrm>
              <a:prstGeom prst="rect">
                <a:avLst/>
              </a:prstGeom>
              <a:blipFill>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D68800C8-8A5C-8C72-4A4E-D64424BA59EC}"/>
                  </a:ext>
                </a:extLst>
              </p:cNvPr>
              <p:cNvSpPr txBox="1"/>
              <p:nvPr/>
            </p:nvSpPr>
            <p:spPr>
              <a:xfrm>
                <a:off x="3772022" y="2833862"/>
                <a:ext cx="840743" cy="677108"/>
              </a:xfrm>
              <a:prstGeom prst="rect">
                <a:avLst/>
              </a:prstGeom>
              <a:noFill/>
            </p:spPr>
            <p:txBody>
              <a:bodyPr wrap="none" rtlCol="0">
                <a:spAutoFit/>
              </a:bodyPr>
              <a:lstStyle/>
              <a:p>
                <a:pPr algn="l">
                  <a:spcAft>
                    <a:spcPts val="1200"/>
                  </a:spcAft>
                </a:pPr>
                <a14:m>
                  <m:oMathPara xmlns:m="http://schemas.openxmlformats.org/officeDocument/2006/math">
                    <m:oMathParaPr>
                      <m:jc m:val="centerGroup"/>
                    </m:oMathParaPr>
                    <m:oMath xmlns:m="http://schemas.openxmlformats.org/officeDocument/2006/math">
                      <m:sSub>
                        <m:sSubPr>
                          <m:ctrlPr>
                            <a:rPr lang="en-GB" sz="2800" b="0" i="1" smtClean="0">
                              <a:latin typeface="Cambria Math" panose="02040503050406030204" pitchFamily="18" charset="0"/>
                              <a:cs typeface="Arial" panose="020B0604020202020204" pitchFamily="34" charset="0"/>
                            </a:rPr>
                          </m:ctrlPr>
                        </m:sSubPr>
                        <m:e>
                          <m:r>
                            <a:rPr lang="en-GB" sz="2800" b="0" i="1" smtClean="0">
                              <a:latin typeface="Cambria Math" panose="02040503050406030204" pitchFamily="18" charset="0"/>
                              <a:cs typeface="Arial" panose="020B0604020202020204" pitchFamily="34" charset="0"/>
                            </a:rPr>
                            <m:t>𝑚</m:t>
                          </m:r>
                        </m:e>
                        <m:sub>
                          <m:r>
                            <a:rPr lang="en-GB" sz="2800" b="0" i="1" smtClean="0">
                              <a:latin typeface="Cambria Math" panose="02040503050406030204" pitchFamily="18" charset="0"/>
                              <a:cs typeface="Arial" panose="020B0604020202020204" pitchFamily="34" charset="0"/>
                            </a:rPr>
                            <m:t>𝑤</m:t>
                          </m:r>
                        </m:sub>
                      </m:sSub>
                    </m:oMath>
                  </m:oMathPara>
                </a14:m>
                <a:endParaRPr lang="en-GB" sz="2800">
                  <a:latin typeface="Arial" panose="020B0604020202020204" pitchFamily="34" charset="0"/>
                  <a:cs typeface="Arial" panose="020B0604020202020204" pitchFamily="34" charset="0"/>
                </a:endParaRPr>
              </a:p>
            </p:txBody>
          </p:sp>
        </mc:Choice>
        <mc:Fallback xmlns="">
          <p:sp>
            <p:nvSpPr>
              <p:cNvPr id="7" name="TextBox 6">
                <a:extLst>
                  <a:ext uri="{FF2B5EF4-FFF2-40B4-BE49-F238E27FC236}">
                    <a16:creationId xmlns:a16="http://schemas.microsoft.com/office/drawing/2014/main" id="{D68800C8-8A5C-8C72-4A4E-D64424BA59EC}"/>
                  </a:ext>
                </a:extLst>
              </p:cNvPr>
              <p:cNvSpPr txBox="1">
                <a:spLocks noRot="1" noChangeAspect="1" noMove="1" noResize="1" noEditPoints="1" noAdjustHandles="1" noChangeArrowheads="1" noChangeShapeType="1" noTextEdit="1"/>
              </p:cNvSpPr>
              <p:nvPr/>
            </p:nvSpPr>
            <p:spPr>
              <a:xfrm>
                <a:off x="3772022" y="2833862"/>
                <a:ext cx="840743" cy="677108"/>
              </a:xfrm>
              <a:prstGeom prst="rect">
                <a:avLst/>
              </a:prstGeom>
              <a:blipFill>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694D5C9E-65F0-60FE-F752-CB35234790D9}"/>
                  </a:ext>
                </a:extLst>
              </p:cNvPr>
              <p:cNvSpPr txBox="1"/>
              <p:nvPr/>
            </p:nvSpPr>
            <p:spPr>
              <a:xfrm>
                <a:off x="3977812" y="3406737"/>
                <a:ext cx="632288" cy="677108"/>
              </a:xfrm>
              <a:prstGeom prst="rect">
                <a:avLst/>
              </a:prstGeom>
              <a:noFill/>
            </p:spPr>
            <p:txBody>
              <a:bodyPr wrap="none" rtlCol="0">
                <a:spAutoFit/>
              </a:bodyPr>
              <a:lstStyle/>
              <a:p>
                <a:pPr algn="l">
                  <a:spcAft>
                    <a:spcPts val="1200"/>
                  </a:spcAft>
                </a:pPr>
                <a14:m>
                  <m:oMathPara xmlns:m="http://schemas.openxmlformats.org/officeDocument/2006/math">
                    <m:oMathParaPr>
                      <m:jc m:val="centerGroup"/>
                    </m:oMathParaPr>
                    <m:oMath xmlns:m="http://schemas.openxmlformats.org/officeDocument/2006/math">
                      <m:sSub>
                        <m:sSubPr>
                          <m:ctrlPr>
                            <a:rPr lang="en-GB" sz="2800" b="0" i="1" smtClean="0">
                              <a:latin typeface="Cambria Math" panose="02040503050406030204" pitchFamily="18" charset="0"/>
                              <a:cs typeface="Arial" panose="020B0604020202020204" pitchFamily="34" charset="0"/>
                            </a:rPr>
                          </m:ctrlPr>
                        </m:sSubPr>
                        <m:e>
                          <m:r>
                            <a:rPr lang="en-GB" sz="2800" b="0" i="1" smtClean="0">
                              <a:latin typeface="Cambria Math" panose="02040503050406030204" pitchFamily="18" charset="0"/>
                              <a:cs typeface="Arial" panose="020B0604020202020204" pitchFamily="34" charset="0"/>
                            </a:rPr>
                            <m:t>𝜃</m:t>
                          </m:r>
                        </m:e>
                        <m:sub>
                          <m:r>
                            <a:rPr lang="en-GB" sz="2800" b="0" i="1" smtClean="0">
                              <a:latin typeface="Cambria Math" panose="02040503050406030204" pitchFamily="18" charset="0"/>
                              <a:cs typeface="Arial" panose="020B0604020202020204" pitchFamily="34" charset="0"/>
                            </a:rPr>
                            <m:t>1</m:t>
                          </m:r>
                        </m:sub>
                      </m:sSub>
                    </m:oMath>
                  </m:oMathPara>
                </a14:m>
                <a:endParaRPr lang="en-GB" sz="2800">
                  <a:latin typeface="Arial" panose="020B0604020202020204" pitchFamily="34" charset="0"/>
                  <a:cs typeface="Arial" panose="020B0604020202020204" pitchFamily="34" charset="0"/>
                </a:endParaRPr>
              </a:p>
            </p:txBody>
          </p:sp>
        </mc:Choice>
        <mc:Fallback xmlns="">
          <p:sp>
            <p:nvSpPr>
              <p:cNvPr id="8" name="TextBox 7">
                <a:extLst>
                  <a:ext uri="{FF2B5EF4-FFF2-40B4-BE49-F238E27FC236}">
                    <a16:creationId xmlns:a16="http://schemas.microsoft.com/office/drawing/2014/main" id="{694D5C9E-65F0-60FE-F752-CB35234790D9}"/>
                  </a:ext>
                </a:extLst>
              </p:cNvPr>
              <p:cNvSpPr txBox="1">
                <a:spLocks noRot="1" noChangeAspect="1" noMove="1" noResize="1" noEditPoints="1" noAdjustHandles="1" noChangeArrowheads="1" noChangeShapeType="1" noTextEdit="1"/>
              </p:cNvSpPr>
              <p:nvPr/>
            </p:nvSpPr>
            <p:spPr>
              <a:xfrm>
                <a:off x="3977812" y="3406737"/>
                <a:ext cx="632288" cy="677108"/>
              </a:xfrm>
              <a:prstGeom prst="rect">
                <a:avLst/>
              </a:prstGeom>
              <a:blipFill>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 name="TextBox 8">
                <a:extLst>
                  <a:ext uri="{FF2B5EF4-FFF2-40B4-BE49-F238E27FC236}">
                    <a16:creationId xmlns:a16="http://schemas.microsoft.com/office/drawing/2014/main" id="{758F1871-5BBC-F2C0-5C38-0CD6E5FD55CF}"/>
                  </a:ext>
                </a:extLst>
              </p:cNvPr>
              <p:cNvSpPr txBox="1"/>
              <p:nvPr/>
            </p:nvSpPr>
            <p:spPr>
              <a:xfrm>
                <a:off x="3977812" y="3929957"/>
                <a:ext cx="640560" cy="677108"/>
              </a:xfrm>
              <a:prstGeom prst="rect">
                <a:avLst/>
              </a:prstGeom>
              <a:noFill/>
            </p:spPr>
            <p:txBody>
              <a:bodyPr wrap="none" rtlCol="0">
                <a:spAutoFit/>
              </a:bodyPr>
              <a:lstStyle/>
              <a:p>
                <a:pPr algn="l">
                  <a:spcAft>
                    <a:spcPts val="1200"/>
                  </a:spcAft>
                </a:pPr>
                <a14:m>
                  <m:oMathPara xmlns:m="http://schemas.openxmlformats.org/officeDocument/2006/math">
                    <m:oMathParaPr>
                      <m:jc m:val="centerGroup"/>
                    </m:oMathParaPr>
                    <m:oMath xmlns:m="http://schemas.openxmlformats.org/officeDocument/2006/math">
                      <m:sSub>
                        <m:sSubPr>
                          <m:ctrlPr>
                            <a:rPr lang="en-GB" sz="2800" b="0" i="1" smtClean="0">
                              <a:latin typeface="Cambria Math" panose="02040503050406030204" pitchFamily="18" charset="0"/>
                              <a:cs typeface="Arial" panose="020B0604020202020204" pitchFamily="34" charset="0"/>
                            </a:rPr>
                          </m:ctrlPr>
                        </m:sSubPr>
                        <m:e>
                          <m:r>
                            <a:rPr lang="en-GB" sz="2800" b="0" i="1" smtClean="0">
                              <a:latin typeface="Cambria Math" panose="02040503050406030204" pitchFamily="18" charset="0"/>
                              <a:cs typeface="Arial" panose="020B0604020202020204" pitchFamily="34" charset="0"/>
                            </a:rPr>
                            <m:t>𝜃</m:t>
                          </m:r>
                        </m:e>
                        <m:sub>
                          <m:r>
                            <a:rPr lang="en-GB" sz="2800" b="0" i="1" smtClean="0">
                              <a:latin typeface="Cambria Math" panose="02040503050406030204" pitchFamily="18" charset="0"/>
                              <a:cs typeface="Arial" panose="020B0604020202020204" pitchFamily="34" charset="0"/>
                            </a:rPr>
                            <m:t>2</m:t>
                          </m:r>
                        </m:sub>
                      </m:sSub>
                    </m:oMath>
                  </m:oMathPara>
                </a14:m>
                <a:endParaRPr lang="en-GB" sz="2800">
                  <a:latin typeface="Arial" panose="020B0604020202020204" pitchFamily="34" charset="0"/>
                  <a:cs typeface="Arial" panose="020B0604020202020204" pitchFamily="34" charset="0"/>
                </a:endParaRPr>
              </a:p>
            </p:txBody>
          </p:sp>
        </mc:Choice>
        <mc:Fallback xmlns="">
          <p:sp>
            <p:nvSpPr>
              <p:cNvPr id="9" name="TextBox 8">
                <a:extLst>
                  <a:ext uri="{FF2B5EF4-FFF2-40B4-BE49-F238E27FC236}">
                    <a16:creationId xmlns:a16="http://schemas.microsoft.com/office/drawing/2014/main" id="{758F1871-5BBC-F2C0-5C38-0CD6E5FD55CF}"/>
                  </a:ext>
                </a:extLst>
              </p:cNvPr>
              <p:cNvSpPr txBox="1">
                <a:spLocks noRot="1" noChangeAspect="1" noMove="1" noResize="1" noEditPoints="1" noAdjustHandles="1" noChangeArrowheads="1" noChangeShapeType="1" noTextEdit="1"/>
              </p:cNvSpPr>
              <p:nvPr/>
            </p:nvSpPr>
            <p:spPr>
              <a:xfrm>
                <a:off x="3977812" y="3929957"/>
                <a:ext cx="640560" cy="677108"/>
              </a:xfrm>
              <a:prstGeom prst="rect">
                <a:avLst/>
              </a:prstGeom>
              <a:blipFill>
                <a:blip r:embed="rId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 name="TextBox 9">
                <a:extLst>
                  <a:ext uri="{FF2B5EF4-FFF2-40B4-BE49-F238E27FC236}">
                    <a16:creationId xmlns:a16="http://schemas.microsoft.com/office/drawing/2014/main" id="{505263D6-DFFE-AAA4-AC5B-B5D4E7D26F92}"/>
                  </a:ext>
                </a:extLst>
              </p:cNvPr>
              <p:cNvSpPr txBox="1"/>
              <p:nvPr/>
            </p:nvSpPr>
            <p:spPr>
              <a:xfrm>
                <a:off x="1692607" y="5708282"/>
                <a:ext cx="3424207" cy="1155188"/>
              </a:xfrm>
              <a:prstGeom prst="rect">
                <a:avLst/>
              </a:prstGeom>
              <a:noFill/>
            </p:spPr>
            <p:txBody>
              <a:bodyPr wrap="none" rtlCol="0">
                <a:spAutoFit/>
              </a:bodyPr>
              <a:lstStyle/>
              <a:p>
                <a:pPr algn="l">
                  <a:spcAft>
                    <a:spcPts val="1200"/>
                  </a:spcAft>
                </a:pPr>
                <a14:m>
                  <m:oMathPara xmlns:m="http://schemas.openxmlformats.org/officeDocument/2006/math">
                    <m:oMathParaPr>
                      <m:jc m:val="centerGroup"/>
                    </m:oMathParaPr>
                    <m:oMath xmlns:m="http://schemas.openxmlformats.org/officeDocument/2006/math">
                      <m:sSub>
                        <m:sSubPr>
                          <m:ctrlPr>
                            <a:rPr lang="en-GB" sz="2800" b="0" i="1" smtClean="0">
                              <a:latin typeface="Cambria Math" panose="02040503050406030204" pitchFamily="18" charset="0"/>
                              <a:cs typeface="Arial" panose="020B0604020202020204" pitchFamily="34" charset="0"/>
                            </a:rPr>
                          </m:ctrlPr>
                        </m:sSubPr>
                        <m:e>
                          <m:r>
                            <a:rPr lang="en-GB" sz="2800" b="0" i="1" smtClean="0">
                              <a:latin typeface="Cambria Math" panose="02040503050406030204" pitchFamily="18" charset="0"/>
                              <a:cs typeface="Arial" panose="020B0604020202020204" pitchFamily="34" charset="0"/>
                            </a:rPr>
                            <m:t>𝑐</m:t>
                          </m:r>
                        </m:e>
                        <m:sub>
                          <m:r>
                            <a:rPr lang="en-GB" sz="2800" b="0" i="1" smtClean="0">
                              <a:latin typeface="Cambria Math" panose="02040503050406030204" pitchFamily="18" charset="0"/>
                              <a:cs typeface="Arial" panose="020B0604020202020204" pitchFamily="34" charset="0"/>
                            </a:rPr>
                            <m:t>𝑐</m:t>
                          </m:r>
                        </m:sub>
                      </m:sSub>
                      <m:r>
                        <a:rPr lang="en-GB" sz="2800" b="0" i="1" smtClean="0">
                          <a:latin typeface="Cambria Math" panose="02040503050406030204" pitchFamily="18" charset="0"/>
                          <a:cs typeface="Arial" panose="020B0604020202020204" pitchFamily="34" charset="0"/>
                        </a:rPr>
                        <m:t>=</m:t>
                      </m:r>
                      <m:f>
                        <m:fPr>
                          <m:ctrlPr>
                            <a:rPr lang="en-GB" sz="2800" b="0" i="1" smtClean="0">
                              <a:latin typeface="Cambria Math" panose="02040503050406030204" pitchFamily="18" charset="0"/>
                              <a:cs typeface="Arial" panose="020B0604020202020204" pitchFamily="34" charset="0"/>
                            </a:rPr>
                          </m:ctrlPr>
                        </m:fPr>
                        <m:num>
                          <m:sSub>
                            <m:sSubPr>
                              <m:ctrlPr>
                                <a:rPr lang="en-GB" sz="2800" b="0" i="1" smtClean="0">
                                  <a:latin typeface="Cambria Math" panose="02040503050406030204" pitchFamily="18" charset="0"/>
                                  <a:cs typeface="Arial" panose="020B0604020202020204" pitchFamily="34" charset="0"/>
                                </a:rPr>
                              </m:ctrlPr>
                            </m:sSubPr>
                            <m:e>
                              <m:r>
                                <a:rPr lang="en-GB" sz="2800" b="0" i="1" smtClean="0">
                                  <a:latin typeface="Cambria Math" panose="02040503050406030204" pitchFamily="18" charset="0"/>
                                  <a:cs typeface="Arial" panose="020B0604020202020204" pitchFamily="34" charset="0"/>
                                </a:rPr>
                                <m:t>𝑚</m:t>
                              </m:r>
                            </m:e>
                            <m:sub>
                              <m:r>
                                <a:rPr lang="en-GB" sz="2800" b="0" i="1" smtClean="0">
                                  <a:latin typeface="Cambria Math" panose="02040503050406030204" pitchFamily="18" charset="0"/>
                                  <a:cs typeface="Arial" panose="020B0604020202020204" pitchFamily="34" charset="0"/>
                                </a:rPr>
                                <m:t>𝑤</m:t>
                              </m:r>
                            </m:sub>
                          </m:sSub>
                          <m:sSub>
                            <m:sSubPr>
                              <m:ctrlPr>
                                <a:rPr lang="en-GB" sz="2800" b="0" i="1" smtClean="0">
                                  <a:latin typeface="Cambria Math" panose="02040503050406030204" pitchFamily="18" charset="0"/>
                                  <a:cs typeface="Arial" panose="020B0604020202020204" pitchFamily="34" charset="0"/>
                                </a:rPr>
                              </m:ctrlPr>
                            </m:sSubPr>
                            <m:e>
                              <m:r>
                                <a:rPr lang="en-GB" sz="2800" b="0" i="1" smtClean="0">
                                  <a:latin typeface="Cambria Math" panose="02040503050406030204" pitchFamily="18" charset="0"/>
                                  <a:cs typeface="Arial" panose="020B0604020202020204" pitchFamily="34" charset="0"/>
                                </a:rPr>
                                <m:t>𝑐</m:t>
                              </m:r>
                            </m:e>
                            <m:sub>
                              <m:r>
                                <a:rPr lang="en-GB" sz="2800" b="0" i="1" smtClean="0">
                                  <a:latin typeface="Cambria Math" panose="02040503050406030204" pitchFamily="18" charset="0"/>
                                  <a:cs typeface="Arial" panose="020B0604020202020204" pitchFamily="34" charset="0"/>
                                </a:rPr>
                                <m:t>𝑤</m:t>
                              </m:r>
                            </m:sub>
                          </m:sSub>
                          <m:d>
                            <m:dPr>
                              <m:ctrlPr>
                                <a:rPr lang="en-GB" sz="2800" b="0" i="1" smtClean="0">
                                  <a:latin typeface="Cambria Math" panose="02040503050406030204" pitchFamily="18" charset="0"/>
                                  <a:cs typeface="Arial" panose="020B0604020202020204" pitchFamily="34" charset="0"/>
                                </a:rPr>
                              </m:ctrlPr>
                            </m:dPr>
                            <m:e>
                              <m:sSub>
                                <m:sSubPr>
                                  <m:ctrlPr>
                                    <a:rPr lang="en-GB" sz="2800" b="0" i="1" smtClean="0">
                                      <a:latin typeface="Cambria Math" panose="02040503050406030204" pitchFamily="18" charset="0"/>
                                      <a:cs typeface="Arial" panose="020B0604020202020204" pitchFamily="34" charset="0"/>
                                    </a:rPr>
                                  </m:ctrlPr>
                                </m:sSubPr>
                                <m:e>
                                  <m:r>
                                    <a:rPr lang="en-GB" sz="2800" b="0" i="1" smtClean="0">
                                      <a:latin typeface="Cambria Math" panose="02040503050406030204" pitchFamily="18" charset="0"/>
                                      <a:cs typeface="Arial" panose="020B0604020202020204" pitchFamily="34" charset="0"/>
                                    </a:rPr>
                                    <m:t>𝜃</m:t>
                                  </m:r>
                                </m:e>
                                <m:sub>
                                  <m:r>
                                    <a:rPr lang="en-GB" sz="2800" b="0" i="1" smtClean="0">
                                      <a:latin typeface="Cambria Math" panose="02040503050406030204" pitchFamily="18" charset="0"/>
                                      <a:cs typeface="Arial" panose="020B0604020202020204" pitchFamily="34" charset="0"/>
                                    </a:rPr>
                                    <m:t>2</m:t>
                                  </m:r>
                                </m:sub>
                              </m:sSub>
                              <m:r>
                                <a:rPr lang="en-GB" sz="2800" b="0" i="1" smtClean="0">
                                  <a:latin typeface="Cambria Math" panose="02040503050406030204" pitchFamily="18" charset="0"/>
                                  <a:cs typeface="Arial" panose="020B0604020202020204" pitchFamily="34" charset="0"/>
                                </a:rPr>
                                <m:t>−</m:t>
                              </m:r>
                              <m:sSub>
                                <m:sSubPr>
                                  <m:ctrlPr>
                                    <a:rPr lang="en-GB" sz="2800" b="0" i="1" smtClean="0">
                                      <a:latin typeface="Cambria Math" panose="02040503050406030204" pitchFamily="18" charset="0"/>
                                      <a:cs typeface="Arial" panose="020B0604020202020204" pitchFamily="34" charset="0"/>
                                    </a:rPr>
                                  </m:ctrlPr>
                                </m:sSubPr>
                                <m:e>
                                  <m:r>
                                    <a:rPr lang="en-GB" sz="2800" b="0" i="1" smtClean="0">
                                      <a:latin typeface="Cambria Math" panose="02040503050406030204" pitchFamily="18" charset="0"/>
                                      <a:cs typeface="Arial" panose="020B0604020202020204" pitchFamily="34" charset="0"/>
                                    </a:rPr>
                                    <m:t>𝜃</m:t>
                                  </m:r>
                                </m:e>
                                <m:sub>
                                  <m:r>
                                    <a:rPr lang="en-GB" sz="2800" b="0" i="1" smtClean="0">
                                      <a:latin typeface="Cambria Math" panose="02040503050406030204" pitchFamily="18" charset="0"/>
                                      <a:cs typeface="Arial" panose="020B0604020202020204" pitchFamily="34" charset="0"/>
                                    </a:rPr>
                                    <m:t>1</m:t>
                                  </m:r>
                                </m:sub>
                              </m:sSub>
                            </m:e>
                          </m:d>
                        </m:num>
                        <m:den>
                          <m:sSub>
                            <m:sSubPr>
                              <m:ctrlPr>
                                <a:rPr lang="en-GB" sz="2800" b="0" i="1" smtClean="0">
                                  <a:latin typeface="Cambria Math" panose="02040503050406030204" pitchFamily="18" charset="0"/>
                                  <a:cs typeface="Arial" panose="020B0604020202020204" pitchFamily="34" charset="0"/>
                                </a:rPr>
                              </m:ctrlPr>
                            </m:sSubPr>
                            <m:e>
                              <m:r>
                                <a:rPr lang="en-GB" sz="2800" b="0" i="1" smtClean="0">
                                  <a:latin typeface="Cambria Math" panose="02040503050406030204" pitchFamily="18" charset="0"/>
                                  <a:cs typeface="Arial" panose="020B0604020202020204" pitchFamily="34" charset="0"/>
                                </a:rPr>
                                <m:t>𝑚</m:t>
                              </m:r>
                            </m:e>
                            <m:sub>
                              <m:r>
                                <a:rPr lang="en-GB" sz="2800" b="0" i="1" smtClean="0">
                                  <a:latin typeface="Cambria Math" panose="02040503050406030204" pitchFamily="18" charset="0"/>
                                  <a:cs typeface="Arial" panose="020B0604020202020204" pitchFamily="34" charset="0"/>
                                </a:rPr>
                                <m:t>𝑐</m:t>
                              </m:r>
                            </m:sub>
                          </m:sSub>
                          <m:d>
                            <m:dPr>
                              <m:ctrlPr>
                                <a:rPr lang="en-GB" sz="2800" b="0" i="1" smtClean="0">
                                  <a:latin typeface="Cambria Math" panose="02040503050406030204" pitchFamily="18" charset="0"/>
                                  <a:cs typeface="Arial" panose="020B0604020202020204" pitchFamily="34" charset="0"/>
                                </a:rPr>
                              </m:ctrlPr>
                            </m:dPr>
                            <m:e>
                              <m:r>
                                <a:rPr lang="en-GB" sz="2800" b="0" i="1" smtClean="0">
                                  <a:latin typeface="Cambria Math" panose="02040503050406030204" pitchFamily="18" charset="0"/>
                                  <a:cs typeface="Arial" panose="020B0604020202020204" pitchFamily="34" charset="0"/>
                                </a:rPr>
                                <m:t>100−</m:t>
                              </m:r>
                              <m:sSub>
                                <m:sSubPr>
                                  <m:ctrlPr>
                                    <a:rPr lang="en-GB" sz="2800" b="0" i="1" smtClean="0">
                                      <a:latin typeface="Cambria Math" panose="02040503050406030204" pitchFamily="18" charset="0"/>
                                      <a:cs typeface="Arial" panose="020B0604020202020204" pitchFamily="34" charset="0"/>
                                    </a:rPr>
                                  </m:ctrlPr>
                                </m:sSubPr>
                                <m:e>
                                  <m:r>
                                    <a:rPr lang="en-GB" sz="2800" b="0" i="1" smtClean="0">
                                      <a:latin typeface="Cambria Math" panose="02040503050406030204" pitchFamily="18" charset="0"/>
                                      <a:cs typeface="Arial" panose="020B0604020202020204" pitchFamily="34" charset="0"/>
                                    </a:rPr>
                                    <m:t>𝜃</m:t>
                                  </m:r>
                                </m:e>
                                <m:sub>
                                  <m:r>
                                    <a:rPr lang="en-GB" sz="2800" b="0" i="1" smtClean="0">
                                      <a:latin typeface="Cambria Math" panose="02040503050406030204" pitchFamily="18" charset="0"/>
                                      <a:cs typeface="Arial" panose="020B0604020202020204" pitchFamily="34" charset="0"/>
                                    </a:rPr>
                                    <m:t>2</m:t>
                                  </m:r>
                                </m:sub>
                              </m:sSub>
                            </m:e>
                          </m:d>
                        </m:den>
                      </m:f>
                    </m:oMath>
                  </m:oMathPara>
                </a14:m>
                <a:endParaRPr lang="en-GB" sz="2800">
                  <a:latin typeface="Arial" panose="020B0604020202020204" pitchFamily="34" charset="0"/>
                  <a:cs typeface="Arial" panose="020B0604020202020204" pitchFamily="34" charset="0"/>
                </a:endParaRPr>
              </a:p>
            </p:txBody>
          </p:sp>
        </mc:Choice>
        <mc:Fallback xmlns="">
          <p:sp>
            <p:nvSpPr>
              <p:cNvPr id="10" name="TextBox 9">
                <a:extLst>
                  <a:ext uri="{FF2B5EF4-FFF2-40B4-BE49-F238E27FC236}">
                    <a16:creationId xmlns:a16="http://schemas.microsoft.com/office/drawing/2014/main" id="{505263D6-DFFE-AAA4-AC5B-B5D4E7D26F92}"/>
                  </a:ext>
                </a:extLst>
              </p:cNvPr>
              <p:cNvSpPr txBox="1">
                <a:spLocks noRot="1" noChangeAspect="1" noMove="1" noResize="1" noEditPoints="1" noAdjustHandles="1" noChangeArrowheads="1" noChangeShapeType="1" noTextEdit="1"/>
              </p:cNvSpPr>
              <p:nvPr/>
            </p:nvSpPr>
            <p:spPr>
              <a:xfrm>
                <a:off x="1692607" y="5708282"/>
                <a:ext cx="3424207" cy="1155188"/>
              </a:xfrm>
              <a:prstGeom prst="rect">
                <a:avLst/>
              </a:prstGeom>
              <a:blipFill>
                <a:blip r:embed="rId7"/>
                <a:stretch>
                  <a:fillRect/>
                </a:stretch>
              </a:blipFill>
            </p:spPr>
            <p:txBody>
              <a:bodyPr/>
              <a:lstStyle/>
              <a:p>
                <a:r>
                  <a:rPr lang="en-US">
                    <a:noFill/>
                  </a:rPr>
                  <a:t> </a:t>
                </a:r>
              </a:p>
            </p:txBody>
          </p:sp>
        </mc:Fallback>
      </mc:AlternateContent>
      <p:sp>
        <p:nvSpPr>
          <p:cNvPr id="11" name="TextBox 10">
            <a:extLst>
              <a:ext uri="{FF2B5EF4-FFF2-40B4-BE49-F238E27FC236}">
                <a16:creationId xmlns:a16="http://schemas.microsoft.com/office/drawing/2014/main" id="{5A50F571-0B83-CD23-2360-D75BEBEFFB50}"/>
              </a:ext>
            </a:extLst>
          </p:cNvPr>
          <p:cNvSpPr txBox="1"/>
          <p:nvPr/>
        </p:nvSpPr>
        <p:spPr>
          <a:xfrm>
            <a:off x="6463468" y="4900573"/>
            <a:ext cx="2334639" cy="1692771"/>
          </a:xfrm>
          <a:prstGeom prst="rect">
            <a:avLst/>
          </a:prstGeom>
          <a:solidFill>
            <a:schemeClr val="bg1"/>
          </a:solidFill>
          <a:ln w="19050">
            <a:solidFill>
              <a:schemeClr val="tx1"/>
            </a:solidFill>
          </a:ln>
        </p:spPr>
        <p:txBody>
          <a:bodyPr wrap="square" rtlCol="0">
            <a:spAutoFit/>
          </a:bodyPr>
          <a:lstStyle/>
          <a:p>
            <a:pPr algn="l">
              <a:spcAft>
                <a:spcPts val="1200"/>
              </a:spcAft>
            </a:pPr>
            <a:r>
              <a:rPr lang="en-GB" sz="2800" dirty="0" err="1">
                <a:latin typeface="Arial" panose="020B0604020202020204" pitchFamily="34" charset="0"/>
                <a:cs typeface="Arial" panose="020B0604020202020204" pitchFamily="34" charset="0"/>
              </a:rPr>
              <a:t>Tortha</a:t>
            </a:r>
            <a:r>
              <a:rPr lang="en-GB" sz="2800" dirty="0">
                <a:latin typeface="Arial" panose="020B0604020202020204" pitchFamily="34" charset="0"/>
                <a:cs typeface="Arial" panose="020B0604020202020204" pitchFamily="34" charset="0"/>
              </a:rPr>
              <a:t>:</a:t>
            </a:r>
          </a:p>
          <a:p>
            <a:pPr algn="l">
              <a:spcAft>
                <a:spcPts val="1200"/>
              </a:spcAft>
            </a:pPr>
            <a:endParaRPr lang="en-GB" sz="2800" dirty="0">
              <a:latin typeface="Arial" panose="020B0604020202020204" pitchFamily="34" charset="0"/>
              <a:cs typeface="Arial" panose="020B0604020202020204" pitchFamily="34" charset="0"/>
            </a:endParaRPr>
          </a:p>
          <a:p>
            <a:pPr algn="l">
              <a:spcAft>
                <a:spcPts val="1200"/>
              </a:spcAft>
            </a:pPr>
            <a:endParaRPr lang="en-GB" sz="2800" dirty="0">
              <a:latin typeface="Arial" panose="020B060402020202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12" name="TextBox 11">
                <a:extLst>
                  <a:ext uri="{FF2B5EF4-FFF2-40B4-BE49-F238E27FC236}">
                    <a16:creationId xmlns:a16="http://schemas.microsoft.com/office/drawing/2014/main" id="{92B5F61B-AE92-1535-A3EC-1B961784109C}"/>
                  </a:ext>
                </a:extLst>
              </p:cNvPr>
              <p:cNvSpPr txBox="1"/>
              <p:nvPr/>
            </p:nvSpPr>
            <p:spPr>
              <a:xfrm>
                <a:off x="290235" y="659725"/>
                <a:ext cx="4110869" cy="523220"/>
              </a:xfrm>
              <a:prstGeom prst="rect">
                <a:avLst/>
              </a:prstGeom>
              <a:noFill/>
            </p:spPr>
            <p:txBody>
              <a:bodyPr wrap="none" rtlCol="0">
                <a:spAutoFit/>
              </a:bodyPr>
              <a:lstStyle/>
              <a:p>
                <a:pPr algn="l"/>
                <a14:m>
                  <m:oMathPara xmlns:m="http://schemas.openxmlformats.org/officeDocument/2006/math">
                    <m:oMathParaPr>
                      <m:jc m:val="centerGroup"/>
                    </m:oMathParaPr>
                    <m:oMath xmlns:m="http://schemas.openxmlformats.org/officeDocument/2006/math">
                      <m:sSub>
                        <m:sSubPr>
                          <m:ctrlPr>
                            <a:rPr lang="en-GB" sz="2800" b="0" i="1" noProof="0" smtClean="0">
                              <a:latin typeface="Cambria Math" panose="02040503050406030204" pitchFamily="18" charset="0"/>
                            </a:rPr>
                          </m:ctrlPr>
                        </m:sSubPr>
                        <m:e>
                          <m:r>
                            <a:rPr lang="en-GB" sz="2800" b="0" i="1" noProof="0" smtClean="0">
                              <a:latin typeface="Cambria Math" panose="02040503050406030204" pitchFamily="18" charset="0"/>
                            </a:rPr>
                            <m:t>𝑐</m:t>
                          </m:r>
                        </m:e>
                        <m:sub>
                          <m:r>
                            <a:rPr lang="en-IE" sz="2800" b="0" i="1" noProof="0" smtClean="0">
                              <a:latin typeface="Cambria Math" panose="02040503050406030204" pitchFamily="18" charset="0"/>
                            </a:rPr>
                            <m:t>𝑢𝑖𝑠𝑐𝑒</m:t>
                          </m:r>
                        </m:sub>
                      </m:sSub>
                      <m:r>
                        <a:rPr lang="en-GB" sz="2800" b="0" i="1" noProof="0" smtClean="0">
                          <a:latin typeface="Cambria Math" panose="02040503050406030204" pitchFamily="18" charset="0"/>
                        </a:rPr>
                        <m:t>=4184 </m:t>
                      </m:r>
                      <m:r>
                        <a:rPr lang="en-GB" sz="2800" b="0" i="1" noProof="0" smtClean="0">
                          <a:latin typeface="Cambria Math" panose="02040503050406030204" pitchFamily="18" charset="0"/>
                        </a:rPr>
                        <m:t>𝐽</m:t>
                      </m:r>
                      <m:r>
                        <a:rPr lang="en-GB" sz="2800" b="0" i="1" noProof="0" smtClean="0">
                          <a:latin typeface="Cambria Math" panose="02040503050406030204" pitchFamily="18" charset="0"/>
                        </a:rPr>
                        <m:t> </m:t>
                      </m:r>
                      <m:r>
                        <a:rPr lang="en-GB" sz="2800" b="0" i="1" noProof="0" smtClean="0">
                          <a:latin typeface="Cambria Math" panose="02040503050406030204" pitchFamily="18" charset="0"/>
                        </a:rPr>
                        <m:t>𝑘</m:t>
                      </m:r>
                      <m:sSup>
                        <m:sSupPr>
                          <m:ctrlPr>
                            <a:rPr lang="en-GB" sz="2800" b="0" i="1" noProof="0" smtClean="0">
                              <a:latin typeface="Cambria Math" panose="02040503050406030204" pitchFamily="18" charset="0"/>
                            </a:rPr>
                          </m:ctrlPr>
                        </m:sSupPr>
                        <m:e>
                          <m:r>
                            <a:rPr lang="en-GB" sz="2800" b="0" i="1" noProof="0" smtClean="0">
                              <a:latin typeface="Cambria Math" panose="02040503050406030204" pitchFamily="18" charset="0"/>
                            </a:rPr>
                            <m:t>𝑔</m:t>
                          </m:r>
                        </m:e>
                        <m:sup>
                          <m:r>
                            <a:rPr lang="en-GB" sz="2800" b="0" i="1" noProof="0" smtClean="0">
                              <a:latin typeface="Cambria Math" panose="02040503050406030204" pitchFamily="18" charset="0"/>
                            </a:rPr>
                            <m:t>−1</m:t>
                          </m:r>
                        </m:sup>
                      </m:sSup>
                      <m:sSup>
                        <m:sSupPr>
                          <m:ctrlPr>
                            <a:rPr lang="en-GB" sz="2800" b="0" i="1" noProof="0" smtClean="0">
                              <a:latin typeface="Cambria Math" panose="02040503050406030204" pitchFamily="18" charset="0"/>
                            </a:rPr>
                          </m:ctrlPr>
                        </m:sSupPr>
                        <m:e>
                          <m:r>
                            <a:rPr lang="en-GB" sz="2800" b="0" i="1" noProof="0" smtClean="0">
                              <a:latin typeface="Cambria Math" panose="02040503050406030204" pitchFamily="18" charset="0"/>
                            </a:rPr>
                            <m:t>𝐾</m:t>
                          </m:r>
                        </m:e>
                        <m:sup>
                          <m:r>
                            <a:rPr lang="en-GB" sz="2800" b="0" i="1" noProof="0" smtClean="0">
                              <a:latin typeface="Cambria Math" panose="02040503050406030204" pitchFamily="18" charset="0"/>
                            </a:rPr>
                            <m:t>−1</m:t>
                          </m:r>
                        </m:sup>
                      </m:sSup>
                    </m:oMath>
                  </m:oMathPara>
                </a14:m>
                <a:endParaRPr lang="en-GB" sz="2800" noProof="0" dirty="0"/>
              </a:p>
            </p:txBody>
          </p:sp>
        </mc:Choice>
        <mc:Fallback xmlns="">
          <p:sp>
            <p:nvSpPr>
              <p:cNvPr id="12" name="TextBox 11">
                <a:extLst>
                  <a:ext uri="{FF2B5EF4-FFF2-40B4-BE49-F238E27FC236}">
                    <a16:creationId xmlns:a16="http://schemas.microsoft.com/office/drawing/2014/main" id="{92B5F61B-AE92-1535-A3EC-1B961784109C}"/>
                  </a:ext>
                </a:extLst>
              </p:cNvPr>
              <p:cNvSpPr txBox="1">
                <a:spLocks noRot="1" noChangeAspect="1" noMove="1" noResize="1" noEditPoints="1" noAdjustHandles="1" noChangeArrowheads="1" noChangeShapeType="1" noTextEdit="1"/>
              </p:cNvSpPr>
              <p:nvPr/>
            </p:nvSpPr>
            <p:spPr>
              <a:xfrm>
                <a:off x="290235" y="659725"/>
                <a:ext cx="4110869" cy="523220"/>
              </a:xfrm>
              <a:prstGeom prst="rect">
                <a:avLst/>
              </a:prstGeom>
              <a:blipFill>
                <a:blip r:embed="rId8"/>
                <a:stretch>
                  <a:fillRect/>
                </a:stretch>
              </a:blipFill>
            </p:spPr>
            <p:txBody>
              <a:bodyPr/>
              <a:lstStyle/>
              <a:p>
                <a:r>
                  <a:rPr lang="en-IE">
                    <a:noFill/>
                  </a:rPr>
                  <a:t> </a:t>
                </a:r>
              </a:p>
            </p:txBody>
          </p:sp>
        </mc:Fallback>
      </mc:AlternateContent>
      <p:sp>
        <p:nvSpPr>
          <p:cNvPr id="13" name="TextBox 12">
            <a:extLst>
              <a:ext uri="{FF2B5EF4-FFF2-40B4-BE49-F238E27FC236}">
                <a16:creationId xmlns:a16="http://schemas.microsoft.com/office/drawing/2014/main" id="{89CF7E46-58F9-5722-3153-4B653ADC85E1}"/>
              </a:ext>
            </a:extLst>
          </p:cNvPr>
          <p:cNvSpPr txBox="1"/>
          <p:nvPr/>
        </p:nvSpPr>
        <p:spPr>
          <a:xfrm>
            <a:off x="6744166" y="6162457"/>
            <a:ext cx="1459054" cy="338554"/>
          </a:xfrm>
          <a:prstGeom prst="rect">
            <a:avLst/>
          </a:prstGeom>
          <a:noFill/>
        </p:spPr>
        <p:txBody>
          <a:bodyPr wrap="none" rtlCol="0">
            <a:spAutoFit/>
          </a:bodyPr>
          <a:lstStyle/>
          <a:p>
            <a:pPr>
              <a:spcAft>
                <a:spcPts val="1200"/>
              </a:spcAft>
            </a:pPr>
            <a:r>
              <a:rPr lang="en-GB" sz="1600">
                <a:solidFill>
                  <a:srgbClr val="0000FF"/>
                </a:solidFill>
                <a:latin typeface="Arial" panose="020B0604020202020204" pitchFamily="34" charset="0"/>
                <a:cs typeface="Arial" panose="020B0604020202020204" pitchFamily="34" charset="0"/>
              </a:rPr>
              <a:t>365 J kg⁻¹ K⁻¹</a:t>
            </a:r>
          </a:p>
        </p:txBody>
      </p:sp>
    </p:spTree>
    <p:extLst>
      <p:ext uri="{BB962C8B-B14F-4D97-AF65-F5344CB8AC3E}">
        <p14:creationId xmlns:p14="http://schemas.microsoft.com/office/powerpoint/2010/main" val="27670041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493E4A4-87FB-5F85-CF77-8BC503C3D40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3DFB44F-3AF9-9248-BEF4-89F26678F10C}"/>
              </a:ext>
            </a:extLst>
          </p:cNvPr>
          <p:cNvSpPr>
            <a:spLocks noGrp="1"/>
          </p:cNvSpPr>
          <p:nvPr>
            <p:ph type="title"/>
          </p:nvPr>
        </p:nvSpPr>
        <p:spPr>
          <a:xfrm>
            <a:off x="266700" y="165879"/>
            <a:ext cx="8674100" cy="590931"/>
          </a:xfrm>
        </p:spPr>
        <p:txBody>
          <a:bodyPr/>
          <a:lstStyle/>
          <a:p>
            <a:r>
              <a:rPr lang="en-GB" dirty="0" err="1"/>
              <a:t>Achoimre</a:t>
            </a:r>
            <a:r>
              <a:rPr lang="en-GB" dirty="0"/>
              <a:t> </a:t>
            </a:r>
            <a:r>
              <a:rPr lang="en-GB" dirty="0" err="1"/>
              <a:t>athbhreithnithe</a:t>
            </a:r>
            <a:endParaRPr lang="en-GB" dirty="0"/>
          </a:p>
        </p:txBody>
      </p:sp>
      <mc:AlternateContent xmlns:mc="http://schemas.openxmlformats.org/markup-compatibility/2006" xmlns:a14="http://schemas.microsoft.com/office/drawing/2010/main">
        <mc:Choice Requires="a14">
          <p:sp>
            <p:nvSpPr>
              <p:cNvPr id="3" name="TextBox 2">
                <a:extLst>
                  <a:ext uri="{FF2B5EF4-FFF2-40B4-BE49-F238E27FC236}">
                    <a16:creationId xmlns:a16="http://schemas.microsoft.com/office/drawing/2014/main" id="{70657E4F-A826-CE61-5F4D-0E7A1833E636}"/>
                  </a:ext>
                </a:extLst>
              </p:cNvPr>
              <p:cNvSpPr txBox="1"/>
              <p:nvPr/>
            </p:nvSpPr>
            <p:spPr>
              <a:xfrm>
                <a:off x="266700" y="1143759"/>
                <a:ext cx="8674100" cy="4570482"/>
              </a:xfrm>
              <a:prstGeom prst="rect">
                <a:avLst/>
              </a:prstGeom>
              <a:noFill/>
            </p:spPr>
            <p:txBody>
              <a:bodyPr wrap="square" rtlCol="0">
                <a:spAutoFit/>
              </a:bodyPr>
              <a:lstStyle/>
              <a:p>
                <a:pPr>
                  <a:spcAft>
                    <a:spcPts val="1200"/>
                  </a:spcAft>
                </a:pPr>
                <a:r>
                  <a:rPr lang="en-GB" sz="2400" b="1" dirty="0" err="1">
                    <a:latin typeface="Arial" panose="020B0604020202020204" pitchFamily="34" charset="0"/>
                    <a:cs typeface="Arial" panose="020B0604020202020204" pitchFamily="34" charset="0"/>
                  </a:rPr>
                  <a:t>Príomhsainmhínithe</a:t>
                </a:r>
                <a:r>
                  <a:rPr lang="en-GB" sz="2400" b="1" dirty="0">
                    <a:latin typeface="Arial" panose="020B0604020202020204" pitchFamily="34" charset="0"/>
                    <a:cs typeface="Arial" panose="020B0604020202020204" pitchFamily="34" charset="0"/>
                  </a:rPr>
                  <a:t>: </a:t>
                </a:r>
                <a:r>
                  <a:rPr lang="en-GB" sz="2400" dirty="0">
                    <a:latin typeface="Arial" panose="020B0604020202020204" pitchFamily="34" charset="0"/>
                    <a:cs typeface="Arial" panose="020B0604020202020204" pitchFamily="34" charset="0"/>
                  </a:rPr>
                  <a:t>Teas, </a:t>
                </a:r>
                <a:r>
                  <a:rPr lang="en-GB" sz="2400" dirty="0" err="1">
                    <a:latin typeface="Arial" panose="020B0604020202020204" pitchFamily="34" charset="0"/>
                    <a:cs typeface="Arial" panose="020B0604020202020204" pitchFamily="34" charset="0"/>
                  </a:rPr>
                  <a:t>Teocht</a:t>
                </a:r>
                <a:r>
                  <a:rPr lang="en-GB" sz="2400" dirty="0">
                    <a:latin typeface="Arial" panose="020B0604020202020204" pitchFamily="34" charset="0"/>
                    <a:cs typeface="Arial" panose="020B0604020202020204" pitchFamily="34" charset="0"/>
                  </a:rPr>
                  <a:t>, </a:t>
                </a:r>
                <a:r>
                  <a:rPr lang="en-IE" sz="2400" dirty="0" err="1">
                    <a:latin typeface="Arial" panose="020B0604020202020204" pitchFamily="34" charset="0"/>
                    <a:cs typeface="Arial" panose="020B0604020202020204" pitchFamily="34" charset="0"/>
                  </a:rPr>
                  <a:t>Dearbhnialas</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Ceilvin</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Airíonna</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teirmiméadracha</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Teirmeachúpla</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Teirmeastar</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Toilleadh</a:t>
                </a:r>
                <a:r>
                  <a:rPr lang="en-GB" sz="2400" dirty="0">
                    <a:latin typeface="Arial" panose="020B0604020202020204" pitchFamily="34" charset="0"/>
                    <a:cs typeface="Arial" panose="020B0604020202020204" pitchFamily="34" charset="0"/>
                  </a:rPr>
                  <a:t> Teasa, </a:t>
                </a:r>
                <a:r>
                  <a:rPr lang="en-GB" sz="2400" dirty="0" err="1">
                    <a:latin typeface="Arial" panose="020B0604020202020204" pitchFamily="34" charset="0"/>
                    <a:cs typeface="Arial" panose="020B0604020202020204" pitchFamily="34" charset="0"/>
                  </a:rPr>
                  <a:t>Toilleadh</a:t>
                </a:r>
                <a:r>
                  <a:rPr lang="en-GB" sz="2400" dirty="0">
                    <a:latin typeface="Arial" panose="020B0604020202020204" pitchFamily="34" charset="0"/>
                    <a:cs typeface="Arial" panose="020B0604020202020204" pitchFamily="34" charset="0"/>
                  </a:rPr>
                  <a:t> Teasa </a:t>
                </a:r>
                <a:r>
                  <a:rPr lang="en-GB" sz="2400" dirty="0" err="1">
                    <a:latin typeface="Arial" panose="020B0604020202020204" pitchFamily="34" charset="0"/>
                    <a:cs typeface="Arial" panose="020B0604020202020204" pitchFamily="34" charset="0"/>
                  </a:rPr>
                  <a:t>Sonrach</a:t>
                </a:r>
                <a:r>
                  <a:rPr lang="en-GB" sz="2400" dirty="0">
                    <a:latin typeface="Arial" panose="020B0604020202020204" pitchFamily="34" charset="0"/>
                    <a:cs typeface="Arial" panose="020B0604020202020204" pitchFamily="34" charset="0"/>
                  </a:rPr>
                  <a:t>, Teas </a:t>
                </a:r>
                <a:r>
                  <a:rPr lang="en-GB" sz="2400" dirty="0" err="1">
                    <a:latin typeface="Arial" panose="020B0604020202020204" pitchFamily="34" charset="0"/>
                    <a:cs typeface="Arial" panose="020B0604020202020204" pitchFamily="34" charset="0"/>
                  </a:rPr>
                  <a:t>Folaigh</a:t>
                </a:r>
                <a:r>
                  <a:rPr lang="en-GB" sz="2400" dirty="0">
                    <a:latin typeface="Arial" panose="020B0604020202020204" pitchFamily="34" charset="0"/>
                    <a:cs typeface="Arial" panose="020B0604020202020204" pitchFamily="34" charset="0"/>
                  </a:rPr>
                  <a:t>, Teas </a:t>
                </a:r>
                <a:r>
                  <a:rPr lang="en-GB" sz="2400" dirty="0" err="1">
                    <a:latin typeface="Arial" panose="020B0604020202020204" pitchFamily="34" charset="0"/>
                    <a:cs typeface="Arial" panose="020B0604020202020204" pitchFamily="34" charset="0"/>
                  </a:rPr>
                  <a:t>Folaigh</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Sonrach</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Éifeachtúlacht</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Luach</a:t>
                </a:r>
                <a:r>
                  <a:rPr lang="en-GB" sz="2400" dirty="0">
                    <a:latin typeface="Arial" panose="020B0604020202020204" pitchFamily="34" charset="0"/>
                    <a:cs typeface="Arial" panose="020B0604020202020204" pitchFamily="34" charset="0"/>
                  </a:rPr>
                  <a:t> U, </a:t>
                </a:r>
                <a:r>
                  <a:rPr lang="en-GB" sz="2400" dirty="0" err="1">
                    <a:latin typeface="Arial" panose="020B0604020202020204" pitchFamily="34" charset="0"/>
                    <a:cs typeface="Arial" panose="020B0604020202020204" pitchFamily="34" charset="0"/>
                  </a:rPr>
                  <a:t>seoltacht</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comhiompar</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radaíocht</a:t>
                </a:r>
                <a:r>
                  <a:rPr lang="en-GB" sz="2400" dirty="0">
                    <a:latin typeface="Arial" panose="020B0604020202020204" pitchFamily="34" charset="0"/>
                    <a:cs typeface="Arial" panose="020B0604020202020204" pitchFamily="34" charset="0"/>
                  </a:rPr>
                  <a:t>. </a:t>
                </a:r>
              </a:p>
              <a:p>
                <a:pPr algn="l">
                  <a:spcAft>
                    <a:spcPts val="1200"/>
                  </a:spcAft>
                </a:pPr>
                <a:r>
                  <a:rPr lang="en-GB" sz="2400" b="1" dirty="0" err="1">
                    <a:latin typeface="Arial" panose="020B0604020202020204" pitchFamily="34" charset="0"/>
                    <a:cs typeface="Arial" panose="020B0604020202020204" pitchFamily="34" charset="0"/>
                  </a:rPr>
                  <a:t>Fadhbanna</a:t>
                </a:r>
                <a:r>
                  <a:rPr lang="en-GB" sz="2400" b="1" dirty="0">
                    <a:latin typeface="Arial" panose="020B0604020202020204" pitchFamily="34" charset="0"/>
                    <a:cs typeface="Arial" panose="020B0604020202020204" pitchFamily="34" charset="0"/>
                  </a:rPr>
                  <a:t> a </a:t>
                </a:r>
                <a:r>
                  <a:rPr lang="en-GB" sz="2400" b="1" dirty="0" err="1">
                    <a:latin typeface="Arial" panose="020B0604020202020204" pitchFamily="34" charset="0"/>
                    <a:cs typeface="Arial" panose="020B0604020202020204" pitchFamily="34" charset="0"/>
                  </a:rPr>
                  <a:t>réiteach</a:t>
                </a:r>
                <a:r>
                  <a:rPr lang="en-GB" sz="2400" b="1" dirty="0">
                    <a:latin typeface="Arial" panose="020B0604020202020204" pitchFamily="34" charset="0"/>
                    <a:cs typeface="Arial" panose="020B0604020202020204" pitchFamily="34" charset="0"/>
                  </a:rPr>
                  <a:t> </a:t>
                </a:r>
                <a:r>
                  <a:rPr lang="en-GB" sz="2400" dirty="0">
                    <a:latin typeface="Arial" panose="020B0604020202020204" pitchFamily="34" charset="0"/>
                    <a:cs typeface="Arial" panose="020B0604020202020204" pitchFamily="34" charset="0"/>
                  </a:rPr>
                  <a:t>ag </a:t>
                </a:r>
                <a:r>
                  <a:rPr lang="en-GB" sz="2400" dirty="0" err="1">
                    <a:latin typeface="Arial" panose="020B0604020202020204" pitchFamily="34" charset="0"/>
                    <a:cs typeface="Arial" panose="020B0604020202020204" pitchFamily="34" charset="0"/>
                  </a:rPr>
                  <a:t>baint</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úsáide</a:t>
                </a:r>
                <a:r>
                  <a:rPr lang="en-GB" sz="2400" dirty="0">
                    <a:latin typeface="Arial" panose="020B0604020202020204" pitchFamily="34" charset="0"/>
                    <a:cs typeface="Arial" panose="020B0604020202020204" pitchFamily="34" charset="0"/>
                  </a:rPr>
                  <a:t> as </a:t>
                </a:r>
                <a14:m>
                  <m:oMath xmlns:m="http://schemas.openxmlformats.org/officeDocument/2006/math">
                    <m:r>
                      <a:rPr lang="en-GB" sz="2000" b="0" i="1" smtClean="0">
                        <a:latin typeface="Cambria Math" panose="02040503050406030204" pitchFamily="18" charset="0"/>
                        <a:cs typeface="Arial" panose="020B0604020202020204" pitchFamily="34" charset="0"/>
                      </a:rPr>
                      <m:t>𝑄</m:t>
                    </m:r>
                    <m:r>
                      <a:rPr lang="en-GB" sz="2000" b="0" i="1" smtClean="0">
                        <a:latin typeface="Cambria Math" panose="02040503050406030204" pitchFamily="18" charset="0"/>
                        <a:cs typeface="Arial" panose="020B0604020202020204" pitchFamily="34" charset="0"/>
                      </a:rPr>
                      <m:t>=</m:t>
                    </m:r>
                    <m:r>
                      <a:rPr lang="en-GB" sz="2000" b="0" i="1" smtClean="0">
                        <a:latin typeface="Cambria Math" panose="02040503050406030204" pitchFamily="18" charset="0"/>
                        <a:cs typeface="Arial" panose="020B0604020202020204" pitchFamily="34" charset="0"/>
                      </a:rPr>
                      <m:t>𝐶</m:t>
                    </m:r>
                    <m:r>
                      <m:rPr>
                        <m:sty m:val="p"/>
                      </m:rPr>
                      <a:rPr lang="en-GB" sz="2000" b="0" i="0" smtClean="0">
                        <a:latin typeface="Cambria Math" panose="02040503050406030204" pitchFamily="18" charset="0"/>
                        <a:cs typeface="Arial" panose="020B0604020202020204" pitchFamily="34" charset="0"/>
                      </a:rPr>
                      <m:t>Δ</m:t>
                    </m:r>
                    <m:r>
                      <a:rPr lang="en-GB" sz="2000" b="0" i="1" smtClean="0">
                        <a:latin typeface="Cambria Math" panose="02040503050406030204" pitchFamily="18" charset="0"/>
                        <a:cs typeface="Arial" panose="020B0604020202020204" pitchFamily="34" charset="0"/>
                      </a:rPr>
                      <m:t>𝜃</m:t>
                    </m:r>
                    <m:r>
                      <a:rPr lang="en-GB" sz="2000" b="0" i="1" smtClean="0">
                        <a:latin typeface="Cambria Math" panose="02040503050406030204" pitchFamily="18" charset="0"/>
                        <a:cs typeface="Arial" panose="020B0604020202020204" pitchFamily="34" charset="0"/>
                      </a:rPr>
                      <m:t>,  </m:t>
                    </m:r>
                    <m:r>
                      <a:rPr lang="en-GB" sz="2000" i="1">
                        <a:latin typeface="Cambria Math" panose="02040503050406030204" pitchFamily="18" charset="0"/>
                        <a:cs typeface="Arial" panose="020B0604020202020204" pitchFamily="34" charset="0"/>
                      </a:rPr>
                      <m:t>𝑄</m:t>
                    </m:r>
                    <m:r>
                      <a:rPr lang="en-GB" sz="2000" i="1">
                        <a:latin typeface="Cambria Math" panose="02040503050406030204" pitchFamily="18" charset="0"/>
                        <a:cs typeface="Arial" panose="020B0604020202020204" pitchFamily="34" charset="0"/>
                      </a:rPr>
                      <m:t>=</m:t>
                    </m:r>
                    <m:r>
                      <a:rPr lang="en-GB" sz="2000" i="1">
                        <a:latin typeface="Cambria Math" panose="02040503050406030204" pitchFamily="18" charset="0"/>
                        <a:cs typeface="Arial" panose="020B0604020202020204" pitchFamily="34" charset="0"/>
                      </a:rPr>
                      <m:t>𝑚𝑐</m:t>
                    </m:r>
                    <m:r>
                      <m:rPr>
                        <m:sty m:val="p"/>
                      </m:rPr>
                      <a:rPr lang="en-GB" sz="2000">
                        <a:latin typeface="Cambria Math" panose="02040503050406030204" pitchFamily="18" charset="0"/>
                        <a:cs typeface="Arial" panose="020B0604020202020204" pitchFamily="34" charset="0"/>
                      </a:rPr>
                      <m:t>Δ</m:t>
                    </m:r>
                    <m:r>
                      <a:rPr lang="en-GB" sz="2000" i="1">
                        <a:latin typeface="Cambria Math" panose="02040503050406030204" pitchFamily="18" charset="0"/>
                        <a:cs typeface="Arial" panose="020B0604020202020204" pitchFamily="34" charset="0"/>
                      </a:rPr>
                      <m:t>𝜃</m:t>
                    </m:r>
                    <m:r>
                      <a:rPr lang="en-GB" sz="2000" i="1">
                        <a:latin typeface="Cambria Math" panose="02040503050406030204" pitchFamily="18" charset="0"/>
                        <a:cs typeface="Arial" panose="020B0604020202020204" pitchFamily="34" charset="0"/>
                      </a:rPr>
                      <m:t>,  </m:t>
                    </m:r>
                    <m:r>
                      <a:rPr lang="en-GB" sz="2000" i="1">
                        <a:latin typeface="Cambria Math" panose="02040503050406030204" pitchFamily="18" charset="0"/>
                        <a:cs typeface="Arial" panose="020B0604020202020204" pitchFamily="34" charset="0"/>
                      </a:rPr>
                      <m:t>𝑄</m:t>
                    </m:r>
                    <m:r>
                      <a:rPr lang="en-GB" sz="2000" i="1">
                        <a:latin typeface="Cambria Math" panose="02040503050406030204" pitchFamily="18" charset="0"/>
                        <a:cs typeface="Arial" panose="020B0604020202020204" pitchFamily="34" charset="0"/>
                      </a:rPr>
                      <m:t>=</m:t>
                    </m:r>
                    <m:r>
                      <a:rPr lang="en-GB" sz="2000" b="0" i="1" smtClean="0">
                        <a:latin typeface="Cambria Math" panose="02040503050406030204" pitchFamily="18" charset="0"/>
                        <a:cs typeface="Arial" panose="020B0604020202020204" pitchFamily="34" charset="0"/>
                      </a:rPr>
                      <m:t>𝐿</m:t>
                    </m:r>
                    <m:r>
                      <a:rPr lang="en-GB" sz="2000" i="1">
                        <a:latin typeface="Cambria Math" panose="02040503050406030204" pitchFamily="18" charset="0"/>
                        <a:cs typeface="Arial" panose="020B0604020202020204" pitchFamily="34" charset="0"/>
                      </a:rPr>
                      <m:t>,</m:t>
                    </m:r>
                    <m:r>
                      <a:rPr lang="en-GB" sz="2000" b="0" i="1" smtClean="0">
                        <a:latin typeface="Cambria Math" panose="02040503050406030204" pitchFamily="18" charset="0"/>
                        <a:cs typeface="Arial" panose="020B0604020202020204" pitchFamily="34" charset="0"/>
                      </a:rPr>
                      <m:t>  </m:t>
                    </m:r>
                    <m:r>
                      <a:rPr lang="en-GB" sz="2000" i="1">
                        <a:latin typeface="Cambria Math" panose="02040503050406030204" pitchFamily="18" charset="0"/>
                        <a:cs typeface="Arial" panose="020B0604020202020204" pitchFamily="34" charset="0"/>
                      </a:rPr>
                      <m:t>𝑄</m:t>
                    </m:r>
                    <m:r>
                      <a:rPr lang="en-GB" sz="2000" i="1">
                        <a:latin typeface="Cambria Math" panose="02040503050406030204" pitchFamily="18" charset="0"/>
                        <a:cs typeface="Arial" panose="020B0604020202020204" pitchFamily="34" charset="0"/>
                      </a:rPr>
                      <m:t>=</m:t>
                    </m:r>
                    <m:r>
                      <a:rPr lang="en-GB" sz="2000" i="1">
                        <a:latin typeface="Cambria Math" panose="02040503050406030204" pitchFamily="18" charset="0"/>
                        <a:cs typeface="Arial" panose="020B0604020202020204" pitchFamily="34" charset="0"/>
                      </a:rPr>
                      <m:t>𝑚𝑙</m:t>
                    </m:r>
                    <m:r>
                      <a:rPr lang="en-GB" sz="2000" i="1">
                        <a:latin typeface="Cambria Math" panose="02040503050406030204" pitchFamily="18" charset="0"/>
                        <a:cs typeface="Arial" panose="020B0604020202020204" pitchFamily="34" charset="0"/>
                      </a:rPr>
                      <m:t>,  </m:t>
                    </m:r>
                    <m:r>
                      <a:rPr lang="en-GB" sz="2000" b="0" i="1" smtClean="0">
                        <a:latin typeface="Cambria Math" panose="02040503050406030204" pitchFamily="18" charset="0"/>
                        <a:cs typeface="Arial" panose="020B0604020202020204" pitchFamily="34" charset="0"/>
                      </a:rPr>
                      <m:t>𝐸𝑓𝑓</m:t>
                    </m:r>
                    <m:r>
                      <a:rPr lang="en-GB" sz="2000" b="0" i="1" smtClean="0">
                        <a:latin typeface="Cambria Math" panose="02040503050406030204" pitchFamily="18" charset="0"/>
                        <a:cs typeface="Arial" panose="020B0604020202020204" pitchFamily="34" charset="0"/>
                      </a:rPr>
                      <m:t>=</m:t>
                    </m:r>
                    <m:f>
                      <m:fPr>
                        <m:ctrlPr>
                          <a:rPr lang="en-GB" sz="2000" b="0" i="1" smtClean="0">
                            <a:latin typeface="Cambria Math" panose="02040503050406030204" pitchFamily="18" charset="0"/>
                            <a:cs typeface="Arial" panose="020B0604020202020204" pitchFamily="34" charset="0"/>
                          </a:rPr>
                        </m:ctrlPr>
                      </m:fPr>
                      <m:num>
                        <m:sSub>
                          <m:sSubPr>
                            <m:ctrlPr>
                              <a:rPr lang="en-GB" sz="2000" b="0" i="1" smtClean="0">
                                <a:latin typeface="Cambria Math" panose="02040503050406030204" pitchFamily="18" charset="0"/>
                                <a:cs typeface="Arial" panose="020B0604020202020204" pitchFamily="34" charset="0"/>
                              </a:rPr>
                            </m:ctrlPr>
                          </m:sSubPr>
                          <m:e>
                            <m:r>
                              <a:rPr lang="en-GB" sz="2000" b="0" i="1" smtClean="0">
                                <a:latin typeface="Cambria Math" panose="02040503050406030204" pitchFamily="18" charset="0"/>
                                <a:cs typeface="Arial" panose="020B0604020202020204" pitchFamily="34" charset="0"/>
                              </a:rPr>
                              <m:t>𝑃</m:t>
                            </m:r>
                          </m:e>
                          <m:sub>
                            <m:r>
                              <a:rPr lang="en-GB" sz="2000" b="0" i="1" smtClean="0">
                                <a:latin typeface="Cambria Math" panose="02040503050406030204" pitchFamily="18" charset="0"/>
                                <a:cs typeface="Arial" panose="020B0604020202020204" pitchFamily="34" charset="0"/>
                              </a:rPr>
                              <m:t>𝑜</m:t>
                            </m:r>
                          </m:sub>
                        </m:sSub>
                      </m:num>
                      <m:den>
                        <m:sSub>
                          <m:sSubPr>
                            <m:ctrlPr>
                              <a:rPr lang="en-GB" sz="2000" b="0" i="1" smtClean="0">
                                <a:latin typeface="Cambria Math" panose="02040503050406030204" pitchFamily="18" charset="0"/>
                                <a:cs typeface="Arial" panose="020B0604020202020204" pitchFamily="34" charset="0"/>
                              </a:rPr>
                            </m:ctrlPr>
                          </m:sSubPr>
                          <m:e>
                            <m:r>
                              <a:rPr lang="en-GB" sz="2000" b="0" i="1" smtClean="0">
                                <a:latin typeface="Cambria Math" panose="02040503050406030204" pitchFamily="18" charset="0"/>
                                <a:cs typeface="Arial" panose="020B0604020202020204" pitchFamily="34" charset="0"/>
                              </a:rPr>
                              <m:t>𝑃</m:t>
                            </m:r>
                          </m:e>
                          <m:sub>
                            <m:r>
                              <a:rPr lang="en-GB" sz="2000" b="0" i="1" smtClean="0">
                                <a:latin typeface="Cambria Math" panose="02040503050406030204" pitchFamily="18" charset="0"/>
                                <a:cs typeface="Arial" panose="020B0604020202020204" pitchFamily="34" charset="0"/>
                              </a:rPr>
                              <m:t>𝑖</m:t>
                            </m:r>
                          </m:sub>
                        </m:sSub>
                      </m:den>
                    </m:f>
                    <m:r>
                      <a:rPr lang="en-GB" sz="2000" b="0" i="1" smtClean="0">
                        <a:latin typeface="Cambria Math" panose="02040503050406030204" pitchFamily="18" charset="0"/>
                        <a:cs typeface="Arial" panose="020B0604020202020204" pitchFamily="34" charset="0"/>
                      </a:rPr>
                      <m:t>×100</m:t>
                    </m:r>
                  </m:oMath>
                </a14:m>
                <a:r>
                  <a:rPr lang="en-GB" sz="2000" dirty="0">
                    <a:latin typeface="Arial" panose="020B0604020202020204" pitchFamily="34" charset="0"/>
                    <a:cs typeface="Arial" panose="020B0604020202020204" pitchFamily="34" charset="0"/>
                  </a:rPr>
                  <a:t>, </a:t>
                </a:r>
                <a14:m>
                  <m:oMath xmlns:m="http://schemas.openxmlformats.org/officeDocument/2006/math">
                    <m:f>
                      <m:fPr>
                        <m:ctrlPr>
                          <a:rPr lang="en-GB" sz="2000" i="1">
                            <a:latin typeface="Cambria Math" panose="02040503050406030204" pitchFamily="18" charset="0"/>
                            <a:cs typeface="Arial" panose="020B0604020202020204" pitchFamily="34" charset="0"/>
                          </a:rPr>
                        </m:ctrlPr>
                      </m:fPr>
                      <m:num>
                        <m:r>
                          <m:rPr>
                            <m:sty m:val="p"/>
                          </m:rPr>
                          <a:rPr lang="en-GB" sz="2000">
                            <a:latin typeface="Cambria Math" panose="02040503050406030204" pitchFamily="18" charset="0"/>
                            <a:cs typeface="Arial" panose="020B0604020202020204" pitchFamily="34" charset="0"/>
                          </a:rPr>
                          <m:t>Δ</m:t>
                        </m:r>
                        <m:r>
                          <a:rPr lang="en-GB" sz="2000" i="1">
                            <a:latin typeface="Cambria Math" panose="02040503050406030204" pitchFamily="18" charset="0"/>
                            <a:cs typeface="Arial" panose="020B0604020202020204" pitchFamily="34" charset="0"/>
                          </a:rPr>
                          <m:t>𝐸</m:t>
                        </m:r>
                      </m:num>
                      <m:den>
                        <m:r>
                          <m:rPr>
                            <m:sty m:val="p"/>
                          </m:rPr>
                          <a:rPr lang="en-GB" sz="2000">
                            <a:latin typeface="Cambria Math" panose="02040503050406030204" pitchFamily="18" charset="0"/>
                            <a:cs typeface="Arial" panose="020B0604020202020204" pitchFamily="34" charset="0"/>
                          </a:rPr>
                          <m:t>Δ</m:t>
                        </m:r>
                        <m:r>
                          <a:rPr lang="en-GB" sz="2000" i="1">
                            <a:latin typeface="Cambria Math" panose="02040503050406030204" pitchFamily="18" charset="0"/>
                            <a:cs typeface="Arial" panose="020B0604020202020204" pitchFamily="34" charset="0"/>
                          </a:rPr>
                          <m:t>𝑡</m:t>
                        </m:r>
                      </m:den>
                    </m:f>
                    <m:r>
                      <a:rPr lang="en-GB" sz="2000" i="1">
                        <a:latin typeface="Cambria Math" panose="02040503050406030204" pitchFamily="18" charset="0"/>
                        <a:cs typeface="Arial" panose="020B0604020202020204" pitchFamily="34" charset="0"/>
                      </a:rPr>
                      <m:t>=</m:t>
                    </m:r>
                    <m:r>
                      <a:rPr lang="en-GB" sz="2000" i="1">
                        <a:latin typeface="Cambria Math" panose="02040503050406030204" pitchFamily="18" charset="0"/>
                        <a:cs typeface="Arial" panose="020B0604020202020204" pitchFamily="34" charset="0"/>
                      </a:rPr>
                      <m:t>𝐴𝑈</m:t>
                    </m:r>
                    <m:r>
                      <m:rPr>
                        <m:sty m:val="p"/>
                      </m:rPr>
                      <a:rPr lang="en-GB" sz="2000">
                        <a:latin typeface="Cambria Math" panose="02040503050406030204" pitchFamily="18" charset="0"/>
                        <a:cs typeface="Arial" panose="020B0604020202020204" pitchFamily="34" charset="0"/>
                      </a:rPr>
                      <m:t>Δ</m:t>
                    </m:r>
                    <m:r>
                      <a:rPr lang="en-GB" sz="2000" i="1">
                        <a:latin typeface="Cambria Math" panose="02040503050406030204" pitchFamily="18" charset="0"/>
                        <a:cs typeface="Arial" panose="020B0604020202020204" pitchFamily="34" charset="0"/>
                      </a:rPr>
                      <m:t>𝜃</m:t>
                    </m:r>
                    <m:r>
                      <a:rPr lang="en-GB" sz="2000" b="0" i="0" smtClean="0">
                        <a:latin typeface="Cambria Math" panose="02040503050406030204" pitchFamily="18" charset="0"/>
                        <a:cs typeface="Arial" panose="020B0604020202020204" pitchFamily="34" charset="0"/>
                      </a:rPr>
                      <m:t>,</m:t>
                    </m:r>
                  </m:oMath>
                </a14:m>
                <a:r>
                  <a:rPr lang="en-GB" sz="2000" dirty="0">
                    <a:latin typeface="Arial" panose="020B0604020202020204" pitchFamily="34" charset="0"/>
                    <a:cs typeface="Arial" panose="020B0604020202020204" pitchFamily="34" charset="0"/>
                  </a:rPr>
                  <a:t>   </a:t>
                </a:r>
                <a:r>
                  <a:rPr lang="el-GR" sz="2000" dirty="0">
                    <a:latin typeface="Arial" panose="020B0604020202020204" pitchFamily="34" charset="0"/>
                    <a:cs typeface="Arial" panose="020B0604020202020204" pitchFamily="34" charset="0"/>
                  </a:rPr>
                  <a:t>θ (℃) = </a:t>
                </a:r>
                <a:r>
                  <a:rPr lang="en-GB" sz="2000" dirty="0">
                    <a:latin typeface="Arial" panose="020B0604020202020204" pitchFamily="34" charset="0"/>
                    <a:cs typeface="Arial" panose="020B0604020202020204" pitchFamily="34" charset="0"/>
                  </a:rPr>
                  <a:t>T (K) - 273.15</a:t>
                </a:r>
              </a:p>
              <a:p>
                <a:pPr>
                  <a:spcAft>
                    <a:spcPts val="1200"/>
                  </a:spcAft>
                </a:pPr>
                <a:r>
                  <a:rPr lang="en-GB" sz="2400" b="1" dirty="0" err="1">
                    <a:latin typeface="Arial" panose="020B0604020202020204" pitchFamily="34" charset="0"/>
                    <a:cs typeface="Arial" panose="020B0604020202020204" pitchFamily="34" charset="0"/>
                  </a:rPr>
                  <a:t>Déan</a:t>
                </a:r>
                <a:r>
                  <a:rPr lang="en-GB" sz="2400" b="1" dirty="0">
                    <a:latin typeface="Arial" panose="020B0604020202020204" pitchFamily="34" charset="0"/>
                    <a:cs typeface="Arial" panose="020B0604020202020204" pitchFamily="34" charset="0"/>
                  </a:rPr>
                  <a:t> cur </a:t>
                </a:r>
                <a:r>
                  <a:rPr lang="en-GB" sz="2400" b="1" dirty="0" err="1">
                    <a:latin typeface="Arial" panose="020B0604020202020204" pitchFamily="34" charset="0"/>
                    <a:cs typeface="Arial" panose="020B0604020202020204" pitchFamily="34" charset="0"/>
                  </a:rPr>
                  <a:t>síos</a:t>
                </a:r>
                <a:r>
                  <a:rPr lang="en-GB" sz="2400" b="1" dirty="0">
                    <a:latin typeface="Arial" panose="020B0604020202020204" pitchFamily="34" charset="0"/>
                    <a:cs typeface="Arial" panose="020B0604020202020204" pitchFamily="34" charset="0"/>
                  </a:rPr>
                  <a:t> </a:t>
                </a:r>
                <a:r>
                  <a:rPr lang="en-GB" sz="2400" dirty="0">
                    <a:latin typeface="Arial" panose="020B0604020202020204" pitchFamily="34" charset="0"/>
                    <a:cs typeface="Arial" panose="020B0604020202020204" pitchFamily="34" charset="0"/>
                  </a:rPr>
                  <a:t>agus </a:t>
                </a:r>
                <a:r>
                  <a:rPr lang="en-GB" sz="2400" dirty="0" err="1">
                    <a:latin typeface="Arial" panose="020B0604020202020204" pitchFamily="34" charset="0"/>
                    <a:cs typeface="Arial" panose="020B0604020202020204" pitchFamily="34" charset="0"/>
                  </a:rPr>
                  <a:t>míniú</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ar</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chaidéal</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teasa</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leá</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galú</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solad</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leacht</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gás</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seoltacht</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comhiompar</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radaíocht</a:t>
                </a:r>
                <a:r>
                  <a:rPr lang="en-GB" sz="2400" dirty="0">
                    <a:latin typeface="Arial" panose="020B0604020202020204" pitchFamily="34" charset="0"/>
                    <a:cs typeface="Arial" panose="020B0604020202020204" pitchFamily="34" charset="0"/>
                  </a:rPr>
                  <a:t> ag </a:t>
                </a:r>
                <a:r>
                  <a:rPr lang="en-GB" sz="2400" dirty="0" err="1">
                    <a:latin typeface="Arial" panose="020B0604020202020204" pitchFamily="34" charset="0"/>
                    <a:cs typeface="Arial" panose="020B0604020202020204" pitchFamily="34" charset="0"/>
                  </a:rPr>
                  <a:t>baint</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úsáide</a:t>
                </a:r>
                <a:r>
                  <a:rPr lang="en-GB" sz="2400" dirty="0">
                    <a:latin typeface="Arial" panose="020B0604020202020204" pitchFamily="34" charset="0"/>
                    <a:cs typeface="Arial" panose="020B0604020202020204" pitchFamily="34" charset="0"/>
                  </a:rPr>
                  <a:t> as </a:t>
                </a:r>
                <a:r>
                  <a:rPr lang="en-GB" sz="2400" dirty="0" err="1">
                    <a:latin typeface="Arial" panose="020B0604020202020204" pitchFamily="34" charset="0"/>
                    <a:cs typeface="Arial" panose="020B0604020202020204" pitchFamily="34" charset="0"/>
                  </a:rPr>
                  <a:t>samhail</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cáithníní</a:t>
                </a:r>
                <a:r>
                  <a:rPr lang="en-GB" sz="2400" dirty="0">
                    <a:latin typeface="Arial" panose="020B0604020202020204" pitchFamily="34" charset="0"/>
                    <a:cs typeface="Arial" panose="020B0604020202020204" pitchFamily="34" charset="0"/>
                  </a:rPr>
                  <a:t> agus </a:t>
                </a:r>
                <a:r>
                  <a:rPr lang="en-GB" sz="2400" dirty="0" err="1">
                    <a:latin typeface="Arial" panose="020B0604020202020204" pitchFamily="34" charset="0"/>
                    <a:cs typeface="Arial" panose="020B0604020202020204" pitchFamily="34" charset="0"/>
                  </a:rPr>
                  <a:t>samhlacha</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matamaiticiúla</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nuair</a:t>
                </a:r>
                <a:r>
                  <a:rPr lang="en-GB" sz="2400" dirty="0">
                    <a:latin typeface="Arial" panose="020B0604020202020204" pitchFamily="34" charset="0"/>
                    <a:cs typeface="Arial" panose="020B0604020202020204" pitchFamily="34" charset="0"/>
                  </a:rPr>
                  <a:t> is </a:t>
                </a:r>
                <a:r>
                  <a:rPr lang="en-GB" sz="2400" dirty="0" err="1">
                    <a:latin typeface="Arial" panose="020B0604020202020204" pitchFamily="34" charset="0"/>
                    <a:cs typeface="Arial" panose="020B0604020202020204" pitchFamily="34" charset="0"/>
                  </a:rPr>
                  <a:t>iomchuí</a:t>
                </a:r>
                <a:r>
                  <a:rPr lang="en-GB" sz="2400" dirty="0">
                    <a:latin typeface="Arial" panose="020B0604020202020204" pitchFamily="34" charset="0"/>
                    <a:cs typeface="Arial" panose="020B0604020202020204" pitchFamily="34" charset="0"/>
                  </a:rPr>
                  <a:t>.</a:t>
                </a:r>
              </a:p>
            </p:txBody>
          </p:sp>
        </mc:Choice>
        <mc:Fallback xmlns="">
          <p:sp>
            <p:nvSpPr>
              <p:cNvPr id="3" name="TextBox 2">
                <a:extLst>
                  <a:ext uri="{FF2B5EF4-FFF2-40B4-BE49-F238E27FC236}">
                    <a16:creationId xmlns:a16="http://schemas.microsoft.com/office/drawing/2014/main" id="{70657E4F-A826-CE61-5F4D-0E7A1833E636}"/>
                  </a:ext>
                </a:extLst>
              </p:cNvPr>
              <p:cNvSpPr txBox="1">
                <a:spLocks noRot="1" noChangeAspect="1" noMove="1" noResize="1" noEditPoints="1" noAdjustHandles="1" noChangeArrowheads="1" noChangeShapeType="1" noTextEdit="1"/>
              </p:cNvSpPr>
              <p:nvPr/>
            </p:nvSpPr>
            <p:spPr>
              <a:xfrm>
                <a:off x="266700" y="1143759"/>
                <a:ext cx="8674100" cy="4570482"/>
              </a:xfrm>
              <a:prstGeom prst="rect">
                <a:avLst/>
              </a:prstGeom>
              <a:blipFill>
                <a:blip r:embed="rId2"/>
                <a:stretch>
                  <a:fillRect l="-1124" t="-935" b="-2270"/>
                </a:stretch>
              </a:blipFill>
            </p:spPr>
            <p:txBody>
              <a:bodyPr/>
              <a:lstStyle/>
              <a:p>
                <a:r>
                  <a:rPr lang="en-IE">
                    <a:noFill/>
                  </a:rPr>
                  <a:t> </a:t>
                </a:r>
              </a:p>
            </p:txBody>
          </p:sp>
        </mc:Fallback>
      </mc:AlternateContent>
    </p:spTree>
    <p:extLst>
      <p:ext uri="{BB962C8B-B14F-4D97-AF65-F5344CB8AC3E}">
        <p14:creationId xmlns:p14="http://schemas.microsoft.com/office/powerpoint/2010/main" val="789919497"/>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7ADF2BF0-FC82-FBC6-6AFE-6D01B312257A}"/>
              </a:ext>
            </a:extLst>
          </p:cNvPr>
          <p:cNvGrpSpPr/>
          <p:nvPr/>
        </p:nvGrpSpPr>
        <p:grpSpPr>
          <a:xfrm>
            <a:off x="1806960" y="2274570"/>
            <a:ext cx="5906588" cy="4165514"/>
            <a:chOff x="4625751" y="1700808"/>
            <a:chExt cx="4461203" cy="3451988"/>
          </a:xfrm>
        </p:grpSpPr>
        <p:pic>
          <p:nvPicPr>
            <p:cNvPr id="1026" name="Picture 2">
              <a:extLst>
                <a:ext uri="{FF2B5EF4-FFF2-40B4-BE49-F238E27FC236}">
                  <a16:creationId xmlns:a16="http://schemas.microsoft.com/office/drawing/2014/main" id="{E1FB7FA2-A7C2-8C39-E1C1-A8A88B574BA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25751" y="1700808"/>
              <a:ext cx="4461203" cy="3352662"/>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hlinkClick r:id="rId4"/>
              <a:extLst>
                <a:ext uri="{FF2B5EF4-FFF2-40B4-BE49-F238E27FC236}">
                  <a16:creationId xmlns:a16="http://schemas.microsoft.com/office/drawing/2014/main" id="{E6CF2E05-55F3-32AB-C9A4-C85825F67E2A}"/>
                </a:ext>
              </a:extLst>
            </p:cNvPr>
            <p:cNvSpPr txBox="1"/>
            <p:nvPr/>
          </p:nvSpPr>
          <p:spPr>
            <a:xfrm>
              <a:off x="8182539" y="4629576"/>
              <a:ext cx="904415" cy="523220"/>
            </a:xfrm>
            <a:prstGeom prst="rect">
              <a:avLst/>
            </a:prstGeom>
            <a:noFill/>
          </p:spPr>
          <p:txBody>
            <a:bodyPr wrap="none" rtlCol="0">
              <a:spAutoFit/>
            </a:bodyPr>
            <a:lstStyle/>
            <a:p>
              <a:pPr algn="l"/>
              <a:r>
                <a:rPr lang="en-GB" sz="2800"/>
                <a:t>CC0</a:t>
              </a:r>
            </a:p>
          </p:txBody>
        </p:sp>
      </p:grpSp>
      <p:sp>
        <p:nvSpPr>
          <p:cNvPr id="3" name="Title 2">
            <a:extLst>
              <a:ext uri="{FF2B5EF4-FFF2-40B4-BE49-F238E27FC236}">
                <a16:creationId xmlns:a16="http://schemas.microsoft.com/office/drawing/2014/main" id="{3B523E7D-D07D-8227-5D48-FE127F279F01}"/>
              </a:ext>
            </a:extLst>
          </p:cNvPr>
          <p:cNvSpPr>
            <a:spLocks noGrp="1"/>
          </p:cNvSpPr>
          <p:nvPr>
            <p:ph type="title"/>
          </p:nvPr>
        </p:nvSpPr>
        <p:spPr>
          <a:xfrm>
            <a:off x="548640" y="1013444"/>
            <a:ext cx="7886700" cy="1295416"/>
          </a:xfrm>
        </p:spPr>
        <p:txBody>
          <a:bodyPr>
            <a:normAutofit fontScale="90000"/>
          </a:bodyPr>
          <a:lstStyle/>
          <a:p>
            <a:r>
              <a:rPr lang="en-GB" dirty="0"/>
              <a:t>An </a:t>
            </a:r>
            <a:r>
              <a:rPr lang="en-GB" dirty="0" err="1"/>
              <a:t>Sainteas</a:t>
            </a:r>
            <a:r>
              <a:rPr lang="en-GB" dirty="0"/>
              <a:t> </a:t>
            </a:r>
            <a:r>
              <a:rPr lang="en-GB" dirty="0" err="1"/>
              <a:t>Folaigh</a:t>
            </a:r>
            <a:br>
              <a:rPr lang="en-GB" dirty="0"/>
            </a:br>
            <a:r>
              <a:rPr lang="en-GB" dirty="0"/>
              <a:t>(hidden heat)</a:t>
            </a:r>
            <a:br>
              <a:rPr lang="en-GB" dirty="0"/>
            </a:br>
            <a:endParaRPr lang="en-GB" dirty="0"/>
          </a:p>
        </p:txBody>
      </p:sp>
    </p:spTree>
    <p:extLst>
      <p:ext uri="{BB962C8B-B14F-4D97-AF65-F5344CB8AC3E}">
        <p14:creationId xmlns:p14="http://schemas.microsoft.com/office/powerpoint/2010/main" val="2438523098"/>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be 1">
            <a:extLst>
              <a:ext uri="{FF2B5EF4-FFF2-40B4-BE49-F238E27FC236}">
                <a16:creationId xmlns:a16="http://schemas.microsoft.com/office/drawing/2014/main" id="{D7C92E5A-FC4B-12E9-714A-BD5236C0FB05}"/>
              </a:ext>
            </a:extLst>
          </p:cNvPr>
          <p:cNvSpPr/>
          <p:nvPr/>
        </p:nvSpPr>
        <p:spPr>
          <a:xfrm>
            <a:off x="4430772" y="5229200"/>
            <a:ext cx="2016385" cy="1093374"/>
          </a:xfrm>
          <a:prstGeom prst="cube">
            <a:avLst/>
          </a:prstGeom>
          <a:gradFill flip="none" rotWithShape="1">
            <a:gsLst>
              <a:gs pos="0">
                <a:schemeClr val="tx2">
                  <a:lumMod val="10000"/>
                  <a:lumOff val="90000"/>
                  <a:shade val="30000"/>
                  <a:satMod val="115000"/>
                </a:schemeClr>
              </a:gs>
              <a:gs pos="50000">
                <a:schemeClr val="tx2">
                  <a:lumMod val="10000"/>
                  <a:lumOff val="90000"/>
                  <a:shade val="67500"/>
                  <a:satMod val="115000"/>
                </a:schemeClr>
              </a:gs>
              <a:gs pos="100000">
                <a:schemeClr val="tx2">
                  <a:lumMod val="10000"/>
                  <a:lumOff val="90000"/>
                  <a:shade val="100000"/>
                  <a:satMod val="115000"/>
                </a:schemeClr>
              </a:gs>
            </a:gsLst>
            <a:lin ang="0" scaled="1"/>
            <a:tileRect/>
          </a:gra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noProof="0"/>
          </a:p>
        </p:txBody>
      </p:sp>
      <p:sp>
        <p:nvSpPr>
          <p:cNvPr id="4" name="Freeform: Shape 3">
            <a:extLst>
              <a:ext uri="{FF2B5EF4-FFF2-40B4-BE49-F238E27FC236}">
                <a16:creationId xmlns:a16="http://schemas.microsoft.com/office/drawing/2014/main" id="{728B7B15-4A9E-7B7F-FCF9-F96F0077E302}"/>
              </a:ext>
            </a:extLst>
          </p:cNvPr>
          <p:cNvSpPr/>
          <p:nvPr/>
        </p:nvSpPr>
        <p:spPr>
          <a:xfrm>
            <a:off x="4680326" y="3284984"/>
            <a:ext cx="1666658" cy="1240932"/>
          </a:xfrm>
          <a:custGeom>
            <a:avLst/>
            <a:gdLst>
              <a:gd name="connsiteX0" fmla="*/ 0 w 2137410"/>
              <a:gd name="connsiteY0" fmla="*/ 0 h 1794510"/>
              <a:gd name="connsiteX1" fmla="*/ 0 w 2137410"/>
              <a:gd name="connsiteY1" fmla="*/ 1565910 h 1794510"/>
              <a:gd name="connsiteX2" fmla="*/ 205740 w 2137410"/>
              <a:gd name="connsiteY2" fmla="*/ 1783080 h 1794510"/>
              <a:gd name="connsiteX3" fmla="*/ 1840230 w 2137410"/>
              <a:gd name="connsiteY3" fmla="*/ 1794510 h 1794510"/>
              <a:gd name="connsiteX4" fmla="*/ 2137410 w 2137410"/>
              <a:gd name="connsiteY4" fmla="*/ 1588770 h 1794510"/>
              <a:gd name="connsiteX5" fmla="*/ 2103120 w 2137410"/>
              <a:gd name="connsiteY5" fmla="*/ 34290 h 1794510"/>
              <a:gd name="connsiteX6" fmla="*/ 0 w 2137410"/>
              <a:gd name="connsiteY6" fmla="*/ 0 h 1794510"/>
              <a:gd name="connsiteX0" fmla="*/ 0 w 2137410"/>
              <a:gd name="connsiteY0" fmla="*/ 0 h 1794510"/>
              <a:gd name="connsiteX1" fmla="*/ 0 w 2137410"/>
              <a:gd name="connsiteY1" fmla="*/ 1565910 h 1794510"/>
              <a:gd name="connsiteX2" fmla="*/ 205740 w 2137410"/>
              <a:gd name="connsiteY2" fmla="*/ 1783080 h 1794510"/>
              <a:gd name="connsiteX3" fmla="*/ 1840230 w 2137410"/>
              <a:gd name="connsiteY3" fmla="*/ 1794510 h 1794510"/>
              <a:gd name="connsiteX4" fmla="*/ 2137410 w 2137410"/>
              <a:gd name="connsiteY4" fmla="*/ 1588770 h 1794510"/>
              <a:gd name="connsiteX5" fmla="*/ 2103120 w 2137410"/>
              <a:gd name="connsiteY5" fmla="*/ 0 h 1794510"/>
              <a:gd name="connsiteX6" fmla="*/ 0 w 2137410"/>
              <a:gd name="connsiteY6" fmla="*/ 0 h 17945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37410" h="1794510">
                <a:moveTo>
                  <a:pt x="0" y="0"/>
                </a:moveTo>
                <a:lnTo>
                  <a:pt x="0" y="1565910"/>
                </a:lnTo>
                <a:lnTo>
                  <a:pt x="205740" y="1783080"/>
                </a:lnTo>
                <a:lnTo>
                  <a:pt x="1840230" y="1794510"/>
                </a:lnTo>
                <a:lnTo>
                  <a:pt x="2137410" y="1588770"/>
                </a:lnTo>
                <a:lnTo>
                  <a:pt x="2103120" y="0"/>
                </a:lnTo>
                <a:lnTo>
                  <a:pt x="0" y="0"/>
                </a:lnTo>
                <a:close/>
              </a:path>
            </a:pathLst>
          </a:cu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noProof="0"/>
          </a:p>
        </p:txBody>
      </p:sp>
      <p:sp>
        <p:nvSpPr>
          <p:cNvPr id="5" name="Freeform: Shape 4">
            <a:extLst>
              <a:ext uri="{FF2B5EF4-FFF2-40B4-BE49-F238E27FC236}">
                <a16:creationId xmlns:a16="http://schemas.microsoft.com/office/drawing/2014/main" id="{D6ACD62B-B6B3-F04C-ECD8-8FA74195C2A9}"/>
              </a:ext>
            </a:extLst>
          </p:cNvPr>
          <p:cNvSpPr/>
          <p:nvPr/>
        </p:nvSpPr>
        <p:spPr>
          <a:xfrm>
            <a:off x="4430773" y="2636912"/>
            <a:ext cx="2088232" cy="1892796"/>
          </a:xfrm>
          <a:custGeom>
            <a:avLst/>
            <a:gdLst>
              <a:gd name="connsiteX0" fmla="*/ 0 w 1783080"/>
              <a:gd name="connsiteY0" fmla="*/ 0 h 2423160"/>
              <a:gd name="connsiteX1" fmla="*/ 194310 w 1783080"/>
              <a:gd name="connsiteY1" fmla="*/ 182880 h 2423160"/>
              <a:gd name="connsiteX2" fmla="*/ 194310 w 1783080"/>
              <a:gd name="connsiteY2" fmla="*/ 2286000 h 2423160"/>
              <a:gd name="connsiteX3" fmla="*/ 308610 w 1783080"/>
              <a:gd name="connsiteY3" fmla="*/ 2423160 h 2423160"/>
              <a:gd name="connsiteX4" fmla="*/ 1463040 w 1783080"/>
              <a:gd name="connsiteY4" fmla="*/ 2423160 h 2423160"/>
              <a:gd name="connsiteX5" fmla="*/ 1611630 w 1783080"/>
              <a:gd name="connsiteY5" fmla="*/ 2274570 h 2423160"/>
              <a:gd name="connsiteX6" fmla="*/ 1623060 w 1783080"/>
              <a:gd name="connsiteY6" fmla="*/ 217170 h 2423160"/>
              <a:gd name="connsiteX7" fmla="*/ 1783080 w 1783080"/>
              <a:gd name="connsiteY7" fmla="*/ 80010 h 2423160"/>
              <a:gd name="connsiteX0" fmla="*/ 0 w 1783080"/>
              <a:gd name="connsiteY0" fmla="*/ 0 h 2423160"/>
              <a:gd name="connsiteX1" fmla="*/ 194310 w 1783080"/>
              <a:gd name="connsiteY1" fmla="*/ 182880 h 2423160"/>
              <a:gd name="connsiteX2" fmla="*/ 194310 w 1783080"/>
              <a:gd name="connsiteY2" fmla="*/ 2286000 h 2423160"/>
              <a:gd name="connsiteX3" fmla="*/ 308610 w 1783080"/>
              <a:gd name="connsiteY3" fmla="*/ 2423160 h 2423160"/>
              <a:gd name="connsiteX4" fmla="*/ 1463040 w 1783080"/>
              <a:gd name="connsiteY4" fmla="*/ 2423160 h 2423160"/>
              <a:gd name="connsiteX5" fmla="*/ 1611630 w 1783080"/>
              <a:gd name="connsiteY5" fmla="*/ 2274570 h 2423160"/>
              <a:gd name="connsiteX6" fmla="*/ 1611630 w 1783080"/>
              <a:gd name="connsiteY6" fmla="*/ 182880 h 2423160"/>
              <a:gd name="connsiteX7" fmla="*/ 1783080 w 1783080"/>
              <a:gd name="connsiteY7" fmla="*/ 80010 h 2423160"/>
              <a:gd name="connsiteX0" fmla="*/ 0 w 1760220"/>
              <a:gd name="connsiteY0" fmla="*/ 0 h 2423160"/>
              <a:gd name="connsiteX1" fmla="*/ 194310 w 1760220"/>
              <a:gd name="connsiteY1" fmla="*/ 182880 h 2423160"/>
              <a:gd name="connsiteX2" fmla="*/ 194310 w 1760220"/>
              <a:gd name="connsiteY2" fmla="*/ 2286000 h 2423160"/>
              <a:gd name="connsiteX3" fmla="*/ 308610 w 1760220"/>
              <a:gd name="connsiteY3" fmla="*/ 2423160 h 2423160"/>
              <a:gd name="connsiteX4" fmla="*/ 1463040 w 1760220"/>
              <a:gd name="connsiteY4" fmla="*/ 2423160 h 2423160"/>
              <a:gd name="connsiteX5" fmla="*/ 1611630 w 1760220"/>
              <a:gd name="connsiteY5" fmla="*/ 2274570 h 2423160"/>
              <a:gd name="connsiteX6" fmla="*/ 1611630 w 1760220"/>
              <a:gd name="connsiteY6" fmla="*/ 182880 h 2423160"/>
              <a:gd name="connsiteX7" fmla="*/ 1760220 w 1760220"/>
              <a:gd name="connsiteY7" fmla="*/ 45720 h 2423160"/>
              <a:gd name="connsiteX0" fmla="*/ 0 w 1760220"/>
              <a:gd name="connsiteY0" fmla="*/ 11430 h 2434590"/>
              <a:gd name="connsiteX1" fmla="*/ 194310 w 1760220"/>
              <a:gd name="connsiteY1" fmla="*/ 194310 h 2434590"/>
              <a:gd name="connsiteX2" fmla="*/ 194310 w 1760220"/>
              <a:gd name="connsiteY2" fmla="*/ 2297430 h 2434590"/>
              <a:gd name="connsiteX3" fmla="*/ 308610 w 1760220"/>
              <a:gd name="connsiteY3" fmla="*/ 2434590 h 2434590"/>
              <a:gd name="connsiteX4" fmla="*/ 1463040 w 1760220"/>
              <a:gd name="connsiteY4" fmla="*/ 2434590 h 2434590"/>
              <a:gd name="connsiteX5" fmla="*/ 1611630 w 1760220"/>
              <a:gd name="connsiteY5" fmla="*/ 2286000 h 2434590"/>
              <a:gd name="connsiteX6" fmla="*/ 1611630 w 1760220"/>
              <a:gd name="connsiteY6" fmla="*/ 194310 h 2434590"/>
              <a:gd name="connsiteX7" fmla="*/ 1760220 w 1760220"/>
              <a:gd name="connsiteY7" fmla="*/ 0 h 24345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60220" h="2434590">
                <a:moveTo>
                  <a:pt x="0" y="11430"/>
                </a:moveTo>
                <a:lnTo>
                  <a:pt x="194310" y="194310"/>
                </a:lnTo>
                <a:lnTo>
                  <a:pt x="194310" y="2297430"/>
                </a:lnTo>
                <a:lnTo>
                  <a:pt x="308610" y="2434590"/>
                </a:lnTo>
                <a:lnTo>
                  <a:pt x="1463040" y="2434590"/>
                </a:lnTo>
                <a:lnTo>
                  <a:pt x="1611630" y="2286000"/>
                </a:lnTo>
                <a:lnTo>
                  <a:pt x="1611630" y="194310"/>
                </a:lnTo>
                <a:cubicBezTo>
                  <a:pt x="1664970" y="148590"/>
                  <a:pt x="1706880" y="45720"/>
                  <a:pt x="1760220" y="0"/>
                </a:cubicBezTo>
              </a:path>
            </a:pathLst>
          </a:custGeom>
          <a:noFill/>
          <a:ln w="571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noProof="0"/>
          </a:p>
        </p:txBody>
      </p:sp>
      <p:sp>
        <p:nvSpPr>
          <p:cNvPr id="11" name="TextBox 10">
            <a:extLst>
              <a:ext uri="{FF2B5EF4-FFF2-40B4-BE49-F238E27FC236}">
                <a16:creationId xmlns:a16="http://schemas.microsoft.com/office/drawing/2014/main" id="{6ACA560C-C5A5-5577-25ED-946C174D1A7D}"/>
              </a:ext>
            </a:extLst>
          </p:cNvPr>
          <p:cNvSpPr txBox="1"/>
          <p:nvPr/>
        </p:nvSpPr>
        <p:spPr>
          <a:xfrm>
            <a:off x="4862982" y="3515582"/>
            <a:ext cx="1423224" cy="523220"/>
          </a:xfrm>
          <a:prstGeom prst="rect">
            <a:avLst/>
          </a:prstGeom>
          <a:noFill/>
        </p:spPr>
        <p:txBody>
          <a:bodyPr wrap="square" rtlCol="0">
            <a:spAutoFit/>
          </a:bodyPr>
          <a:lstStyle/>
          <a:p>
            <a:pPr algn="l"/>
            <a:r>
              <a:rPr lang="en-GB" sz="2800" b="1" noProof="0"/>
              <a:t>Liquid</a:t>
            </a:r>
          </a:p>
        </p:txBody>
      </p:sp>
      <p:sp>
        <p:nvSpPr>
          <p:cNvPr id="19" name="TextBox 18">
            <a:extLst>
              <a:ext uri="{FF2B5EF4-FFF2-40B4-BE49-F238E27FC236}">
                <a16:creationId xmlns:a16="http://schemas.microsoft.com/office/drawing/2014/main" id="{B947DFE6-EE7E-E1E5-E6BE-A302F4D416A7}"/>
              </a:ext>
            </a:extLst>
          </p:cNvPr>
          <p:cNvSpPr txBox="1"/>
          <p:nvPr/>
        </p:nvSpPr>
        <p:spPr>
          <a:xfrm>
            <a:off x="4648683" y="5661248"/>
            <a:ext cx="1187114" cy="523220"/>
          </a:xfrm>
          <a:prstGeom prst="rect">
            <a:avLst/>
          </a:prstGeom>
          <a:noFill/>
        </p:spPr>
        <p:txBody>
          <a:bodyPr wrap="square" rtlCol="0">
            <a:spAutoFit/>
          </a:bodyPr>
          <a:lstStyle/>
          <a:p>
            <a:pPr algn="l"/>
            <a:r>
              <a:rPr lang="en-GB" sz="2800" b="1" noProof="0"/>
              <a:t>Solid</a:t>
            </a:r>
          </a:p>
        </p:txBody>
      </p:sp>
      <p:sp>
        <p:nvSpPr>
          <p:cNvPr id="20" name="Freeform: Shape 19">
            <a:extLst>
              <a:ext uri="{FF2B5EF4-FFF2-40B4-BE49-F238E27FC236}">
                <a16:creationId xmlns:a16="http://schemas.microsoft.com/office/drawing/2014/main" id="{1F252CA8-CBFD-E242-36BD-D376EB6FA53F}"/>
              </a:ext>
            </a:extLst>
          </p:cNvPr>
          <p:cNvSpPr/>
          <p:nvPr/>
        </p:nvSpPr>
        <p:spPr>
          <a:xfrm>
            <a:off x="4780735" y="477031"/>
            <a:ext cx="1307552" cy="1458225"/>
          </a:xfrm>
          <a:custGeom>
            <a:avLst/>
            <a:gdLst>
              <a:gd name="connsiteX0" fmla="*/ 605928 w 1487277"/>
              <a:gd name="connsiteY0" fmla="*/ 1664759 h 1686792"/>
              <a:gd name="connsiteX1" fmla="*/ 914400 w 1487277"/>
              <a:gd name="connsiteY1" fmla="*/ 1686792 h 1686792"/>
              <a:gd name="connsiteX2" fmla="*/ 749147 w 1487277"/>
              <a:gd name="connsiteY2" fmla="*/ 1576624 h 1686792"/>
              <a:gd name="connsiteX3" fmla="*/ 1123720 w 1487277"/>
              <a:gd name="connsiteY3" fmla="*/ 1488489 h 1686792"/>
              <a:gd name="connsiteX4" fmla="*/ 1487277 w 1487277"/>
              <a:gd name="connsiteY4" fmla="*/ 563072 h 1686792"/>
              <a:gd name="connsiteX5" fmla="*/ 1366091 w 1487277"/>
              <a:gd name="connsiteY5" fmla="*/ 309684 h 1686792"/>
              <a:gd name="connsiteX6" fmla="*/ 1311007 w 1487277"/>
              <a:gd name="connsiteY6" fmla="*/ 265616 h 1686792"/>
              <a:gd name="connsiteX7" fmla="*/ 1222872 w 1487277"/>
              <a:gd name="connsiteY7" fmla="*/ 210532 h 1686792"/>
              <a:gd name="connsiteX8" fmla="*/ 1112703 w 1487277"/>
              <a:gd name="connsiteY8" fmla="*/ 177481 h 1686792"/>
              <a:gd name="connsiteX9" fmla="*/ 958467 w 1487277"/>
              <a:gd name="connsiteY9" fmla="*/ 144431 h 1686792"/>
              <a:gd name="connsiteX10" fmla="*/ 892366 w 1487277"/>
              <a:gd name="connsiteY10" fmla="*/ 122397 h 1686792"/>
              <a:gd name="connsiteX11" fmla="*/ 782197 w 1487277"/>
              <a:gd name="connsiteY11" fmla="*/ 45279 h 1686792"/>
              <a:gd name="connsiteX12" fmla="*/ 738130 w 1487277"/>
              <a:gd name="connsiteY12" fmla="*/ 23245 h 1686792"/>
              <a:gd name="connsiteX13" fmla="*/ 705079 w 1487277"/>
              <a:gd name="connsiteY13" fmla="*/ 1212 h 1686792"/>
              <a:gd name="connsiteX14" fmla="*/ 683046 w 1487277"/>
              <a:gd name="connsiteY14" fmla="*/ 1212 h 1686792"/>
              <a:gd name="connsiteX15" fmla="*/ 683046 w 1487277"/>
              <a:gd name="connsiteY15" fmla="*/ 1212 h 1686792"/>
              <a:gd name="connsiteX16" fmla="*/ 0 w 1487277"/>
              <a:gd name="connsiteY16" fmla="*/ 397819 h 1686792"/>
              <a:gd name="connsiteX17" fmla="*/ 231354 w 1487277"/>
              <a:gd name="connsiteY17" fmla="*/ 1257134 h 1686792"/>
              <a:gd name="connsiteX18" fmla="*/ 627961 w 1487277"/>
              <a:gd name="connsiteY18" fmla="*/ 1532556 h 1686792"/>
              <a:gd name="connsiteX19" fmla="*/ 605928 w 1487277"/>
              <a:gd name="connsiteY19" fmla="*/ 1664759 h 1686792"/>
              <a:gd name="connsiteX0" fmla="*/ 605928 w 1487277"/>
              <a:gd name="connsiteY0" fmla="*/ 1664759 h 1686792"/>
              <a:gd name="connsiteX1" fmla="*/ 914400 w 1487277"/>
              <a:gd name="connsiteY1" fmla="*/ 1686792 h 1686792"/>
              <a:gd name="connsiteX2" fmla="*/ 749147 w 1487277"/>
              <a:gd name="connsiteY2" fmla="*/ 1576624 h 1686792"/>
              <a:gd name="connsiteX3" fmla="*/ 1123720 w 1487277"/>
              <a:gd name="connsiteY3" fmla="*/ 1488489 h 1686792"/>
              <a:gd name="connsiteX4" fmla="*/ 1487277 w 1487277"/>
              <a:gd name="connsiteY4" fmla="*/ 563072 h 1686792"/>
              <a:gd name="connsiteX5" fmla="*/ 1366091 w 1487277"/>
              <a:gd name="connsiteY5" fmla="*/ 309684 h 1686792"/>
              <a:gd name="connsiteX6" fmla="*/ 1311007 w 1487277"/>
              <a:gd name="connsiteY6" fmla="*/ 265616 h 1686792"/>
              <a:gd name="connsiteX7" fmla="*/ 1112703 w 1487277"/>
              <a:gd name="connsiteY7" fmla="*/ 177481 h 1686792"/>
              <a:gd name="connsiteX8" fmla="*/ 958467 w 1487277"/>
              <a:gd name="connsiteY8" fmla="*/ 144431 h 1686792"/>
              <a:gd name="connsiteX9" fmla="*/ 892366 w 1487277"/>
              <a:gd name="connsiteY9" fmla="*/ 122397 h 1686792"/>
              <a:gd name="connsiteX10" fmla="*/ 782197 w 1487277"/>
              <a:gd name="connsiteY10" fmla="*/ 45279 h 1686792"/>
              <a:gd name="connsiteX11" fmla="*/ 738130 w 1487277"/>
              <a:gd name="connsiteY11" fmla="*/ 23245 h 1686792"/>
              <a:gd name="connsiteX12" fmla="*/ 705079 w 1487277"/>
              <a:gd name="connsiteY12" fmla="*/ 1212 h 1686792"/>
              <a:gd name="connsiteX13" fmla="*/ 683046 w 1487277"/>
              <a:gd name="connsiteY13" fmla="*/ 1212 h 1686792"/>
              <a:gd name="connsiteX14" fmla="*/ 683046 w 1487277"/>
              <a:gd name="connsiteY14" fmla="*/ 1212 h 1686792"/>
              <a:gd name="connsiteX15" fmla="*/ 0 w 1487277"/>
              <a:gd name="connsiteY15" fmla="*/ 397819 h 1686792"/>
              <a:gd name="connsiteX16" fmla="*/ 231354 w 1487277"/>
              <a:gd name="connsiteY16" fmla="*/ 1257134 h 1686792"/>
              <a:gd name="connsiteX17" fmla="*/ 627961 w 1487277"/>
              <a:gd name="connsiteY17" fmla="*/ 1532556 h 1686792"/>
              <a:gd name="connsiteX18" fmla="*/ 605928 w 1487277"/>
              <a:gd name="connsiteY18" fmla="*/ 1664759 h 1686792"/>
              <a:gd name="connsiteX0" fmla="*/ 605928 w 1487277"/>
              <a:gd name="connsiteY0" fmla="*/ 1664759 h 1686792"/>
              <a:gd name="connsiteX1" fmla="*/ 914400 w 1487277"/>
              <a:gd name="connsiteY1" fmla="*/ 1686792 h 1686792"/>
              <a:gd name="connsiteX2" fmla="*/ 749147 w 1487277"/>
              <a:gd name="connsiteY2" fmla="*/ 1576624 h 1686792"/>
              <a:gd name="connsiteX3" fmla="*/ 1123720 w 1487277"/>
              <a:gd name="connsiteY3" fmla="*/ 1488489 h 1686792"/>
              <a:gd name="connsiteX4" fmla="*/ 1487277 w 1487277"/>
              <a:gd name="connsiteY4" fmla="*/ 563072 h 1686792"/>
              <a:gd name="connsiteX5" fmla="*/ 1366091 w 1487277"/>
              <a:gd name="connsiteY5" fmla="*/ 309684 h 1686792"/>
              <a:gd name="connsiteX6" fmla="*/ 1311007 w 1487277"/>
              <a:gd name="connsiteY6" fmla="*/ 265616 h 1686792"/>
              <a:gd name="connsiteX7" fmla="*/ 958467 w 1487277"/>
              <a:gd name="connsiteY7" fmla="*/ 144431 h 1686792"/>
              <a:gd name="connsiteX8" fmla="*/ 892366 w 1487277"/>
              <a:gd name="connsiteY8" fmla="*/ 122397 h 1686792"/>
              <a:gd name="connsiteX9" fmla="*/ 782197 w 1487277"/>
              <a:gd name="connsiteY9" fmla="*/ 45279 h 1686792"/>
              <a:gd name="connsiteX10" fmla="*/ 738130 w 1487277"/>
              <a:gd name="connsiteY10" fmla="*/ 23245 h 1686792"/>
              <a:gd name="connsiteX11" fmla="*/ 705079 w 1487277"/>
              <a:gd name="connsiteY11" fmla="*/ 1212 h 1686792"/>
              <a:gd name="connsiteX12" fmla="*/ 683046 w 1487277"/>
              <a:gd name="connsiteY12" fmla="*/ 1212 h 1686792"/>
              <a:gd name="connsiteX13" fmla="*/ 683046 w 1487277"/>
              <a:gd name="connsiteY13" fmla="*/ 1212 h 1686792"/>
              <a:gd name="connsiteX14" fmla="*/ 0 w 1487277"/>
              <a:gd name="connsiteY14" fmla="*/ 397819 h 1686792"/>
              <a:gd name="connsiteX15" fmla="*/ 231354 w 1487277"/>
              <a:gd name="connsiteY15" fmla="*/ 1257134 h 1686792"/>
              <a:gd name="connsiteX16" fmla="*/ 627961 w 1487277"/>
              <a:gd name="connsiteY16" fmla="*/ 1532556 h 1686792"/>
              <a:gd name="connsiteX17" fmla="*/ 605928 w 1487277"/>
              <a:gd name="connsiteY17" fmla="*/ 1664759 h 1686792"/>
              <a:gd name="connsiteX0" fmla="*/ 605928 w 1487277"/>
              <a:gd name="connsiteY0" fmla="*/ 1664759 h 1686792"/>
              <a:gd name="connsiteX1" fmla="*/ 914400 w 1487277"/>
              <a:gd name="connsiteY1" fmla="*/ 1686792 h 1686792"/>
              <a:gd name="connsiteX2" fmla="*/ 749147 w 1487277"/>
              <a:gd name="connsiteY2" fmla="*/ 1576624 h 1686792"/>
              <a:gd name="connsiteX3" fmla="*/ 1123720 w 1487277"/>
              <a:gd name="connsiteY3" fmla="*/ 1488489 h 1686792"/>
              <a:gd name="connsiteX4" fmla="*/ 1487277 w 1487277"/>
              <a:gd name="connsiteY4" fmla="*/ 563072 h 1686792"/>
              <a:gd name="connsiteX5" fmla="*/ 1366091 w 1487277"/>
              <a:gd name="connsiteY5" fmla="*/ 309684 h 1686792"/>
              <a:gd name="connsiteX6" fmla="*/ 1311007 w 1487277"/>
              <a:gd name="connsiteY6" fmla="*/ 265616 h 1686792"/>
              <a:gd name="connsiteX7" fmla="*/ 892366 w 1487277"/>
              <a:gd name="connsiteY7" fmla="*/ 122397 h 1686792"/>
              <a:gd name="connsiteX8" fmla="*/ 782197 w 1487277"/>
              <a:gd name="connsiteY8" fmla="*/ 45279 h 1686792"/>
              <a:gd name="connsiteX9" fmla="*/ 738130 w 1487277"/>
              <a:gd name="connsiteY9" fmla="*/ 23245 h 1686792"/>
              <a:gd name="connsiteX10" fmla="*/ 705079 w 1487277"/>
              <a:gd name="connsiteY10" fmla="*/ 1212 h 1686792"/>
              <a:gd name="connsiteX11" fmla="*/ 683046 w 1487277"/>
              <a:gd name="connsiteY11" fmla="*/ 1212 h 1686792"/>
              <a:gd name="connsiteX12" fmla="*/ 683046 w 1487277"/>
              <a:gd name="connsiteY12" fmla="*/ 1212 h 1686792"/>
              <a:gd name="connsiteX13" fmla="*/ 0 w 1487277"/>
              <a:gd name="connsiteY13" fmla="*/ 397819 h 1686792"/>
              <a:gd name="connsiteX14" fmla="*/ 231354 w 1487277"/>
              <a:gd name="connsiteY14" fmla="*/ 1257134 h 1686792"/>
              <a:gd name="connsiteX15" fmla="*/ 627961 w 1487277"/>
              <a:gd name="connsiteY15" fmla="*/ 1532556 h 1686792"/>
              <a:gd name="connsiteX16" fmla="*/ 605928 w 1487277"/>
              <a:gd name="connsiteY16" fmla="*/ 1664759 h 1686792"/>
              <a:gd name="connsiteX0" fmla="*/ 605928 w 1487277"/>
              <a:gd name="connsiteY0" fmla="*/ 1664759 h 1686792"/>
              <a:gd name="connsiteX1" fmla="*/ 914400 w 1487277"/>
              <a:gd name="connsiteY1" fmla="*/ 1686792 h 1686792"/>
              <a:gd name="connsiteX2" fmla="*/ 749147 w 1487277"/>
              <a:gd name="connsiteY2" fmla="*/ 1576624 h 1686792"/>
              <a:gd name="connsiteX3" fmla="*/ 1123720 w 1487277"/>
              <a:gd name="connsiteY3" fmla="*/ 1488489 h 1686792"/>
              <a:gd name="connsiteX4" fmla="*/ 1487277 w 1487277"/>
              <a:gd name="connsiteY4" fmla="*/ 563072 h 1686792"/>
              <a:gd name="connsiteX5" fmla="*/ 1366091 w 1487277"/>
              <a:gd name="connsiteY5" fmla="*/ 309684 h 1686792"/>
              <a:gd name="connsiteX6" fmla="*/ 1311007 w 1487277"/>
              <a:gd name="connsiteY6" fmla="*/ 265616 h 1686792"/>
              <a:gd name="connsiteX7" fmla="*/ 782197 w 1487277"/>
              <a:gd name="connsiteY7" fmla="*/ 45279 h 1686792"/>
              <a:gd name="connsiteX8" fmla="*/ 738130 w 1487277"/>
              <a:gd name="connsiteY8" fmla="*/ 23245 h 1686792"/>
              <a:gd name="connsiteX9" fmla="*/ 705079 w 1487277"/>
              <a:gd name="connsiteY9" fmla="*/ 1212 h 1686792"/>
              <a:gd name="connsiteX10" fmla="*/ 683046 w 1487277"/>
              <a:gd name="connsiteY10" fmla="*/ 1212 h 1686792"/>
              <a:gd name="connsiteX11" fmla="*/ 683046 w 1487277"/>
              <a:gd name="connsiteY11" fmla="*/ 1212 h 1686792"/>
              <a:gd name="connsiteX12" fmla="*/ 0 w 1487277"/>
              <a:gd name="connsiteY12" fmla="*/ 397819 h 1686792"/>
              <a:gd name="connsiteX13" fmla="*/ 231354 w 1487277"/>
              <a:gd name="connsiteY13" fmla="*/ 1257134 h 1686792"/>
              <a:gd name="connsiteX14" fmla="*/ 627961 w 1487277"/>
              <a:gd name="connsiteY14" fmla="*/ 1532556 h 1686792"/>
              <a:gd name="connsiteX15" fmla="*/ 605928 w 1487277"/>
              <a:gd name="connsiteY15" fmla="*/ 1664759 h 1686792"/>
              <a:gd name="connsiteX0" fmla="*/ 605928 w 1487277"/>
              <a:gd name="connsiteY0" fmla="*/ 1666811 h 1688844"/>
              <a:gd name="connsiteX1" fmla="*/ 914400 w 1487277"/>
              <a:gd name="connsiteY1" fmla="*/ 1688844 h 1688844"/>
              <a:gd name="connsiteX2" fmla="*/ 749147 w 1487277"/>
              <a:gd name="connsiteY2" fmla="*/ 1578676 h 1688844"/>
              <a:gd name="connsiteX3" fmla="*/ 1123720 w 1487277"/>
              <a:gd name="connsiteY3" fmla="*/ 1490541 h 1688844"/>
              <a:gd name="connsiteX4" fmla="*/ 1487277 w 1487277"/>
              <a:gd name="connsiteY4" fmla="*/ 565124 h 1688844"/>
              <a:gd name="connsiteX5" fmla="*/ 1366091 w 1487277"/>
              <a:gd name="connsiteY5" fmla="*/ 311736 h 1688844"/>
              <a:gd name="connsiteX6" fmla="*/ 1311007 w 1487277"/>
              <a:gd name="connsiteY6" fmla="*/ 267668 h 1688844"/>
              <a:gd name="connsiteX7" fmla="*/ 782197 w 1487277"/>
              <a:gd name="connsiteY7" fmla="*/ 47331 h 1688844"/>
              <a:gd name="connsiteX8" fmla="*/ 705079 w 1487277"/>
              <a:gd name="connsiteY8" fmla="*/ 3264 h 1688844"/>
              <a:gd name="connsiteX9" fmla="*/ 683046 w 1487277"/>
              <a:gd name="connsiteY9" fmla="*/ 3264 h 1688844"/>
              <a:gd name="connsiteX10" fmla="*/ 683046 w 1487277"/>
              <a:gd name="connsiteY10" fmla="*/ 3264 h 1688844"/>
              <a:gd name="connsiteX11" fmla="*/ 0 w 1487277"/>
              <a:gd name="connsiteY11" fmla="*/ 399871 h 1688844"/>
              <a:gd name="connsiteX12" fmla="*/ 231354 w 1487277"/>
              <a:gd name="connsiteY12" fmla="*/ 1259186 h 1688844"/>
              <a:gd name="connsiteX13" fmla="*/ 627961 w 1487277"/>
              <a:gd name="connsiteY13" fmla="*/ 1534608 h 1688844"/>
              <a:gd name="connsiteX14" fmla="*/ 605928 w 1487277"/>
              <a:gd name="connsiteY14" fmla="*/ 1666811 h 1688844"/>
              <a:gd name="connsiteX0" fmla="*/ 605928 w 1487277"/>
              <a:gd name="connsiteY0" fmla="*/ 1683132 h 1705165"/>
              <a:gd name="connsiteX1" fmla="*/ 914400 w 1487277"/>
              <a:gd name="connsiteY1" fmla="*/ 1705165 h 1705165"/>
              <a:gd name="connsiteX2" fmla="*/ 749147 w 1487277"/>
              <a:gd name="connsiteY2" fmla="*/ 1594997 h 1705165"/>
              <a:gd name="connsiteX3" fmla="*/ 1123720 w 1487277"/>
              <a:gd name="connsiteY3" fmla="*/ 1506862 h 1705165"/>
              <a:gd name="connsiteX4" fmla="*/ 1487277 w 1487277"/>
              <a:gd name="connsiteY4" fmla="*/ 581445 h 1705165"/>
              <a:gd name="connsiteX5" fmla="*/ 1366091 w 1487277"/>
              <a:gd name="connsiteY5" fmla="*/ 328057 h 1705165"/>
              <a:gd name="connsiteX6" fmla="*/ 1311007 w 1487277"/>
              <a:gd name="connsiteY6" fmla="*/ 283989 h 1705165"/>
              <a:gd name="connsiteX7" fmla="*/ 705079 w 1487277"/>
              <a:gd name="connsiteY7" fmla="*/ 19585 h 1705165"/>
              <a:gd name="connsiteX8" fmla="*/ 683046 w 1487277"/>
              <a:gd name="connsiteY8" fmla="*/ 19585 h 1705165"/>
              <a:gd name="connsiteX9" fmla="*/ 683046 w 1487277"/>
              <a:gd name="connsiteY9" fmla="*/ 19585 h 1705165"/>
              <a:gd name="connsiteX10" fmla="*/ 0 w 1487277"/>
              <a:gd name="connsiteY10" fmla="*/ 416192 h 1705165"/>
              <a:gd name="connsiteX11" fmla="*/ 231354 w 1487277"/>
              <a:gd name="connsiteY11" fmla="*/ 1275507 h 1705165"/>
              <a:gd name="connsiteX12" fmla="*/ 627961 w 1487277"/>
              <a:gd name="connsiteY12" fmla="*/ 1550929 h 1705165"/>
              <a:gd name="connsiteX13" fmla="*/ 605928 w 1487277"/>
              <a:gd name="connsiteY13" fmla="*/ 1683132 h 1705165"/>
              <a:gd name="connsiteX0" fmla="*/ 605928 w 1487277"/>
              <a:gd name="connsiteY0" fmla="*/ 1686396 h 1708429"/>
              <a:gd name="connsiteX1" fmla="*/ 914400 w 1487277"/>
              <a:gd name="connsiteY1" fmla="*/ 1708429 h 1708429"/>
              <a:gd name="connsiteX2" fmla="*/ 749147 w 1487277"/>
              <a:gd name="connsiteY2" fmla="*/ 1598261 h 1708429"/>
              <a:gd name="connsiteX3" fmla="*/ 1123720 w 1487277"/>
              <a:gd name="connsiteY3" fmla="*/ 1510126 h 1708429"/>
              <a:gd name="connsiteX4" fmla="*/ 1487277 w 1487277"/>
              <a:gd name="connsiteY4" fmla="*/ 584709 h 1708429"/>
              <a:gd name="connsiteX5" fmla="*/ 1366091 w 1487277"/>
              <a:gd name="connsiteY5" fmla="*/ 331321 h 1708429"/>
              <a:gd name="connsiteX6" fmla="*/ 705079 w 1487277"/>
              <a:gd name="connsiteY6" fmla="*/ 22849 h 1708429"/>
              <a:gd name="connsiteX7" fmla="*/ 683046 w 1487277"/>
              <a:gd name="connsiteY7" fmla="*/ 22849 h 1708429"/>
              <a:gd name="connsiteX8" fmla="*/ 683046 w 1487277"/>
              <a:gd name="connsiteY8" fmla="*/ 22849 h 1708429"/>
              <a:gd name="connsiteX9" fmla="*/ 0 w 1487277"/>
              <a:gd name="connsiteY9" fmla="*/ 419456 h 1708429"/>
              <a:gd name="connsiteX10" fmla="*/ 231354 w 1487277"/>
              <a:gd name="connsiteY10" fmla="*/ 1278771 h 1708429"/>
              <a:gd name="connsiteX11" fmla="*/ 627961 w 1487277"/>
              <a:gd name="connsiteY11" fmla="*/ 1554193 h 1708429"/>
              <a:gd name="connsiteX12" fmla="*/ 605928 w 1487277"/>
              <a:gd name="connsiteY12" fmla="*/ 1686396 h 1708429"/>
              <a:gd name="connsiteX0" fmla="*/ 605928 w 1487277"/>
              <a:gd name="connsiteY0" fmla="*/ 1686396 h 1708429"/>
              <a:gd name="connsiteX1" fmla="*/ 914400 w 1487277"/>
              <a:gd name="connsiteY1" fmla="*/ 1708429 h 1708429"/>
              <a:gd name="connsiteX2" fmla="*/ 749147 w 1487277"/>
              <a:gd name="connsiteY2" fmla="*/ 1598261 h 1708429"/>
              <a:gd name="connsiteX3" fmla="*/ 1123720 w 1487277"/>
              <a:gd name="connsiteY3" fmla="*/ 1510126 h 1708429"/>
              <a:gd name="connsiteX4" fmla="*/ 1487277 w 1487277"/>
              <a:gd name="connsiteY4" fmla="*/ 584709 h 1708429"/>
              <a:gd name="connsiteX5" fmla="*/ 1366091 w 1487277"/>
              <a:gd name="connsiteY5" fmla="*/ 331321 h 1708429"/>
              <a:gd name="connsiteX6" fmla="*/ 705079 w 1487277"/>
              <a:gd name="connsiteY6" fmla="*/ 22849 h 1708429"/>
              <a:gd name="connsiteX7" fmla="*/ 683046 w 1487277"/>
              <a:gd name="connsiteY7" fmla="*/ 22849 h 1708429"/>
              <a:gd name="connsiteX8" fmla="*/ 0 w 1487277"/>
              <a:gd name="connsiteY8" fmla="*/ 419456 h 1708429"/>
              <a:gd name="connsiteX9" fmla="*/ 231354 w 1487277"/>
              <a:gd name="connsiteY9" fmla="*/ 1278771 h 1708429"/>
              <a:gd name="connsiteX10" fmla="*/ 627961 w 1487277"/>
              <a:gd name="connsiteY10" fmla="*/ 1554193 h 1708429"/>
              <a:gd name="connsiteX11" fmla="*/ 605928 w 1487277"/>
              <a:gd name="connsiteY11" fmla="*/ 1686396 h 1708429"/>
              <a:gd name="connsiteX0" fmla="*/ 605928 w 1487277"/>
              <a:gd name="connsiteY0" fmla="*/ 1664221 h 1686254"/>
              <a:gd name="connsiteX1" fmla="*/ 914400 w 1487277"/>
              <a:gd name="connsiteY1" fmla="*/ 1686254 h 1686254"/>
              <a:gd name="connsiteX2" fmla="*/ 749147 w 1487277"/>
              <a:gd name="connsiteY2" fmla="*/ 1576086 h 1686254"/>
              <a:gd name="connsiteX3" fmla="*/ 1123720 w 1487277"/>
              <a:gd name="connsiteY3" fmla="*/ 1487951 h 1686254"/>
              <a:gd name="connsiteX4" fmla="*/ 1487277 w 1487277"/>
              <a:gd name="connsiteY4" fmla="*/ 562534 h 1686254"/>
              <a:gd name="connsiteX5" fmla="*/ 1366091 w 1487277"/>
              <a:gd name="connsiteY5" fmla="*/ 309146 h 1686254"/>
              <a:gd name="connsiteX6" fmla="*/ 705079 w 1487277"/>
              <a:gd name="connsiteY6" fmla="*/ 674 h 1686254"/>
              <a:gd name="connsiteX7" fmla="*/ 0 w 1487277"/>
              <a:gd name="connsiteY7" fmla="*/ 397281 h 1686254"/>
              <a:gd name="connsiteX8" fmla="*/ 231354 w 1487277"/>
              <a:gd name="connsiteY8" fmla="*/ 1256596 h 1686254"/>
              <a:gd name="connsiteX9" fmla="*/ 627961 w 1487277"/>
              <a:gd name="connsiteY9" fmla="*/ 1532018 h 1686254"/>
              <a:gd name="connsiteX10" fmla="*/ 605928 w 1487277"/>
              <a:gd name="connsiteY10" fmla="*/ 1664221 h 1686254"/>
              <a:gd name="connsiteX0" fmla="*/ 605928 w 1487277"/>
              <a:gd name="connsiteY0" fmla="*/ 1664221 h 1686254"/>
              <a:gd name="connsiteX1" fmla="*/ 914400 w 1487277"/>
              <a:gd name="connsiteY1" fmla="*/ 1686254 h 1686254"/>
              <a:gd name="connsiteX2" fmla="*/ 749147 w 1487277"/>
              <a:gd name="connsiteY2" fmla="*/ 1576086 h 1686254"/>
              <a:gd name="connsiteX3" fmla="*/ 1123720 w 1487277"/>
              <a:gd name="connsiteY3" fmla="*/ 1487951 h 1686254"/>
              <a:gd name="connsiteX4" fmla="*/ 1487277 w 1487277"/>
              <a:gd name="connsiteY4" fmla="*/ 562534 h 1686254"/>
              <a:gd name="connsiteX5" fmla="*/ 1366091 w 1487277"/>
              <a:gd name="connsiteY5" fmla="*/ 309146 h 1686254"/>
              <a:gd name="connsiteX6" fmla="*/ 705079 w 1487277"/>
              <a:gd name="connsiteY6" fmla="*/ 674 h 1686254"/>
              <a:gd name="connsiteX7" fmla="*/ 0 w 1487277"/>
              <a:gd name="connsiteY7" fmla="*/ 397281 h 1686254"/>
              <a:gd name="connsiteX8" fmla="*/ 231354 w 1487277"/>
              <a:gd name="connsiteY8" fmla="*/ 1256596 h 1686254"/>
              <a:gd name="connsiteX9" fmla="*/ 627961 w 1487277"/>
              <a:gd name="connsiteY9" fmla="*/ 1532018 h 1686254"/>
              <a:gd name="connsiteX10" fmla="*/ 605928 w 1487277"/>
              <a:gd name="connsiteY10" fmla="*/ 1664221 h 1686254"/>
              <a:gd name="connsiteX0" fmla="*/ 618619 w 1499968"/>
              <a:gd name="connsiteY0" fmla="*/ 1664221 h 1686254"/>
              <a:gd name="connsiteX1" fmla="*/ 927091 w 1499968"/>
              <a:gd name="connsiteY1" fmla="*/ 1686254 h 1686254"/>
              <a:gd name="connsiteX2" fmla="*/ 761838 w 1499968"/>
              <a:gd name="connsiteY2" fmla="*/ 1576086 h 1686254"/>
              <a:gd name="connsiteX3" fmla="*/ 1136411 w 1499968"/>
              <a:gd name="connsiteY3" fmla="*/ 1487951 h 1686254"/>
              <a:gd name="connsiteX4" fmla="*/ 1499968 w 1499968"/>
              <a:gd name="connsiteY4" fmla="*/ 562534 h 1686254"/>
              <a:gd name="connsiteX5" fmla="*/ 1378782 w 1499968"/>
              <a:gd name="connsiteY5" fmla="*/ 309146 h 1686254"/>
              <a:gd name="connsiteX6" fmla="*/ 717770 w 1499968"/>
              <a:gd name="connsiteY6" fmla="*/ 674 h 1686254"/>
              <a:gd name="connsiteX7" fmla="*/ 12691 w 1499968"/>
              <a:gd name="connsiteY7" fmla="*/ 397281 h 1686254"/>
              <a:gd name="connsiteX8" fmla="*/ 244045 w 1499968"/>
              <a:gd name="connsiteY8" fmla="*/ 1256596 h 1686254"/>
              <a:gd name="connsiteX9" fmla="*/ 640652 w 1499968"/>
              <a:gd name="connsiteY9" fmla="*/ 1532018 h 1686254"/>
              <a:gd name="connsiteX10" fmla="*/ 618619 w 1499968"/>
              <a:gd name="connsiteY10" fmla="*/ 1664221 h 1686254"/>
              <a:gd name="connsiteX0" fmla="*/ 618619 w 1378782"/>
              <a:gd name="connsiteY0" fmla="*/ 1664221 h 1686254"/>
              <a:gd name="connsiteX1" fmla="*/ 927091 w 1378782"/>
              <a:gd name="connsiteY1" fmla="*/ 1686254 h 1686254"/>
              <a:gd name="connsiteX2" fmla="*/ 761838 w 1378782"/>
              <a:gd name="connsiteY2" fmla="*/ 1576086 h 1686254"/>
              <a:gd name="connsiteX3" fmla="*/ 1136411 w 1378782"/>
              <a:gd name="connsiteY3" fmla="*/ 1487951 h 1686254"/>
              <a:gd name="connsiteX4" fmla="*/ 1378782 w 1378782"/>
              <a:gd name="connsiteY4" fmla="*/ 309146 h 1686254"/>
              <a:gd name="connsiteX5" fmla="*/ 717770 w 1378782"/>
              <a:gd name="connsiteY5" fmla="*/ 674 h 1686254"/>
              <a:gd name="connsiteX6" fmla="*/ 12691 w 1378782"/>
              <a:gd name="connsiteY6" fmla="*/ 397281 h 1686254"/>
              <a:gd name="connsiteX7" fmla="*/ 244045 w 1378782"/>
              <a:gd name="connsiteY7" fmla="*/ 1256596 h 1686254"/>
              <a:gd name="connsiteX8" fmla="*/ 640652 w 1378782"/>
              <a:gd name="connsiteY8" fmla="*/ 1532018 h 1686254"/>
              <a:gd name="connsiteX9" fmla="*/ 618619 w 1378782"/>
              <a:gd name="connsiteY9" fmla="*/ 1664221 h 1686254"/>
              <a:gd name="connsiteX0" fmla="*/ 618619 w 1411167"/>
              <a:gd name="connsiteY0" fmla="*/ 1664435 h 1686468"/>
              <a:gd name="connsiteX1" fmla="*/ 927091 w 1411167"/>
              <a:gd name="connsiteY1" fmla="*/ 1686468 h 1686468"/>
              <a:gd name="connsiteX2" fmla="*/ 761838 w 1411167"/>
              <a:gd name="connsiteY2" fmla="*/ 1576300 h 1686468"/>
              <a:gd name="connsiteX3" fmla="*/ 1136411 w 1411167"/>
              <a:gd name="connsiteY3" fmla="*/ 1488165 h 1686468"/>
              <a:gd name="connsiteX4" fmla="*/ 1378782 w 1411167"/>
              <a:gd name="connsiteY4" fmla="*/ 309360 h 1686468"/>
              <a:gd name="connsiteX5" fmla="*/ 717770 w 1411167"/>
              <a:gd name="connsiteY5" fmla="*/ 888 h 1686468"/>
              <a:gd name="connsiteX6" fmla="*/ 12691 w 1411167"/>
              <a:gd name="connsiteY6" fmla="*/ 397495 h 1686468"/>
              <a:gd name="connsiteX7" fmla="*/ 244045 w 1411167"/>
              <a:gd name="connsiteY7" fmla="*/ 1256810 h 1686468"/>
              <a:gd name="connsiteX8" fmla="*/ 640652 w 1411167"/>
              <a:gd name="connsiteY8" fmla="*/ 1532232 h 1686468"/>
              <a:gd name="connsiteX9" fmla="*/ 618619 w 1411167"/>
              <a:gd name="connsiteY9" fmla="*/ 1664435 h 1686468"/>
              <a:gd name="connsiteX0" fmla="*/ 618619 w 1419495"/>
              <a:gd name="connsiteY0" fmla="*/ 1664435 h 1686468"/>
              <a:gd name="connsiteX1" fmla="*/ 927091 w 1419495"/>
              <a:gd name="connsiteY1" fmla="*/ 1686468 h 1686468"/>
              <a:gd name="connsiteX2" fmla="*/ 761838 w 1419495"/>
              <a:gd name="connsiteY2" fmla="*/ 1576300 h 1686468"/>
              <a:gd name="connsiteX3" fmla="*/ 1136411 w 1419495"/>
              <a:gd name="connsiteY3" fmla="*/ 1488165 h 1686468"/>
              <a:gd name="connsiteX4" fmla="*/ 1378782 w 1419495"/>
              <a:gd name="connsiteY4" fmla="*/ 309360 h 1686468"/>
              <a:gd name="connsiteX5" fmla="*/ 717770 w 1419495"/>
              <a:gd name="connsiteY5" fmla="*/ 888 h 1686468"/>
              <a:gd name="connsiteX6" fmla="*/ 12691 w 1419495"/>
              <a:gd name="connsiteY6" fmla="*/ 397495 h 1686468"/>
              <a:gd name="connsiteX7" fmla="*/ 244045 w 1419495"/>
              <a:gd name="connsiteY7" fmla="*/ 1256810 h 1686468"/>
              <a:gd name="connsiteX8" fmla="*/ 640652 w 1419495"/>
              <a:gd name="connsiteY8" fmla="*/ 1532232 h 1686468"/>
              <a:gd name="connsiteX9" fmla="*/ 618619 w 1419495"/>
              <a:gd name="connsiteY9" fmla="*/ 1664435 h 1686468"/>
              <a:gd name="connsiteX0" fmla="*/ 497434 w 1419495"/>
              <a:gd name="connsiteY0" fmla="*/ 1664435 h 1686468"/>
              <a:gd name="connsiteX1" fmla="*/ 927091 w 1419495"/>
              <a:gd name="connsiteY1" fmla="*/ 1686468 h 1686468"/>
              <a:gd name="connsiteX2" fmla="*/ 761838 w 1419495"/>
              <a:gd name="connsiteY2" fmla="*/ 1576300 h 1686468"/>
              <a:gd name="connsiteX3" fmla="*/ 1136411 w 1419495"/>
              <a:gd name="connsiteY3" fmla="*/ 1488165 h 1686468"/>
              <a:gd name="connsiteX4" fmla="*/ 1378782 w 1419495"/>
              <a:gd name="connsiteY4" fmla="*/ 309360 h 1686468"/>
              <a:gd name="connsiteX5" fmla="*/ 717770 w 1419495"/>
              <a:gd name="connsiteY5" fmla="*/ 888 h 1686468"/>
              <a:gd name="connsiteX6" fmla="*/ 12691 w 1419495"/>
              <a:gd name="connsiteY6" fmla="*/ 397495 h 1686468"/>
              <a:gd name="connsiteX7" fmla="*/ 244045 w 1419495"/>
              <a:gd name="connsiteY7" fmla="*/ 1256810 h 1686468"/>
              <a:gd name="connsiteX8" fmla="*/ 640652 w 1419495"/>
              <a:gd name="connsiteY8" fmla="*/ 1532232 h 1686468"/>
              <a:gd name="connsiteX9" fmla="*/ 497434 w 1419495"/>
              <a:gd name="connsiteY9" fmla="*/ 1664435 h 1686468"/>
              <a:gd name="connsiteX0" fmla="*/ 497434 w 1413111"/>
              <a:gd name="connsiteY0" fmla="*/ 1664435 h 1686468"/>
              <a:gd name="connsiteX1" fmla="*/ 927091 w 1413111"/>
              <a:gd name="connsiteY1" fmla="*/ 1686468 h 1686468"/>
              <a:gd name="connsiteX2" fmla="*/ 750821 w 1413111"/>
              <a:gd name="connsiteY2" fmla="*/ 1543249 h 1686468"/>
              <a:gd name="connsiteX3" fmla="*/ 1136411 w 1413111"/>
              <a:gd name="connsiteY3" fmla="*/ 1488165 h 1686468"/>
              <a:gd name="connsiteX4" fmla="*/ 1378782 w 1413111"/>
              <a:gd name="connsiteY4" fmla="*/ 309360 h 1686468"/>
              <a:gd name="connsiteX5" fmla="*/ 717770 w 1413111"/>
              <a:gd name="connsiteY5" fmla="*/ 888 h 1686468"/>
              <a:gd name="connsiteX6" fmla="*/ 12691 w 1413111"/>
              <a:gd name="connsiteY6" fmla="*/ 397495 h 1686468"/>
              <a:gd name="connsiteX7" fmla="*/ 244045 w 1413111"/>
              <a:gd name="connsiteY7" fmla="*/ 1256810 h 1686468"/>
              <a:gd name="connsiteX8" fmla="*/ 640652 w 1413111"/>
              <a:gd name="connsiteY8" fmla="*/ 1532232 h 1686468"/>
              <a:gd name="connsiteX9" fmla="*/ 497434 w 1413111"/>
              <a:gd name="connsiteY9" fmla="*/ 1664435 h 1686468"/>
              <a:gd name="connsiteX0" fmla="*/ 497434 w 1403407"/>
              <a:gd name="connsiteY0" fmla="*/ 1664865 h 1686898"/>
              <a:gd name="connsiteX1" fmla="*/ 927091 w 1403407"/>
              <a:gd name="connsiteY1" fmla="*/ 1686898 h 1686898"/>
              <a:gd name="connsiteX2" fmla="*/ 750821 w 1403407"/>
              <a:gd name="connsiteY2" fmla="*/ 1543679 h 1686898"/>
              <a:gd name="connsiteX3" fmla="*/ 1213529 w 1403407"/>
              <a:gd name="connsiteY3" fmla="*/ 1290292 h 1686898"/>
              <a:gd name="connsiteX4" fmla="*/ 1378782 w 1403407"/>
              <a:gd name="connsiteY4" fmla="*/ 309790 h 1686898"/>
              <a:gd name="connsiteX5" fmla="*/ 717770 w 1403407"/>
              <a:gd name="connsiteY5" fmla="*/ 1318 h 1686898"/>
              <a:gd name="connsiteX6" fmla="*/ 12691 w 1403407"/>
              <a:gd name="connsiteY6" fmla="*/ 397925 h 1686898"/>
              <a:gd name="connsiteX7" fmla="*/ 244045 w 1403407"/>
              <a:gd name="connsiteY7" fmla="*/ 1257240 h 1686898"/>
              <a:gd name="connsiteX8" fmla="*/ 640652 w 1403407"/>
              <a:gd name="connsiteY8" fmla="*/ 1532662 h 1686898"/>
              <a:gd name="connsiteX9" fmla="*/ 497434 w 1403407"/>
              <a:gd name="connsiteY9" fmla="*/ 1664865 h 16868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03407" h="1686898">
                <a:moveTo>
                  <a:pt x="497434" y="1664865"/>
                </a:moveTo>
                <a:lnTo>
                  <a:pt x="927091" y="1686898"/>
                </a:lnTo>
                <a:lnTo>
                  <a:pt x="750821" y="1543679"/>
                </a:lnTo>
                <a:cubicBezTo>
                  <a:pt x="875679" y="1514301"/>
                  <a:pt x="1108869" y="1495940"/>
                  <a:pt x="1213529" y="1290292"/>
                </a:cubicBezTo>
                <a:cubicBezTo>
                  <a:pt x="1318189" y="1084644"/>
                  <a:pt x="1461409" y="524619"/>
                  <a:pt x="1378782" y="309790"/>
                </a:cubicBezTo>
                <a:cubicBezTo>
                  <a:pt x="1296156" y="94961"/>
                  <a:pt x="945452" y="-13371"/>
                  <a:pt x="717770" y="1318"/>
                </a:cubicBezTo>
                <a:cubicBezTo>
                  <a:pt x="490088" y="16007"/>
                  <a:pt x="78792" y="89453"/>
                  <a:pt x="12691" y="397925"/>
                </a:cubicBezTo>
                <a:cubicBezTo>
                  <a:pt x="-53410" y="706397"/>
                  <a:pt x="155910" y="1099332"/>
                  <a:pt x="244045" y="1257240"/>
                </a:cubicBezTo>
                <a:cubicBezTo>
                  <a:pt x="332180" y="1415148"/>
                  <a:pt x="508450" y="1440855"/>
                  <a:pt x="640652" y="1532662"/>
                </a:cubicBezTo>
                <a:lnTo>
                  <a:pt x="497434" y="1664865"/>
                </a:lnTo>
                <a:close/>
              </a:path>
            </a:pathLst>
          </a:custGeom>
          <a:solidFill>
            <a:schemeClr val="bg1">
              <a:lumMod val="9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noProof="0"/>
          </a:p>
        </p:txBody>
      </p:sp>
      <p:sp>
        <p:nvSpPr>
          <p:cNvPr id="21" name="TextBox 20">
            <a:extLst>
              <a:ext uri="{FF2B5EF4-FFF2-40B4-BE49-F238E27FC236}">
                <a16:creationId xmlns:a16="http://schemas.microsoft.com/office/drawing/2014/main" id="{B3235EA8-A77D-4831-5C41-98418081C51A}"/>
              </a:ext>
            </a:extLst>
          </p:cNvPr>
          <p:cNvSpPr txBox="1"/>
          <p:nvPr/>
        </p:nvSpPr>
        <p:spPr>
          <a:xfrm>
            <a:off x="4963390" y="797894"/>
            <a:ext cx="1187114" cy="523220"/>
          </a:xfrm>
          <a:prstGeom prst="rect">
            <a:avLst/>
          </a:prstGeom>
          <a:noFill/>
        </p:spPr>
        <p:txBody>
          <a:bodyPr wrap="square" rtlCol="0">
            <a:spAutoFit/>
          </a:bodyPr>
          <a:lstStyle/>
          <a:p>
            <a:pPr algn="l"/>
            <a:r>
              <a:rPr lang="en-GB" sz="2800" b="1" noProof="0" dirty="0" err="1"/>
              <a:t>Gás</a:t>
            </a:r>
            <a:endParaRPr lang="en-GB" sz="2800" b="1" noProof="0" dirty="0"/>
          </a:p>
        </p:txBody>
      </p:sp>
      <p:sp>
        <p:nvSpPr>
          <p:cNvPr id="22" name="TextBox 21">
            <a:extLst>
              <a:ext uri="{FF2B5EF4-FFF2-40B4-BE49-F238E27FC236}">
                <a16:creationId xmlns:a16="http://schemas.microsoft.com/office/drawing/2014/main" id="{407DB2C8-37B8-FD3E-B742-A2C2AE4634FC}"/>
              </a:ext>
            </a:extLst>
          </p:cNvPr>
          <p:cNvSpPr txBox="1"/>
          <p:nvPr/>
        </p:nvSpPr>
        <p:spPr>
          <a:xfrm>
            <a:off x="6209136" y="4674482"/>
            <a:ext cx="785793" cy="523220"/>
          </a:xfrm>
          <a:prstGeom prst="rect">
            <a:avLst/>
          </a:prstGeom>
          <a:noFill/>
        </p:spPr>
        <p:txBody>
          <a:bodyPr wrap="none" rtlCol="0">
            <a:spAutoFit/>
          </a:bodyPr>
          <a:lstStyle/>
          <a:p>
            <a:r>
              <a:rPr lang="en-GB" sz="2800" noProof="0" dirty="0" err="1"/>
              <a:t>Leá</a:t>
            </a:r>
            <a:endParaRPr lang="en-GB" sz="2800" noProof="0" dirty="0"/>
          </a:p>
        </p:txBody>
      </p:sp>
      <p:sp>
        <p:nvSpPr>
          <p:cNvPr id="23" name="TextBox 22">
            <a:extLst>
              <a:ext uri="{FF2B5EF4-FFF2-40B4-BE49-F238E27FC236}">
                <a16:creationId xmlns:a16="http://schemas.microsoft.com/office/drawing/2014/main" id="{92F5283E-0F79-D6E0-B62E-BDC32E2DC798}"/>
              </a:ext>
            </a:extLst>
          </p:cNvPr>
          <p:cNvSpPr txBox="1"/>
          <p:nvPr/>
        </p:nvSpPr>
        <p:spPr>
          <a:xfrm>
            <a:off x="3197389" y="4525916"/>
            <a:ext cx="991811" cy="523220"/>
          </a:xfrm>
          <a:prstGeom prst="rect">
            <a:avLst/>
          </a:prstGeom>
          <a:noFill/>
        </p:spPr>
        <p:txBody>
          <a:bodyPr wrap="square" rtlCol="0">
            <a:spAutoFit/>
          </a:bodyPr>
          <a:lstStyle/>
          <a:p>
            <a:r>
              <a:rPr lang="en-GB" sz="2800" noProof="0" dirty="0"/>
              <a:t>Reo</a:t>
            </a:r>
          </a:p>
        </p:txBody>
      </p:sp>
      <p:sp>
        <p:nvSpPr>
          <p:cNvPr id="24" name="TextBox 23">
            <a:extLst>
              <a:ext uri="{FF2B5EF4-FFF2-40B4-BE49-F238E27FC236}">
                <a16:creationId xmlns:a16="http://schemas.microsoft.com/office/drawing/2014/main" id="{D704DE3D-AF1F-0BB9-96D2-0BFEB01D36B9}"/>
              </a:ext>
            </a:extLst>
          </p:cNvPr>
          <p:cNvSpPr txBox="1"/>
          <p:nvPr/>
        </p:nvSpPr>
        <p:spPr>
          <a:xfrm>
            <a:off x="6309992" y="1928705"/>
            <a:ext cx="999779" cy="523220"/>
          </a:xfrm>
          <a:prstGeom prst="rect">
            <a:avLst/>
          </a:prstGeom>
          <a:noFill/>
        </p:spPr>
        <p:txBody>
          <a:bodyPr wrap="square" rtlCol="0">
            <a:spAutoFit/>
          </a:bodyPr>
          <a:lstStyle/>
          <a:p>
            <a:pPr algn="l"/>
            <a:r>
              <a:rPr lang="en-GB" sz="2800" noProof="0" dirty="0" err="1"/>
              <a:t>Galú</a:t>
            </a:r>
            <a:endParaRPr lang="en-GB" sz="2800" noProof="0" dirty="0"/>
          </a:p>
        </p:txBody>
      </p:sp>
      <p:sp>
        <p:nvSpPr>
          <p:cNvPr id="25" name="TextBox 24">
            <a:extLst>
              <a:ext uri="{FF2B5EF4-FFF2-40B4-BE49-F238E27FC236}">
                <a16:creationId xmlns:a16="http://schemas.microsoft.com/office/drawing/2014/main" id="{97CA7655-07C7-7867-DFDB-7BF316A5DB92}"/>
              </a:ext>
            </a:extLst>
          </p:cNvPr>
          <p:cNvSpPr txBox="1"/>
          <p:nvPr/>
        </p:nvSpPr>
        <p:spPr>
          <a:xfrm>
            <a:off x="2302838" y="1928705"/>
            <a:ext cx="2326278" cy="523220"/>
          </a:xfrm>
          <a:prstGeom prst="rect">
            <a:avLst/>
          </a:prstGeom>
          <a:noFill/>
        </p:spPr>
        <p:txBody>
          <a:bodyPr wrap="none" rtlCol="0">
            <a:spAutoFit/>
          </a:bodyPr>
          <a:lstStyle/>
          <a:p>
            <a:pPr algn="l"/>
            <a:r>
              <a:rPr lang="en-GB" sz="2800" noProof="0" dirty="0" err="1"/>
              <a:t>Comhdhluthú</a:t>
            </a:r>
            <a:endParaRPr lang="en-GB" sz="2800" noProof="0" dirty="0"/>
          </a:p>
        </p:txBody>
      </p:sp>
      <p:sp>
        <p:nvSpPr>
          <p:cNvPr id="27" name="Arrow: Down 26">
            <a:extLst>
              <a:ext uri="{FF2B5EF4-FFF2-40B4-BE49-F238E27FC236}">
                <a16:creationId xmlns:a16="http://schemas.microsoft.com/office/drawing/2014/main" id="{6DFFFE17-AEA2-41B2-F7AD-1E2DA07D8358}"/>
              </a:ext>
            </a:extLst>
          </p:cNvPr>
          <p:cNvSpPr/>
          <p:nvPr/>
        </p:nvSpPr>
        <p:spPr>
          <a:xfrm>
            <a:off x="4698314" y="4597924"/>
            <a:ext cx="548059" cy="703284"/>
          </a:xfrm>
          <a:prstGeom prst="downArrow">
            <a:avLst/>
          </a:prstGeom>
          <a:solidFill>
            <a:schemeClr val="tx2">
              <a:lumMod val="10000"/>
              <a:lumOff val="9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noProof="0"/>
          </a:p>
        </p:txBody>
      </p:sp>
      <p:sp>
        <p:nvSpPr>
          <p:cNvPr id="28" name="Arrow: Down 27">
            <a:extLst>
              <a:ext uri="{FF2B5EF4-FFF2-40B4-BE49-F238E27FC236}">
                <a16:creationId xmlns:a16="http://schemas.microsoft.com/office/drawing/2014/main" id="{18CC56D9-770D-07C5-D083-92633D5FA978}"/>
              </a:ext>
            </a:extLst>
          </p:cNvPr>
          <p:cNvSpPr/>
          <p:nvPr/>
        </p:nvSpPr>
        <p:spPr>
          <a:xfrm flipV="1">
            <a:off x="5678024" y="1916832"/>
            <a:ext cx="548059" cy="703284"/>
          </a:xfrm>
          <a:prstGeom prst="downArrow">
            <a:avLst/>
          </a:prstGeom>
          <a:solidFill>
            <a:schemeClr val="tx2">
              <a:lumMod val="10000"/>
              <a:lumOff val="9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noProof="0"/>
          </a:p>
        </p:txBody>
      </p:sp>
      <p:sp>
        <p:nvSpPr>
          <p:cNvPr id="29" name="Arrow: Down 28">
            <a:extLst>
              <a:ext uri="{FF2B5EF4-FFF2-40B4-BE49-F238E27FC236}">
                <a16:creationId xmlns:a16="http://schemas.microsoft.com/office/drawing/2014/main" id="{C332E179-098A-1901-856B-98603965FC35}"/>
              </a:ext>
            </a:extLst>
          </p:cNvPr>
          <p:cNvSpPr/>
          <p:nvPr/>
        </p:nvSpPr>
        <p:spPr>
          <a:xfrm>
            <a:off x="4623212" y="1992284"/>
            <a:ext cx="548059" cy="703284"/>
          </a:xfrm>
          <a:prstGeom prst="downArrow">
            <a:avLst/>
          </a:prstGeom>
          <a:solidFill>
            <a:schemeClr val="tx2">
              <a:lumMod val="10000"/>
              <a:lumOff val="9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noProof="0"/>
          </a:p>
        </p:txBody>
      </p:sp>
      <p:sp>
        <p:nvSpPr>
          <p:cNvPr id="30" name="Arrow: Down 29">
            <a:extLst>
              <a:ext uri="{FF2B5EF4-FFF2-40B4-BE49-F238E27FC236}">
                <a16:creationId xmlns:a16="http://schemas.microsoft.com/office/drawing/2014/main" id="{1DB3FF0F-2C16-932E-76F0-C40DCECEEBDA}"/>
              </a:ext>
            </a:extLst>
          </p:cNvPr>
          <p:cNvSpPr/>
          <p:nvPr/>
        </p:nvSpPr>
        <p:spPr>
          <a:xfrm flipV="1">
            <a:off x="5725990" y="4581128"/>
            <a:ext cx="548059" cy="703284"/>
          </a:xfrm>
          <a:prstGeom prst="downArrow">
            <a:avLst/>
          </a:prstGeom>
          <a:solidFill>
            <a:schemeClr val="tx2">
              <a:lumMod val="10000"/>
              <a:lumOff val="9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noProof="0"/>
          </a:p>
        </p:txBody>
      </p:sp>
      <p:sp>
        <p:nvSpPr>
          <p:cNvPr id="31" name="TextBox 30">
            <a:extLst>
              <a:ext uri="{FF2B5EF4-FFF2-40B4-BE49-F238E27FC236}">
                <a16:creationId xmlns:a16="http://schemas.microsoft.com/office/drawing/2014/main" id="{105DFCB0-FAC5-1F42-FD7F-3E5BA10D8E9D}"/>
              </a:ext>
            </a:extLst>
          </p:cNvPr>
          <p:cNvSpPr txBox="1"/>
          <p:nvPr/>
        </p:nvSpPr>
        <p:spPr>
          <a:xfrm>
            <a:off x="5093668" y="-105879"/>
            <a:ext cx="4065537" cy="523220"/>
          </a:xfrm>
          <a:prstGeom prst="rect">
            <a:avLst/>
          </a:prstGeom>
          <a:noFill/>
        </p:spPr>
        <p:txBody>
          <a:bodyPr wrap="none" rtlCol="0">
            <a:spAutoFit/>
          </a:bodyPr>
          <a:lstStyle/>
          <a:p>
            <a:pPr algn="l"/>
            <a:r>
              <a:rPr lang="en-GB" sz="2800" noProof="0" dirty="0" err="1">
                <a:solidFill>
                  <a:srgbClr val="FF0000"/>
                </a:solidFill>
              </a:rPr>
              <a:t>Fuinneamh</a:t>
            </a:r>
            <a:r>
              <a:rPr lang="en-GB" sz="2800" noProof="0" dirty="0">
                <a:solidFill>
                  <a:srgbClr val="FF0000"/>
                </a:solidFill>
              </a:rPr>
              <a:t> </a:t>
            </a:r>
            <a:r>
              <a:rPr lang="en-GB" sz="2800" noProof="0" dirty="0" err="1">
                <a:solidFill>
                  <a:srgbClr val="FF0000"/>
                </a:solidFill>
              </a:rPr>
              <a:t>teasa</a:t>
            </a:r>
            <a:r>
              <a:rPr lang="en-GB" sz="2800" noProof="0" dirty="0">
                <a:solidFill>
                  <a:srgbClr val="FF0000"/>
                </a:solidFill>
              </a:rPr>
              <a:t> </a:t>
            </a:r>
            <a:r>
              <a:rPr lang="en-GB" sz="2800" noProof="0" dirty="0" err="1">
                <a:solidFill>
                  <a:srgbClr val="FF0000"/>
                </a:solidFill>
              </a:rPr>
              <a:t>curtha</a:t>
            </a:r>
            <a:endParaRPr lang="en-GB" sz="2800" noProof="0" dirty="0">
              <a:solidFill>
                <a:srgbClr val="FF0000"/>
              </a:solidFill>
            </a:endParaRPr>
          </a:p>
        </p:txBody>
      </p:sp>
      <p:sp>
        <p:nvSpPr>
          <p:cNvPr id="32" name="TextBox 31">
            <a:extLst>
              <a:ext uri="{FF2B5EF4-FFF2-40B4-BE49-F238E27FC236}">
                <a16:creationId xmlns:a16="http://schemas.microsoft.com/office/drawing/2014/main" id="{F0A22FA2-1659-16E7-AB23-AF2F1A324B04}"/>
              </a:ext>
            </a:extLst>
          </p:cNvPr>
          <p:cNvSpPr txBox="1"/>
          <p:nvPr/>
        </p:nvSpPr>
        <p:spPr>
          <a:xfrm>
            <a:off x="5046713" y="6383604"/>
            <a:ext cx="4046301" cy="523220"/>
          </a:xfrm>
          <a:prstGeom prst="rect">
            <a:avLst/>
          </a:prstGeom>
          <a:noFill/>
        </p:spPr>
        <p:txBody>
          <a:bodyPr wrap="none" rtlCol="0">
            <a:spAutoFit/>
          </a:bodyPr>
          <a:lstStyle/>
          <a:p>
            <a:pPr algn="l"/>
            <a:r>
              <a:rPr lang="en-GB" sz="2800" noProof="0" dirty="0" err="1">
                <a:solidFill>
                  <a:srgbClr val="0070C0"/>
                </a:solidFill>
              </a:rPr>
              <a:t>Fuinneamh</a:t>
            </a:r>
            <a:r>
              <a:rPr lang="en-GB" sz="2800" noProof="0" dirty="0">
                <a:solidFill>
                  <a:srgbClr val="0070C0"/>
                </a:solidFill>
              </a:rPr>
              <a:t> </a:t>
            </a:r>
            <a:r>
              <a:rPr lang="en-GB" sz="2800" noProof="0" dirty="0" err="1">
                <a:solidFill>
                  <a:srgbClr val="0070C0"/>
                </a:solidFill>
              </a:rPr>
              <a:t>teasa</a:t>
            </a:r>
            <a:r>
              <a:rPr lang="en-GB" sz="2800" noProof="0" dirty="0">
                <a:solidFill>
                  <a:srgbClr val="0070C0"/>
                </a:solidFill>
              </a:rPr>
              <a:t> </a:t>
            </a:r>
            <a:r>
              <a:rPr lang="en-GB" sz="2800" noProof="0" dirty="0" err="1">
                <a:solidFill>
                  <a:srgbClr val="0070C0"/>
                </a:solidFill>
              </a:rPr>
              <a:t>bhaint</a:t>
            </a:r>
            <a:endParaRPr lang="en-GB" sz="2800" noProof="0" dirty="0">
              <a:solidFill>
                <a:srgbClr val="0070C0"/>
              </a:solidFill>
            </a:endParaRPr>
          </a:p>
        </p:txBody>
      </p:sp>
      <p:sp>
        <p:nvSpPr>
          <p:cNvPr id="3" name="Text Box 5">
            <a:extLst>
              <a:ext uri="{FF2B5EF4-FFF2-40B4-BE49-F238E27FC236}">
                <a16:creationId xmlns:a16="http://schemas.microsoft.com/office/drawing/2014/main" id="{166CE9BB-B452-B3BF-F013-4995DDF24B44}"/>
              </a:ext>
            </a:extLst>
          </p:cNvPr>
          <p:cNvSpPr txBox="1">
            <a:spLocks noChangeArrowheads="1"/>
          </p:cNvSpPr>
          <p:nvPr/>
        </p:nvSpPr>
        <p:spPr bwMode="auto">
          <a:xfrm>
            <a:off x="161376" y="5346445"/>
            <a:ext cx="2582626"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ga-IE" sz="2400" i="1" dirty="0"/>
              <a:t>Ní dhéanaimid staidéar ar staid an phlasma.</a:t>
            </a:r>
          </a:p>
        </p:txBody>
      </p:sp>
      <p:sp>
        <p:nvSpPr>
          <p:cNvPr id="6" name="Arrow: Down 5">
            <a:extLst>
              <a:ext uri="{FF2B5EF4-FFF2-40B4-BE49-F238E27FC236}">
                <a16:creationId xmlns:a16="http://schemas.microsoft.com/office/drawing/2014/main" id="{47D346EE-C34A-93E8-BFFF-7B531B008D7A}"/>
              </a:ext>
            </a:extLst>
          </p:cNvPr>
          <p:cNvSpPr/>
          <p:nvPr/>
        </p:nvSpPr>
        <p:spPr>
          <a:xfrm>
            <a:off x="7285986" y="5824478"/>
            <a:ext cx="271762" cy="523220"/>
          </a:xfrm>
          <a:prstGeom prst="downArrow">
            <a:avLst/>
          </a:prstGeom>
          <a:solidFill>
            <a:schemeClr val="tx2">
              <a:lumMod val="50000"/>
              <a:lumOff val="50000"/>
            </a:schemeClr>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Arrow: Down 6">
            <a:extLst>
              <a:ext uri="{FF2B5EF4-FFF2-40B4-BE49-F238E27FC236}">
                <a16:creationId xmlns:a16="http://schemas.microsoft.com/office/drawing/2014/main" id="{027A83AC-06C8-A56B-8866-DA2C3517DA8B}"/>
              </a:ext>
            </a:extLst>
          </p:cNvPr>
          <p:cNvSpPr/>
          <p:nvPr/>
        </p:nvSpPr>
        <p:spPr>
          <a:xfrm flipV="1">
            <a:off x="7069864" y="477032"/>
            <a:ext cx="324878" cy="523220"/>
          </a:xfrm>
          <a:prstGeom prst="downArrow">
            <a:avLst/>
          </a:prstGeom>
          <a:solidFill>
            <a:srgbClr val="FF0000"/>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Text Box 3">
            <a:extLst>
              <a:ext uri="{FF2B5EF4-FFF2-40B4-BE49-F238E27FC236}">
                <a16:creationId xmlns:a16="http://schemas.microsoft.com/office/drawing/2014/main" id="{11EB3B3B-F84B-4D6C-4994-80ADFDAE733C}"/>
              </a:ext>
            </a:extLst>
          </p:cNvPr>
          <p:cNvSpPr txBox="1">
            <a:spLocks noGrp="1" noChangeArrowheads="1"/>
          </p:cNvSpPr>
          <p:nvPr>
            <p:ph type="title"/>
          </p:nvPr>
        </p:nvSpPr>
        <p:spPr bwMode="auto">
          <a:xfrm>
            <a:off x="260762" y="477193"/>
            <a:ext cx="8724900"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GB" sz="4000" b="1" noProof="0" dirty="0" err="1"/>
              <a:t>Staideanna</a:t>
            </a:r>
            <a:r>
              <a:rPr lang="en-GB" sz="4000" b="1" noProof="0" dirty="0"/>
              <a:t> </a:t>
            </a:r>
            <a:br>
              <a:rPr lang="en-GB" sz="4000" b="1" noProof="0" dirty="0"/>
            </a:br>
            <a:r>
              <a:rPr lang="en-GB" sz="4000" b="1" noProof="0" dirty="0" err="1"/>
              <a:t>Damhna</a:t>
            </a:r>
            <a:endParaRPr lang="en-GB" sz="4000" b="1" noProof="0" dirty="0"/>
          </a:p>
        </p:txBody>
      </p:sp>
      <p:grpSp>
        <p:nvGrpSpPr>
          <p:cNvPr id="105" name="Group 104">
            <a:extLst>
              <a:ext uri="{FF2B5EF4-FFF2-40B4-BE49-F238E27FC236}">
                <a16:creationId xmlns:a16="http://schemas.microsoft.com/office/drawing/2014/main" id="{14C291A7-5334-E141-B5B2-66FD385E985A}"/>
              </a:ext>
            </a:extLst>
          </p:cNvPr>
          <p:cNvGrpSpPr/>
          <p:nvPr/>
        </p:nvGrpSpPr>
        <p:grpSpPr>
          <a:xfrm>
            <a:off x="3163582" y="544433"/>
            <a:ext cx="1345240" cy="905837"/>
            <a:chOff x="9993876" y="4181462"/>
            <a:chExt cx="1945532" cy="1310052"/>
          </a:xfrm>
        </p:grpSpPr>
        <p:sp>
          <p:nvSpPr>
            <p:cNvPr id="52" name="Rectangle 51">
              <a:extLst>
                <a:ext uri="{FF2B5EF4-FFF2-40B4-BE49-F238E27FC236}">
                  <a16:creationId xmlns:a16="http://schemas.microsoft.com/office/drawing/2014/main" id="{9DFAD40A-540A-42E2-27E3-8177BAE1A6AC}"/>
                </a:ext>
              </a:extLst>
            </p:cNvPr>
            <p:cNvSpPr/>
            <p:nvPr/>
          </p:nvSpPr>
          <p:spPr>
            <a:xfrm>
              <a:off x="9993876" y="4181462"/>
              <a:ext cx="1945532" cy="1310052"/>
            </a:xfrm>
            <a:prstGeom prst="rect">
              <a:avLst/>
            </a:prstGeom>
            <a:solidFill>
              <a:schemeClr val="accent2">
                <a:lumMod val="20000"/>
                <a:lumOff val="80000"/>
              </a:schemeClr>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3" name="Oval 52">
              <a:extLst>
                <a:ext uri="{FF2B5EF4-FFF2-40B4-BE49-F238E27FC236}">
                  <a16:creationId xmlns:a16="http://schemas.microsoft.com/office/drawing/2014/main" id="{2B25F6CD-6367-B204-18B9-804BEAEF7B50}"/>
                </a:ext>
              </a:extLst>
            </p:cNvPr>
            <p:cNvSpPr/>
            <p:nvPr/>
          </p:nvSpPr>
          <p:spPr>
            <a:xfrm>
              <a:off x="10196334" y="4248699"/>
              <a:ext cx="168073" cy="169987"/>
            </a:xfrm>
            <a:prstGeom prst="ellipse">
              <a:avLst/>
            </a:prstGeom>
            <a:solidFill>
              <a:srgbClr val="FF0000"/>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4" name="Oval 53">
              <a:extLst>
                <a:ext uri="{FF2B5EF4-FFF2-40B4-BE49-F238E27FC236}">
                  <a16:creationId xmlns:a16="http://schemas.microsoft.com/office/drawing/2014/main" id="{104B214F-020C-778D-DD9F-01CED2D0A983}"/>
                </a:ext>
              </a:extLst>
            </p:cNvPr>
            <p:cNvSpPr/>
            <p:nvPr/>
          </p:nvSpPr>
          <p:spPr>
            <a:xfrm>
              <a:off x="10801630" y="4249967"/>
              <a:ext cx="168073" cy="169987"/>
            </a:xfrm>
            <a:prstGeom prst="ellipse">
              <a:avLst/>
            </a:prstGeom>
            <a:solidFill>
              <a:srgbClr val="FF0000"/>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5" name="Oval 54">
              <a:extLst>
                <a:ext uri="{FF2B5EF4-FFF2-40B4-BE49-F238E27FC236}">
                  <a16:creationId xmlns:a16="http://schemas.microsoft.com/office/drawing/2014/main" id="{394F365C-1774-ECF0-CB01-C76BAD1BB1AE}"/>
                </a:ext>
              </a:extLst>
            </p:cNvPr>
            <p:cNvSpPr/>
            <p:nvPr/>
          </p:nvSpPr>
          <p:spPr>
            <a:xfrm>
              <a:off x="11713121" y="4998101"/>
              <a:ext cx="168073" cy="169987"/>
            </a:xfrm>
            <a:prstGeom prst="ellipse">
              <a:avLst/>
            </a:prstGeom>
            <a:solidFill>
              <a:srgbClr val="FF0000"/>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6" name="Oval 55">
              <a:extLst>
                <a:ext uri="{FF2B5EF4-FFF2-40B4-BE49-F238E27FC236}">
                  <a16:creationId xmlns:a16="http://schemas.microsoft.com/office/drawing/2014/main" id="{438279CF-FCDC-7B63-697D-531E67830961}"/>
                </a:ext>
              </a:extLst>
            </p:cNvPr>
            <p:cNvSpPr/>
            <p:nvPr/>
          </p:nvSpPr>
          <p:spPr>
            <a:xfrm>
              <a:off x="10363245" y="4711087"/>
              <a:ext cx="168073" cy="169987"/>
            </a:xfrm>
            <a:prstGeom prst="ellipse">
              <a:avLst/>
            </a:prstGeom>
            <a:solidFill>
              <a:srgbClr val="FF0000"/>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7" name="Oval 56">
              <a:extLst>
                <a:ext uri="{FF2B5EF4-FFF2-40B4-BE49-F238E27FC236}">
                  <a16:creationId xmlns:a16="http://schemas.microsoft.com/office/drawing/2014/main" id="{DD935FF8-0117-BE1F-4C75-77F7ACEE8427}"/>
                </a:ext>
              </a:extLst>
            </p:cNvPr>
            <p:cNvSpPr/>
            <p:nvPr/>
          </p:nvSpPr>
          <p:spPr>
            <a:xfrm>
              <a:off x="11117969" y="4704240"/>
              <a:ext cx="168073" cy="169987"/>
            </a:xfrm>
            <a:prstGeom prst="ellipse">
              <a:avLst/>
            </a:prstGeom>
            <a:solidFill>
              <a:srgbClr val="FF0000"/>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8" name="Oval 57">
              <a:extLst>
                <a:ext uri="{FF2B5EF4-FFF2-40B4-BE49-F238E27FC236}">
                  <a16:creationId xmlns:a16="http://schemas.microsoft.com/office/drawing/2014/main" id="{CA171923-8EF0-DD2B-4669-A7540B786E6E}"/>
                </a:ext>
              </a:extLst>
            </p:cNvPr>
            <p:cNvSpPr/>
            <p:nvPr/>
          </p:nvSpPr>
          <p:spPr>
            <a:xfrm>
              <a:off x="10034004" y="5055577"/>
              <a:ext cx="168073" cy="169987"/>
            </a:xfrm>
            <a:prstGeom prst="ellipse">
              <a:avLst/>
            </a:prstGeom>
            <a:solidFill>
              <a:srgbClr val="FF0000"/>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9" name="Oval 58">
              <a:extLst>
                <a:ext uri="{FF2B5EF4-FFF2-40B4-BE49-F238E27FC236}">
                  <a16:creationId xmlns:a16="http://schemas.microsoft.com/office/drawing/2014/main" id="{6147B6F9-15EB-CD0F-F2DD-CE90F4760C88}"/>
                </a:ext>
              </a:extLst>
            </p:cNvPr>
            <p:cNvSpPr/>
            <p:nvPr/>
          </p:nvSpPr>
          <p:spPr>
            <a:xfrm>
              <a:off x="11201901" y="5261451"/>
              <a:ext cx="168073" cy="169987"/>
            </a:xfrm>
            <a:prstGeom prst="ellipse">
              <a:avLst/>
            </a:prstGeom>
            <a:solidFill>
              <a:srgbClr val="FF0000"/>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0" name="Oval 59">
              <a:extLst>
                <a:ext uri="{FF2B5EF4-FFF2-40B4-BE49-F238E27FC236}">
                  <a16:creationId xmlns:a16="http://schemas.microsoft.com/office/drawing/2014/main" id="{9CA705C6-2AA8-0FA3-9FC8-80C31B7E9374}"/>
                </a:ext>
              </a:extLst>
            </p:cNvPr>
            <p:cNvSpPr/>
            <p:nvPr/>
          </p:nvSpPr>
          <p:spPr>
            <a:xfrm>
              <a:off x="11604940" y="4291704"/>
              <a:ext cx="168073" cy="169987"/>
            </a:xfrm>
            <a:prstGeom prst="ellipse">
              <a:avLst/>
            </a:prstGeom>
            <a:solidFill>
              <a:srgbClr val="FF0000"/>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1" name="Oval 60">
              <a:extLst>
                <a:ext uri="{FF2B5EF4-FFF2-40B4-BE49-F238E27FC236}">
                  <a16:creationId xmlns:a16="http://schemas.microsoft.com/office/drawing/2014/main" id="{A93DE686-9D2E-A005-2297-65329ABD9077}"/>
                </a:ext>
              </a:extLst>
            </p:cNvPr>
            <p:cNvSpPr/>
            <p:nvPr/>
          </p:nvSpPr>
          <p:spPr>
            <a:xfrm>
              <a:off x="10633557" y="5220014"/>
              <a:ext cx="168073" cy="169987"/>
            </a:xfrm>
            <a:prstGeom prst="ellipse">
              <a:avLst/>
            </a:prstGeom>
            <a:solidFill>
              <a:srgbClr val="FF0000"/>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07" name="Group 106">
            <a:extLst>
              <a:ext uri="{FF2B5EF4-FFF2-40B4-BE49-F238E27FC236}">
                <a16:creationId xmlns:a16="http://schemas.microsoft.com/office/drawing/2014/main" id="{764FAD11-FE80-6413-B231-A964AA45A557}"/>
              </a:ext>
            </a:extLst>
          </p:cNvPr>
          <p:cNvGrpSpPr/>
          <p:nvPr/>
        </p:nvGrpSpPr>
        <p:grpSpPr>
          <a:xfrm>
            <a:off x="3014245" y="5500486"/>
            <a:ext cx="1283611" cy="807063"/>
            <a:chOff x="10086363" y="704225"/>
            <a:chExt cx="1805520" cy="1135210"/>
          </a:xfrm>
        </p:grpSpPr>
        <p:sp>
          <p:nvSpPr>
            <p:cNvPr id="8" name="Rectangle 7">
              <a:extLst>
                <a:ext uri="{FF2B5EF4-FFF2-40B4-BE49-F238E27FC236}">
                  <a16:creationId xmlns:a16="http://schemas.microsoft.com/office/drawing/2014/main" id="{0B3F37A7-FA67-0DD8-63D2-3D3F079FA8BD}"/>
                </a:ext>
              </a:extLst>
            </p:cNvPr>
            <p:cNvSpPr/>
            <p:nvPr/>
          </p:nvSpPr>
          <p:spPr>
            <a:xfrm>
              <a:off x="10086363" y="704225"/>
              <a:ext cx="1805520" cy="1135210"/>
            </a:xfrm>
            <a:prstGeom prst="rect">
              <a:avLst/>
            </a:prstGeom>
            <a:solidFill>
              <a:schemeClr val="tx2">
                <a:lumMod val="10000"/>
                <a:lumOff val="90000"/>
              </a:schemeClr>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Oval 9">
              <a:extLst>
                <a:ext uri="{FF2B5EF4-FFF2-40B4-BE49-F238E27FC236}">
                  <a16:creationId xmlns:a16="http://schemas.microsoft.com/office/drawing/2014/main" id="{B892E2F1-D7F6-9972-DAB0-E610210BFED7}"/>
                </a:ext>
              </a:extLst>
            </p:cNvPr>
            <p:cNvSpPr/>
            <p:nvPr/>
          </p:nvSpPr>
          <p:spPr>
            <a:xfrm>
              <a:off x="10111976" y="970930"/>
              <a:ext cx="200998" cy="194532"/>
            </a:xfrm>
            <a:prstGeom prst="ellipse">
              <a:avLst/>
            </a:prstGeom>
            <a:solidFill>
              <a:srgbClr val="0000FF"/>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Oval 11">
              <a:extLst>
                <a:ext uri="{FF2B5EF4-FFF2-40B4-BE49-F238E27FC236}">
                  <a16:creationId xmlns:a16="http://schemas.microsoft.com/office/drawing/2014/main" id="{E0270047-B7B3-9BC0-2751-54C43D643D87}"/>
                </a:ext>
              </a:extLst>
            </p:cNvPr>
            <p:cNvSpPr/>
            <p:nvPr/>
          </p:nvSpPr>
          <p:spPr>
            <a:xfrm>
              <a:off x="10365796" y="970930"/>
              <a:ext cx="200998" cy="194532"/>
            </a:xfrm>
            <a:prstGeom prst="ellipse">
              <a:avLst/>
            </a:prstGeom>
            <a:solidFill>
              <a:srgbClr val="0000FF"/>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Oval 12">
              <a:extLst>
                <a:ext uri="{FF2B5EF4-FFF2-40B4-BE49-F238E27FC236}">
                  <a16:creationId xmlns:a16="http://schemas.microsoft.com/office/drawing/2014/main" id="{8480FFE5-BA0D-BCE4-312C-F897858D6AF9}"/>
                </a:ext>
              </a:extLst>
            </p:cNvPr>
            <p:cNvSpPr/>
            <p:nvPr/>
          </p:nvSpPr>
          <p:spPr>
            <a:xfrm>
              <a:off x="10616136" y="970930"/>
              <a:ext cx="200998" cy="194532"/>
            </a:xfrm>
            <a:prstGeom prst="ellipse">
              <a:avLst/>
            </a:prstGeom>
            <a:solidFill>
              <a:srgbClr val="0000FF"/>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Oval 13">
              <a:extLst>
                <a:ext uri="{FF2B5EF4-FFF2-40B4-BE49-F238E27FC236}">
                  <a16:creationId xmlns:a16="http://schemas.microsoft.com/office/drawing/2014/main" id="{21AA3AEB-B4DB-D2BD-F317-E6364EDFFE20}"/>
                </a:ext>
              </a:extLst>
            </p:cNvPr>
            <p:cNvSpPr/>
            <p:nvPr/>
          </p:nvSpPr>
          <p:spPr>
            <a:xfrm>
              <a:off x="10866476" y="970930"/>
              <a:ext cx="200998" cy="194532"/>
            </a:xfrm>
            <a:prstGeom prst="ellipse">
              <a:avLst/>
            </a:prstGeom>
            <a:solidFill>
              <a:srgbClr val="0000FF"/>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Oval 14">
              <a:extLst>
                <a:ext uri="{FF2B5EF4-FFF2-40B4-BE49-F238E27FC236}">
                  <a16:creationId xmlns:a16="http://schemas.microsoft.com/office/drawing/2014/main" id="{CFFA21CD-7071-D816-76C3-9694224B6786}"/>
                </a:ext>
              </a:extLst>
            </p:cNvPr>
            <p:cNvSpPr/>
            <p:nvPr/>
          </p:nvSpPr>
          <p:spPr>
            <a:xfrm>
              <a:off x="11124974" y="970930"/>
              <a:ext cx="200998" cy="194532"/>
            </a:xfrm>
            <a:prstGeom prst="ellipse">
              <a:avLst/>
            </a:prstGeom>
            <a:solidFill>
              <a:srgbClr val="0000FF"/>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Oval 15">
              <a:extLst>
                <a:ext uri="{FF2B5EF4-FFF2-40B4-BE49-F238E27FC236}">
                  <a16:creationId xmlns:a16="http://schemas.microsoft.com/office/drawing/2014/main" id="{C175617D-829D-86C8-48A6-E044E7A6E415}"/>
                </a:ext>
              </a:extLst>
            </p:cNvPr>
            <p:cNvSpPr/>
            <p:nvPr/>
          </p:nvSpPr>
          <p:spPr>
            <a:xfrm>
              <a:off x="11384375" y="970930"/>
              <a:ext cx="200998" cy="194532"/>
            </a:xfrm>
            <a:prstGeom prst="ellipse">
              <a:avLst/>
            </a:prstGeom>
            <a:solidFill>
              <a:srgbClr val="0000FF"/>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Oval 16">
              <a:extLst>
                <a:ext uri="{FF2B5EF4-FFF2-40B4-BE49-F238E27FC236}">
                  <a16:creationId xmlns:a16="http://schemas.microsoft.com/office/drawing/2014/main" id="{F86618A7-3448-FB5E-7A35-D3AB07A0D680}"/>
                </a:ext>
              </a:extLst>
            </p:cNvPr>
            <p:cNvSpPr/>
            <p:nvPr/>
          </p:nvSpPr>
          <p:spPr>
            <a:xfrm>
              <a:off x="11643776" y="970930"/>
              <a:ext cx="200998" cy="194532"/>
            </a:xfrm>
            <a:prstGeom prst="ellipse">
              <a:avLst/>
            </a:prstGeom>
            <a:solidFill>
              <a:srgbClr val="0000FF"/>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Oval 17">
              <a:extLst>
                <a:ext uri="{FF2B5EF4-FFF2-40B4-BE49-F238E27FC236}">
                  <a16:creationId xmlns:a16="http://schemas.microsoft.com/office/drawing/2014/main" id="{F9772017-6564-C287-653B-F78759A435BE}"/>
                </a:ext>
              </a:extLst>
            </p:cNvPr>
            <p:cNvSpPr/>
            <p:nvPr/>
          </p:nvSpPr>
          <p:spPr>
            <a:xfrm>
              <a:off x="10108208" y="1188866"/>
              <a:ext cx="200998" cy="194532"/>
            </a:xfrm>
            <a:prstGeom prst="ellipse">
              <a:avLst/>
            </a:prstGeom>
            <a:solidFill>
              <a:srgbClr val="0000FF"/>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 name="Oval 25">
              <a:extLst>
                <a:ext uri="{FF2B5EF4-FFF2-40B4-BE49-F238E27FC236}">
                  <a16:creationId xmlns:a16="http://schemas.microsoft.com/office/drawing/2014/main" id="{E1A483F4-83C7-AD72-BCAD-B3E3D6A4B6D6}"/>
                </a:ext>
              </a:extLst>
            </p:cNvPr>
            <p:cNvSpPr/>
            <p:nvPr/>
          </p:nvSpPr>
          <p:spPr>
            <a:xfrm>
              <a:off x="10362028" y="1188866"/>
              <a:ext cx="200998" cy="194532"/>
            </a:xfrm>
            <a:prstGeom prst="ellipse">
              <a:avLst/>
            </a:prstGeom>
            <a:solidFill>
              <a:srgbClr val="0000FF"/>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3" name="Oval 32">
              <a:extLst>
                <a:ext uri="{FF2B5EF4-FFF2-40B4-BE49-F238E27FC236}">
                  <a16:creationId xmlns:a16="http://schemas.microsoft.com/office/drawing/2014/main" id="{0A878101-6F0C-1157-D061-A37F91022193}"/>
                </a:ext>
              </a:extLst>
            </p:cNvPr>
            <p:cNvSpPr/>
            <p:nvPr/>
          </p:nvSpPr>
          <p:spPr>
            <a:xfrm>
              <a:off x="10612368" y="1188866"/>
              <a:ext cx="200998" cy="194532"/>
            </a:xfrm>
            <a:prstGeom prst="ellipse">
              <a:avLst/>
            </a:prstGeom>
            <a:solidFill>
              <a:srgbClr val="0000FF"/>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4" name="Oval 33">
              <a:extLst>
                <a:ext uri="{FF2B5EF4-FFF2-40B4-BE49-F238E27FC236}">
                  <a16:creationId xmlns:a16="http://schemas.microsoft.com/office/drawing/2014/main" id="{43BB4251-41E4-532A-3335-459636DA898D}"/>
                </a:ext>
              </a:extLst>
            </p:cNvPr>
            <p:cNvSpPr/>
            <p:nvPr/>
          </p:nvSpPr>
          <p:spPr>
            <a:xfrm>
              <a:off x="10862708" y="1188866"/>
              <a:ext cx="200998" cy="194532"/>
            </a:xfrm>
            <a:prstGeom prst="ellipse">
              <a:avLst/>
            </a:prstGeom>
            <a:solidFill>
              <a:srgbClr val="0000FF"/>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5" name="Oval 34">
              <a:extLst>
                <a:ext uri="{FF2B5EF4-FFF2-40B4-BE49-F238E27FC236}">
                  <a16:creationId xmlns:a16="http://schemas.microsoft.com/office/drawing/2014/main" id="{66E2DBD9-7A57-F544-B66B-0567F04F07E8}"/>
                </a:ext>
              </a:extLst>
            </p:cNvPr>
            <p:cNvSpPr/>
            <p:nvPr/>
          </p:nvSpPr>
          <p:spPr>
            <a:xfrm>
              <a:off x="11121206" y="1188866"/>
              <a:ext cx="200998" cy="194532"/>
            </a:xfrm>
            <a:prstGeom prst="ellipse">
              <a:avLst/>
            </a:prstGeom>
            <a:solidFill>
              <a:srgbClr val="0000FF"/>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6" name="Oval 35">
              <a:extLst>
                <a:ext uri="{FF2B5EF4-FFF2-40B4-BE49-F238E27FC236}">
                  <a16:creationId xmlns:a16="http://schemas.microsoft.com/office/drawing/2014/main" id="{389821A7-7A42-E376-7733-5BEFD7C72CC3}"/>
                </a:ext>
              </a:extLst>
            </p:cNvPr>
            <p:cNvSpPr/>
            <p:nvPr/>
          </p:nvSpPr>
          <p:spPr>
            <a:xfrm>
              <a:off x="11380607" y="1188866"/>
              <a:ext cx="200998" cy="194532"/>
            </a:xfrm>
            <a:prstGeom prst="ellipse">
              <a:avLst/>
            </a:prstGeom>
            <a:solidFill>
              <a:srgbClr val="0000FF"/>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7" name="Oval 36">
              <a:extLst>
                <a:ext uri="{FF2B5EF4-FFF2-40B4-BE49-F238E27FC236}">
                  <a16:creationId xmlns:a16="http://schemas.microsoft.com/office/drawing/2014/main" id="{DE66B95D-5314-01B1-64B9-7D4CFDE68D7F}"/>
                </a:ext>
              </a:extLst>
            </p:cNvPr>
            <p:cNvSpPr/>
            <p:nvPr/>
          </p:nvSpPr>
          <p:spPr>
            <a:xfrm>
              <a:off x="11640008" y="1188866"/>
              <a:ext cx="200998" cy="194532"/>
            </a:xfrm>
            <a:prstGeom prst="ellipse">
              <a:avLst/>
            </a:prstGeom>
            <a:solidFill>
              <a:srgbClr val="0000FF"/>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8" name="Oval 37">
              <a:extLst>
                <a:ext uri="{FF2B5EF4-FFF2-40B4-BE49-F238E27FC236}">
                  <a16:creationId xmlns:a16="http://schemas.microsoft.com/office/drawing/2014/main" id="{32CD55E7-7D3F-01FF-2E4F-D3B65110336D}"/>
                </a:ext>
              </a:extLst>
            </p:cNvPr>
            <p:cNvSpPr/>
            <p:nvPr/>
          </p:nvSpPr>
          <p:spPr>
            <a:xfrm>
              <a:off x="10111976" y="1407343"/>
              <a:ext cx="200998" cy="194532"/>
            </a:xfrm>
            <a:prstGeom prst="ellipse">
              <a:avLst/>
            </a:prstGeom>
            <a:solidFill>
              <a:srgbClr val="0000FF"/>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9" name="Oval 38">
              <a:extLst>
                <a:ext uri="{FF2B5EF4-FFF2-40B4-BE49-F238E27FC236}">
                  <a16:creationId xmlns:a16="http://schemas.microsoft.com/office/drawing/2014/main" id="{B9BADDFE-A23A-08A5-7060-B4018D5A07E8}"/>
                </a:ext>
              </a:extLst>
            </p:cNvPr>
            <p:cNvSpPr/>
            <p:nvPr/>
          </p:nvSpPr>
          <p:spPr>
            <a:xfrm>
              <a:off x="10365796" y="1407343"/>
              <a:ext cx="200998" cy="194532"/>
            </a:xfrm>
            <a:prstGeom prst="ellipse">
              <a:avLst/>
            </a:prstGeom>
            <a:solidFill>
              <a:srgbClr val="0000FF"/>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0" name="Oval 39">
              <a:extLst>
                <a:ext uri="{FF2B5EF4-FFF2-40B4-BE49-F238E27FC236}">
                  <a16:creationId xmlns:a16="http://schemas.microsoft.com/office/drawing/2014/main" id="{D4464C67-A11A-E974-3F2E-A1034687BFD5}"/>
                </a:ext>
              </a:extLst>
            </p:cNvPr>
            <p:cNvSpPr/>
            <p:nvPr/>
          </p:nvSpPr>
          <p:spPr>
            <a:xfrm>
              <a:off x="10616136" y="1407343"/>
              <a:ext cx="200998" cy="194532"/>
            </a:xfrm>
            <a:prstGeom prst="ellipse">
              <a:avLst/>
            </a:prstGeom>
            <a:solidFill>
              <a:srgbClr val="0000FF"/>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1" name="Oval 40">
              <a:extLst>
                <a:ext uri="{FF2B5EF4-FFF2-40B4-BE49-F238E27FC236}">
                  <a16:creationId xmlns:a16="http://schemas.microsoft.com/office/drawing/2014/main" id="{DD19C3A7-059F-FAA8-74FF-C86DBA8DD3F8}"/>
                </a:ext>
              </a:extLst>
            </p:cNvPr>
            <p:cNvSpPr/>
            <p:nvPr/>
          </p:nvSpPr>
          <p:spPr>
            <a:xfrm>
              <a:off x="10866476" y="1407343"/>
              <a:ext cx="200998" cy="194532"/>
            </a:xfrm>
            <a:prstGeom prst="ellipse">
              <a:avLst/>
            </a:prstGeom>
            <a:solidFill>
              <a:srgbClr val="0000FF"/>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2" name="Oval 41">
              <a:extLst>
                <a:ext uri="{FF2B5EF4-FFF2-40B4-BE49-F238E27FC236}">
                  <a16:creationId xmlns:a16="http://schemas.microsoft.com/office/drawing/2014/main" id="{15646B0F-531E-4CDE-20F7-54FF4761AD30}"/>
                </a:ext>
              </a:extLst>
            </p:cNvPr>
            <p:cNvSpPr/>
            <p:nvPr/>
          </p:nvSpPr>
          <p:spPr>
            <a:xfrm>
              <a:off x="11124974" y="1407343"/>
              <a:ext cx="200998" cy="194532"/>
            </a:xfrm>
            <a:prstGeom prst="ellipse">
              <a:avLst/>
            </a:prstGeom>
            <a:solidFill>
              <a:srgbClr val="0000FF"/>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3" name="Oval 42">
              <a:extLst>
                <a:ext uri="{FF2B5EF4-FFF2-40B4-BE49-F238E27FC236}">
                  <a16:creationId xmlns:a16="http://schemas.microsoft.com/office/drawing/2014/main" id="{FE4EF48E-24FE-C806-342F-23AE216AF86B}"/>
                </a:ext>
              </a:extLst>
            </p:cNvPr>
            <p:cNvSpPr/>
            <p:nvPr/>
          </p:nvSpPr>
          <p:spPr>
            <a:xfrm>
              <a:off x="11384375" y="1407343"/>
              <a:ext cx="200998" cy="194532"/>
            </a:xfrm>
            <a:prstGeom prst="ellipse">
              <a:avLst/>
            </a:prstGeom>
            <a:solidFill>
              <a:srgbClr val="0000FF"/>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4" name="Oval 43">
              <a:extLst>
                <a:ext uri="{FF2B5EF4-FFF2-40B4-BE49-F238E27FC236}">
                  <a16:creationId xmlns:a16="http://schemas.microsoft.com/office/drawing/2014/main" id="{665DBFE1-09BC-2E72-4FF2-0DFA5AC92F09}"/>
                </a:ext>
              </a:extLst>
            </p:cNvPr>
            <p:cNvSpPr/>
            <p:nvPr/>
          </p:nvSpPr>
          <p:spPr>
            <a:xfrm>
              <a:off x="11643776" y="1407343"/>
              <a:ext cx="200998" cy="194532"/>
            </a:xfrm>
            <a:prstGeom prst="ellipse">
              <a:avLst/>
            </a:prstGeom>
            <a:solidFill>
              <a:srgbClr val="0000FF"/>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5" name="Oval 44">
              <a:extLst>
                <a:ext uri="{FF2B5EF4-FFF2-40B4-BE49-F238E27FC236}">
                  <a16:creationId xmlns:a16="http://schemas.microsoft.com/office/drawing/2014/main" id="{3DF4F4F6-4008-A941-2EF7-78AA6117D7EA}"/>
                </a:ext>
              </a:extLst>
            </p:cNvPr>
            <p:cNvSpPr/>
            <p:nvPr/>
          </p:nvSpPr>
          <p:spPr>
            <a:xfrm>
              <a:off x="10108208" y="1625279"/>
              <a:ext cx="200998" cy="194532"/>
            </a:xfrm>
            <a:prstGeom prst="ellipse">
              <a:avLst/>
            </a:prstGeom>
            <a:solidFill>
              <a:srgbClr val="0000FF"/>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6" name="Oval 45">
              <a:extLst>
                <a:ext uri="{FF2B5EF4-FFF2-40B4-BE49-F238E27FC236}">
                  <a16:creationId xmlns:a16="http://schemas.microsoft.com/office/drawing/2014/main" id="{E58025B2-1184-A581-F983-CA06F2FD98CE}"/>
                </a:ext>
              </a:extLst>
            </p:cNvPr>
            <p:cNvSpPr/>
            <p:nvPr/>
          </p:nvSpPr>
          <p:spPr>
            <a:xfrm>
              <a:off x="10362028" y="1625279"/>
              <a:ext cx="200998" cy="194532"/>
            </a:xfrm>
            <a:prstGeom prst="ellipse">
              <a:avLst/>
            </a:prstGeom>
            <a:solidFill>
              <a:srgbClr val="0000FF"/>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7" name="Oval 46">
              <a:extLst>
                <a:ext uri="{FF2B5EF4-FFF2-40B4-BE49-F238E27FC236}">
                  <a16:creationId xmlns:a16="http://schemas.microsoft.com/office/drawing/2014/main" id="{75F0CE07-1EFD-CAA7-AC76-8EE7118FA195}"/>
                </a:ext>
              </a:extLst>
            </p:cNvPr>
            <p:cNvSpPr/>
            <p:nvPr/>
          </p:nvSpPr>
          <p:spPr>
            <a:xfrm>
              <a:off x="10612368" y="1625279"/>
              <a:ext cx="200998" cy="194532"/>
            </a:xfrm>
            <a:prstGeom prst="ellipse">
              <a:avLst/>
            </a:prstGeom>
            <a:solidFill>
              <a:srgbClr val="0000FF"/>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8" name="Oval 47">
              <a:extLst>
                <a:ext uri="{FF2B5EF4-FFF2-40B4-BE49-F238E27FC236}">
                  <a16:creationId xmlns:a16="http://schemas.microsoft.com/office/drawing/2014/main" id="{57983CE5-6595-19DF-D801-D90830362876}"/>
                </a:ext>
              </a:extLst>
            </p:cNvPr>
            <p:cNvSpPr/>
            <p:nvPr/>
          </p:nvSpPr>
          <p:spPr>
            <a:xfrm>
              <a:off x="10862708" y="1625279"/>
              <a:ext cx="200998" cy="194532"/>
            </a:xfrm>
            <a:prstGeom prst="ellipse">
              <a:avLst/>
            </a:prstGeom>
            <a:solidFill>
              <a:srgbClr val="0000FF"/>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9" name="Oval 48">
              <a:extLst>
                <a:ext uri="{FF2B5EF4-FFF2-40B4-BE49-F238E27FC236}">
                  <a16:creationId xmlns:a16="http://schemas.microsoft.com/office/drawing/2014/main" id="{AFD8C207-1162-D8F3-012D-EB7E0C38E7EE}"/>
                </a:ext>
              </a:extLst>
            </p:cNvPr>
            <p:cNvSpPr/>
            <p:nvPr/>
          </p:nvSpPr>
          <p:spPr>
            <a:xfrm>
              <a:off x="11121206" y="1625279"/>
              <a:ext cx="200998" cy="194532"/>
            </a:xfrm>
            <a:prstGeom prst="ellipse">
              <a:avLst/>
            </a:prstGeom>
            <a:solidFill>
              <a:srgbClr val="0000FF"/>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0" name="Oval 49">
              <a:extLst>
                <a:ext uri="{FF2B5EF4-FFF2-40B4-BE49-F238E27FC236}">
                  <a16:creationId xmlns:a16="http://schemas.microsoft.com/office/drawing/2014/main" id="{20A82BBF-CA95-7C07-FECC-2E6AD6586A37}"/>
                </a:ext>
              </a:extLst>
            </p:cNvPr>
            <p:cNvSpPr/>
            <p:nvPr/>
          </p:nvSpPr>
          <p:spPr>
            <a:xfrm>
              <a:off x="11380607" y="1625279"/>
              <a:ext cx="200998" cy="194532"/>
            </a:xfrm>
            <a:prstGeom prst="ellipse">
              <a:avLst/>
            </a:prstGeom>
            <a:solidFill>
              <a:srgbClr val="0000FF"/>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1" name="Oval 50">
              <a:extLst>
                <a:ext uri="{FF2B5EF4-FFF2-40B4-BE49-F238E27FC236}">
                  <a16:creationId xmlns:a16="http://schemas.microsoft.com/office/drawing/2014/main" id="{F8C8FC76-6B36-7B78-F596-256208FBBB16}"/>
                </a:ext>
              </a:extLst>
            </p:cNvPr>
            <p:cNvSpPr/>
            <p:nvPr/>
          </p:nvSpPr>
          <p:spPr>
            <a:xfrm>
              <a:off x="11640008" y="1625279"/>
              <a:ext cx="200998" cy="194532"/>
            </a:xfrm>
            <a:prstGeom prst="ellipse">
              <a:avLst/>
            </a:prstGeom>
            <a:solidFill>
              <a:srgbClr val="0000FF"/>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2" name="Oval 61">
              <a:extLst>
                <a:ext uri="{FF2B5EF4-FFF2-40B4-BE49-F238E27FC236}">
                  <a16:creationId xmlns:a16="http://schemas.microsoft.com/office/drawing/2014/main" id="{58ADD458-B2A7-E7B0-054A-F90E1239ED7A}"/>
                </a:ext>
              </a:extLst>
            </p:cNvPr>
            <p:cNvSpPr/>
            <p:nvPr/>
          </p:nvSpPr>
          <p:spPr>
            <a:xfrm>
              <a:off x="10124676" y="742330"/>
              <a:ext cx="200998" cy="194532"/>
            </a:xfrm>
            <a:prstGeom prst="ellipse">
              <a:avLst/>
            </a:prstGeom>
            <a:solidFill>
              <a:srgbClr val="0000FF"/>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3" name="Oval 62">
              <a:extLst>
                <a:ext uri="{FF2B5EF4-FFF2-40B4-BE49-F238E27FC236}">
                  <a16:creationId xmlns:a16="http://schemas.microsoft.com/office/drawing/2014/main" id="{FBC393C7-F5B3-3492-1874-197967808BCB}"/>
                </a:ext>
              </a:extLst>
            </p:cNvPr>
            <p:cNvSpPr/>
            <p:nvPr/>
          </p:nvSpPr>
          <p:spPr>
            <a:xfrm>
              <a:off x="10378496" y="742330"/>
              <a:ext cx="200998" cy="194532"/>
            </a:xfrm>
            <a:prstGeom prst="ellipse">
              <a:avLst/>
            </a:prstGeom>
            <a:solidFill>
              <a:srgbClr val="0000FF"/>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4" name="Oval 63">
              <a:extLst>
                <a:ext uri="{FF2B5EF4-FFF2-40B4-BE49-F238E27FC236}">
                  <a16:creationId xmlns:a16="http://schemas.microsoft.com/office/drawing/2014/main" id="{77DEEA98-22C4-CA51-7554-717D418654A9}"/>
                </a:ext>
              </a:extLst>
            </p:cNvPr>
            <p:cNvSpPr/>
            <p:nvPr/>
          </p:nvSpPr>
          <p:spPr>
            <a:xfrm>
              <a:off x="10628836" y="742330"/>
              <a:ext cx="200998" cy="194532"/>
            </a:xfrm>
            <a:prstGeom prst="ellipse">
              <a:avLst/>
            </a:prstGeom>
            <a:solidFill>
              <a:srgbClr val="0000FF"/>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5" name="Oval 64">
              <a:extLst>
                <a:ext uri="{FF2B5EF4-FFF2-40B4-BE49-F238E27FC236}">
                  <a16:creationId xmlns:a16="http://schemas.microsoft.com/office/drawing/2014/main" id="{40BAD0FA-6B77-D80A-E7A7-2C5BD0A96A70}"/>
                </a:ext>
              </a:extLst>
            </p:cNvPr>
            <p:cNvSpPr/>
            <p:nvPr/>
          </p:nvSpPr>
          <p:spPr>
            <a:xfrm>
              <a:off x="10879176" y="742330"/>
              <a:ext cx="200998" cy="194532"/>
            </a:xfrm>
            <a:prstGeom prst="ellipse">
              <a:avLst/>
            </a:prstGeom>
            <a:solidFill>
              <a:srgbClr val="0000FF"/>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6" name="Oval 65">
              <a:extLst>
                <a:ext uri="{FF2B5EF4-FFF2-40B4-BE49-F238E27FC236}">
                  <a16:creationId xmlns:a16="http://schemas.microsoft.com/office/drawing/2014/main" id="{EFEC00B9-E140-6292-DC01-8AB3427F92B6}"/>
                </a:ext>
              </a:extLst>
            </p:cNvPr>
            <p:cNvSpPr/>
            <p:nvPr/>
          </p:nvSpPr>
          <p:spPr>
            <a:xfrm>
              <a:off x="11137674" y="742330"/>
              <a:ext cx="200998" cy="194532"/>
            </a:xfrm>
            <a:prstGeom prst="ellipse">
              <a:avLst/>
            </a:prstGeom>
            <a:solidFill>
              <a:srgbClr val="0000FF"/>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7" name="Oval 66">
              <a:extLst>
                <a:ext uri="{FF2B5EF4-FFF2-40B4-BE49-F238E27FC236}">
                  <a16:creationId xmlns:a16="http://schemas.microsoft.com/office/drawing/2014/main" id="{C877EEB7-32FE-E741-FB3B-DDBD9CE42FF8}"/>
                </a:ext>
              </a:extLst>
            </p:cNvPr>
            <p:cNvSpPr/>
            <p:nvPr/>
          </p:nvSpPr>
          <p:spPr>
            <a:xfrm>
              <a:off x="11397075" y="742330"/>
              <a:ext cx="200998" cy="194532"/>
            </a:xfrm>
            <a:prstGeom prst="ellipse">
              <a:avLst/>
            </a:prstGeom>
            <a:solidFill>
              <a:srgbClr val="0000FF"/>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8" name="Oval 67">
              <a:extLst>
                <a:ext uri="{FF2B5EF4-FFF2-40B4-BE49-F238E27FC236}">
                  <a16:creationId xmlns:a16="http://schemas.microsoft.com/office/drawing/2014/main" id="{821692C9-5BB7-0C8A-62EF-082ACDCE9965}"/>
                </a:ext>
              </a:extLst>
            </p:cNvPr>
            <p:cNvSpPr/>
            <p:nvPr/>
          </p:nvSpPr>
          <p:spPr>
            <a:xfrm>
              <a:off x="11656476" y="742330"/>
              <a:ext cx="200998" cy="194532"/>
            </a:xfrm>
            <a:prstGeom prst="ellipse">
              <a:avLst/>
            </a:prstGeom>
            <a:solidFill>
              <a:srgbClr val="0000FF"/>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06" name="Group 105">
            <a:extLst>
              <a:ext uri="{FF2B5EF4-FFF2-40B4-BE49-F238E27FC236}">
                <a16:creationId xmlns:a16="http://schemas.microsoft.com/office/drawing/2014/main" id="{88FEAC46-DEC9-462D-8CF3-FD624ECCF977}"/>
              </a:ext>
            </a:extLst>
          </p:cNvPr>
          <p:cNvGrpSpPr/>
          <p:nvPr/>
        </p:nvGrpSpPr>
        <p:grpSpPr>
          <a:xfrm>
            <a:off x="3110157" y="3387189"/>
            <a:ext cx="1283611" cy="807063"/>
            <a:chOff x="10109479" y="2322983"/>
            <a:chExt cx="1805520" cy="1135210"/>
          </a:xfrm>
        </p:grpSpPr>
        <p:sp>
          <p:nvSpPr>
            <p:cNvPr id="69" name="Rectangle 68">
              <a:extLst>
                <a:ext uri="{FF2B5EF4-FFF2-40B4-BE49-F238E27FC236}">
                  <a16:creationId xmlns:a16="http://schemas.microsoft.com/office/drawing/2014/main" id="{D2194D0D-4A04-E7BD-764B-DDE36B40A967}"/>
                </a:ext>
              </a:extLst>
            </p:cNvPr>
            <p:cNvSpPr/>
            <p:nvPr/>
          </p:nvSpPr>
          <p:spPr>
            <a:xfrm>
              <a:off x="10109479" y="2322983"/>
              <a:ext cx="1805520" cy="1135210"/>
            </a:xfrm>
            <a:prstGeom prst="rect">
              <a:avLst/>
            </a:prstGeom>
            <a:solidFill>
              <a:schemeClr val="accent3">
                <a:lumMod val="20000"/>
                <a:lumOff val="80000"/>
              </a:schemeClr>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0" name="Oval 69">
              <a:extLst>
                <a:ext uri="{FF2B5EF4-FFF2-40B4-BE49-F238E27FC236}">
                  <a16:creationId xmlns:a16="http://schemas.microsoft.com/office/drawing/2014/main" id="{D0864AF3-4F16-5E6C-6A32-C01690B678E9}"/>
                </a:ext>
              </a:extLst>
            </p:cNvPr>
            <p:cNvSpPr/>
            <p:nvPr/>
          </p:nvSpPr>
          <p:spPr>
            <a:xfrm>
              <a:off x="10135092" y="2589688"/>
              <a:ext cx="200998" cy="194532"/>
            </a:xfrm>
            <a:prstGeom prst="ellipse">
              <a:avLst/>
            </a:prstGeom>
            <a:solidFill>
              <a:schemeClr val="accent6"/>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1" name="Oval 70">
              <a:extLst>
                <a:ext uri="{FF2B5EF4-FFF2-40B4-BE49-F238E27FC236}">
                  <a16:creationId xmlns:a16="http://schemas.microsoft.com/office/drawing/2014/main" id="{4E5D6190-D6CB-60FF-2309-819C62CF9611}"/>
                </a:ext>
              </a:extLst>
            </p:cNvPr>
            <p:cNvSpPr/>
            <p:nvPr/>
          </p:nvSpPr>
          <p:spPr>
            <a:xfrm>
              <a:off x="10346782" y="2608435"/>
              <a:ext cx="200998" cy="194532"/>
            </a:xfrm>
            <a:prstGeom prst="ellipse">
              <a:avLst/>
            </a:prstGeom>
            <a:solidFill>
              <a:schemeClr val="accent6"/>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2" name="Oval 71">
              <a:extLst>
                <a:ext uri="{FF2B5EF4-FFF2-40B4-BE49-F238E27FC236}">
                  <a16:creationId xmlns:a16="http://schemas.microsoft.com/office/drawing/2014/main" id="{A3765813-920C-5137-E262-4086C8C90448}"/>
                </a:ext>
              </a:extLst>
            </p:cNvPr>
            <p:cNvSpPr/>
            <p:nvPr/>
          </p:nvSpPr>
          <p:spPr>
            <a:xfrm>
              <a:off x="10729740" y="2619871"/>
              <a:ext cx="200998" cy="194532"/>
            </a:xfrm>
            <a:prstGeom prst="ellipse">
              <a:avLst/>
            </a:prstGeom>
            <a:solidFill>
              <a:schemeClr val="accent6"/>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3" name="Oval 72">
              <a:extLst>
                <a:ext uri="{FF2B5EF4-FFF2-40B4-BE49-F238E27FC236}">
                  <a16:creationId xmlns:a16="http://schemas.microsoft.com/office/drawing/2014/main" id="{2139BA0D-6791-9D9C-AB73-9FE49246E369}"/>
                </a:ext>
              </a:extLst>
            </p:cNvPr>
            <p:cNvSpPr/>
            <p:nvPr/>
          </p:nvSpPr>
          <p:spPr>
            <a:xfrm>
              <a:off x="10945154" y="2583920"/>
              <a:ext cx="200998" cy="194532"/>
            </a:xfrm>
            <a:prstGeom prst="ellipse">
              <a:avLst/>
            </a:prstGeom>
            <a:solidFill>
              <a:schemeClr val="accent6"/>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4" name="Oval 73">
              <a:extLst>
                <a:ext uri="{FF2B5EF4-FFF2-40B4-BE49-F238E27FC236}">
                  <a16:creationId xmlns:a16="http://schemas.microsoft.com/office/drawing/2014/main" id="{FF3DB6A3-0F44-8841-40B1-201F8DCCDC33}"/>
                </a:ext>
              </a:extLst>
            </p:cNvPr>
            <p:cNvSpPr/>
            <p:nvPr/>
          </p:nvSpPr>
          <p:spPr>
            <a:xfrm>
              <a:off x="11172751" y="2600896"/>
              <a:ext cx="200998" cy="194532"/>
            </a:xfrm>
            <a:prstGeom prst="ellipse">
              <a:avLst/>
            </a:prstGeom>
            <a:solidFill>
              <a:schemeClr val="accent6"/>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5" name="Oval 74">
              <a:extLst>
                <a:ext uri="{FF2B5EF4-FFF2-40B4-BE49-F238E27FC236}">
                  <a16:creationId xmlns:a16="http://schemas.microsoft.com/office/drawing/2014/main" id="{57B72A00-3861-9FE4-AFC7-B1F5CB4D221E}"/>
                </a:ext>
              </a:extLst>
            </p:cNvPr>
            <p:cNvSpPr/>
            <p:nvPr/>
          </p:nvSpPr>
          <p:spPr>
            <a:xfrm>
              <a:off x="11407491" y="2589688"/>
              <a:ext cx="200998" cy="194532"/>
            </a:xfrm>
            <a:prstGeom prst="ellipse">
              <a:avLst/>
            </a:prstGeom>
            <a:solidFill>
              <a:schemeClr val="accent6"/>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6" name="Oval 75">
              <a:extLst>
                <a:ext uri="{FF2B5EF4-FFF2-40B4-BE49-F238E27FC236}">
                  <a16:creationId xmlns:a16="http://schemas.microsoft.com/office/drawing/2014/main" id="{1C3F0C23-8AF3-FA0D-9725-46A53FCDB555}"/>
                </a:ext>
              </a:extLst>
            </p:cNvPr>
            <p:cNvSpPr/>
            <p:nvPr/>
          </p:nvSpPr>
          <p:spPr>
            <a:xfrm>
              <a:off x="11612622" y="2550769"/>
              <a:ext cx="200998" cy="194532"/>
            </a:xfrm>
            <a:prstGeom prst="ellipse">
              <a:avLst/>
            </a:prstGeom>
            <a:solidFill>
              <a:schemeClr val="accent6"/>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7" name="Oval 76">
              <a:extLst>
                <a:ext uri="{FF2B5EF4-FFF2-40B4-BE49-F238E27FC236}">
                  <a16:creationId xmlns:a16="http://schemas.microsoft.com/office/drawing/2014/main" id="{D73E535A-DBE0-8BBE-A84C-885FF00A11F6}"/>
                </a:ext>
              </a:extLst>
            </p:cNvPr>
            <p:cNvSpPr/>
            <p:nvPr/>
          </p:nvSpPr>
          <p:spPr>
            <a:xfrm>
              <a:off x="10225175" y="2820609"/>
              <a:ext cx="200998" cy="194532"/>
            </a:xfrm>
            <a:prstGeom prst="ellipse">
              <a:avLst/>
            </a:prstGeom>
            <a:solidFill>
              <a:schemeClr val="accent6"/>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8" name="Oval 77">
              <a:extLst>
                <a:ext uri="{FF2B5EF4-FFF2-40B4-BE49-F238E27FC236}">
                  <a16:creationId xmlns:a16="http://schemas.microsoft.com/office/drawing/2014/main" id="{BAB6B118-7E81-0011-62E2-2442A7CB9832}"/>
                </a:ext>
              </a:extLst>
            </p:cNvPr>
            <p:cNvSpPr/>
            <p:nvPr/>
          </p:nvSpPr>
          <p:spPr>
            <a:xfrm>
              <a:off x="10492814" y="2776311"/>
              <a:ext cx="200998" cy="194532"/>
            </a:xfrm>
            <a:prstGeom prst="ellipse">
              <a:avLst/>
            </a:prstGeom>
            <a:solidFill>
              <a:schemeClr val="accent6"/>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9" name="Oval 78">
              <a:extLst>
                <a:ext uri="{FF2B5EF4-FFF2-40B4-BE49-F238E27FC236}">
                  <a16:creationId xmlns:a16="http://schemas.microsoft.com/office/drawing/2014/main" id="{5B6CF555-F202-C616-51A6-0551C0EFEA97}"/>
                </a:ext>
              </a:extLst>
            </p:cNvPr>
            <p:cNvSpPr/>
            <p:nvPr/>
          </p:nvSpPr>
          <p:spPr>
            <a:xfrm>
              <a:off x="10768705" y="2833677"/>
              <a:ext cx="200998" cy="194532"/>
            </a:xfrm>
            <a:prstGeom prst="ellipse">
              <a:avLst/>
            </a:prstGeom>
            <a:solidFill>
              <a:schemeClr val="accent6"/>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0" name="Oval 79">
              <a:extLst>
                <a:ext uri="{FF2B5EF4-FFF2-40B4-BE49-F238E27FC236}">
                  <a16:creationId xmlns:a16="http://schemas.microsoft.com/office/drawing/2014/main" id="{F766E3F8-0BC8-850D-70BE-7BCCEB422BFC}"/>
                </a:ext>
              </a:extLst>
            </p:cNvPr>
            <p:cNvSpPr/>
            <p:nvPr/>
          </p:nvSpPr>
          <p:spPr>
            <a:xfrm>
              <a:off x="11017470" y="2794495"/>
              <a:ext cx="200998" cy="194532"/>
            </a:xfrm>
            <a:prstGeom prst="ellipse">
              <a:avLst/>
            </a:prstGeom>
            <a:solidFill>
              <a:schemeClr val="accent6"/>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1" name="Oval 80">
              <a:extLst>
                <a:ext uri="{FF2B5EF4-FFF2-40B4-BE49-F238E27FC236}">
                  <a16:creationId xmlns:a16="http://schemas.microsoft.com/office/drawing/2014/main" id="{3DBC94F9-A7A6-EC78-DD15-3A76552796C8}"/>
                </a:ext>
              </a:extLst>
            </p:cNvPr>
            <p:cNvSpPr/>
            <p:nvPr/>
          </p:nvSpPr>
          <p:spPr>
            <a:xfrm>
              <a:off x="11269475" y="2802967"/>
              <a:ext cx="200998" cy="194532"/>
            </a:xfrm>
            <a:prstGeom prst="ellipse">
              <a:avLst/>
            </a:prstGeom>
            <a:solidFill>
              <a:schemeClr val="accent6"/>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2" name="Oval 81">
              <a:extLst>
                <a:ext uri="{FF2B5EF4-FFF2-40B4-BE49-F238E27FC236}">
                  <a16:creationId xmlns:a16="http://schemas.microsoft.com/office/drawing/2014/main" id="{D146120F-C0CF-04BF-E4BE-01FAE82F1850}"/>
                </a:ext>
              </a:extLst>
            </p:cNvPr>
            <p:cNvSpPr/>
            <p:nvPr/>
          </p:nvSpPr>
          <p:spPr>
            <a:xfrm>
              <a:off x="11481106" y="2826942"/>
              <a:ext cx="200998" cy="194532"/>
            </a:xfrm>
            <a:prstGeom prst="ellipse">
              <a:avLst/>
            </a:prstGeom>
            <a:solidFill>
              <a:schemeClr val="accent6"/>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3" name="Oval 82">
              <a:extLst>
                <a:ext uri="{FF2B5EF4-FFF2-40B4-BE49-F238E27FC236}">
                  <a16:creationId xmlns:a16="http://schemas.microsoft.com/office/drawing/2014/main" id="{AA65CEE8-2FA0-519B-FB80-E9CCB9230BDC}"/>
                </a:ext>
              </a:extLst>
            </p:cNvPr>
            <p:cNvSpPr/>
            <p:nvPr/>
          </p:nvSpPr>
          <p:spPr>
            <a:xfrm>
              <a:off x="11690885" y="2762102"/>
              <a:ext cx="200998" cy="194532"/>
            </a:xfrm>
            <a:prstGeom prst="ellipse">
              <a:avLst/>
            </a:prstGeom>
            <a:solidFill>
              <a:schemeClr val="accent6"/>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4" name="Oval 83">
              <a:extLst>
                <a:ext uri="{FF2B5EF4-FFF2-40B4-BE49-F238E27FC236}">
                  <a16:creationId xmlns:a16="http://schemas.microsoft.com/office/drawing/2014/main" id="{EC96B3DD-DF69-62A7-F715-3781A1C67794}"/>
                </a:ext>
              </a:extLst>
            </p:cNvPr>
            <p:cNvSpPr/>
            <p:nvPr/>
          </p:nvSpPr>
          <p:spPr>
            <a:xfrm>
              <a:off x="10135092" y="3026101"/>
              <a:ext cx="200998" cy="194532"/>
            </a:xfrm>
            <a:prstGeom prst="ellipse">
              <a:avLst/>
            </a:prstGeom>
            <a:solidFill>
              <a:schemeClr val="accent6"/>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5" name="Oval 84">
              <a:extLst>
                <a:ext uri="{FF2B5EF4-FFF2-40B4-BE49-F238E27FC236}">
                  <a16:creationId xmlns:a16="http://schemas.microsoft.com/office/drawing/2014/main" id="{74F81B7F-5B38-A508-F63D-E142C339491C}"/>
                </a:ext>
              </a:extLst>
            </p:cNvPr>
            <p:cNvSpPr/>
            <p:nvPr/>
          </p:nvSpPr>
          <p:spPr>
            <a:xfrm>
              <a:off x="10373664" y="3022846"/>
              <a:ext cx="200998" cy="194532"/>
            </a:xfrm>
            <a:prstGeom prst="ellipse">
              <a:avLst/>
            </a:prstGeom>
            <a:solidFill>
              <a:schemeClr val="accent6"/>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6" name="Oval 85">
              <a:extLst>
                <a:ext uri="{FF2B5EF4-FFF2-40B4-BE49-F238E27FC236}">
                  <a16:creationId xmlns:a16="http://schemas.microsoft.com/office/drawing/2014/main" id="{E82E6B08-CB6E-F2D5-210D-2EF101AE87FB}"/>
                </a:ext>
              </a:extLst>
            </p:cNvPr>
            <p:cNvSpPr/>
            <p:nvPr/>
          </p:nvSpPr>
          <p:spPr>
            <a:xfrm>
              <a:off x="10600632" y="2962715"/>
              <a:ext cx="200998" cy="194532"/>
            </a:xfrm>
            <a:prstGeom prst="ellipse">
              <a:avLst/>
            </a:prstGeom>
            <a:solidFill>
              <a:schemeClr val="accent6"/>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7" name="Oval 86">
              <a:extLst>
                <a:ext uri="{FF2B5EF4-FFF2-40B4-BE49-F238E27FC236}">
                  <a16:creationId xmlns:a16="http://schemas.microsoft.com/office/drawing/2014/main" id="{9EFF8279-C983-FF94-8042-DD28615DD20F}"/>
                </a:ext>
              </a:extLst>
            </p:cNvPr>
            <p:cNvSpPr/>
            <p:nvPr/>
          </p:nvSpPr>
          <p:spPr>
            <a:xfrm>
              <a:off x="10916971" y="2998623"/>
              <a:ext cx="200998" cy="194532"/>
            </a:xfrm>
            <a:prstGeom prst="ellipse">
              <a:avLst/>
            </a:prstGeom>
            <a:solidFill>
              <a:schemeClr val="accent6"/>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8" name="Oval 87">
              <a:extLst>
                <a:ext uri="{FF2B5EF4-FFF2-40B4-BE49-F238E27FC236}">
                  <a16:creationId xmlns:a16="http://schemas.microsoft.com/office/drawing/2014/main" id="{3680BC16-18C2-52FF-56F6-78C80EEFE876}"/>
                </a:ext>
              </a:extLst>
            </p:cNvPr>
            <p:cNvSpPr/>
            <p:nvPr/>
          </p:nvSpPr>
          <p:spPr>
            <a:xfrm>
              <a:off x="11148090" y="3026101"/>
              <a:ext cx="200998" cy="194532"/>
            </a:xfrm>
            <a:prstGeom prst="ellipse">
              <a:avLst/>
            </a:prstGeom>
            <a:solidFill>
              <a:schemeClr val="accent6"/>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9" name="Oval 88">
              <a:extLst>
                <a:ext uri="{FF2B5EF4-FFF2-40B4-BE49-F238E27FC236}">
                  <a16:creationId xmlns:a16="http://schemas.microsoft.com/office/drawing/2014/main" id="{55598118-6E22-76B4-32C8-11B852543B5F}"/>
                </a:ext>
              </a:extLst>
            </p:cNvPr>
            <p:cNvSpPr/>
            <p:nvPr/>
          </p:nvSpPr>
          <p:spPr>
            <a:xfrm>
              <a:off x="11369974" y="3020020"/>
              <a:ext cx="200998" cy="194532"/>
            </a:xfrm>
            <a:prstGeom prst="ellipse">
              <a:avLst/>
            </a:prstGeom>
            <a:solidFill>
              <a:schemeClr val="accent6"/>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0" name="Oval 89">
              <a:extLst>
                <a:ext uri="{FF2B5EF4-FFF2-40B4-BE49-F238E27FC236}">
                  <a16:creationId xmlns:a16="http://schemas.microsoft.com/office/drawing/2014/main" id="{AC45CA61-2350-FD19-BF8A-93A84ACB52D9}"/>
                </a:ext>
              </a:extLst>
            </p:cNvPr>
            <p:cNvSpPr/>
            <p:nvPr/>
          </p:nvSpPr>
          <p:spPr>
            <a:xfrm>
              <a:off x="11666892" y="3026101"/>
              <a:ext cx="200998" cy="194532"/>
            </a:xfrm>
            <a:prstGeom prst="ellipse">
              <a:avLst/>
            </a:prstGeom>
            <a:solidFill>
              <a:schemeClr val="accent6"/>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1" name="Oval 90">
              <a:extLst>
                <a:ext uri="{FF2B5EF4-FFF2-40B4-BE49-F238E27FC236}">
                  <a16:creationId xmlns:a16="http://schemas.microsoft.com/office/drawing/2014/main" id="{E535BF51-CBF0-D6A5-69C5-778862A15C9E}"/>
                </a:ext>
              </a:extLst>
            </p:cNvPr>
            <p:cNvSpPr/>
            <p:nvPr/>
          </p:nvSpPr>
          <p:spPr>
            <a:xfrm>
              <a:off x="10131324" y="3244037"/>
              <a:ext cx="200998" cy="194532"/>
            </a:xfrm>
            <a:prstGeom prst="ellipse">
              <a:avLst/>
            </a:prstGeom>
            <a:solidFill>
              <a:schemeClr val="accent6"/>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2" name="Oval 91">
              <a:extLst>
                <a:ext uri="{FF2B5EF4-FFF2-40B4-BE49-F238E27FC236}">
                  <a16:creationId xmlns:a16="http://schemas.microsoft.com/office/drawing/2014/main" id="{60A94A96-6997-E668-BBB0-2E2EB268F095}"/>
                </a:ext>
              </a:extLst>
            </p:cNvPr>
            <p:cNvSpPr/>
            <p:nvPr/>
          </p:nvSpPr>
          <p:spPr>
            <a:xfrm>
              <a:off x="10385144" y="3244037"/>
              <a:ext cx="200998" cy="194532"/>
            </a:xfrm>
            <a:prstGeom prst="ellipse">
              <a:avLst/>
            </a:prstGeom>
            <a:solidFill>
              <a:schemeClr val="accent6"/>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3" name="Oval 92">
              <a:extLst>
                <a:ext uri="{FF2B5EF4-FFF2-40B4-BE49-F238E27FC236}">
                  <a16:creationId xmlns:a16="http://schemas.microsoft.com/office/drawing/2014/main" id="{A24222EE-0B60-2EE5-92B1-D95552A40084}"/>
                </a:ext>
              </a:extLst>
            </p:cNvPr>
            <p:cNvSpPr/>
            <p:nvPr/>
          </p:nvSpPr>
          <p:spPr>
            <a:xfrm>
              <a:off x="10645898" y="3202996"/>
              <a:ext cx="200998" cy="194532"/>
            </a:xfrm>
            <a:prstGeom prst="ellipse">
              <a:avLst/>
            </a:prstGeom>
            <a:solidFill>
              <a:schemeClr val="accent6"/>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4" name="Oval 93">
              <a:extLst>
                <a:ext uri="{FF2B5EF4-FFF2-40B4-BE49-F238E27FC236}">
                  <a16:creationId xmlns:a16="http://schemas.microsoft.com/office/drawing/2014/main" id="{94E1F1CB-A429-F77A-784E-5B5E3B62E62C}"/>
                </a:ext>
              </a:extLst>
            </p:cNvPr>
            <p:cNvSpPr/>
            <p:nvPr/>
          </p:nvSpPr>
          <p:spPr>
            <a:xfrm>
              <a:off x="10891557" y="3221860"/>
              <a:ext cx="200998" cy="194532"/>
            </a:xfrm>
            <a:prstGeom prst="ellipse">
              <a:avLst/>
            </a:prstGeom>
            <a:solidFill>
              <a:schemeClr val="accent6"/>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5" name="Oval 94">
              <a:extLst>
                <a:ext uri="{FF2B5EF4-FFF2-40B4-BE49-F238E27FC236}">
                  <a16:creationId xmlns:a16="http://schemas.microsoft.com/office/drawing/2014/main" id="{5DF48B16-2832-BC6D-08F2-DDB6DEC3B207}"/>
                </a:ext>
              </a:extLst>
            </p:cNvPr>
            <p:cNvSpPr/>
            <p:nvPr/>
          </p:nvSpPr>
          <p:spPr>
            <a:xfrm>
              <a:off x="11144322" y="3244037"/>
              <a:ext cx="200998" cy="194532"/>
            </a:xfrm>
            <a:prstGeom prst="ellipse">
              <a:avLst/>
            </a:prstGeom>
            <a:solidFill>
              <a:schemeClr val="accent6"/>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6" name="Oval 95">
              <a:extLst>
                <a:ext uri="{FF2B5EF4-FFF2-40B4-BE49-F238E27FC236}">
                  <a16:creationId xmlns:a16="http://schemas.microsoft.com/office/drawing/2014/main" id="{7E655F61-37F2-9636-9E44-922AD0040340}"/>
                </a:ext>
              </a:extLst>
            </p:cNvPr>
            <p:cNvSpPr/>
            <p:nvPr/>
          </p:nvSpPr>
          <p:spPr>
            <a:xfrm>
              <a:off x="11403723" y="3244037"/>
              <a:ext cx="200998" cy="194532"/>
            </a:xfrm>
            <a:prstGeom prst="ellipse">
              <a:avLst/>
            </a:prstGeom>
            <a:solidFill>
              <a:schemeClr val="accent6"/>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7" name="Oval 96">
              <a:extLst>
                <a:ext uri="{FF2B5EF4-FFF2-40B4-BE49-F238E27FC236}">
                  <a16:creationId xmlns:a16="http://schemas.microsoft.com/office/drawing/2014/main" id="{1A2FFF93-AA16-1EC2-7F58-EA20A167A6BC}"/>
                </a:ext>
              </a:extLst>
            </p:cNvPr>
            <p:cNvSpPr/>
            <p:nvPr/>
          </p:nvSpPr>
          <p:spPr>
            <a:xfrm>
              <a:off x="11663124" y="3244037"/>
              <a:ext cx="200998" cy="194532"/>
            </a:xfrm>
            <a:prstGeom prst="ellipse">
              <a:avLst/>
            </a:prstGeom>
            <a:solidFill>
              <a:schemeClr val="accent6"/>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8" name="Oval 97">
              <a:extLst>
                <a:ext uri="{FF2B5EF4-FFF2-40B4-BE49-F238E27FC236}">
                  <a16:creationId xmlns:a16="http://schemas.microsoft.com/office/drawing/2014/main" id="{295B1BBC-CB55-AEDF-68AA-3AA4A78933E2}"/>
                </a:ext>
              </a:extLst>
            </p:cNvPr>
            <p:cNvSpPr/>
            <p:nvPr/>
          </p:nvSpPr>
          <p:spPr>
            <a:xfrm>
              <a:off x="10147792" y="2361088"/>
              <a:ext cx="200998" cy="194532"/>
            </a:xfrm>
            <a:prstGeom prst="ellipse">
              <a:avLst/>
            </a:prstGeom>
            <a:solidFill>
              <a:schemeClr val="accent6"/>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9" name="Oval 98">
              <a:extLst>
                <a:ext uri="{FF2B5EF4-FFF2-40B4-BE49-F238E27FC236}">
                  <a16:creationId xmlns:a16="http://schemas.microsoft.com/office/drawing/2014/main" id="{BF05A598-AB50-F424-E816-204F71EF671B}"/>
                </a:ext>
              </a:extLst>
            </p:cNvPr>
            <p:cNvSpPr/>
            <p:nvPr/>
          </p:nvSpPr>
          <p:spPr>
            <a:xfrm>
              <a:off x="10446217" y="2405944"/>
              <a:ext cx="200998" cy="194532"/>
            </a:xfrm>
            <a:prstGeom prst="ellipse">
              <a:avLst/>
            </a:prstGeom>
            <a:solidFill>
              <a:schemeClr val="accent6"/>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0" name="Oval 99">
              <a:extLst>
                <a:ext uri="{FF2B5EF4-FFF2-40B4-BE49-F238E27FC236}">
                  <a16:creationId xmlns:a16="http://schemas.microsoft.com/office/drawing/2014/main" id="{DBC648AF-99CE-D64E-0F4E-0470C0791B55}"/>
                </a:ext>
              </a:extLst>
            </p:cNvPr>
            <p:cNvSpPr/>
            <p:nvPr/>
          </p:nvSpPr>
          <p:spPr>
            <a:xfrm>
              <a:off x="10651695" y="2342871"/>
              <a:ext cx="200998" cy="194532"/>
            </a:xfrm>
            <a:prstGeom prst="ellipse">
              <a:avLst/>
            </a:prstGeom>
            <a:solidFill>
              <a:schemeClr val="accent6"/>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1" name="Oval 100">
              <a:extLst>
                <a:ext uri="{FF2B5EF4-FFF2-40B4-BE49-F238E27FC236}">
                  <a16:creationId xmlns:a16="http://schemas.microsoft.com/office/drawing/2014/main" id="{A4B73DAB-6EC6-A761-0D59-DF24EF940ACE}"/>
                </a:ext>
              </a:extLst>
            </p:cNvPr>
            <p:cNvSpPr/>
            <p:nvPr/>
          </p:nvSpPr>
          <p:spPr>
            <a:xfrm>
              <a:off x="10902292" y="2361088"/>
              <a:ext cx="200998" cy="194532"/>
            </a:xfrm>
            <a:prstGeom prst="ellipse">
              <a:avLst/>
            </a:prstGeom>
            <a:solidFill>
              <a:schemeClr val="accent6"/>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2" name="Oval 101">
              <a:extLst>
                <a:ext uri="{FF2B5EF4-FFF2-40B4-BE49-F238E27FC236}">
                  <a16:creationId xmlns:a16="http://schemas.microsoft.com/office/drawing/2014/main" id="{898AE18E-A8DA-1AAA-7785-B089BF485C6D}"/>
                </a:ext>
              </a:extLst>
            </p:cNvPr>
            <p:cNvSpPr/>
            <p:nvPr/>
          </p:nvSpPr>
          <p:spPr>
            <a:xfrm>
              <a:off x="11160790" y="2361088"/>
              <a:ext cx="200998" cy="194532"/>
            </a:xfrm>
            <a:prstGeom prst="ellipse">
              <a:avLst/>
            </a:prstGeom>
            <a:solidFill>
              <a:schemeClr val="accent6"/>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3" name="Oval 102">
              <a:extLst>
                <a:ext uri="{FF2B5EF4-FFF2-40B4-BE49-F238E27FC236}">
                  <a16:creationId xmlns:a16="http://schemas.microsoft.com/office/drawing/2014/main" id="{543BCCE7-63B1-8B5E-4065-5E1905153212}"/>
                </a:ext>
              </a:extLst>
            </p:cNvPr>
            <p:cNvSpPr/>
            <p:nvPr/>
          </p:nvSpPr>
          <p:spPr>
            <a:xfrm>
              <a:off x="11450353" y="2379771"/>
              <a:ext cx="200998" cy="194532"/>
            </a:xfrm>
            <a:prstGeom prst="ellipse">
              <a:avLst/>
            </a:prstGeom>
            <a:solidFill>
              <a:schemeClr val="accent6"/>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4" name="Oval 103">
              <a:extLst>
                <a:ext uri="{FF2B5EF4-FFF2-40B4-BE49-F238E27FC236}">
                  <a16:creationId xmlns:a16="http://schemas.microsoft.com/office/drawing/2014/main" id="{4FD4886B-7E88-7413-2EF6-1DF6D8F8D3D3}"/>
                </a:ext>
              </a:extLst>
            </p:cNvPr>
            <p:cNvSpPr/>
            <p:nvPr/>
          </p:nvSpPr>
          <p:spPr>
            <a:xfrm>
              <a:off x="11679592" y="2335688"/>
              <a:ext cx="200998" cy="194532"/>
            </a:xfrm>
            <a:prstGeom prst="ellipse">
              <a:avLst/>
            </a:prstGeom>
            <a:solidFill>
              <a:schemeClr val="accent6"/>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spTree>
    <p:extLst>
      <p:ext uri="{BB962C8B-B14F-4D97-AF65-F5344CB8AC3E}">
        <p14:creationId xmlns:p14="http://schemas.microsoft.com/office/powerpoint/2010/main" val="3303781735"/>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Straight Connector 2">
            <a:extLst>
              <a:ext uri="{FF2B5EF4-FFF2-40B4-BE49-F238E27FC236}">
                <a16:creationId xmlns:a16="http://schemas.microsoft.com/office/drawing/2014/main" id="{505E0A35-EADA-069A-1A4C-74B7285955CF}"/>
              </a:ext>
            </a:extLst>
          </p:cNvPr>
          <p:cNvCxnSpPr/>
          <p:nvPr/>
        </p:nvCxnSpPr>
        <p:spPr>
          <a:xfrm>
            <a:off x="1043608" y="1615858"/>
            <a:ext cx="0" cy="4117398"/>
          </a:xfrm>
          <a:prstGeom prst="line">
            <a:avLst/>
          </a:prstGeom>
          <a:effectLst/>
        </p:spPr>
        <p:style>
          <a:lnRef idx="3">
            <a:schemeClr val="dk1"/>
          </a:lnRef>
          <a:fillRef idx="0">
            <a:schemeClr val="dk1"/>
          </a:fillRef>
          <a:effectRef idx="2">
            <a:schemeClr val="dk1"/>
          </a:effectRef>
          <a:fontRef idx="minor">
            <a:schemeClr val="tx1"/>
          </a:fontRef>
        </p:style>
      </p:cxnSp>
      <p:cxnSp>
        <p:nvCxnSpPr>
          <p:cNvPr id="4" name="Straight Connector 3">
            <a:extLst>
              <a:ext uri="{FF2B5EF4-FFF2-40B4-BE49-F238E27FC236}">
                <a16:creationId xmlns:a16="http://schemas.microsoft.com/office/drawing/2014/main" id="{05B95E53-B401-F5B7-CBA1-38D30BCF861A}"/>
              </a:ext>
            </a:extLst>
          </p:cNvPr>
          <p:cNvCxnSpPr>
            <a:cxnSpLocks/>
          </p:cNvCxnSpPr>
          <p:nvPr/>
        </p:nvCxnSpPr>
        <p:spPr>
          <a:xfrm flipH="1">
            <a:off x="1043608" y="5733256"/>
            <a:ext cx="5749250" cy="0"/>
          </a:xfrm>
          <a:prstGeom prst="line">
            <a:avLst/>
          </a:prstGeom>
          <a:effectLst/>
        </p:spPr>
        <p:style>
          <a:lnRef idx="3">
            <a:schemeClr val="dk1"/>
          </a:lnRef>
          <a:fillRef idx="0">
            <a:schemeClr val="dk1"/>
          </a:fillRef>
          <a:effectRef idx="2">
            <a:schemeClr val="dk1"/>
          </a:effectRef>
          <a:fontRef idx="minor">
            <a:schemeClr val="tx1"/>
          </a:fontRef>
        </p:style>
      </p:cxnSp>
      <p:sp>
        <p:nvSpPr>
          <p:cNvPr id="7" name="TextBox 6">
            <a:extLst>
              <a:ext uri="{FF2B5EF4-FFF2-40B4-BE49-F238E27FC236}">
                <a16:creationId xmlns:a16="http://schemas.microsoft.com/office/drawing/2014/main" id="{FD9D8B06-F6C9-666C-C11C-7DC4525138CA}"/>
              </a:ext>
            </a:extLst>
          </p:cNvPr>
          <p:cNvSpPr txBox="1"/>
          <p:nvPr/>
        </p:nvSpPr>
        <p:spPr>
          <a:xfrm rot="16200000">
            <a:off x="-971613" y="3167389"/>
            <a:ext cx="3096343" cy="523220"/>
          </a:xfrm>
          <a:prstGeom prst="rect">
            <a:avLst/>
          </a:prstGeom>
          <a:noFill/>
        </p:spPr>
        <p:txBody>
          <a:bodyPr wrap="square" rtlCol="0">
            <a:spAutoFit/>
          </a:bodyPr>
          <a:lstStyle/>
          <a:p>
            <a:pPr algn="l"/>
            <a:r>
              <a:rPr lang="en-GB" sz="2800" noProof="0" dirty="0" err="1"/>
              <a:t>Teocht</a:t>
            </a:r>
            <a:r>
              <a:rPr lang="en-GB" sz="2800" noProof="0" dirty="0"/>
              <a:t> (°C)</a:t>
            </a:r>
          </a:p>
        </p:txBody>
      </p:sp>
      <p:sp>
        <p:nvSpPr>
          <p:cNvPr id="8" name="TextBox 7">
            <a:extLst>
              <a:ext uri="{FF2B5EF4-FFF2-40B4-BE49-F238E27FC236}">
                <a16:creationId xmlns:a16="http://schemas.microsoft.com/office/drawing/2014/main" id="{227777A1-2805-64A6-6120-598BBA4FE8C4}"/>
              </a:ext>
            </a:extLst>
          </p:cNvPr>
          <p:cNvSpPr txBox="1"/>
          <p:nvPr/>
        </p:nvSpPr>
        <p:spPr>
          <a:xfrm>
            <a:off x="2118442" y="5837757"/>
            <a:ext cx="4907113" cy="523220"/>
          </a:xfrm>
          <a:prstGeom prst="rect">
            <a:avLst/>
          </a:prstGeom>
          <a:noFill/>
        </p:spPr>
        <p:txBody>
          <a:bodyPr wrap="none" rtlCol="0">
            <a:spAutoFit/>
          </a:bodyPr>
          <a:lstStyle/>
          <a:p>
            <a:r>
              <a:rPr lang="ga-IE" sz="2800" dirty="0"/>
              <a:t>Fuinneamh arna sholáthar (</a:t>
            </a:r>
            <a:r>
              <a:rPr lang="ga-IE" sz="2800" i="1" dirty="0"/>
              <a:t>J</a:t>
            </a:r>
            <a:r>
              <a:rPr lang="ga-IE" sz="2800" dirty="0"/>
              <a:t>)</a:t>
            </a:r>
          </a:p>
        </p:txBody>
      </p:sp>
      <p:sp>
        <p:nvSpPr>
          <p:cNvPr id="9" name="Freeform: Shape 8">
            <a:extLst>
              <a:ext uri="{FF2B5EF4-FFF2-40B4-BE49-F238E27FC236}">
                <a16:creationId xmlns:a16="http://schemas.microsoft.com/office/drawing/2014/main" id="{95E42478-85DE-279A-5E11-90AFC789DEFB}"/>
              </a:ext>
            </a:extLst>
          </p:cNvPr>
          <p:cNvSpPr/>
          <p:nvPr/>
        </p:nvSpPr>
        <p:spPr>
          <a:xfrm>
            <a:off x="1054998" y="1615858"/>
            <a:ext cx="5166360" cy="4110572"/>
          </a:xfrm>
          <a:custGeom>
            <a:avLst/>
            <a:gdLst>
              <a:gd name="connsiteX0" fmla="*/ 0 w 5166360"/>
              <a:gd name="connsiteY0" fmla="*/ 3600450 h 3600450"/>
              <a:gd name="connsiteX1" fmla="*/ 1291590 w 5166360"/>
              <a:gd name="connsiteY1" fmla="*/ 2114550 h 3600450"/>
              <a:gd name="connsiteX2" fmla="*/ 2468880 w 5166360"/>
              <a:gd name="connsiteY2" fmla="*/ 2114550 h 3600450"/>
              <a:gd name="connsiteX3" fmla="*/ 3440430 w 5166360"/>
              <a:gd name="connsiteY3" fmla="*/ 537210 h 3600450"/>
              <a:gd name="connsiteX4" fmla="*/ 4697730 w 5166360"/>
              <a:gd name="connsiteY4" fmla="*/ 537210 h 3600450"/>
              <a:gd name="connsiteX5" fmla="*/ 5166360 w 5166360"/>
              <a:gd name="connsiteY5" fmla="*/ 0 h 3600450"/>
              <a:gd name="connsiteX6" fmla="*/ 5166360 w 5166360"/>
              <a:gd name="connsiteY6" fmla="*/ 0 h 3600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166360" h="3600450">
                <a:moveTo>
                  <a:pt x="0" y="3600450"/>
                </a:moveTo>
                <a:lnTo>
                  <a:pt x="1291590" y="2114550"/>
                </a:lnTo>
                <a:lnTo>
                  <a:pt x="2468880" y="2114550"/>
                </a:lnTo>
                <a:lnTo>
                  <a:pt x="3440430" y="537210"/>
                </a:lnTo>
                <a:lnTo>
                  <a:pt x="4697730" y="537210"/>
                </a:lnTo>
                <a:lnTo>
                  <a:pt x="5166360" y="0"/>
                </a:lnTo>
                <a:lnTo>
                  <a:pt x="5166360" y="0"/>
                </a:lnTo>
              </a:path>
            </a:pathLst>
          </a:custGeom>
          <a:ln w="57150"/>
          <a:effectLst/>
        </p:spPr>
        <p:style>
          <a:lnRef idx="3">
            <a:schemeClr val="dk1"/>
          </a:lnRef>
          <a:fillRef idx="0">
            <a:schemeClr val="dk1"/>
          </a:fillRef>
          <a:effectRef idx="2">
            <a:schemeClr val="dk1"/>
          </a:effectRef>
          <a:fontRef idx="minor">
            <a:schemeClr val="tx1"/>
          </a:fontRef>
        </p:style>
        <p:txBody>
          <a:bodyPr rtlCol="0" anchor="ctr"/>
          <a:lstStyle/>
          <a:p>
            <a:pPr algn="ctr"/>
            <a:endParaRPr lang="en-GB" noProof="0"/>
          </a:p>
        </p:txBody>
      </p:sp>
      <p:sp>
        <p:nvSpPr>
          <p:cNvPr id="10" name="Right Brace 9">
            <a:extLst>
              <a:ext uri="{FF2B5EF4-FFF2-40B4-BE49-F238E27FC236}">
                <a16:creationId xmlns:a16="http://schemas.microsoft.com/office/drawing/2014/main" id="{15B76A57-40E2-8F61-55C4-260D00753482}"/>
              </a:ext>
            </a:extLst>
          </p:cNvPr>
          <p:cNvSpPr/>
          <p:nvPr/>
        </p:nvSpPr>
        <p:spPr>
          <a:xfrm rot="5400000">
            <a:off x="2888840" y="3698764"/>
            <a:ext cx="144015" cy="1008112"/>
          </a:xfrm>
          <a:prstGeom prst="rightBrace">
            <a:avLst/>
          </a:prstGeom>
          <a:ln>
            <a:solidFill>
              <a:srgbClr val="0070C0"/>
            </a:solidFill>
          </a:ln>
          <a:effectLst/>
        </p:spPr>
        <p:style>
          <a:lnRef idx="2">
            <a:schemeClr val="dk1"/>
          </a:lnRef>
          <a:fillRef idx="0">
            <a:schemeClr val="dk1"/>
          </a:fillRef>
          <a:effectRef idx="1">
            <a:schemeClr val="dk1"/>
          </a:effectRef>
          <a:fontRef idx="minor">
            <a:schemeClr val="tx1"/>
          </a:fontRef>
        </p:style>
        <p:txBody>
          <a:bodyPr rtlCol="0" anchor="ctr"/>
          <a:lstStyle/>
          <a:p>
            <a:pPr algn="ctr"/>
            <a:endParaRPr lang="en-GB" noProof="0"/>
          </a:p>
        </p:txBody>
      </p:sp>
      <p:sp>
        <p:nvSpPr>
          <p:cNvPr id="11" name="Right Brace 10">
            <a:extLst>
              <a:ext uri="{FF2B5EF4-FFF2-40B4-BE49-F238E27FC236}">
                <a16:creationId xmlns:a16="http://schemas.microsoft.com/office/drawing/2014/main" id="{771AD200-A43E-17B6-9ECE-04BAF81EAB24}"/>
              </a:ext>
            </a:extLst>
          </p:cNvPr>
          <p:cNvSpPr/>
          <p:nvPr/>
        </p:nvSpPr>
        <p:spPr>
          <a:xfrm rot="5400000">
            <a:off x="5076056" y="1875214"/>
            <a:ext cx="216022" cy="1224135"/>
          </a:xfrm>
          <a:prstGeom prst="rightBrace">
            <a:avLst/>
          </a:prstGeom>
          <a:ln>
            <a:solidFill>
              <a:srgbClr val="FF0000"/>
            </a:solidFill>
          </a:ln>
          <a:effectLst/>
        </p:spPr>
        <p:style>
          <a:lnRef idx="2">
            <a:schemeClr val="dk1"/>
          </a:lnRef>
          <a:fillRef idx="0">
            <a:schemeClr val="dk1"/>
          </a:fillRef>
          <a:effectRef idx="1">
            <a:schemeClr val="dk1"/>
          </a:effectRef>
          <a:fontRef idx="minor">
            <a:schemeClr val="tx1"/>
          </a:fontRef>
        </p:style>
        <p:txBody>
          <a:bodyPr rtlCol="0" anchor="ctr"/>
          <a:lstStyle/>
          <a:p>
            <a:pPr algn="ctr"/>
            <a:endParaRPr lang="en-GB" noProof="0"/>
          </a:p>
        </p:txBody>
      </p:sp>
      <p:sp>
        <p:nvSpPr>
          <p:cNvPr id="12" name="TextBox 11">
            <a:extLst>
              <a:ext uri="{FF2B5EF4-FFF2-40B4-BE49-F238E27FC236}">
                <a16:creationId xmlns:a16="http://schemas.microsoft.com/office/drawing/2014/main" id="{CD01338D-B785-C6B4-E122-48B33206433A}"/>
              </a:ext>
            </a:extLst>
          </p:cNvPr>
          <p:cNvSpPr txBox="1"/>
          <p:nvPr/>
        </p:nvSpPr>
        <p:spPr>
          <a:xfrm>
            <a:off x="2340464" y="4336538"/>
            <a:ext cx="1444458" cy="923330"/>
          </a:xfrm>
          <a:prstGeom prst="rect">
            <a:avLst/>
          </a:prstGeom>
          <a:noFill/>
        </p:spPr>
        <p:txBody>
          <a:bodyPr wrap="square" rtlCol="0">
            <a:spAutoFit/>
          </a:bodyPr>
          <a:lstStyle/>
          <a:p>
            <a:r>
              <a:rPr lang="en-IE" b="1" dirty="0"/>
              <a:t>SAINTEAS FOLAIGH </a:t>
            </a:r>
          </a:p>
          <a:p>
            <a:r>
              <a:rPr lang="en-IE" b="1" dirty="0"/>
              <a:t>LEÁITE</a:t>
            </a:r>
            <a:endParaRPr lang="en-GB" b="1" noProof="0" dirty="0">
              <a:solidFill>
                <a:srgbClr val="0070C0"/>
              </a:solidFill>
            </a:endParaRPr>
          </a:p>
        </p:txBody>
      </p:sp>
      <p:sp>
        <p:nvSpPr>
          <p:cNvPr id="13" name="TextBox 12">
            <a:extLst>
              <a:ext uri="{FF2B5EF4-FFF2-40B4-BE49-F238E27FC236}">
                <a16:creationId xmlns:a16="http://schemas.microsoft.com/office/drawing/2014/main" id="{708A3830-974C-27AA-45EB-19FCE44BDAEB}"/>
              </a:ext>
            </a:extLst>
          </p:cNvPr>
          <p:cNvSpPr txBox="1"/>
          <p:nvPr/>
        </p:nvSpPr>
        <p:spPr>
          <a:xfrm>
            <a:off x="4377369" y="2602119"/>
            <a:ext cx="2415489" cy="923330"/>
          </a:xfrm>
          <a:prstGeom prst="rect">
            <a:avLst/>
          </a:prstGeom>
          <a:noFill/>
        </p:spPr>
        <p:txBody>
          <a:bodyPr wrap="square" rtlCol="0">
            <a:spAutoFit/>
          </a:bodyPr>
          <a:lstStyle/>
          <a:p>
            <a:r>
              <a:rPr lang="en-IE" b="1" dirty="0"/>
              <a:t>SAINTEAS FOLAIGH GALÚCHÁIN</a:t>
            </a:r>
            <a:endParaRPr lang="en-GB" b="1" noProof="0" dirty="0">
              <a:solidFill>
                <a:srgbClr val="FF0000"/>
              </a:solidFill>
            </a:endParaRPr>
          </a:p>
        </p:txBody>
      </p:sp>
      <p:cxnSp>
        <p:nvCxnSpPr>
          <p:cNvPr id="15" name="Straight Connector 14">
            <a:extLst>
              <a:ext uri="{FF2B5EF4-FFF2-40B4-BE49-F238E27FC236}">
                <a16:creationId xmlns:a16="http://schemas.microsoft.com/office/drawing/2014/main" id="{B047B9BB-7CDE-087F-B68A-C13226AAC461}"/>
              </a:ext>
            </a:extLst>
          </p:cNvPr>
          <p:cNvCxnSpPr>
            <a:cxnSpLocks/>
            <a:stCxn id="9" idx="3"/>
          </p:cNvCxnSpPr>
          <p:nvPr/>
        </p:nvCxnSpPr>
        <p:spPr>
          <a:xfrm flipH="1">
            <a:off x="1043608" y="2229181"/>
            <a:ext cx="3451820" cy="0"/>
          </a:xfrm>
          <a:prstGeom prst="line">
            <a:avLst/>
          </a:prstGeom>
          <a:ln w="19050">
            <a:solidFill>
              <a:srgbClr val="FF0000"/>
            </a:solidFill>
            <a:prstDash val="dash"/>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4709B54D-E6D8-20B0-14C3-E0C287B9E00E}"/>
              </a:ext>
            </a:extLst>
          </p:cNvPr>
          <p:cNvCxnSpPr>
            <a:cxnSpLocks/>
            <a:stCxn id="9" idx="1"/>
          </p:cNvCxnSpPr>
          <p:nvPr/>
        </p:nvCxnSpPr>
        <p:spPr>
          <a:xfrm flipH="1">
            <a:off x="1054998" y="4030003"/>
            <a:ext cx="1291590" cy="0"/>
          </a:xfrm>
          <a:prstGeom prst="line">
            <a:avLst/>
          </a:prstGeom>
          <a:ln w="19050">
            <a:solidFill>
              <a:srgbClr val="0070C0"/>
            </a:solidFill>
            <a:prstDash val="dash"/>
          </a:ln>
        </p:spPr>
        <p:style>
          <a:lnRef idx="1">
            <a:schemeClr val="accent1"/>
          </a:lnRef>
          <a:fillRef idx="0">
            <a:schemeClr val="accent1"/>
          </a:fillRef>
          <a:effectRef idx="0">
            <a:schemeClr val="accent1"/>
          </a:effectRef>
          <a:fontRef idx="minor">
            <a:schemeClr val="tx1"/>
          </a:fontRef>
        </p:style>
      </p:cxnSp>
      <p:sp>
        <p:nvSpPr>
          <p:cNvPr id="23" name="TextBox 22">
            <a:extLst>
              <a:ext uri="{FF2B5EF4-FFF2-40B4-BE49-F238E27FC236}">
                <a16:creationId xmlns:a16="http://schemas.microsoft.com/office/drawing/2014/main" id="{B64E5FAF-74EE-CF67-FC6A-29F059158CF8}"/>
              </a:ext>
            </a:extLst>
          </p:cNvPr>
          <p:cNvSpPr txBox="1"/>
          <p:nvPr/>
        </p:nvSpPr>
        <p:spPr>
          <a:xfrm>
            <a:off x="1249048" y="1718639"/>
            <a:ext cx="2885283" cy="523220"/>
          </a:xfrm>
          <a:prstGeom prst="rect">
            <a:avLst/>
          </a:prstGeom>
          <a:noFill/>
        </p:spPr>
        <p:txBody>
          <a:bodyPr wrap="square" rtlCol="0">
            <a:spAutoFit/>
          </a:bodyPr>
          <a:lstStyle/>
          <a:p>
            <a:r>
              <a:rPr lang="en-IE" sz="2800" dirty="0">
                <a:solidFill>
                  <a:srgbClr val="C00000"/>
                </a:solidFill>
              </a:rPr>
              <a:t>F</a:t>
            </a:r>
            <a:r>
              <a:rPr lang="ga-IE" sz="2800" dirty="0">
                <a:solidFill>
                  <a:srgbClr val="C00000"/>
                </a:solidFill>
              </a:rPr>
              <a:t>iuchphointe</a:t>
            </a:r>
          </a:p>
        </p:txBody>
      </p:sp>
      <p:sp>
        <p:nvSpPr>
          <p:cNvPr id="24" name="TextBox 23">
            <a:extLst>
              <a:ext uri="{FF2B5EF4-FFF2-40B4-BE49-F238E27FC236}">
                <a16:creationId xmlns:a16="http://schemas.microsoft.com/office/drawing/2014/main" id="{B4461F2B-7FB8-73EB-4A35-798621E63885}"/>
              </a:ext>
            </a:extLst>
          </p:cNvPr>
          <p:cNvSpPr txBox="1"/>
          <p:nvPr/>
        </p:nvSpPr>
        <p:spPr>
          <a:xfrm>
            <a:off x="1222689" y="3504083"/>
            <a:ext cx="2415489" cy="461665"/>
          </a:xfrm>
          <a:prstGeom prst="rect">
            <a:avLst/>
          </a:prstGeom>
          <a:noFill/>
        </p:spPr>
        <p:txBody>
          <a:bodyPr wrap="square" rtlCol="0">
            <a:spAutoFit/>
          </a:bodyPr>
          <a:lstStyle/>
          <a:p>
            <a:r>
              <a:rPr lang="en-IE" sz="2400" dirty="0">
                <a:solidFill>
                  <a:srgbClr val="0070C0"/>
                </a:solidFill>
              </a:rPr>
              <a:t>L</a:t>
            </a:r>
            <a:r>
              <a:rPr lang="ga-IE" sz="2400" dirty="0">
                <a:solidFill>
                  <a:srgbClr val="0070C0"/>
                </a:solidFill>
              </a:rPr>
              <a:t>eáphointe</a:t>
            </a:r>
          </a:p>
        </p:txBody>
      </p:sp>
      <p:sp>
        <p:nvSpPr>
          <p:cNvPr id="27" name="TextBox 26">
            <a:extLst>
              <a:ext uri="{FF2B5EF4-FFF2-40B4-BE49-F238E27FC236}">
                <a16:creationId xmlns:a16="http://schemas.microsoft.com/office/drawing/2014/main" id="{0ABF4D03-D685-A6EC-BCF8-DE4B2E16B1B2}"/>
              </a:ext>
            </a:extLst>
          </p:cNvPr>
          <p:cNvSpPr txBox="1"/>
          <p:nvPr/>
        </p:nvSpPr>
        <p:spPr>
          <a:xfrm>
            <a:off x="6792859" y="2964935"/>
            <a:ext cx="2278348" cy="2246769"/>
          </a:xfrm>
          <a:prstGeom prst="rect">
            <a:avLst/>
          </a:prstGeom>
          <a:noFill/>
        </p:spPr>
        <p:txBody>
          <a:bodyPr wrap="square" rtlCol="0">
            <a:spAutoFit/>
          </a:bodyPr>
          <a:lstStyle/>
          <a:p>
            <a:r>
              <a:rPr lang="ga-IE" sz="2800" dirty="0">
                <a:solidFill>
                  <a:srgbClr val="7030A0"/>
                </a:solidFill>
              </a:rPr>
              <a:t>Fanann an teocht tairiseach ar feadh tréimhse</a:t>
            </a:r>
          </a:p>
        </p:txBody>
      </p:sp>
      <p:cxnSp>
        <p:nvCxnSpPr>
          <p:cNvPr id="5" name="Straight Connector 4">
            <a:extLst>
              <a:ext uri="{FF2B5EF4-FFF2-40B4-BE49-F238E27FC236}">
                <a16:creationId xmlns:a16="http://schemas.microsoft.com/office/drawing/2014/main" id="{0BFD5550-2915-3084-6408-5DB7418553EB}"/>
              </a:ext>
            </a:extLst>
          </p:cNvPr>
          <p:cNvCxnSpPr/>
          <p:nvPr/>
        </p:nvCxnSpPr>
        <p:spPr>
          <a:xfrm>
            <a:off x="179518" y="1196752"/>
            <a:ext cx="8640952" cy="0"/>
          </a:xfrm>
          <a:prstGeom prst="line">
            <a:avLst/>
          </a:prstGeom>
          <a:effectLst/>
        </p:spPr>
        <p:style>
          <a:lnRef idx="3">
            <a:schemeClr val="dk1"/>
          </a:lnRef>
          <a:fillRef idx="0">
            <a:schemeClr val="dk1"/>
          </a:fillRef>
          <a:effectRef idx="2">
            <a:schemeClr val="dk1"/>
          </a:effectRef>
          <a:fontRef idx="minor">
            <a:schemeClr val="tx1"/>
          </a:fontRef>
        </p:style>
      </p:cxnSp>
      <p:sp>
        <p:nvSpPr>
          <p:cNvPr id="6" name="Text Box 5">
            <a:extLst>
              <a:ext uri="{FF2B5EF4-FFF2-40B4-BE49-F238E27FC236}">
                <a16:creationId xmlns:a16="http://schemas.microsoft.com/office/drawing/2014/main" id="{71D94B0D-8045-5E5F-3651-ACBF766995B0}"/>
              </a:ext>
            </a:extLst>
          </p:cNvPr>
          <p:cNvSpPr txBox="1">
            <a:spLocks noGrp="1" noChangeArrowheads="1"/>
          </p:cNvSpPr>
          <p:nvPr>
            <p:ph type="title"/>
          </p:nvPr>
        </p:nvSpPr>
        <p:spPr bwMode="auto">
          <a:xfrm>
            <a:off x="241300" y="155575"/>
            <a:ext cx="8724900"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fr-FR" sz="3000" dirty="0" err="1"/>
              <a:t>Tarraing</a:t>
            </a:r>
            <a:r>
              <a:rPr lang="fr-FR" sz="3000" dirty="0"/>
              <a:t> </a:t>
            </a:r>
            <a:r>
              <a:rPr lang="fr-FR" sz="3000" dirty="0" err="1"/>
              <a:t>graf</a:t>
            </a:r>
            <a:r>
              <a:rPr lang="fr-FR" sz="3000" dirty="0"/>
              <a:t> de </a:t>
            </a:r>
            <a:r>
              <a:rPr lang="fr-FR" sz="3000" dirty="0" err="1"/>
              <a:t>Theocht</a:t>
            </a:r>
            <a:r>
              <a:rPr lang="fr-FR" sz="3000" dirty="0"/>
              <a:t> i </a:t>
            </a:r>
            <a:r>
              <a:rPr lang="fr-FR" sz="3000" dirty="0" err="1"/>
              <a:t>gcoinne</a:t>
            </a:r>
            <a:r>
              <a:rPr lang="fr-FR" sz="3000" dirty="0"/>
              <a:t> </a:t>
            </a:r>
            <a:r>
              <a:rPr lang="fr-FR" sz="3000" dirty="0" err="1"/>
              <a:t>fuinnimh</a:t>
            </a:r>
            <a:r>
              <a:rPr lang="fr-FR" sz="3000" dirty="0"/>
              <a:t> </a:t>
            </a:r>
            <a:r>
              <a:rPr lang="fr-FR" sz="3000" dirty="0" err="1"/>
              <a:t>bhreise</a:t>
            </a:r>
            <a:r>
              <a:rPr lang="fr-FR" sz="3000" dirty="0"/>
              <a:t> de </a:t>
            </a:r>
            <a:r>
              <a:rPr lang="fr-FR" sz="3000" dirty="0" err="1"/>
              <a:t>réir</a:t>
            </a:r>
            <a:r>
              <a:rPr lang="fr-FR" sz="3000" dirty="0"/>
              <a:t> </a:t>
            </a:r>
            <a:r>
              <a:rPr lang="fr-FR" sz="3000" dirty="0" err="1"/>
              <a:t>mar</a:t>
            </a:r>
            <a:r>
              <a:rPr lang="fr-FR" sz="3000" dirty="0"/>
              <a:t> a </a:t>
            </a:r>
            <a:r>
              <a:rPr lang="fr-FR" sz="3000" dirty="0" err="1"/>
              <a:t>athraíonn</a:t>
            </a:r>
            <a:r>
              <a:rPr lang="fr-FR" sz="3000" dirty="0"/>
              <a:t> </a:t>
            </a:r>
            <a:r>
              <a:rPr lang="fr-FR" sz="3000" dirty="0" err="1"/>
              <a:t>substaint</a:t>
            </a:r>
            <a:r>
              <a:rPr lang="fr-FR" sz="3000" dirty="0"/>
              <a:t> </a:t>
            </a:r>
            <a:r>
              <a:rPr lang="fr-FR" sz="3000" dirty="0" err="1"/>
              <a:t>staid</a:t>
            </a:r>
            <a:r>
              <a:rPr lang="fr-FR" sz="3000" dirty="0"/>
              <a:t>.</a:t>
            </a:r>
            <a:endParaRPr lang="en-GB" sz="3000" noProof="0" dirty="0"/>
          </a:p>
        </p:txBody>
      </p:sp>
      <p:cxnSp>
        <p:nvCxnSpPr>
          <p:cNvPr id="2" name="Straight Arrow Connector 1">
            <a:extLst>
              <a:ext uri="{FF2B5EF4-FFF2-40B4-BE49-F238E27FC236}">
                <a16:creationId xmlns:a16="http://schemas.microsoft.com/office/drawing/2014/main" id="{DB6FE02D-25F0-C0B0-AE28-1CFB3E8C505D}"/>
              </a:ext>
            </a:extLst>
          </p:cNvPr>
          <p:cNvCxnSpPr>
            <a:cxnSpLocks/>
          </p:cNvCxnSpPr>
          <p:nvPr/>
        </p:nvCxnSpPr>
        <p:spPr>
          <a:xfrm flipH="1" flipV="1">
            <a:off x="5841179" y="2517482"/>
            <a:ext cx="1523180" cy="460991"/>
          </a:xfrm>
          <a:prstGeom prst="straightConnector1">
            <a:avLst/>
          </a:prstGeom>
          <a:ln w="28575">
            <a:solidFill>
              <a:schemeClr val="tx1"/>
            </a:solidFill>
            <a:tailEnd type="arrow" w="med" len="lg"/>
          </a:ln>
        </p:spPr>
        <p:style>
          <a:lnRef idx="2">
            <a:schemeClr val="accent1"/>
          </a:lnRef>
          <a:fillRef idx="0">
            <a:schemeClr val="accent1"/>
          </a:fillRef>
          <a:effectRef idx="1">
            <a:schemeClr val="accent1"/>
          </a:effectRef>
          <a:fontRef idx="minor">
            <a:schemeClr val="tx1"/>
          </a:fontRef>
        </p:style>
      </p:cxnSp>
      <p:cxnSp>
        <p:nvCxnSpPr>
          <p:cNvPr id="18" name="Straight Arrow Connector 17">
            <a:extLst>
              <a:ext uri="{FF2B5EF4-FFF2-40B4-BE49-F238E27FC236}">
                <a16:creationId xmlns:a16="http://schemas.microsoft.com/office/drawing/2014/main" id="{2F1411A1-48C7-B3ED-B162-4BB0BBC41310}"/>
              </a:ext>
            </a:extLst>
          </p:cNvPr>
          <p:cNvCxnSpPr>
            <a:cxnSpLocks/>
          </p:cNvCxnSpPr>
          <p:nvPr/>
        </p:nvCxnSpPr>
        <p:spPr>
          <a:xfrm flipH="1">
            <a:off x="3425689" y="3748748"/>
            <a:ext cx="3367169" cy="494137"/>
          </a:xfrm>
          <a:prstGeom prst="straightConnector1">
            <a:avLst/>
          </a:prstGeom>
          <a:ln w="28575">
            <a:solidFill>
              <a:schemeClr val="tx1"/>
            </a:solidFill>
            <a:tailEnd type="arrow" w="med" len="lg"/>
          </a:ln>
        </p:spPr>
        <p:style>
          <a:lnRef idx="2">
            <a:schemeClr val="accent1"/>
          </a:lnRef>
          <a:fillRef idx="0">
            <a:schemeClr val="accent1"/>
          </a:fillRef>
          <a:effectRef idx="1">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7"/>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0"/>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2"/>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5"/>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6"/>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23"/>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24"/>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27"/>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2"/>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animBg="1"/>
      <p:bldP spid="10" grpId="0" animBg="1"/>
      <p:bldP spid="11" grpId="0" animBg="1"/>
      <p:bldP spid="12" grpId="0"/>
      <p:bldP spid="13" grpId="0"/>
      <p:bldP spid="23" grpId="0"/>
      <p:bldP spid="24" grpId="0"/>
      <p:bldP spid="27" grpId="0"/>
    </p:bld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6BB4DA96-3F3A-8D94-5E76-8075E1D6A5D2}"/>
              </a:ext>
            </a:extLst>
          </p:cNvPr>
          <p:cNvSpPr txBox="1"/>
          <p:nvPr/>
        </p:nvSpPr>
        <p:spPr>
          <a:xfrm>
            <a:off x="357352" y="1380486"/>
            <a:ext cx="6440641" cy="6093976"/>
          </a:xfrm>
          <a:prstGeom prst="rect">
            <a:avLst/>
          </a:prstGeom>
          <a:noFill/>
        </p:spPr>
        <p:txBody>
          <a:bodyPr wrap="square" rtlCol="0">
            <a:spAutoFit/>
          </a:bodyPr>
          <a:lstStyle/>
          <a:p>
            <a:r>
              <a:rPr lang="en-GB" sz="3200" b="1" dirty="0" err="1">
                <a:latin typeface="Arial" panose="020B0604020202020204" pitchFamily="34" charset="0"/>
                <a:cs typeface="Arial" panose="020B0604020202020204" pitchFamily="34" charset="0"/>
              </a:rPr>
              <a:t>Solad</a:t>
            </a:r>
            <a:r>
              <a:rPr lang="en-GB" sz="3200" dirty="0">
                <a:latin typeface="Arial" panose="020B0604020202020204" pitchFamily="34" charset="0"/>
                <a:cs typeface="Arial" panose="020B0604020202020204" pitchFamily="34" charset="0"/>
              </a:rPr>
              <a:t>: </a:t>
            </a:r>
            <a:r>
              <a:rPr lang="ga-IE" sz="2800" dirty="0"/>
              <a:t>Coinníonn fórsaí idirmhóilíneacha móilíní i struchtúr </a:t>
            </a:r>
            <a:r>
              <a:rPr lang="en-IE" sz="2800" dirty="0" err="1"/>
              <a:t>righin</a:t>
            </a:r>
            <a:r>
              <a:rPr lang="ga-IE" sz="2800" dirty="0"/>
              <a:t>. Creathaíonn cáithníní.</a:t>
            </a:r>
          </a:p>
          <a:p>
            <a:r>
              <a:rPr lang="en-GB" sz="2400" dirty="0">
                <a:latin typeface="Arial" panose="020B0604020202020204" pitchFamily="34" charset="0"/>
                <a:cs typeface="Arial" panose="020B0604020202020204" pitchFamily="34" charset="0"/>
              </a:rPr>
              <a:t>
</a:t>
            </a:r>
            <a:r>
              <a:rPr lang="en-GB" sz="3200" b="1" dirty="0" err="1">
                <a:latin typeface="Arial" panose="020B0604020202020204" pitchFamily="34" charset="0"/>
                <a:cs typeface="Arial" panose="020B0604020202020204" pitchFamily="34" charset="0"/>
              </a:rPr>
              <a:t>Leacht</a:t>
            </a:r>
            <a:r>
              <a:rPr lang="en-GB" sz="3200" dirty="0">
                <a:latin typeface="Arial" panose="020B0604020202020204" pitchFamily="34" charset="0"/>
                <a:cs typeface="Arial" panose="020B0604020202020204" pitchFamily="34" charset="0"/>
              </a:rPr>
              <a:t>: </a:t>
            </a:r>
            <a:r>
              <a:rPr lang="ga-IE" sz="2800" dirty="0"/>
              <a:t>Sáraíonn fuinneamh teasa fórsa idirmhóilíneach go páirteach. Tá cáithníní fós ceangailte ach is féidir leo bogadh timpeall.</a:t>
            </a:r>
          </a:p>
          <a:p>
            <a:endParaRPr lang="en-GB" sz="2400" dirty="0">
              <a:latin typeface="Arial" panose="020B0604020202020204" pitchFamily="34" charset="0"/>
              <a:cs typeface="Arial" panose="020B0604020202020204" pitchFamily="34" charset="0"/>
            </a:endParaRPr>
          </a:p>
          <a:p>
            <a:r>
              <a:rPr lang="en-GB" sz="3200" b="1" dirty="0" err="1">
                <a:latin typeface="Arial" panose="020B0604020202020204" pitchFamily="34" charset="0"/>
                <a:cs typeface="Arial" panose="020B0604020202020204" pitchFamily="34" charset="0"/>
              </a:rPr>
              <a:t>Gás</a:t>
            </a:r>
            <a:r>
              <a:rPr lang="en-GB" sz="3200" b="1" dirty="0">
                <a:latin typeface="Arial" panose="020B0604020202020204" pitchFamily="34" charset="0"/>
                <a:cs typeface="Arial" panose="020B0604020202020204" pitchFamily="34" charset="0"/>
              </a:rPr>
              <a:t>:</a:t>
            </a:r>
            <a:r>
              <a:rPr lang="en-GB" sz="3200" dirty="0">
                <a:latin typeface="Arial" panose="020B0604020202020204" pitchFamily="34" charset="0"/>
                <a:cs typeface="Arial" panose="020B0604020202020204" pitchFamily="34" charset="0"/>
              </a:rPr>
              <a:t> </a:t>
            </a:r>
            <a:r>
              <a:rPr lang="ga-IE" sz="2800" dirty="0"/>
              <a:t>Sáraíonn fuinneamh fórsa idirmhóilíneach go hiomlán agus scaipeann móilíní amach.</a:t>
            </a:r>
          </a:p>
          <a:p>
            <a:br>
              <a:rPr lang="ga-IE" dirty="0"/>
            </a:br>
            <a:endParaRPr lang="en-US" sz="3200" dirty="0">
              <a:latin typeface="Arial" panose="020B0604020202020204" pitchFamily="34" charset="0"/>
              <a:cs typeface="Arial" panose="020B0604020202020204" pitchFamily="34" charset="0"/>
            </a:endParaRPr>
          </a:p>
        </p:txBody>
      </p:sp>
      <p:sp>
        <p:nvSpPr>
          <p:cNvPr id="3" name="Title 2">
            <a:extLst>
              <a:ext uri="{FF2B5EF4-FFF2-40B4-BE49-F238E27FC236}">
                <a16:creationId xmlns:a16="http://schemas.microsoft.com/office/drawing/2014/main" id="{AF33E5E2-22D9-47FC-B649-00737C369E16}"/>
              </a:ext>
            </a:extLst>
          </p:cNvPr>
          <p:cNvSpPr>
            <a:spLocks noGrp="1"/>
          </p:cNvSpPr>
          <p:nvPr>
            <p:ph type="title"/>
          </p:nvPr>
        </p:nvSpPr>
        <p:spPr>
          <a:xfrm>
            <a:off x="241300" y="155246"/>
            <a:ext cx="8724900" cy="535531"/>
          </a:xfrm>
        </p:spPr>
        <p:txBody>
          <a:bodyPr/>
          <a:lstStyle/>
          <a:p>
            <a:r>
              <a:rPr lang="ga-IE" sz="3200" dirty="0"/>
              <a:t>Samhail cháithníní de staideanna </a:t>
            </a:r>
            <a:r>
              <a:rPr lang="en-IE" sz="3200" dirty="0" err="1"/>
              <a:t>damhna</a:t>
            </a:r>
            <a:endParaRPr lang="en-GB" sz="3200" dirty="0"/>
          </a:p>
        </p:txBody>
      </p:sp>
      <p:sp>
        <p:nvSpPr>
          <p:cNvPr id="5" name="TextBox 4">
            <a:extLst>
              <a:ext uri="{FF2B5EF4-FFF2-40B4-BE49-F238E27FC236}">
                <a16:creationId xmlns:a16="http://schemas.microsoft.com/office/drawing/2014/main" id="{0DB6563D-01EE-56C3-37E5-4C35D32C6421}"/>
              </a:ext>
            </a:extLst>
          </p:cNvPr>
          <p:cNvSpPr txBox="1"/>
          <p:nvPr/>
        </p:nvSpPr>
        <p:spPr>
          <a:xfrm>
            <a:off x="241300" y="749383"/>
            <a:ext cx="8737426" cy="584775"/>
          </a:xfrm>
          <a:prstGeom prst="rect">
            <a:avLst/>
          </a:prstGeom>
          <a:noFill/>
        </p:spPr>
        <p:txBody>
          <a:bodyPr wrap="square">
            <a:spAutoFit/>
          </a:bodyPr>
          <a:lstStyle/>
          <a:p>
            <a:r>
              <a:rPr lang="ga-IE" sz="3200" dirty="0"/>
              <a:t>Méadaíonn teas fuinneamh na móilíní</a:t>
            </a:r>
          </a:p>
        </p:txBody>
      </p:sp>
      <p:sp>
        <p:nvSpPr>
          <p:cNvPr id="7" name="Rectangle 6">
            <a:extLst>
              <a:ext uri="{FF2B5EF4-FFF2-40B4-BE49-F238E27FC236}">
                <a16:creationId xmlns:a16="http://schemas.microsoft.com/office/drawing/2014/main" id="{57E6E115-91A2-9C7C-3638-47A365152072}"/>
              </a:ext>
            </a:extLst>
          </p:cNvPr>
          <p:cNvSpPr/>
          <p:nvPr/>
        </p:nvSpPr>
        <p:spPr>
          <a:xfrm>
            <a:off x="6951731" y="1477911"/>
            <a:ext cx="1805520" cy="1135210"/>
          </a:xfrm>
          <a:prstGeom prst="rect">
            <a:avLst/>
          </a:prstGeom>
          <a:solidFill>
            <a:schemeClr val="tx2">
              <a:lumMod val="10000"/>
              <a:lumOff val="90000"/>
            </a:schemeClr>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6" name="Oval 45">
            <a:extLst>
              <a:ext uri="{FF2B5EF4-FFF2-40B4-BE49-F238E27FC236}">
                <a16:creationId xmlns:a16="http://schemas.microsoft.com/office/drawing/2014/main" id="{5636956C-9E38-D0E5-FA2F-DE57A37AB86E}"/>
              </a:ext>
            </a:extLst>
          </p:cNvPr>
          <p:cNvSpPr/>
          <p:nvPr/>
        </p:nvSpPr>
        <p:spPr>
          <a:xfrm>
            <a:off x="6977344" y="1744616"/>
            <a:ext cx="200998" cy="194532"/>
          </a:xfrm>
          <a:prstGeom prst="ellipse">
            <a:avLst/>
          </a:prstGeom>
          <a:solidFill>
            <a:srgbClr val="0000FF"/>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7" name="Oval 46">
            <a:extLst>
              <a:ext uri="{FF2B5EF4-FFF2-40B4-BE49-F238E27FC236}">
                <a16:creationId xmlns:a16="http://schemas.microsoft.com/office/drawing/2014/main" id="{B37F8C7A-DADC-BA33-12BD-1F73155E2794}"/>
              </a:ext>
            </a:extLst>
          </p:cNvPr>
          <p:cNvSpPr/>
          <p:nvPr/>
        </p:nvSpPr>
        <p:spPr>
          <a:xfrm>
            <a:off x="7231164" y="1744616"/>
            <a:ext cx="200998" cy="194532"/>
          </a:xfrm>
          <a:prstGeom prst="ellipse">
            <a:avLst/>
          </a:prstGeom>
          <a:solidFill>
            <a:srgbClr val="0000FF"/>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8" name="Oval 47">
            <a:extLst>
              <a:ext uri="{FF2B5EF4-FFF2-40B4-BE49-F238E27FC236}">
                <a16:creationId xmlns:a16="http://schemas.microsoft.com/office/drawing/2014/main" id="{BAE59BC6-83BA-D880-BBBC-89664E42AAFA}"/>
              </a:ext>
            </a:extLst>
          </p:cNvPr>
          <p:cNvSpPr/>
          <p:nvPr/>
        </p:nvSpPr>
        <p:spPr>
          <a:xfrm>
            <a:off x="7481504" y="1744616"/>
            <a:ext cx="200998" cy="194532"/>
          </a:xfrm>
          <a:prstGeom prst="ellipse">
            <a:avLst/>
          </a:prstGeom>
          <a:solidFill>
            <a:srgbClr val="0000FF"/>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9" name="Oval 48">
            <a:extLst>
              <a:ext uri="{FF2B5EF4-FFF2-40B4-BE49-F238E27FC236}">
                <a16:creationId xmlns:a16="http://schemas.microsoft.com/office/drawing/2014/main" id="{B3D21B22-9319-CF30-34D8-4F93F418B34B}"/>
              </a:ext>
            </a:extLst>
          </p:cNvPr>
          <p:cNvSpPr/>
          <p:nvPr/>
        </p:nvSpPr>
        <p:spPr>
          <a:xfrm>
            <a:off x="7731844" y="1744616"/>
            <a:ext cx="200998" cy="194532"/>
          </a:xfrm>
          <a:prstGeom prst="ellipse">
            <a:avLst/>
          </a:prstGeom>
          <a:solidFill>
            <a:srgbClr val="0000FF"/>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0" name="Oval 49">
            <a:extLst>
              <a:ext uri="{FF2B5EF4-FFF2-40B4-BE49-F238E27FC236}">
                <a16:creationId xmlns:a16="http://schemas.microsoft.com/office/drawing/2014/main" id="{E1334C45-10CB-C160-E079-ECFED65C3E3E}"/>
              </a:ext>
            </a:extLst>
          </p:cNvPr>
          <p:cNvSpPr/>
          <p:nvPr/>
        </p:nvSpPr>
        <p:spPr>
          <a:xfrm>
            <a:off x="7990342" y="1744616"/>
            <a:ext cx="200998" cy="194532"/>
          </a:xfrm>
          <a:prstGeom prst="ellipse">
            <a:avLst/>
          </a:prstGeom>
          <a:solidFill>
            <a:srgbClr val="0000FF"/>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1" name="Oval 50">
            <a:extLst>
              <a:ext uri="{FF2B5EF4-FFF2-40B4-BE49-F238E27FC236}">
                <a16:creationId xmlns:a16="http://schemas.microsoft.com/office/drawing/2014/main" id="{C9F1ABA3-0FCC-FA8C-DAFC-9339E3E82573}"/>
              </a:ext>
            </a:extLst>
          </p:cNvPr>
          <p:cNvSpPr/>
          <p:nvPr/>
        </p:nvSpPr>
        <p:spPr>
          <a:xfrm>
            <a:off x="8249743" y="1744616"/>
            <a:ext cx="200998" cy="194532"/>
          </a:xfrm>
          <a:prstGeom prst="ellipse">
            <a:avLst/>
          </a:prstGeom>
          <a:solidFill>
            <a:srgbClr val="0000FF"/>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2" name="Oval 51">
            <a:extLst>
              <a:ext uri="{FF2B5EF4-FFF2-40B4-BE49-F238E27FC236}">
                <a16:creationId xmlns:a16="http://schemas.microsoft.com/office/drawing/2014/main" id="{F2C6E9CD-727C-A78D-C41B-D19F5E733D00}"/>
              </a:ext>
            </a:extLst>
          </p:cNvPr>
          <p:cNvSpPr/>
          <p:nvPr/>
        </p:nvSpPr>
        <p:spPr>
          <a:xfrm>
            <a:off x="8509144" y="1744616"/>
            <a:ext cx="200998" cy="194532"/>
          </a:xfrm>
          <a:prstGeom prst="ellipse">
            <a:avLst/>
          </a:prstGeom>
          <a:solidFill>
            <a:srgbClr val="0000FF"/>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3" name="Oval 52">
            <a:extLst>
              <a:ext uri="{FF2B5EF4-FFF2-40B4-BE49-F238E27FC236}">
                <a16:creationId xmlns:a16="http://schemas.microsoft.com/office/drawing/2014/main" id="{6549D1B7-1ED4-B710-9498-C9F0145C0F1D}"/>
              </a:ext>
            </a:extLst>
          </p:cNvPr>
          <p:cNvSpPr/>
          <p:nvPr/>
        </p:nvSpPr>
        <p:spPr>
          <a:xfrm>
            <a:off x="6973576" y="1962552"/>
            <a:ext cx="200998" cy="194532"/>
          </a:xfrm>
          <a:prstGeom prst="ellipse">
            <a:avLst/>
          </a:prstGeom>
          <a:solidFill>
            <a:srgbClr val="0000FF"/>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4" name="Oval 53">
            <a:extLst>
              <a:ext uri="{FF2B5EF4-FFF2-40B4-BE49-F238E27FC236}">
                <a16:creationId xmlns:a16="http://schemas.microsoft.com/office/drawing/2014/main" id="{F0CFF009-D20F-A3DD-D3E1-94CAAC808765}"/>
              </a:ext>
            </a:extLst>
          </p:cNvPr>
          <p:cNvSpPr/>
          <p:nvPr/>
        </p:nvSpPr>
        <p:spPr>
          <a:xfrm>
            <a:off x="7227396" y="1962552"/>
            <a:ext cx="200998" cy="194532"/>
          </a:xfrm>
          <a:prstGeom prst="ellipse">
            <a:avLst/>
          </a:prstGeom>
          <a:solidFill>
            <a:srgbClr val="0000FF"/>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5" name="Oval 54">
            <a:extLst>
              <a:ext uri="{FF2B5EF4-FFF2-40B4-BE49-F238E27FC236}">
                <a16:creationId xmlns:a16="http://schemas.microsoft.com/office/drawing/2014/main" id="{B492B6C3-845F-69C0-63DD-5136100992EB}"/>
              </a:ext>
            </a:extLst>
          </p:cNvPr>
          <p:cNvSpPr/>
          <p:nvPr/>
        </p:nvSpPr>
        <p:spPr>
          <a:xfrm>
            <a:off x="7477736" y="1962552"/>
            <a:ext cx="200998" cy="194532"/>
          </a:xfrm>
          <a:prstGeom prst="ellipse">
            <a:avLst/>
          </a:prstGeom>
          <a:solidFill>
            <a:srgbClr val="0000FF"/>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6" name="Oval 55">
            <a:extLst>
              <a:ext uri="{FF2B5EF4-FFF2-40B4-BE49-F238E27FC236}">
                <a16:creationId xmlns:a16="http://schemas.microsoft.com/office/drawing/2014/main" id="{D7072881-2E34-0057-5C0D-811D83691113}"/>
              </a:ext>
            </a:extLst>
          </p:cNvPr>
          <p:cNvSpPr/>
          <p:nvPr/>
        </p:nvSpPr>
        <p:spPr>
          <a:xfrm>
            <a:off x="7728076" y="1962552"/>
            <a:ext cx="200998" cy="194532"/>
          </a:xfrm>
          <a:prstGeom prst="ellipse">
            <a:avLst/>
          </a:prstGeom>
          <a:solidFill>
            <a:srgbClr val="0000FF"/>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7" name="Oval 56">
            <a:extLst>
              <a:ext uri="{FF2B5EF4-FFF2-40B4-BE49-F238E27FC236}">
                <a16:creationId xmlns:a16="http://schemas.microsoft.com/office/drawing/2014/main" id="{6A6B6159-B806-EEF4-8282-7F973880F1A7}"/>
              </a:ext>
            </a:extLst>
          </p:cNvPr>
          <p:cNvSpPr/>
          <p:nvPr/>
        </p:nvSpPr>
        <p:spPr>
          <a:xfrm>
            <a:off x="7986574" y="1962552"/>
            <a:ext cx="200998" cy="194532"/>
          </a:xfrm>
          <a:prstGeom prst="ellipse">
            <a:avLst/>
          </a:prstGeom>
          <a:solidFill>
            <a:srgbClr val="0000FF"/>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8" name="Oval 57">
            <a:extLst>
              <a:ext uri="{FF2B5EF4-FFF2-40B4-BE49-F238E27FC236}">
                <a16:creationId xmlns:a16="http://schemas.microsoft.com/office/drawing/2014/main" id="{D0BF7998-C0B7-7335-F9B2-3E22812368FC}"/>
              </a:ext>
            </a:extLst>
          </p:cNvPr>
          <p:cNvSpPr/>
          <p:nvPr/>
        </p:nvSpPr>
        <p:spPr>
          <a:xfrm>
            <a:off x="8245975" y="1962552"/>
            <a:ext cx="200998" cy="194532"/>
          </a:xfrm>
          <a:prstGeom prst="ellipse">
            <a:avLst/>
          </a:prstGeom>
          <a:solidFill>
            <a:srgbClr val="0000FF"/>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9" name="Oval 58">
            <a:extLst>
              <a:ext uri="{FF2B5EF4-FFF2-40B4-BE49-F238E27FC236}">
                <a16:creationId xmlns:a16="http://schemas.microsoft.com/office/drawing/2014/main" id="{AB869B6E-969B-A51B-CCDF-7A42004307F0}"/>
              </a:ext>
            </a:extLst>
          </p:cNvPr>
          <p:cNvSpPr/>
          <p:nvPr/>
        </p:nvSpPr>
        <p:spPr>
          <a:xfrm>
            <a:off x="8505376" y="1962552"/>
            <a:ext cx="200998" cy="194532"/>
          </a:xfrm>
          <a:prstGeom prst="ellipse">
            <a:avLst/>
          </a:prstGeom>
          <a:solidFill>
            <a:srgbClr val="0000FF"/>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0" name="Oval 59">
            <a:extLst>
              <a:ext uri="{FF2B5EF4-FFF2-40B4-BE49-F238E27FC236}">
                <a16:creationId xmlns:a16="http://schemas.microsoft.com/office/drawing/2014/main" id="{228A988A-BF45-A0EF-4377-1B5411CD4F32}"/>
              </a:ext>
            </a:extLst>
          </p:cNvPr>
          <p:cNvSpPr/>
          <p:nvPr/>
        </p:nvSpPr>
        <p:spPr>
          <a:xfrm>
            <a:off x="6977344" y="2181029"/>
            <a:ext cx="200998" cy="194532"/>
          </a:xfrm>
          <a:prstGeom prst="ellipse">
            <a:avLst/>
          </a:prstGeom>
          <a:solidFill>
            <a:srgbClr val="0000FF"/>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1" name="Oval 60">
            <a:extLst>
              <a:ext uri="{FF2B5EF4-FFF2-40B4-BE49-F238E27FC236}">
                <a16:creationId xmlns:a16="http://schemas.microsoft.com/office/drawing/2014/main" id="{907809BB-C1B0-810D-5D73-EE6B71947477}"/>
              </a:ext>
            </a:extLst>
          </p:cNvPr>
          <p:cNvSpPr/>
          <p:nvPr/>
        </p:nvSpPr>
        <p:spPr>
          <a:xfrm>
            <a:off x="7231164" y="2181029"/>
            <a:ext cx="200998" cy="194532"/>
          </a:xfrm>
          <a:prstGeom prst="ellipse">
            <a:avLst/>
          </a:prstGeom>
          <a:solidFill>
            <a:srgbClr val="0000FF"/>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2" name="Oval 61">
            <a:extLst>
              <a:ext uri="{FF2B5EF4-FFF2-40B4-BE49-F238E27FC236}">
                <a16:creationId xmlns:a16="http://schemas.microsoft.com/office/drawing/2014/main" id="{8678DB2A-803A-9A09-5FA4-3381B094E52D}"/>
              </a:ext>
            </a:extLst>
          </p:cNvPr>
          <p:cNvSpPr/>
          <p:nvPr/>
        </p:nvSpPr>
        <p:spPr>
          <a:xfrm>
            <a:off x="7481504" y="2181029"/>
            <a:ext cx="200998" cy="194532"/>
          </a:xfrm>
          <a:prstGeom prst="ellipse">
            <a:avLst/>
          </a:prstGeom>
          <a:solidFill>
            <a:srgbClr val="0000FF"/>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3" name="Oval 62">
            <a:extLst>
              <a:ext uri="{FF2B5EF4-FFF2-40B4-BE49-F238E27FC236}">
                <a16:creationId xmlns:a16="http://schemas.microsoft.com/office/drawing/2014/main" id="{A4822CB9-0AD4-2FB5-1248-369AC1DC82EF}"/>
              </a:ext>
            </a:extLst>
          </p:cNvPr>
          <p:cNvSpPr/>
          <p:nvPr/>
        </p:nvSpPr>
        <p:spPr>
          <a:xfrm>
            <a:off x="7731844" y="2181029"/>
            <a:ext cx="200998" cy="194532"/>
          </a:xfrm>
          <a:prstGeom prst="ellipse">
            <a:avLst/>
          </a:prstGeom>
          <a:solidFill>
            <a:srgbClr val="0000FF"/>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4" name="Oval 63">
            <a:extLst>
              <a:ext uri="{FF2B5EF4-FFF2-40B4-BE49-F238E27FC236}">
                <a16:creationId xmlns:a16="http://schemas.microsoft.com/office/drawing/2014/main" id="{D4B4FAF1-F38B-6652-814C-7EE220BB4B27}"/>
              </a:ext>
            </a:extLst>
          </p:cNvPr>
          <p:cNvSpPr/>
          <p:nvPr/>
        </p:nvSpPr>
        <p:spPr>
          <a:xfrm>
            <a:off x="7990342" y="2181029"/>
            <a:ext cx="200998" cy="194532"/>
          </a:xfrm>
          <a:prstGeom prst="ellipse">
            <a:avLst/>
          </a:prstGeom>
          <a:solidFill>
            <a:srgbClr val="0000FF"/>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5" name="Oval 64">
            <a:extLst>
              <a:ext uri="{FF2B5EF4-FFF2-40B4-BE49-F238E27FC236}">
                <a16:creationId xmlns:a16="http://schemas.microsoft.com/office/drawing/2014/main" id="{2A30CC62-4E4C-0D8A-850C-C6B9FA1DA066}"/>
              </a:ext>
            </a:extLst>
          </p:cNvPr>
          <p:cNvSpPr/>
          <p:nvPr/>
        </p:nvSpPr>
        <p:spPr>
          <a:xfrm>
            <a:off x="8249743" y="2181029"/>
            <a:ext cx="200998" cy="194532"/>
          </a:xfrm>
          <a:prstGeom prst="ellipse">
            <a:avLst/>
          </a:prstGeom>
          <a:solidFill>
            <a:srgbClr val="0000FF"/>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6" name="Oval 65">
            <a:extLst>
              <a:ext uri="{FF2B5EF4-FFF2-40B4-BE49-F238E27FC236}">
                <a16:creationId xmlns:a16="http://schemas.microsoft.com/office/drawing/2014/main" id="{0A665BE7-9ACC-7C99-E600-3464046A7014}"/>
              </a:ext>
            </a:extLst>
          </p:cNvPr>
          <p:cNvSpPr/>
          <p:nvPr/>
        </p:nvSpPr>
        <p:spPr>
          <a:xfrm>
            <a:off x="8509144" y="2181029"/>
            <a:ext cx="200998" cy="194532"/>
          </a:xfrm>
          <a:prstGeom prst="ellipse">
            <a:avLst/>
          </a:prstGeom>
          <a:solidFill>
            <a:srgbClr val="0000FF"/>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7" name="Oval 66">
            <a:extLst>
              <a:ext uri="{FF2B5EF4-FFF2-40B4-BE49-F238E27FC236}">
                <a16:creationId xmlns:a16="http://schemas.microsoft.com/office/drawing/2014/main" id="{14078090-26DE-2B7F-3079-60B9548CE028}"/>
              </a:ext>
            </a:extLst>
          </p:cNvPr>
          <p:cNvSpPr/>
          <p:nvPr/>
        </p:nvSpPr>
        <p:spPr>
          <a:xfrm>
            <a:off x="6973576" y="2398965"/>
            <a:ext cx="200998" cy="194532"/>
          </a:xfrm>
          <a:prstGeom prst="ellipse">
            <a:avLst/>
          </a:prstGeom>
          <a:solidFill>
            <a:srgbClr val="0000FF"/>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8" name="Oval 67">
            <a:extLst>
              <a:ext uri="{FF2B5EF4-FFF2-40B4-BE49-F238E27FC236}">
                <a16:creationId xmlns:a16="http://schemas.microsoft.com/office/drawing/2014/main" id="{721F66BC-0C7F-2218-AA84-3C461FBEF45C}"/>
              </a:ext>
            </a:extLst>
          </p:cNvPr>
          <p:cNvSpPr/>
          <p:nvPr/>
        </p:nvSpPr>
        <p:spPr>
          <a:xfrm>
            <a:off x="7227396" y="2398965"/>
            <a:ext cx="200998" cy="194532"/>
          </a:xfrm>
          <a:prstGeom prst="ellipse">
            <a:avLst/>
          </a:prstGeom>
          <a:solidFill>
            <a:srgbClr val="0000FF"/>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9" name="Oval 68">
            <a:extLst>
              <a:ext uri="{FF2B5EF4-FFF2-40B4-BE49-F238E27FC236}">
                <a16:creationId xmlns:a16="http://schemas.microsoft.com/office/drawing/2014/main" id="{DE60F656-0411-7745-E632-46AC87FD397F}"/>
              </a:ext>
            </a:extLst>
          </p:cNvPr>
          <p:cNvSpPr/>
          <p:nvPr/>
        </p:nvSpPr>
        <p:spPr>
          <a:xfrm>
            <a:off x="7477736" y="2398965"/>
            <a:ext cx="200998" cy="194532"/>
          </a:xfrm>
          <a:prstGeom prst="ellipse">
            <a:avLst/>
          </a:prstGeom>
          <a:solidFill>
            <a:srgbClr val="0000FF"/>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0" name="Oval 69">
            <a:extLst>
              <a:ext uri="{FF2B5EF4-FFF2-40B4-BE49-F238E27FC236}">
                <a16:creationId xmlns:a16="http://schemas.microsoft.com/office/drawing/2014/main" id="{AF4A876D-E2A9-F7AB-C92A-C34A1C831542}"/>
              </a:ext>
            </a:extLst>
          </p:cNvPr>
          <p:cNvSpPr/>
          <p:nvPr/>
        </p:nvSpPr>
        <p:spPr>
          <a:xfrm>
            <a:off x="7728076" y="2398965"/>
            <a:ext cx="200998" cy="194532"/>
          </a:xfrm>
          <a:prstGeom prst="ellipse">
            <a:avLst/>
          </a:prstGeom>
          <a:solidFill>
            <a:srgbClr val="0000FF"/>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1" name="Oval 70">
            <a:extLst>
              <a:ext uri="{FF2B5EF4-FFF2-40B4-BE49-F238E27FC236}">
                <a16:creationId xmlns:a16="http://schemas.microsoft.com/office/drawing/2014/main" id="{58E71CB0-9C98-FDAA-2AD6-AAFC18407A85}"/>
              </a:ext>
            </a:extLst>
          </p:cNvPr>
          <p:cNvSpPr/>
          <p:nvPr/>
        </p:nvSpPr>
        <p:spPr>
          <a:xfrm>
            <a:off x="7986574" y="2398965"/>
            <a:ext cx="200998" cy="194532"/>
          </a:xfrm>
          <a:prstGeom prst="ellipse">
            <a:avLst/>
          </a:prstGeom>
          <a:solidFill>
            <a:srgbClr val="0000FF"/>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2" name="Oval 71">
            <a:extLst>
              <a:ext uri="{FF2B5EF4-FFF2-40B4-BE49-F238E27FC236}">
                <a16:creationId xmlns:a16="http://schemas.microsoft.com/office/drawing/2014/main" id="{0C0CE8AB-0355-3495-80F9-04C3E2620746}"/>
              </a:ext>
            </a:extLst>
          </p:cNvPr>
          <p:cNvSpPr/>
          <p:nvPr/>
        </p:nvSpPr>
        <p:spPr>
          <a:xfrm>
            <a:off x="8245975" y="2398965"/>
            <a:ext cx="200998" cy="194532"/>
          </a:xfrm>
          <a:prstGeom prst="ellipse">
            <a:avLst/>
          </a:prstGeom>
          <a:solidFill>
            <a:srgbClr val="0000FF"/>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3" name="Oval 72">
            <a:extLst>
              <a:ext uri="{FF2B5EF4-FFF2-40B4-BE49-F238E27FC236}">
                <a16:creationId xmlns:a16="http://schemas.microsoft.com/office/drawing/2014/main" id="{601A8511-EF59-96E1-9B5F-0FC6F52E6AC1}"/>
              </a:ext>
            </a:extLst>
          </p:cNvPr>
          <p:cNvSpPr/>
          <p:nvPr/>
        </p:nvSpPr>
        <p:spPr>
          <a:xfrm>
            <a:off x="8505376" y="2398965"/>
            <a:ext cx="200998" cy="194532"/>
          </a:xfrm>
          <a:prstGeom prst="ellipse">
            <a:avLst/>
          </a:prstGeom>
          <a:solidFill>
            <a:srgbClr val="0000FF"/>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5" name="Rectangle 164">
            <a:extLst>
              <a:ext uri="{FF2B5EF4-FFF2-40B4-BE49-F238E27FC236}">
                <a16:creationId xmlns:a16="http://schemas.microsoft.com/office/drawing/2014/main" id="{C606492D-E7FD-3109-BAC1-9FF6D3510CC2}"/>
              </a:ext>
            </a:extLst>
          </p:cNvPr>
          <p:cNvSpPr/>
          <p:nvPr/>
        </p:nvSpPr>
        <p:spPr>
          <a:xfrm>
            <a:off x="6859244" y="4955148"/>
            <a:ext cx="1945532" cy="1310052"/>
          </a:xfrm>
          <a:prstGeom prst="rect">
            <a:avLst/>
          </a:prstGeom>
          <a:solidFill>
            <a:schemeClr val="accent2">
              <a:lumMod val="20000"/>
              <a:lumOff val="80000"/>
            </a:schemeClr>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6" name="Oval 165">
            <a:extLst>
              <a:ext uri="{FF2B5EF4-FFF2-40B4-BE49-F238E27FC236}">
                <a16:creationId xmlns:a16="http://schemas.microsoft.com/office/drawing/2014/main" id="{FDB25613-A83B-8AC1-1FC1-B1455F051017}"/>
              </a:ext>
            </a:extLst>
          </p:cNvPr>
          <p:cNvSpPr/>
          <p:nvPr/>
        </p:nvSpPr>
        <p:spPr>
          <a:xfrm>
            <a:off x="7061702" y="5022385"/>
            <a:ext cx="168073" cy="169987"/>
          </a:xfrm>
          <a:prstGeom prst="ellipse">
            <a:avLst/>
          </a:prstGeom>
          <a:solidFill>
            <a:srgbClr val="FF0000"/>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8" name="Oval 167">
            <a:extLst>
              <a:ext uri="{FF2B5EF4-FFF2-40B4-BE49-F238E27FC236}">
                <a16:creationId xmlns:a16="http://schemas.microsoft.com/office/drawing/2014/main" id="{DB17EF50-97EB-ECA7-A6C9-5E79D4161866}"/>
              </a:ext>
            </a:extLst>
          </p:cNvPr>
          <p:cNvSpPr/>
          <p:nvPr/>
        </p:nvSpPr>
        <p:spPr>
          <a:xfrm>
            <a:off x="7666998" y="5023653"/>
            <a:ext cx="168073" cy="169987"/>
          </a:xfrm>
          <a:prstGeom prst="ellipse">
            <a:avLst/>
          </a:prstGeom>
          <a:solidFill>
            <a:srgbClr val="FF0000"/>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2" name="Oval 171">
            <a:extLst>
              <a:ext uri="{FF2B5EF4-FFF2-40B4-BE49-F238E27FC236}">
                <a16:creationId xmlns:a16="http://schemas.microsoft.com/office/drawing/2014/main" id="{6955B0D7-FE71-0F68-F468-3F07B9106FA8}"/>
              </a:ext>
            </a:extLst>
          </p:cNvPr>
          <p:cNvSpPr/>
          <p:nvPr/>
        </p:nvSpPr>
        <p:spPr>
          <a:xfrm>
            <a:off x="8578489" y="5771787"/>
            <a:ext cx="168073" cy="169987"/>
          </a:xfrm>
          <a:prstGeom prst="ellipse">
            <a:avLst/>
          </a:prstGeom>
          <a:solidFill>
            <a:srgbClr val="FF0000"/>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7" name="Oval 176">
            <a:extLst>
              <a:ext uri="{FF2B5EF4-FFF2-40B4-BE49-F238E27FC236}">
                <a16:creationId xmlns:a16="http://schemas.microsoft.com/office/drawing/2014/main" id="{52975586-1F5A-3699-2109-62DF409D46EA}"/>
              </a:ext>
            </a:extLst>
          </p:cNvPr>
          <p:cNvSpPr/>
          <p:nvPr/>
        </p:nvSpPr>
        <p:spPr>
          <a:xfrm>
            <a:off x="7228613" y="5484773"/>
            <a:ext cx="168073" cy="169987"/>
          </a:xfrm>
          <a:prstGeom prst="ellipse">
            <a:avLst/>
          </a:prstGeom>
          <a:solidFill>
            <a:srgbClr val="FF0000"/>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0" name="Oval 179">
            <a:extLst>
              <a:ext uri="{FF2B5EF4-FFF2-40B4-BE49-F238E27FC236}">
                <a16:creationId xmlns:a16="http://schemas.microsoft.com/office/drawing/2014/main" id="{9564DE15-5084-4D17-9718-97FD60E4B380}"/>
              </a:ext>
            </a:extLst>
          </p:cNvPr>
          <p:cNvSpPr/>
          <p:nvPr/>
        </p:nvSpPr>
        <p:spPr>
          <a:xfrm>
            <a:off x="7983337" y="5477926"/>
            <a:ext cx="168073" cy="169987"/>
          </a:xfrm>
          <a:prstGeom prst="ellipse">
            <a:avLst/>
          </a:prstGeom>
          <a:solidFill>
            <a:srgbClr val="FF0000"/>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6" name="Oval 185">
            <a:extLst>
              <a:ext uri="{FF2B5EF4-FFF2-40B4-BE49-F238E27FC236}">
                <a16:creationId xmlns:a16="http://schemas.microsoft.com/office/drawing/2014/main" id="{ADE46327-719A-8CEB-4BE5-F974040D7663}"/>
              </a:ext>
            </a:extLst>
          </p:cNvPr>
          <p:cNvSpPr/>
          <p:nvPr/>
        </p:nvSpPr>
        <p:spPr>
          <a:xfrm>
            <a:off x="6899372" y="5829263"/>
            <a:ext cx="168073" cy="169987"/>
          </a:xfrm>
          <a:prstGeom prst="ellipse">
            <a:avLst/>
          </a:prstGeom>
          <a:solidFill>
            <a:srgbClr val="FF0000"/>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0" name="Oval 189">
            <a:extLst>
              <a:ext uri="{FF2B5EF4-FFF2-40B4-BE49-F238E27FC236}">
                <a16:creationId xmlns:a16="http://schemas.microsoft.com/office/drawing/2014/main" id="{851E5F62-C9BA-0372-416E-3AE038739321}"/>
              </a:ext>
            </a:extLst>
          </p:cNvPr>
          <p:cNvSpPr/>
          <p:nvPr/>
        </p:nvSpPr>
        <p:spPr>
          <a:xfrm>
            <a:off x="8067269" y="6035137"/>
            <a:ext cx="168073" cy="169987"/>
          </a:xfrm>
          <a:prstGeom prst="ellipse">
            <a:avLst/>
          </a:prstGeom>
          <a:solidFill>
            <a:srgbClr val="FF0000"/>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2" name="Oval 191">
            <a:extLst>
              <a:ext uri="{FF2B5EF4-FFF2-40B4-BE49-F238E27FC236}">
                <a16:creationId xmlns:a16="http://schemas.microsoft.com/office/drawing/2014/main" id="{79A814DE-9170-F652-AAE0-482039118B55}"/>
              </a:ext>
            </a:extLst>
          </p:cNvPr>
          <p:cNvSpPr/>
          <p:nvPr/>
        </p:nvSpPr>
        <p:spPr>
          <a:xfrm>
            <a:off x="8470308" y="5065390"/>
            <a:ext cx="168073" cy="169987"/>
          </a:xfrm>
          <a:prstGeom prst="ellipse">
            <a:avLst/>
          </a:prstGeom>
          <a:solidFill>
            <a:srgbClr val="FF0000"/>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3" name="Oval 192">
            <a:extLst>
              <a:ext uri="{FF2B5EF4-FFF2-40B4-BE49-F238E27FC236}">
                <a16:creationId xmlns:a16="http://schemas.microsoft.com/office/drawing/2014/main" id="{D5DB35BC-DCB5-164D-E451-FF5DBA73A9FF}"/>
              </a:ext>
            </a:extLst>
          </p:cNvPr>
          <p:cNvSpPr/>
          <p:nvPr/>
        </p:nvSpPr>
        <p:spPr>
          <a:xfrm>
            <a:off x="7498925" y="5993700"/>
            <a:ext cx="168073" cy="169987"/>
          </a:xfrm>
          <a:prstGeom prst="ellipse">
            <a:avLst/>
          </a:prstGeom>
          <a:solidFill>
            <a:srgbClr val="FF0000"/>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Oval 3">
            <a:extLst>
              <a:ext uri="{FF2B5EF4-FFF2-40B4-BE49-F238E27FC236}">
                <a16:creationId xmlns:a16="http://schemas.microsoft.com/office/drawing/2014/main" id="{A1DD3AD5-D8E8-AE69-A324-BBA2E52B74F2}"/>
              </a:ext>
            </a:extLst>
          </p:cNvPr>
          <p:cNvSpPr/>
          <p:nvPr/>
        </p:nvSpPr>
        <p:spPr>
          <a:xfrm>
            <a:off x="6990044" y="1516016"/>
            <a:ext cx="200998" cy="194532"/>
          </a:xfrm>
          <a:prstGeom prst="ellipse">
            <a:avLst/>
          </a:prstGeom>
          <a:solidFill>
            <a:srgbClr val="0000FF"/>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Oval 5">
            <a:extLst>
              <a:ext uri="{FF2B5EF4-FFF2-40B4-BE49-F238E27FC236}">
                <a16:creationId xmlns:a16="http://schemas.microsoft.com/office/drawing/2014/main" id="{C9012D4B-BCF4-BA02-F8B3-AC5498D3752C}"/>
              </a:ext>
            </a:extLst>
          </p:cNvPr>
          <p:cNvSpPr/>
          <p:nvPr/>
        </p:nvSpPr>
        <p:spPr>
          <a:xfrm>
            <a:off x="7243864" y="1516016"/>
            <a:ext cx="200998" cy="194532"/>
          </a:xfrm>
          <a:prstGeom prst="ellipse">
            <a:avLst/>
          </a:prstGeom>
          <a:solidFill>
            <a:srgbClr val="0000FF"/>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Oval 7">
            <a:extLst>
              <a:ext uri="{FF2B5EF4-FFF2-40B4-BE49-F238E27FC236}">
                <a16:creationId xmlns:a16="http://schemas.microsoft.com/office/drawing/2014/main" id="{5F7AC388-7EA7-AF07-6C84-D90854506129}"/>
              </a:ext>
            </a:extLst>
          </p:cNvPr>
          <p:cNvSpPr/>
          <p:nvPr/>
        </p:nvSpPr>
        <p:spPr>
          <a:xfrm>
            <a:off x="7494204" y="1516016"/>
            <a:ext cx="200998" cy="194532"/>
          </a:xfrm>
          <a:prstGeom prst="ellipse">
            <a:avLst/>
          </a:prstGeom>
          <a:solidFill>
            <a:srgbClr val="0000FF"/>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Oval 8">
            <a:extLst>
              <a:ext uri="{FF2B5EF4-FFF2-40B4-BE49-F238E27FC236}">
                <a16:creationId xmlns:a16="http://schemas.microsoft.com/office/drawing/2014/main" id="{CAA6E8F2-ADCD-C914-EF0B-0EDE252D6DCC}"/>
              </a:ext>
            </a:extLst>
          </p:cNvPr>
          <p:cNvSpPr/>
          <p:nvPr/>
        </p:nvSpPr>
        <p:spPr>
          <a:xfrm>
            <a:off x="7744544" y="1516016"/>
            <a:ext cx="200998" cy="194532"/>
          </a:xfrm>
          <a:prstGeom prst="ellipse">
            <a:avLst/>
          </a:prstGeom>
          <a:solidFill>
            <a:srgbClr val="0000FF"/>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Oval 9">
            <a:extLst>
              <a:ext uri="{FF2B5EF4-FFF2-40B4-BE49-F238E27FC236}">
                <a16:creationId xmlns:a16="http://schemas.microsoft.com/office/drawing/2014/main" id="{727B0F48-2315-DE57-2B75-37672B46A1A1}"/>
              </a:ext>
            </a:extLst>
          </p:cNvPr>
          <p:cNvSpPr/>
          <p:nvPr/>
        </p:nvSpPr>
        <p:spPr>
          <a:xfrm>
            <a:off x="8003042" y="1516016"/>
            <a:ext cx="200998" cy="194532"/>
          </a:xfrm>
          <a:prstGeom prst="ellipse">
            <a:avLst/>
          </a:prstGeom>
          <a:solidFill>
            <a:srgbClr val="0000FF"/>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Oval 10">
            <a:extLst>
              <a:ext uri="{FF2B5EF4-FFF2-40B4-BE49-F238E27FC236}">
                <a16:creationId xmlns:a16="http://schemas.microsoft.com/office/drawing/2014/main" id="{1CA5803C-DC72-A7A7-DF93-2228EF0D4030}"/>
              </a:ext>
            </a:extLst>
          </p:cNvPr>
          <p:cNvSpPr/>
          <p:nvPr/>
        </p:nvSpPr>
        <p:spPr>
          <a:xfrm>
            <a:off x="8262443" y="1516016"/>
            <a:ext cx="200998" cy="194532"/>
          </a:xfrm>
          <a:prstGeom prst="ellipse">
            <a:avLst/>
          </a:prstGeom>
          <a:solidFill>
            <a:srgbClr val="0000FF"/>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Oval 11">
            <a:extLst>
              <a:ext uri="{FF2B5EF4-FFF2-40B4-BE49-F238E27FC236}">
                <a16:creationId xmlns:a16="http://schemas.microsoft.com/office/drawing/2014/main" id="{9FCF87A8-5293-7D50-66BE-4EE7AA6C90E6}"/>
              </a:ext>
            </a:extLst>
          </p:cNvPr>
          <p:cNvSpPr/>
          <p:nvPr/>
        </p:nvSpPr>
        <p:spPr>
          <a:xfrm>
            <a:off x="8521844" y="1516016"/>
            <a:ext cx="200998" cy="194532"/>
          </a:xfrm>
          <a:prstGeom prst="ellipse">
            <a:avLst/>
          </a:prstGeom>
          <a:solidFill>
            <a:srgbClr val="0000FF"/>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Rectangle 12">
            <a:extLst>
              <a:ext uri="{FF2B5EF4-FFF2-40B4-BE49-F238E27FC236}">
                <a16:creationId xmlns:a16="http://schemas.microsoft.com/office/drawing/2014/main" id="{C9B88B91-9680-5BA4-5C18-07E032CDF7F8}"/>
              </a:ext>
            </a:extLst>
          </p:cNvPr>
          <p:cNvSpPr/>
          <p:nvPr/>
        </p:nvSpPr>
        <p:spPr>
          <a:xfrm>
            <a:off x="6974847" y="3096669"/>
            <a:ext cx="1805520" cy="1135210"/>
          </a:xfrm>
          <a:prstGeom prst="rect">
            <a:avLst/>
          </a:prstGeom>
          <a:solidFill>
            <a:schemeClr val="accent3">
              <a:lumMod val="20000"/>
              <a:lumOff val="80000"/>
            </a:schemeClr>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Oval 13">
            <a:extLst>
              <a:ext uri="{FF2B5EF4-FFF2-40B4-BE49-F238E27FC236}">
                <a16:creationId xmlns:a16="http://schemas.microsoft.com/office/drawing/2014/main" id="{D6CA3291-B5B7-1FE4-3C4B-22DBCF833A2F}"/>
              </a:ext>
            </a:extLst>
          </p:cNvPr>
          <p:cNvSpPr/>
          <p:nvPr/>
        </p:nvSpPr>
        <p:spPr>
          <a:xfrm>
            <a:off x="7000460" y="3363374"/>
            <a:ext cx="200998" cy="194532"/>
          </a:xfrm>
          <a:prstGeom prst="ellipse">
            <a:avLst/>
          </a:prstGeom>
          <a:solidFill>
            <a:schemeClr val="accent6"/>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Oval 14">
            <a:extLst>
              <a:ext uri="{FF2B5EF4-FFF2-40B4-BE49-F238E27FC236}">
                <a16:creationId xmlns:a16="http://schemas.microsoft.com/office/drawing/2014/main" id="{B84DABB3-0EB6-4FF3-66CD-895B546A08E5}"/>
              </a:ext>
            </a:extLst>
          </p:cNvPr>
          <p:cNvSpPr/>
          <p:nvPr/>
        </p:nvSpPr>
        <p:spPr>
          <a:xfrm>
            <a:off x="7212150" y="3382121"/>
            <a:ext cx="200998" cy="194532"/>
          </a:xfrm>
          <a:prstGeom prst="ellipse">
            <a:avLst/>
          </a:prstGeom>
          <a:solidFill>
            <a:schemeClr val="accent6"/>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Oval 15">
            <a:extLst>
              <a:ext uri="{FF2B5EF4-FFF2-40B4-BE49-F238E27FC236}">
                <a16:creationId xmlns:a16="http://schemas.microsoft.com/office/drawing/2014/main" id="{F02F0D9B-1D99-1407-5460-03EA0B9B29D2}"/>
              </a:ext>
            </a:extLst>
          </p:cNvPr>
          <p:cNvSpPr/>
          <p:nvPr/>
        </p:nvSpPr>
        <p:spPr>
          <a:xfrm>
            <a:off x="7595108" y="3393557"/>
            <a:ext cx="200998" cy="194532"/>
          </a:xfrm>
          <a:prstGeom prst="ellipse">
            <a:avLst/>
          </a:prstGeom>
          <a:solidFill>
            <a:schemeClr val="accent6"/>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Oval 16">
            <a:extLst>
              <a:ext uri="{FF2B5EF4-FFF2-40B4-BE49-F238E27FC236}">
                <a16:creationId xmlns:a16="http://schemas.microsoft.com/office/drawing/2014/main" id="{A175C2CC-984E-FA6C-BE64-575DA832BC69}"/>
              </a:ext>
            </a:extLst>
          </p:cNvPr>
          <p:cNvSpPr/>
          <p:nvPr/>
        </p:nvSpPr>
        <p:spPr>
          <a:xfrm>
            <a:off x="7810522" y="3357606"/>
            <a:ext cx="200998" cy="194532"/>
          </a:xfrm>
          <a:prstGeom prst="ellipse">
            <a:avLst/>
          </a:prstGeom>
          <a:solidFill>
            <a:schemeClr val="accent6"/>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Oval 17">
            <a:extLst>
              <a:ext uri="{FF2B5EF4-FFF2-40B4-BE49-F238E27FC236}">
                <a16:creationId xmlns:a16="http://schemas.microsoft.com/office/drawing/2014/main" id="{D59AAE25-122D-1BCD-088E-3C0CE930A70A}"/>
              </a:ext>
            </a:extLst>
          </p:cNvPr>
          <p:cNvSpPr/>
          <p:nvPr/>
        </p:nvSpPr>
        <p:spPr>
          <a:xfrm>
            <a:off x="8038119" y="3374582"/>
            <a:ext cx="200998" cy="194532"/>
          </a:xfrm>
          <a:prstGeom prst="ellipse">
            <a:avLst/>
          </a:prstGeom>
          <a:solidFill>
            <a:schemeClr val="accent6"/>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Oval 18">
            <a:extLst>
              <a:ext uri="{FF2B5EF4-FFF2-40B4-BE49-F238E27FC236}">
                <a16:creationId xmlns:a16="http://schemas.microsoft.com/office/drawing/2014/main" id="{13D9AB92-0645-91D7-9360-D8C920CAA1A7}"/>
              </a:ext>
            </a:extLst>
          </p:cNvPr>
          <p:cNvSpPr/>
          <p:nvPr/>
        </p:nvSpPr>
        <p:spPr>
          <a:xfrm>
            <a:off x="8272859" y="3363374"/>
            <a:ext cx="200998" cy="194532"/>
          </a:xfrm>
          <a:prstGeom prst="ellipse">
            <a:avLst/>
          </a:prstGeom>
          <a:solidFill>
            <a:schemeClr val="accent6"/>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Oval 19">
            <a:extLst>
              <a:ext uri="{FF2B5EF4-FFF2-40B4-BE49-F238E27FC236}">
                <a16:creationId xmlns:a16="http://schemas.microsoft.com/office/drawing/2014/main" id="{F6CC03E4-A868-5105-75BD-B0BF309FE5E4}"/>
              </a:ext>
            </a:extLst>
          </p:cNvPr>
          <p:cNvSpPr/>
          <p:nvPr/>
        </p:nvSpPr>
        <p:spPr>
          <a:xfrm>
            <a:off x="8477990" y="3324455"/>
            <a:ext cx="200998" cy="194532"/>
          </a:xfrm>
          <a:prstGeom prst="ellipse">
            <a:avLst/>
          </a:prstGeom>
          <a:solidFill>
            <a:schemeClr val="accent6"/>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Oval 20">
            <a:extLst>
              <a:ext uri="{FF2B5EF4-FFF2-40B4-BE49-F238E27FC236}">
                <a16:creationId xmlns:a16="http://schemas.microsoft.com/office/drawing/2014/main" id="{4071102A-0302-EEF4-4A7F-E6515037CE36}"/>
              </a:ext>
            </a:extLst>
          </p:cNvPr>
          <p:cNvSpPr/>
          <p:nvPr/>
        </p:nvSpPr>
        <p:spPr>
          <a:xfrm>
            <a:off x="7090543" y="3594295"/>
            <a:ext cx="200998" cy="194532"/>
          </a:xfrm>
          <a:prstGeom prst="ellipse">
            <a:avLst/>
          </a:prstGeom>
          <a:solidFill>
            <a:schemeClr val="accent6"/>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Oval 21">
            <a:extLst>
              <a:ext uri="{FF2B5EF4-FFF2-40B4-BE49-F238E27FC236}">
                <a16:creationId xmlns:a16="http://schemas.microsoft.com/office/drawing/2014/main" id="{DF9755A3-3677-2D63-C6F4-FD23DE58B71E}"/>
              </a:ext>
            </a:extLst>
          </p:cNvPr>
          <p:cNvSpPr/>
          <p:nvPr/>
        </p:nvSpPr>
        <p:spPr>
          <a:xfrm>
            <a:off x="7358182" y="3549997"/>
            <a:ext cx="200998" cy="194532"/>
          </a:xfrm>
          <a:prstGeom prst="ellipse">
            <a:avLst/>
          </a:prstGeom>
          <a:solidFill>
            <a:schemeClr val="accent6"/>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Oval 22">
            <a:extLst>
              <a:ext uri="{FF2B5EF4-FFF2-40B4-BE49-F238E27FC236}">
                <a16:creationId xmlns:a16="http://schemas.microsoft.com/office/drawing/2014/main" id="{7516BF6D-EE28-37AB-CFC9-6872C18346B1}"/>
              </a:ext>
            </a:extLst>
          </p:cNvPr>
          <p:cNvSpPr/>
          <p:nvPr/>
        </p:nvSpPr>
        <p:spPr>
          <a:xfrm>
            <a:off x="7634073" y="3607363"/>
            <a:ext cx="200998" cy="194532"/>
          </a:xfrm>
          <a:prstGeom prst="ellipse">
            <a:avLst/>
          </a:prstGeom>
          <a:solidFill>
            <a:schemeClr val="accent6"/>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Oval 23">
            <a:extLst>
              <a:ext uri="{FF2B5EF4-FFF2-40B4-BE49-F238E27FC236}">
                <a16:creationId xmlns:a16="http://schemas.microsoft.com/office/drawing/2014/main" id="{CC1E205A-A726-2125-75CC-3BEB2B591115}"/>
              </a:ext>
            </a:extLst>
          </p:cNvPr>
          <p:cNvSpPr/>
          <p:nvPr/>
        </p:nvSpPr>
        <p:spPr>
          <a:xfrm>
            <a:off x="7882838" y="3568181"/>
            <a:ext cx="200998" cy="194532"/>
          </a:xfrm>
          <a:prstGeom prst="ellipse">
            <a:avLst/>
          </a:prstGeom>
          <a:solidFill>
            <a:schemeClr val="accent6"/>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Oval 24">
            <a:extLst>
              <a:ext uri="{FF2B5EF4-FFF2-40B4-BE49-F238E27FC236}">
                <a16:creationId xmlns:a16="http://schemas.microsoft.com/office/drawing/2014/main" id="{07FBCD07-A595-2400-CFBA-E3AE042B6D58}"/>
              </a:ext>
            </a:extLst>
          </p:cNvPr>
          <p:cNvSpPr/>
          <p:nvPr/>
        </p:nvSpPr>
        <p:spPr>
          <a:xfrm>
            <a:off x="8134843" y="3576653"/>
            <a:ext cx="200998" cy="194532"/>
          </a:xfrm>
          <a:prstGeom prst="ellipse">
            <a:avLst/>
          </a:prstGeom>
          <a:solidFill>
            <a:schemeClr val="accent6"/>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 name="Oval 25">
            <a:extLst>
              <a:ext uri="{FF2B5EF4-FFF2-40B4-BE49-F238E27FC236}">
                <a16:creationId xmlns:a16="http://schemas.microsoft.com/office/drawing/2014/main" id="{64104F36-B9DC-BC38-FE26-88C1842A216C}"/>
              </a:ext>
            </a:extLst>
          </p:cNvPr>
          <p:cNvSpPr/>
          <p:nvPr/>
        </p:nvSpPr>
        <p:spPr>
          <a:xfrm>
            <a:off x="8346474" y="3600628"/>
            <a:ext cx="200998" cy="194532"/>
          </a:xfrm>
          <a:prstGeom prst="ellipse">
            <a:avLst/>
          </a:prstGeom>
          <a:solidFill>
            <a:schemeClr val="accent6"/>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 name="Oval 26">
            <a:extLst>
              <a:ext uri="{FF2B5EF4-FFF2-40B4-BE49-F238E27FC236}">
                <a16:creationId xmlns:a16="http://schemas.microsoft.com/office/drawing/2014/main" id="{EF052DE3-2898-AFEE-3E36-C417C44412BC}"/>
              </a:ext>
            </a:extLst>
          </p:cNvPr>
          <p:cNvSpPr/>
          <p:nvPr/>
        </p:nvSpPr>
        <p:spPr>
          <a:xfrm>
            <a:off x="8556253" y="3535788"/>
            <a:ext cx="200998" cy="194532"/>
          </a:xfrm>
          <a:prstGeom prst="ellipse">
            <a:avLst/>
          </a:prstGeom>
          <a:solidFill>
            <a:schemeClr val="accent6"/>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 name="Oval 27">
            <a:extLst>
              <a:ext uri="{FF2B5EF4-FFF2-40B4-BE49-F238E27FC236}">
                <a16:creationId xmlns:a16="http://schemas.microsoft.com/office/drawing/2014/main" id="{2CC81704-172A-EABB-9E3A-BF0DD76C43C7}"/>
              </a:ext>
            </a:extLst>
          </p:cNvPr>
          <p:cNvSpPr/>
          <p:nvPr/>
        </p:nvSpPr>
        <p:spPr>
          <a:xfrm>
            <a:off x="7000460" y="3799787"/>
            <a:ext cx="200998" cy="194532"/>
          </a:xfrm>
          <a:prstGeom prst="ellipse">
            <a:avLst/>
          </a:prstGeom>
          <a:solidFill>
            <a:schemeClr val="accent6"/>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 name="Oval 28">
            <a:extLst>
              <a:ext uri="{FF2B5EF4-FFF2-40B4-BE49-F238E27FC236}">
                <a16:creationId xmlns:a16="http://schemas.microsoft.com/office/drawing/2014/main" id="{B369C789-188F-7F42-9C19-C8B496C43AC5}"/>
              </a:ext>
            </a:extLst>
          </p:cNvPr>
          <p:cNvSpPr/>
          <p:nvPr/>
        </p:nvSpPr>
        <p:spPr>
          <a:xfrm>
            <a:off x="7239032" y="3796532"/>
            <a:ext cx="200998" cy="194532"/>
          </a:xfrm>
          <a:prstGeom prst="ellipse">
            <a:avLst/>
          </a:prstGeom>
          <a:solidFill>
            <a:schemeClr val="accent6"/>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 name="Oval 29">
            <a:extLst>
              <a:ext uri="{FF2B5EF4-FFF2-40B4-BE49-F238E27FC236}">
                <a16:creationId xmlns:a16="http://schemas.microsoft.com/office/drawing/2014/main" id="{29514153-C41C-52D1-81BB-2FD52B4458C5}"/>
              </a:ext>
            </a:extLst>
          </p:cNvPr>
          <p:cNvSpPr/>
          <p:nvPr/>
        </p:nvSpPr>
        <p:spPr>
          <a:xfrm>
            <a:off x="7466000" y="3736401"/>
            <a:ext cx="200998" cy="194532"/>
          </a:xfrm>
          <a:prstGeom prst="ellipse">
            <a:avLst/>
          </a:prstGeom>
          <a:solidFill>
            <a:schemeClr val="accent6"/>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 name="Oval 30">
            <a:extLst>
              <a:ext uri="{FF2B5EF4-FFF2-40B4-BE49-F238E27FC236}">
                <a16:creationId xmlns:a16="http://schemas.microsoft.com/office/drawing/2014/main" id="{EC7E8BCE-76DF-789A-05E5-DA57989D491D}"/>
              </a:ext>
            </a:extLst>
          </p:cNvPr>
          <p:cNvSpPr/>
          <p:nvPr/>
        </p:nvSpPr>
        <p:spPr>
          <a:xfrm>
            <a:off x="7782339" y="3772309"/>
            <a:ext cx="200998" cy="194532"/>
          </a:xfrm>
          <a:prstGeom prst="ellipse">
            <a:avLst/>
          </a:prstGeom>
          <a:solidFill>
            <a:schemeClr val="accent6"/>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2" name="Oval 31">
            <a:extLst>
              <a:ext uri="{FF2B5EF4-FFF2-40B4-BE49-F238E27FC236}">
                <a16:creationId xmlns:a16="http://schemas.microsoft.com/office/drawing/2014/main" id="{905DB751-5DE9-9767-0274-86213255A1BE}"/>
              </a:ext>
            </a:extLst>
          </p:cNvPr>
          <p:cNvSpPr/>
          <p:nvPr/>
        </p:nvSpPr>
        <p:spPr>
          <a:xfrm>
            <a:off x="8013458" y="3799787"/>
            <a:ext cx="200998" cy="194532"/>
          </a:xfrm>
          <a:prstGeom prst="ellipse">
            <a:avLst/>
          </a:prstGeom>
          <a:solidFill>
            <a:schemeClr val="accent6"/>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3" name="Oval 32">
            <a:extLst>
              <a:ext uri="{FF2B5EF4-FFF2-40B4-BE49-F238E27FC236}">
                <a16:creationId xmlns:a16="http://schemas.microsoft.com/office/drawing/2014/main" id="{6869222E-04A7-47B5-5C55-F1FC6633BED9}"/>
              </a:ext>
            </a:extLst>
          </p:cNvPr>
          <p:cNvSpPr/>
          <p:nvPr/>
        </p:nvSpPr>
        <p:spPr>
          <a:xfrm>
            <a:off x="8235342" y="3793706"/>
            <a:ext cx="200998" cy="194532"/>
          </a:xfrm>
          <a:prstGeom prst="ellipse">
            <a:avLst/>
          </a:prstGeom>
          <a:solidFill>
            <a:schemeClr val="accent6"/>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4" name="Oval 33">
            <a:extLst>
              <a:ext uri="{FF2B5EF4-FFF2-40B4-BE49-F238E27FC236}">
                <a16:creationId xmlns:a16="http://schemas.microsoft.com/office/drawing/2014/main" id="{366BCA9D-5BA8-F7F3-7111-FC04D5A95033}"/>
              </a:ext>
            </a:extLst>
          </p:cNvPr>
          <p:cNvSpPr/>
          <p:nvPr/>
        </p:nvSpPr>
        <p:spPr>
          <a:xfrm>
            <a:off x="8532260" y="3799787"/>
            <a:ext cx="200998" cy="194532"/>
          </a:xfrm>
          <a:prstGeom prst="ellipse">
            <a:avLst/>
          </a:prstGeom>
          <a:solidFill>
            <a:schemeClr val="accent6"/>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5" name="Oval 34">
            <a:extLst>
              <a:ext uri="{FF2B5EF4-FFF2-40B4-BE49-F238E27FC236}">
                <a16:creationId xmlns:a16="http://schemas.microsoft.com/office/drawing/2014/main" id="{5901E309-7B54-2C8E-F075-AA0096EC5A25}"/>
              </a:ext>
            </a:extLst>
          </p:cNvPr>
          <p:cNvSpPr/>
          <p:nvPr/>
        </p:nvSpPr>
        <p:spPr>
          <a:xfrm>
            <a:off x="6996692" y="4017723"/>
            <a:ext cx="200998" cy="194532"/>
          </a:xfrm>
          <a:prstGeom prst="ellipse">
            <a:avLst/>
          </a:prstGeom>
          <a:solidFill>
            <a:schemeClr val="accent6"/>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6" name="Oval 35">
            <a:extLst>
              <a:ext uri="{FF2B5EF4-FFF2-40B4-BE49-F238E27FC236}">
                <a16:creationId xmlns:a16="http://schemas.microsoft.com/office/drawing/2014/main" id="{E814C0AB-DEB6-3E78-1EA5-8F0AF0FF48D0}"/>
              </a:ext>
            </a:extLst>
          </p:cNvPr>
          <p:cNvSpPr/>
          <p:nvPr/>
        </p:nvSpPr>
        <p:spPr>
          <a:xfrm>
            <a:off x="7250512" y="4017723"/>
            <a:ext cx="200998" cy="194532"/>
          </a:xfrm>
          <a:prstGeom prst="ellipse">
            <a:avLst/>
          </a:prstGeom>
          <a:solidFill>
            <a:schemeClr val="accent6"/>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7" name="Oval 36">
            <a:extLst>
              <a:ext uri="{FF2B5EF4-FFF2-40B4-BE49-F238E27FC236}">
                <a16:creationId xmlns:a16="http://schemas.microsoft.com/office/drawing/2014/main" id="{3F24CB97-6DAB-C7D6-9DA9-6E9A4B8ABECA}"/>
              </a:ext>
            </a:extLst>
          </p:cNvPr>
          <p:cNvSpPr/>
          <p:nvPr/>
        </p:nvSpPr>
        <p:spPr>
          <a:xfrm>
            <a:off x="7511266" y="3976682"/>
            <a:ext cx="200998" cy="194532"/>
          </a:xfrm>
          <a:prstGeom prst="ellipse">
            <a:avLst/>
          </a:prstGeom>
          <a:solidFill>
            <a:schemeClr val="accent6"/>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8" name="Oval 37">
            <a:extLst>
              <a:ext uri="{FF2B5EF4-FFF2-40B4-BE49-F238E27FC236}">
                <a16:creationId xmlns:a16="http://schemas.microsoft.com/office/drawing/2014/main" id="{1D412CE4-CFED-970A-1125-FFA448A6A8DB}"/>
              </a:ext>
            </a:extLst>
          </p:cNvPr>
          <p:cNvSpPr/>
          <p:nvPr/>
        </p:nvSpPr>
        <p:spPr>
          <a:xfrm>
            <a:off x="7756925" y="3995546"/>
            <a:ext cx="200998" cy="194532"/>
          </a:xfrm>
          <a:prstGeom prst="ellipse">
            <a:avLst/>
          </a:prstGeom>
          <a:solidFill>
            <a:schemeClr val="accent6"/>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9" name="Oval 38">
            <a:extLst>
              <a:ext uri="{FF2B5EF4-FFF2-40B4-BE49-F238E27FC236}">
                <a16:creationId xmlns:a16="http://schemas.microsoft.com/office/drawing/2014/main" id="{086F7575-60DD-6079-05E3-1B97E7C1FDC3}"/>
              </a:ext>
            </a:extLst>
          </p:cNvPr>
          <p:cNvSpPr/>
          <p:nvPr/>
        </p:nvSpPr>
        <p:spPr>
          <a:xfrm>
            <a:off x="8009690" y="4017723"/>
            <a:ext cx="200998" cy="194532"/>
          </a:xfrm>
          <a:prstGeom prst="ellipse">
            <a:avLst/>
          </a:prstGeom>
          <a:solidFill>
            <a:schemeClr val="accent6"/>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0" name="Oval 39">
            <a:extLst>
              <a:ext uri="{FF2B5EF4-FFF2-40B4-BE49-F238E27FC236}">
                <a16:creationId xmlns:a16="http://schemas.microsoft.com/office/drawing/2014/main" id="{8653A9B5-0F18-3C9A-78F4-7E8E36C3A1B4}"/>
              </a:ext>
            </a:extLst>
          </p:cNvPr>
          <p:cNvSpPr/>
          <p:nvPr/>
        </p:nvSpPr>
        <p:spPr>
          <a:xfrm>
            <a:off x="8269091" y="4017723"/>
            <a:ext cx="200998" cy="194532"/>
          </a:xfrm>
          <a:prstGeom prst="ellipse">
            <a:avLst/>
          </a:prstGeom>
          <a:solidFill>
            <a:schemeClr val="accent6"/>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1" name="Oval 40">
            <a:extLst>
              <a:ext uri="{FF2B5EF4-FFF2-40B4-BE49-F238E27FC236}">
                <a16:creationId xmlns:a16="http://schemas.microsoft.com/office/drawing/2014/main" id="{B3959AE8-83E9-487E-BAA3-6948EDAF195A}"/>
              </a:ext>
            </a:extLst>
          </p:cNvPr>
          <p:cNvSpPr/>
          <p:nvPr/>
        </p:nvSpPr>
        <p:spPr>
          <a:xfrm>
            <a:off x="8528492" y="4017723"/>
            <a:ext cx="200998" cy="194532"/>
          </a:xfrm>
          <a:prstGeom prst="ellipse">
            <a:avLst/>
          </a:prstGeom>
          <a:solidFill>
            <a:schemeClr val="accent6"/>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2" name="Oval 41">
            <a:extLst>
              <a:ext uri="{FF2B5EF4-FFF2-40B4-BE49-F238E27FC236}">
                <a16:creationId xmlns:a16="http://schemas.microsoft.com/office/drawing/2014/main" id="{712BC040-A0E8-AA35-DD32-6567E8EF0C15}"/>
              </a:ext>
            </a:extLst>
          </p:cNvPr>
          <p:cNvSpPr/>
          <p:nvPr/>
        </p:nvSpPr>
        <p:spPr>
          <a:xfrm>
            <a:off x="7013160" y="3134774"/>
            <a:ext cx="200998" cy="194532"/>
          </a:xfrm>
          <a:prstGeom prst="ellipse">
            <a:avLst/>
          </a:prstGeom>
          <a:solidFill>
            <a:schemeClr val="accent6"/>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3" name="Oval 42">
            <a:extLst>
              <a:ext uri="{FF2B5EF4-FFF2-40B4-BE49-F238E27FC236}">
                <a16:creationId xmlns:a16="http://schemas.microsoft.com/office/drawing/2014/main" id="{93503CE9-D8DA-24B6-69BB-F507026D06F7}"/>
              </a:ext>
            </a:extLst>
          </p:cNvPr>
          <p:cNvSpPr/>
          <p:nvPr/>
        </p:nvSpPr>
        <p:spPr>
          <a:xfrm>
            <a:off x="7311585" y="3179630"/>
            <a:ext cx="200998" cy="194532"/>
          </a:xfrm>
          <a:prstGeom prst="ellipse">
            <a:avLst/>
          </a:prstGeom>
          <a:solidFill>
            <a:schemeClr val="accent6"/>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4" name="Oval 43">
            <a:extLst>
              <a:ext uri="{FF2B5EF4-FFF2-40B4-BE49-F238E27FC236}">
                <a16:creationId xmlns:a16="http://schemas.microsoft.com/office/drawing/2014/main" id="{8C6200BD-9178-B4A2-12C1-2B7DA8349403}"/>
              </a:ext>
            </a:extLst>
          </p:cNvPr>
          <p:cNvSpPr/>
          <p:nvPr/>
        </p:nvSpPr>
        <p:spPr>
          <a:xfrm>
            <a:off x="7517063" y="3116557"/>
            <a:ext cx="200998" cy="194532"/>
          </a:xfrm>
          <a:prstGeom prst="ellipse">
            <a:avLst/>
          </a:prstGeom>
          <a:solidFill>
            <a:schemeClr val="accent6"/>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5" name="Oval 44">
            <a:extLst>
              <a:ext uri="{FF2B5EF4-FFF2-40B4-BE49-F238E27FC236}">
                <a16:creationId xmlns:a16="http://schemas.microsoft.com/office/drawing/2014/main" id="{4F0E34DB-1F86-317B-297C-D8A9236B165C}"/>
              </a:ext>
            </a:extLst>
          </p:cNvPr>
          <p:cNvSpPr/>
          <p:nvPr/>
        </p:nvSpPr>
        <p:spPr>
          <a:xfrm>
            <a:off x="7767660" y="3134774"/>
            <a:ext cx="200998" cy="194532"/>
          </a:xfrm>
          <a:prstGeom prst="ellipse">
            <a:avLst/>
          </a:prstGeom>
          <a:solidFill>
            <a:schemeClr val="accent6"/>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4" name="Oval 73">
            <a:extLst>
              <a:ext uri="{FF2B5EF4-FFF2-40B4-BE49-F238E27FC236}">
                <a16:creationId xmlns:a16="http://schemas.microsoft.com/office/drawing/2014/main" id="{39EE0387-DB5D-8EE5-AF7E-E7B5800933FA}"/>
              </a:ext>
            </a:extLst>
          </p:cNvPr>
          <p:cNvSpPr/>
          <p:nvPr/>
        </p:nvSpPr>
        <p:spPr>
          <a:xfrm>
            <a:off x="8026158" y="3134774"/>
            <a:ext cx="200998" cy="194532"/>
          </a:xfrm>
          <a:prstGeom prst="ellipse">
            <a:avLst/>
          </a:prstGeom>
          <a:solidFill>
            <a:schemeClr val="accent6"/>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5" name="Oval 74">
            <a:extLst>
              <a:ext uri="{FF2B5EF4-FFF2-40B4-BE49-F238E27FC236}">
                <a16:creationId xmlns:a16="http://schemas.microsoft.com/office/drawing/2014/main" id="{9026E03F-9D54-CDF4-2C4B-E754449A8664}"/>
              </a:ext>
            </a:extLst>
          </p:cNvPr>
          <p:cNvSpPr/>
          <p:nvPr/>
        </p:nvSpPr>
        <p:spPr>
          <a:xfrm>
            <a:off x="8315721" y="3153457"/>
            <a:ext cx="200998" cy="194532"/>
          </a:xfrm>
          <a:prstGeom prst="ellipse">
            <a:avLst/>
          </a:prstGeom>
          <a:solidFill>
            <a:schemeClr val="accent6"/>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6" name="Oval 75">
            <a:extLst>
              <a:ext uri="{FF2B5EF4-FFF2-40B4-BE49-F238E27FC236}">
                <a16:creationId xmlns:a16="http://schemas.microsoft.com/office/drawing/2014/main" id="{012C6913-6974-4270-3A15-10B3212F773B}"/>
              </a:ext>
            </a:extLst>
          </p:cNvPr>
          <p:cNvSpPr/>
          <p:nvPr/>
        </p:nvSpPr>
        <p:spPr>
          <a:xfrm>
            <a:off x="8544960" y="3109374"/>
            <a:ext cx="200998" cy="194532"/>
          </a:xfrm>
          <a:prstGeom prst="ellipse">
            <a:avLst/>
          </a:prstGeom>
          <a:solidFill>
            <a:schemeClr val="accent6"/>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722733229"/>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7869AC3-8F0D-35F0-FDDC-9557B5E049A7}"/>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B2F926E1-41C9-60C2-3CA8-F02E948E2BF5}"/>
              </a:ext>
            </a:extLst>
          </p:cNvPr>
          <p:cNvSpPr txBox="1"/>
          <p:nvPr/>
        </p:nvSpPr>
        <p:spPr>
          <a:xfrm>
            <a:off x="732251" y="1663032"/>
            <a:ext cx="7509936" cy="4031873"/>
          </a:xfrm>
          <a:prstGeom prst="rect">
            <a:avLst/>
          </a:prstGeom>
          <a:noFill/>
        </p:spPr>
        <p:txBody>
          <a:bodyPr wrap="square" rtlCol="0">
            <a:spAutoFit/>
          </a:bodyPr>
          <a:lstStyle/>
          <a:p>
            <a:pPr>
              <a:spcAft>
                <a:spcPts val="1200"/>
              </a:spcAft>
            </a:pPr>
            <a:r>
              <a:rPr lang="en-GB" sz="3200" dirty="0" err="1">
                <a:latin typeface="Arial" panose="020B0604020202020204" pitchFamily="34" charset="0"/>
                <a:cs typeface="Arial" panose="020B0604020202020204" pitchFamily="34" charset="0"/>
              </a:rPr>
              <a:t>Faigheann</a:t>
            </a:r>
            <a:r>
              <a:rPr lang="en-GB" sz="3200" dirty="0">
                <a:latin typeface="Arial" panose="020B0604020202020204" pitchFamily="34" charset="0"/>
                <a:cs typeface="Arial" panose="020B0604020202020204" pitchFamily="34" charset="0"/>
              </a:rPr>
              <a:t> </a:t>
            </a:r>
            <a:r>
              <a:rPr lang="en-GB" sz="3200" dirty="0" err="1">
                <a:latin typeface="Arial" panose="020B0604020202020204" pitchFamily="34" charset="0"/>
                <a:cs typeface="Arial" panose="020B0604020202020204" pitchFamily="34" charset="0"/>
              </a:rPr>
              <a:t>cáithníní</a:t>
            </a:r>
            <a:r>
              <a:rPr lang="en-GB" sz="3200" dirty="0">
                <a:latin typeface="Arial" panose="020B0604020202020204" pitchFamily="34" charset="0"/>
                <a:cs typeface="Arial" panose="020B0604020202020204" pitchFamily="34" charset="0"/>
              </a:rPr>
              <a:t> </a:t>
            </a:r>
            <a:r>
              <a:rPr lang="en-GB" sz="3200" dirty="0" err="1">
                <a:latin typeface="Arial" panose="020B0604020202020204" pitchFamily="34" charset="0"/>
                <a:cs typeface="Arial" panose="020B0604020202020204" pitchFamily="34" charset="0"/>
              </a:rPr>
              <a:t>dóthain</a:t>
            </a:r>
            <a:r>
              <a:rPr lang="en-GB" sz="3200" dirty="0">
                <a:latin typeface="Arial" panose="020B0604020202020204" pitchFamily="34" charset="0"/>
                <a:cs typeface="Arial" panose="020B0604020202020204" pitchFamily="34" charset="0"/>
              </a:rPr>
              <a:t> </a:t>
            </a:r>
            <a:r>
              <a:rPr lang="en-GB" sz="3200" dirty="0" err="1">
                <a:latin typeface="Arial" panose="020B0604020202020204" pitchFamily="34" charset="0"/>
                <a:cs typeface="Arial" panose="020B0604020202020204" pitchFamily="34" charset="0"/>
              </a:rPr>
              <a:t>fuinnimh</a:t>
            </a:r>
            <a:r>
              <a:rPr lang="en-GB" sz="3200" dirty="0">
                <a:latin typeface="Arial" panose="020B0604020202020204" pitchFamily="34" charset="0"/>
                <a:cs typeface="Arial" panose="020B0604020202020204" pitchFamily="34" charset="0"/>
              </a:rPr>
              <a:t> </a:t>
            </a:r>
            <a:r>
              <a:rPr lang="en-GB" sz="3200" dirty="0" err="1">
                <a:latin typeface="Arial" panose="020B0604020202020204" pitchFamily="34" charset="0"/>
                <a:cs typeface="Arial" panose="020B0604020202020204" pitchFamily="34" charset="0"/>
              </a:rPr>
              <a:t>chun</a:t>
            </a:r>
            <a:r>
              <a:rPr lang="en-GB" sz="3200" dirty="0">
                <a:latin typeface="Arial" panose="020B0604020202020204" pitchFamily="34" charset="0"/>
                <a:cs typeface="Arial" panose="020B0604020202020204" pitchFamily="34" charset="0"/>
              </a:rPr>
              <a:t> </a:t>
            </a:r>
            <a:r>
              <a:rPr lang="en-GB" sz="3200" dirty="0" err="1">
                <a:latin typeface="Arial" panose="020B0604020202020204" pitchFamily="34" charset="0"/>
                <a:cs typeface="Arial" panose="020B0604020202020204" pitchFamily="34" charset="0"/>
              </a:rPr>
              <a:t>bogadh</a:t>
            </a:r>
            <a:r>
              <a:rPr lang="en-GB" sz="3200" dirty="0">
                <a:latin typeface="Arial" panose="020B0604020202020204" pitchFamily="34" charset="0"/>
                <a:cs typeface="Arial" panose="020B0604020202020204" pitchFamily="34" charset="0"/>
              </a:rPr>
              <a:t> </a:t>
            </a:r>
            <a:r>
              <a:rPr lang="en-GB" sz="3200" dirty="0" err="1">
                <a:latin typeface="Arial" panose="020B0604020202020204" pitchFamily="34" charset="0"/>
                <a:cs typeface="Arial" panose="020B0604020202020204" pitchFamily="34" charset="0"/>
              </a:rPr>
              <a:t>óna</a:t>
            </a:r>
            <a:r>
              <a:rPr lang="en-GB" sz="3200" dirty="0">
                <a:latin typeface="Arial" panose="020B0604020202020204" pitchFamily="34" charset="0"/>
                <a:cs typeface="Arial" panose="020B0604020202020204" pitchFamily="34" charset="0"/>
              </a:rPr>
              <a:t> </a:t>
            </a:r>
            <a:r>
              <a:rPr lang="en-GB" sz="3200" dirty="0" err="1">
                <a:latin typeface="Arial" panose="020B0604020202020204" pitchFamily="34" charset="0"/>
                <a:cs typeface="Arial" panose="020B0604020202020204" pitchFamily="34" charset="0"/>
              </a:rPr>
              <a:t>suíomhanna</a:t>
            </a:r>
            <a:r>
              <a:rPr lang="en-GB" sz="3200" dirty="0">
                <a:latin typeface="Arial" panose="020B0604020202020204" pitchFamily="34" charset="0"/>
                <a:cs typeface="Arial" panose="020B0604020202020204" pitchFamily="34" charset="0"/>
              </a:rPr>
              <a:t> </a:t>
            </a:r>
            <a:r>
              <a:rPr lang="en-GB" sz="3200" dirty="0" err="1">
                <a:latin typeface="Arial" panose="020B0604020202020204" pitchFamily="34" charset="0"/>
                <a:cs typeface="Arial" panose="020B0604020202020204" pitchFamily="34" charset="0"/>
              </a:rPr>
              <a:t>cothromaíochta</a:t>
            </a:r>
            <a:r>
              <a:rPr lang="en-GB" sz="3200" dirty="0">
                <a:latin typeface="Arial" panose="020B0604020202020204" pitchFamily="34" charset="0"/>
                <a:cs typeface="Arial" panose="020B0604020202020204" pitchFamily="34" charset="0"/>
              </a:rPr>
              <a:t> </a:t>
            </a:r>
            <a:r>
              <a:rPr lang="en-GB" sz="3200" dirty="0" err="1">
                <a:latin typeface="Arial" panose="020B0604020202020204" pitchFamily="34" charset="0"/>
                <a:cs typeface="Arial" panose="020B0604020202020204" pitchFamily="34" charset="0"/>
              </a:rPr>
              <a:t>sa</a:t>
            </a:r>
            <a:r>
              <a:rPr lang="en-GB" sz="3200" dirty="0">
                <a:latin typeface="Arial" panose="020B0604020202020204" pitchFamily="34" charset="0"/>
                <a:cs typeface="Arial" panose="020B0604020202020204" pitchFamily="34" charset="0"/>
              </a:rPr>
              <a:t> </a:t>
            </a:r>
            <a:r>
              <a:rPr lang="en-GB" sz="3200" dirty="0" err="1">
                <a:latin typeface="Arial" panose="020B0604020202020204" pitchFamily="34" charset="0"/>
                <a:cs typeface="Arial" panose="020B0604020202020204" pitchFamily="34" charset="0"/>
              </a:rPr>
              <a:t>struchtúr</a:t>
            </a:r>
            <a:r>
              <a:rPr lang="en-GB" sz="3200" dirty="0">
                <a:latin typeface="Arial" panose="020B0604020202020204" pitchFamily="34" charset="0"/>
                <a:cs typeface="Arial" panose="020B0604020202020204" pitchFamily="34" charset="0"/>
              </a:rPr>
              <a:t>. </a:t>
            </a:r>
            <a:r>
              <a:rPr lang="en-GB" sz="3200" dirty="0" err="1">
                <a:latin typeface="Arial" panose="020B0604020202020204" pitchFamily="34" charset="0"/>
                <a:cs typeface="Arial" panose="020B0604020202020204" pitchFamily="34" charset="0"/>
              </a:rPr>
              <a:t>Ligeann</a:t>
            </a:r>
            <a:r>
              <a:rPr lang="en-GB" sz="3200" dirty="0">
                <a:latin typeface="Arial" panose="020B0604020202020204" pitchFamily="34" charset="0"/>
                <a:cs typeface="Arial" panose="020B0604020202020204" pitchFamily="34" charset="0"/>
              </a:rPr>
              <a:t> </a:t>
            </a:r>
            <a:r>
              <a:rPr lang="en-GB" sz="3200" dirty="0" err="1">
                <a:latin typeface="Arial" panose="020B0604020202020204" pitchFamily="34" charset="0"/>
                <a:cs typeface="Arial" panose="020B0604020202020204" pitchFamily="34" charset="0"/>
              </a:rPr>
              <a:t>sé</a:t>
            </a:r>
            <a:r>
              <a:rPr lang="en-GB" sz="3200" dirty="0">
                <a:latin typeface="Arial" panose="020B0604020202020204" pitchFamily="34" charset="0"/>
                <a:cs typeface="Arial" panose="020B0604020202020204" pitchFamily="34" charset="0"/>
              </a:rPr>
              <a:t> </a:t>
            </a:r>
            <a:r>
              <a:rPr lang="en-GB" sz="3200" dirty="0" err="1">
                <a:latin typeface="Arial" panose="020B0604020202020204" pitchFamily="34" charset="0"/>
                <a:cs typeface="Arial" panose="020B0604020202020204" pitchFamily="34" charset="0"/>
              </a:rPr>
              <a:t>seo</a:t>
            </a:r>
            <a:r>
              <a:rPr lang="en-GB" sz="3200" dirty="0">
                <a:latin typeface="Arial" panose="020B0604020202020204" pitchFamily="34" charset="0"/>
                <a:cs typeface="Arial" panose="020B0604020202020204" pitchFamily="34" charset="0"/>
              </a:rPr>
              <a:t> </a:t>
            </a:r>
            <a:r>
              <a:rPr lang="en-GB" sz="3200" dirty="0" err="1">
                <a:latin typeface="Arial" panose="020B0604020202020204" pitchFamily="34" charset="0"/>
                <a:cs typeface="Arial" panose="020B0604020202020204" pitchFamily="34" charset="0"/>
              </a:rPr>
              <a:t>dóibh</a:t>
            </a:r>
            <a:r>
              <a:rPr lang="en-GB" sz="3200" dirty="0">
                <a:latin typeface="Arial" panose="020B0604020202020204" pitchFamily="34" charset="0"/>
                <a:cs typeface="Arial" panose="020B0604020202020204" pitchFamily="34" charset="0"/>
              </a:rPr>
              <a:t> </a:t>
            </a:r>
            <a:r>
              <a:rPr lang="en-GB" sz="3200" dirty="0" err="1">
                <a:latin typeface="Arial" panose="020B0604020202020204" pitchFamily="34" charset="0"/>
                <a:cs typeface="Arial" panose="020B0604020202020204" pitchFamily="34" charset="0"/>
              </a:rPr>
              <a:t>bogadh</a:t>
            </a:r>
            <a:r>
              <a:rPr lang="en-GB" sz="3200" dirty="0">
                <a:latin typeface="Arial" panose="020B0604020202020204" pitchFamily="34" charset="0"/>
                <a:cs typeface="Arial" panose="020B0604020202020204" pitchFamily="34" charset="0"/>
              </a:rPr>
              <a:t> </a:t>
            </a:r>
            <a:r>
              <a:rPr lang="en-GB" sz="3200" dirty="0" err="1">
                <a:latin typeface="Arial" panose="020B0604020202020204" pitchFamily="34" charset="0"/>
                <a:cs typeface="Arial" panose="020B0604020202020204" pitchFamily="34" charset="0"/>
              </a:rPr>
              <a:t>timpeall</a:t>
            </a:r>
            <a:r>
              <a:rPr lang="en-GB" sz="3200" dirty="0">
                <a:latin typeface="Arial" panose="020B0604020202020204" pitchFamily="34" charset="0"/>
                <a:cs typeface="Arial" panose="020B0604020202020204" pitchFamily="34" charset="0"/>
              </a:rPr>
              <a:t> go </a:t>
            </a:r>
            <a:r>
              <a:rPr lang="en-GB" sz="3200" dirty="0" err="1">
                <a:latin typeface="Arial" panose="020B0604020202020204" pitchFamily="34" charset="0"/>
                <a:cs typeface="Arial" panose="020B0604020202020204" pitchFamily="34" charset="0"/>
              </a:rPr>
              <a:t>saor</a:t>
            </a:r>
            <a:r>
              <a:rPr lang="en-GB" sz="3200" dirty="0">
                <a:latin typeface="Arial" panose="020B0604020202020204" pitchFamily="34" charset="0"/>
                <a:cs typeface="Arial" panose="020B0604020202020204" pitchFamily="34" charset="0"/>
              </a:rPr>
              <a:t>. </a:t>
            </a:r>
            <a:r>
              <a:rPr lang="en-GB" sz="3200" dirty="0" err="1">
                <a:latin typeface="Arial" panose="020B0604020202020204" pitchFamily="34" charset="0"/>
                <a:cs typeface="Arial" panose="020B0604020202020204" pitchFamily="34" charset="0"/>
              </a:rPr>
              <a:t>Méadaíonn</a:t>
            </a:r>
            <a:r>
              <a:rPr lang="en-GB" sz="3200" dirty="0">
                <a:latin typeface="Arial" panose="020B0604020202020204" pitchFamily="34" charset="0"/>
                <a:cs typeface="Arial" panose="020B0604020202020204" pitchFamily="34" charset="0"/>
              </a:rPr>
              <a:t> teas le linn </a:t>
            </a:r>
            <a:r>
              <a:rPr lang="en-GB" sz="3200" dirty="0" err="1">
                <a:latin typeface="Arial" panose="020B0604020202020204" pitchFamily="34" charset="0"/>
                <a:cs typeface="Arial" panose="020B0604020202020204" pitchFamily="34" charset="0"/>
              </a:rPr>
              <a:t>leá</a:t>
            </a:r>
            <a:r>
              <a:rPr lang="en-GB" sz="3200" dirty="0">
                <a:latin typeface="Arial" panose="020B0604020202020204" pitchFamily="34" charset="0"/>
                <a:cs typeface="Arial" panose="020B0604020202020204" pitchFamily="34" charset="0"/>
              </a:rPr>
              <a:t> a </a:t>
            </a:r>
            <a:r>
              <a:rPr lang="en-GB" sz="3200" dirty="0" err="1">
                <a:latin typeface="Arial" panose="020B0604020202020204" pitchFamily="34" charset="0"/>
                <a:cs typeface="Arial" panose="020B0604020202020204" pitchFamily="34" charset="0"/>
              </a:rPr>
              <a:t>bhfuinneamh</a:t>
            </a:r>
            <a:r>
              <a:rPr lang="en-GB" sz="3200" dirty="0">
                <a:latin typeface="Arial" panose="020B0604020202020204" pitchFamily="34" charset="0"/>
                <a:cs typeface="Arial" panose="020B0604020202020204" pitchFamily="34" charset="0"/>
              </a:rPr>
              <a:t> </a:t>
            </a:r>
            <a:r>
              <a:rPr lang="en-GB" sz="3200" dirty="0" err="1">
                <a:latin typeface="Arial" panose="020B0604020202020204" pitchFamily="34" charset="0"/>
                <a:cs typeface="Arial" panose="020B0604020202020204" pitchFamily="34" charset="0"/>
              </a:rPr>
              <a:t>poitéinsiúil</a:t>
            </a:r>
            <a:r>
              <a:rPr lang="en-GB" sz="3200" dirty="0">
                <a:latin typeface="Arial" panose="020B0604020202020204" pitchFamily="34" charset="0"/>
                <a:cs typeface="Arial" panose="020B0604020202020204" pitchFamily="34" charset="0"/>
              </a:rPr>
              <a:t>, </a:t>
            </a:r>
            <a:r>
              <a:rPr lang="en-GB" sz="3200" b="1" i="1" u="sng" dirty="0" err="1">
                <a:latin typeface="Arial" panose="020B0604020202020204" pitchFamily="34" charset="0"/>
                <a:cs typeface="Arial" panose="020B0604020202020204" pitchFamily="34" charset="0"/>
              </a:rPr>
              <a:t>ní</a:t>
            </a:r>
            <a:r>
              <a:rPr lang="en-GB" sz="3200" dirty="0">
                <a:latin typeface="Arial" panose="020B0604020202020204" pitchFamily="34" charset="0"/>
                <a:cs typeface="Arial" panose="020B0604020202020204" pitchFamily="34" charset="0"/>
              </a:rPr>
              <a:t> a </a:t>
            </a:r>
            <a:r>
              <a:rPr lang="en-GB" sz="3200" dirty="0" err="1">
                <a:latin typeface="Arial" panose="020B0604020202020204" pitchFamily="34" charset="0"/>
                <a:cs typeface="Arial" panose="020B0604020202020204" pitchFamily="34" charset="0"/>
              </a:rPr>
              <a:t>bhfuinneamh</a:t>
            </a:r>
            <a:r>
              <a:rPr lang="en-GB" sz="3200" dirty="0">
                <a:latin typeface="Arial" panose="020B0604020202020204" pitchFamily="34" charset="0"/>
                <a:cs typeface="Arial" panose="020B0604020202020204" pitchFamily="34" charset="0"/>
              </a:rPr>
              <a:t> </a:t>
            </a:r>
            <a:r>
              <a:rPr lang="en-GB" sz="3200" dirty="0" err="1">
                <a:latin typeface="Arial" panose="020B0604020202020204" pitchFamily="34" charset="0"/>
                <a:cs typeface="Arial" panose="020B0604020202020204" pitchFamily="34" charset="0"/>
              </a:rPr>
              <a:t>cinéiteach</a:t>
            </a:r>
            <a:r>
              <a:rPr lang="en-GB" sz="3200" dirty="0">
                <a:latin typeface="Arial" panose="020B0604020202020204" pitchFamily="34" charset="0"/>
                <a:cs typeface="Arial" panose="020B0604020202020204" pitchFamily="34" charset="0"/>
              </a:rPr>
              <a:t>. </a:t>
            </a:r>
            <a:r>
              <a:rPr lang="en-GB" sz="3200" dirty="0" err="1">
                <a:latin typeface="Arial" panose="020B0604020202020204" pitchFamily="34" charset="0"/>
                <a:cs typeface="Arial" panose="020B0604020202020204" pitchFamily="34" charset="0"/>
              </a:rPr>
              <a:t>Dá</a:t>
            </a:r>
            <a:r>
              <a:rPr lang="en-GB" sz="3200" dirty="0">
                <a:latin typeface="Arial" panose="020B0604020202020204" pitchFamily="34" charset="0"/>
                <a:cs typeface="Arial" panose="020B0604020202020204" pitchFamily="34" charset="0"/>
              </a:rPr>
              <a:t> </a:t>
            </a:r>
            <a:r>
              <a:rPr lang="en-GB" sz="3200" dirty="0" err="1">
                <a:latin typeface="Arial" panose="020B0604020202020204" pitchFamily="34" charset="0"/>
                <a:cs typeface="Arial" panose="020B0604020202020204" pitchFamily="34" charset="0"/>
              </a:rPr>
              <a:t>bhrí</a:t>
            </a:r>
            <a:r>
              <a:rPr lang="en-GB" sz="3200" dirty="0">
                <a:latin typeface="Arial" panose="020B0604020202020204" pitchFamily="34" charset="0"/>
                <a:cs typeface="Arial" panose="020B0604020202020204" pitchFamily="34" charset="0"/>
              </a:rPr>
              <a:t> sin, </a:t>
            </a:r>
            <a:r>
              <a:rPr lang="en-GB" sz="3200" dirty="0" err="1">
                <a:latin typeface="Arial" panose="020B0604020202020204" pitchFamily="34" charset="0"/>
                <a:cs typeface="Arial" panose="020B0604020202020204" pitchFamily="34" charset="0"/>
              </a:rPr>
              <a:t>ní</a:t>
            </a:r>
            <a:r>
              <a:rPr lang="en-GB" sz="3200" dirty="0">
                <a:latin typeface="Arial" panose="020B0604020202020204" pitchFamily="34" charset="0"/>
                <a:cs typeface="Arial" panose="020B0604020202020204" pitchFamily="34" charset="0"/>
              </a:rPr>
              <a:t> </a:t>
            </a:r>
            <a:r>
              <a:rPr lang="en-GB" sz="3200" dirty="0" err="1">
                <a:latin typeface="Arial" panose="020B0604020202020204" pitchFamily="34" charset="0"/>
                <a:cs typeface="Arial" panose="020B0604020202020204" pitchFamily="34" charset="0"/>
              </a:rPr>
              <a:t>ardaíonn</a:t>
            </a:r>
            <a:r>
              <a:rPr lang="en-GB" sz="3200" dirty="0">
                <a:latin typeface="Arial" panose="020B0604020202020204" pitchFamily="34" charset="0"/>
                <a:cs typeface="Arial" panose="020B0604020202020204" pitchFamily="34" charset="0"/>
              </a:rPr>
              <a:t> </a:t>
            </a:r>
            <a:r>
              <a:rPr lang="en-GB" sz="3200" dirty="0" err="1">
                <a:latin typeface="Arial" panose="020B0604020202020204" pitchFamily="34" charset="0"/>
                <a:cs typeface="Arial" panose="020B0604020202020204" pitchFamily="34" charset="0"/>
              </a:rPr>
              <a:t>teocht</a:t>
            </a:r>
            <a:r>
              <a:rPr lang="en-GB" sz="3200" dirty="0">
                <a:latin typeface="Arial" panose="020B0604020202020204" pitchFamily="34" charset="0"/>
                <a:cs typeface="Arial" panose="020B0604020202020204" pitchFamily="34" charset="0"/>
              </a:rPr>
              <a:t> an </a:t>
            </a:r>
            <a:r>
              <a:rPr lang="en-GB" sz="3200" dirty="0" err="1">
                <a:latin typeface="Arial" panose="020B0604020202020204" pitchFamily="34" charset="0"/>
                <a:cs typeface="Arial" panose="020B0604020202020204" pitchFamily="34" charset="0"/>
              </a:rPr>
              <a:t>ábhair</a:t>
            </a:r>
            <a:r>
              <a:rPr lang="en-GB" sz="3200" dirty="0">
                <a:latin typeface="Arial" panose="020B0604020202020204" pitchFamily="34" charset="0"/>
                <a:cs typeface="Arial" panose="020B0604020202020204" pitchFamily="34" charset="0"/>
              </a:rPr>
              <a:t> le linn </a:t>
            </a:r>
            <a:r>
              <a:rPr lang="en-GB" sz="3200" dirty="0" err="1">
                <a:latin typeface="Arial" panose="020B0604020202020204" pitchFamily="34" charset="0"/>
                <a:cs typeface="Arial" panose="020B0604020202020204" pitchFamily="34" charset="0"/>
              </a:rPr>
              <a:t>leá</a:t>
            </a:r>
            <a:r>
              <a:rPr lang="en-GB" sz="3200" dirty="0">
                <a:latin typeface="Arial" panose="020B0604020202020204" pitchFamily="34" charset="0"/>
                <a:cs typeface="Arial" panose="020B0604020202020204" pitchFamily="34" charset="0"/>
              </a:rPr>
              <a:t>.</a:t>
            </a:r>
            <a:endParaRPr lang="en-US" sz="3200" dirty="0">
              <a:latin typeface="Arial" panose="020B0604020202020204" pitchFamily="34" charset="0"/>
              <a:cs typeface="Arial" panose="020B0604020202020204" pitchFamily="34" charset="0"/>
            </a:endParaRPr>
          </a:p>
        </p:txBody>
      </p:sp>
      <p:sp>
        <p:nvSpPr>
          <p:cNvPr id="3" name="Title 2">
            <a:extLst>
              <a:ext uri="{FF2B5EF4-FFF2-40B4-BE49-F238E27FC236}">
                <a16:creationId xmlns:a16="http://schemas.microsoft.com/office/drawing/2014/main" id="{8A528881-6064-B350-7F69-51B63AFF4A41}"/>
              </a:ext>
            </a:extLst>
          </p:cNvPr>
          <p:cNvSpPr>
            <a:spLocks noGrp="1"/>
          </p:cNvSpPr>
          <p:nvPr>
            <p:ph type="title"/>
          </p:nvPr>
        </p:nvSpPr>
        <p:spPr>
          <a:xfrm>
            <a:off x="241300" y="155246"/>
            <a:ext cx="8724900" cy="590931"/>
          </a:xfrm>
        </p:spPr>
        <p:txBody>
          <a:bodyPr/>
          <a:lstStyle/>
          <a:p>
            <a:r>
              <a:rPr lang="fr-FR" dirty="0" err="1"/>
              <a:t>Samhail</a:t>
            </a:r>
            <a:r>
              <a:rPr lang="fr-FR" dirty="0"/>
              <a:t> </a:t>
            </a:r>
            <a:r>
              <a:rPr lang="fr-FR" dirty="0" err="1"/>
              <a:t>cáithníní</a:t>
            </a:r>
            <a:r>
              <a:rPr lang="fr-FR" dirty="0"/>
              <a:t> le </a:t>
            </a:r>
            <a:r>
              <a:rPr lang="fr-FR" dirty="0" err="1"/>
              <a:t>haghaidh</a:t>
            </a:r>
            <a:r>
              <a:rPr lang="fr-FR" dirty="0"/>
              <a:t> </a:t>
            </a:r>
            <a:r>
              <a:rPr lang="fr-FR" dirty="0" err="1"/>
              <a:t>leá</a:t>
            </a:r>
            <a:endParaRPr lang="en-GB" dirty="0"/>
          </a:p>
        </p:txBody>
      </p:sp>
      <p:sp>
        <p:nvSpPr>
          <p:cNvPr id="5" name="TextBox 4">
            <a:extLst>
              <a:ext uri="{FF2B5EF4-FFF2-40B4-BE49-F238E27FC236}">
                <a16:creationId xmlns:a16="http://schemas.microsoft.com/office/drawing/2014/main" id="{69528DF4-A333-ACE3-B869-48064F034294}"/>
              </a:ext>
            </a:extLst>
          </p:cNvPr>
          <p:cNvSpPr txBox="1"/>
          <p:nvPr/>
        </p:nvSpPr>
        <p:spPr>
          <a:xfrm>
            <a:off x="406574" y="913820"/>
            <a:ext cx="8737426" cy="584775"/>
          </a:xfrm>
          <a:prstGeom prst="rect">
            <a:avLst/>
          </a:prstGeom>
          <a:noFill/>
        </p:spPr>
        <p:txBody>
          <a:bodyPr wrap="square">
            <a:spAutoFit/>
          </a:bodyPr>
          <a:lstStyle/>
          <a:p>
            <a:r>
              <a:rPr lang="ga-IE" sz="3200" dirty="0"/>
              <a:t>Laghdaíonn teas na naisc</a:t>
            </a:r>
          </a:p>
        </p:txBody>
      </p:sp>
      <p:grpSp>
        <p:nvGrpSpPr>
          <p:cNvPr id="4" name="Group 3">
            <a:extLst>
              <a:ext uri="{FF2B5EF4-FFF2-40B4-BE49-F238E27FC236}">
                <a16:creationId xmlns:a16="http://schemas.microsoft.com/office/drawing/2014/main" id="{ED6D21AD-D579-4B8E-25F5-9D6E2685863E}"/>
              </a:ext>
            </a:extLst>
          </p:cNvPr>
          <p:cNvGrpSpPr/>
          <p:nvPr/>
        </p:nvGrpSpPr>
        <p:grpSpPr>
          <a:xfrm>
            <a:off x="6677241" y="450711"/>
            <a:ext cx="2288959" cy="939794"/>
            <a:chOff x="6788558" y="700517"/>
            <a:chExt cx="1466554" cy="602134"/>
          </a:xfrm>
        </p:grpSpPr>
        <p:sp>
          <p:nvSpPr>
            <p:cNvPr id="6" name="Freeform: Shape 5">
              <a:extLst>
                <a:ext uri="{FF2B5EF4-FFF2-40B4-BE49-F238E27FC236}">
                  <a16:creationId xmlns:a16="http://schemas.microsoft.com/office/drawing/2014/main" id="{5BB3F450-53EC-48F1-B3B1-D0EA3356CB19}"/>
                </a:ext>
              </a:extLst>
            </p:cNvPr>
            <p:cNvSpPr/>
            <p:nvPr/>
          </p:nvSpPr>
          <p:spPr>
            <a:xfrm>
              <a:off x="6788558" y="814193"/>
              <a:ext cx="1466554" cy="488458"/>
            </a:xfrm>
            <a:custGeom>
              <a:avLst/>
              <a:gdLst>
                <a:gd name="csX0" fmla="*/ 739035 w 1465545"/>
                <a:gd name="csY0" fmla="*/ 0 h 450937"/>
                <a:gd name="csX1" fmla="*/ 0 w 1465545"/>
                <a:gd name="csY1" fmla="*/ 200416 h 450937"/>
                <a:gd name="csX2" fmla="*/ 601249 w 1465545"/>
                <a:gd name="csY2" fmla="*/ 363255 h 450937"/>
                <a:gd name="csX3" fmla="*/ 513567 w 1465545"/>
                <a:gd name="csY3" fmla="*/ 450937 h 450937"/>
                <a:gd name="csX4" fmla="*/ 713983 w 1465545"/>
                <a:gd name="csY4" fmla="*/ 450937 h 450937"/>
                <a:gd name="csX5" fmla="*/ 676405 w 1465545"/>
                <a:gd name="csY5" fmla="*/ 350729 h 450937"/>
                <a:gd name="csX6" fmla="*/ 1215025 w 1465545"/>
                <a:gd name="csY6" fmla="*/ 350729 h 450937"/>
                <a:gd name="csX7" fmla="*/ 1465545 w 1465545"/>
                <a:gd name="csY7" fmla="*/ 125260 h 450937"/>
                <a:gd name="csX8" fmla="*/ 1164920 w 1465545"/>
                <a:gd name="csY8" fmla="*/ 12526 h 450937"/>
                <a:gd name="csX0" fmla="*/ 739782 w 1466292"/>
                <a:gd name="csY0" fmla="*/ 0 h 450937"/>
                <a:gd name="csX1" fmla="*/ 747 w 1466292"/>
                <a:gd name="csY1" fmla="*/ 200416 h 450937"/>
                <a:gd name="csX2" fmla="*/ 601996 w 1466292"/>
                <a:gd name="csY2" fmla="*/ 363255 h 450937"/>
                <a:gd name="csX3" fmla="*/ 514314 w 1466292"/>
                <a:gd name="csY3" fmla="*/ 450937 h 450937"/>
                <a:gd name="csX4" fmla="*/ 714730 w 1466292"/>
                <a:gd name="csY4" fmla="*/ 450937 h 450937"/>
                <a:gd name="csX5" fmla="*/ 677152 w 1466292"/>
                <a:gd name="csY5" fmla="*/ 350729 h 450937"/>
                <a:gd name="csX6" fmla="*/ 1215772 w 1466292"/>
                <a:gd name="csY6" fmla="*/ 350729 h 450937"/>
                <a:gd name="csX7" fmla="*/ 1466292 w 1466292"/>
                <a:gd name="csY7" fmla="*/ 125260 h 450937"/>
                <a:gd name="csX8" fmla="*/ 1165667 w 1466292"/>
                <a:gd name="csY8" fmla="*/ 12526 h 450937"/>
                <a:gd name="csX0" fmla="*/ 739782 w 1466292"/>
                <a:gd name="csY0" fmla="*/ 0 h 463463"/>
                <a:gd name="csX1" fmla="*/ 747 w 1466292"/>
                <a:gd name="csY1" fmla="*/ 200416 h 463463"/>
                <a:gd name="csX2" fmla="*/ 601996 w 1466292"/>
                <a:gd name="csY2" fmla="*/ 363255 h 463463"/>
                <a:gd name="csX3" fmla="*/ 439158 w 1466292"/>
                <a:gd name="csY3" fmla="*/ 463463 h 463463"/>
                <a:gd name="csX4" fmla="*/ 714730 w 1466292"/>
                <a:gd name="csY4" fmla="*/ 450937 h 463463"/>
                <a:gd name="csX5" fmla="*/ 677152 w 1466292"/>
                <a:gd name="csY5" fmla="*/ 350729 h 463463"/>
                <a:gd name="csX6" fmla="*/ 1215772 w 1466292"/>
                <a:gd name="csY6" fmla="*/ 350729 h 463463"/>
                <a:gd name="csX7" fmla="*/ 1466292 w 1466292"/>
                <a:gd name="csY7" fmla="*/ 125260 h 463463"/>
                <a:gd name="csX8" fmla="*/ 1165667 w 1466292"/>
                <a:gd name="csY8" fmla="*/ 12526 h 463463"/>
                <a:gd name="csX0" fmla="*/ 739782 w 1466292"/>
                <a:gd name="csY0" fmla="*/ 0 h 479324"/>
                <a:gd name="csX1" fmla="*/ 747 w 1466292"/>
                <a:gd name="csY1" fmla="*/ 200416 h 479324"/>
                <a:gd name="csX2" fmla="*/ 601996 w 1466292"/>
                <a:gd name="csY2" fmla="*/ 363255 h 479324"/>
                <a:gd name="csX3" fmla="*/ 439158 w 1466292"/>
                <a:gd name="csY3" fmla="*/ 463463 h 479324"/>
                <a:gd name="csX4" fmla="*/ 714730 w 1466292"/>
                <a:gd name="csY4" fmla="*/ 450937 h 479324"/>
                <a:gd name="csX5" fmla="*/ 677152 w 1466292"/>
                <a:gd name="csY5" fmla="*/ 350729 h 479324"/>
                <a:gd name="csX6" fmla="*/ 1215772 w 1466292"/>
                <a:gd name="csY6" fmla="*/ 350729 h 479324"/>
                <a:gd name="csX7" fmla="*/ 1466292 w 1466292"/>
                <a:gd name="csY7" fmla="*/ 125260 h 479324"/>
                <a:gd name="csX8" fmla="*/ 1165667 w 1466292"/>
                <a:gd name="csY8" fmla="*/ 12526 h 479324"/>
                <a:gd name="csX0" fmla="*/ 739585 w 1466095"/>
                <a:gd name="csY0" fmla="*/ 0 h 479324"/>
                <a:gd name="csX1" fmla="*/ 550 w 1466095"/>
                <a:gd name="csY1" fmla="*/ 200416 h 479324"/>
                <a:gd name="csX2" fmla="*/ 601799 w 1466095"/>
                <a:gd name="csY2" fmla="*/ 363255 h 479324"/>
                <a:gd name="csX3" fmla="*/ 438961 w 1466095"/>
                <a:gd name="csY3" fmla="*/ 463463 h 479324"/>
                <a:gd name="csX4" fmla="*/ 714533 w 1466095"/>
                <a:gd name="csY4" fmla="*/ 450937 h 479324"/>
                <a:gd name="csX5" fmla="*/ 676955 w 1466095"/>
                <a:gd name="csY5" fmla="*/ 350729 h 479324"/>
                <a:gd name="csX6" fmla="*/ 1215575 w 1466095"/>
                <a:gd name="csY6" fmla="*/ 350729 h 479324"/>
                <a:gd name="csX7" fmla="*/ 1466095 w 1466095"/>
                <a:gd name="csY7" fmla="*/ 125260 h 479324"/>
                <a:gd name="csX8" fmla="*/ 1165470 w 1466095"/>
                <a:gd name="csY8" fmla="*/ 12526 h 479324"/>
                <a:gd name="csX0" fmla="*/ 739585 w 1466095"/>
                <a:gd name="csY0" fmla="*/ 0 h 479324"/>
                <a:gd name="csX1" fmla="*/ 550 w 1466095"/>
                <a:gd name="csY1" fmla="*/ 200416 h 479324"/>
                <a:gd name="csX2" fmla="*/ 601799 w 1466095"/>
                <a:gd name="csY2" fmla="*/ 363255 h 479324"/>
                <a:gd name="csX3" fmla="*/ 438961 w 1466095"/>
                <a:gd name="csY3" fmla="*/ 463463 h 479324"/>
                <a:gd name="csX4" fmla="*/ 714533 w 1466095"/>
                <a:gd name="csY4" fmla="*/ 450937 h 479324"/>
                <a:gd name="csX5" fmla="*/ 676955 w 1466095"/>
                <a:gd name="csY5" fmla="*/ 350729 h 479324"/>
                <a:gd name="csX6" fmla="*/ 1215575 w 1466095"/>
                <a:gd name="csY6" fmla="*/ 350729 h 479324"/>
                <a:gd name="csX7" fmla="*/ 1466095 w 1466095"/>
                <a:gd name="csY7" fmla="*/ 125260 h 479324"/>
                <a:gd name="csX8" fmla="*/ 1165470 w 1466095"/>
                <a:gd name="csY8" fmla="*/ 12526 h 479324"/>
                <a:gd name="csX0" fmla="*/ 739585 w 1466095"/>
                <a:gd name="csY0" fmla="*/ 0 h 488458"/>
                <a:gd name="csX1" fmla="*/ 550 w 1466095"/>
                <a:gd name="csY1" fmla="*/ 200416 h 488458"/>
                <a:gd name="csX2" fmla="*/ 601799 w 1466095"/>
                <a:gd name="csY2" fmla="*/ 363255 h 488458"/>
                <a:gd name="csX3" fmla="*/ 438961 w 1466095"/>
                <a:gd name="csY3" fmla="*/ 463463 h 488458"/>
                <a:gd name="csX4" fmla="*/ 714533 w 1466095"/>
                <a:gd name="csY4" fmla="*/ 450937 h 488458"/>
                <a:gd name="csX5" fmla="*/ 676955 w 1466095"/>
                <a:gd name="csY5" fmla="*/ 350729 h 488458"/>
                <a:gd name="csX6" fmla="*/ 1215575 w 1466095"/>
                <a:gd name="csY6" fmla="*/ 350729 h 488458"/>
                <a:gd name="csX7" fmla="*/ 1466095 w 1466095"/>
                <a:gd name="csY7" fmla="*/ 125260 h 488458"/>
                <a:gd name="csX8" fmla="*/ 1165470 w 1466095"/>
                <a:gd name="csY8" fmla="*/ 12526 h 488458"/>
                <a:gd name="csX0" fmla="*/ 739585 w 1466095"/>
                <a:gd name="csY0" fmla="*/ 0 h 488458"/>
                <a:gd name="csX1" fmla="*/ 550 w 1466095"/>
                <a:gd name="csY1" fmla="*/ 200416 h 488458"/>
                <a:gd name="csX2" fmla="*/ 601799 w 1466095"/>
                <a:gd name="csY2" fmla="*/ 363255 h 488458"/>
                <a:gd name="csX3" fmla="*/ 438961 w 1466095"/>
                <a:gd name="csY3" fmla="*/ 463463 h 488458"/>
                <a:gd name="csX4" fmla="*/ 714533 w 1466095"/>
                <a:gd name="csY4" fmla="*/ 450937 h 488458"/>
                <a:gd name="csX5" fmla="*/ 676955 w 1466095"/>
                <a:gd name="csY5" fmla="*/ 350729 h 488458"/>
                <a:gd name="csX6" fmla="*/ 1215575 w 1466095"/>
                <a:gd name="csY6" fmla="*/ 350729 h 488458"/>
                <a:gd name="csX7" fmla="*/ 1466095 w 1466095"/>
                <a:gd name="csY7" fmla="*/ 125260 h 488458"/>
                <a:gd name="csX8" fmla="*/ 1165470 w 1466095"/>
                <a:gd name="csY8" fmla="*/ 12526 h 488458"/>
                <a:gd name="csX0" fmla="*/ 739585 w 1466554"/>
                <a:gd name="csY0" fmla="*/ 0 h 488458"/>
                <a:gd name="csX1" fmla="*/ 550 w 1466554"/>
                <a:gd name="csY1" fmla="*/ 200416 h 488458"/>
                <a:gd name="csX2" fmla="*/ 601799 w 1466554"/>
                <a:gd name="csY2" fmla="*/ 363255 h 488458"/>
                <a:gd name="csX3" fmla="*/ 438961 w 1466554"/>
                <a:gd name="csY3" fmla="*/ 463463 h 488458"/>
                <a:gd name="csX4" fmla="*/ 714533 w 1466554"/>
                <a:gd name="csY4" fmla="*/ 450937 h 488458"/>
                <a:gd name="csX5" fmla="*/ 676955 w 1466554"/>
                <a:gd name="csY5" fmla="*/ 350729 h 488458"/>
                <a:gd name="csX6" fmla="*/ 1215575 w 1466554"/>
                <a:gd name="csY6" fmla="*/ 350729 h 488458"/>
                <a:gd name="csX7" fmla="*/ 1466095 w 1466554"/>
                <a:gd name="csY7" fmla="*/ 125260 h 488458"/>
                <a:gd name="csX8" fmla="*/ 1165470 w 1466554"/>
                <a:gd name="csY8" fmla="*/ 12526 h 48845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Lst>
              <a:rect l="l" t="t" r="r" b="b"/>
              <a:pathLst>
                <a:path w="1466554" h="488458">
                  <a:moveTo>
                    <a:pt x="739585" y="0"/>
                  </a:moveTo>
                  <a:cubicBezTo>
                    <a:pt x="493240" y="66805"/>
                    <a:pt x="21427" y="133611"/>
                    <a:pt x="550" y="200416"/>
                  </a:cubicBezTo>
                  <a:cubicBezTo>
                    <a:pt x="-20327" y="267221"/>
                    <a:pt x="560133" y="321675"/>
                    <a:pt x="601799" y="363255"/>
                  </a:cubicBezTo>
                  <a:cubicBezTo>
                    <a:pt x="643465" y="404835"/>
                    <a:pt x="407429" y="423188"/>
                    <a:pt x="438961" y="463463"/>
                  </a:cubicBezTo>
                  <a:cubicBezTo>
                    <a:pt x="470493" y="503738"/>
                    <a:pt x="690547" y="492277"/>
                    <a:pt x="714533" y="450937"/>
                  </a:cubicBezTo>
                  <a:cubicBezTo>
                    <a:pt x="738519" y="409597"/>
                    <a:pt x="649815" y="382479"/>
                    <a:pt x="676955" y="350729"/>
                  </a:cubicBezTo>
                  <a:cubicBezTo>
                    <a:pt x="704095" y="318979"/>
                    <a:pt x="1101906" y="400485"/>
                    <a:pt x="1215575" y="350729"/>
                  </a:cubicBezTo>
                  <a:cubicBezTo>
                    <a:pt x="1329244" y="300973"/>
                    <a:pt x="1475816" y="213638"/>
                    <a:pt x="1466095" y="125260"/>
                  </a:cubicBezTo>
                  <a:cubicBezTo>
                    <a:pt x="1456374" y="36882"/>
                    <a:pt x="1265678" y="50104"/>
                    <a:pt x="1165470" y="12526"/>
                  </a:cubicBezTo>
                </a:path>
              </a:pathLst>
            </a:custGeom>
            <a:no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Freeform: Shape 8">
              <a:extLst>
                <a:ext uri="{FF2B5EF4-FFF2-40B4-BE49-F238E27FC236}">
                  <a16:creationId xmlns:a16="http://schemas.microsoft.com/office/drawing/2014/main" id="{1ADCDAC6-5F75-8966-F6F0-628785BAA31D}"/>
                </a:ext>
              </a:extLst>
            </p:cNvPr>
            <p:cNvSpPr/>
            <p:nvPr/>
          </p:nvSpPr>
          <p:spPr>
            <a:xfrm>
              <a:off x="7539613" y="700517"/>
              <a:ext cx="398195" cy="348832"/>
            </a:xfrm>
            <a:custGeom>
              <a:avLst/>
              <a:gdLst>
                <a:gd name="csX0" fmla="*/ 55063 w 398195"/>
                <a:gd name="csY0" fmla="*/ 0 h 293679"/>
                <a:gd name="csX1" fmla="*/ 343132 w 398195"/>
                <a:gd name="csY1" fmla="*/ 0 h 293679"/>
                <a:gd name="csX2" fmla="*/ 398195 w 398195"/>
                <a:gd name="csY2" fmla="*/ 55063 h 293679"/>
                <a:gd name="csX3" fmla="*/ 398195 w 398195"/>
                <a:gd name="csY3" fmla="*/ 275311 h 293679"/>
                <a:gd name="csX4" fmla="*/ 394487 w 398195"/>
                <a:gd name="csY4" fmla="*/ 293679 h 293679"/>
                <a:gd name="csX5" fmla="*/ 3708 w 398195"/>
                <a:gd name="csY5" fmla="*/ 293679 h 293679"/>
                <a:gd name="csX6" fmla="*/ 0 w 398195"/>
                <a:gd name="csY6" fmla="*/ 275311 h 293679"/>
                <a:gd name="csX7" fmla="*/ 0 w 398195"/>
                <a:gd name="csY7" fmla="*/ 55063 h 293679"/>
                <a:gd name="csX8" fmla="*/ 55063 w 398195"/>
                <a:gd name="csY8" fmla="*/ 0 h 293679"/>
                <a:gd name="csX0" fmla="*/ 55063 w 398195"/>
                <a:gd name="csY0" fmla="*/ 0 h 348832"/>
                <a:gd name="csX1" fmla="*/ 343132 w 398195"/>
                <a:gd name="csY1" fmla="*/ 0 h 348832"/>
                <a:gd name="csX2" fmla="*/ 398195 w 398195"/>
                <a:gd name="csY2" fmla="*/ 55063 h 348832"/>
                <a:gd name="csX3" fmla="*/ 398195 w 398195"/>
                <a:gd name="csY3" fmla="*/ 275311 h 348832"/>
                <a:gd name="csX4" fmla="*/ 394487 w 398195"/>
                <a:gd name="csY4" fmla="*/ 293679 h 348832"/>
                <a:gd name="csX5" fmla="*/ 199099 w 398195"/>
                <a:gd name="csY5" fmla="*/ 348638 h 348832"/>
                <a:gd name="csX6" fmla="*/ 3708 w 398195"/>
                <a:gd name="csY6" fmla="*/ 293679 h 348832"/>
                <a:gd name="csX7" fmla="*/ 0 w 398195"/>
                <a:gd name="csY7" fmla="*/ 275311 h 348832"/>
                <a:gd name="csX8" fmla="*/ 0 w 398195"/>
                <a:gd name="csY8" fmla="*/ 55063 h 348832"/>
                <a:gd name="csX9" fmla="*/ 55063 w 398195"/>
                <a:gd name="csY9" fmla="*/ 0 h 348832"/>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Lst>
              <a:rect l="l" t="t" r="r" b="b"/>
              <a:pathLst>
                <a:path w="398195" h="348832">
                  <a:moveTo>
                    <a:pt x="55063" y="0"/>
                  </a:moveTo>
                  <a:lnTo>
                    <a:pt x="343132" y="0"/>
                  </a:lnTo>
                  <a:cubicBezTo>
                    <a:pt x="373542" y="0"/>
                    <a:pt x="398195" y="24653"/>
                    <a:pt x="398195" y="55063"/>
                  </a:cubicBezTo>
                  <a:lnTo>
                    <a:pt x="398195" y="275311"/>
                  </a:lnTo>
                  <a:lnTo>
                    <a:pt x="394487" y="293679"/>
                  </a:lnTo>
                  <a:cubicBezTo>
                    <a:pt x="329358" y="289540"/>
                    <a:pt x="264228" y="352777"/>
                    <a:pt x="199099" y="348638"/>
                  </a:cubicBezTo>
                  <a:lnTo>
                    <a:pt x="3708" y="293679"/>
                  </a:lnTo>
                  <a:lnTo>
                    <a:pt x="0" y="275311"/>
                  </a:lnTo>
                  <a:lnTo>
                    <a:pt x="0" y="55063"/>
                  </a:lnTo>
                  <a:cubicBezTo>
                    <a:pt x="0" y="24653"/>
                    <a:pt x="24653" y="0"/>
                    <a:pt x="55063" y="0"/>
                  </a:cubicBezTo>
                  <a:close/>
                </a:path>
              </a:pathLst>
            </a:custGeom>
            <a:solidFill>
              <a:schemeClr val="bg1"/>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grpSp>
    </p:spTree>
    <p:extLst>
      <p:ext uri="{BB962C8B-B14F-4D97-AF65-F5344CB8AC3E}">
        <p14:creationId xmlns:p14="http://schemas.microsoft.com/office/powerpoint/2010/main" val="2908580445"/>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4CC0FAC-F8E3-B2EC-531E-794D6AC1F346}"/>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BB349C53-D044-9B7D-2D4A-B8F9ED581C51}"/>
              </a:ext>
            </a:extLst>
          </p:cNvPr>
          <p:cNvSpPr txBox="1"/>
          <p:nvPr/>
        </p:nvSpPr>
        <p:spPr>
          <a:xfrm>
            <a:off x="576893" y="1457990"/>
            <a:ext cx="8396788" cy="4401205"/>
          </a:xfrm>
          <a:prstGeom prst="rect">
            <a:avLst/>
          </a:prstGeom>
          <a:noFill/>
        </p:spPr>
        <p:txBody>
          <a:bodyPr wrap="square" rtlCol="0">
            <a:spAutoFit/>
          </a:bodyPr>
          <a:lstStyle/>
          <a:p>
            <a:r>
              <a:rPr lang="ga-IE" sz="2800" dirty="0"/>
              <a:t>Ag aon teocht ar leith bíonn dáileadh luasanna i measc mhóilíní aon réada.</a:t>
            </a:r>
          </a:p>
          <a:p>
            <a:br>
              <a:rPr lang="ga-IE" sz="2800" dirty="0"/>
            </a:br>
            <a:r>
              <a:rPr lang="ga-IE" sz="2800" dirty="0"/>
              <a:t>Fiú faoi bhun an fiuchphointe, bíonn dóthain fuinnimh chinéiteach ag roinnt móilíní sa treo ceart chun briseadh saor ón dromchla.</a:t>
            </a:r>
          </a:p>
          <a:p>
            <a:endParaRPr lang="en-GB" sz="2800" dirty="0">
              <a:latin typeface="Arial" panose="020B0604020202020204" pitchFamily="34" charset="0"/>
              <a:cs typeface="Arial" panose="020B0604020202020204" pitchFamily="34" charset="0"/>
            </a:endParaRPr>
          </a:p>
          <a:p>
            <a:r>
              <a:rPr lang="ga-IE" sz="2800" dirty="0"/>
              <a:t>Nuair a fhágann siad seo, bíonn meánfhuinneamh cinéiteach na gcáithníní atá fágtha níos ísle, agus breathnaítear air seo mar ísliú teochta.</a:t>
            </a:r>
          </a:p>
        </p:txBody>
      </p:sp>
      <p:sp>
        <p:nvSpPr>
          <p:cNvPr id="3" name="Title 2">
            <a:extLst>
              <a:ext uri="{FF2B5EF4-FFF2-40B4-BE49-F238E27FC236}">
                <a16:creationId xmlns:a16="http://schemas.microsoft.com/office/drawing/2014/main" id="{5D93B070-C47D-7EDD-3EA2-1589127F6257}"/>
              </a:ext>
            </a:extLst>
          </p:cNvPr>
          <p:cNvSpPr>
            <a:spLocks noGrp="1"/>
          </p:cNvSpPr>
          <p:nvPr>
            <p:ph type="title"/>
          </p:nvPr>
        </p:nvSpPr>
        <p:spPr/>
        <p:txBody>
          <a:bodyPr/>
          <a:lstStyle/>
          <a:p>
            <a:r>
              <a:rPr lang="fr-FR" dirty="0" err="1"/>
              <a:t>Samhail</a:t>
            </a:r>
            <a:r>
              <a:rPr lang="fr-FR" dirty="0"/>
              <a:t> </a:t>
            </a:r>
            <a:r>
              <a:rPr lang="fr-FR" dirty="0" err="1"/>
              <a:t>cáithníní</a:t>
            </a:r>
            <a:r>
              <a:rPr lang="fr-FR" dirty="0"/>
              <a:t> le </a:t>
            </a:r>
            <a:r>
              <a:rPr lang="fr-FR" dirty="0" err="1"/>
              <a:t>haghaidh</a:t>
            </a:r>
            <a:r>
              <a:rPr lang="fr-FR" dirty="0"/>
              <a:t> </a:t>
            </a:r>
            <a:r>
              <a:rPr lang="fr-FR" dirty="0" err="1"/>
              <a:t>galú</a:t>
            </a:r>
            <a:endParaRPr lang="en-GB" dirty="0"/>
          </a:p>
        </p:txBody>
      </p:sp>
      <p:sp>
        <p:nvSpPr>
          <p:cNvPr id="10" name="Freeform: Shape 9">
            <a:extLst>
              <a:ext uri="{FF2B5EF4-FFF2-40B4-BE49-F238E27FC236}">
                <a16:creationId xmlns:a16="http://schemas.microsoft.com/office/drawing/2014/main" id="{A317DFD1-9D1D-07BE-3E01-AD5A2ACB8947}"/>
              </a:ext>
            </a:extLst>
          </p:cNvPr>
          <p:cNvSpPr/>
          <p:nvPr/>
        </p:nvSpPr>
        <p:spPr>
          <a:xfrm>
            <a:off x="7052152" y="1082980"/>
            <a:ext cx="1840110" cy="308777"/>
          </a:xfrm>
          <a:custGeom>
            <a:avLst/>
            <a:gdLst>
              <a:gd name="csX0" fmla="*/ 0 w 1840110"/>
              <a:gd name="csY0" fmla="*/ 0 h 308777"/>
              <a:gd name="csX1" fmla="*/ 1840109 w 1840110"/>
              <a:gd name="csY1" fmla="*/ 0 h 308777"/>
              <a:gd name="csX2" fmla="*/ 1840109 w 1840110"/>
              <a:gd name="csY2" fmla="*/ 164436 h 308777"/>
              <a:gd name="csX3" fmla="*/ 1840110 w 1840110"/>
              <a:gd name="csY3" fmla="*/ 164437 h 308777"/>
              <a:gd name="csX4" fmla="*/ 920055 w 1840110"/>
              <a:gd name="csY4" fmla="*/ 308777 h 308777"/>
              <a:gd name="csX5" fmla="*/ 0 w 1840110"/>
              <a:gd name="csY5" fmla="*/ 164437 h 308777"/>
            </a:gdLst>
            <a:ahLst/>
            <a:cxnLst>
              <a:cxn ang="0">
                <a:pos x="csX0" y="csY0"/>
              </a:cxn>
              <a:cxn ang="0">
                <a:pos x="csX1" y="csY1"/>
              </a:cxn>
              <a:cxn ang="0">
                <a:pos x="csX2" y="csY2"/>
              </a:cxn>
              <a:cxn ang="0">
                <a:pos x="csX3" y="csY3"/>
              </a:cxn>
              <a:cxn ang="0">
                <a:pos x="csX4" y="csY4"/>
              </a:cxn>
              <a:cxn ang="0">
                <a:pos x="csX5" y="csY5"/>
              </a:cxn>
            </a:cxnLst>
            <a:rect l="l" t="t" r="r" b="b"/>
            <a:pathLst>
              <a:path w="1840110" h="308777">
                <a:moveTo>
                  <a:pt x="0" y="0"/>
                </a:moveTo>
                <a:lnTo>
                  <a:pt x="1840109" y="0"/>
                </a:lnTo>
                <a:lnTo>
                  <a:pt x="1840109" y="164436"/>
                </a:lnTo>
                <a:lnTo>
                  <a:pt x="1840110" y="164437"/>
                </a:lnTo>
                <a:cubicBezTo>
                  <a:pt x="1840110" y="244154"/>
                  <a:pt x="1428187" y="308777"/>
                  <a:pt x="920055" y="308777"/>
                </a:cubicBezTo>
                <a:cubicBezTo>
                  <a:pt x="411923" y="308777"/>
                  <a:pt x="0" y="244154"/>
                  <a:pt x="0" y="164437"/>
                </a:cubicBezTo>
                <a:close/>
              </a:path>
            </a:pathLst>
          </a:custGeom>
          <a:solidFill>
            <a:schemeClr val="bg1"/>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5" name="TextBox 4">
            <a:extLst>
              <a:ext uri="{FF2B5EF4-FFF2-40B4-BE49-F238E27FC236}">
                <a16:creationId xmlns:a16="http://schemas.microsoft.com/office/drawing/2014/main" id="{79F01CED-30DB-2511-753C-F7C2F47F2C97}"/>
              </a:ext>
            </a:extLst>
          </p:cNvPr>
          <p:cNvSpPr txBox="1"/>
          <p:nvPr/>
        </p:nvSpPr>
        <p:spPr>
          <a:xfrm>
            <a:off x="406574" y="761640"/>
            <a:ext cx="8737426" cy="584775"/>
          </a:xfrm>
          <a:prstGeom prst="rect">
            <a:avLst/>
          </a:prstGeom>
          <a:noFill/>
        </p:spPr>
        <p:txBody>
          <a:bodyPr wrap="square">
            <a:spAutoFit/>
          </a:bodyPr>
          <a:lstStyle/>
          <a:p>
            <a:r>
              <a:rPr lang="ga-IE" sz="3200" dirty="0"/>
              <a:t>Briseann teas roinnt </a:t>
            </a:r>
            <a:r>
              <a:rPr lang="en-IE" sz="3200" dirty="0" err="1"/>
              <a:t>naisc</a:t>
            </a:r>
            <a:endParaRPr lang="ga-IE" sz="3200" dirty="0"/>
          </a:p>
        </p:txBody>
      </p:sp>
      <p:sp>
        <p:nvSpPr>
          <p:cNvPr id="4" name="Oval 3">
            <a:extLst>
              <a:ext uri="{FF2B5EF4-FFF2-40B4-BE49-F238E27FC236}">
                <a16:creationId xmlns:a16="http://schemas.microsoft.com/office/drawing/2014/main" id="{9EE36CE0-61FF-CF1F-2A3D-DD0FD3A6C0F8}"/>
              </a:ext>
            </a:extLst>
          </p:cNvPr>
          <p:cNvSpPr/>
          <p:nvPr/>
        </p:nvSpPr>
        <p:spPr>
          <a:xfrm>
            <a:off x="7052153" y="913820"/>
            <a:ext cx="1840109" cy="288679"/>
          </a:xfrm>
          <a:prstGeom prst="ellipse">
            <a:avLst/>
          </a:prstGeom>
          <a:solidFill>
            <a:schemeClr val="bg1"/>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Freeform: Shape 11">
            <a:extLst>
              <a:ext uri="{FF2B5EF4-FFF2-40B4-BE49-F238E27FC236}">
                <a16:creationId xmlns:a16="http://schemas.microsoft.com/office/drawing/2014/main" id="{F8AFB7CE-1854-51CA-D43A-933EC479E3B2}"/>
              </a:ext>
            </a:extLst>
          </p:cNvPr>
          <p:cNvSpPr/>
          <p:nvPr/>
        </p:nvSpPr>
        <p:spPr>
          <a:xfrm>
            <a:off x="7216775" y="1063015"/>
            <a:ext cx="1460500" cy="73635"/>
          </a:xfrm>
          <a:custGeom>
            <a:avLst/>
            <a:gdLst>
              <a:gd name="csX0" fmla="*/ 0 w 1460500"/>
              <a:gd name="csY0" fmla="*/ 69850 h 73025"/>
              <a:gd name="csX1" fmla="*/ 660400 w 1460500"/>
              <a:gd name="csY1" fmla="*/ 0 h 73025"/>
              <a:gd name="csX2" fmla="*/ 1460500 w 1460500"/>
              <a:gd name="csY2" fmla="*/ 73025 h 73025"/>
              <a:gd name="csX3" fmla="*/ 1460500 w 1460500"/>
              <a:gd name="csY3" fmla="*/ 73025 h 73025"/>
              <a:gd name="csX0" fmla="*/ 0 w 1460500"/>
              <a:gd name="csY0" fmla="*/ 69866 h 73041"/>
              <a:gd name="csX1" fmla="*/ 660400 w 1460500"/>
              <a:gd name="csY1" fmla="*/ 16 h 73041"/>
              <a:gd name="csX2" fmla="*/ 1460500 w 1460500"/>
              <a:gd name="csY2" fmla="*/ 73041 h 73041"/>
              <a:gd name="csX3" fmla="*/ 1460500 w 1460500"/>
              <a:gd name="csY3" fmla="*/ 73041 h 73041"/>
              <a:gd name="csX0" fmla="*/ 0 w 1460500"/>
              <a:gd name="csY0" fmla="*/ 79388 h 82563"/>
              <a:gd name="csX1" fmla="*/ 717550 w 1460500"/>
              <a:gd name="csY1" fmla="*/ 13 h 82563"/>
              <a:gd name="csX2" fmla="*/ 1460500 w 1460500"/>
              <a:gd name="csY2" fmla="*/ 82563 h 82563"/>
              <a:gd name="csX3" fmla="*/ 1460500 w 1460500"/>
              <a:gd name="csY3" fmla="*/ 82563 h 82563"/>
              <a:gd name="csX0" fmla="*/ 0 w 1460500"/>
              <a:gd name="csY0" fmla="*/ 79399 h 82574"/>
              <a:gd name="csX1" fmla="*/ 717550 w 1460500"/>
              <a:gd name="csY1" fmla="*/ 24 h 82574"/>
              <a:gd name="csX2" fmla="*/ 1460500 w 1460500"/>
              <a:gd name="csY2" fmla="*/ 82574 h 82574"/>
              <a:gd name="csX3" fmla="*/ 1460500 w 1460500"/>
              <a:gd name="csY3" fmla="*/ 82574 h 82574"/>
              <a:gd name="csX0" fmla="*/ 0 w 1460500"/>
              <a:gd name="csY0" fmla="*/ 79399 h 82574"/>
              <a:gd name="csX1" fmla="*/ 717550 w 1460500"/>
              <a:gd name="csY1" fmla="*/ 24 h 82574"/>
              <a:gd name="csX2" fmla="*/ 1460500 w 1460500"/>
              <a:gd name="csY2" fmla="*/ 82574 h 82574"/>
              <a:gd name="csX3" fmla="*/ 1460500 w 1460500"/>
              <a:gd name="csY3" fmla="*/ 82574 h 82574"/>
              <a:gd name="csX0" fmla="*/ 0 w 1460500"/>
              <a:gd name="csY0" fmla="*/ 69884 h 73059"/>
              <a:gd name="csX1" fmla="*/ 717550 w 1460500"/>
              <a:gd name="csY1" fmla="*/ 34 h 73059"/>
              <a:gd name="csX2" fmla="*/ 1460500 w 1460500"/>
              <a:gd name="csY2" fmla="*/ 73059 h 73059"/>
              <a:gd name="csX3" fmla="*/ 1460500 w 1460500"/>
              <a:gd name="csY3" fmla="*/ 73059 h 73059"/>
              <a:gd name="csX0" fmla="*/ 0 w 1460500"/>
              <a:gd name="csY0" fmla="*/ 69884 h 73059"/>
              <a:gd name="csX1" fmla="*/ 736600 w 1460500"/>
              <a:gd name="csY1" fmla="*/ 34 h 73059"/>
              <a:gd name="csX2" fmla="*/ 1460500 w 1460500"/>
              <a:gd name="csY2" fmla="*/ 73059 h 73059"/>
              <a:gd name="csX3" fmla="*/ 1460500 w 1460500"/>
              <a:gd name="csY3" fmla="*/ 73059 h 73059"/>
              <a:gd name="csX0" fmla="*/ 0 w 1460500"/>
              <a:gd name="csY0" fmla="*/ 72059 h 75234"/>
              <a:gd name="csX1" fmla="*/ 736600 w 1460500"/>
              <a:gd name="csY1" fmla="*/ 2209 h 75234"/>
              <a:gd name="csX2" fmla="*/ 1460500 w 1460500"/>
              <a:gd name="csY2" fmla="*/ 75234 h 75234"/>
              <a:gd name="csX3" fmla="*/ 1460500 w 1460500"/>
              <a:gd name="csY3" fmla="*/ 75234 h 75234"/>
              <a:gd name="csX0" fmla="*/ 0 w 1460500"/>
              <a:gd name="csY0" fmla="*/ 70460 h 73635"/>
              <a:gd name="csX1" fmla="*/ 736600 w 1460500"/>
              <a:gd name="csY1" fmla="*/ 610 h 73635"/>
              <a:gd name="csX2" fmla="*/ 1460500 w 1460500"/>
              <a:gd name="csY2" fmla="*/ 73635 h 73635"/>
              <a:gd name="csX3" fmla="*/ 1460500 w 1460500"/>
              <a:gd name="csY3" fmla="*/ 73635 h 73635"/>
            </a:gdLst>
            <a:ahLst/>
            <a:cxnLst>
              <a:cxn ang="0">
                <a:pos x="csX0" y="csY0"/>
              </a:cxn>
              <a:cxn ang="0">
                <a:pos x="csX1" y="csY1"/>
              </a:cxn>
              <a:cxn ang="0">
                <a:pos x="csX2" y="csY2"/>
              </a:cxn>
              <a:cxn ang="0">
                <a:pos x="csX3" y="csY3"/>
              </a:cxn>
            </a:cxnLst>
            <a:rect l="l" t="t" r="r" b="b"/>
            <a:pathLst>
              <a:path w="1460500" h="73635">
                <a:moveTo>
                  <a:pt x="0" y="70460"/>
                </a:moveTo>
                <a:cubicBezTo>
                  <a:pt x="204258" y="24952"/>
                  <a:pt x="488950" y="-4682"/>
                  <a:pt x="736600" y="610"/>
                </a:cubicBezTo>
                <a:cubicBezTo>
                  <a:pt x="984250" y="5902"/>
                  <a:pt x="1250950" y="23893"/>
                  <a:pt x="1460500" y="73635"/>
                </a:cubicBezTo>
                <a:lnTo>
                  <a:pt x="1460500" y="73635"/>
                </a:lnTo>
              </a:path>
            </a:pathLst>
          </a:custGeom>
          <a:no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Freeform: Shape 5">
            <a:extLst>
              <a:ext uri="{FF2B5EF4-FFF2-40B4-BE49-F238E27FC236}">
                <a16:creationId xmlns:a16="http://schemas.microsoft.com/office/drawing/2014/main" id="{F3A515E0-8747-7814-4234-E97F5FBB7ADF}"/>
              </a:ext>
            </a:extLst>
          </p:cNvPr>
          <p:cNvSpPr/>
          <p:nvPr/>
        </p:nvSpPr>
        <p:spPr>
          <a:xfrm>
            <a:off x="7685340" y="345625"/>
            <a:ext cx="245278" cy="733034"/>
          </a:xfrm>
          <a:custGeom>
            <a:avLst/>
            <a:gdLst>
              <a:gd name="csX0" fmla="*/ 288099 w 288099"/>
              <a:gd name="csY0" fmla="*/ 0 h 713984"/>
              <a:gd name="csX1" fmla="*/ 0 w 288099"/>
              <a:gd name="csY1" fmla="*/ 263047 h 713984"/>
              <a:gd name="csX2" fmla="*/ 200417 w 288099"/>
              <a:gd name="csY2" fmla="*/ 488516 h 713984"/>
              <a:gd name="csX3" fmla="*/ 62631 w 288099"/>
              <a:gd name="csY3" fmla="*/ 713984 h 713984"/>
              <a:gd name="csX4" fmla="*/ 237995 w 288099"/>
              <a:gd name="csY4" fmla="*/ 488516 h 713984"/>
              <a:gd name="csX5" fmla="*/ 75157 w 288099"/>
              <a:gd name="csY5" fmla="*/ 250521 h 713984"/>
              <a:gd name="csX6" fmla="*/ 288099 w 288099"/>
              <a:gd name="csY6" fmla="*/ 0 h 713984"/>
              <a:gd name="csX0" fmla="*/ 288099 w 288099"/>
              <a:gd name="csY0" fmla="*/ 0 h 713984"/>
              <a:gd name="csX1" fmla="*/ 0 w 288099"/>
              <a:gd name="csY1" fmla="*/ 263047 h 713984"/>
              <a:gd name="csX2" fmla="*/ 200417 w 288099"/>
              <a:gd name="csY2" fmla="*/ 488516 h 713984"/>
              <a:gd name="csX3" fmla="*/ 62631 w 288099"/>
              <a:gd name="csY3" fmla="*/ 713984 h 713984"/>
              <a:gd name="csX4" fmla="*/ 237995 w 288099"/>
              <a:gd name="csY4" fmla="*/ 488516 h 713984"/>
              <a:gd name="csX5" fmla="*/ 75157 w 288099"/>
              <a:gd name="csY5" fmla="*/ 250521 h 713984"/>
              <a:gd name="csX6" fmla="*/ 288099 w 288099"/>
              <a:gd name="csY6" fmla="*/ 0 h 713984"/>
              <a:gd name="csX0" fmla="*/ 289234 w 289234"/>
              <a:gd name="csY0" fmla="*/ 0 h 713984"/>
              <a:gd name="csX1" fmla="*/ 1135 w 289234"/>
              <a:gd name="csY1" fmla="*/ 263047 h 713984"/>
              <a:gd name="csX2" fmla="*/ 201552 w 289234"/>
              <a:gd name="csY2" fmla="*/ 488516 h 713984"/>
              <a:gd name="csX3" fmla="*/ 63766 w 289234"/>
              <a:gd name="csY3" fmla="*/ 713984 h 713984"/>
              <a:gd name="csX4" fmla="*/ 239130 w 289234"/>
              <a:gd name="csY4" fmla="*/ 488516 h 713984"/>
              <a:gd name="csX5" fmla="*/ 76292 w 289234"/>
              <a:gd name="csY5" fmla="*/ 250521 h 713984"/>
              <a:gd name="csX6" fmla="*/ 289234 w 289234"/>
              <a:gd name="csY6" fmla="*/ 0 h 713984"/>
              <a:gd name="csX0" fmla="*/ 288966 w 288966"/>
              <a:gd name="csY0" fmla="*/ 0 h 713984"/>
              <a:gd name="csX1" fmla="*/ 867 w 288966"/>
              <a:gd name="csY1" fmla="*/ 263047 h 713984"/>
              <a:gd name="csX2" fmla="*/ 201284 w 288966"/>
              <a:gd name="csY2" fmla="*/ 488516 h 713984"/>
              <a:gd name="csX3" fmla="*/ 63498 w 288966"/>
              <a:gd name="csY3" fmla="*/ 713984 h 713984"/>
              <a:gd name="csX4" fmla="*/ 238862 w 288966"/>
              <a:gd name="csY4" fmla="*/ 488516 h 713984"/>
              <a:gd name="csX5" fmla="*/ 76024 w 288966"/>
              <a:gd name="csY5" fmla="*/ 250521 h 713984"/>
              <a:gd name="csX6" fmla="*/ 288966 w 288966"/>
              <a:gd name="csY6" fmla="*/ 0 h 713984"/>
              <a:gd name="csX0" fmla="*/ 289257 w 289257"/>
              <a:gd name="csY0" fmla="*/ 0 h 713984"/>
              <a:gd name="csX1" fmla="*/ 1158 w 289257"/>
              <a:gd name="csY1" fmla="*/ 263047 h 713984"/>
              <a:gd name="csX2" fmla="*/ 184642 w 289257"/>
              <a:gd name="csY2" fmla="*/ 492749 h 713984"/>
              <a:gd name="csX3" fmla="*/ 63789 w 289257"/>
              <a:gd name="csY3" fmla="*/ 713984 h 713984"/>
              <a:gd name="csX4" fmla="*/ 239153 w 289257"/>
              <a:gd name="csY4" fmla="*/ 488516 h 713984"/>
              <a:gd name="csX5" fmla="*/ 76315 w 289257"/>
              <a:gd name="csY5" fmla="*/ 250521 h 713984"/>
              <a:gd name="csX6" fmla="*/ 289257 w 289257"/>
              <a:gd name="csY6" fmla="*/ 0 h 713984"/>
              <a:gd name="csX0" fmla="*/ 289257 w 289257"/>
              <a:gd name="csY0" fmla="*/ 0 h 713984"/>
              <a:gd name="csX1" fmla="*/ 1158 w 289257"/>
              <a:gd name="csY1" fmla="*/ 263047 h 713984"/>
              <a:gd name="csX2" fmla="*/ 184642 w 289257"/>
              <a:gd name="csY2" fmla="*/ 492749 h 713984"/>
              <a:gd name="csX3" fmla="*/ 63789 w 289257"/>
              <a:gd name="csY3" fmla="*/ 713984 h 713984"/>
              <a:gd name="csX4" fmla="*/ 239153 w 289257"/>
              <a:gd name="csY4" fmla="*/ 488516 h 713984"/>
              <a:gd name="csX5" fmla="*/ 76315 w 289257"/>
              <a:gd name="csY5" fmla="*/ 250521 h 713984"/>
              <a:gd name="csX6" fmla="*/ 289257 w 289257"/>
              <a:gd name="csY6" fmla="*/ 0 h 713984"/>
              <a:gd name="csX0" fmla="*/ 289257 w 289257"/>
              <a:gd name="csY0" fmla="*/ 0 h 713984"/>
              <a:gd name="csX1" fmla="*/ 1158 w 289257"/>
              <a:gd name="csY1" fmla="*/ 263047 h 713984"/>
              <a:gd name="csX2" fmla="*/ 184642 w 289257"/>
              <a:gd name="csY2" fmla="*/ 492749 h 713984"/>
              <a:gd name="csX3" fmla="*/ 63789 w 289257"/>
              <a:gd name="csY3" fmla="*/ 713984 h 713984"/>
              <a:gd name="csX4" fmla="*/ 239153 w 289257"/>
              <a:gd name="csY4" fmla="*/ 488516 h 713984"/>
              <a:gd name="csX5" fmla="*/ 76315 w 289257"/>
              <a:gd name="csY5" fmla="*/ 250521 h 713984"/>
              <a:gd name="csX6" fmla="*/ 289257 w 289257"/>
              <a:gd name="csY6" fmla="*/ 0 h 713984"/>
              <a:gd name="csX0" fmla="*/ 289257 w 289257"/>
              <a:gd name="csY0" fmla="*/ 0 h 713984"/>
              <a:gd name="csX1" fmla="*/ 1158 w 289257"/>
              <a:gd name="csY1" fmla="*/ 263047 h 713984"/>
              <a:gd name="csX2" fmla="*/ 184642 w 289257"/>
              <a:gd name="csY2" fmla="*/ 492749 h 713984"/>
              <a:gd name="csX3" fmla="*/ 63789 w 289257"/>
              <a:gd name="csY3" fmla="*/ 713984 h 713984"/>
              <a:gd name="csX4" fmla="*/ 239153 w 289257"/>
              <a:gd name="csY4" fmla="*/ 488516 h 713984"/>
              <a:gd name="csX5" fmla="*/ 76315 w 289257"/>
              <a:gd name="csY5" fmla="*/ 250521 h 713984"/>
              <a:gd name="csX6" fmla="*/ 289257 w 289257"/>
              <a:gd name="csY6" fmla="*/ 0 h 713984"/>
              <a:gd name="csX0" fmla="*/ 289257 w 289257"/>
              <a:gd name="csY0" fmla="*/ 0 h 713984"/>
              <a:gd name="csX1" fmla="*/ 1158 w 289257"/>
              <a:gd name="csY1" fmla="*/ 263047 h 713984"/>
              <a:gd name="csX2" fmla="*/ 184642 w 289257"/>
              <a:gd name="csY2" fmla="*/ 492749 h 713984"/>
              <a:gd name="csX3" fmla="*/ 63789 w 289257"/>
              <a:gd name="csY3" fmla="*/ 713984 h 713984"/>
              <a:gd name="csX4" fmla="*/ 239153 w 289257"/>
              <a:gd name="csY4" fmla="*/ 488516 h 713984"/>
              <a:gd name="csX5" fmla="*/ 76315 w 289257"/>
              <a:gd name="csY5" fmla="*/ 250521 h 713984"/>
              <a:gd name="csX6" fmla="*/ 289257 w 289257"/>
              <a:gd name="csY6" fmla="*/ 0 h 713984"/>
              <a:gd name="csX0" fmla="*/ 289257 w 289257"/>
              <a:gd name="csY0" fmla="*/ 0 h 713984"/>
              <a:gd name="csX1" fmla="*/ 1158 w 289257"/>
              <a:gd name="csY1" fmla="*/ 263047 h 713984"/>
              <a:gd name="csX2" fmla="*/ 184642 w 289257"/>
              <a:gd name="csY2" fmla="*/ 492749 h 713984"/>
              <a:gd name="csX3" fmla="*/ 63789 w 289257"/>
              <a:gd name="csY3" fmla="*/ 713984 h 713984"/>
              <a:gd name="csX4" fmla="*/ 239153 w 289257"/>
              <a:gd name="csY4" fmla="*/ 488516 h 713984"/>
              <a:gd name="csX5" fmla="*/ 76315 w 289257"/>
              <a:gd name="csY5" fmla="*/ 250521 h 713984"/>
              <a:gd name="csX6" fmla="*/ 289257 w 289257"/>
              <a:gd name="csY6" fmla="*/ 0 h 713984"/>
              <a:gd name="csX0" fmla="*/ 289257 w 290307"/>
              <a:gd name="csY0" fmla="*/ 0 h 713984"/>
              <a:gd name="csX1" fmla="*/ 1158 w 290307"/>
              <a:gd name="csY1" fmla="*/ 263047 h 713984"/>
              <a:gd name="csX2" fmla="*/ 184642 w 290307"/>
              <a:gd name="csY2" fmla="*/ 492749 h 713984"/>
              <a:gd name="csX3" fmla="*/ 63789 w 290307"/>
              <a:gd name="csY3" fmla="*/ 713984 h 713984"/>
              <a:gd name="csX4" fmla="*/ 239153 w 290307"/>
              <a:gd name="csY4" fmla="*/ 488516 h 713984"/>
              <a:gd name="csX5" fmla="*/ 76315 w 290307"/>
              <a:gd name="csY5" fmla="*/ 250521 h 713984"/>
              <a:gd name="csX6" fmla="*/ 289257 w 290307"/>
              <a:gd name="csY6" fmla="*/ 0 h 713984"/>
              <a:gd name="csX0" fmla="*/ 289257 w 290307"/>
              <a:gd name="csY0" fmla="*/ 0 h 713984"/>
              <a:gd name="csX1" fmla="*/ 1158 w 290307"/>
              <a:gd name="csY1" fmla="*/ 263047 h 713984"/>
              <a:gd name="csX2" fmla="*/ 184642 w 290307"/>
              <a:gd name="csY2" fmla="*/ 492749 h 713984"/>
              <a:gd name="csX3" fmla="*/ 63789 w 290307"/>
              <a:gd name="csY3" fmla="*/ 713984 h 713984"/>
              <a:gd name="csX4" fmla="*/ 239153 w 290307"/>
              <a:gd name="csY4" fmla="*/ 488516 h 713984"/>
              <a:gd name="csX5" fmla="*/ 76315 w 290307"/>
              <a:gd name="csY5" fmla="*/ 250521 h 713984"/>
              <a:gd name="csX6" fmla="*/ 289257 w 290307"/>
              <a:gd name="csY6" fmla="*/ 0 h 713984"/>
              <a:gd name="csX0" fmla="*/ 244059 w 245278"/>
              <a:gd name="csY0" fmla="*/ 0 h 733034"/>
              <a:gd name="csX1" fmla="*/ 410 w 245278"/>
              <a:gd name="csY1" fmla="*/ 282097 h 733034"/>
              <a:gd name="csX2" fmla="*/ 183894 w 245278"/>
              <a:gd name="csY2" fmla="*/ 511799 h 733034"/>
              <a:gd name="csX3" fmla="*/ 63041 w 245278"/>
              <a:gd name="csY3" fmla="*/ 733034 h 733034"/>
              <a:gd name="csX4" fmla="*/ 238405 w 245278"/>
              <a:gd name="csY4" fmla="*/ 507566 h 733034"/>
              <a:gd name="csX5" fmla="*/ 75567 w 245278"/>
              <a:gd name="csY5" fmla="*/ 269571 h 733034"/>
              <a:gd name="csX6" fmla="*/ 244059 w 245278"/>
              <a:gd name="csY6" fmla="*/ 0 h 733034"/>
            </a:gdLst>
            <a:ahLst/>
            <a:cxnLst>
              <a:cxn ang="0">
                <a:pos x="csX0" y="csY0"/>
              </a:cxn>
              <a:cxn ang="0">
                <a:pos x="csX1" y="csY1"/>
              </a:cxn>
              <a:cxn ang="0">
                <a:pos x="csX2" y="csY2"/>
              </a:cxn>
              <a:cxn ang="0">
                <a:pos x="csX3" y="csY3"/>
              </a:cxn>
              <a:cxn ang="0">
                <a:pos x="csX4" y="csY4"/>
              </a:cxn>
              <a:cxn ang="0">
                <a:pos x="csX5" y="csY5"/>
              </a:cxn>
              <a:cxn ang="0">
                <a:pos x="csX6" y="csY6"/>
              </a:cxn>
            </a:cxnLst>
            <a:rect l="l" t="t" r="r" b="b"/>
            <a:pathLst>
              <a:path w="245278" h="733034">
                <a:moveTo>
                  <a:pt x="244059" y="0"/>
                </a:moveTo>
                <a:cubicBezTo>
                  <a:pt x="239043" y="108849"/>
                  <a:pt x="10438" y="196797"/>
                  <a:pt x="410" y="282097"/>
                </a:cubicBezTo>
                <a:cubicBezTo>
                  <a:pt x="-9618" y="367397"/>
                  <a:pt x="167888" y="419710"/>
                  <a:pt x="183894" y="511799"/>
                </a:cubicBezTo>
                <a:cubicBezTo>
                  <a:pt x="199900" y="603888"/>
                  <a:pt x="89920" y="640944"/>
                  <a:pt x="63041" y="733034"/>
                </a:cubicBezTo>
                <a:cubicBezTo>
                  <a:pt x="108796" y="649411"/>
                  <a:pt x="227067" y="605948"/>
                  <a:pt x="238405" y="507566"/>
                </a:cubicBezTo>
                <a:cubicBezTo>
                  <a:pt x="249743" y="409184"/>
                  <a:pt x="74625" y="354165"/>
                  <a:pt x="75567" y="269571"/>
                </a:cubicBezTo>
                <a:cubicBezTo>
                  <a:pt x="76509" y="184977"/>
                  <a:pt x="261977" y="91973"/>
                  <a:pt x="244059" y="0"/>
                </a:cubicBezTo>
                <a:close/>
              </a:path>
            </a:pathLst>
          </a:custGeom>
          <a:solidFill>
            <a:schemeClr val="bg1"/>
          </a:solidFill>
          <a:ln w="28575">
            <a:solidFill>
              <a:schemeClr val="bg1">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Freeform: Shape 6">
            <a:extLst>
              <a:ext uri="{FF2B5EF4-FFF2-40B4-BE49-F238E27FC236}">
                <a16:creationId xmlns:a16="http://schemas.microsoft.com/office/drawing/2014/main" id="{ABBED8C5-5E1E-545F-703C-18A69D12F2B4}"/>
              </a:ext>
            </a:extLst>
          </p:cNvPr>
          <p:cNvSpPr/>
          <p:nvPr/>
        </p:nvSpPr>
        <p:spPr>
          <a:xfrm>
            <a:off x="8123288" y="354181"/>
            <a:ext cx="245278" cy="733034"/>
          </a:xfrm>
          <a:custGeom>
            <a:avLst/>
            <a:gdLst>
              <a:gd name="csX0" fmla="*/ 288099 w 288099"/>
              <a:gd name="csY0" fmla="*/ 0 h 713984"/>
              <a:gd name="csX1" fmla="*/ 0 w 288099"/>
              <a:gd name="csY1" fmla="*/ 263047 h 713984"/>
              <a:gd name="csX2" fmla="*/ 200417 w 288099"/>
              <a:gd name="csY2" fmla="*/ 488516 h 713984"/>
              <a:gd name="csX3" fmla="*/ 62631 w 288099"/>
              <a:gd name="csY3" fmla="*/ 713984 h 713984"/>
              <a:gd name="csX4" fmla="*/ 237995 w 288099"/>
              <a:gd name="csY4" fmla="*/ 488516 h 713984"/>
              <a:gd name="csX5" fmla="*/ 75157 w 288099"/>
              <a:gd name="csY5" fmla="*/ 250521 h 713984"/>
              <a:gd name="csX6" fmla="*/ 288099 w 288099"/>
              <a:gd name="csY6" fmla="*/ 0 h 713984"/>
              <a:gd name="csX0" fmla="*/ 288099 w 288099"/>
              <a:gd name="csY0" fmla="*/ 0 h 713984"/>
              <a:gd name="csX1" fmla="*/ 0 w 288099"/>
              <a:gd name="csY1" fmla="*/ 263047 h 713984"/>
              <a:gd name="csX2" fmla="*/ 200417 w 288099"/>
              <a:gd name="csY2" fmla="*/ 488516 h 713984"/>
              <a:gd name="csX3" fmla="*/ 62631 w 288099"/>
              <a:gd name="csY3" fmla="*/ 713984 h 713984"/>
              <a:gd name="csX4" fmla="*/ 237995 w 288099"/>
              <a:gd name="csY4" fmla="*/ 488516 h 713984"/>
              <a:gd name="csX5" fmla="*/ 75157 w 288099"/>
              <a:gd name="csY5" fmla="*/ 250521 h 713984"/>
              <a:gd name="csX6" fmla="*/ 288099 w 288099"/>
              <a:gd name="csY6" fmla="*/ 0 h 713984"/>
              <a:gd name="csX0" fmla="*/ 289234 w 289234"/>
              <a:gd name="csY0" fmla="*/ 0 h 713984"/>
              <a:gd name="csX1" fmla="*/ 1135 w 289234"/>
              <a:gd name="csY1" fmla="*/ 263047 h 713984"/>
              <a:gd name="csX2" fmla="*/ 201552 w 289234"/>
              <a:gd name="csY2" fmla="*/ 488516 h 713984"/>
              <a:gd name="csX3" fmla="*/ 63766 w 289234"/>
              <a:gd name="csY3" fmla="*/ 713984 h 713984"/>
              <a:gd name="csX4" fmla="*/ 239130 w 289234"/>
              <a:gd name="csY4" fmla="*/ 488516 h 713984"/>
              <a:gd name="csX5" fmla="*/ 76292 w 289234"/>
              <a:gd name="csY5" fmla="*/ 250521 h 713984"/>
              <a:gd name="csX6" fmla="*/ 289234 w 289234"/>
              <a:gd name="csY6" fmla="*/ 0 h 713984"/>
              <a:gd name="csX0" fmla="*/ 288966 w 288966"/>
              <a:gd name="csY0" fmla="*/ 0 h 713984"/>
              <a:gd name="csX1" fmla="*/ 867 w 288966"/>
              <a:gd name="csY1" fmla="*/ 263047 h 713984"/>
              <a:gd name="csX2" fmla="*/ 201284 w 288966"/>
              <a:gd name="csY2" fmla="*/ 488516 h 713984"/>
              <a:gd name="csX3" fmla="*/ 63498 w 288966"/>
              <a:gd name="csY3" fmla="*/ 713984 h 713984"/>
              <a:gd name="csX4" fmla="*/ 238862 w 288966"/>
              <a:gd name="csY4" fmla="*/ 488516 h 713984"/>
              <a:gd name="csX5" fmla="*/ 76024 w 288966"/>
              <a:gd name="csY5" fmla="*/ 250521 h 713984"/>
              <a:gd name="csX6" fmla="*/ 288966 w 288966"/>
              <a:gd name="csY6" fmla="*/ 0 h 713984"/>
              <a:gd name="csX0" fmla="*/ 289257 w 289257"/>
              <a:gd name="csY0" fmla="*/ 0 h 713984"/>
              <a:gd name="csX1" fmla="*/ 1158 w 289257"/>
              <a:gd name="csY1" fmla="*/ 263047 h 713984"/>
              <a:gd name="csX2" fmla="*/ 184642 w 289257"/>
              <a:gd name="csY2" fmla="*/ 492749 h 713984"/>
              <a:gd name="csX3" fmla="*/ 63789 w 289257"/>
              <a:gd name="csY3" fmla="*/ 713984 h 713984"/>
              <a:gd name="csX4" fmla="*/ 239153 w 289257"/>
              <a:gd name="csY4" fmla="*/ 488516 h 713984"/>
              <a:gd name="csX5" fmla="*/ 76315 w 289257"/>
              <a:gd name="csY5" fmla="*/ 250521 h 713984"/>
              <a:gd name="csX6" fmla="*/ 289257 w 289257"/>
              <a:gd name="csY6" fmla="*/ 0 h 713984"/>
              <a:gd name="csX0" fmla="*/ 289257 w 289257"/>
              <a:gd name="csY0" fmla="*/ 0 h 713984"/>
              <a:gd name="csX1" fmla="*/ 1158 w 289257"/>
              <a:gd name="csY1" fmla="*/ 263047 h 713984"/>
              <a:gd name="csX2" fmla="*/ 184642 w 289257"/>
              <a:gd name="csY2" fmla="*/ 492749 h 713984"/>
              <a:gd name="csX3" fmla="*/ 63789 w 289257"/>
              <a:gd name="csY3" fmla="*/ 713984 h 713984"/>
              <a:gd name="csX4" fmla="*/ 239153 w 289257"/>
              <a:gd name="csY4" fmla="*/ 488516 h 713984"/>
              <a:gd name="csX5" fmla="*/ 76315 w 289257"/>
              <a:gd name="csY5" fmla="*/ 250521 h 713984"/>
              <a:gd name="csX6" fmla="*/ 289257 w 289257"/>
              <a:gd name="csY6" fmla="*/ 0 h 713984"/>
              <a:gd name="csX0" fmla="*/ 289257 w 289257"/>
              <a:gd name="csY0" fmla="*/ 0 h 713984"/>
              <a:gd name="csX1" fmla="*/ 1158 w 289257"/>
              <a:gd name="csY1" fmla="*/ 263047 h 713984"/>
              <a:gd name="csX2" fmla="*/ 184642 w 289257"/>
              <a:gd name="csY2" fmla="*/ 492749 h 713984"/>
              <a:gd name="csX3" fmla="*/ 63789 w 289257"/>
              <a:gd name="csY3" fmla="*/ 713984 h 713984"/>
              <a:gd name="csX4" fmla="*/ 239153 w 289257"/>
              <a:gd name="csY4" fmla="*/ 488516 h 713984"/>
              <a:gd name="csX5" fmla="*/ 76315 w 289257"/>
              <a:gd name="csY5" fmla="*/ 250521 h 713984"/>
              <a:gd name="csX6" fmla="*/ 289257 w 289257"/>
              <a:gd name="csY6" fmla="*/ 0 h 713984"/>
              <a:gd name="csX0" fmla="*/ 289257 w 289257"/>
              <a:gd name="csY0" fmla="*/ 0 h 713984"/>
              <a:gd name="csX1" fmla="*/ 1158 w 289257"/>
              <a:gd name="csY1" fmla="*/ 263047 h 713984"/>
              <a:gd name="csX2" fmla="*/ 184642 w 289257"/>
              <a:gd name="csY2" fmla="*/ 492749 h 713984"/>
              <a:gd name="csX3" fmla="*/ 63789 w 289257"/>
              <a:gd name="csY3" fmla="*/ 713984 h 713984"/>
              <a:gd name="csX4" fmla="*/ 239153 w 289257"/>
              <a:gd name="csY4" fmla="*/ 488516 h 713984"/>
              <a:gd name="csX5" fmla="*/ 76315 w 289257"/>
              <a:gd name="csY5" fmla="*/ 250521 h 713984"/>
              <a:gd name="csX6" fmla="*/ 289257 w 289257"/>
              <a:gd name="csY6" fmla="*/ 0 h 713984"/>
              <a:gd name="csX0" fmla="*/ 289257 w 289257"/>
              <a:gd name="csY0" fmla="*/ 0 h 713984"/>
              <a:gd name="csX1" fmla="*/ 1158 w 289257"/>
              <a:gd name="csY1" fmla="*/ 263047 h 713984"/>
              <a:gd name="csX2" fmla="*/ 184642 w 289257"/>
              <a:gd name="csY2" fmla="*/ 492749 h 713984"/>
              <a:gd name="csX3" fmla="*/ 63789 w 289257"/>
              <a:gd name="csY3" fmla="*/ 713984 h 713984"/>
              <a:gd name="csX4" fmla="*/ 239153 w 289257"/>
              <a:gd name="csY4" fmla="*/ 488516 h 713984"/>
              <a:gd name="csX5" fmla="*/ 76315 w 289257"/>
              <a:gd name="csY5" fmla="*/ 250521 h 713984"/>
              <a:gd name="csX6" fmla="*/ 289257 w 289257"/>
              <a:gd name="csY6" fmla="*/ 0 h 713984"/>
              <a:gd name="csX0" fmla="*/ 289257 w 289257"/>
              <a:gd name="csY0" fmla="*/ 0 h 713984"/>
              <a:gd name="csX1" fmla="*/ 1158 w 289257"/>
              <a:gd name="csY1" fmla="*/ 263047 h 713984"/>
              <a:gd name="csX2" fmla="*/ 184642 w 289257"/>
              <a:gd name="csY2" fmla="*/ 492749 h 713984"/>
              <a:gd name="csX3" fmla="*/ 63789 w 289257"/>
              <a:gd name="csY3" fmla="*/ 713984 h 713984"/>
              <a:gd name="csX4" fmla="*/ 239153 w 289257"/>
              <a:gd name="csY4" fmla="*/ 488516 h 713984"/>
              <a:gd name="csX5" fmla="*/ 76315 w 289257"/>
              <a:gd name="csY5" fmla="*/ 250521 h 713984"/>
              <a:gd name="csX6" fmla="*/ 289257 w 289257"/>
              <a:gd name="csY6" fmla="*/ 0 h 713984"/>
              <a:gd name="csX0" fmla="*/ 289257 w 290307"/>
              <a:gd name="csY0" fmla="*/ 0 h 713984"/>
              <a:gd name="csX1" fmla="*/ 1158 w 290307"/>
              <a:gd name="csY1" fmla="*/ 263047 h 713984"/>
              <a:gd name="csX2" fmla="*/ 184642 w 290307"/>
              <a:gd name="csY2" fmla="*/ 492749 h 713984"/>
              <a:gd name="csX3" fmla="*/ 63789 w 290307"/>
              <a:gd name="csY3" fmla="*/ 713984 h 713984"/>
              <a:gd name="csX4" fmla="*/ 239153 w 290307"/>
              <a:gd name="csY4" fmla="*/ 488516 h 713984"/>
              <a:gd name="csX5" fmla="*/ 76315 w 290307"/>
              <a:gd name="csY5" fmla="*/ 250521 h 713984"/>
              <a:gd name="csX6" fmla="*/ 289257 w 290307"/>
              <a:gd name="csY6" fmla="*/ 0 h 713984"/>
              <a:gd name="csX0" fmla="*/ 289257 w 290307"/>
              <a:gd name="csY0" fmla="*/ 0 h 713984"/>
              <a:gd name="csX1" fmla="*/ 1158 w 290307"/>
              <a:gd name="csY1" fmla="*/ 263047 h 713984"/>
              <a:gd name="csX2" fmla="*/ 184642 w 290307"/>
              <a:gd name="csY2" fmla="*/ 492749 h 713984"/>
              <a:gd name="csX3" fmla="*/ 63789 w 290307"/>
              <a:gd name="csY3" fmla="*/ 713984 h 713984"/>
              <a:gd name="csX4" fmla="*/ 239153 w 290307"/>
              <a:gd name="csY4" fmla="*/ 488516 h 713984"/>
              <a:gd name="csX5" fmla="*/ 76315 w 290307"/>
              <a:gd name="csY5" fmla="*/ 250521 h 713984"/>
              <a:gd name="csX6" fmla="*/ 289257 w 290307"/>
              <a:gd name="csY6" fmla="*/ 0 h 713984"/>
              <a:gd name="csX0" fmla="*/ 244059 w 245278"/>
              <a:gd name="csY0" fmla="*/ 0 h 733034"/>
              <a:gd name="csX1" fmla="*/ 410 w 245278"/>
              <a:gd name="csY1" fmla="*/ 282097 h 733034"/>
              <a:gd name="csX2" fmla="*/ 183894 w 245278"/>
              <a:gd name="csY2" fmla="*/ 511799 h 733034"/>
              <a:gd name="csX3" fmla="*/ 63041 w 245278"/>
              <a:gd name="csY3" fmla="*/ 733034 h 733034"/>
              <a:gd name="csX4" fmla="*/ 238405 w 245278"/>
              <a:gd name="csY4" fmla="*/ 507566 h 733034"/>
              <a:gd name="csX5" fmla="*/ 75567 w 245278"/>
              <a:gd name="csY5" fmla="*/ 269571 h 733034"/>
              <a:gd name="csX6" fmla="*/ 244059 w 245278"/>
              <a:gd name="csY6" fmla="*/ 0 h 733034"/>
            </a:gdLst>
            <a:ahLst/>
            <a:cxnLst>
              <a:cxn ang="0">
                <a:pos x="csX0" y="csY0"/>
              </a:cxn>
              <a:cxn ang="0">
                <a:pos x="csX1" y="csY1"/>
              </a:cxn>
              <a:cxn ang="0">
                <a:pos x="csX2" y="csY2"/>
              </a:cxn>
              <a:cxn ang="0">
                <a:pos x="csX3" y="csY3"/>
              </a:cxn>
              <a:cxn ang="0">
                <a:pos x="csX4" y="csY4"/>
              </a:cxn>
              <a:cxn ang="0">
                <a:pos x="csX5" y="csY5"/>
              </a:cxn>
              <a:cxn ang="0">
                <a:pos x="csX6" y="csY6"/>
              </a:cxn>
            </a:cxnLst>
            <a:rect l="l" t="t" r="r" b="b"/>
            <a:pathLst>
              <a:path w="245278" h="733034">
                <a:moveTo>
                  <a:pt x="244059" y="0"/>
                </a:moveTo>
                <a:cubicBezTo>
                  <a:pt x="239043" y="108849"/>
                  <a:pt x="10438" y="196797"/>
                  <a:pt x="410" y="282097"/>
                </a:cubicBezTo>
                <a:cubicBezTo>
                  <a:pt x="-9618" y="367397"/>
                  <a:pt x="167888" y="419710"/>
                  <a:pt x="183894" y="511799"/>
                </a:cubicBezTo>
                <a:cubicBezTo>
                  <a:pt x="199900" y="603888"/>
                  <a:pt x="89920" y="640944"/>
                  <a:pt x="63041" y="733034"/>
                </a:cubicBezTo>
                <a:cubicBezTo>
                  <a:pt x="108796" y="649411"/>
                  <a:pt x="227067" y="605948"/>
                  <a:pt x="238405" y="507566"/>
                </a:cubicBezTo>
                <a:cubicBezTo>
                  <a:pt x="249743" y="409184"/>
                  <a:pt x="74625" y="354165"/>
                  <a:pt x="75567" y="269571"/>
                </a:cubicBezTo>
                <a:cubicBezTo>
                  <a:pt x="76509" y="184977"/>
                  <a:pt x="261977" y="91973"/>
                  <a:pt x="244059" y="0"/>
                </a:cubicBezTo>
                <a:close/>
              </a:path>
            </a:pathLst>
          </a:custGeom>
          <a:solidFill>
            <a:schemeClr val="bg1"/>
          </a:solidFill>
          <a:ln w="28575">
            <a:solidFill>
              <a:schemeClr val="bg1">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462713809"/>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FE18B70-A454-08D6-93C8-14A3486893CC}"/>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428ABD90-DD3B-25D5-4CB2-795A8F54EB52}"/>
              </a:ext>
            </a:extLst>
          </p:cNvPr>
          <p:cNvSpPr txBox="1"/>
          <p:nvPr/>
        </p:nvSpPr>
        <p:spPr>
          <a:xfrm>
            <a:off x="560713" y="2031850"/>
            <a:ext cx="8086073" cy="3323987"/>
          </a:xfrm>
          <a:prstGeom prst="rect">
            <a:avLst/>
          </a:prstGeom>
          <a:noFill/>
        </p:spPr>
        <p:txBody>
          <a:bodyPr wrap="square" rtlCol="0">
            <a:spAutoFit/>
          </a:bodyPr>
          <a:lstStyle/>
          <a:p>
            <a:r>
              <a:rPr lang="ga-IE" sz="3200" dirty="0"/>
              <a:t>Faigheann móilíní dóthain fuinnimh chun na naisc lena gcomharsana a bhriseadh.</a:t>
            </a:r>
          </a:p>
          <a:p>
            <a:br>
              <a:rPr lang="ga-IE" dirty="0"/>
            </a:br>
            <a:r>
              <a:rPr lang="en-GB" sz="3200" dirty="0">
                <a:latin typeface="Arial" panose="020B0604020202020204" pitchFamily="34" charset="0"/>
                <a:cs typeface="Arial" panose="020B0604020202020204" pitchFamily="34" charset="0"/>
              </a:rPr>
              <a:t>Arís </a:t>
            </a:r>
            <a:r>
              <a:rPr lang="en-GB" sz="3200" dirty="0" err="1">
                <a:latin typeface="Arial" panose="020B0604020202020204" pitchFamily="34" charset="0"/>
                <a:cs typeface="Arial" panose="020B0604020202020204" pitchFamily="34" charset="0"/>
              </a:rPr>
              <a:t>eile</a:t>
            </a:r>
            <a:r>
              <a:rPr lang="en-GB" sz="3200" dirty="0">
                <a:latin typeface="Arial" panose="020B0604020202020204" pitchFamily="34" charset="0"/>
                <a:cs typeface="Arial" panose="020B0604020202020204" pitchFamily="34" charset="0"/>
              </a:rPr>
              <a:t>, is </a:t>
            </a:r>
            <a:r>
              <a:rPr lang="en-GB" sz="3200" dirty="0" err="1">
                <a:latin typeface="Arial" panose="020B0604020202020204" pitchFamily="34" charset="0"/>
                <a:cs typeface="Arial" panose="020B0604020202020204" pitchFamily="34" charset="0"/>
              </a:rPr>
              <a:t>athrú</a:t>
            </a:r>
            <a:r>
              <a:rPr lang="en-GB" sz="3200" dirty="0">
                <a:latin typeface="Arial" panose="020B0604020202020204" pitchFamily="34" charset="0"/>
                <a:cs typeface="Arial" panose="020B0604020202020204" pitchFamily="34" charset="0"/>
              </a:rPr>
              <a:t> </a:t>
            </a:r>
            <a:r>
              <a:rPr lang="en-GB" sz="3200" dirty="0" err="1">
                <a:latin typeface="Arial" panose="020B0604020202020204" pitchFamily="34" charset="0"/>
                <a:cs typeface="Arial" panose="020B0604020202020204" pitchFamily="34" charset="0"/>
              </a:rPr>
              <a:t>ar</a:t>
            </a:r>
            <a:r>
              <a:rPr lang="en-GB" sz="3200" dirty="0">
                <a:latin typeface="Arial" panose="020B0604020202020204" pitchFamily="34" charset="0"/>
                <a:cs typeface="Arial" panose="020B0604020202020204" pitchFamily="34" charset="0"/>
              </a:rPr>
              <a:t> </a:t>
            </a:r>
            <a:r>
              <a:rPr lang="en-GB" sz="3200" dirty="0" err="1">
                <a:latin typeface="Arial" panose="020B0604020202020204" pitchFamily="34" charset="0"/>
                <a:cs typeface="Arial" panose="020B0604020202020204" pitchFamily="34" charset="0"/>
              </a:rPr>
              <a:t>fhuinneamh</a:t>
            </a:r>
            <a:r>
              <a:rPr lang="en-GB" sz="3200" dirty="0">
                <a:latin typeface="Arial" panose="020B0604020202020204" pitchFamily="34" charset="0"/>
                <a:cs typeface="Arial" panose="020B0604020202020204" pitchFamily="34" charset="0"/>
              </a:rPr>
              <a:t> </a:t>
            </a:r>
            <a:r>
              <a:rPr lang="en-GB" sz="3200" dirty="0" err="1">
                <a:latin typeface="Arial" panose="020B0604020202020204" pitchFamily="34" charset="0"/>
                <a:cs typeface="Arial" panose="020B0604020202020204" pitchFamily="34" charset="0"/>
              </a:rPr>
              <a:t>poitéinsiúil</a:t>
            </a:r>
            <a:r>
              <a:rPr lang="en-GB" sz="3200" dirty="0">
                <a:latin typeface="Arial" panose="020B0604020202020204" pitchFamily="34" charset="0"/>
                <a:cs typeface="Arial" panose="020B0604020202020204" pitchFamily="34" charset="0"/>
              </a:rPr>
              <a:t> </a:t>
            </a:r>
            <a:r>
              <a:rPr lang="en-GB" sz="3200" dirty="0" err="1">
                <a:latin typeface="Arial" panose="020B0604020202020204" pitchFamily="34" charset="0"/>
                <a:cs typeface="Arial" panose="020B0604020202020204" pitchFamily="34" charset="0"/>
              </a:rPr>
              <a:t>seachas</a:t>
            </a:r>
            <a:r>
              <a:rPr lang="en-GB" sz="3200" dirty="0">
                <a:latin typeface="Arial" panose="020B0604020202020204" pitchFamily="34" charset="0"/>
                <a:cs typeface="Arial" panose="020B0604020202020204" pitchFamily="34" charset="0"/>
              </a:rPr>
              <a:t> </a:t>
            </a:r>
            <a:r>
              <a:rPr lang="en-GB" sz="3200" dirty="0" err="1">
                <a:latin typeface="Arial" panose="020B0604020202020204" pitchFamily="34" charset="0"/>
                <a:cs typeface="Arial" panose="020B0604020202020204" pitchFamily="34" charset="0"/>
              </a:rPr>
              <a:t>ar</a:t>
            </a:r>
            <a:r>
              <a:rPr lang="en-GB" sz="3200" dirty="0">
                <a:latin typeface="Arial" panose="020B0604020202020204" pitchFamily="34" charset="0"/>
                <a:cs typeface="Arial" panose="020B0604020202020204" pitchFamily="34" charset="0"/>
              </a:rPr>
              <a:t> </a:t>
            </a:r>
            <a:r>
              <a:rPr lang="en-GB" sz="3200" dirty="0" err="1">
                <a:latin typeface="Arial" panose="020B0604020202020204" pitchFamily="34" charset="0"/>
                <a:cs typeface="Arial" panose="020B0604020202020204" pitchFamily="34" charset="0"/>
              </a:rPr>
              <a:t>fhuinneamh</a:t>
            </a:r>
            <a:r>
              <a:rPr lang="en-GB" sz="3200" dirty="0">
                <a:latin typeface="Arial" panose="020B0604020202020204" pitchFamily="34" charset="0"/>
                <a:cs typeface="Arial" panose="020B0604020202020204" pitchFamily="34" charset="0"/>
              </a:rPr>
              <a:t> </a:t>
            </a:r>
            <a:r>
              <a:rPr lang="en-GB" sz="3200" dirty="0" err="1">
                <a:latin typeface="Arial" panose="020B0604020202020204" pitchFamily="34" charset="0"/>
                <a:cs typeface="Arial" panose="020B0604020202020204" pitchFamily="34" charset="0"/>
              </a:rPr>
              <a:t>cinéiteach</a:t>
            </a:r>
            <a:r>
              <a:rPr lang="en-GB" sz="3200" dirty="0">
                <a:latin typeface="Arial" panose="020B0604020202020204" pitchFamily="34" charset="0"/>
                <a:cs typeface="Arial" panose="020B0604020202020204" pitchFamily="34" charset="0"/>
              </a:rPr>
              <a:t> é </a:t>
            </a:r>
            <a:r>
              <a:rPr lang="en-GB" sz="3200" dirty="0" err="1">
                <a:latin typeface="Arial" panose="020B0604020202020204" pitchFamily="34" charset="0"/>
                <a:cs typeface="Arial" panose="020B0604020202020204" pitchFamily="34" charset="0"/>
              </a:rPr>
              <a:t>seo</a:t>
            </a:r>
            <a:endParaRPr lang="en-GB" sz="3200" dirty="0">
              <a:latin typeface="Arial" panose="020B0604020202020204" pitchFamily="34" charset="0"/>
              <a:cs typeface="Arial" panose="020B0604020202020204" pitchFamily="34" charset="0"/>
            </a:endParaRPr>
          </a:p>
          <a:p>
            <a:r>
              <a:rPr lang="en-GB" sz="3200" dirty="0" err="1">
                <a:latin typeface="Arial" panose="020B0604020202020204" pitchFamily="34" charset="0"/>
                <a:cs typeface="Arial" panose="020B0604020202020204" pitchFamily="34" charset="0"/>
              </a:rPr>
              <a:t>fanann</a:t>
            </a:r>
            <a:r>
              <a:rPr lang="en-GB" sz="3200" dirty="0">
                <a:latin typeface="Arial" panose="020B0604020202020204" pitchFamily="34" charset="0"/>
                <a:cs typeface="Arial" panose="020B0604020202020204" pitchFamily="34" charset="0"/>
              </a:rPr>
              <a:t> an </a:t>
            </a:r>
            <a:r>
              <a:rPr lang="en-GB" sz="3200" dirty="0" err="1">
                <a:latin typeface="Arial" panose="020B0604020202020204" pitchFamily="34" charset="0"/>
                <a:cs typeface="Arial" panose="020B0604020202020204" pitchFamily="34" charset="0"/>
              </a:rPr>
              <a:t>teocht</a:t>
            </a:r>
            <a:r>
              <a:rPr lang="en-GB" sz="3200" dirty="0">
                <a:latin typeface="Arial" panose="020B0604020202020204" pitchFamily="34" charset="0"/>
                <a:cs typeface="Arial" panose="020B0604020202020204" pitchFamily="34" charset="0"/>
              </a:rPr>
              <a:t> </a:t>
            </a:r>
            <a:r>
              <a:rPr lang="en-GB" sz="3200" dirty="0" err="1">
                <a:latin typeface="Arial" panose="020B0604020202020204" pitchFamily="34" charset="0"/>
                <a:cs typeface="Arial" panose="020B0604020202020204" pitchFamily="34" charset="0"/>
              </a:rPr>
              <a:t>tairiseach</a:t>
            </a:r>
            <a:r>
              <a:rPr lang="en-GB" sz="3200" dirty="0">
                <a:latin typeface="Arial" panose="020B0604020202020204" pitchFamily="34" charset="0"/>
                <a:cs typeface="Arial" panose="020B0604020202020204" pitchFamily="34" charset="0"/>
              </a:rPr>
              <a:t> le linn an </a:t>
            </a:r>
            <a:r>
              <a:rPr lang="en-GB" sz="3200" dirty="0" err="1">
                <a:latin typeface="Arial" panose="020B0604020202020204" pitchFamily="34" charset="0"/>
                <a:cs typeface="Arial" panose="020B0604020202020204" pitchFamily="34" charset="0"/>
              </a:rPr>
              <a:t>phróisis</a:t>
            </a:r>
            <a:r>
              <a:rPr lang="en-GB" sz="3200" dirty="0">
                <a:latin typeface="Arial" panose="020B0604020202020204" pitchFamily="34" charset="0"/>
                <a:cs typeface="Arial" panose="020B0604020202020204" pitchFamily="34" charset="0"/>
              </a:rPr>
              <a:t> </a:t>
            </a:r>
            <a:r>
              <a:rPr lang="en-GB" sz="3200" dirty="0" err="1">
                <a:latin typeface="Arial" panose="020B0604020202020204" pitchFamily="34" charset="0"/>
                <a:cs typeface="Arial" panose="020B0604020202020204" pitchFamily="34" charset="0"/>
              </a:rPr>
              <a:t>fiuchta</a:t>
            </a:r>
            <a:r>
              <a:rPr lang="en-GB" sz="3200" dirty="0">
                <a:latin typeface="Arial" panose="020B0604020202020204" pitchFamily="34" charset="0"/>
                <a:cs typeface="Arial" panose="020B0604020202020204" pitchFamily="34" charset="0"/>
              </a:rPr>
              <a:t>.</a:t>
            </a:r>
            <a:endParaRPr lang="en-US" sz="3200" dirty="0">
              <a:latin typeface="Arial" panose="020B0604020202020204" pitchFamily="34" charset="0"/>
              <a:cs typeface="Arial" panose="020B0604020202020204" pitchFamily="34" charset="0"/>
            </a:endParaRPr>
          </a:p>
        </p:txBody>
      </p:sp>
      <p:sp>
        <p:nvSpPr>
          <p:cNvPr id="3" name="Title 2">
            <a:extLst>
              <a:ext uri="{FF2B5EF4-FFF2-40B4-BE49-F238E27FC236}">
                <a16:creationId xmlns:a16="http://schemas.microsoft.com/office/drawing/2014/main" id="{50E5C9F5-B2A6-7BB4-4018-7F05CE76520D}"/>
              </a:ext>
            </a:extLst>
          </p:cNvPr>
          <p:cNvSpPr>
            <a:spLocks noGrp="1"/>
          </p:cNvSpPr>
          <p:nvPr>
            <p:ph type="title"/>
          </p:nvPr>
        </p:nvSpPr>
        <p:spPr>
          <a:xfrm>
            <a:off x="241300" y="155246"/>
            <a:ext cx="8724900" cy="590931"/>
          </a:xfrm>
        </p:spPr>
        <p:txBody>
          <a:bodyPr/>
          <a:lstStyle/>
          <a:p>
            <a:r>
              <a:rPr lang="ga-IE" dirty="0"/>
              <a:t>Samhail cáithníní le haghaidh fiuchta</a:t>
            </a:r>
            <a:endParaRPr lang="en-GB" dirty="0"/>
          </a:p>
        </p:txBody>
      </p:sp>
      <p:sp>
        <p:nvSpPr>
          <p:cNvPr id="5" name="TextBox 4">
            <a:extLst>
              <a:ext uri="{FF2B5EF4-FFF2-40B4-BE49-F238E27FC236}">
                <a16:creationId xmlns:a16="http://schemas.microsoft.com/office/drawing/2014/main" id="{D09D7CB6-CAB3-C6E0-9DB2-22A383CD01E8}"/>
              </a:ext>
            </a:extLst>
          </p:cNvPr>
          <p:cNvSpPr txBox="1"/>
          <p:nvPr/>
        </p:nvSpPr>
        <p:spPr>
          <a:xfrm>
            <a:off x="406574" y="913820"/>
            <a:ext cx="5342873" cy="584775"/>
          </a:xfrm>
          <a:prstGeom prst="rect">
            <a:avLst/>
          </a:prstGeom>
          <a:noFill/>
        </p:spPr>
        <p:txBody>
          <a:bodyPr wrap="square">
            <a:spAutoFit/>
          </a:bodyPr>
          <a:lstStyle/>
          <a:p>
            <a:r>
              <a:rPr lang="ga-IE" sz="3200" dirty="0"/>
              <a:t>Briseann teas na </a:t>
            </a:r>
            <a:r>
              <a:rPr lang="en-IE" sz="3200" dirty="0" err="1"/>
              <a:t>naisc</a:t>
            </a:r>
            <a:endParaRPr lang="ga-IE" sz="3200" dirty="0"/>
          </a:p>
        </p:txBody>
      </p:sp>
      <p:sp>
        <p:nvSpPr>
          <p:cNvPr id="4" name="Freeform: Shape 3">
            <a:extLst>
              <a:ext uri="{FF2B5EF4-FFF2-40B4-BE49-F238E27FC236}">
                <a16:creationId xmlns:a16="http://schemas.microsoft.com/office/drawing/2014/main" id="{932406AB-0212-2B04-584D-4921E7579B25}"/>
              </a:ext>
            </a:extLst>
          </p:cNvPr>
          <p:cNvSpPr/>
          <p:nvPr/>
        </p:nvSpPr>
        <p:spPr>
          <a:xfrm>
            <a:off x="7263788" y="450711"/>
            <a:ext cx="1638912" cy="1705221"/>
          </a:xfrm>
          <a:custGeom>
            <a:avLst/>
            <a:gdLst>
              <a:gd name="connsiteX0" fmla="*/ 495300 w 1498600"/>
              <a:gd name="connsiteY0" fmla="*/ 0 h 1930400"/>
              <a:gd name="connsiteX1" fmla="*/ 584200 w 1498600"/>
              <a:gd name="connsiteY1" fmla="*/ 63500 h 1930400"/>
              <a:gd name="connsiteX2" fmla="*/ 584200 w 1498600"/>
              <a:gd name="connsiteY2" fmla="*/ 711200 h 1930400"/>
              <a:gd name="connsiteX3" fmla="*/ 0 w 1498600"/>
              <a:gd name="connsiteY3" fmla="*/ 1828800 h 1930400"/>
              <a:gd name="connsiteX4" fmla="*/ 63500 w 1498600"/>
              <a:gd name="connsiteY4" fmla="*/ 1930400 h 1930400"/>
              <a:gd name="connsiteX5" fmla="*/ 1435100 w 1498600"/>
              <a:gd name="connsiteY5" fmla="*/ 1930400 h 1930400"/>
              <a:gd name="connsiteX6" fmla="*/ 1498600 w 1498600"/>
              <a:gd name="connsiteY6" fmla="*/ 1803400 h 1930400"/>
              <a:gd name="connsiteX7" fmla="*/ 939800 w 1498600"/>
              <a:gd name="connsiteY7" fmla="*/ 635000 h 1930400"/>
              <a:gd name="connsiteX8" fmla="*/ 939800 w 1498600"/>
              <a:gd name="connsiteY8" fmla="*/ 63500 h 1930400"/>
              <a:gd name="connsiteX9" fmla="*/ 1028700 w 1498600"/>
              <a:gd name="connsiteY9" fmla="*/ 25400 h 1930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98600" h="1930400">
                <a:moveTo>
                  <a:pt x="495300" y="0"/>
                </a:moveTo>
                <a:lnTo>
                  <a:pt x="584200" y="63500"/>
                </a:lnTo>
                <a:lnTo>
                  <a:pt x="584200" y="711200"/>
                </a:lnTo>
                <a:lnTo>
                  <a:pt x="0" y="1828800"/>
                </a:lnTo>
                <a:lnTo>
                  <a:pt x="63500" y="1930400"/>
                </a:lnTo>
                <a:lnTo>
                  <a:pt x="1435100" y="1930400"/>
                </a:lnTo>
                <a:lnTo>
                  <a:pt x="1498600" y="1803400"/>
                </a:lnTo>
                <a:lnTo>
                  <a:pt x="939800" y="635000"/>
                </a:lnTo>
                <a:lnTo>
                  <a:pt x="939800" y="63500"/>
                </a:lnTo>
                <a:lnTo>
                  <a:pt x="1028700" y="25400"/>
                </a:lnTo>
              </a:path>
            </a:pathLst>
          </a:custGeom>
          <a:no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noProof="0"/>
          </a:p>
        </p:txBody>
      </p:sp>
      <p:sp>
        <p:nvSpPr>
          <p:cNvPr id="7" name="Freeform: Shape 6">
            <a:extLst>
              <a:ext uri="{FF2B5EF4-FFF2-40B4-BE49-F238E27FC236}">
                <a16:creationId xmlns:a16="http://schemas.microsoft.com/office/drawing/2014/main" id="{DECDCF0B-0D17-9BCB-220F-3E5D1C5AF9B1}"/>
              </a:ext>
            </a:extLst>
          </p:cNvPr>
          <p:cNvSpPr/>
          <p:nvPr/>
        </p:nvSpPr>
        <p:spPr>
          <a:xfrm>
            <a:off x="7312564" y="1627165"/>
            <a:ext cx="1590136" cy="556757"/>
          </a:xfrm>
          <a:custGeom>
            <a:avLst/>
            <a:gdLst>
              <a:gd name="connsiteX0" fmla="*/ 57150 w 1606550"/>
              <a:gd name="connsiteY0" fmla="*/ 666750 h 679450"/>
              <a:gd name="connsiteX1" fmla="*/ 1517650 w 1606550"/>
              <a:gd name="connsiteY1" fmla="*/ 679450 h 679450"/>
              <a:gd name="connsiteX2" fmla="*/ 1606550 w 1606550"/>
              <a:gd name="connsiteY2" fmla="*/ 546100 h 679450"/>
              <a:gd name="connsiteX3" fmla="*/ 1333500 w 1606550"/>
              <a:gd name="connsiteY3" fmla="*/ 0 h 679450"/>
              <a:gd name="connsiteX4" fmla="*/ 260350 w 1606550"/>
              <a:gd name="connsiteY4" fmla="*/ 6350 h 679450"/>
              <a:gd name="connsiteX5" fmla="*/ 0 w 1606550"/>
              <a:gd name="connsiteY5" fmla="*/ 590550 h 679450"/>
              <a:gd name="connsiteX6" fmla="*/ 57150 w 1606550"/>
              <a:gd name="connsiteY6" fmla="*/ 666750 h 679450"/>
              <a:gd name="connsiteX0" fmla="*/ 57150 w 1606550"/>
              <a:gd name="connsiteY0" fmla="*/ 666750 h 679450"/>
              <a:gd name="connsiteX1" fmla="*/ 1517650 w 1606550"/>
              <a:gd name="connsiteY1" fmla="*/ 679450 h 679450"/>
              <a:gd name="connsiteX2" fmla="*/ 1606550 w 1606550"/>
              <a:gd name="connsiteY2" fmla="*/ 546100 h 679450"/>
              <a:gd name="connsiteX3" fmla="*/ 1333500 w 1606550"/>
              <a:gd name="connsiteY3" fmla="*/ 0 h 679450"/>
              <a:gd name="connsiteX4" fmla="*/ 316959 w 1606550"/>
              <a:gd name="connsiteY4" fmla="*/ 6350 h 679450"/>
              <a:gd name="connsiteX5" fmla="*/ 0 w 1606550"/>
              <a:gd name="connsiteY5" fmla="*/ 590550 h 679450"/>
              <a:gd name="connsiteX6" fmla="*/ 57150 w 1606550"/>
              <a:gd name="connsiteY6" fmla="*/ 666750 h 679450"/>
              <a:gd name="connsiteX0" fmla="*/ 25700 w 1575100"/>
              <a:gd name="connsiteY0" fmla="*/ 666750 h 679450"/>
              <a:gd name="connsiteX1" fmla="*/ 1486200 w 1575100"/>
              <a:gd name="connsiteY1" fmla="*/ 679450 h 679450"/>
              <a:gd name="connsiteX2" fmla="*/ 1575100 w 1575100"/>
              <a:gd name="connsiteY2" fmla="*/ 546100 h 679450"/>
              <a:gd name="connsiteX3" fmla="*/ 1302050 w 1575100"/>
              <a:gd name="connsiteY3" fmla="*/ 0 h 679450"/>
              <a:gd name="connsiteX4" fmla="*/ 285509 w 1575100"/>
              <a:gd name="connsiteY4" fmla="*/ 6350 h 679450"/>
              <a:gd name="connsiteX5" fmla="*/ 0 w 1575100"/>
              <a:gd name="connsiteY5" fmla="*/ 596900 h 679450"/>
              <a:gd name="connsiteX6" fmla="*/ 25700 w 1575100"/>
              <a:gd name="connsiteY6" fmla="*/ 666750 h 679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75100" h="679450">
                <a:moveTo>
                  <a:pt x="25700" y="666750"/>
                </a:moveTo>
                <a:lnTo>
                  <a:pt x="1486200" y="679450"/>
                </a:lnTo>
                <a:lnTo>
                  <a:pt x="1575100" y="546100"/>
                </a:lnTo>
                <a:lnTo>
                  <a:pt x="1302050" y="0"/>
                </a:lnTo>
                <a:lnTo>
                  <a:pt x="285509" y="6350"/>
                </a:lnTo>
                <a:lnTo>
                  <a:pt x="0" y="596900"/>
                </a:lnTo>
                <a:lnTo>
                  <a:pt x="25700" y="666750"/>
                </a:lnTo>
                <a:close/>
              </a:path>
            </a:pathLst>
          </a:custGeom>
          <a:solidFill>
            <a:schemeClr val="tx2">
              <a:lumMod val="10000"/>
              <a:lumOff val="9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noProof="0"/>
          </a:p>
        </p:txBody>
      </p:sp>
      <p:sp>
        <p:nvSpPr>
          <p:cNvPr id="8" name="Oval 7">
            <a:extLst>
              <a:ext uri="{FF2B5EF4-FFF2-40B4-BE49-F238E27FC236}">
                <a16:creationId xmlns:a16="http://schemas.microsoft.com/office/drawing/2014/main" id="{B9F76B3C-5A47-37D7-E9E5-1862392F1989}"/>
              </a:ext>
            </a:extLst>
          </p:cNvPr>
          <p:cNvSpPr/>
          <p:nvPr/>
        </p:nvSpPr>
        <p:spPr>
          <a:xfrm>
            <a:off x="8121493" y="1967709"/>
            <a:ext cx="157634" cy="151384"/>
          </a:xfrm>
          <a:prstGeom prst="ellipse">
            <a:avLst/>
          </a:prstGeom>
          <a:solidFill>
            <a:schemeClr val="bg1">
              <a:lumMod val="95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noProof="0"/>
          </a:p>
        </p:txBody>
      </p:sp>
      <p:sp>
        <p:nvSpPr>
          <p:cNvPr id="9" name="Oval 8">
            <a:extLst>
              <a:ext uri="{FF2B5EF4-FFF2-40B4-BE49-F238E27FC236}">
                <a16:creationId xmlns:a16="http://schemas.microsoft.com/office/drawing/2014/main" id="{3C7F0CE0-32E5-8818-DFD6-3FA970DD1E10}"/>
              </a:ext>
            </a:extLst>
          </p:cNvPr>
          <p:cNvSpPr/>
          <p:nvPr/>
        </p:nvSpPr>
        <p:spPr>
          <a:xfrm>
            <a:off x="8307198" y="1786824"/>
            <a:ext cx="157634" cy="151384"/>
          </a:xfrm>
          <a:prstGeom prst="ellipse">
            <a:avLst/>
          </a:prstGeom>
          <a:solidFill>
            <a:schemeClr val="bg1">
              <a:lumMod val="95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noProof="0"/>
          </a:p>
        </p:txBody>
      </p:sp>
      <p:sp>
        <p:nvSpPr>
          <p:cNvPr id="10" name="Oval 9">
            <a:extLst>
              <a:ext uri="{FF2B5EF4-FFF2-40B4-BE49-F238E27FC236}">
                <a16:creationId xmlns:a16="http://schemas.microsoft.com/office/drawing/2014/main" id="{5122A153-B929-5062-6AF3-B7FE30E72385}"/>
              </a:ext>
            </a:extLst>
          </p:cNvPr>
          <p:cNvSpPr/>
          <p:nvPr/>
        </p:nvSpPr>
        <p:spPr>
          <a:xfrm>
            <a:off x="7631749" y="1703437"/>
            <a:ext cx="157634" cy="151384"/>
          </a:xfrm>
          <a:prstGeom prst="ellipse">
            <a:avLst/>
          </a:prstGeom>
          <a:solidFill>
            <a:schemeClr val="bg1">
              <a:lumMod val="95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noProof="0"/>
          </a:p>
        </p:txBody>
      </p:sp>
      <p:sp>
        <p:nvSpPr>
          <p:cNvPr id="11" name="Oval 10">
            <a:extLst>
              <a:ext uri="{FF2B5EF4-FFF2-40B4-BE49-F238E27FC236}">
                <a16:creationId xmlns:a16="http://schemas.microsoft.com/office/drawing/2014/main" id="{DA073545-41D6-BC36-82FE-680D8876D82F}"/>
              </a:ext>
            </a:extLst>
          </p:cNvPr>
          <p:cNvSpPr/>
          <p:nvPr/>
        </p:nvSpPr>
        <p:spPr>
          <a:xfrm>
            <a:off x="7559899" y="1948463"/>
            <a:ext cx="157634" cy="151384"/>
          </a:xfrm>
          <a:prstGeom prst="ellipse">
            <a:avLst/>
          </a:prstGeom>
          <a:solidFill>
            <a:schemeClr val="bg1">
              <a:lumMod val="95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noProof="0"/>
          </a:p>
        </p:txBody>
      </p:sp>
      <p:sp>
        <p:nvSpPr>
          <p:cNvPr id="12" name="Oval 11">
            <a:extLst>
              <a:ext uri="{FF2B5EF4-FFF2-40B4-BE49-F238E27FC236}">
                <a16:creationId xmlns:a16="http://schemas.microsoft.com/office/drawing/2014/main" id="{90C79963-0FAC-58E3-9F7A-66562201FCE1}"/>
              </a:ext>
            </a:extLst>
          </p:cNvPr>
          <p:cNvSpPr/>
          <p:nvPr/>
        </p:nvSpPr>
        <p:spPr>
          <a:xfrm>
            <a:off x="7840696" y="1849120"/>
            <a:ext cx="157634" cy="151384"/>
          </a:xfrm>
          <a:prstGeom prst="ellipse">
            <a:avLst/>
          </a:prstGeom>
          <a:solidFill>
            <a:schemeClr val="bg1">
              <a:lumMod val="95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noProof="0"/>
          </a:p>
        </p:txBody>
      </p:sp>
      <p:sp>
        <p:nvSpPr>
          <p:cNvPr id="14" name="Oval 13">
            <a:extLst>
              <a:ext uri="{FF2B5EF4-FFF2-40B4-BE49-F238E27FC236}">
                <a16:creationId xmlns:a16="http://schemas.microsoft.com/office/drawing/2014/main" id="{CF27C813-4F09-36C3-1096-FB718D9DF7C1}"/>
              </a:ext>
            </a:extLst>
          </p:cNvPr>
          <p:cNvSpPr/>
          <p:nvPr/>
        </p:nvSpPr>
        <p:spPr>
          <a:xfrm>
            <a:off x="8694031" y="1961089"/>
            <a:ext cx="157634" cy="151384"/>
          </a:xfrm>
          <a:prstGeom prst="ellipse">
            <a:avLst/>
          </a:prstGeom>
          <a:solidFill>
            <a:schemeClr val="bg1">
              <a:lumMod val="95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noProof="0"/>
          </a:p>
        </p:txBody>
      </p:sp>
      <p:sp>
        <p:nvSpPr>
          <p:cNvPr id="15" name="Oval 14">
            <a:extLst>
              <a:ext uri="{FF2B5EF4-FFF2-40B4-BE49-F238E27FC236}">
                <a16:creationId xmlns:a16="http://schemas.microsoft.com/office/drawing/2014/main" id="{BE6D0295-223C-9A94-F308-D52991A91B31}"/>
              </a:ext>
            </a:extLst>
          </p:cNvPr>
          <p:cNvSpPr/>
          <p:nvPr/>
        </p:nvSpPr>
        <p:spPr>
          <a:xfrm>
            <a:off x="8062928" y="1697345"/>
            <a:ext cx="157634" cy="151384"/>
          </a:xfrm>
          <a:prstGeom prst="ellipse">
            <a:avLst/>
          </a:prstGeom>
          <a:solidFill>
            <a:schemeClr val="bg1">
              <a:lumMod val="95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noProof="0"/>
          </a:p>
        </p:txBody>
      </p:sp>
    </p:spTree>
    <p:extLst>
      <p:ext uri="{BB962C8B-B14F-4D97-AF65-F5344CB8AC3E}">
        <p14:creationId xmlns:p14="http://schemas.microsoft.com/office/powerpoint/2010/main" val="4180642008"/>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8" name="Text Box 6">
            <a:extLst>
              <a:ext uri="{FF2B5EF4-FFF2-40B4-BE49-F238E27FC236}">
                <a16:creationId xmlns:a16="http://schemas.microsoft.com/office/drawing/2014/main" id="{983017D6-2DAA-DB1C-305E-EF2C5EA601B9}"/>
              </a:ext>
            </a:extLst>
          </p:cNvPr>
          <p:cNvSpPr txBox="1">
            <a:spLocks noChangeArrowheads="1"/>
          </p:cNvSpPr>
          <p:nvPr/>
        </p:nvSpPr>
        <p:spPr bwMode="auto">
          <a:xfrm>
            <a:off x="2160269" y="3933056"/>
            <a:ext cx="6732905" cy="57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GB" sz="3200" b="1" noProof="0" dirty="0" err="1"/>
              <a:t>Aonad</a:t>
            </a:r>
            <a:r>
              <a:rPr lang="en-GB" sz="3200" b="1" noProof="0" dirty="0"/>
              <a:t> SI = </a:t>
            </a:r>
            <a:r>
              <a:rPr lang="en-GB" sz="3200" noProof="0" dirty="0"/>
              <a:t>An </a:t>
            </a:r>
            <a:r>
              <a:rPr lang="en-GB" sz="3200" b="1" noProof="0" dirty="0" err="1"/>
              <a:t>giúl</a:t>
            </a:r>
            <a:r>
              <a:rPr lang="en-GB" sz="3200" b="1" noProof="0" dirty="0"/>
              <a:t> </a:t>
            </a:r>
            <a:r>
              <a:rPr lang="en-GB" sz="3200" noProof="0" dirty="0"/>
              <a:t>(</a:t>
            </a:r>
            <a:r>
              <a:rPr lang="en-GB" sz="3200" b="1" noProof="0" dirty="0"/>
              <a:t>J</a:t>
            </a:r>
            <a:r>
              <a:rPr lang="en-GB" sz="3200" noProof="0" dirty="0"/>
              <a:t>)</a:t>
            </a:r>
            <a:r>
              <a:rPr lang="en-GB" sz="3200" b="1" noProof="0" dirty="0"/>
              <a:t>.</a:t>
            </a:r>
          </a:p>
        </p:txBody>
      </p:sp>
      <p:sp>
        <p:nvSpPr>
          <p:cNvPr id="2" name="Title 1">
            <a:extLst>
              <a:ext uri="{FF2B5EF4-FFF2-40B4-BE49-F238E27FC236}">
                <a16:creationId xmlns:a16="http://schemas.microsoft.com/office/drawing/2014/main" id="{833746E0-14BA-F65D-5E67-D743CEF04EED}"/>
              </a:ext>
            </a:extLst>
          </p:cNvPr>
          <p:cNvSpPr>
            <a:spLocks noGrp="1"/>
          </p:cNvSpPr>
          <p:nvPr>
            <p:ph type="title"/>
          </p:nvPr>
        </p:nvSpPr>
        <p:spPr>
          <a:xfrm>
            <a:off x="241300" y="155246"/>
            <a:ext cx="8724900" cy="590931"/>
          </a:xfrm>
        </p:spPr>
        <p:txBody>
          <a:bodyPr/>
          <a:lstStyle/>
          <a:p>
            <a:r>
              <a:rPr lang="en-GB" dirty="0"/>
              <a:t>Cad is Teas </a:t>
            </a:r>
            <a:r>
              <a:rPr lang="en-GB" dirty="0" err="1"/>
              <a:t>Folaigh</a:t>
            </a:r>
            <a:r>
              <a:rPr lang="en-GB" dirty="0"/>
              <a:t> </a:t>
            </a:r>
            <a:r>
              <a:rPr lang="en-GB" dirty="0" err="1"/>
              <a:t>ann</a:t>
            </a:r>
            <a:r>
              <a:rPr lang="en-GB" dirty="0"/>
              <a:t>?</a:t>
            </a:r>
          </a:p>
        </p:txBody>
      </p:sp>
      <p:sp>
        <p:nvSpPr>
          <p:cNvPr id="4" name="Text Box 5">
            <a:extLst>
              <a:ext uri="{FF2B5EF4-FFF2-40B4-BE49-F238E27FC236}">
                <a16:creationId xmlns:a16="http://schemas.microsoft.com/office/drawing/2014/main" id="{C8626C55-8AB5-8F9D-777D-1C7D773E0599}"/>
              </a:ext>
            </a:extLst>
          </p:cNvPr>
          <p:cNvSpPr txBox="1">
            <a:spLocks noChangeArrowheads="1"/>
          </p:cNvSpPr>
          <p:nvPr/>
        </p:nvSpPr>
        <p:spPr bwMode="auto">
          <a:xfrm>
            <a:off x="241300" y="1196532"/>
            <a:ext cx="8415435" cy="1594283"/>
          </a:xfrm>
          <a:prstGeom prst="rect">
            <a:avLst/>
          </a:prstGeom>
          <a:solidFill>
            <a:srgbClr val="FFFF99"/>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20000"/>
              </a:spcBef>
            </a:pPr>
            <a:r>
              <a:rPr lang="en-IE" sz="3200" dirty="0"/>
              <a:t>An </a:t>
            </a:r>
            <a:r>
              <a:rPr lang="en-IE" sz="3200" dirty="0" err="1"/>
              <a:t>fuinneamh</a:t>
            </a:r>
            <a:r>
              <a:rPr lang="en-IE" sz="3200" dirty="0"/>
              <a:t> </a:t>
            </a:r>
            <a:r>
              <a:rPr lang="en-IE" sz="3200" dirty="0" err="1"/>
              <a:t>teasa</a:t>
            </a:r>
            <a:r>
              <a:rPr lang="en-IE" sz="3200" dirty="0"/>
              <a:t> a </a:t>
            </a:r>
            <a:r>
              <a:rPr lang="en-IE" sz="3200" dirty="0" err="1"/>
              <a:t>theastaíonn</a:t>
            </a:r>
            <a:r>
              <a:rPr lang="en-IE" sz="3200" dirty="0"/>
              <a:t> </a:t>
            </a:r>
            <a:r>
              <a:rPr lang="en-IE" sz="3200" dirty="0" err="1"/>
              <a:t>chun</a:t>
            </a:r>
            <a:r>
              <a:rPr lang="en-IE" sz="3200" dirty="0"/>
              <a:t> staid </a:t>
            </a:r>
            <a:r>
              <a:rPr lang="en-IE" sz="3200" dirty="0" err="1"/>
              <a:t>substainte</a:t>
            </a:r>
            <a:r>
              <a:rPr lang="en-IE" sz="3200" dirty="0"/>
              <a:t> a </a:t>
            </a:r>
            <a:r>
              <a:rPr lang="en-IE" sz="3200" dirty="0" err="1"/>
              <a:t>athrú</a:t>
            </a:r>
            <a:r>
              <a:rPr lang="en-IE" sz="3200" dirty="0"/>
              <a:t> </a:t>
            </a:r>
            <a:r>
              <a:rPr lang="en-IE" sz="3200" dirty="0" err="1"/>
              <a:t>gan</a:t>
            </a:r>
            <a:r>
              <a:rPr lang="en-IE" sz="3200" dirty="0"/>
              <a:t> a </a:t>
            </a:r>
            <a:r>
              <a:rPr lang="en-IE" sz="3200" dirty="0" err="1"/>
              <a:t>teocht</a:t>
            </a:r>
            <a:r>
              <a:rPr lang="en-IE" sz="3200" dirty="0"/>
              <a:t> a </a:t>
            </a:r>
            <a:r>
              <a:rPr lang="en-IE" sz="3200" dirty="0" err="1"/>
              <a:t>athrú</a:t>
            </a:r>
            <a:r>
              <a:rPr lang="en-IE" sz="3200" dirty="0"/>
              <a:t>.</a:t>
            </a:r>
            <a:endParaRPr lang="en-GB" sz="3200" dirty="0"/>
          </a:p>
          <a:p>
            <a:pPr eaLnBrk="1" hangingPunct="1">
              <a:spcBef>
                <a:spcPct val="20000"/>
              </a:spcBef>
            </a:pPr>
            <a:r>
              <a:rPr lang="en-GB" sz="2800" dirty="0"/>
              <a:t>                                     </a:t>
            </a:r>
            <a:r>
              <a:rPr lang="en-GB" sz="2800" b="1" dirty="0" err="1"/>
              <a:t>Bunaithe</a:t>
            </a:r>
            <a:r>
              <a:rPr lang="en-GB" sz="2800" b="1" dirty="0"/>
              <a:t> </a:t>
            </a:r>
            <a:r>
              <a:rPr lang="en-GB" sz="2800" b="1" dirty="0" err="1"/>
              <a:t>ar</a:t>
            </a:r>
            <a:r>
              <a:rPr lang="en-GB" sz="2800" b="1" dirty="0"/>
              <a:t> </a:t>
            </a:r>
            <a:r>
              <a:rPr lang="en-GB" sz="2800" dirty="0"/>
              <a:t>AL 2014, 2025 </a:t>
            </a:r>
            <a:endParaRPr lang="en-US" sz="32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8" grpId="0"/>
      <p:bldP spid="4" grpId="0" animBg="1"/>
    </p:bld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41" name="Text Box 5">
            <a:extLst>
              <a:ext uri="{FF2B5EF4-FFF2-40B4-BE49-F238E27FC236}">
                <a16:creationId xmlns:a16="http://schemas.microsoft.com/office/drawing/2014/main" id="{3D289BE6-AE4C-D928-3B90-219C23AFBCB4}"/>
              </a:ext>
            </a:extLst>
          </p:cNvPr>
          <p:cNvSpPr txBox="1">
            <a:spLocks noChangeArrowheads="1"/>
          </p:cNvSpPr>
          <p:nvPr/>
        </p:nvSpPr>
        <p:spPr bwMode="auto">
          <a:xfrm>
            <a:off x="539056" y="1289233"/>
            <a:ext cx="7414972" cy="2086725"/>
          </a:xfrm>
          <a:prstGeom prst="rect">
            <a:avLst/>
          </a:prstGeom>
          <a:solidFill>
            <a:srgbClr val="FFFF99"/>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20000"/>
              </a:spcBef>
            </a:pPr>
            <a:r>
              <a:rPr lang="en-GB" sz="3200" dirty="0"/>
              <a:t>An </a:t>
            </a:r>
            <a:r>
              <a:rPr lang="en-GB" sz="3200" dirty="0" err="1"/>
              <a:t>fuinneamh</a:t>
            </a:r>
            <a:r>
              <a:rPr lang="en-GB" sz="3200" dirty="0"/>
              <a:t> </a:t>
            </a:r>
            <a:r>
              <a:rPr lang="en-GB" sz="3200" dirty="0" err="1"/>
              <a:t>teasa</a:t>
            </a:r>
            <a:r>
              <a:rPr lang="en-GB" sz="3200" dirty="0"/>
              <a:t> a </a:t>
            </a:r>
            <a:r>
              <a:rPr lang="en-GB" sz="3200" dirty="0" err="1"/>
              <a:t>theastaíonn</a:t>
            </a:r>
            <a:r>
              <a:rPr lang="en-GB" sz="3200" dirty="0"/>
              <a:t> </a:t>
            </a:r>
            <a:r>
              <a:rPr lang="en-GB" sz="3200" dirty="0" err="1"/>
              <a:t>chun</a:t>
            </a:r>
            <a:r>
              <a:rPr lang="en-GB" sz="3200" dirty="0"/>
              <a:t> staid 1 kg de </a:t>
            </a:r>
            <a:r>
              <a:rPr lang="en-GB" sz="3200" dirty="0" err="1"/>
              <a:t>shubstaint</a:t>
            </a:r>
            <a:r>
              <a:rPr lang="en-GB" sz="3200" dirty="0"/>
              <a:t> a </a:t>
            </a:r>
            <a:r>
              <a:rPr lang="en-GB" sz="3200" dirty="0" err="1"/>
              <a:t>athrú</a:t>
            </a:r>
            <a:r>
              <a:rPr lang="en-GB" sz="3200" dirty="0"/>
              <a:t> </a:t>
            </a:r>
            <a:r>
              <a:rPr lang="en-GB" sz="3200" dirty="0" err="1"/>
              <a:t>gan</a:t>
            </a:r>
            <a:r>
              <a:rPr lang="en-GB" sz="3200" dirty="0"/>
              <a:t> a </a:t>
            </a:r>
            <a:r>
              <a:rPr lang="en-GB" sz="3200" dirty="0" err="1"/>
              <a:t>teocht</a:t>
            </a:r>
            <a:r>
              <a:rPr lang="en-GB" sz="3200" dirty="0"/>
              <a:t> a </a:t>
            </a:r>
            <a:r>
              <a:rPr lang="en-GB" sz="3200" dirty="0" err="1"/>
              <a:t>athrú</a:t>
            </a:r>
            <a:r>
              <a:rPr lang="en-GB" sz="3200" dirty="0"/>
              <a:t>. </a:t>
            </a:r>
          </a:p>
          <a:p>
            <a:pPr eaLnBrk="1" hangingPunct="1">
              <a:spcBef>
                <a:spcPct val="20000"/>
              </a:spcBef>
            </a:pPr>
            <a:r>
              <a:rPr lang="en-GB" sz="2800" dirty="0"/>
              <a:t>                             </a:t>
            </a:r>
            <a:r>
              <a:rPr lang="en-GB" sz="2800" b="1" dirty="0" err="1"/>
              <a:t>Bunaithe</a:t>
            </a:r>
            <a:r>
              <a:rPr lang="en-GB" sz="2800" b="1" dirty="0"/>
              <a:t> </a:t>
            </a:r>
            <a:r>
              <a:rPr lang="en-GB" sz="2800" b="1" dirty="0" err="1"/>
              <a:t>ar</a:t>
            </a:r>
            <a:r>
              <a:rPr lang="en-GB" sz="2800" b="1" dirty="0"/>
              <a:t> </a:t>
            </a:r>
            <a:r>
              <a:rPr lang="en-GB" sz="2800" dirty="0"/>
              <a:t>AL 2014, 2024 </a:t>
            </a:r>
            <a:endParaRPr lang="en-US" sz="2800" dirty="0"/>
          </a:p>
        </p:txBody>
      </p:sp>
      <p:sp>
        <p:nvSpPr>
          <p:cNvPr id="14342" name="Text Box 6">
            <a:extLst>
              <a:ext uri="{FF2B5EF4-FFF2-40B4-BE49-F238E27FC236}">
                <a16:creationId xmlns:a16="http://schemas.microsoft.com/office/drawing/2014/main" id="{2BBEC72E-042E-DAAE-7928-6262CDEBC5AF}"/>
              </a:ext>
            </a:extLst>
          </p:cNvPr>
          <p:cNvSpPr txBox="1">
            <a:spLocks noChangeArrowheads="1"/>
          </p:cNvSpPr>
          <p:nvPr/>
        </p:nvSpPr>
        <p:spPr bwMode="auto">
          <a:xfrm>
            <a:off x="539055" y="3943778"/>
            <a:ext cx="8353425"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GB" sz="2800" b="1" noProof="0" dirty="0" err="1"/>
              <a:t>Aonad</a:t>
            </a:r>
            <a:r>
              <a:rPr lang="en-GB" sz="2800" b="1" noProof="0" dirty="0"/>
              <a:t> SI = </a:t>
            </a:r>
            <a:r>
              <a:rPr lang="en-GB" sz="2800" noProof="0" dirty="0"/>
              <a:t> An </a:t>
            </a:r>
            <a:r>
              <a:rPr lang="en-GB" sz="2800" b="1" noProof="0" dirty="0" err="1"/>
              <a:t>giúl</a:t>
            </a:r>
            <a:r>
              <a:rPr lang="en-GB" sz="2800" b="1" noProof="0" dirty="0"/>
              <a:t> </a:t>
            </a:r>
            <a:r>
              <a:rPr lang="en-GB" sz="2800" b="1" noProof="0" dirty="0" err="1"/>
              <a:t>san</a:t>
            </a:r>
            <a:r>
              <a:rPr lang="en-GB" sz="2800" b="1" noProof="0" dirty="0"/>
              <a:t> </a:t>
            </a:r>
            <a:r>
              <a:rPr lang="en-GB" sz="2800" b="1" noProof="0" dirty="0" err="1"/>
              <a:t>cileagram</a:t>
            </a:r>
            <a:r>
              <a:rPr lang="en-GB" sz="2800" b="1" noProof="0" dirty="0"/>
              <a:t>  </a:t>
            </a:r>
            <a:r>
              <a:rPr lang="en-GB" sz="2800" noProof="0" dirty="0"/>
              <a:t>(</a:t>
            </a:r>
            <a:r>
              <a:rPr lang="en-GB" sz="2800" b="1" noProof="0" dirty="0"/>
              <a:t>J ​kg​</a:t>
            </a:r>
            <a:r>
              <a:rPr lang="en-GB" sz="2800" b="1" baseline="30000" noProof="0" dirty="0"/>
              <a:t>-1</a:t>
            </a:r>
            <a:r>
              <a:rPr lang="en-GB" sz="2800" b="1" noProof="0" dirty="0"/>
              <a:t>​</a:t>
            </a:r>
            <a:r>
              <a:rPr lang="en-GB" sz="2800" noProof="0" dirty="0"/>
              <a:t>)</a:t>
            </a:r>
            <a:r>
              <a:rPr lang="en-GB" sz="2800" b="1" noProof="0" dirty="0"/>
              <a:t>.</a:t>
            </a:r>
          </a:p>
        </p:txBody>
      </p:sp>
      <p:sp>
        <p:nvSpPr>
          <p:cNvPr id="3" name="Title 2">
            <a:extLst>
              <a:ext uri="{FF2B5EF4-FFF2-40B4-BE49-F238E27FC236}">
                <a16:creationId xmlns:a16="http://schemas.microsoft.com/office/drawing/2014/main" id="{E4071D11-B615-0DA0-4F52-AB8AFE366043}"/>
              </a:ext>
            </a:extLst>
          </p:cNvPr>
          <p:cNvSpPr>
            <a:spLocks noGrp="1"/>
          </p:cNvSpPr>
          <p:nvPr>
            <p:ph type="title"/>
          </p:nvPr>
        </p:nvSpPr>
        <p:spPr>
          <a:xfrm>
            <a:off x="241300" y="155246"/>
            <a:ext cx="8724900" cy="594137"/>
          </a:xfrm>
        </p:spPr>
        <p:txBody>
          <a:bodyPr/>
          <a:lstStyle/>
          <a:p>
            <a:r>
              <a:rPr lang="en-GB" dirty="0"/>
              <a:t>Cad is </a:t>
            </a:r>
            <a:r>
              <a:rPr lang="en-GB" dirty="0" err="1"/>
              <a:t>Sainteas</a:t>
            </a:r>
            <a:r>
              <a:rPr lang="en-GB" dirty="0"/>
              <a:t> </a:t>
            </a:r>
            <a:r>
              <a:rPr lang="en-GB" dirty="0" err="1"/>
              <a:t>Folaigh</a:t>
            </a:r>
            <a:r>
              <a:rPr lang="en-GB" dirty="0"/>
              <a:t> </a:t>
            </a:r>
            <a:r>
              <a:rPr lang="en-GB" dirty="0" err="1"/>
              <a:t>ann</a:t>
            </a:r>
            <a:r>
              <a:rPr lang="en-GB" dirty="0"/>
              <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1" nodeType="clickEffect">
                                  <p:stCondLst>
                                    <p:cond delay="0"/>
                                  </p:stCondLst>
                                  <p:childTnLst>
                                    <p:set>
                                      <p:cBhvr>
                                        <p:cTn id="6" dur="1" fill="hold">
                                          <p:stCondLst>
                                            <p:cond delay="0"/>
                                          </p:stCondLst>
                                        </p:cTn>
                                        <p:tgtEl>
                                          <p:spTgt spid="1434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434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41" grpId="0"/>
      <p:bldP spid="14341" grpId="1" animBg="1"/>
      <p:bldP spid="14342" grpId="0"/>
    </p:bld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0EEB8EA-80A5-B312-02D2-FB09AAD9C3EF}"/>
              </a:ext>
            </a:extLst>
          </p:cNvPr>
          <p:cNvSpPr txBox="1"/>
          <p:nvPr/>
        </p:nvSpPr>
        <p:spPr>
          <a:xfrm>
            <a:off x="145643" y="4926080"/>
            <a:ext cx="8631782" cy="954107"/>
          </a:xfrm>
          <a:prstGeom prst="rect">
            <a:avLst/>
          </a:prstGeom>
          <a:noFill/>
        </p:spPr>
        <p:txBody>
          <a:bodyPr wrap="square" rtlCol="0">
            <a:spAutoFit/>
          </a:bodyPr>
          <a:lstStyle/>
          <a:p>
            <a:pPr algn="ctr"/>
            <a:r>
              <a:rPr lang="en-GB" sz="2800" noProof="0" dirty="0" err="1"/>
              <a:t>Nó</a:t>
            </a:r>
            <a:r>
              <a:rPr lang="en-GB" sz="2800" dirty="0"/>
              <a:t>…</a:t>
            </a:r>
            <a:r>
              <a:rPr lang="ga-IE" sz="2800" dirty="0"/>
              <a:t>an méid fuinnimh a scaoiltear nuair a reoiteann sé</a:t>
            </a:r>
            <a:r>
              <a:rPr lang="ga-IE" dirty="0"/>
              <a:t>.</a:t>
            </a:r>
          </a:p>
        </p:txBody>
      </p:sp>
      <p:grpSp>
        <p:nvGrpSpPr>
          <p:cNvPr id="8" name="Group 7">
            <a:extLst>
              <a:ext uri="{FF2B5EF4-FFF2-40B4-BE49-F238E27FC236}">
                <a16:creationId xmlns:a16="http://schemas.microsoft.com/office/drawing/2014/main" id="{8EACD79B-2C4B-1633-20BC-C7ADF6DD6A33}"/>
              </a:ext>
            </a:extLst>
          </p:cNvPr>
          <p:cNvGrpSpPr/>
          <p:nvPr/>
        </p:nvGrpSpPr>
        <p:grpSpPr>
          <a:xfrm>
            <a:off x="5937813" y="1415533"/>
            <a:ext cx="3060544" cy="2450411"/>
            <a:chOff x="4848631" y="1785178"/>
            <a:chExt cx="4149726" cy="3106007"/>
          </a:xfrm>
        </p:grpSpPr>
        <p:pic>
          <p:nvPicPr>
            <p:cNvPr id="1028" name="Picture 4">
              <a:extLst>
                <a:ext uri="{FF2B5EF4-FFF2-40B4-BE49-F238E27FC236}">
                  <a16:creationId xmlns:a16="http://schemas.microsoft.com/office/drawing/2014/main" id="{4EED0848-EDBD-F228-E401-C18A7F0DEAF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48631" y="1785178"/>
              <a:ext cx="4149726" cy="3106007"/>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hlinkClick r:id="rId3"/>
              <a:extLst>
                <a:ext uri="{FF2B5EF4-FFF2-40B4-BE49-F238E27FC236}">
                  <a16:creationId xmlns:a16="http://schemas.microsoft.com/office/drawing/2014/main" id="{F539886D-3722-5860-9AC8-DE1BC92CD4FC}"/>
                </a:ext>
              </a:extLst>
            </p:cNvPr>
            <p:cNvSpPr txBox="1"/>
            <p:nvPr/>
          </p:nvSpPr>
          <p:spPr>
            <a:xfrm>
              <a:off x="7949154" y="4446984"/>
              <a:ext cx="646331" cy="369332"/>
            </a:xfrm>
            <a:prstGeom prst="rect">
              <a:avLst/>
            </a:prstGeom>
            <a:noFill/>
          </p:spPr>
          <p:txBody>
            <a:bodyPr wrap="none" rtlCol="0">
              <a:spAutoFit/>
            </a:bodyPr>
            <a:lstStyle/>
            <a:p>
              <a:pPr algn="l"/>
              <a:r>
                <a:rPr lang="en-GB"/>
                <a:t>CC0</a:t>
              </a:r>
            </a:p>
          </p:txBody>
        </p:sp>
      </p:grpSp>
      <p:sp>
        <p:nvSpPr>
          <p:cNvPr id="3" name="Title 2">
            <a:extLst>
              <a:ext uri="{FF2B5EF4-FFF2-40B4-BE49-F238E27FC236}">
                <a16:creationId xmlns:a16="http://schemas.microsoft.com/office/drawing/2014/main" id="{5E0CA6D7-4CBC-C8AF-D054-1D8A49BD24D8}"/>
              </a:ext>
            </a:extLst>
          </p:cNvPr>
          <p:cNvSpPr>
            <a:spLocks noGrp="1"/>
          </p:cNvSpPr>
          <p:nvPr>
            <p:ph type="title"/>
          </p:nvPr>
        </p:nvSpPr>
        <p:spPr>
          <a:xfrm>
            <a:off x="241300" y="155246"/>
            <a:ext cx="8724900" cy="590931"/>
          </a:xfrm>
        </p:spPr>
        <p:txBody>
          <a:bodyPr/>
          <a:lstStyle/>
          <a:p>
            <a:r>
              <a:rPr lang="en-GB" dirty="0"/>
              <a:t>Cad is </a:t>
            </a:r>
            <a:r>
              <a:rPr lang="en-GB" dirty="0" err="1"/>
              <a:t>sainteas</a:t>
            </a:r>
            <a:r>
              <a:rPr lang="en-GB" dirty="0"/>
              <a:t> </a:t>
            </a:r>
            <a:r>
              <a:rPr lang="en-GB" dirty="0" err="1"/>
              <a:t>folaigh</a:t>
            </a:r>
            <a:r>
              <a:rPr lang="en-GB" dirty="0"/>
              <a:t> </a:t>
            </a:r>
            <a:r>
              <a:rPr lang="en-GB" dirty="0" err="1"/>
              <a:t>léaite</a:t>
            </a:r>
            <a:r>
              <a:rPr lang="en-GB" dirty="0"/>
              <a:t> </a:t>
            </a:r>
            <a:r>
              <a:rPr lang="en-GB" dirty="0" err="1"/>
              <a:t>ann</a:t>
            </a:r>
            <a:r>
              <a:rPr lang="en-GB" dirty="0"/>
              <a:t>?</a:t>
            </a:r>
          </a:p>
        </p:txBody>
      </p:sp>
      <p:sp>
        <p:nvSpPr>
          <p:cNvPr id="5" name="TextBox 4">
            <a:extLst>
              <a:ext uri="{FF2B5EF4-FFF2-40B4-BE49-F238E27FC236}">
                <a16:creationId xmlns:a16="http://schemas.microsoft.com/office/drawing/2014/main" id="{7F2B08A3-1FFC-8A0C-E72D-AD113D9F6137}"/>
              </a:ext>
            </a:extLst>
          </p:cNvPr>
          <p:cNvSpPr txBox="1"/>
          <p:nvPr/>
        </p:nvSpPr>
        <p:spPr>
          <a:xfrm>
            <a:off x="145643" y="1415533"/>
            <a:ext cx="5595400" cy="3145476"/>
          </a:xfrm>
          <a:prstGeom prst="rect">
            <a:avLst/>
          </a:prstGeom>
          <a:solidFill>
            <a:srgbClr val="FFFF99"/>
          </a:solidFill>
        </p:spPr>
        <p:txBody>
          <a:bodyPr wrap="square">
            <a:spAutoFit/>
          </a:bodyPr>
          <a:lstStyle/>
          <a:p>
            <a:pPr>
              <a:spcBef>
                <a:spcPct val="20000"/>
              </a:spcBef>
            </a:pPr>
            <a:r>
              <a:rPr lang="en-IE" sz="3200" dirty="0"/>
              <a:t>An </a:t>
            </a:r>
            <a:r>
              <a:rPr lang="en-IE" sz="3200" dirty="0" err="1"/>
              <a:t>fuinneamh</a:t>
            </a:r>
            <a:r>
              <a:rPr lang="en-IE" sz="3200" dirty="0"/>
              <a:t> </a:t>
            </a:r>
            <a:r>
              <a:rPr lang="en-IE" sz="3200" dirty="0" err="1"/>
              <a:t>teasa</a:t>
            </a:r>
            <a:r>
              <a:rPr lang="en-IE" sz="3200" dirty="0"/>
              <a:t> a </a:t>
            </a:r>
            <a:r>
              <a:rPr lang="en-IE" sz="3200" dirty="0" err="1"/>
              <a:t>theastaíonn</a:t>
            </a:r>
            <a:r>
              <a:rPr lang="en-IE" sz="3200" dirty="0"/>
              <a:t> </a:t>
            </a:r>
            <a:r>
              <a:rPr lang="en-IE" sz="3200" dirty="0" err="1"/>
              <a:t>chun</a:t>
            </a:r>
            <a:r>
              <a:rPr lang="en-IE" sz="3200" dirty="0"/>
              <a:t> staid 1 kg de </a:t>
            </a:r>
            <a:r>
              <a:rPr lang="en-IE" sz="3200" dirty="0" err="1"/>
              <a:t>shubstaint</a:t>
            </a:r>
            <a:r>
              <a:rPr lang="en-IE" sz="3200" dirty="0"/>
              <a:t> a </a:t>
            </a:r>
            <a:r>
              <a:rPr lang="en-IE" sz="3200" dirty="0" err="1"/>
              <a:t>athrú</a:t>
            </a:r>
            <a:r>
              <a:rPr lang="en-IE" sz="3200" dirty="0"/>
              <a:t> ó bheith </a:t>
            </a:r>
            <a:r>
              <a:rPr lang="en-IE" sz="3200" dirty="0" err="1"/>
              <a:t>ina</a:t>
            </a:r>
            <a:r>
              <a:rPr lang="en-IE" sz="3200" dirty="0"/>
              <a:t> </a:t>
            </a:r>
            <a:r>
              <a:rPr lang="en-IE" sz="3200" dirty="0" err="1"/>
              <a:t>solad</a:t>
            </a:r>
            <a:r>
              <a:rPr lang="en-IE" sz="3200" dirty="0"/>
              <a:t> go </a:t>
            </a:r>
            <a:r>
              <a:rPr lang="en-IE" sz="3200" dirty="0" err="1"/>
              <a:t>dtí</a:t>
            </a:r>
            <a:r>
              <a:rPr lang="en-IE" sz="3200" dirty="0"/>
              <a:t> bheith </a:t>
            </a:r>
            <a:r>
              <a:rPr lang="en-IE" sz="3200" dirty="0" err="1"/>
              <a:t>ina</a:t>
            </a:r>
            <a:r>
              <a:rPr lang="en-IE" sz="3200" dirty="0"/>
              <a:t> </a:t>
            </a:r>
            <a:r>
              <a:rPr lang="en-IE" sz="3200" dirty="0" err="1"/>
              <a:t>leacht</a:t>
            </a:r>
            <a:r>
              <a:rPr lang="en-IE" sz="3200" dirty="0"/>
              <a:t> </a:t>
            </a:r>
            <a:r>
              <a:rPr lang="en-IE" sz="3200" dirty="0" err="1"/>
              <a:t>gan</a:t>
            </a:r>
            <a:r>
              <a:rPr lang="en-IE" sz="3200" dirty="0"/>
              <a:t> a </a:t>
            </a:r>
            <a:r>
              <a:rPr lang="en-IE" sz="3200" dirty="0" err="1"/>
              <a:t>teocht</a:t>
            </a:r>
            <a:r>
              <a:rPr lang="en-IE" sz="3200" dirty="0"/>
              <a:t> a </a:t>
            </a:r>
            <a:r>
              <a:rPr lang="en-IE" sz="3200" dirty="0" err="1"/>
              <a:t>athrú</a:t>
            </a:r>
            <a:endParaRPr lang="en-IE" sz="3200" dirty="0"/>
          </a:p>
          <a:p>
            <a:pPr>
              <a:spcBef>
                <a:spcPct val="20000"/>
              </a:spcBef>
            </a:pPr>
            <a:r>
              <a:rPr lang="en-IE" sz="3200" dirty="0"/>
              <a:t> </a:t>
            </a:r>
            <a:r>
              <a:rPr lang="en-GB" sz="2400" dirty="0"/>
              <a:t>        </a:t>
            </a:r>
            <a:r>
              <a:rPr lang="en-GB" sz="2400" b="1" dirty="0" err="1"/>
              <a:t>Bunaithe</a:t>
            </a:r>
            <a:r>
              <a:rPr lang="en-GB" sz="2400" b="1" dirty="0"/>
              <a:t> </a:t>
            </a:r>
            <a:r>
              <a:rPr lang="en-GB" sz="2400" b="1" dirty="0" err="1"/>
              <a:t>ar</a:t>
            </a:r>
            <a:r>
              <a:rPr lang="en-GB" sz="2400" b="1" dirty="0"/>
              <a:t> </a:t>
            </a:r>
            <a:r>
              <a:rPr lang="en-GB" sz="2400" dirty="0"/>
              <a:t>AL 2014, 2025 </a:t>
            </a:r>
            <a:endParaRPr lang="en-US" sz="2400" dirty="0"/>
          </a:p>
        </p:txBody>
      </p:sp>
      <p:sp>
        <p:nvSpPr>
          <p:cNvPr id="4" name="TextBox 3">
            <a:extLst>
              <a:ext uri="{FF2B5EF4-FFF2-40B4-BE49-F238E27FC236}">
                <a16:creationId xmlns:a16="http://schemas.microsoft.com/office/drawing/2014/main" id="{9DB7DAAE-85C9-E62C-8CFF-B2785198427D}"/>
              </a:ext>
            </a:extLst>
          </p:cNvPr>
          <p:cNvSpPr txBox="1"/>
          <p:nvPr/>
        </p:nvSpPr>
        <p:spPr>
          <a:xfrm>
            <a:off x="547514" y="5880187"/>
            <a:ext cx="7828040" cy="954107"/>
          </a:xfrm>
          <a:prstGeom prst="rect">
            <a:avLst/>
          </a:prstGeom>
          <a:noFill/>
        </p:spPr>
        <p:txBody>
          <a:bodyPr wrap="none" rtlCol="0">
            <a:spAutoFit/>
          </a:bodyPr>
          <a:lstStyle/>
          <a:p>
            <a:r>
              <a:rPr lang="ga-IE" sz="2800" dirty="0"/>
              <a:t>Tabhair faoi deara go dtarlaíonn an próiseas ag </a:t>
            </a:r>
            <a:endParaRPr lang="en-IE" sz="2800" dirty="0"/>
          </a:p>
          <a:p>
            <a:r>
              <a:rPr lang="ga-IE" sz="2800" dirty="0"/>
              <a:t>teocht an leáphointe</a:t>
            </a:r>
          </a:p>
        </p:txBody>
      </p:sp>
    </p:spTree>
    <p:extLst>
      <p:ext uri="{BB962C8B-B14F-4D97-AF65-F5344CB8AC3E}">
        <p14:creationId xmlns:p14="http://schemas.microsoft.com/office/powerpoint/2010/main" val="4059045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5"/>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animBg="1"/>
      <p:bldP spid="4"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bg1"/>
        </a:solidFill>
        <a:ln w="28575">
          <a:solidFill>
            <a:schemeClr val="tx1"/>
          </a:solidFill>
        </a:ln>
      </a:spPr>
      <a:bodyPr rtlCol="0" anchor="ctr"/>
      <a:lstStyle>
        <a:defPPr algn="ctr">
          <a:defRPr/>
        </a:defPPr>
      </a:lstStyle>
      <a:style>
        <a:lnRef idx="2">
          <a:schemeClr val="accent1">
            <a:shade val="15000"/>
          </a:schemeClr>
        </a:lnRef>
        <a:fillRef idx="1">
          <a:schemeClr val="accent1"/>
        </a:fillRef>
        <a:effectRef idx="0">
          <a:schemeClr val="accent1"/>
        </a:effectRef>
        <a:fontRef idx="minor">
          <a:schemeClr val="lt1"/>
        </a:fontRef>
      </a:style>
    </a:spDef>
    <a:lnDef>
      <a:spPr>
        <a:ln w="28575">
          <a:solidFill>
            <a:schemeClr val="tx1"/>
          </a:solidFill>
          <a:tailEnd type="none" w="med" len="lg"/>
        </a:ln>
      </a:spPr>
      <a:bodyPr/>
      <a:lstStyle/>
      <a:style>
        <a:lnRef idx="2">
          <a:schemeClr val="accent1"/>
        </a:lnRef>
        <a:fillRef idx="0">
          <a:schemeClr val="accent1"/>
        </a:fillRef>
        <a:effectRef idx="1">
          <a:schemeClr val="accent1"/>
        </a:effectRef>
        <a:fontRef idx="minor">
          <a:schemeClr val="tx1"/>
        </a:fontRef>
      </a:style>
    </a:lnDef>
    <a:txDef>
      <a:spPr>
        <a:noFill/>
      </a:spPr>
      <a:bodyPr wrap="square" rtlCol="0">
        <a:spAutoFit/>
      </a:bodyPr>
      <a:lstStyle>
        <a:defPPr algn="l">
          <a:spcAft>
            <a:spcPts val="1200"/>
          </a:spcAft>
          <a:defRPr sz="2800" dirty="0" err="1" smtClean="0">
            <a:latin typeface="Arial" panose="020B0604020202020204" pitchFamily="34" charset="0"/>
            <a:cs typeface="Arial" panose="020B0604020202020204" pitchFamily="34" charset="0"/>
          </a:defRPr>
        </a:defPPr>
      </a:lstStyle>
    </a:tx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
  <TotalTime>3764</TotalTime>
  <Words>10869</Words>
  <Application>Microsoft Office PowerPoint</Application>
  <PresentationFormat>On-screen Show (4:3)</PresentationFormat>
  <Paragraphs>1460</Paragraphs>
  <Slides>171</Slides>
  <Notes>49</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171</vt:i4>
      </vt:variant>
    </vt:vector>
  </HeadingPairs>
  <TitlesOfParts>
    <vt:vector size="180" baseType="lpstr">
      <vt:lpstr>ＭＳ Ｐゴシック</vt:lpstr>
      <vt:lpstr>Aptos</vt:lpstr>
      <vt:lpstr>Arial</vt:lpstr>
      <vt:lpstr>Cambria Math</vt:lpstr>
      <vt:lpstr>Comic Sans MS</vt:lpstr>
      <vt:lpstr>Google Sans</vt:lpstr>
      <vt:lpstr>Symbol</vt:lpstr>
      <vt:lpstr>Times New Roman</vt:lpstr>
      <vt:lpstr>Office Theme</vt:lpstr>
      <vt:lpstr>2.1 Teas agus Teocht</vt:lpstr>
      <vt:lpstr>Sonraíocht san Fhisic 2.1</vt:lpstr>
      <vt:lpstr>Sonraíocht san Fhisic 2.1</vt:lpstr>
      <vt:lpstr>Sonraíocht san Fhisic 2.1</vt:lpstr>
      <vt:lpstr>Sonraíocht san Fhisic 2.1</vt:lpstr>
      <vt:lpstr>Sonraíocht san Fhisic 2.1</vt:lpstr>
      <vt:lpstr>Sonraíocht san Fhisic 2.1</vt:lpstr>
      <vt:lpstr>Sonraíocht san Fhisic 2.1</vt:lpstr>
      <vt:lpstr>Achoimre athbhreithnithe</vt:lpstr>
      <vt:lpstr>Achoimre athbhreithnithe</vt:lpstr>
      <vt:lpstr>Cad is brí le Teocht?</vt:lpstr>
      <vt:lpstr>Déan cur síos ar samhail na gcáithníní teasa.</vt:lpstr>
      <vt:lpstr>An féidir leat teocht faoi bhun 0 ℃ a bheith agat?</vt:lpstr>
      <vt:lpstr>An bhfuil "teocht is ísle" ann?</vt:lpstr>
      <vt:lpstr>Cén scála teochta a thosaíonn ag dearbhnialas?</vt:lpstr>
      <vt:lpstr> Cad é an tAonad SI teochta?</vt:lpstr>
      <vt:lpstr>Cad air a bhfuil scála kelvin bunaithe?</vt:lpstr>
      <vt:lpstr>Cad é an goal idir Celsius agus Ceilvin? </vt:lpstr>
      <vt:lpstr>Sampla 1: Tiontuithe Teochta</vt:lpstr>
      <vt:lpstr>Sampla 2: Tiontuithe Teochta</vt:lpstr>
      <vt:lpstr>Cleachtadh Tiontuithe Teochta</vt:lpstr>
      <vt:lpstr>Cad é an difríocht idir teas agus teocht?</vt:lpstr>
      <vt:lpstr>Teirmiméadair</vt:lpstr>
      <vt:lpstr>Conas a thomhaiseann tú teocht?</vt:lpstr>
      <vt:lpstr>Cad is Airí teirmiméadrach?</vt:lpstr>
      <vt:lpstr>Cad é airí teirmiméadrach teirmiméadar leachta-i-ngloine?</vt:lpstr>
      <vt:lpstr>Cad is Teirmiméadar Friotaíochta ann?</vt:lpstr>
      <vt:lpstr>Feistí mionsamhail  friotaíocht </vt:lpstr>
      <vt:lpstr>Cad é an t-airí teirmiméadrach do Teirmiméadar Friotaíochta?</vt:lpstr>
      <vt:lpstr>Cad is Teirmeastóir ann?</vt:lpstr>
      <vt:lpstr>Cad é an t-airí teirmiméadrach don Teirmeastair?</vt:lpstr>
      <vt:lpstr>Cad is Teirmeachúpla ann?</vt:lpstr>
      <vt:lpstr>Cad é an t-airí teirmiméadrach do teirmeachúpla?</vt:lpstr>
      <vt:lpstr>Cad é an t-airí teirmiméadrach don teirmiméadair gháis seo?</vt:lpstr>
      <vt:lpstr>Déan anailís ar oiriúnacht ábhar lena n-úsáid mar theirmiméadair</vt:lpstr>
      <vt:lpstr>Teirmeacúplaí i gcoinne teirmiméadar friotaíochta platanam sa Tointeálaí Spáis</vt:lpstr>
      <vt:lpstr>An t-athrú ar fhriotaíocht mhiotail leis an teocht a iniúchadh</vt:lpstr>
      <vt:lpstr>Friotaíocht v Teocht le haghaidh miotail</vt:lpstr>
      <vt:lpstr>An t-athrú ar fhriotaíocht teirmeastair leis an teocht a iniúchadh</vt:lpstr>
      <vt:lpstr>Teocht vs Fríotaíocht – Teirmeastar</vt:lpstr>
      <vt:lpstr>Déan comparáid idir cuar teochta friotaíochta do dhá mhiotal</vt:lpstr>
      <vt:lpstr>Recap</vt:lpstr>
      <vt:lpstr>Sampla 3</vt:lpstr>
      <vt:lpstr>Sampla</vt:lpstr>
      <vt:lpstr>Cleachtadh</vt:lpstr>
      <vt:lpstr>Cleachtadh</vt:lpstr>
      <vt:lpstr>Cleachtadh</vt:lpstr>
      <vt:lpstr>Teas</vt:lpstr>
      <vt:lpstr>Cad is Teas ann?</vt:lpstr>
      <vt:lpstr>Cad is Toilleadh Teasa ann?</vt:lpstr>
      <vt:lpstr>Cá fhad a thógann sé citeal a fhiuchadh?</vt:lpstr>
      <vt:lpstr>Cad é an t-Aonad SI do Toilleadh Teasa?</vt:lpstr>
      <vt:lpstr>Scríobh an cothromóid do Toilleadh Teasa? (C mór) </vt:lpstr>
      <vt:lpstr>Aonaid teochta i bhfadhbanna teasa</vt:lpstr>
      <vt:lpstr>Sampla 4</vt:lpstr>
      <vt:lpstr>Sampla 5</vt:lpstr>
      <vt:lpstr>Cleachtadh ceisteanna ag úsáid Q=CΔθ</vt:lpstr>
      <vt:lpstr>Cad is Saintoilleadh teasa ann?</vt:lpstr>
      <vt:lpstr>Ola Cócaireachta vs Uisce</vt:lpstr>
      <vt:lpstr>Cad é an t-Aonad SI do Saintoilleadh Teasa?</vt:lpstr>
      <vt:lpstr>Scríobh an cothromóid do Saintoilleadh Teasa? (C beag) </vt:lpstr>
      <vt:lpstr>Sampla 6</vt:lpstr>
      <vt:lpstr>Cleachta ceisteannna ag baint úsáid as Q=mcΔθ</vt:lpstr>
      <vt:lpstr>Sampla 7</vt:lpstr>
      <vt:lpstr>Cleachtadh</vt:lpstr>
      <vt:lpstr>Sampla 8</vt:lpstr>
      <vt:lpstr>Cleachtadh</vt:lpstr>
      <vt:lpstr>Ríomhaireachtaí níos casta</vt:lpstr>
      <vt:lpstr>Heating two items together</vt:lpstr>
      <vt:lpstr>Aistriú teasa</vt:lpstr>
      <vt:lpstr>Ríomh an teocht deiridh</vt:lpstr>
      <vt:lpstr>Críochnaigh an ríomh</vt:lpstr>
      <vt:lpstr>Faoi foscríbhinní</vt:lpstr>
      <vt:lpstr>Sampla 9 (ag téamh le chéile)</vt:lpstr>
      <vt:lpstr>Sampla 10 (ag téamh le chéile)</vt:lpstr>
      <vt:lpstr>Cleachtadh</vt:lpstr>
      <vt:lpstr>Sampla</vt:lpstr>
      <vt:lpstr>Cleachtadh</vt:lpstr>
      <vt:lpstr>Sampla 11 (turgnamh)</vt:lpstr>
      <vt:lpstr>Chun Saintoilleadh Teasa an uisce a thomhas le modh leictreach</vt:lpstr>
      <vt:lpstr>Modh</vt:lpstr>
      <vt:lpstr>Tomhais</vt:lpstr>
      <vt:lpstr>Ríomh</vt:lpstr>
      <vt:lpstr>Torthaí samplacha</vt:lpstr>
      <vt:lpstr>Ag baint úsáide as cupán páipéir in ionad calraiméadair chopair</vt:lpstr>
      <vt:lpstr>Leagan Cupán Páipéir</vt:lpstr>
      <vt:lpstr>Tomhais an Saintoilleadh Teasa de Chopair</vt:lpstr>
      <vt:lpstr>Modh</vt:lpstr>
      <vt:lpstr>Torthaí agus Ríomhanna (cupán páipéir)</vt:lpstr>
      <vt:lpstr>An Sainteas Folaigh (hidden heat) </vt:lpstr>
      <vt:lpstr>Staideanna  Damhna</vt:lpstr>
      <vt:lpstr>Tarraing graf de Theocht i gcoinne fuinnimh bhreise de réir mar a athraíonn substaint staid.</vt:lpstr>
      <vt:lpstr>Samhail cháithníní de staideanna damhna</vt:lpstr>
      <vt:lpstr>Samhail cáithníní le haghaidh leá</vt:lpstr>
      <vt:lpstr>Samhail cáithníní le haghaidh galú</vt:lpstr>
      <vt:lpstr>Samhail cáithníní le haghaidh fiuchta</vt:lpstr>
      <vt:lpstr>Cad is Teas Folaigh ann?</vt:lpstr>
      <vt:lpstr>Cad is Sainteas Folaigh ann?</vt:lpstr>
      <vt:lpstr>Cad is sainteas folaigh léaite ann?</vt:lpstr>
      <vt:lpstr>Cad is sainteas folaigh galúcháin ann?</vt:lpstr>
      <vt:lpstr>Scríobh an chothromóid don Sainteas Folaigh.</vt:lpstr>
      <vt:lpstr>Summary C c L and l </vt:lpstr>
      <vt:lpstr>Sampla 12</vt:lpstr>
      <vt:lpstr>Sampla 13</vt:lpstr>
      <vt:lpstr>Cleachtadh</vt:lpstr>
      <vt:lpstr>Cleachtadh</vt:lpstr>
      <vt:lpstr>Fíoraigh samhlacha matamaiticiúla fuinnimh teasa, teas folaigh agus athrú teochta ag úsáid sonraí tánaisteach</vt:lpstr>
      <vt:lpstr>Cleachtadh</vt:lpstr>
      <vt:lpstr>Cleachtadh</vt:lpstr>
      <vt:lpstr>Samplaí praiticiúla de theas folaigh  </vt:lpstr>
      <vt:lpstr>Allas</vt:lpstr>
      <vt:lpstr>Paca oighir</vt:lpstr>
      <vt:lpstr>An Teaschaidéal agus an Cuisneoir</vt:lpstr>
      <vt:lpstr>An Teaschaidéal le haghaidh téimh tí</vt:lpstr>
      <vt:lpstr>Déan cur síos ar Teaschaidéal</vt:lpstr>
      <vt:lpstr>Taispeáin éifeachtaí brú  íseal ar fhiuchphointe</vt:lpstr>
      <vt:lpstr>Cad iad airíonna an chuisneáin sa teaschaidéal?</vt:lpstr>
      <vt:lpstr>AL 2016</vt:lpstr>
      <vt:lpstr>AL 2016</vt:lpstr>
      <vt:lpstr>AL 2021</vt:lpstr>
      <vt:lpstr>Cleachtadh</vt:lpstr>
      <vt:lpstr>CHUN SAINTEAS FOLAIGH LEÁITE AN OIGHIR A THOMHAS.</vt:lpstr>
      <vt:lpstr>Modh agus torthaí</vt:lpstr>
      <vt:lpstr>Ríomhanna de L (GL&amp;AL) and l (AL):             </vt:lpstr>
      <vt:lpstr>Cleachtadh ar ríomhanna samplacha</vt:lpstr>
      <vt:lpstr>AL 2019 2024</vt:lpstr>
      <vt:lpstr>AL 2017</vt:lpstr>
      <vt:lpstr>Sainteas folaigh galúcháin </vt:lpstr>
      <vt:lpstr>Príomhphointí</vt:lpstr>
      <vt:lpstr>Scríobh an cothromóid</vt:lpstr>
      <vt:lpstr>Chothromóid ar aghaidh…</vt:lpstr>
      <vt:lpstr>Cleachtadh (Gal)</vt:lpstr>
      <vt:lpstr>Conas agus cén fáth ar thriomaigh an daltaí an galuisce?</vt:lpstr>
      <vt:lpstr>Conas agus cén fáth ar fhuaraigh an mac léinn an t-uisce?</vt:lpstr>
      <vt:lpstr>Dá mbeadh oighear neamhleáite sa chalraiméadar nuair a chuirfeá an gal isteach, cén tionchar a bheadh ​​aige sin ar an toradh?</vt:lpstr>
      <vt:lpstr>Aistriú an teasa  </vt:lpstr>
      <vt:lpstr>Cad is comhiompar ann?</vt:lpstr>
      <vt:lpstr>Taispeáin Comhiompar i Leacht</vt:lpstr>
      <vt:lpstr>Mínigh Cén Fáth a dTarlaíonn Comhiompar</vt:lpstr>
      <vt:lpstr>Insamhladh samhail cáithníní: Comhiompar</vt:lpstr>
      <vt:lpstr>Cad is brí le Seoladh teasa?</vt:lpstr>
      <vt:lpstr>Insamhladh samhail cáithníní:  Seoladh teasa</vt:lpstr>
      <vt:lpstr>Taispeáin conas a sheolann solaid éagsúla teas ag rátaí éagsúla</vt:lpstr>
      <vt:lpstr>Taispeáin gur droch-sheoltóir teasa é uisce</vt:lpstr>
      <vt:lpstr>Cad is Radaíocht ann?</vt:lpstr>
      <vt:lpstr>Cad é an an Griantairiseach?</vt:lpstr>
      <vt:lpstr>Sampla 14</vt:lpstr>
      <vt:lpstr>Exercise</vt:lpstr>
      <vt:lpstr>Taispeáin go mbíonn dathanna dorcha ag astaíocht teasa níos fearr  </vt:lpstr>
      <vt:lpstr>Taispeáin go n-ionsúnn rudaí dorcha teas níos fearr ná rudaí geala nó lonracha</vt:lpstr>
      <vt:lpstr>Cad is brí le U-luach ábhar?</vt:lpstr>
      <vt:lpstr>Cá bhfuil an U-luach le fáil sa tábla foirmle?</vt:lpstr>
      <vt:lpstr>Úsáid an fhoirmle chun sainmhíniú an U-luach a cuimhne</vt:lpstr>
      <vt:lpstr>Cé acu is fearr inslitheoir:  U-luach ard nó íseal?</vt:lpstr>
      <vt:lpstr>Ardteist 2014</vt:lpstr>
      <vt:lpstr>Ardteist 2022 curtha siar</vt:lpstr>
      <vt:lpstr>Sampla 15 Tionchar inslithe  </vt:lpstr>
      <vt:lpstr>Cleachtadh</vt:lpstr>
      <vt:lpstr>Cleachtadh (cuid 1)</vt:lpstr>
      <vt:lpstr>Cleachtadh (cuid 2)</vt:lpstr>
      <vt:lpstr>Cleachtadh (cuid 3)</vt:lpstr>
      <vt:lpstr>Cleachtadh (cuid 4)</vt:lpstr>
      <vt:lpstr>Tionchar an inslithe ar éifeachtúlacht agus inbhuanaitheacht</vt:lpstr>
      <vt:lpstr>Sampla 16</vt:lpstr>
      <vt:lpstr>Éifeachtúlacht </vt:lpstr>
      <vt:lpstr>Conas a ríomhtar céatadán éifeachtúlachta?</vt:lpstr>
      <vt:lpstr>An féidir leat fuinneamh a úsáid in ionad cumhachta?</vt:lpstr>
      <vt:lpstr>Tabhair samplaí de fheabhsú éifeachtúlachta</vt:lpstr>
      <vt:lpstr>Cleachtadh</vt:lpstr>
      <vt:lpstr>Achoimre athbhreithnithe</vt:lpstr>
      <vt:lpstr>Achoimre athbhreithnithe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Heat and Temperature</dc:title>
  <dc:creator>Richard Downey</dc:creator>
  <cp:lastModifiedBy>Tom  Tierney</cp:lastModifiedBy>
  <cp:revision>3</cp:revision>
  <dcterms:created xsi:type="dcterms:W3CDTF">2025-07-04T08:11:55Z</dcterms:created>
  <dcterms:modified xsi:type="dcterms:W3CDTF">2026-02-06T16:24:24Z</dcterms:modified>
</cp:coreProperties>
</file>