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983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25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44161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671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44463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171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399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057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862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6800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568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F90D7-725D-4D2D-956C-1E346F003172}" type="datetimeFigureOut">
              <a:rPr lang="en-IE" smtClean="0"/>
              <a:t>19/12/2013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191B-4759-469E-B4FA-A434CB5BB2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432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image" Target="../media/image12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Sound Intensity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571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Sound intensity</a:t>
            </a:r>
            <a:endParaRPr lang="en-IE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1556792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We know that…</a:t>
            </a:r>
            <a:endParaRPr lang="en-IE" dirty="0"/>
          </a:p>
        </p:txBody>
      </p:sp>
      <p:sp>
        <p:nvSpPr>
          <p:cNvPr id="11" name="TextBox 10"/>
          <p:cNvSpPr txBox="1"/>
          <p:nvPr/>
        </p:nvSpPr>
        <p:spPr>
          <a:xfrm>
            <a:off x="928548" y="2915652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…waves of greater amplitude create louder sounds </a:t>
            </a:r>
            <a:endParaRPr lang="en-IE" dirty="0"/>
          </a:p>
        </p:txBody>
      </p:sp>
      <p:sp>
        <p:nvSpPr>
          <p:cNvPr id="12" name="TextBox 11"/>
          <p:cNvSpPr txBox="1"/>
          <p:nvPr/>
        </p:nvSpPr>
        <p:spPr>
          <a:xfrm>
            <a:off x="899592" y="220486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…sound is a wave</a:t>
            </a:r>
            <a:endParaRPr lang="en-IE" dirty="0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1116013" y="4868863"/>
            <a:ext cx="2519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Freeform 23"/>
          <p:cNvSpPr>
            <a:spLocks/>
          </p:cNvSpPr>
          <p:nvPr/>
        </p:nvSpPr>
        <p:spPr bwMode="auto">
          <a:xfrm>
            <a:off x="1116013" y="4795838"/>
            <a:ext cx="2447925" cy="144462"/>
          </a:xfrm>
          <a:custGeom>
            <a:avLst/>
            <a:gdLst>
              <a:gd name="T0" fmla="*/ 0 w 1542"/>
              <a:gd name="T1" fmla="*/ 136 h 272"/>
              <a:gd name="T2" fmla="*/ 181 w 1542"/>
              <a:gd name="T3" fmla="*/ 0 h 272"/>
              <a:gd name="T4" fmla="*/ 363 w 1542"/>
              <a:gd name="T5" fmla="*/ 136 h 272"/>
              <a:gd name="T6" fmla="*/ 544 w 1542"/>
              <a:gd name="T7" fmla="*/ 272 h 272"/>
              <a:gd name="T8" fmla="*/ 726 w 1542"/>
              <a:gd name="T9" fmla="*/ 136 h 272"/>
              <a:gd name="T10" fmla="*/ 907 w 1542"/>
              <a:gd name="T11" fmla="*/ 0 h 272"/>
              <a:gd name="T12" fmla="*/ 1089 w 1542"/>
              <a:gd name="T13" fmla="*/ 136 h 272"/>
              <a:gd name="T14" fmla="*/ 1270 w 1542"/>
              <a:gd name="T15" fmla="*/ 272 h 272"/>
              <a:gd name="T16" fmla="*/ 1451 w 1542"/>
              <a:gd name="T17" fmla="*/ 136 h 272"/>
              <a:gd name="T18" fmla="*/ 1542 w 1542"/>
              <a:gd name="T19" fmla="*/ 90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42" h="272">
                <a:moveTo>
                  <a:pt x="0" y="136"/>
                </a:moveTo>
                <a:cubicBezTo>
                  <a:pt x="60" y="68"/>
                  <a:pt x="121" y="0"/>
                  <a:pt x="181" y="0"/>
                </a:cubicBezTo>
                <a:cubicBezTo>
                  <a:pt x="241" y="0"/>
                  <a:pt x="303" y="91"/>
                  <a:pt x="363" y="136"/>
                </a:cubicBezTo>
                <a:cubicBezTo>
                  <a:pt x="423" y="181"/>
                  <a:pt x="484" y="272"/>
                  <a:pt x="544" y="272"/>
                </a:cubicBezTo>
                <a:cubicBezTo>
                  <a:pt x="604" y="272"/>
                  <a:pt x="666" y="181"/>
                  <a:pt x="726" y="136"/>
                </a:cubicBezTo>
                <a:cubicBezTo>
                  <a:pt x="786" y="91"/>
                  <a:pt x="847" y="0"/>
                  <a:pt x="907" y="0"/>
                </a:cubicBezTo>
                <a:cubicBezTo>
                  <a:pt x="967" y="0"/>
                  <a:pt x="1029" y="91"/>
                  <a:pt x="1089" y="136"/>
                </a:cubicBezTo>
                <a:cubicBezTo>
                  <a:pt x="1149" y="181"/>
                  <a:pt x="1210" y="272"/>
                  <a:pt x="1270" y="272"/>
                </a:cubicBezTo>
                <a:cubicBezTo>
                  <a:pt x="1330" y="272"/>
                  <a:pt x="1406" y="166"/>
                  <a:pt x="1451" y="136"/>
                </a:cubicBezTo>
                <a:cubicBezTo>
                  <a:pt x="1496" y="106"/>
                  <a:pt x="1519" y="98"/>
                  <a:pt x="1542" y="9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5149850" y="4795838"/>
            <a:ext cx="25193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Freeform 25"/>
          <p:cNvSpPr>
            <a:spLocks/>
          </p:cNvSpPr>
          <p:nvPr/>
        </p:nvSpPr>
        <p:spPr bwMode="auto">
          <a:xfrm>
            <a:off x="5149850" y="4292600"/>
            <a:ext cx="2517775" cy="1008063"/>
          </a:xfrm>
          <a:custGeom>
            <a:avLst/>
            <a:gdLst>
              <a:gd name="T0" fmla="*/ 0 w 1542"/>
              <a:gd name="T1" fmla="*/ 136 h 272"/>
              <a:gd name="T2" fmla="*/ 181 w 1542"/>
              <a:gd name="T3" fmla="*/ 0 h 272"/>
              <a:gd name="T4" fmla="*/ 363 w 1542"/>
              <a:gd name="T5" fmla="*/ 136 h 272"/>
              <a:gd name="T6" fmla="*/ 544 w 1542"/>
              <a:gd name="T7" fmla="*/ 272 h 272"/>
              <a:gd name="T8" fmla="*/ 726 w 1542"/>
              <a:gd name="T9" fmla="*/ 136 h 272"/>
              <a:gd name="T10" fmla="*/ 907 w 1542"/>
              <a:gd name="T11" fmla="*/ 0 h 272"/>
              <a:gd name="T12" fmla="*/ 1089 w 1542"/>
              <a:gd name="T13" fmla="*/ 136 h 272"/>
              <a:gd name="T14" fmla="*/ 1270 w 1542"/>
              <a:gd name="T15" fmla="*/ 272 h 272"/>
              <a:gd name="T16" fmla="*/ 1451 w 1542"/>
              <a:gd name="T17" fmla="*/ 136 h 272"/>
              <a:gd name="T18" fmla="*/ 1542 w 1542"/>
              <a:gd name="T19" fmla="*/ 90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42" h="272">
                <a:moveTo>
                  <a:pt x="0" y="136"/>
                </a:moveTo>
                <a:cubicBezTo>
                  <a:pt x="60" y="68"/>
                  <a:pt x="121" y="0"/>
                  <a:pt x="181" y="0"/>
                </a:cubicBezTo>
                <a:cubicBezTo>
                  <a:pt x="241" y="0"/>
                  <a:pt x="303" y="91"/>
                  <a:pt x="363" y="136"/>
                </a:cubicBezTo>
                <a:cubicBezTo>
                  <a:pt x="423" y="181"/>
                  <a:pt x="484" y="272"/>
                  <a:pt x="544" y="272"/>
                </a:cubicBezTo>
                <a:cubicBezTo>
                  <a:pt x="604" y="272"/>
                  <a:pt x="666" y="181"/>
                  <a:pt x="726" y="136"/>
                </a:cubicBezTo>
                <a:cubicBezTo>
                  <a:pt x="786" y="91"/>
                  <a:pt x="847" y="0"/>
                  <a:pt x="907" y="0"/>
                </a:cubicBezTo>
                <a:cubicBezTo>
                  <a:pt x="967" y="0"/>
                  <a:pt x="1029" y="91"/>
                  <a:pt x="1089" y="136"/>
                </a:cubicBezTo>
                <a:cubicBezTo>
                  <a:pt x="1149" y="181"/>
                  <a:pt x="1210" y="272"/>
                  <a:pt x="1270" y="272"/>
                </a:cubicBezTo>
                <a:cubicBezTo>
                  <a:pt x="1330" y="272"/>
                  <a:pt x="1406" y="166"/>
                  <a:pt x="1451" y="136"/>
                </a:cubicBezTo>
                <a:cubicBezTo>
                  <a:pt x="1496" y="106"/>
                  <a:pt x="1519" y="98"/>
                  <a:pt x="1542" y="9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6013" y="5589240"/>
            <a:ext cx="7776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           quiet                                                                        loud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9550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9" grpId="0" animBg="1"/>
      <p:bldP spid="20" grpId="0" animBg="1"/>
      <p:bldP spid="21" grpId="0" animBg="1"/>
      <p:bldP spid="22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75" y="2348880"/>
            <a:ext cx="8370887" cy="232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83" y="548680"/>
            <a:ext cx="82296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1791693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For a more detailed analysis we use sound intensity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2174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24" y="260648"/>
            <a:ext cx="8370887" cy="232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descr="Loudspeak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149080"/>
            <a:ext cx="114300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reeform 3"/>
          <p:cNvSpPr/>
          <p:nvPr/>
        </p:nvSpPr>
        <p:spPr>
          <a:xfrm>
            <a:off x="2313709" y="4100945"/>
            <a:ext cx="180109" cy="955964"/>
          </a:xfrm>
          <a:custGeom>
            <a:avLst/>
            <a:gdLst>
              <a:gd name="connsiteX0" fmla="*/ 0 w 180109"/>
              <a:gd name="connsiteY0" fmla="*/ 0 h 955964"/>
              <a:gd name="connsiteX1" fmla="*/ 180109 w 180109"/>
              <a:gd name="connsiteY1" fmla="*/ 471055 h 955964"/>
              <a:gd name="connsiteX2" fmla="*/ 0 w 180109"/>
              <a:gd name="connsiteY2" fmla="*/ 955964 h 95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109" h="955964">
                <a:moveTo>
                  <a:pt x="0" y="0"/>
                </a:moveTo>
                <a:cubicBezTo>
                  <a:pt x="90054" y="155864"/>
                  <a:pt x="180109" y="311728"/>
                  <a:pt x="180109" y="471055"/>
                </a:cubicBezTo>
                <a:cubicBezTo>
                  <a:pt x="180109" y="630382"/>
                  <a:pt x="90054" y="793173"/>
                  <a:pt x="0" y="955964"/>
                </a:cubicBezTo>
              </a:path>
            </a:pathLst>
          </a:custGeom>
          <a:ln w="158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860" y="3933056"/>
            <a:ext cx="274076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202" y="3645024"/>
            <a:ext cx="389292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356992"/>
            <a:ext cx="384175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32220" y="266827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energy</a:t>
            </a:r>
            <a:endParaRPr lang="en-IE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559196" y="2852936"/>
            <a:ext cx="15933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779912" y="3609675"/>
            <a:ext cx="720080" cy="1872208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500" dirty="0" smtClean="0">
                <a:solidFill>
                  <a:schemeClr val="tx1"/>
                </a:solidFill>
              </a:rPr>
              <a:t>1m</a:t>
            </a:r>
            <a:r>
              <a:rPr lang="en-IE" sz="1500" baseline="30000" dirty="0" smtClean="0">
                <a:solidFill>
                  <a:schemeClr val="tx1"/>
                </a:solidFill>
              </a:rPr>
              <a:t>2</a:t>
            </a:r>
            <a:endParaRPr lang="en-IE" sz="1500" baseline="300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983260" y="4581128"/>
            <a:ext cx="2164804" cy="127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861" y="3037602"/>
            <a:ext cx="384175" cy="3055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369126" y="6289113"/>
            <a:ext cx="565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Sound intensity   =   energy/second passing through 1m</a:t>
            </a:r>
            <a:r>
              <a:rPr lang="en-IE" baseline="30000" dirty="0" smtClean="0"/>
              <a:t>2</a:t>
            </a:r>
            <a:endParaRPr lang="en-IE" baseline="30000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284" y="4274794"/>
            <a:ext cx="11811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46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915266"/>
              </p:ext>
            </p:extLst>
          </p:nvPr>
        </p:nvGraphicFramePr>
        <p:xfrm>
          <a:off x="6156176" y="1779746"/>
          <a:ext cx="1180312" cy="636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723586" imgH="393529" progId="Equation.DSMT4">
                  <p:embed/>
                </p:oleObj>
              </mc:Choice>
              <mc:Fallback>
                <p:oleObj name="Equation" r:id="rId3" imgW="723586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1779746"/>
                        <a:ext cx="1180312" cy="6367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214680"/>
              </p:ext>
            </p:extLst>
          </p:nvPr>
        </p:nvGraphicFramePr>
        <p:xfrm>
          <a:off x="5724128" y="3861048"/>
          <a:ext cx="1372985" cy="750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710891" imgH="393529" progId="Equation.DSMT4">
                  <p:embed/>
                </p:oleObj>
              </mc:Choice>
              <mc:Fallback>
                <p:oleObj name="Equation" r:id="rId5" imgW="710891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861048"/>
                        <a:ext cx="1372985" cy="7505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119060"/>
              </p:ext>
            </p:extLst>
          </p:nvPr>
        </p:nvGraphicFramePr>
        <p:xfrm>
          <a:off x="5940152" y="4909242"/>
          <a:ext cx="1152128" cy="797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7" imgW="622030" imgH="431613" progId="Equation.DSMT4">
                  <p:embed/>
                </p:oleObj>
              </mc:Choice>
              <mc:Fallback>
                <p:oleObj name="Equation" r:id="rId7" imgW="622030" imgH="4316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909242"/>
                        <a:ext cx="1152128" cy="7976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462284"/>
              </p:ext>
            </p:extLst>
          </p:nvPr>
        </p:nvGraphicFramePr>
        <p:xfrm>
          <a:off x="5940152" y="6021288"/>
          <a:ext cx="1743443" cy="416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9" imgW="837836" imgH="203112" progId="Equation.DSMT4">
                  <p:embed/>
                </p:oleObj>
              </mc:Choice>
              <mc:Fallback>
                <p:oleObj name="Equation" r:id="rId9" imgW="837836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6021288"/>
                        <a:ext cx="1743443" cy="416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26270" y="1924050"/>
            <a:ext cx="504984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The sound intensity, I, is given by the formula:</a:t>
            </a:r>
            <a:endParaRPr kumimoji="0" lang="en-I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 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00301" y="2622976"/>
            <a:ext cx="83433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The sound wave will spread out as a sphere whose centre is the speaker. The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600" dirty="0">
              <a:latin typeface="Verdana" pitchFamily="34" charset="0"/>
              <a:ea typeface="Times New Roman" pitchFamily="18" charset="0"/>
              <a:cs typeface="TimesNewRomanPSMT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area involved, therefore, is the surface area of a sphere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:</a:t>
            </a:r>
            <a:endParaRPr kumimoji="0" lang="en-GB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1695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     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2581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     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4561" y="290326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 smtClean="0"/>
              <a:t>2011 question 8</a:t>
            </a:r>
            <a:endParaRPr lang="en-IE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943708" y="4149080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899592" y="512118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051720" y="5121188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943708" y="5229200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0104" y="52292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speaker</a:t>
            </a:r>
            <a:endParaRPr lang="en-IE" dirty="0"/>
          </a:p>
        </p:txBody>
      </p:sp>
      <p:sp>
        <p:nvSpPr>
          <p:cNvPr id="26" name="Oval 25"/>
          <p:cNvSpPr/>
          <p:nvPr/>
        </p:nvSpPr>
        <p:spPr>
          <a:xfrm>
            <a:off x="1835696" y="5022037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8" name="Oval 27"/>
          <p:cNvSpPr/>
          <p:nvPr/>
        </p:nvSpPr>
        <p:spPr>
          <a:xfrm>
            <a:off x="755576" y="4005064"/>
            <a:ext cx="2304256" cy="2232248"/>
          </a:xfrm>
          <a:prstGeom prst="ellipse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0" name="Oval 29"/>
          <p:cNvSpPr/>
          <p:nvPr/>
        </p:nvSpPr>
        <p:spPr>
          <a:xfrm>
            <a:off x="787446" y="4786777"/>
            <a:ext cx="2304256" cy="616714"/>
          </a:xfrm>
          <a:prstGeom prst="ellipse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4124" name="Picture 2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01" y="690435"/>
            <a:ext cx="8534367" cy="949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87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5" grpId="0"/>
      <p:bldP spid="26" grpId="0" animBg="1"/>
      <p:bldP spid="28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Sound </a:t>
            </a:r>
            <a:r>
              <a:rPr lang="en-IE" dirty="0"/>
              <a:t>I</a:t>
            </a:r>
            <a:r>
              <a:rPr lang="en-IE" dirty="0" smtClean="0"/>
              <a:t>ntensity </a:t>
            </a:r>
            <a:r>
              <a:rPr lang="en-IE" dirty="0"/>
              <a:t>L</a:t>
            </a:r>
            <a:r>
              <a:rPr lang="en-IE" dirty="0" smtClean="0"/>
              <a:t>evel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683568" y="1609015"/>
            <a:ext cx="7344816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dirty="0" smtClean="0">
                <a:effectLst/>
                <a:latin typeface="Times New Roman"/>
                <a:ea typeface="Times New Roman"/>
              </a:rPr>
              <a:t>Sound intensity level (IL) is measured in decibels.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3356992"/>
            <a:ext cx="770485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GB" dirty="0">
                <a:solidFill>
                  <a:prstClr val="black"/>
                </a:solidFill>
                <a:latin typeface="Times New Roman"/>
                <a:ea typeface="Times New Roman"/>
              </a:rPr>
              <a:t>It is calculated using </a:t>
            </a:r>
            <a:r>
              <a:rPr lang="en-GB" dirty="0" smtClean="0">
                <a:solidFill>
                  <a:prstClr val="black"/>
                </a:solidFill>
                <a:latin typeface="Times New Roman"/>
                <a:ea typeface="Times New Roman"/>
              </a:rPr>
              <a:t>this </a:t>
            </a:r>
            <a:r>
              <a:rPr lang="en-GB" dirty="0">
                <a:solidFill>
                  <a:prstClr val="black"/>
                </a:solidFill>
                <a:latin typeface="Times New Roman"/>
                <a:ea typeface="Times New Roman"/>
              </a:rPr>
              <a:t>log scale </a:t>
            </a:r>
            <a:r>
              <a:rPr lang="en-GB" b="1" dirty="0">
                <a:solidFill>
                  <a:prstClr val="black"/>
                </a:solidFill>
                <a:latin typeface="Times New Roman"/>
                <a:ea typeface="Times New Roman"/>
              </a:rPr>
              <a:t>we don’t have to study</a:t>
            </a:r>
            <a:r>
              <a:rPr lang="en-GB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</a:p>
          <a:p>
            <a:pPr lvl="0" algn="just">
              <a:lnSpc>
                <a:spcPct val="150000"/>
              </a:lnSpc>
            </a:pPr>
            <a:r>
              <a:rPr lang="en-GB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GB" dirty="0">
                <a:solidFill>
                  <a:prstClr val="black"/>
                </a:solidFill>
                <a:latin typeface="Times New Roman"/>
                <a:ea typeface="Times New Roman"/>
              </a:rPr>
              <a:t>It is done this way so that the number of dB broadly corresponds to our understanding of the volume of a sound. </a:t>
            </a:r>
            <a:endParaRPr lang="en-IE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729746"/>
              </p:ext>
            </p:extLst>
          </p:nvPr>
        </p:nvGraphicFramePr>
        <p:xfrm>
          <a:off x="2387600" y="2246313"/>
          <a:ext cx="38957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1879560" imgH="431640" progId="Equation.DSMT4">
                  <p:embed/>
                </p:oleObj>
              </mc:Choice>
              <mc:Fallback>
                <p:oleObj name="Equation" r:id="rId3" imgW="1879560" imgH="4316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246313"/>
                        <a:ext cx="3895725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9552" y="5445224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dirty="0">
                <a:solidFill>
                  <a:prstClr val="black"/>
                </a:solidFill>
                <a:latin typeface="Times New Roman"/>
                <a:ea typeface="Times New Roman"/>
              </a:rPr>
              <a:t>Doubling the sound intensity increases the sound intensity level by 3 dB</a:t>
            </a:r>
            <a:endParaRPr lang="en-IE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43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153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Equation</vt:lpstr>
      <vt:lpstr>MathType 6.0 Equation</vt:lpstr>
      <vt:lpstr>Sound Intensity</vt:lpstr>
      <vt:lpstr>Sound intensity</vt:lpstr>
      <vt:lpstr>PowerPoint Presentation</vt:lpstr>
      <vt:lpstr>PowerPoint Presentation</vt:lpstr>
      <vt:lpstr>PowerPoint Presentation</vt:lpstr>
      <vt:lpstr>Sound Intensity Level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Sound Intensity</dc:title>
  <dc:creator>Thomas Tierney</dc:creator>
  <cp:lastModifiedBy>Thomas Tierney</cp:lastModifiedBy>
  <cp:revision>11</cp:revision>
  <dcterms:created xsi:type="dcterms:W3CDTF">2011-12-19T11:56:06Z</dcterms:created>
  <dcterms:modified xsi:type="dcterms:W3CDTF">2013-12-19T11:29:00Z</dcterms:modified>
</cp:coreProperties>
</file>