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1531A-9C1F-4981-A0C5-EDCBCC48498A}" type="datetimeFigureOut">
              <a:rPr lang="en-IE" smtClean="0"/>
              <a:t>31/08/2015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DD7D5-13F9-4CB0-9005-3CF6D4D6A87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02357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1531A-9C1F-4981-A0C5-EDCBCC48498A}" type="datetimeFigureOut">
              <a:rPr lang="en-IE" smtClean="0"/>
              <a:t>31/08/2015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DD7D5-13F9-4CB0-9005-3CF6D4D6A87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40189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1531A-9C1F-4981-A0C5-EDCBCC48498A}" type="datetimeFigureOut">
              <a:rPr lang="en-IE" smtClean="0"/>
              <a:t>31/08/2015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DD7D5-13F9-4CB0-9005-3CF6D4D6A87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39328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1531A-9C1F-4981-A0C5-EDCBCC48498A}" type="datetimeFigureOut">
              <a:rPr lang="en-IE" smtClean="0"/>
              <a:t>31/08/2015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DD7D5-13F9-4CB0-9005-3CF6D4D6A87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03442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1531A-9C1F-4981-A0C5-EDCBCC48498A}" type="datetimeFigureOut">
              <a:rPr lang="en-IE" smtClean="0"/>
              <a:t>31/08/2015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DD7D5-13F9-4CB0-9005-3CF6D4D6A87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67315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1531A-9C1F-4981-A0C5-EDCBCC48498A}" type="datetimeFigureOut">
              <a:rPr lang="en-IE" smtClean="0"/>
              <a:t>31/08/2015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DD7D5-13F9-4CB0-9005-3CF6D4D6A87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21632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1531A-9C1F-4981-A0C5-EDCBCC48498A}" type="datetimeFigureOut">
              <a:rPr lang="en-IE" smtClean="0"/>
              <a:t>31/08/2015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DD7D5-13F9-4CB0-9005-3CF6D4D6A87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65350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1531A-9C1F-4981-A0C5-EDCBCC48498A}" type="datetimeFigureOut">
              <a:rPr lang="en-IE" smtClean="0"/>
              <a:t>31/08/2015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DD7D5-13F9-4CB0-9005-3CF6D4D6A87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24297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1531A-9C1F-4981-A0C5-EDCBCC48498A}" type="datetimeFigureOut">
              <a:rPr lang="en-IE" smtClean="0"/>
              <a:t>31/08/2015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DD7D5-13F9-4CB0-9005-3CF6D4D6A87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36846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1531A-9C1F-4981-A0C5-EDCBCC48498A}" type="datetimeFigureOut">
              <a:rPr lang="en-IE" smtClean="0"/>
              <a:t>31/08/2015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DD7D5-13F9-4CB0-9005-3CF6D4D6A87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41381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1531A-9C1F-4981-A0C5-EDCBCC48498A}" type="datetimeFigureOut">
              <a:rPr lang="en-IE" smtClean="0"/>
              <a:t>31/08/2015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DD7D5-13F9-4CB0-9005-3CF6D4D6A87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98028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1531A-9C1F-4981-A0C5-EDCBCC48498A}" type="datetimeFigureOut">
              <a:rPr lang="en-IE" smtClean="0"/>
              <a:t>31/08/2015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DD7D5-13F9-4CB0-9005-3CF6D4D6A87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11657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715134" y="188640"/>
            <a:ext cx="7772400" cy="8283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75000"/>
              </a:lnSpc>
            </a:pPr>
            <a:r>
              <a:rPr lang="en-IE" sz="3200" b="1" dirty="0">
                <a:solidFill>
                  <a:srgbClr val="990099"/>
                </a:solidFill>
              </a:rPr>
              <a:t>The </a:t>
            </a:r>
            <a:r>
              <a:rPr lang="en-IE" sz="3200" b="1" dirty="0" err="1">
                <a:solidFill>
                  <a:srgbClr val="990099"/>
                </a:solidFill>
              </a:rPr>
              <a:t>electronvolt</a:t>
            </a:r>
            <a:r>
              <a:rPr lang="en-IE" sz="3200" b="1" dirty="0">
                <a:solidFill>
                  <a:srgbClr val="990099"/>
                </a:solidFill>
              </a:rPr>
              <a:t> (eV)</a:t>
            </a:r>
            <a:endParaRPr lang="en-IE" sz="3200" b="1" dirty="0">
              <a:solidFill>
                <a:srgbClr val="990099"/>
              </a:solidFill>
              <a:latin typeface="+mn-lt"/>
              <a:ea typeface="Times New Roman" pitchFamily="-72" charset="0"/>
              <a:cs typeface="Times New Roman" pitchFamily="-72" charset="0"/>
            </a:endParaRPr>
          </a:p>
        </p:txBody>
      </p:sp>
      <p:pic>
        <p:nvPicPr>
          <p:cNvPr id="9" name="Picture 8" descr="Background.jp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034" r="5347"/>
          <a:stretch/>
        </p:blipFill>
        <p:spPr>
          <a:xfrm rot="16200000">
            <a:off x="-3089073" y="3085760"/>
            <a:ext cx="6858001" cy="679854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796342" y="1124744"/>
            <a:ext cx="78488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2000" dirty="0"/>
              <a:t>The </a:t>
            </a:r>
            <a:r>
              <a:rPr lang="en-IE" sz="2000" dirty="0" err="1"/>
              <a:t>electronvolt</a:t>
            </a:r>
            <a:r>
              <a:rPr lang="en-IE" sz="2000" dirty="0"/>
              <a:t> is the amount of energy gained or lost by a single electron when </a:t>
            </a:r>
            <a:r>
              <a:rPr lang="en-IE" sz="2000" dirty="0" smtClean="0"/>
              <a:t>it moves </a:t>
            </a:r>
            <a:r>
              <a:rPr lang="en-IE" sz="2000" dirty="0"/>
              <a:t>through a potential difference of one volt (1 V).</a:t>
            </a:r>
            <a:endParaRPr lang="en-IE" sz="2000" i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5" t="21812" r="2196" b="26929"/>
          <a:stretch/>
        </p:blipFill>
        <p:spPr>
          <a:xfrm>
            <a:off x="2065085" y="2132856"/>
            <a:ext cx="4955187" cy="176448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987824" y="4057327"/>
            <a:ext cx="3600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1400" b="1" dirty="0"/>
              <a:t>25.8</a:t>
            </a:r>
            <a:r>
              <a:rPr lang="en-IE" sz="1400" b="1" i="1" dirty="0"/>
              <a:t> </a:t>
            </a:r>
            <a:r>
              <a:rPr lang="en-IE" sz="1400" dirty="0"/>
              <a:t>The energy gained by </a:t>
            </a:r>
            <a:r>
              <a:rPr lang="en-IE" sz="1400" dirty="0" smtClean="0"/>
              <a:t>the electron </a:t>
            </a:r>
            <a:r>
              <a:rPr lang="en-IE" sz="1400" dirty="0"/>
              <a:t>is 1e V</a:t>
            </a:r>
          </a:p>
        </p:txBody>
      </p:sp>
      <p:sp>
        <p:nvSpPr>
          <p:cNvPr id="6" name="Rectangle 5"/>
          <p:cNvSpPr/>
          <p:nvPr/>
        </p:nvSpPr>
        <p:spPr>
          <a:xfrm>
            <a:off x="3707904" y="5157192"/>
            <a:ext cx="21977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sz="2000" b="1" dirty="0"/>
              <a:t>1 eV = 1.6 × 10</a:t>
            </a:r>
            <a:r>
              <a:rPr lang="en-IE" sz="2000" b="1" baseline="30000" dirty="0"/>
              <a:t>–19</a:t>
            </a:r>
            <a:r>
              <a:rPr lang="en-IE" sz="2000" b="1" dirty="0"/>
              <a:t> </a:t>
            </a:r>
            <a:r>
              <a:rPr lang="en-IE" sz="2000" b="1" dirty="0" smtClean="0"/>
              <a:t>J</a:t>
            </a:r>
            <a:endParaRPr lang="en-IE" sz="20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02006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715134" y="332656"/>
            <a:ext cx="7772400" cy="8283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75000"/>
              </a:lnSpc>
            </a:pPr>
            <a:r>
              <a:rPr lang="en-IE" sz="3200" b="1" dirty="0">
                <a:solidFill>
                  <a:srgbClr val="990099"/>
                </a:solidFill>
              </a:rPr>
              <a:t>Sample Question and Answer</a:t>
            </a:r>
          </a:p>
        </p:txBody>
      </p:sp>
      <p:sp>
        <p:nvSpPr>
          <p:cNvPr id="6" name="Rectangle 5"/>
          <p:cNvSpPr/>
          <p:nvPr/>
        </p:nvSpPr>
        <p:spPr>
          <a:xfrm>
            <a:off x="785318" y="980728"/>
            <a:ext cx="78911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2000" b="1" dirty="0">
                <a:solidFill>
                  <a:srgbClr val="990099"/>
                </a:solidFill>
              </a:rPr>
              <a:t>An electron has a kinetic energy of 7 eV. What is that equal </a:t>
            </a:r>
            <a:r>
              <a:rPr lang="en-IE" sz="2000" b="1" dirty="0" smtClean="0">
                <a:solidFill>
                  <a:srgbClr val="990099"/>
                </a:solidFill>
              </a:rPr>
              <a:t>to in </a:t>
            </a:r>
            <a:r>
              <a:rPr lang="en-IE" sz="2000" b="1" dirty="0">
                <a:solidFill>
                  <a:srgbClr val="990099"/>
                </a:solidFill>
              </a:rPr>
              <a:t>joules?</a:t>
            </a:r>
          </a:p>
        </p:txBody>
      </p:sp>
      <p:pic>
        <p:nvPicPr>
          <p:cNvPr id="7" name="Picture 6" descr="Background.jp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034" r="5347"/>
          <a:stretch/>
        </p:blipFill>
        <p:spPr>
          <a:xfrm rot="16200000">
            <a:off x="-3089073" y="3085760"/>
            <a:ext cx="6858001" cy="679854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3" name="Rectangle 2"/>
          <p:cNvSpPr/>
          <p:nvPr/>
        </p:nvSpPr>
        <p:spPr>
          <a:xfrm>
            <a:off x="899592" y="1484784"/>
            <a:ext cx="784806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2000" dirty="0"/>
              <a:t>To change from </a:t>
            </a:r>
            <a:r>
              <a:rPr lang="en-IE" sz="2000" dirty="0" err="1"/>
              <a:t>electronvolts</a:t>
            </a:r>
            <a:r>
              <a:rPr lang="en-IE" sz="2000" dirty="0"/>
              <a:t> to joules, we multiply by </a:t>
            </a:r>
            <a:r>
              <a:rPr lang="en-IE" sz="2000" dirty="0" smtClean="0"/>
              <a:t>the charge </a:t>
            </a:r>
            <a:r>
              <a:rPr lang="en-IE" sz="2000" dirty="0"/>
              <a:t>on the electron</a:t>
            </a:r>
            <a:r>
              <a:rPr lang="en-IE" sz="2000" dirty="0" smtClean="0"/>
              <a:t>:</a:t>
            </a:r>
          </a:p>
          <a:p>
            <a:endParaRPr lang="en-IE" sz="1200" dirty="0"/>
          </a:p>
          <a:p>
            <a:pPr lvl="1">
              <a:lnSpc>
                <a:spcPct val="150000"/>
              </a:lnSpc>
            </a:pPr>
            <a:r>
              <a:rPr lang="en-IE" sz="2000" dirty="0"/>
              <a:t>7 eV = 7 × 1.602 × 10</a:t>
            </a:r>
            <a:r>
              <a:rPr lang="en-IE" sz="2000" baseline="30000" dirty="0"/>
              <a:t>–19</a:t>
            </a:r>
          </a:p>
          <a:p>
            <a:pPr lvl="1">
              <a:lnSpc>
                <a:spcPct val="150000"/>
              </a:lnSpc>
              <a:tabLst>
                <a:tab pos="895350" algn="l"/>
                <a:tab pos="981075" algn="l"/>
              </a:tabLst>
            </a:pPr>
            <a:r>
              <a:rPr lang="en-IE" sz="2000" dirty="0" smtClean="0"/>
              <a:t>		= </a:t>
            </a:r>
            <a:r>
              <a:rPr lang="en-IE" sz="2000" dirty="0"/>
              <a:t>1.12 × 10</a:t>
            </a:r>
            <a:r>
              <a:rPr lang="en-IE" sz="2000" baseline="30000" dirty="0"/>
              <a:t>–18</a:t>
            </a:r>
            <a:r>
              <a:rPr lang="en-IE" sz="2000" dirty="0"/>
              <a:t> J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26081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715134" y="332656"/>
            <a:ext cx="7772400" cy="8283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75000"/>
              </a:lnSpc>
            </a:pPr>
            <a:r>
              <a:rPr lang="en-IE" sz="3200" b="1" dirty="0">
                <a:solidFill>
                  <a:srgbClr val="990099"/>
                </a:solidFill>
              </a:rPr>
              <a:t>Sample Question and Answer</a:t>
            </a:r>
          </a:p>
        </p:txBody>
      </p:sp>
      <p:sp>
        <p:nvSpPr>
          <p:cNvPr id="6" name="Rectangle 5"/>
          <p:cNvSpPr/>
          <p:nvPr/>
        </p:nvSpPr>
        <p:spPr>
          <a:xfrm>
            <a:off x="785318" y="980728"/>
            <a:ext cx="789113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2000" b="1" dirty="0">
                <a:solidFill>
                  <a:srgbClr val="990099"/>
                </a:solidFill>
              </a:rPr>
              <a:t>If a voltage of 4000 V is applied to a cathode ray tube, how much energy does </a:t>
            </a:r>
            <a:r>
              <a:rPr lang="en-IE" sz="2000" b="1" dirty="0" smtClean="0">
                <a:solidFill>
                  <a:srgbClr val="990099"/>
                </a:solidFill>
              </a:rPr>
              <a:t>an electron </a:t>
            </a:r>
            <a:r>
              <a:rPr lang="en-IE" sz="2000" b="1" dirty="0">
                <a:solidFill>
                  <a:srgbClr val="990099"/>
                </a:solidFill>
              </a:rPr>
              <a:t>gain as it moves from the cathode to the anode?</a:t>
            </a:r>
          </a:p>
        </p:txBody>
      </p:sp>
      <p:pic>
        <p:nvPicPr>
          <p:cNvPr id="7" name="Picture 6" descr="Background.jp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034" r="5347"/>
          <a:stretch/>
        </p:blipFill>
        <p:spPr>
          <a:xfrm rot="16200000">
            <a:off x="-3089073" y="3085760"/>
            <a:ext cx="6858001" cy="679854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3" name="Rectangle 2"/>
          <p:cNvSpPr/>
          <p:nvPr/>
        </p:nvSpPr>
        <p:spPr>
          <a:xfrm>
            <a:off x="849185" y="1913056"/>
            <a:ext cx="7848060" cy="14296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E" sz="2000" i="1" dirty="0"/>
              <a:t>E </a:t>
            </a:r>
            <a:r>
              <a:rPr lang="en-IE" sz="2000" dirty="0"/>
              <a:t>= </a:t>
            </a:r>
            <a:r>
              <a:rPr lang="en-IE" sz="2000" i="1" dirty="0" err="1"/>
              <a:t>qV</a:t>
            </a:r>
            <a:endParaRPr lang="en-IE" sz="2000" i="1" dirty="0"/>
          </a:p>
          <a:p>
            <a:pPr>
              <a:lnSpc>
                <a:spcPct val="150000"/>
              </a:lnSpc>
            </a:pPr>
            <a:r>
              <a:rPr lang="en-IE" sz="2000" dirty="0"/>
              <a:t>= (1.602 × 10</a:t>
            </a:r>
            <a:r>
              <a:rPr lang="en-IE" sz="2000" baseline="30000" dirty="0"/>
              <a:t>–19</a:t>
            </a:r>
            <a:r>
              <a:rPr lang="en-IE" sz="2000" dirty="0"/>
              <a:t>)(4000)</a:t>
            </a:r>
          </a:p>
          <a:p>
            <a:pPr>
              <a:lnSpc>
                <a:spcPct val="150000"/>
              </a:lnSpc>
            </a:pPr>
            <a:r>
              <a:rPr lang="en-IE" sz="2000" dirty="0"/>
              <a:t>= 6.408 × 10</a:t>
            </a:r>
            <a:r>
              <a:rPr lang="en-IE" sz="2000" baseline="30000" dirty="0"/>
              <a:t>–16</a:t>
            </a:r>
            <a:r>
              <a:rPr lang="en-IE" sz="2000" dirty="0"/>
              <a:t> J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3545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147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Tierney</dc:creator>
  <cp:lastModifiedBy>Thomas Tierney</cp:lastModifiedBy>
  <cp:revision>1</cp:revision>
  <dcterms:created xsi:type="dcterms:W3CDTF">2015-08-31T14:26:14Z</dcterms:created>
  <dcterms:modified xsi:type="dcterms:W3CDTF">2015-08-31T14:27:50Z</dcterms:modified>
</cp:coreProperties>
</file>