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7"/>
  </p:notesMasterIdLst>
  <p:handoutMasterIdLst>
    <p:handoutMasterId r:id="rId48"/>
  </p:handoutMasterIdLst>
  <p:sldIdLst>
    <p:sldId id="450" r:id="rId2"/>
    <p:sldId id="449" r:id="rId3"/>
    <p:sldId id="504" r:id="rId4"/>
    <p:sldId id="347" r:id="rId5"/>
    <p:sldId id="310" r:id="rId6"/>
    <p:sldId id="279" r:id="rId7"/>
    <p:sldId id="493" r:id="rId8"/>
    <p:sldId id="521" r:id="rId9"/>
    <p:sldId id="527" r:id="rId10"/>
    <p:sldId id="506" r:id="rId11"/>
    <p:sldId id="523" r:id="rId12"/>
    <p:sldId id="470" r:id="rId13"/>
    <p:sldId id="503" r:id="rId14"/>
    <p:sldId id="473" r:id="rId15"/>
    <p:sldId id="472" r:id="rId16"/>
    <p:sldId id="522" r:id="rId17"/>
    <p:sldId id="474" r:id="rId18"/>
    <p:sldId id="526" r:id="rId19"/>
    <p:sldId id="476" r:id="rId20"/>
    <p:sldId id="482" r:id="rId21"/>
    <p:sldId id="475" r:id="rId22"/>
    <p:sldId id="502" r:id="rId23"/>
    <p:sldId id="500" r:id="rId24"/>
    <p:sldId id="485" r:id="rId25"/>
    <p:sldId id="486" r:id="rId26"/>
    <p:sldId id="480" r:id="rId27"/>
    <p:sldId id="487" r:id="rId28"/>
    <p:sldId id="524" r:id="rId29"/>
    <p:sldId id="478" r:id="rId30"/>
    <p:sldId id="501" r:id="rId31"/>
    <p:sldId id="488" r:id="rId32"/>
    <p:sldId id="489" r:id="rId33"/>
    <p:sldId id="509" r:id="rId34"/>
    <p:sldId id="508" r:id="rId35"/>
    <p:sldId id="490" r:id="rId36"/>
    <p:sldId id="491" r:id="rId37"/>
    <p:sldId id="510" r:id="rId38"/>
    <p:sldId id="512" r:id="rId39"/>
    <p:sldId id="492" r:id="rId40"/>
    <p:sldId id="511" r:id="rId41"/>
    <p:sldId id="495" r:id="rId42"/>
    <p:sldId id="529" r:id="rId43"/>
    <p:sldId id="507" r:id="rId44"/>
    <p:sldId id="517" r:id="rId45"/>
    <p:sldId id="528"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2D00D2"/>
    <a:srgbClr val="FFFF99"/>
    <a:srgbClr val="3333FF"/>
    <a:srgbClr val="F2F2F2"/>
    <a:srgbClr val="EDE8E5"/>
    <a:srgbClr val="000000"/>
    <a:srgbClr val="EAEA16"/>
    <a:srgbClr val="F6F1B4"/>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9ABB81-85F8-4518-B749-E937D0095BFC}" v="1" dt="2026-08-24T22:36:31.2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556" autoAdjust="0"/>
    <p:restoredTop sz="86467" autoAdjust="0"/>
  </p:normalViewPr>
  <p:slideViewPr>
    <p:cSldViewPr snapToGrid="0">
      <p:cViewPr varScale="1">
        <p:scale>
          <a:sx n="71" d="100"/>
          <a:sy n="71" d="100"/>
        </p:scale>
        <p:origin x="1378" y="67"/>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25" d="100"/>
        <a:sy n="125" d="100"/>
      </p:scale>
      <p:origin x="0" y="-16608"/>
    </p:cViewPr>
  </p:sorterViewPr>
  <p:notesViewPr>
    <p:cSldViewPr snapToGrid="0">
      <p:cViewPr varScale="1">
        <p:scale>
          <a:sx n="45" d="100"/>
          <a:sy n="45" d="100"/>
        </p:scale>
        <p:origin x="2760" y="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k Moriarty" userId="833c9b3f0c8593f6" providerId="LiveId" clId="{C1639F68-15C5-42B3-AFAE-7F25A2FD0395}"/>
    <pc:docChg chg="modSld">
      <pc:chgData name="Mick Moriarty" userId="833c9b3f0c8593f6" providerId="LiveId" clId="{C1639F68-15C5-42B3-AFAE-7F25A2FD0395}" dt="2026-08-24T22:36:44.624" v="43" actId="20577"/>
      <pc:docMkLst>
        <pc:docMk/>
      </pc:docMkLst>
      <pc:sldChg chg="modSp mod">
        <pc:chgData name="Mick Moriarty" userId="833c9b3f0c8593f6" providerId="LiveId" clId="{C1639F68-15C5-42B3-AFAE-7F25A2FD0395}" dt="2026-08-24T22:36:44.624" v="43" actId="20577"/>
        <pc:sldMkLst>
          <pc:docMk/>
          <pc:sldMk cId="1281692641" sldId="507"/>
        </pc:sldMkLst>
        <pc:spChg chg="mod">
          <ac:chgData name="Mick Moriarty" userId="833c9b3f0c8593f6" providerId="LiveId" clId="{C1639F68-15C5-42B3-AFAE-7F25A2FD0395}" dt="2026-08-24T22:36:01.653" v="17" actId="20577"/>
          <ac:spMkLst>
            <pc:docMk/>
            <pc:sldMk cId="1281692641" sldId="507"/>
            <ac:spMk id="3" creationId="{A280C3E1-9A56-24E4-9EC5-D0D607DB8E10}"/>
          </ac:spMkLst>
        </pc:spChg>
        <pc:spChg chg="mod">
          <ac:chgData name="Mick Moriarty" userId="833c9b3f0c8593f6" providerId="LiveId" clId="{C1639F68-15C5-42B3-AFAE-7F25A2FD0395}" dt="2026-08-24T22:36:44.624" v="43" actId="20577"/>
          <ac:spMkLst>
            <pc:docMk/>
            <pc:sldMk cId="1281692641" sldId="507"/>
            <ac:spMk id="4" creationId="{3A6A213D-5C34-FCE4-8E1E-F66CBB53CB9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137698-C041-1176-181C-1A0AC04C94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E1288BF-AFDA-E808-C6E5-E5A94F41BB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07EF19-CF41-44CF-B2FF-6D10763E6881}" type="datetimeFigureOut">
              <a:rPr lang="en-GB" smtClean="0"/>
              <a:t>24/08/2026</a:t>
            </a:fld>
            <a:endParaRPr lang="en-GB"/>
          </a:p>
        </p:txBody>
      </p:sp>
      <p:sp>
        <p:nvSpPr>
          <p:cNvPr id="4" name="Footer Placeholder 3">
            <a:extLst>
              <a:ext uri="{FF2B5EF4-FFF2-40B4-BE49-F238E27FC236}">
                <a16:creationId xmlns:a16="http://schemas.microsoft.com/office/drawing/2014/main" id="{7E02D47D-AAC3-DD38-2038-9FD47AED0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3C5466-F002-A88E-8EA0-FD268976BB0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76F0EF-2DA2-4478-87BE-4F12A64AED8B}" type="slidenum">
              <a:rPr lang="en-GB" smtClean="0"/>
              <a:t>‹#›</a:t>
            </a:fld>
            <a:endParaRPr lang="en-GB"/>
          </a:p>
        </p:txBody>
      </p:sp>
    </p:spTree>
    <p:extLst>
      <p:ext uri="{BB962C8B-B14F-4D97-AF65-F5344CB8AC3E}">
        <p14:creationId xmlns:p14="http://schemas.microsoft.com/office/powerpoint/2010/main" val="3833919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7D0809-8702-4866-AD6B-ECB4CD0DB84C}" type="datetimeFigureOut">
              <a:rPr lang="en-GB" smtClean="0"/>
              <a:t>24/08/2026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E0E37-5F31-4073-8F35-FD795A549926}" type="slidenum">
              <a:rPr lang="en-GB" smtClean="0"/>
              <a:t>‹#›</a:t>
            </a:fld>
            <a:endParaRPr lang="en-GB"/>
          </a:p>
        </p:txBody>
      </p:sp>
    </p:spTree>
    <p:extLst>
      <p:ext uri="{BB962C8B-B14F-4D97-AF65-F5344CB8AC3E}">
        <p14:creationId xmlns:p14="http://schemas.microsoft.com/office/powerpoint/2010/main" val="1194590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Arial" panose="020B0604020202020204" pitchFamily="34" charset="0"/>
                <a:ea typeface="+mn-ea"/>
                <a:cs typeface="Arial" panose="020B0604020202020204" pitchFamily="34" charset="0"/>
              </a:rPr>
              <a:t>The blue whale has the most powerful voice of any animal, 189 dB or the equivalent of 1 to 10 Watts, the human voice is capable of 1 milliwatt and a lion 0.1 Watt. A pneumatic drill at close range measures about 120 dB that’s 23 times less power. The blue whale’s call can be detected 900 km away.</a:t>
            </a:r>
          </a:p>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a:t>
            </a:fld>
            <a:endParaRPr lang="en-GB"/>
          </a:p>
        </p:txBody>
      </p:sp>
    </p:spTree>
    <p:extLst>
      <p:ext uri="{BB962C8B-B14F-4D97-AF65-F5344CB8AC3E}">
        <p14:creationId xmlns:p14="http://schemas.microsoft.com/office/powerpoint/2010/main" val="3860475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6EFA1-C73C-FA17-80C4-C7B9974D6D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E35658-3AE8-DD99-9518-34D79C151E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5221EB-9A4F-2C02-19EF-CDF6A5BDA5B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B3FB0EC-D977-DF61-D6F6-CD06E0DB569C}"/>
              </a:ext>
            </a:extLst>
          </p:cNvPr>
          <p:cNvSpPr>
            <a:spLocks noGrp="1"/>
          </p:cNvSpPr>
          <p:nvPr>
            <p:ph type="sldNum" sz="quarter" idx="5"/>
          </p:nvPr>
        </p:nvSpPr>
        <p:spPr/>
        <p:txBody>
          <a:bodyPr/>
          <a:lstStyle/>
          <a:p>
            <a:fld id="{84AE0E37-5F31-4073-8F35-FD795A549926}" type="slidenum">
              <a:rPr lang="en-GB" smtClean="0"/>
              <a:t>2</a:t>
            </a:fld>
            <a:endParaRPr lang="en-GB"/>
          </a:p>
        </p:txBody>
      </p:sp>
    </p:spTree>
    <p:extLst>
      <p:ext uri="{BB962C8B-B14F-4D97-AF65-F5344CB8AC3E}">
        <p14:creationId xmlns:p14="http://schemas.microsoft.com/office/powerpoint/2010/main" val="2483853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DF1B994A-1B49-4279-A175-37679869E865}" type="slidenum">
              <a:rPr lang="en-IE" smtClean="0"/>
              <a:t>4</a:t>
            </a:fld>
            <a:endParaRPr lang="en-IE"/>
          </a:p>
        </p:txBody>
      </p:sp>
    </p:spTree>
    <p:extLst>
      <p:ext uri="{BB962C8B-B14F-4D97-AF65-F5344CB8AC3E}">
        <p14:creationId xmlns:p14="http://schemas.microsoft.com/office/powerpoint/2010/main" val="851219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wave” moves in not incorrect, but “Energy” is much stronger physics</a:t>
            </a:r>
          </a:p>
        </p:txBody>
      </p:sp>
      <p:sp>
        <p:nvSpPr>
          <p:cNvPr id="4" name="Slide Number Placeholder 3"/>
          <p:cNvSpPr>
            <a:spLocks noGrp="1"/>
          </p:cNvSpPr>
          <p:nvPr>
            <p:ph type="sldNum" sz="quarter" idx="5"/>
          </p:nvPr>
        </p:nvSpPr>
        <p:spPr/>
        <p:txBody>
          <a:bodyPr/>
          <a:lstStyle/>
          <a:p>
            <a:fld id="{84AE0E37-5F31-4073-8F35-FD795A549926}" type="slidenum">
              <a:rPr lang="en-GB" smtClean="0"/>
              <a:t>11</a:t>
            </a:fld>
            <a:endParaRPr lang="en-GB"/>
          </a:p>
        </p:txBody>
      </p:sp>
    </p:spTree>
    <p:extLst>
      <p:ext uri="{BB962C8B-B14F-4D97-AF65-F5344CB8AC3E}">
        <p14:creationId xmlns:p14="http://schemas.microsoft.com/office/powerpoint/2010/main" val="6089074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C4D09-00C9-A872-904C-F43BD54281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22C318-67CF-0925-FAE8-4AF1B88B70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BA1B4A-1820-C8C2-BA45-206C76FD25B9}"/>
              </a:ext>
            </a:extLst>
          </p:cNvPr>
          <p:cNvSpPr>
            <a:spLocks noGrp="1"/>
          </p:cNvSpPr>
          <p:nvPr>
            <p:ph type="body" idx="1"/>
          </p:nvPr>
        </p:nvSpPr>
        <p:spPr/>
        <p:txBody>
          <a:bodyPr/>
          <a:lstStyle/>
          <a:p>
            <a:r>
              <a:rPr lang="en-GB" dirty="0"/>
              <a:t>I expect you would need a large speaker and a low frequency sound, The videos show it well.</a:t>
            </a:r>
          </a:p>
        </p:txBody>
      </p:sp>
      <p:sp>
        <p:nvSpPr>
          <p:cNvPr id="4" name="Slide Number Placeholder 3">
            <a:extLst>
              <a:ext uri="{FF2B5EF4-FFF2-40B4-BE49-F238E27FC236}">
                <a16:creationId xmlns:a16="http://schemas.microsoft.com/office/drawing/2014/main" id="{710EA75D-3152-2D82-10E7-10893F2FCE62}"/>
              </a:ext>
            </a:extLst>
          </p:cNvPr>
          <p:cNvSpPr>
            <a:spLocks noGrp="1"/>
          </p:cNvSpPr>
          <p:nvPr>
            <p:ph type="sldNum" sz="quarter" idx="5"/>
          </p:nvPr>
        </p:nvSpPr>
        <p:spPr/>
        <p:txBody>
          <a:bodyPr/>
          <a:lstStyle/>
          <a:p>
            <a:fld id="{84AE0E37-5F31-4073-8F35-FD795A549926}" type="slidenum">
              <a:rPr lang="en-GB" smtClean="0"/>
              <a:t>13</a:t>
            </a:fld>
            <a:endParaRPr lang="en-GB"/>
          </a:p>
        </p:txBody>
      </p:sp>
    </p:spTree>
    <p:extLst>
      <p:ext uri="{BB962C8B-B14F-4D97-AF65-F5344CB8AC3E}">
        <p14:creationId xmlns:p14="http://schemas.microsoft.com/office/powerpoint/2010/main" val="3067660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14</a:t>
            </a:fld>
            <a:endParaRPr lang="en-GB"/>
          </a:p>
        </p:txBody>
      </p:sp>
    </p:spTree>
    <p:extLst>
      <p:ext uri="{BB962C8B-B14F-4D97-AF65-F5344CB8AC3E}">
        <p14:creationId xmlns:p14="http://schemas.microsoft.com/office/powerpoint/2010/main" val="488561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Might be difficult to get working, the videos are clear. It is an example of both resonance and propagation.</a:t>
            </a:r>
          </a:p>
        </p:txBody>
      </p:sp>
      <p:sp>
        <p:nvSpPr>
          <p:cNvPr id="4" name="Slide Number Placeholder 3"/>
          <p:cNvSpPr>
            <a:spLocks noGrp="1"/>
          </p:cNvSpPr>
          <p:nvPr>
            <p:ph type="sldNum" sz="quarter" idx="5"/>
          </p:nvPr>
        </p:nvSpPr>
        <p:spPr/>
        <p:txBody>
          <a:bodyPr/>
          <a:lstStyle/>
          <a:p>
            <a:fld id="{84AE0E37-5F31-4073-8F35-FD795A549926}" type="slidenum">
              <a:rPr lang="en-GB" smtClean="0"/>
              <a:t>15</a:t>
            </a:fld>
            <a:endParaRPr lang="en-GB"/>
          </a:p>
        </p:txBody>
      </p:sp>
    </p:spTree>
    <p:extLst>
      <p:ext uri="{BB962C8B-B14F-4D97-AF65-F5344CB8AC3E}">
        <p14:creationId xmlns:p14="http://schemas.microsoft.com/office/powerpoint/2010/main" val="2365641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84AE0E37-5F31-4073-8F35-FD795A549926}" type="slidenum">
              <a:rPr lang="en-GB" smtClean="0"/>
              <a:t>19</a:t>
            </a:fld>
            <a:endParaRPr lang="en-GB"/>
          </a:p>
        </p:txBody>
      </p:sp>
    </p:spTree>
    <p:extLst>
      <p:ext uri="{BB962C8B-B14F-4D97-AF65-F5344CB8AC3E}">
        <p14:creationId xmlns:p14="http://schemas.microsoft.com/office/powerpoint/2010/main" val="3042433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20</a:t>
            </a:fld>
            <a:endParaRPr lang="en-GB"/>
          </a:p>
        </p:txBody>
      </p:sp>
    </p:spTree>
    <p:extLst>
      <p:ext uri="{BB962C8B-B14F-4D97-AF65-F5344CB8AC3E}">
        <p14:creationId xmlns:p14="http://schemas.microsoft.com/office/powerpoint/2010/main" val="2635625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Blue whales can communicate over hundreds of kilometres because very low frequency waves undergo very low attenuation and scattering in water. (https://biologyinsights.com/how-far-can-whales-communicate-underwater/)</a:t>
            </a:r>
          </a:p>
        </p:txBody>
      </p:sp>
      <p:sp>
        <p:nvSpPr>
          <p:cNvPr id="4" name="Slide Number Placeholder 3"/>
          <p:cNvSpPr>
            <a:spLocks noGrp="1"/>
          </p:cNvSpPr>
          <p:nvPr>
            <p:ph type="sldNum" sz="quarter" idx="5"/>
          </p:nvPr>
        </p:nvSpPr>
        <p:spPr/>
        <p:txBody>
          <a:bodyPr/>
          <a:lstStyle/>
          <a:p>
            <a:fld id="{84AE0E37-5F31-4073-8F35-FD795A549926}" type="slidenum">
              <a:rPr lang="en-GB" smtClean="0"/>
              <a:t>21</a:t>
            </a:fld>
            <a:endParaRPr lang="en-GB"/>
          </a:p>
        </p:txBody>
      </p:sp>
    </p:spTree>
    <p:extLst>
      <p:ext uri="{BB962C8B-B14F-4D97-AF65-F5344CB8AC3E}">
        <p14:creationId xmlns:p14="http://schemas.microsoft.com/office/powerpoint/2010/main" val="3849990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10E5B-B0D5-EEA7-7132-52FA7B9162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79E89D-E93A-845F-AC31-D6749030DA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2882B7-AC75-0C43-8DA4-64DAACDA80C0}"/>
              </a:ext>
            </a:extLst>
          </p:cNvPr>
          <p:cNvSpPr>
            <a:spLocks noGrp="1"/>
          </p:cNvSpPr>
          <p:nvPr>
            <p:ph type="body" idx="1"/>
          </p:nvPr>
        </p:nvSpPr>
        <p:spPr/>
        <p:txBody>
          <a:bodyPr/>
          <a:lstStyle/>
          <a:p>
            <a:r>
              <a:rPr lang="en-GB" dirty="0"/>
              <a:t>Note use frequencies lower than about 60 Hz if possible, some people may even be able to “see” the frequency without the camera. Frequencies this low are hard to measure with </a:t>
            </a:r>
            <a:r>
              <a:rPr lang="en-GB" dirty="0" err="1"/>
              <a:t>phyphox</a:t>
            </a:r>
            <a:r>
              <a:rPr lang="en-GB" dirty="0"/>
              <a:t> but they work better for the visual inspection and the video. A variation is to have two strings at different pitch</a:t>
            </a:r>
          </a:p>
        </p:txBody>
      </p:sp>
      <p:sp>
        <p:nvSpPr>
          <p:cNvPr id="4" name="Slide Number Placeholder 3">
            <a:extLst>
              <a:ext uri="{FF2B5EF4-FFF2-40B4-BE49-F238E27FC236}">
                <a16:creationId xmlns:a16="http://schemas.microsoft.com/office/drawing/2014/main" id="{67BE490C-3366-A293-904F-F47ECF24BA13}"/>
              </a:ext>
            </a:extLst>
          </p:cNvPr>
          <p:cNvSpPr>
            <a:spLocks noGrp="1"/>
          </p:cNvSpPr>
          <p:nvPr>
            <p:ph type="sldNum" sz="quarter" idx="5"/>
          </p:nvPr>
        </p:nvSpPr>
        <p:spPr/>
        <p:txBody>
          <a:bodyPr/>
          <a:lstStyle/>
          <a:p>
            <a:fld id="{84AE0E37-5F31-4073-8F35-FD795A549926}" type="slidenum">
              <a:rPr lang="en-GB" smtClean="0"/>
              <a:t>22</a:t>
            </a:fld>
            <a:endParaRPr lang="en-GB"/>
          </a:p>
        </p:txBody>
      </p:sp>
    </p:spTree>
    <p:extLst>
      <p:ext uri="{BB962C8B-B14F-4D97-AF65-F5344CB8AC3E}">
        <p14:creationId xmlns:p14="http://schemas.microsoft.com/office/powerpoint/2010/main" val="1756602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E7994-A852-EF1B-1FAE-680CAAAC95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D64348-F337-0BB4-D49D-460EB5EFBD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872C38-4EE2-05F9-D8A7-3ED3DCD99A22}"/>
              </a:ext>
            </a:extLst>
          </p:cNvPr>
          <p:cNvSpPr>
            <a:spLocks noGrp="1"/>
          </p:cNvSpPr>
          <p:nvPr>
            <p:ph type="body" idx="1"/>
          </p:nvPr>
        </p:nvSpPr>
        <p:spPr/>
        <p:txBody>
          <a:bodyPr/>
          <a:lstStyle/>
          <a:p>
            <a:r>
              <a:rPr lang="en-GB" dirty="0"/>
              <a:t>Note – Twisted wave can be used in a browser on a laptop or </a:t>
            </a:r>
            <a:r>
              <a:rPr lang="en-GB" dirty="0" err="1"/>
              <a:t>chromebook</a:t>
            </a:r>
            <a:r>
              <a:rPr lang="en-GB" dirty="0"/>
              <a:t>. It has an app for </a:t>
            </a:r>
            <a:r>
              <a:rPr lang="en-GB" dirty="0" err="1"/>
              <a:t>ipads</a:t>
            </a:r>
            <a:r>
              <a:rPr lang="en-GB" dirty="0"/>
              <a:t> (browser may not work on ipad), there are 2 experiments on the next two slides to reinforce some concepts.</a:t>
            </a:r>
          </a:p>
        </p:txBody>
      </p:sp>
      <p:sp>
        <p:nvSpPr>
          <p:cNvPr id="4" name="Slide Number Placeholder 3">
            <a:extLst>
              <a:ext uri="{FF2B5EF4-FFF2-40B4-BE49-F238E27FC236}">
                <a16:creationId xmlns:a16="http://schemas.microsoft.com/office/drawing/2014/main" id="{D99CBE76-8919-03A5-BBB7-7DC48D3FBD96}"/>
              </a:ext>
            </a:extLst>
          </p:cNvPr>
          <p:cNvSpPr>
            <a:spLocks noGrp="1"/>
          </p:cNvSpPr>
          <p:nvPr>
            <p:ph type="sldNum" sz="quarter" idx="5"/>
          </p:nvPr>
        </p:nvSpPr>
        <p:spPr/>
        <p:txBody>
          <a:bodyPr/>
          <a:lstStyle/>
          <a:p>
            <a:fld id="{84AE0E37-5F31-4073-8F35-FD795A549926}" type="slidenum">
              <a:rPr lang="en-GB" smtClean="0"/>
              <a:t>23</a:t>
            </a:fld>
            <a:endParaRPr lang="en-GB"/>
          </a:p>
        </p:txBody>
      </p:sp>
    </p:spTree>
    <p:extLst>
      <p:ext uri="{BB962C8B-B14F-4D97-AF65-F5344CB8AC3E}">
        <p14:creationId xmlns:p14="http://schemas.microsoft.com/office/powerpoint/2010/main" val="2817823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1. there are clearly harmonics in this waveform. Harmonics are on the course in section 2.6 so they can be discussed here if students ask. </a:t>
            </a:r>
          </a:p>
          <a:p>
            <a:r>
              <a:rPr lang="en-GB" dirty="0"/>
              <a:t>2. An app like </a:t>
            </a:r>
            <a:r>
              <a:rPr lang="en-GB" dirty="0" err="1"/>
              <a:t>Phyphox</a:t>
            </a:r>
            <a:r>
              <a:rPr lang="en-GB" dirty="0"/>
              <a:t> can be used to generate tones which are then picked up by the likes of twisted wave or an oscilloscope and the frequency can be verified from the waveform on the screen. </a:t>
            </a:r>
          </a:p>
          <a:p>
            <a:r>
              <a:rPr lang="en-GB" dirty="0"/>
              <a:t>3. If the recording is very low it can be amplified on screen using the amplify or normalise effect. </a:t>
            </a:r>
          </a:p>
        </p:txBody>
      </p:sp>
      <p:sp>
        <p:nvSpPr>
          <p:cNvPr id="4" name="Slide Number Placeholder 3"/>
          <p:cNvSpPr>
            <a:spLocks noGrp="1"/>
          </p:cNvSpPr>
          <p:nvPr>
            <p:ph type="sldNum" sz="quarter" idx="5"/>
          </p:nvPr>
        </p:nvSpPr>
        <p:spPr/>
        <p:txBody>
          <a:bodyPr/>
          <a:lstStyle/>
          <a:p>
            <a:fld id="{84AE0E37-5F31-4073-8F35-FD795A549926}" type="slidenum">
              <a:rPr lang="en-GB" smtClean="0"/>
              <a:t>24</a:t>
            </a:fld>
            <a:endParaRPr lang="en-GB"/>
          </a:p>
        </p:txBody>
      </p:sp>
    </p:spTree>
    <p:extLst>
      <p:ext uri="{BB962C8B-B14F-4D97-AF65-F5344CB8AC3E}">
        <p14:creationId xmlns:p14="http://schemas.microsoft.com/office/powerpoint/2010/main" val="1370918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1BD41-CB50-90C2-5CB9-81BA8824A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DC12F0-DE0D-CD18-6BAC-77461799FE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6C7A4F-7873-5AC0-C04B-F388382F3FCE}"/>
              </a:ext>
            </a:extLst>
          </p:cNvPr>
          <p:cNvSpPr>
            <a:spLocks noGrp="1"/>
          </p:cNvSpPr>
          <p:nvPr>
            <p:ph type="body" idx="1"/>
          </p:nvPr>
        </p:nvSpPr>
        <p:spPr/>
        <p:txBody>
          <a:bodyPr/>
          <a:lstStyle/>
          <a:p>
            <a:r>
              <a:rPr lang="en-GB" dirty="0"/>
              <a:t>Note: </a:t>
            </a:r>
          </a:p>
        </p:txBody>
      </p:sp>
      <p:sp>
        <p:nvSpPr>
          <p:cNvPr id="4" name="Slide Number Placeholder 3">
            <a:extLst>
              <a:ext uri="{FF2B5EF4-FFF2-40B4-BE49-F238E27FC236}">
                <a16:creationId xmlns:a16="http://schemas.microsoft.com/office/drawing/2014/main" id="{367D1B78-ED8B-D8C2-D2E0-57B7497654E1}"/>
              </a:ext>
            </a:extLst>
          </p:cNvPr>
          <p:cNvSpPr>
            <a:spLocks noGrp="1"/>
          </p:cNvSpPr>
          <p:nvPr>
            <p:ph type="sldNum" sz="quarter" idx="5"/>
          </p:nvPr>
        </p:nvSpPr>
        <p:spPr/>
        <p:txBody>
          <a:bodyPr/>
          <a:lstStyle/>
          <a:p>
            <a:fld id="{84AE0E37-5F31-4073-8F35-FD795A549926}" type="slidenum">
              <a:rPr lang="en-GB" smtClean="0"/>
              <a:t>25</a:t>
            </a:fld>
            <a:endParaRPr lang="en-GB"/>
          </a:p>
        </p:txBody>
      </p:sp>
    </p:spTree>
    <p:extLst>
      <p:ext uri="{BB962C8B-B14F-4D97-AF65-F5344CB8AC3E}">
        <p14:creationId xmlns:p14="http://schemas.microsoft.com/office/powerpoint/2010/main" val="1528308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27BCD-9077-D8C0-94BD-FE793E1854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B0102D-08F5-8305-903F-1B9BC6D73A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7A6CB6-AFFF-F51C-79A6-1406600C6AC4}"/>
              </a:ext>
            </a:extLst>
          </p:cNvPr>
          <p:cNvSpPr>
            <a:spLocks noGrp="1"/>
          </p:cNvSpPr>
          <p:nvPr>
            <p:ph type="body" idx="1"/>
          </p:nvPr>
        </p:nvSpPr>
        <p:spPr/>
        <p:txBody>
          <a:bodyPr/>
          <a:lstStyle/>
          <a:p>
            <a:r>
              <a:rPr lang="en-GB" dirty="0"/>
              <a:t>Note: </a:t>
            </a:r>
          </a:p>
        </p:txBody>
      </p:sp>
      <p:sp>
        <p:nvSpPr>
          <p:cNvPr id="4" name="Slide Number Placeholder 3">
            <a:extLst>
              <a:ext uri="{FF2B5EF4-FFF2-40B4-BE49-F238E27FC236}">
                <a16:creationId xmlns:a16="http://schemas.microsoft.com/office/drawing/2014/main" id="{AEC04831-99D0-FD1C-3B5B-E9D821C5C391}"/>
              </a:ext>
            </a:extLst>
          </p:cNvPr>
          <p:cNvSpPr>
            <a:spLocks noGrp="1"/>
          </p:cNvSpPr>
          <p:nvPr>
            <p:ph type="sldNum" sz="quarter" idx="5"/>
          </p:nvPr>
        </p:nvSpPr>
        <p:spPr/>
        <p:txBody>
          <a:bodyPr/>
          <a:lstStyle/>
          <a:p>
            <a:fld id="{84AE0E37-5F31-4073-8F35-FD795A549926}" type="slidenum">
              <a:rPr lang="en-GB" smtClean="0"/>
              <a:t>27</a:t>
            </a:fld>
            <a:endParaRPr lang="en-GB"/>
          </a:p>
        </p:txBody>
      </p:sp>
    </p:spTree>
    <p:extLst>
      <p:ext uri="{BB962C8B-B14F-4D97-AF65-F5344CB8AC3E}">
        <p14:creationId xmlns:p14="http://schemas.microsoft.com/office/powerpoint/2010/main" val="41432745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of the reasons whales can communicate large distances is this total internal reflection and a similar total internal reflection in the sea below the whale. The reflection below the whale is because sound velocity in the very deep water is greater than the water above it due to the greater pressure. So you have the whale swimming in the part of the sea with lowest sound velocity. Above and below the velocity is higher and thus total internal reflection occurs above and below the whale.</a:t>
            </a:r>
          </a:p>
        </p:txBody>
      </p:sp>
      <p:sp>
        <p:nvSpPr>
          <p:cNvPr id="4" name="Slide Number Placeholder 3"/>
          <p:cNvSpPr>
            <a:spLocks noGrp="1"/>
          </p:cNvSpPr>
          <p:nvPr>
            <p:ph type="sldNum" sz="quarter" idx="5"/>
          </p:nvPr>
        </p:nvSpPr>
        <p:spPr/>
        <p:txBody>
          <a:bodyPr/>
          <a:lstStyle/>
          <a:p>
            <a:fld id="{84AE0E37-5F31-4073-8F35-FD795A549926}" type="slidenum">
              <a:rPr lang="en-GB" smtClean="0"/>
              <a:t>41</a:t>
            </a:fld>
            <a:endParaRPr lang="en-GB"/>
          </a:p>
        </p:txBody>
      </p:sp>
    </p:spTree>
    <p:extLst>
      <p:ext uri="{BB962C8B-B14F-4D97-AF65-F5344CB8AC3E}">
        <p14:creationId xmlns:p14="http://schemas.microsoft.com/office/powerpoint/2010/main" val="31388867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46E84-C040-443F-E869-BA2F64003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AECDDD-5D31-9996-C44F-794ED0C505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6E41AD-AC16-A66F-B9E9-AA69799D8DA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44118FD-C1E2-E46D-AB8A-1849BC2EB1A2}"/>
              </a:ext>
            </a:extLst>
          </p:cNvPr>
          <p:cNvSpPr>
            <a:spLocks noGrp="1"/>
          </p:cNvSpPr>
          <p:nvPr>
            <p:ph type="sldNum" sz="quarter" idx="5"/>
          </p:nvPr>
        </p:nvSpPr>
        <p:spPr/>
        <p:txBody>
          <a:bodyPr/>
          <a:lstStyle/>
          <a:p>
            <a:fld id="{84AE0E37-5F31-4073-8F35-FD795A549926}" type="slidenum">
              <a:rPr lang="en-GB" smtClean="0"/>
              <a:t>42</a:t>
            </a:fld>
            <a:endParaRPr lang="en-GB"/>
          </a:p>
        </p:txBody>
      </p:sp>
    </p:spTree>
    <p:extLst>
      <p:ext uri="{BB962C8B-B14F-4D97-AF65-F5344CB8AC3E}">
        <p14:creationId xmlns:p14="http://schemas.microsoft.com/office/powerpoint/2010/main" val="4045932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E73D4-9AD6-5055-EC10-40DE97D70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E8250C-7771-CD6A-488D-8A15EB8050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339C36-95E9-9236-FFAE-8099CAFA3FB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653C429-F1B0-90DE-39FA-66246B2FE035}"/>
              </a:ext>
            </a:extLst>
          </p:cNvPr>
          <p:cNvSpPr>
            <a:spLocks noGrp="1"/>
          </p:cNvSpPr>
          <p:nvPr>
            <p:ph type="sldNum" sz="quarter" idx="5"/>
          </p:nvPr>
        </p:nvSpPr>
        <p:spPr/>
        <p:txBody>
          <a:bodyPr/>
          <a:lstStyle/>
          <a:p>
            <a:fld id="{84AE0E37-5F31-4073-8F35-FD795A549926}" type="slidenum">
              <a:rPr lang="en-GB" smtClean="0"/>
              <a:t>43</a:t>
            </a:fld>
            <a:endParaRPr lang="en-GB"/>
          </a:p>
        </p:txBody>
      </p:sp>
    </p:spTree>
    <p:extLst>
      <p:ext uri="{BB962C8B-B14F-4D97-AF65-F5344CB8AC3E}">
        <p14:creationId xmlns:p14="http://schemas.microsoft.com/office/powerpoint/2010/main" val="865844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1300" y="155246"/>
            <a:ext cx="8724900" cy="594137"/>
          </a:xfrm>
        </p:spPr>
        <p:txBody>
          <a:bodyPr wrap="square">
            <a:spAutoFit/>
          </a:bodyPr>
          <a:lstStyle/>
          <a:p>
            <a:r>
              <a:rPr lang="en-US"/>
              <a:t>Click to edit Master title style</a:t>
            </a:r>
          </a:p>
        </p:txBody>
      </p:sp>
    </p:spTree>
    <p:extLst>
      <p:ext uri="{BB962C8B-B14F-4D97-AF65-F5344CB8AC3E}">
        <p14:creationId xmlns:p14="http://schemas.microsoft.com/office/powerpoint/2010/main" val="3432840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Yellow">
    <p:bg>
      <p:bgPr>
        <a:solidFill>
          <a:srgbClr val="FFFF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66700" y="165879"/>
            <a:ext cx="8674100" cy="594137"/>
          </a:xfrm>
        </p:spPr>
        <p:txBody>
          <a:bodyPr wrap="square">
            <a:spAutoFit/>
          </a:bodyPr>
          <a:lstStyle/>
          <a:p>
            <a:r>
              <a:rPr lang="en-US"/>
              <a:t>Click to edit Master title style</a:t>
            </a:r>
            <a:endParaRPr lang="en-GB"/>
          </a:p>
        </p:txBody>
      </p:sp>
    </p:spTree>
    <p:extLst>
      <p:ext uri="{BB962C8B-B14F-4D97-AF65-F5344CB8AC3E}">
        <p14:creationId xmlns:p14="http://schemas.microsoft.com/office/powerpoint/2010/main" val="95397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xperiment">
    <p:bg>
      <p:bgPr>
        <a:solidFill>
          <a:srgbClr val="CEFA8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54000" y="197771"/>
            <a:ext cx="8712200" cy="594137"/>
          </a:xfrm>
        </p:spPr>
        <p:txBody>
          <a:bodyPr wrap="square">
            <a:spAutoFit/>
          </a:bodyPr>
          <a:lstStyle/>
          <a:p>
            <a:r>
              <a:rPr lang="en-US"/>
              <a:t>Click to edit Master title style</a:t>
            </a:r>
            <a:endParaRPr lang="en-GB"/>
          </a:p>
        </p:txBody>
      </p:sp>
    </p:spTree>
    <p:extLst>
      <p:ext uri="{BB962C8B-B14F-4D97-AF65-F5344CB8AC3E}">
        <p14:creationId xmlns:p14="http://schemas.microsoft.com/office/powerpoint/2010/main" val="2118638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xam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122293" y="-1"/>
            <a:ext cx="6608118" cy="482633"/>
          </a:xfrm>
        </p:spPr>
        <p:txBody>
          <a:bodyPr>
            <a:normAutofit/>
          </a:bodyPr>
          <a:lstStyle>
            <a:lvl1pPr>
              <a:defRPr sz="2800" b="0"/>
            </a:lvl1pPr>
          </a:lstStyle>
          <a:p>
            <a:r>
              <a:rPr lang="en-US"/>
              <a:t>Input Example Number</a:t>
            </a:r>
            <a:endParaRPr lang="en-GB"/>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2">
              <a:lumMod val="20000"/>
              <a:lumOff val="80000"/>
            </a:schemeClr>
          </a:solidFill>
        </p:spPr>
        <p:txBody>
          <a:bodyPr wrap="square">
            <a:spAutoFit/>
          </a:bodyPr>
          <a:lstStyle>
            <a:lvl1pPr marL="0" indent="0">
              <a:buNone/>
              <a:defRPr/>
            </a:lvl1pPr>
          </a:lstStyle>
          <a:p>
            <a:pPr lvl="0"/>
            <a:r>
              <a:rPr lang="en-US"/>
              <a:t>Click to edit question</a:t>
            </a:r>
            <a:endParaRPr lang="en-GB"/>
          </a:p>
        </p:txBody>
      </p:sp>
    </p:spTree>
    <p:extLst>
      <p:ext uri="{BB962C8B-B14F-4D97-AF65-F5344CB8AC3E}">
        <p14:creationId xmlns:p14="http://schemas.microsoft.com/office/powerpoint/2010/main" val="4220078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xerci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445861" y="-1"/>
            <a:ext cx="6284549" cy="461665"/>
          </a:xfrm>
        </p:spPr>
        <p:txBody>
          <a:bodyPr>
            <a:normAutofit/>
          </a:bodyPr>
          <a:lstStyle>
            <a:lvl1pPr>
              <a:defRPr sz="2800" b="0"/>
            </a:lvl1pPr>
          </a:lstStyle>
          <a:p>
            <a:r>
              <a:rPr lang="en-US"/>
              <a:t>Input exercise Number</a:t>
            </a:r>
            <a:endParaRPr lang="en-GB"/>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5">
              <a:lumMod val="20000"/>
              <a:lumOff val="80000"/>
            </a:schemeClr>
          </a:solidFill>
        </p:spPr>
        <p:txBody>
          <a:bodyPr wrap="square">
            <a:spAutoFit/>
          </a:bodyPr>
          <a:lstStyle>
            <a:lvl1pPr marL="0" indent="0">
              <a:buNone/>
              <a:defRPr/>
            </a:lvl1pPr>
          </a:lstStyle>
          <a:p>
            <a:pPr lvl="0"/>
            <a:r>
              <a:rPr lang="en-US"/>
              <a:t>Click to edit question</a:t>
            </a:r>
            <a:endParaRPr lang="en-GB"/>
          </a:p>
        </p:txBody>
      </p:sp>
      <p:grpSp>
        <p:nvGrpSpPr>
          <p:cNvPr id="15" name="Group 14">
            <a:extLst>
              <a:ext uri="{FF2B5EF4-FFF2-40B4-BE49-F238E27FC236}">
                <a16:creationId xmlns:a16="http://schemas.microsoft.com/office/drawing/2014/main" id="{C6133B34-898E-FCC8-FDC3-D75FA7519BEB}"/>
              </a:ext>
            </a:extLst>
          </p:cNvPr>
          <p:cNvGrpSpPr/>
          <p:nvPr userDrawn="1"/>
        </p:nvGrpSpPr>
        <p:grpSpPr>
          <a:xfrm rot="18736192">
            <a:off x="-25117" y="236182"/>
            <a:ext cx="518058" cy="67097"/>
            <a:chOff x="1183906" y="1940011"/>
            <a:chExt cx="2671402" cy="345990"/>
          </a:xfrm>
        </p:grpSpPr>
        <p:sp>
          <p:nvSpPr>
            <p:cNvPr id="5" name="Rectangle: Rounded Corners 4">
              <a:extLst>
                <a:ext uri="{FF2B5EF4-FFF2-40B4-BE49-F238E27FC236}">
                  <a16:creationId xmlns:a16="http://schemas.microsoft.com/office/drawing/2014/main" id="{73AC3673-08E0-7D94-5468-44627F2E0C20}"/>
                </a:ext>
              </a:extLst>
            </p:cNvPr>
            <p:cNvSpPr/>
            <p:nvPr userDrawn="1"/>
          </p:nvSpPr>
          <p:spPr>
            <a:xfrm>
              <a:off x="3509319" y="1940011"/>
              <a:ext cx="345989" cy="345989"/>
            </a:xfrm>
            <a:prstGeom prst="round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F8E89A52-3F74-5919-DC11-B84243CE90CC}"/>
                </a:ext>
              </a:extLst>
            </p:cNvPr>
            <p:cNvSpPr/>
            <p:nvPr userDrawn="1"/>
          </p:nvSpPr>
          <p:spPr>
            <a:xfrm>
              <a:off x="3410465" y="1940011"/>
              <a:ext cx="210065" cy="345989"/>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70EA5B23-706F-A306-D64F-E82256779845}"/>
                </a:ext>
              </a:extLst>
            </p:cNvPr>
            <p:cNvCxnSpPr>
              <a:stCxn id="6" idx="0"/>
              <a:endCxn id="6" idx="2"/>
            </p:cNvCxnSpPr>
            <p:nvPr userDrawn="1"/>
          </p:nvCxnSpPr>
          <p:spPr>
            <a:xfrm>
              <a:off x="3515498" y="1940011"/>
              <a:ext cx="0" cy="345989"/>
            </a:xfrm>
            <a:prstGeom prst="line">
              <a:avLst/>
            </a:prstGeom>
            <a:ln w="190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3" name="Freeform: Shape 12">
              <a:extLst>
                <a:ext uri="{FF2B5EF4-FFF2-40B4-BE49-F238E27FC236}">
                  <a16:creationId xmlns:a16="http://schemas.microsoft.com/office/drawing/2014/main" id="{E0CDAB73-8AEC-D6E2-08B9-7535F4DD898A}"/>
                </a:ext>
              </a:extLst>
            </p:cNvPr>
            <p:cNvSpPr/>
            <p:nvPr userDrawn="1"/>
          </p:nvSpPr>
          <p:spPr>
            <a:xfrm rot="16200000">
              <a:off x="2216866" y="907051"/>
              <a:ext cx="345990" cy="2411909"/>
            </a:xfrm>
            <a:custGeom>
              <a:avLst/>
              <a:gdLst>
                <a:gd name="csX0" fmla="*/ 345990 w 345990"/>
                <a:gd name="csY0" fmla="*/ 484255 h 2411909"/>
                <a:gd name="csX1" fmla="*/ 345989 w 345990"/>
                <a:gd name="csY1" fmla="*/ 484255 h 2411909"/>
                <a:gd name="csX2" fmla="*/ 345989 w 345990"/>
                <a:gd name="csY2" fmla="*/ 2411909 h 2411909"/>
                <a:gd name="csX3" fmla="*/ 0 w 345990"/>
                <a:gd name="csY3" fmla="*/ 2411909 h 2411909"/>
                <a:gd name="csX4" fmla="*/ 0 w 345990"/>
                <a:gd name="csY4" fmla="*/ 484255 h 2411909"/>
                <a:gd name="csX5" fmla="*/ 1 w 345990"/>
                <a:gd name="csY5" fmla="*/ 484255 h 2411909"/>
                <a:gd name="csX6" fmla="*/ 172996 w 345990"/>
                <a:gd name="csY6" fmla="*/ 0 h 241190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45990" h="2411909">
                  <a:moveTo>
                    <a:pt x="345990" y="484255"/>
                  </a:moveTo>
                  <a:lnTo>
                    <a:pt x="345989" y="484255"/>
                  </a:lnTo>
                  <a:lnTo>
                    <a:pt x="345989" y="2411909"/>
                  </a:lnTo>
                  <a:lnTo>
                    <a:pt x="0" y="2411909"/>
                  </a:lnTo>
                  <a:lnTo>
                    <a:pt x="0" y="484255"/>
                  </a:lnTo>
                  <a:lnTo>
                    <a:pt x="1" y="484255"/>
                  </a:lnTo>
                  <a:lnTo>
                    <a:pt x="172996" y="0"/>
                  </a:lnTo>
                  <a:close/>
                </a:path>
              </a:pathLst>
            </a:cu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Isosceles Triangle 10">
              <a:extLst>
                <a:ext uri="{FF2B5EF4-FFF2-40B4-BE49-F238E27FC236}">
                  <a16:creationId xmlns:a16="http://schemas.microsoft.com/office/drawing/2014/main" id="{030482F8-C167-13FE-BE9F-9326CDBD45CE}"/>
                </a:ext>
              </a:extLst>
            </p:cNvPr>
            <p:cNvSpPr/>
            <p:nvPr userDrawn="1"/>
          </p:nvSpPr>
          <p:spPr>
            <a:xfrm rot="16200000" flipH="1">
              <a:off x="1236121" y="2036431"/>
              <a:ext cx="109419" cy="153147"/>
            </a:xfrm>
            <a:prstGeom prst="triangle">
              <a:avLst/>
            </a:prstGeom>
            <a:solidFill>
              <a:schemeClr val="tx1">
                <a:lumMod val="50000"/>
                <a:lumOff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47A460C4-629A-BC11-12D6-6BBA94849A13}"/>
                </a:ext>
              </a:extLst>
            </p:cNvPr>
            <p:cNvSpPr/>
            <p:nvPr userDrawn="1"/>
          </p:nvSpPr>
          <p:spPr>
            <a:xfrm>
              <a:off x="1572895" y="1982788"/>
              <a:ext cx="131763" cy="257175"/>
            </a:xfrm>
            <a:custGeom>
              <a:avLst/>
              <a:gdLst>
                <a:gd name="csX0" fmla="*/ 38100 w 131763"/>
                <a:gd name="csY0" fmla="*/ 0 h 257175"/>
                <a:gd name="csX1" fmla="*/ 131763 w 131763"/>
                <a:gd name="csY1" fmla="*/ 50800 h 257175"/>
                <a:gd name="csX2" fmla="*/ 0 w 131763"/>
                <a:gd name="csY2" fmla="*/ 117475 h 257175"/>
                <a:gd name="csX3" fmla="*/ 131763 w 131763"/>
                <a:gd name="csY3" fmla="*/ 198437 h 257175"/>
                <a:gd name="csX4" fmla="*/ 23813 w 131763"/>
                <a:gd name="csY4" fmla="*/ 257175 h 257175"/>
              </a:gdLst>
              <a:ahLst/>
              <a:cxnLst>
                <a:cxn ang="0">
                  <a:pos x="csX0" y="csY0"/>
                </a:cxn>
                <a:cxn ang="0">
                  <a:pos x="csX1" y="csY1"/>
                </a:cxn>
                <a:cxn ang="0">
                  <a:pos x="csX2" y="csY2"/>
                </a:cxn>
                <a:cxn ang="0">
                  <a:pos x="csX3" y="csY3"/>
                </a:cxn>
                <a:cxn ang="0">
                  <a:pos x="csX4" y="csY4"/>
                </a:cxn>
              </a:cxnLst>
              <a:rect l="l" t="t" r="r" b="b"/>
              <a:pathLst>
                <a:path w="131763" h="257175">
                  <a:moveTo>
                    <a:pt x="38100" y="0"/>
                  </a:moveTo>
                  <a:lnTo>
                    <a:pt x="131763" y="50800"/>
                  </a:lnTo>
                  <a:lnTo>
                    <a:pt x="0" y="117475"/>
                  </a:lnTo>
                  <a:lnTo>
                    <a:pt x="131763" y="198437"/>
                  </a:lnTo>
                  <a:lnTo>
                    <a:pt x="23813" y="257175"/>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51268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H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5302"/>
          </a:xfrm>
          <a:solidFill>
            <a:srgbClr val="F6A8C1"/>
          </a:solidFill>
        </p:spPr>
        <p:txBody>
          <a:bodyPr vert="horz" lIns="91440" tIns="45720" rIns="91440" bIns="45720" rtlCol="0" anchor="t" anchorCtr="0">
            <a:spAutoFit/>
          </a:bodyPr>
          <a:lstStyle>
            <a:lvl1pPr>
              <a:defRPr lang="en-US" sz="2400" dirty="0"/>
            </a:lvl1pPr>
          </a:lstStyle>
          <a:p>
            <a:pPr marL="0" lvl="0"/>
            <a:r>
              <a:rPr lang="en-US"/>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F6A8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15770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O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4732"/>
          </a:xfrm>
          <a:solidFill>
            <a:srgbClr val="B9D8F4"/>
          </a:solidFill>
        </p:spPr>
        <p:txBody>
          <a:bodyPr vert="horz" lIns="91440" tIns="45720" rIns="91440" bIns="45720" rtlCol="0" anchor="t" anchorCtr="0">
            <a:spAutoFit/>
          </a:bodyPr>
          <a:lstStyle>
            <a:lvl1pPr>
              <a:defRPr lang="en-US" sz="2400" dirty="0"/>
            </a:lvl1pPr>
          </a:lstStyle>
          <a:p>
            <a:pPr marL="0" lvl="0"/>
            <a:r>
              <a:rPr lang="en-US"/>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B9D8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070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 Section">
    <p:bg>
      <p:bgPr>
        <a:gradFill flip="none" rotWithShape="1">
          <a:gsLst>
            <a:gs pos="32000">
              <a:schemeClr val="tx2">
                <a:lumMod val="10000"/>
                <a:lumOff val="90000"/>
              </a:schemeClr>
            </a:gs>
            <a:gs pos="100000">
              <a:schemeClr val="tx2">
                <a:lumMod val="25000"/>
                <a:lumOff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628650" y="1779254"/>
            <a:ext cx="7886700" cy="884202"/>
          </a:xfrm>
        </p:spPr>
        <p:txBody>
          <a:bodyPr>
            <a:normAutofit/>
          </a:bodyPr>
          <a:lstStyle>
            <a:lvl1pPr algn="ctr">
              <a:defRPr sz="4000">
                <a:solidFill>
                  <a:schemeClr val="tx1"/>
                </a:solidFill>
              </a:defRPr>
            </a:lvl1pPr>
          </a:lstStyle>
          <a:p>
            <a:r>
              <a:rPr lang="en-US"/>
              <a:t>Sub Section</a:t>
            </a:r>
            <a:endParaRPr lang="en-GB"/>
          </a:p>
        </p:txBody>
      </p:sp>
    </p:spTree>
    <p:extLst>
      <p:ext uri="{BB962C8B-B14F-4D97-AF65-F5344CB8AC3E}">
        <p14:creationId xmlns:p14="http://schemas.microsoft.com/office/powerpoint/2010/main" val="382220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fini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228600" y="189858"/>
            <a:ext cx="8686800" cy="862114"/>
          </a:xfrm>
          <a:ln w="76200" cmpd="thickThin">
            <a:solidFill>
              <a:srgbClr val="C00000">
                <a:alpha val="95000"/>
              </a:srgbClr>
            </a:solidFill>
          </a:ln>
        </p:spPr>
        <p:txBody>
          <a:bodyPr wrap="square" lIns="180000" tIns="180000" rIns="180000" bIns="180000">
            <a:spAutoFit/>
          </a:bodyPr>
          <a:lstStyle>
            <a:lvl1pPr algn="l">
              <a:defRPr sz="3600">
                <a:solidFill>
                  <a:schemeClr val="tx1"/>
                </a:solidFill>
              </a:defRPr>
            </a:lvl1pPr>
          </a:lstStyle>
          <a:p>
            <a:r>
              <a:rPr lang="en-US"/>
              <a:t>Definition</a:t>
            </a:r>
            <a:endParaRPr lang="en-GB"/>
          </a:p>
        </p:txBody>
      </p:sp>
      <p:sp>
        <p:nvSpPr>
          <p:cNvPr id="4" name="Text Placeholder 3">
            <a:extLst>
              <a:ext uri="{FF2B5EF4-FFF2-40B4-BE49-F238E27FC236}">
                <a16:creationId xmlns:a16="http://schemas.microsoft.com/office/drawing/2014/main" id="{6E597D81-D9B5-3662-C28F-15B88D70A6CA}"/>
              </a:ext>
            </a:extLst>
          </p:cNvPr>
          <p:cNvSpPr>
            <a:spLocks noGrp="1"/>
          </p:cNvSpPr>
          <p:nvPr>
            <p:ph type="body" sz="quarter" idx="10"/>
          </p:nvPr>
        </p:nvSpPr>
        <p:spPr>
          <a:xfrm>
            <a:off x="669851" y="1403462"/>
            <a:ext cx="7985051" cy="1439368"/>
          </a:xfrm>
          <a:solidFill>
            <a:srgbClr val="FFFF99"/>
          </a:solidFill>
        </p:spPr>
        <p:txBody>
          <a:bodyPr>
            <a:spAutoFit/>
          </a:bodyPr>
          <a:lstStyle>
            <a:lvl1pPr marL="0" indent="0">
              <a:buFontTx/>
              <a:buNone/>
              <a:defRPr sz="3200"/>
            </a:lvl1pPr>
            <a:lvl2pPr>
              <a:buFontTx/>
              <a:buNone/>
              <a:defRPr sz="2800"/>
            </a:lvl2pPr>
            <a:lvl3pPr>
              <a:buFontTx/>
              <a:buNone/>
              <a:defRPr sz="2800"/>
            </a:lvl3pPr>
            <a:lvl4pPr>
              <a:buFontTx/>
              <a:buNone/>
              <a:defRPr sz="2000"/>
            </a:lvl4pPr>
            <a:lvl5pPr>
              <a:buFontTx/>
              <a:buNone/>
              <a:defRPr sz="20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64144266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2841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59549"/>
            <a:ext cx="7886700" cy="884202"/>
          </a:xfrm>
          <a:prstGeom prst="rect">
            <a:avLst/>
          </a:prstGeom>
        </p:spPr>
        <p:txBody>
          <a:bodyPr vert="horz" lIns="91440" tIns="45720" rIns="91440" bIns="45720" rtlCol="0" anchor="t" anchorCtr="0">
            <a:normAutofit/>
          </a:bodyPr>
          <a:lstStyle/>
          <a:p>
            <a:r>
              <a:rPr lang="en-US"/>
              <a:t>Click to edit Master title style</a:t>
            </a:r>
          </a:p>
        </p:txBody>
      </p:sp>
      <p:sp>
        <p:nvSpPr>
          <p:cNvPr id="3" name="Text Placeholder 2"/>
          <p:cNvSpPr>
            <a:spLocks noGrp="1"/>
          </p:cNvSpPr>
          <p:nvPr>
            <p:ph type="body" idx="1"/>
          </p:nvPr>
        </p:nvSpPr>
        <p:spPr>
          <a:xfrm>
            <a:off x="97022" y="1081345"/>
            <a:ext cx="885559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4977976"/>
      </p:ext>
    </p:extLst>
  </p:cSld>
  <p:clrMap bg1="lt1" tx1="dk1" bg2="lt2" tx2="dk2" accent1="accent1" accent2="accent2" accent3="accent3" accent4="accent4" accent5="accent5" accent6="accent6" hlink="hlink" folHlink="folHlink"/>
  <p:sldLayoutIdLst>
    <p:sldLayoutId id="2147483678" r:id="rId1"/>
    <p:sldLayoutId id="2147483682" r:id="rId2"/>
    <p:sldLayoutId id="2147483683" r:id="rId3"/>
    <p:sldLayoutId id="2147483680" r:id="rId4"/>
    <p:sldLayoutId id="2147483681" r:id="rId5"/>
    <p:sldLayoutId id="2147483695" r:id="rId6"/>
    <p:sldLayoutId id="2147483696" r:id="rId7"/>
    <p:sldLayoutId id="2147483689" r:id="rId8"/>
    <p:sldLayoutId id="2147483685" r:id="rId9"/>
    <p:sldLayoutId id="2147483679" r:id="rId10"/>
  </p:sldLayoutIdLst>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commons.wikimedia.org/wiki/File:Image-Blue_Whale_and_Hector_Dolphine_Colored.jp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hyperlink" Target="https://commons.wikimedia.org/wiki/File:Spherical_pressure_waves.gif"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youtube.com/shorts/4t3BsZ0pMg4"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youtube.com/watch?v=rL5Vbw5gdi4"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shorts/Pagl1zg0j4A"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www.youtube.com/shorts/NVjLk0yKmmI"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s://commons.wikimedia.org/wiki/File:Image-Blue_Whale_and_Hector_Dolphine_Colored.jp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twistedwave.co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hyperlink" Target="https://twistedwave.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hyperlink" Target="https://noisemeter.co/sound-spectrum-analyzer/"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s://commons.wikimedia.org/wiki/File:Kintamani_dog_white.jpg" TargetMode="External"/><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0.png"/><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4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hyperlink" Target="https://commons.wikimedia.org/wiki/File:Image-Blue_Whale_and_Hector_Dolphine_Colored.jpg" TargetMode="External"/><Relationship Id="rId4" Type="http://schemas.openxmlformats.org/officeDocument/2006/relationships/image" Target="../media/image25.png"/><Relationship Id="rId9" Type="http://schemas.openxmlformats.org/officeDocument/2006/relationships/image" Target="../media/image1.jpg"/></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290.png"/><Relationship Id="rId7"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32.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0.png"/><Relationship Id="rId9" Type="http://schemas.openxmlformats.org/officeDocument/2006/relationships/image" Target="../media/image3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5BE0EB-58F2-5416-5078-7FA71D4A83CA}"/>
              </a:ext>
            </a:extLst>
          </p:cNvPr>
          <p:cNvSpPr>
            <a:spLocks noGrp="1"/>
          </p:cNvSpPr>
          <p:nvPr>
            <p:ph type="title"/>
          </p:nvPr>
        </p:nvSpPr>
        <p:spPr>
          <a:xfrm>
            <a:off x="129092" y="864973"/>
            <a:ext cx="8885816" cy="1809726"/>
          </a:xfrm>
        </p:spPr>
        <p:txBody>
          <a:bodyPr/>
          <a:lstStyle/>
          <a:p>
            <a:r>
              <a:rPr lang="en-GB" sz="6200" dirty="0"/>
              <a:t>2.5 </a:t>
            </a:r>
            <a:r>
              <a:rPr lang="en-GB" sz="6200" dirty="0" err="1"/>
              <a:t>Fuinneamh</a:t>
            </a:r>
            <a:r>
              <a:rPr lang="en-GB" sz="6200" dirty="0"/>
              <a:t> </a:t>
            </a:r>
            <a:r>
              <a:rPr lang="en-GB" sz="6200" dirty="0" err="1"/>
              <a:t>Fuaime</a:t>
            </a:r>
            <a:endParaRPr lang="en-GB" sz="6200" dirty="0"/>
          </a:p>
        </p:txBody>
      </p:sp>
      <p:pic>
        <p:nvPicPr>
          <p:cNvPr id="3" name="Picture 2">
            <a:extLst>
              <a:ext uri="{FF2B5EF4-FFF2-40B4-BE49-F238E27FC236}">
                <a16:creationId xmlns:a16="http://schemas.microsoft.com/office/drawing/2014/main" id="{551F020C-03E4-BBAE-B99B-DE31ABBF9A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894" y="2680364"/>
            <a:ext cx="8013998" cy="2914181"/>
          </a:xfrm>
          <a:prstGeom prst="rect">
            <a:avLst/>
          </a:prstGeom>
        </p:spPr>
      </p:pic>
      <p:sp>
        <p:nvSpPr>
          <p:cNvPr id="5" name="TextBox 4">
            <a:hlinkClick r:id="rId4"/>
            <a:extLst>
              <a:ext uri="{FF2B5EF4-FFF2-40B4-BE49-F238E27FC236}">
                <a16:creationId xmlns:a16="http://schemas.microsoft.com/office/drawing/2014/main" id="{DE03E859-9749-9E86-BF1D-55247FA53A3F}"/>
              </a:ext>
            </a:extLst>
          </p:cNvPr>
          <p:cNvSpPr txBox="1"/>
          <p:nvPr/>
        </p:nvSpPr>
        <p:spPr>
          <a:xfrm>
            <a:off x="7905657" y="5847464"/>
            <a:ext cx="568235" cy="276999"/>
          </a:xfrm>
          <a:prstGeom prst="rect">
            <a:avLst/>
          </a:prstGeom>
          <a:noFill/>
        </p:spPr>
        <p:txBody>
          <a:bodyPr wrap="square" rtlCol="0">
            <a:spAutoFit/>
          </a:bodyPr>
          <a:lstStyle/>
          <a:p>
            <a:pPr algn="l"/>
            <a:r>
              <a:rPr lang="en-GB" sz="1200" dirty="0">
                <a:latin typeface="Arial" panose="020B0604020202020204" pitchFamily="34" charset="0"/>
                <a:cs typeface="Arial" panose="020B0604020202020204" pitchFamily="34" charset="0"/>
              </a:rPr>
              <a:t>CC0</a:t>
            </a:r>
          </a:p>
        </p:txBody>
      </p:sp>
      <p:sp>
        <p:nvSpPr>
          <p:cNvPr id="6" name="TextBox 5">
            <a:extLst>
              <a:ext uri="{FF2B5EF4-FFF2-40B4-BE49-F238E27FC236}">
                <a16:creationId xmlns:a16="http://schemas.microsoft.com/office/drawing/2014/main" id="{A2F6B8C2-1691-A1D9-4EEF-520DE10732CD}"/>
              </a:ext>
            </a:extLst>
          </p:cNvPr>
          <p:cNvSpPr txBox="1"/>
          <p:nvPr/>
        </p:nvSpPr>
        <p:spPr>
          <a:xfrm>
            <a:off x="264570" y="6087494"/>
            <a:ext cx="8614859" cy="523220"/>
          </a:xfrm>
          <a:prstGeom prst="rect">
            <a:avLst/>
          </a:prstGeom>
          <a:noFill/>
        </p:spPr>
        <p:txBody>
          <a:bodyPr wrap="none" rtlCol="0">
            <a:spAutoFit/>
          </a:bodyPr>
          <a:lstStyle/>
          <a:p>
            <a:r>
              <a:rPr lang="ga-IE" sz="2800" b="1" dirty="0"/>
              <a:t>An Míol Mór Gorm</a:t>
            </a:r>
            <a:r>
              <a:rPr lang="en-IE" sz="2800" b="1" dirty="0"/>
              <a:t> </a:t>
            </a:r>
            <a:r>
              <a:rPr lang="en-IE" sz="2800" dirty="0"/>
              <a:t>- </a:t>
            </a:r>
            <a:r>
              <a:rPr lang="ga-IE" sz="2800" dirty="0"/>
              <a:t>an t-ainmhí </a:t>
            </a:r>
            <a:r>
              <a:rPr lang="en-IE" sz="2800" dirty="0"/>
              <a:t>leis an </a:t>
            </a:r>
            <a:r>
              <a:rPr lang="en-IE" sz="2800" dirty="0" err="1"/>
              <a:t>guth</a:t>
            </a:r>
            <a:r>
              <a:rPr lang="en-IE" sz="2800" dirty="0"/>
              <a:t> </a:t>
            </a:r>
            <a:r>
              <a:rPr lang="ga-IE" sz="2800" dirty="0"/>
              <a:t>is aird</a:t>
            </a:r>
            <a:r>
              <a:rPr lang="en-IE" sz="2800" dirty="0"/>
              <a:t>e</a:t>
            </a:r>
          </a:p>
        </p:txBody>
      </p:sp>
    </p:spTree>
    <p:extLst>
      <p:ext uri="{BB962C8B-B14F-4D97-AF65-F5344CB8AC3E}">
        <p14:creationId xmlns:p14="http://schemas.microsoft.com/office/powerpoint/2010/main" val="1754122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21B8A24-37CD-ABB6-5D4E-E13BB2EBF6B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F34CCE4-DE7A-38A1-1D54-5B5091003A75}"/>
              </a:ext>
            </a:extLst>
          </p:cNvPr>
          <p:cNvSpPr>
            <a:spLocks noGrp="1"/>
          </p:cNvSpPr>
          <p:nvPr>
            <p:ph type="title"/>
          </p:nvPr>
        </p:nvSpPr>
        <p:spPr>
          <a:xfrm>
            <a:off x="241300" y="155246"/>
            <a:ext cx="8724900" cy="590931"/>
          </a:xfrm>
        </p:spPr>
        <p:txBody>
          <a:bodyPr/>
          <a:lstStyle/>
          <a:p>
            <a:r>
              <a:rPr lang="en-GB" dirty="0" err="1"/>
              <a:t>Sonraíocht</a:t>
            </a:r>
            <a:r>
              <a:rPr lang="en-GB" dirty="0"/>
              <a:t> </a:t>
            </a:r>
            <a:r>
              <a:rPr lang="en-GB" dirty="0" err="1"/>
              <a:t>churaclaim</a:t>
            </a:r>
            <a:r>
              <a:rPr lang="en-GB" dirty="0"/>
              <a:t> </a:t>
            </a:r>
            <a:r>
              <a:rPr lang="en-GB" dirty="0" err="1"/>
              <a:t>Fisice</a:t>
            </a:r>
            <a:r>
              <a:rPr lang="en-GB" dirty="0"/>
              <a:t> 2.5</a:t>
            </a:r>
          </a:p>
        </p:txBody>
      </p:sp>
      <p:sp>
        <p:nvSpPr>
          <p:cNvPr id="19" name="TextBox 18">
            <a:extLst>
              <a:ext uri="{FF2B5EF4-FFF2-40B4-BE49-F238E27FC236}">
                <a16:creationId xmlns:a16="http://schemas.microsoft.com/office/drawing/2014/main" id="{2F1EB973-C86B-B3D2-1A46-D333C0974AEE}"/>
              </a:ext>
            </a:extLst>
          </p:cNvPr>
          <p:cNvSpPr txBox="1"/>
          <p:nvPr/>
        </p:nvSpPr>
        <p:spPr>
          <a:xfrm>
            <a:off x="241300" y="1120598"/>
            <a:ext cx="8724900" cy="1508105"/>
          </a:xfrm>
          <a:prstGeom prst="rect">
            <a:avLst/>
          </a:prstGeom>
          <a:noFill/>
        </p:spPr>
        <p:txBody>
          <a:bodyPr wrap="square" rtlCol="0">
            <a:spAutoFit/>
          </a:bodyPr>
          <a:lstStyle/>
          <a:p>
            <a:pPr algn="l">
              <a:spcAft>
                <a:spcPts val="600"/>
              </a:spcAft>
            </a:pPr>
            <a:r>
              <a:rPr lang="en-GB" sz="2800" b="1" u="sng" dirty="0" err="1">
                <a:solidFill>
                  <a:srgbClr val="FF0000"/>
                </a:solidFill>
                <a:latin typeface="Arial" panose="020B0604020202020204" pitchFamily="34" charset="0"/>
                <a:cs typeface="Arial" panose="020B0604020202020204" pitchFamily="34" charset="0"/>
              </a:rPr>
              <a:t>Foghlaimíonn</a:t>
            </a:r>
            <a:r>
              <a:rPr lang="en-GB" sz="2800" b="1" u="sng" dirty="0">
                <a:solidFill>
                  <a:srgbClr val="FF0000"/>
                </a:solidFill>
                <a:latin typeface="Arial" panose="020B0604020202020204" pitchFamily="34" charset="0"/>
                <a:cs typeface="Arial" panose="020B0604020202020204" pitchFamily="34" charset="0"/>
              </a:rPr>
              <a:t> an </a:t>
            </a:r>
            <a:r>
              <a:rPr lang="en-GB" sz="2800" b="1" u="sng" dirty="0" err="1">
                <a:solidFill>
                  <a:srgbClr val="FF0000"/>
                </a:solidFill>
                <a:latin typeface="Arial" panose="020B0604020202020204" pitchFamily="34" charset="0"/>
                <a:cs typeface="Arial" panose="020B0604020202020204" pitchFamily="34" charset="0"/>
              </a:rPr>
              <a:t>scoláire</a:t>
            </a:r>
            <a:r>
              <a:rPr lang="en-GB" sz="2800" b="1" u="sng" dirty="0">
                <a:solidFill>
                  <a:srgbClr val="FF0000"/>
                </a:solidFill>
                <a:latin typeface="Arial" panose="020B0604020202020204" pitchFamily="34" charset="0"/>
                <a:cs typeface="Arial" panose="020B0604020202020204" pitchFamily="34" charset="0"/>
              </a:rPr>
              <a:t> </a:t>
            </a:r>
            <a:r>
              <a:rPr lang="en-GB" sz="2800" b="1" u="sng" dirty="0" err="1">
                <a:solidFill>
                  <a:srgbClr val="FF0000"/>
                </a:solidFill>
                <a:latin typeface="Arial" panose="020B0604020202020204" pitchFamily="34" charset="0"/>
                <a:cs typeface="Arial" panose="020B0604020202020204" pitchFamily="34" charset="0"/>
              </a:rPr>
              <a:t>faoi</a:t>
            </a:r>
            <a:r>
              <a:rPr lang="en-GB" sz="2800" b="1" u="sng" dirty="0">
                <a:solidFill>
                  <a:srgbClr val="FF0000"/>
                </a:solidFill>
                <a:latin typeface="Arial" panose="020B0604020202020204" pitchFamily="34" charset="0"/>
                <a:cs typeface="Arial" panose="020B0604020202020204" pitchFamily="34" charset="0"/>
              </a:rPr>
              <a:t>:</a:t>
            </a:r>
          </a:p>
          <a:p>
            <a:pPr marL="457200" indent="-457200">
              <a:spcAft>
                <a:spcPts val="600"/>
              </a:spcAft>
              <a:buFont typeface="Arial" panose="020B0604020202020204" pitchFamily="34" charset="0"/>
              <a:buChar char="•"/>
            </a:pPr>
            <a:r>
              <a:rPr lang="en-IE" sz="2700" dirty="0" err="1"/>
              <a:t>teastaíonn</a:t>
            </a:r>
            <a:r>
              <a:rPr lang="en-IE" sz="2700" dirty="0"/>
              <a:t> meán ó </a:t>
            </a:r>
            <a:r>
              <a:rPr lang="en-IE" sz="2700" dirty="0" err="1"/>
              <a:t>fhuinneamh</a:t>
            </a:r>
            <a:r>
              <a:rPr lang="en-IE" sz="2700" dirty="0"/>
              <a:t> </a:t>
            </a:r>
            <a:r>
              <a:rPr lang="en-IE" sz="2700" dirty="0" err="1"/>
              <a:t>fuaime</a:t>
            </a:r>
            <a:r>
              <a:rPr lang="en-IE" sz="2700" dirty="0"/>
              <a:t> le </a:t>
            </a:r>
            <a:r>
              <a:rPr lang="en-IE" sz="2700" dirty="0" err="1"/>
              <a:t>taisteal</a:t>
            </a:r>
            <a:r>
              <a:rPr lang="en-IE" sz="2700" dirty="0"/>
              <a:t> </a:t>
            </a:r>
            <a:r>
              <a:rPr lang="en-IE" sz="2700" dirty="0" err="1"/>
              <a:t>tríd</a:t>
            </a:r>
            <a:endParaRPr lang="en-IE" sz="2700" dirty="0"/>
          </a:p>
          <a:p>
            <a:pPr marL="457200" indent="-457200">
              <a:spcAft>
                <a:spcPts val="600"/>
              </a:spcAft>
              <a:buFont typeface="Arial" panose="020B0604020202020204" pitchFamily="34" charset="0"/>
              <a:buChar char="•"/>
            </a:pPr>
            <a:r>
              <a:rPr lang="en-IE" sz="2700" dirty="0" err="1"/>
              <a:t>ultrafhuaim</a:t>
            </a:r>
            <a:endParaRPr lang="en-GB" sz="2700" dirty="0">
              <a:latin typeface="Arial" panose="020B06040202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56A5C7FD-3DE3-8F41-8A18-5A77C788E7EA}"/>
              </a:ext>
            </a:extLst>
          </p:cNvPr>
          <p:cNvSpPr txBox="1"/>
          <p:nvPr/>
        </p:nvSpPr>
        <p:spPr>
          <a:xfrm>
            <a:off x="351819" y="701062"/>
            <a:ext cx="8386990" cy="461665"/>
          </a:xfrm>
          <a:prstGeom prst="rect">
            <a:avLst/>
          </a:prstGeom>
          <a:noFill/>
        </p:spPr>
        <p:txBody>
          <a:bodyPr wrap="square">
            <a:spAutoFit/>
          </a:bodyPr>
          <a:lstStyle/>
          <a:p>
            <a:pPr algn="r"/>
            <a:r>
              <a:rPr lang="en-GB" sz="2400" dirty="0">
                <a:solidFill>
                  <a:srgbClr val="FF0000"/>
                </a:solidFill>
              </a:rPr>
              <a:t>2.5 </a:t>
            </a:r>
            <a:r>
              <a:rPr lang="en-GB" sz="2400" dirty="0" err="1">
                <a:solidFill>
                  <a:srgbClr val="FF0000"/>
                </a:solidFill>
              </a:rPr>
              <a:t>Fuinneamh</a:t>
            </a:r>
            <a:r>
              <a:rPr lang="en-GB" sz="2400" dirty="0">
                <a:solidFill>
                  <a:srgbClr val="FF0000"/>
                </a:solidFill>
              </a:rPr>
              <a:t> </a:t>
            </a:r>
            <a:r>
              <a:rPr lang="en-GB" sz="2400" dirty="0" err="1">
                <a:solidFill>
                  <a:srgbClr val="FF0000"/>
                </a:solidFill>
              </a:rPr>
              <a:t>fuaime</a:t>
            </a:r>
            <a:endParaRPr lang="en-GB" sz="2400" dirty="0">
              <a:solidFill>
                <a:srgbClr val="FF0000"/>
              </a:solidFill>
            </a:endParaRPr>
          </a:p>
        </p:txBody>
      </p:sp>
      <p:sp>
        <p:nvSpPr>
          <p:cNvPr id="2" name="TextBox 1">
            <a:extLst>
              <a:ext uri="{FF2B5EF4-FFF2-40B4-BE49-F238E27FC236}">
                <a16:creationId xmlns:a16="http://schemas.microsoft.com/office/drawing/2014/main" id="{021C8F72-6880-3234-5ED5-35F59D0ED4BF}"/>
              </a:ext>
            </a:extLst>
          </p:cNvPr>
          <p:cNvSpPr txBox="1"/>
          <p:nvPr/>
        </p:nvSpPr>
        <p:spPr>
          <a:xfrm>
            <a:off x="310032" y="2708430"/>
            <a:ext cx="8587436" cy="3970318"/>
          </a:xfrm>
          <a:prstGeom prst="rect">
            <a:avLst/>
          </a:prstGeom>
          <a:solidFill>
            <a:srgbClr val="F0F0F0"/>
          </a:solidFill>
        </p:spPr>
        <p:txBody>
          <a:bodyPr wrap="square" rtlCol="0">
            <a:spAutoFit/>
          </a:bodyPr>
          <a:lstStyle/>
          <a:p>
            <a:r>
              <a:rPr lang="en-GB" sz="2800" b="1" u="sng" dirty="0">
                <a:solidFill>
                  <a:srgbClr val="FF0000"/>
                </a:solidFill>
                <a:latin typeface="Arial" panose="020B0604020202020204" pitchFamily="34" charset="0"/>
                <a:cs typeface="Arial" panose="020B0604020202020204" pitchFamily="34" charset="0"/>
              </a:rPr>
              <a:t>Ba </a:t>
            </a:r>
            <a:r>
              <a:rPr lang="en-GB" sz="2800" b="1" u="sng" dirty="0" err="1">
                <a:solidFill>
                  <a:srgbClr val="FF0000"/>
                </a:solidFill>
                <a:latin typeface="Arial" panose="020B0604020202020204" pitchFamily="34" charset="0"/>
                <a:cs typeface="Arial" panose="020B0604020202020204" pitchFamily="34" charset="0"/>
              </a:rPr>
              <a:t>cheart</a:t>
            </a:r>
            <a:r>
              <a:rPr lang="en-GB" sz="2800" b="1" u="sng" dirty="0">
                <a:solidFill>
                  <a:srgbClr val="FF0000"/>
                </a:solidFill>
                <a:latin typeface="Arial" panose="020B0604020202020204" pitchFamily="34" charset="0"/>
                <a:cs typeface="Arial" panose="020B0604020202020204" pitchFamily="34" charset="0"/>
              </a:rPr>
              <a:t> go </a:t>
            </a:r>
            <a:r>
              <a:rPr lang="en-GB" sz="2800" b="1" u="sng" dirty="0" err="1">
                <a:solidFill>
                  <a:srgbClr val="FF0000"/>
                </a:solidFill>
                <a:latin typeface="Arial" panose="020B0604020202020204" pitchFamily="34" charset="0"/>
                <a:cs typeface="Arial" panose="020B0604020202020204" pitchFamily="34" charset="0"/>
              </a:rPr>
              <a:t>mbeadh</a:t>
            </a:r>
            <a:r>
              <a:rPr lang="en-GB" sz="2800" b="1" u="sng" dirty="0">
                <a:solidFill>
                  <a:srgbClr val="FF0000"/>
                </a:solidFill>
                <a:latin typeface="Arial" panose="020B0604020202020204" pitchFamily="34" charset="0"/>
                <a:cs typeface="Arial" panose="020B0604020202020204" pitchFamily="34" charset="0"/>
              </a:rPr>
              <a:t> </a:t>
            </a:r>
            <a:r>
              <a:rPr lang="en-GB" sz="2800" b="1" u="sng" dirty="0" err="1">
                <a:solidFill>
                  <a:srgbClr val="FF0000"/>
                </a:solidFill>
                <a:latin typeface="Arial" panose="020B0604020202020204" pitchFamily="34" charset="0"/>
                <a:cs typeface="Arial" panose="020B0604020202020204" pitchFamily="34" charset="0"/>
              </a:rPr>
              <a:t>sé</a:t>
            </a:r>
            <a:r>
              <a:rPr lang="en-GB" sz="2800" b="1" u="sng" dirty="0">
                <a:solidFill>
                  <a:srgbClr val="FF0000"/>
                </a:solidFill>
                <a:latin typeface="Arial" panose="020B0604020202020204" pitchFamily="34" charset="0"/>
                <a:cs typeface="Arial" panose="020B0604020202020204" pitchFamily="34" charset="0"/>
              </a:rPr>
              <a:t> </a:t>
            </a:r>
            <a:r>
              <a:rPr lang="en-GB" sz="2800" b="1" u="sng" dirty="0" err="1">
                <a:solidFill>
                  <a:srgbClr val="FF0000"/>
                </a:solidFill>
                <a:latin typeface="Arial" panose="020B0604020202020204" pitchFamily="34" charset="0"/>
                <a:cs typeface="Arial" panose="020B0604020202020204" pitchFamily="34" charset="0"/>
              </a:rPr>
              <a:t>ar</a:t>
            </a:r>
            <a:r>
              <a:rPr lang="en-GB" sz="2800" b="1" u="sng" dirty="0">
                <a:solidFill>
                  <a:srgbClr val="FF0000"/>
                </a:solidFill>
                <a:latin typeface="Arial" panose="020B0604020202020204" pitchFamily="34" charset="0"/>
                <a:cs typeface="Arial" panose="020B0604020202020204" pitchFamily="34" charset="0"/>
              </a:rPr>
              <a:t> </a:t>
            </a:r>
            <a:r>
              <a:rPr lang="en-GB" sz="2800" b="1" u="sng" dirty="0" err="1">
                <a:solidFill>
                  <a:srgbClr val="FF0000"/>
                </a:solidFill>
                <a:latin typeface="Arial" panose="020B0604020202020204" pitchFamily="34" charset="0"/>
                <a:cs typeface="Arial" panose="020B0604020202020204" pitchFamily="34" charset="0"/>
              </a:rPr>
              <a:t>chumas</a:t>
            </a:r>
            <a:r>
              <a:rPr lang="en-GB" sz="2800" b="1" u="sng" dirty="0">
                <a:solidFill>
                  <a:srgbClr val="FF0000"/>
                </a:solidFill>
                <a:latin typeface="Arial" panose="020B0604020202020204" pitchFamily="34" charset="0"/>
                <a:cs typeface="Arial" panose="020B0604020202020204" pitchFamily="34" charset="0"/>
              </a:rPr>
              <a:t> an </a:t>
            </a:r>
            <a:r>
              <a:rPr lang="en-GB" sz="2800" b="1" u="sng" dirty="0" err="1">
                <a:solidFill>
                  <a:srgbClr val="FF0000"/>
                </a:solidFill>
                <a:latin typeface="Arial" panose="020B0604020202020204" pitchFamily="34" charset="0"/>
                <a:cs typeface="Arial" panose="020B0604020202020204" pitchFamily="34" charset="0"/>
              </a:rPr>
              <a:t>scoláire</a:t>
            </a:r>
            <a:r>
              <a:rPr lang="en-GB" sz="2800" b="1" u="sng" dirty="0">
                <a:solidFill>
                  <a:srgbClr val="FF0000"/>
                </a:solidFill>
                <a:latin typeface="Arial" panose="020B0604020202020204" pitchFamily="34" charset="0"/>
                <a:cs typeface="Arial" panose="020B0604020202020204" pitchFamily="34" charset="0"/>
              </a:rPr>
              <a:t>: </a:t>
            </a:r>
            <a:r>
              <a:rPr lang="en-IE" sz="2800" dirty="0"/>
              <a:t>1. </a:t>
            </a:r>
            <a:r>
              <a:rPr lang="en-IE" sz="2800" dirty="0" err="1"/>
              <a:t>iniúchadh</a:t>
            </a:r>
            <a:r>
              <a:rPr lang="en-IE" sz="2800" dirty="0"/>
              <a:t> a dhéanamh </a:t>
            </a:r>
            <a:r>
              <a:rPr lang="en-IE" sz="2800" dirty="0" err="1"/>
              <a:t>ar</a:t>
            </a:r>
            <a:r>
              <a:rPr lang="en-IE" sz="2800" dirty="0"/>
              <a:t> </a:t>
            </a:r>
            <a:r>
              <a:rPr lang="en-IE" sz="2800" dirty="0" err="1"/>
              <a:t>fhianaise</a:t>
            </a:r>
            <a:r>
              <a:rPr lang="en-IE" sz="2800" dirty="0"/>
              <a:t> chun </a:t>
            </a:r>
            <a:r>
              <a:rPr lang="en-IE" sz="2800" dirty="0" err="1"/>
              <a:t>tacú</a:t>
            </a:r>
            <a:r>
              <a:rPr lang="en-IE" sz="2800" dirty="0"/>
              <a:t> le </a:t>
            </a:r>
            <a:r>
              <a:rPr lang="en-IE" sz="2800" dirty="0" err="1"/>
              <a:t>nádúr</a:t>
            </a:r>
            <a:r>
              <a:rPr lang="en-IE" sz="2800" dirty="0"/>
              <a:t> </a:t>
            </a:r>
            <a:r>
              <a:rPr lang="en-IE" sz="2800" dirty="0" err="1"/>
              <a:t>tonnach</a:t>
            </a:r>
            <a:r>
              <a:rPr lang="en-IE" sz="2800" dirty="0"/>
              <a:t> </a:t>
            </a:r>
            <a:r>
              <a:rPr lang="en-IE" sz="2800" dirty="0" err="1"/>
              <a:t>meicniúil</a:t>
            </a:r>
            <a:r>
              <a:rPr lang="en-IE" sz="2800" dirty="0"/>
              <a:t> na </a:t>
            </a:r>
            <a:r>
              <a:rPr lang="en-IE" sz="2800" dirty="0" err="1"/>
              <a:t>fuaime</a:t>
            </a:r>
            <a:r>
              <a:rPr lang="en-IE" sz="2800" dirty="0"/>
              <a:t> </a:t>
            </a:r>
          </a:p>
          <a:p>
            <a:r>
              <a:rPr lang="en-IE" sz="2800" dirty="0"/>
              <a:t>2. </a:t>
            </a:r>
            <a:r>
              <a:rPr lang="en-IE" sz="2800" dirty="0" err="1"/>
              <a:t>breathnóireacht</a:t>
            </a:r>
            <a:r>
              <a:rPr lang="en-IE" sz="2800" dirty="0"/>
              <a:t> agus </a:t>
            </a:r>
            <a:r>
              <a:rPr lang="en-IE" sz="2800" dirty="0" err="1"/>
              <a:t>sonraí</a:t>
            </a:r>
            <a:r>
              <a:rPr lang="en-IE" sz="2800" dirty="0"/>
              <a:t> </a:t>
            </a:r>
            <a:r>
              <a:rPr lang="en-IE" sz="2800" dirty="0" err="1"/>
              <a:t>tánaisteacha</a:t>
            </a:r>
            <a:r>
              <a:rPr lang="en-IE" sz="2800" dirty="0"/>
              <a:t> a </a:t>
            </a:r>
            <a:r>
              <a:rPr lang="en-IE" sz="2800" dirty="0" err="1"/>
              <a:t>úsáid</a:t>
            </a:r>
            <a:r>
              <a:rPr lang="en-IE" sz="2800" dirty="0"/>
              <a:t> chun </a:t>
            </a:r>
            <a:r>
              <a:rPr lang="en-IE" sz="2800" dirty="0" err="1"/>
              <a:t>ceangal</a:t>
            </a:r>
            <a:r>
              <a:rPr lang="en-IE" sz="2800" dirty="0"/>
              <a:t> a dhéanamh </a:t>
            </a:r>
            <a:r>
              <a:rPr lang="en-IE" sz="2800" dirty="0" err="1"/>
              <a:t>idir</a:t>
            </a:r>
            <a:r>
              <a:rPr lang="en-IE" sz="2800" dirty="0"/>
              <a:t> </a:t>
            </a:r>
            <a:r>
              <a:rPr lang="en-IE" sz="2800" dirty="0" err="1"/>
              <a:t>tuinairde</a:t>
            </a:r>
            <a:r>
              <a:rPr lang="en-IE" sz="2800" dirty="0"/>
              <a:t> agus </a:t>
            </a:r>
            <a:r>
              <a:rPr lang="en-IE" sz="2800" dirty="0" err="1"/>
              <a:t>airde</a:t>
            </a:r>
            <a:r>
              <a:rPr lang="en-IE" sz="2800" dirty="0"/>
              <a:t> </a:t>
            </a:r>
            <a:r>
              <a:rPr lang="en-IE" sz="2800" dirty="0" err="1"/>
              <a:t>fuaimeanna</a:t>
            </a:r>
            <a:r>
              <a:rPr lang="en-IE" sz="2800" dirty="0"/>
              <a:t> agus a n-</a:t>
            </a:r>
            <a:r>
              <a:rPr lang="en-IE" sz="2800" dirty="0" err="1"/>
              <a:t>airíonna</a:t>
            </a:r>
            <a:r>
              <a:rPr lang="en-IE" sz="2800" dirty="0"/>
              <a:t> </a:t>
            </a:r>
            <a:r>
              <a:rPr lang="en-IE" sz="2800" dirty="0" err="1"/>
              <a:t>tonnacha</a:t>
            </a:r>
            <a:r>
              <a:rPr lang="en-IE" sz="2800" dirty="0"/>
              <a:t> </a:t>
            </a:r>
          </a:p>
          <a:p>
            <a:r>
              <a:rPr lang="en-IE" sz="2800" dirty="0"/>
              <a:t>3. </a:t>
            </a:r>
            <a:r>
              <a:rPr lang="en-IE" sz="2800" dirty="0" err="1"/>
              <a:t>foinsí</a:t>
            </a:r>
            <a:r>
              <a:rPr lang="en-IE" sz="2800" dirty="0"/>
              <a:t> </a:t>
            </a:r>
            <a:r>
              <a:rPr lang="en-IE" sz="2800" dirty="0" err="1"/>
              <a:t>tánaisteacha</a:t>
            </a:r>
            <a:r>
              <a:rPr lang="en-IE" sz="2800" dirty="0"/>
              <a:t> a </a:t>
            </a:r>
            <a:r>
              <a:rPr lang="en-IE" sz="2800" dirty="0" err="1"/>
              <a:t>úsáid</a:t>
            </a:r>
            <a:r>
              <a:rPr lang="en-IE" sz="2800" dirty="0"/>
              <a:t> chun </a:t>
            </a:r>
            <a:r>
              <a:rPr lang="en-IE" sz="2800" dirty="0" err="1"/>
              <a:t>iniúchadh</a:t>
            </a:r>
            <a:r>
              <a:rPr lang="en-IE" sz="2800" dirty="0"/>
              <a:t> a dhéanamh </a:t>
            </a:r>
            <a:r>
              <a:rPr lang="en-IE" sz="2800" dirty="0" err="1"/>
              <a:t>ar</a:t>
            </a:r>
            <a:r>
              <a:rPr lang="en-IE" sz="2800" dirty="0"/>
              <a:t> </a:t>
            </a:r>
            <a:r>
              <a:rPr lang="en-IE" sz="2800" dirty="0" err="1"/>
              <a:t>úsáid</a:t>
            </a:r>
            <a:r>
              <a:rPr lang="en-IE" sz="2800" dirty="0"/>
              <a:t> na </a:t>
            </a:r>
            <a:r>
              <a:rPr lang="en-IE" sz="2800" dirty="0" err="1"/>
              <a:t>hultrafhuaime</a:t>
            </a:r>
            <a:r>
              <a:rPr lang="en-IE" sz="2800" dirty="0"/>
              <a:t> i </a:t>
            </a:r>
            <a:r>
              <a:rPr lang="en-IE" sz="2800" dirty="0" err="1"/>
              <a:t>gcomhthéacsanna</a:t>
            </a:r>
            <a:r>
              <a:rPr lang="en-IE" sz="2800" dirty="0"/>
              <a:t> </a:t>
            </a:r>
            <a:r>
              <a:rPr lang="en-IE" sz="2800" dirty="0" err="1"/>
              <a:t>teicneolaíochta</a:t>
            </a:r>
            <a:r>
              <a:rPr lang="en-IE" sz="2800" dirty="0"/>
              <a:t> agus </a:t>
            </a:r>
            <a:r>
              <a:rPr lang="en-IE" sz="2800" dirty="0" err="1"/>
              <a:t>leigheas</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2935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4588D-77C6-F0F1-D647-B3987291BF7F}"/>
              </a:ext>
            </a:extLst>
          </p:cNvPr>
          <p:cNvSpPr>
            <a:spLocks noGrp="1"/>
          </p:cNvSpPr>
          <p:nvPr>
            <p:ph type="title"/>
          </p:nvPr>
        </p:nvSpPr>
        <p:spPr>
          <a:xfrm>
            <a:off x="266700" y="165879"/>
            <a:ext cx="8674100" cy="590931"/>
          </a:xfrm>
        </p:spPr>
        <p:txBody>
          <a:bodyPr/>
          <a:lstStyle/>
          <a:p>
            <a:r>
              <a:rPr lang="ga-IE" dirty="0"/>
              <a:t>Achoimre Athbhreithnithe</a:t>
            </a:r>
            <a:endParaRPr lang="en-GB" dirty="0"/>
          </a:p>
        </p:txBody>
      </p:sp>
      <p:sp>
        <p:nvSpPr>
          <p:cNvPr id="3" name="TextBox 2">
            <a:extLst>
              <a:ext uri="{FF2B5EF4-FFF2-40B4-BE49-F238E27FC236}">
                <a16:creationId xmlns:a16="http://schemas.microsoft.com/office/drawing/2014/main" id="{D471D663-112F-2A7D-2C34-D7D3C8DA6952}"/>
              </a:ext>
            </a:extLst>
          </p:cNvPr>
          <p:cNvSpPr txBox="1"/>
          <p:nvPr/>
        </p:nvSpPr>
        <p:spPr>
          <a:xfrm>
            <a:off x="266700" y="756810"/>
            <a:ext cx="8877300" cy="5009833"/>
          </a:xfrm>
          <a:prstGeom prst="rect">
            <a:avLst/>
          </a:prstGeom>
          <a:noFill/>
        </p:spPr>
        <p:txBody>
          <a:bodyPr wrap="square" rtlCol="0">
            <a:spAutoFit/>
          </a:bodyPr>
          <a:lstStyle/>
          <a:p>
            <a:pPr>
              <a:lnSpc>
                <a:spcPct val="150000"/>
              </a:lnSpc>
            </a:pPr>
            <a:r>
              <a:rPr lang="ga-IE" sz="2400" b="1" dirty="0">
                <a:latin typeface="+mj-lt"/>
              </a:rPr>
              <a:t>Príomhshainmhínithe</a:t>
            </a:r>
            <a:r>
              <a:rPr lang="ga-IE" sz="2400" dirty="0">
                <a:latin typeface="+mj-lt"/>
              </a:rPr>
              <a:t>: ultrafhuaaim</a:t>
            </a:r>
          </a:p>
          <a:p>
            <a:pPr>
              <a:lnSpc>
                <a:spcPct val="150000"/>
              </a:lnSpc>
            </a:pPr>
            <a:r>
              <a:rPr lang="ga-IE" sz="2400" b="1" dirty="0">
                <a:latin typeface="+mj-lt"/>
              </a:rPr>
              <a:t>Coincheapa</a:t>
            </a:r>
            <a:r>
              <a:rPr lang="ga-IE" sz="2400" dirty="0">
                <a:latin typeface="+mj-lt"/>
              </a:rPr>
              <a:t>: meán, airde fuaime, airde an nóta</a:t>
            </a:r>
          </a:p>
          <a:p>
            <a:pPr>
              <a:lnSpc>
                <a:spcPct val="150000"/>
              </a:lnSpc>
            </a:pPr>
            <a:r>
              <a:rPr lang="ga-IE" sz="2400" b="1" dirty="0">
                <a:latin typeface="+mj-lt"/>
              </a:rPr>
              <a:t>Léirithe</a:t>
            </a:r>
            <a:r>
              <a:rPr lang="ga-IE" sz="2400" dirty="0">
                <a:latin typeface="+mj-lt"/>
              </a:rPr>
              <a:t>:</a:t>
            </a:r>
            <a:endParaRPr lang="en-IE" sz="2400" dirty="0">
              <a:latin typeface="+mj-lt"/>
            </a:endParaRPr>
          </a:p>
          <a:p>
            <a:pPr>
              <a:lnSpc>
                <a:spcPct val="150000"/>
              </a:lnSpc>
            </a:pPr>
            <a:r>
              <a:rPr lang="ga-IE" sz="2400" dirty="0"/>
              <a:t>Fianaise ar nádúr tonn mheicniúil na fuaime: (m.sh. coinneal i dtonn fuaime, gan aon fhuaim i bhfolús)</a:t>
            </a:r>
          </a:p>
          <a:p>
            <a:pPr>
              <a:lnSpc>
                <a:spcPct val="150000"/>
              </a:lnSpc>
            </a:pPr>
            <a:r>
              <a:rPr lang="ga-IE" sz="2400" dirty="0"/>
              <a:t>An gaol idir airde an nóta (pitch) agus déine na fuaime, ar thaobh amháin, agus minicíocht agus aimplitiúid, ar an taobh eile, a thuiscint</a:t>
            </a:r>
          </a:p>
          <a:p>
            <a:pPr>
              <a:lnSpc>
                <a:spcPct val="150000"/>
              </a:lnSpc>
            </a:pPr>
            <a:r>
              <a:rPr lang="ga-IE" sz="2400" b="1" dirty="0"/>
              <a:t>Imscrúdú</a:t>
            </a:r>
            <a:r>
              <a:rPr lang="ga-IE" sz="2400" dirty="0"/>
              <a:t>: úsáid praiticiúil an ultrafhuaime</a:t>
            </a:r>
            <a:endParaRPr lang="en-IE" sz="2400" dirty="0"/>
          </a:p>
        </p:txBody>
      </p:sp>
    </p:spTree>
    <p:extLst>
      <p:ext uri="{BB962C8B-B14F-4D97-AF65-F5344CB8AC3E}">
        <p14:creationId xmlns:p14="http://schemas.microsoft.com/office/powerpoint/2010/main" val="2483614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E8487F-3E4A-AA39-334D-698CD01F79A0}"/>
              </a:ext>
            </a:extLst>
          </p:cNvPr>
          <p:cNvSpPr>
            <a:spLocks noGrp="1"/>
          </p:cNvSpPr>
          <p:nvPr>
            <p:ph type="title"/>
          </p:nvPr>
        </p:nvSpPr>
        <p:spPr>
          <a:xfrm>
            <a:off x="228600" y="189858"/>
            <a:ext cx="8686800" cy="862114"/>
          </a:xfrm>
        </p:spPr>
        <p:txBody>
          <a:bodyPr/>
          <a:lstStyle/>
          <a:p>
            <a:r>
              <a:rPr lang="ga-IE" dirty="0"/>
              <a:t>Athbhreithniú: Cad is tonn ann?</a:t>
            </a:r>
            <a:endParaRPr lang="en-GB" dirty="0"/>
          </a:p>
        </p:txBody>
      </p:sp>
      <p:sp>
        <p:nvSpPr>
          <p:cNvPr id="25" name="Text Placeholder 24">
            <a:extLst>
              <a:ext uri="{FF2B5EF4-FFF2-40B4-BE49-F238E27FC236}">
                <a16:creationId xmlns:a16="http://schemas.microsoft.com/office/drawing/2014/main" id="{6FCABA76-1171-43F2-9E04-B1D64F337BC7}"/>
              </a:ext>
            </a:extLst>
          </p:cNvPr>
          <p:cNvSpPr>
            <a:spLocks noGrp="1"/>
          </p:cNvSpPr>
          <p:nvPr>
            <p:ph type="body" sz="quarter" idx="10"/>
          </p:nvPr>
        </p:nvSpPr>
        <p:spPr>
          <a:xfrm>
            <a:off x="669851" y="1403462"/>
            <a:ext cx="7985051" cy="1439368"/>
          </a:xfrm>
        </p:spPr>
        <p:txBody>
          <a:bodyPr/>
          <a:lstStyle/>
          <a:p>
            <a:r>
              <a:rPr lang="en-GB" dirty="0"/>
              <a:t>Is </a:t>
            </a:r>
            <a:r>
              <a:rPr lang="en-GB" dirty="0" err="1"/>
              <a:t>éard</a:t>
            </a:r>
            <a:r>
              <a:rPr lang="en-GB" dirty="0"/>
              <a:t> is </a:t>
            </a:r>
            <a:r>
              <a:rPr lang="en-GB" dirty="0" err="1"/>
              <a:t>tonn</a:t>
            </a:r>
            <a:r>
              <a:rPr lang="en-GB" dirty="0"/>
              <a:t> </a:t>
            </a:r>
            <a:r>
              <a:rPr lang="en-GB" dirty="0" err="1"/>
              <a:t>ann</a:t>
            </a:r>
            <a:r>
              <a:rPr lang="en-GB" dirty="0"/>
              <a:t> </a:t>
            </a:r>
            <a:r>
              <a:rPr lang="en-GB" dirty="0" err="1"/>
              <a:t>ná</a:t>
            </a:r>
            <a:r>
              <a:rPr lang="en-GB" dirty="0"/>
              <a:t> </a:t>
            </a:r>
            <a:r>
              <a:rPr lang="en-GB" dirty="0" err="1"/>
              <a:t>suaitheadh</a:t>
            </a:r>
            <a:r>
              <a:rPr lang="en-GB" dirty="0"/>
              <a:t> ​​a </a:t>
            </a:r>
            <a:r>
              <a:rPr lang="en-GB" dirty="0" err="1"/>
              <a:t>aistríonn</a:t>
            </a:r>
            <a:r>
              <a:rPr lang="en-GB" dirty="0"/>
              <a:t> </a:t>
            </a:r>
            <a:r>
              <a:rPr lang="en-GB" dirty="0" err="1"/>
              <a:t>fuinneamh</a:t>
            </a:r>
            <a:r>
              <a:rPr lang="en-GB" dirty="0"/>
              <a:t> </a:t>
            </a:r>
            <a:r>
              <a:rPr lang="en-GB" dirty="0" err="1"/>
              <a:t>gan</a:t>
            </a:r>
            <a:r>
              <a:rPr lang="en-GB" dirty="0"/>
              <a:t> </a:t>
            </a:r>
            <a:r>
              <a:rPr lang="en-GB" dirty="0" err="1"/>
              <a:t>ábhar</a:t>
            </a:r>
            <a:r>
              <a:rPr lang="en-GB" dirty="0"/>
              <a:t> a </a:t>
            </a:r>
            <a:r>
              <a:rPr lang="en-GB" dirty="0" err="1"/>
              <a:t>aistriú</a:t>
            </a:r>
            <a:r>
              <a:rPr lang="en-GB" dirty="0"/>
              <a:t>.</a:t>
            </a:r>
          </a:p>
          <a:p>
            <a:pPr algn="r"/>
            <a:r>
              <a:rPr lang="en-GB" sz="2400" dirty="0"/>
              <a:t> </a:t>
            </a:r>
            <a:r>
              <a:rPr lang="ga-IE" sz="2400" dirty="0"/>
              <a:t>Sonraíocht LC</a:t>
            </a:r>
            <a:endParaRPr lang="en-IE" sz="2400" dirty="0"/>
          </a:p>
        </p:txBody>
      </p:sp>
      <p:grpSp>
        <p:nvGrpSpPr>
          <p:cNvPr id="23" name="Group 22" descr="picture of a rope being flicked and a pulse wave traveling on the rope">
            <a:extLst>
              <a:ext uri="{FF2B5EF4-FFF2-40B4-BE49-F238E27FC236}">
                <a16:creationId xmlns:a16="http://schemas.microsoft.com/office/drawing/2014/main" id="{3C13C464-F4E8-8B27-576A-882E28DC0F47}"/>
              </a:ext>
            </a:extLst>
          </p:cNvPr>
          <p:cNvGrpSpPr/>
          <p:nvPr/>
        </p:nvGrpSpPr>
        <p:grpSpPr>
          <a:xfrm>
            <a:off x="624560" y="3313088"/>
            <a:ext cx="8215074" cy="2053440"/>
            <a:chOff x="624560" y="3313088"/>
            <a:chExt cx="8215074" cy="2053440"/>
          </a:xfrm>
        </p:grpSpPr>
        <p:sp>
          <p:nvSpPr>
            <p:cNvPr id="17" name="Freeform: Shape 16">
              <a:extLst>
                <a:ext uri="{FF2B5EF4-FFF2-40B4-BE49-F238E27FC236}">
                  <a16:creationId xmlns:a16="http://schemas.microsoft.com/office/drawing/2014/main" id="{C602DC8C-FE56-A4C0-C292-5FFCDCF838E9}"/>
                </a:ext>
              </a:extLst>
            </p:cNvPr>
            <p:cNvSpPr/>
            <p:nvPr/>
          </p:nvSpPr>
          <p:spPr>
            <a:xfrm>
              <a:off x="2178914" y="4115389"/>
              <a:ext cx="6660720" cy="510797"/>
            </a:xfrm>
            <a:custGeom>
              <a:avLst/>
              <a:gdLst>
                <a:gd name="connsiteX0" fmla="*/ 0 w 6972300"/>
                <a:gd name="connsiteY0" fmla="*/ 482600 h 508000"/>
                <a:gd name="connsiteX1" fmla="*/ 2032000 w 6972300"/>
                <a:gd name="connsiteY1" fmla="*/ 508000 h 508000"/>
                <a:gd name="connsiteX2" fmla="*/ 3276600 w 6972300"/>
                <a:gd name="connsiteY2" fmla="*/ 0 h 508000"/>
                <a:gd name="connsiteX3" fmla="*/ 4343400 w 6972300"/>
                <a:gd name="connsiteY3" fmla="*/ 482600 h 508000"/>
                <a:gd name="connsiteX4" fmla="*/ 6972300 w 6972300"/>
                <a:gd name="connsiteY4" fmla="*/ 444500 h 508000"/>
                <a:gd name="connsiteX0" fmla="*/ 0 w 6972300"/>
                <a:gd name="connsiteY0" fmla="*/ 486474 h 511874"/>
                <a:gd name="connsiteX1" fmla="*/ 2032000 w 6972300"/>
                <a:gd name="connsiteY1" fmla="*/ 511874 h 511874"/>
                <a:gd name="connsiteX2" fmla="*/ 3276600 w 6972300"/>
                <a:gd name="connsiteY2" fmla="*/ 3874 h 511874"/>
                <a:gd name="connsiteX3" fmla="*/ 4343400 w 6972300"/>
                <a:gd name="connsiteY3" fmla="*/ 486474 h 511874"/>
                <a:gd name="connsiteX4" fmla="*/ 6972300 w 6972300"/>
                <a:gd name="connsiteY4" fmla="*/ 448374 h 511874"/>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84728"/>
                <a:gd name="connsiteY0" fmla="*/ 485397 h 535017"/>
                <a:gd name="connsiteX1" fmla="*/ 2032000 w 6984728"/>
                <a:gd name="connsiteY1" fmla="*/ 510797 h 535017"/>
                <a:gd name="connsiteX2" fmla="*/ 3276600 w 6984728"/>
                <a:gd name="connsiteY2" fmla="*/ 2797 h 535017"/>
                <a:gd name="connsiteX3" fmla="*/ 4343400 w 6984728"/>
                <a:gd name="connsiteY3" fmla="*/ 485397 h 535017"/>
                <a:gd name="connsiteX4" fmla="*/ 6984728 w 6984728"/>
                <a:gd name="connsiteY4" fmla="*/ 510797 h 535017"/>
                <a:gd name="connsiteX0" fmla="*/ 0 w 6984728"/>
                <a:gd name="connsiteY0" fmla="*/ 485397 h 524047"/>
                <a:gd name="connsiteX1" fmla="*/ 2032000 w 6984728"/>
                <a:gd name="connsiteY1" fmla="*/ 510797 h 524047"/>
                <a:gd name="connsiteX2" fmla="*/ 3276600 w 6984728"/>
                <a:gd name="connsiteY2" fmla="*/ 2797 h 524047"/>
                <a:gd name="connsiteX3" fmla="*/ 4343400 w 6984728"/>
                <a:gd name="connsiteY3" fmla="*/ 485397 h 524047"/>
                <a:gd name="connsiteX4" fmla="*/ 6984728 w 6984728"/>
                <a:gd name="connsiteY4" fmla="*/ 510797 h 524047"/>
                <a:gd name="connsiteX0" fmla="*/ 0 w 6984728"/>
                <a:gd name="connsiteY0" fmla="*/ 485397 h 510797"/>
                <a:gd name="connsiteX1" fmla="*/ 2032000 w 6984728"/>
                <a:gd name="connsiteY1" fmla="*/ 510797 h 510797"/>
                <a:gd name="connsiteX2" fmla="*/ 3276600 w 6984728"/>
                <a:gd name="connsiteY2" fmla="*/ 2797 h 510797"/>
                <a:gd name="connsiteX3" fmla="*/ 4343400 w 6984728"/>
                <a:gd name="connsiteY3" fmla="*/ 485397 h 510797"/>
                <a:gd name="connsiteX4" fmla="*/ 6984728 w 6984728"/>
                <a:gd name="connsiteY4" fmla="*/ 510797 h 510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728" h="510797">
                  <a:moveTo>
                    <a:pt x="0" y="485397"/>
                  </a:moveTo>
                  <a:lnTo>
                    <a:pt x="2032000" y="510797"/>
                  </a:lnTo>
                  <a:cubicBezTo>
                    <a:pt x="2535767" y="506564"/>
                    <a:pt x="2844800" y="-43770"/>
                    <a:pt x="3276600" y="2797"/>
                  </a:cubicBezTo>
                  <a:cubicBezTo>
                    <a:pt x="3708400" y="49364"/>
                    <a:pt x="3737807" y="451530"/>
                    <a:pt x="4343400" y="485397"/>
                  </a:cubicBezTo>
                  <a:cubicBezTo>
                    <a:pt x="4948993" y="519264"/>
                    <a:pt x="6108428" y="485397"/>
                    <a:pt x="6984728" y="510797"/>
                  </a:cubicBezTo>
                </a:path>
              </a:pathLst>
            </a:custGeom>
            <a:ln w="76200">
              <a:solidFill>
                <a:srgbClr val="CC66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sp>
          <p:nvSpPr>
            <p:cNvPr id="18" name="Freeform: Shape 17">
              <a:extLst>
                <a:ext uri="{FF2B5EF4-FFF2-40B4-BE49-F238E27FC236}">
                  <a16:creationId xmlns:a16="http://schemas.microsoft.com/office/drawing/2014/main" id="{661867C7-9410-3BEF-2E46-2107AD2DF3B1}"/>
                </a:ext>
              </a:extLst>
            </p:cNvPr>
            <p:cNvSpPr/>
            <p:nvPr/>
          </p:nvSpPr>
          <p:spPr>
            <a:xfrm>
              <a:off x="1664134" y="3343274"/>
              <a:ext cx="431800" cy="724112"/>
            </a:xfrm>
            <a:custGeom>
              <a:avLst/>
              <a:gdLst>
                <a:gd name="connsiteX0" fmla="*/ 0 w 431800"/>
                <a:gd name="connsiteY0" fmla="*/ 673100 h 723900"/>
                <a:gd name="connsiteX1" fmla="*/ 203200 w 431800"/>
                <a:gd name="connsiteY1" fmla="*/ 0 h 723900"/>
                <a:gd name="connsiteX2" fmla="*/ 431800 w 431800"/>
                <a:gd name="connsiteY2" fmla="*/ 723900 h 723900"/>
                <a:gd name="connsiteX3" fmla="*/ 431800 w 431800"/>
                <a:gd name="connsiteY3" fmla="*/ 723900 h 723900"/>
                <a:gd name="connsiteX0" fmla="*/ 0 w 431800"/>
                <a:gd name="connsiteY0" fmla="*/ 673356 h 724156"/>
                <a:gd name="connsiteX1" fmla="*/ 203200 w 431800"/>
                <a:gd name="connsiteY1" fmla="*/ 256 h 724156"/>
                <a:gd name="connsiteX2" fmla="*/ 431800 w 431800"/>
                <a:gd name="connsiteY2" fmla="*/ 724156 h 724156"/>
                <a:gd name="connsiteX3" fmla="*/ 431800 w 431800"/>
                <a:gd name="connsiteY3" fmla="*/ 724156 h 724156"/>
                <a:gd name="connsiteX0" fmla="*/ 0 w 431800"/>
                <a:gd name="connsiteY0" fmla="*/ 673312 h 724112"/>
                <a:gd name="connsiteX1" fmla="*/ 203200 w 431800"/>
                <a:gd name="connsiteY1" fmla="*/ 212 h 724112"/>
                <a:gd name="connsiteX2" fmla="*/ 431800 w 431800"/>
                <a:gd name="connsiteY2" fmla="*/ 724112 h 724112"/>
                <a:gd name="connsiteX3" fmla="*/ 431800 w 431800"/>
                <a:gd name="connsiteY3" fmla="*/ 724112 h 724112"/>
                <a:gd name="connsiteX0" fmla="*/ 0 w 431800"/>
                <a:gd name="connsiteY0" fmla="*/ 673312 h 724112"/>
                <a:gd name="connsiteX1" fmla="*/ 203200 w 431800"/>
                <a:gd name="connsiteY1" fmla="*/ 212 h 724112"/>
                <a:gd name="connsiteX2" fmla="*/ 431800 w 431800"/>
                <a:gd name="connsiteY2" fmla="*/ 724112 h 724112"/>
                <a:gd name="connsiteX3" fmla="*/ 431800 w 431800"/>
                <a:gd name="connsiteY3" fmla="*/ 724112 h 724112"/>
              </a:gdLst>
              <a:ahLst/>
              <a:cxnLst>
                <a:cxn ang="0">
                  <a:pos x="connsiteX0" y="connsiteY0"/>
                </a:cxn>
                <a:cxn ang="0">
                  <a:pos x="connsiteX1" y="connsiteY1"/>
                </a:cxn>
                <a:cxn ang="0">
                  <a:pos x="connsiteX2" y="connsiteY2"/>
                </a:cxn>
                <a:cxn ang="0">
                  <a:pos x="connsiteX3" y="connsiteY3"/>
                </a:cxn>
              </a:cxnLst>
              <a:rect l="l" t="t" r="r" b="b"/>
              <a:pathLst>
                <a:path w="431800" h="724112">
                  <a:moveTo>
                    <a:pt x="0" y="673312"/>
                  </a:moveTo>
                  <a:cubicBezTo>
                    <a:pt x="143933" y="550545"/>
                    <a:pt x="63500" y="-12488"/>
                    <a:pt x="203200" y="212"/>
                  </a:cubicBezTo>
                  <a:cubicBezTo>
                    <a:pt x="342900" y="12912"/>
                    <a:pt x="330200" y="520912"/>
                    <a:pt x="431800" y="724112"/>
                  </a:cubicBezTo>
                  <a:lnTo>
                    <a:pt x="431800" y="724112"/>
                  </a:lnTo>
                </a:path>
              </a:pathLst>
            </a:custGeom>
            <a:ln w="53975">
              <a:solidFill>
                <a:schemeClr val="tx1"/>
              </a:solidFill>
              <a:headEnd type="none" w="med" len="med"/>
              <a:tailEnd type="stealth" w="med" len="lg"/>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GB"/>
            </a:p>
          </p:txBody>
        </p:sp>
        <p:cxnSp>
          <p:nvCxnSpPr>
            <p:cNvPr id="20" name="Straight Arrow Connector 19">
              <a:extLst>
                <a:ext uri="{FF2B5EF4-FFF2-40B4-BE49-F238E27FC236}">
                  <a16:creationId xmlns:a16="http://schemas.microsoft.com/office/drawing/2014/main" id="{5B6EA0A3-1E84-5607-F075-A44590E49B47}"/>
                </a:ext>
              </a:extLst>
            </p:cNvPr>
            <p:cNvCxnSpPr>
              <a:cxnSpLocks/>
            </p:cNvCxnSpPr>
            <p:nvPr/>
          </p:nvCxnSpPr>
          <p:spPr>
            <a:xfrm>
              <a:off x="4153205" y="3876886"/>
              <a:ext cx="1524129" cy="0"/>
            </a:xfrm>
            <a:prstGeom prst="straightConnector1">
              <a:avLst/>
            </a:prstGeom>
            <a:ln w="28575">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3DB717B3-B141-E335-F754-7B1A5B04C05D}"/>
                </a:ext>
              </a:extLst>
            </p:cNvPr>
            <p:cNvSpPr txBox="1"/>
            <p:nvPr/>
          </p:nvSpPr>
          <p:spPr>
            <a:xfrm>
              <a:off x="3955503" y="3313088"/>
              <a:ext cx="1984839" cy="523220"/>
            </a:xfrm>
            <a:prstGeom prst="rect">
              <a:avLst/>
            </a:prstGeom>
            <a:noFill/>
          </p:spPr>
          <p:txBody>
            <a:bodyPr wrap="none" rtlCol="0">
              <a:spAutoFit/>
            </a:bodyPr>
            <a:lstStyle/>
            <a:p>
              <a:pPr algn="l"/>
              <a:r>
                <a:rPr lang="en-GB" sz="2800" dirty="0" err="1"/>
                <a:t>Suaitheach</a:t>
              </a:r>
              <a:endParaRPr lang="en-GB" sz="2800" dirty="0"/>
            </a:p>
          </p:txBody>
        </p:sp>
        <p:grpSp>
          <p:nvGrpSpPr>
            <p:cNvPr id="16" name="Group 15">
              <a:extLst>
                <a:ext uri="{FF2B5EF4-FFF2-40B4-BE49-F238E27FC236}">
                  <a16:creationId xmlns:a16="http://schemas.microsoft.com/office/drawing/2014/main" id="{5505BCA6-CF53-9B8A-44D8-C746704B185F}"/>
                </a:ext>
              </a:extLst>
            </p:cNvPr>
            <p:cNvGrpSpPr/>
            <p:nvPr/>
          </p:nvGrpSpPr>
          <p:grpSpPr>
            <a:xfrm>
              <a:off x="624560" y="4003886"/>
              <a:ext cx="1785611" cy="1110794"/>
              <a:chOff x="941626" y="3149600"/>
              <a:chExt cx="1785611" cy="1110794"/>
            </a:xfrm>
          </p:grpSpPr>
          <p:grpSp>
            <p:nvGrpSpPr>
              <p:cNvPr id="4" name="Group 3">
                <a:extLst>
                  <a:ext uri="{FF2B5EF4-FFF2-40B4-BE49-F238E27FC236}">
                    <a16:creationId xmlns:a16="http://schemas.microsoft.com/office/drawing/2014/main" id="{20364282-62CE-6C02-6A0A-A24785AC9D64}"/>
                  </a:ext>
                </a:extLst>
              </p:cNvPr>
              <p:cNvGrpSpPr/>
              <p:nvPr/>
            </p:nvGrpSpPr>
            <p:grpSpPr>
              <a:xfrm>
                <a:off x="941626" y="3149600"/>
                <a:ext cx="1785611" cy="1110794"/>
                <a:chOff x="941626" y="3149600"/>
                <a:chExt cx="1785611" cy="1110794"/>
              </a:xfrm>
            </p:grpSpPr>
            <p:sp>
              <p:nvSpPr>
                <p:cNvPr id="6" name="Freeform: Shape 5">
                  <a:extLst>
                    <a:ext uri="{FF2B5EF4-FFF2-40B4-BE49-F238E27FC236}">
                      <a16:creationId xmlns:a16="http://schemas.microsoft.com/office/drawing/2014/main" id="{1236556B-4F76-B8A4-C67B-038C0AA4C709}"/>
                    </a:ext>
                  </a:extLst>
                </p:cNvPr>
                <p:cNvSpPr/>
                <p:nvPr/>
              </p:nvSpPr>
              <p:spPr>
                <a:xfrm flipH="1">
                  <a:off x="1339692" y="3350529"/>
                  <a:ext cx="1148705" cy="909865"/>
                </a:xfrm>
                <a:custGeom>
                  <a:avLst/>
                  <a:gdLst>
                    <a:gd name="connsiteX0" fmla="*/ 670560 w 3078480"/>
                    <a:gd name="connsiteY0" fmla="*/ 0 h 1544320"/>
                    <a:gd name="connsiteX1" fmla="*/ 325120 w 3078480"/>
                    <a:gd name="connsiteY1" fmla="*/ 172720 h 1544320"/>
                    <a:gd name="connsiteX2" fmla="*/ 121920 w 3078480"/>
                    <a:gd name="connsiteY2" fmla="*/ 233680 h 1544320"/>
                    <a:gd name="connsiteX3" fmla="*/ 20320 w 3078480"/>
                    <a:gd name="connsiteY3" fmla="*/ 406400 h 1544320"/>
                    <a:gd name="connsiteX4" fmla="*/ 0 w 3078480"/>
                    <a:gd name="connsiteY4" fmla="*/ 568960 h 1544320"/>
                    <a:gd name="connsiteX5" fmla="*/ 30480 w 3078480"/>
                    <a:gd name="connsiteY5" fmla="*/ 833120 h 1544320"/>
                    <a:gd name="connsiteX6" fmla="*/ 193040 w 3078480"/>
                    <a:gd name="connsiteY6" fmla="*/ 1016000 h 1544320"/>
                    <a:gd name="connsiteX7" fmla="*/ 345440 w 3078480"/>
                    <a:gd name="connsiteY7" fmla="*/ 1036320 h 1544320"/>
                    <a:gd name="connsiteX8" fmla="*/ 416560 w 3078480"/>
                    <a:gd name="connsiteY8" fmla="*/ 1026160 h 1544320"/>
                    <a:gd name="connsiteX9" fmla="*/ 487680 w 3078480"/>
                    <a:gd name="connsiteY9" fmla="*/ 965200 h 1544320"/>
                    <a:gd name="connsiteX10" fmla="*/ 497840 w 3078480"/>
                    <a:gd name="connsiteY10" fmla="*/ 1076960 h 1544320"/>
                    <a:gd name="connsiteX11" fmla="*/ 528320 w 3078480"/>
                    <a:gd name="connsiteY11" fmla="*/ 1219200 h 1544320"/>
                    <a:gd name="connsiteX12" fmla="*/ 660400 w 3078480"/>
                    <a:gd name="connsiteY12" fmla="*/ 1341120 h 1544320"/>
                    <a:gd name="connsiteX13" fmla="*/ 782320 w 3078480"/>
                    <a:gd name="connsiteY13" fmla="*/ 1361440 h 1544320"/>
                    <a:gd name="connsiteX14" fmla="*/ 1016000 w 3078480"/>
                    <a:gd name="connsiteY14" fmla="*/ 1249680 h 1544320"/>
                    <a:gd name="connsiteX15" fmla="*/ 1107440 w 3078480"/>
                    <a:gd name="connsiteY15" fmla="*/ 1209040 h 1544320"/>
                    <a:gd name="connsiteX16" fmla="*/ 1107440 w 3078480"/>
                    <a:gd name="connsiteY16" fmla="*/ 1300480 h 1544320"/>
                    <a:gd name="connsiteX17" fmla="*/ 1168400 w 3078480"/>
                    <a:gd name="connsiteY17" fmla="*/ 1422400 h 1544320"/>
                    <a:gd name="connsiteX18" fmla="*/ 1320800 w 3078480"/>
                    <a:gd name="connsiteY18" fmla="*/ 1483360 h 1544320"/>
                    <a:gd name="connsiteX19" fmla="*/ 1493520 w 3078480"/>
                    <a:gd name="connsiteY19" fmla="*/ 1463040 h 1544320"/>
                    <a:gd name="connsiteX20" fmla="*/ 1656080 w 3078480"/>
                    <a:gd name="connsiteY20" fmla="*/ 1412240 h 1544320"/>
                    <a:gd name="connsiteX21" fmla="*/ 1696720 w 3078480"/>
                    <a:gd name="connsiteY21" fmla="*/ 1493520 h 1544320"/>
                    <a:gd name="connsiteX22" fmla="*/ 1808480 w 3078480"/>
                    <a:gd name="connsiteY22" fmla="*/ 1544320 h 1544320"/>
                    <a:gd name="connsiteX23" fmla="*/ 1991360 w 3078480"/>
                    <a:gd name="connsiteY23" fmla="*/ 1544320 h 1544320"/>
                    <a:gd name="connsiteX24" fmla="*/ 2225040 w 3078480"/>
                    <a:gd name="connsiteY24" fmla="*/ 1473200 h 1544320"/>
                    <a:gd name="connsiteX25" fmla="*/ 2357120 w 3078480"/>
                    <a:gd name="connsiteY25" fmla="*/ 1188720 h 1544320"/>
                    <a:gd name="connsiteX26" fmla="*/ 3078480 w 3078480"/>
                    <a:gd name="connsiteY26" fmla="*/ 772160 h 1544320"/>
                    <a:gd name="connsiteX0" fmla="*/ 2418080 w 3078480"/>
                    <a:gd name="connsiteY0" fmla="*/ 0 h 2438400"/>
                    <a:gd name="connsiteX1" fmla="*/ 325120 w 3078480"/>
                    <a:gd name="connsiteY1" fmla="*/ 1066800 h 2438400"/>
                    <a:gd name="connsiteX2" fmla="*/ 121920 w 3078480"/>
                    <a:gd name="connsiteY2" fmla="*/ 1127760 h 2438400"/>
                    <a:gd name="connsiteX3" fmla="*/ 20320 w 3078480"/>
                    <a:gd name="connsiteY3" fmla="*/ 1300480 h 2438400"/>
                    <a:gd name="connsiteX4" fmla="*/ 0 w 3078480"/>
                    <a:gd name="connsiteY4" fmla="*/ 1463040 h 2438400"/>
                    <a:gd name="connsiteX5" fmla="*/ 30480 w 3078480"/>
                    <a:gd name="connsiteY5" fmla="*/ 1727200 h 2438400"/>
                    <a:gd name="connsiteX6" fmla="*/ 193040 w 3078480"/>
                    <a:gd name="connsiteY6" fmla="*/ 1910080 h 2438400"/>
                    <a:gd name="connsiteX7" fmla="*/ 345440 w 3078480"/>
                    <a:gd name="connsiteY7" fmla="*/ 1930400 h 2438400"/>
                    <a:gd name="connsiteX8" fmla="*/ 416560 w 3078480"/>
                    <a:gd name="connsiteY8" fmla="*/ 1920240 h 2438400"/>
                    <a:gd name="connsiteX9" fmla="*/ 487680 w 3078480"/>
                    <a:gd name="connsiteY9" fmla="*/ 1859280 h 2438400"/>
                    <a:gd name="connsiteX10" fmla="*/ 497840 w 3078480"/>
                    <a:gd name="connsiteY10" fmla="*/ 1971040 h 2438400"/>
                    <a:gd name="connsiteX11" fmla="*/ 528320 w 3078480"/>
                    <a:gd name="connsiteY11" fmla="*/ 2113280 h 2438400"/>
                    <a:gd name="connsiteX12" fmla="*/ 660400 w 3078480"/>
                    <a:gd name="connsiteY12" fmla="*/ 2235200 h 2438400"/>
                    <a:gd name="connsiteX13" fmla="*/ 782320 w 3078480"/>
                    <a:gd name="connsiteY13" fmla="*/ 2255520 h 2438400"/>
                    <a:gd name="connsiteX14" fmla="*/ 1016000 w 3078480"/>
                    <a:gd name="connsiteY14" fmla="*/ 2143760 h 2438400"/>
                    <a:gd name="connsiteX15" fmla="*/ 1107440 w 3078480"/>
                    <a:gd name="connsiteY15" fmla="*/ 2103120 h 2438400"/>
                    <a:gd name="connsiteX16" fmla="*/ 1107440 w 3078480"/>
                    <a:gd name="connsiteY16" fmla="*/ 2194560 h 2438400"/>
                    <a:gd name="connsiteX17" fmla="*/ 1168400 w 3078480"/>
                    <a:gd name="connsiteY17" fmla="*/ 2316480 h 2438400"/>
                    <a:gd name="connsiteX18" fmla="*/ 1320800 w 3078480"/>
                    <a:gd name="connsiteY18" fmla="*/ 2377440 h 2438400"/>
                    <a:gd name="connsiteX19" fmla="*/ 1493520 w 3078480"/>
                    <a:gd name="connsiteY19" fmla="*/ 2357120 h 2438400"/>
                    <a:gd name="connsiteX20" fmla="*/ 1656080 w 3078480"/>
                    <a:gd name="connsiteY20" fmla="*/ 2306320 h 2438400"/>
                    <a:gd name="connsiteX21" fmla="*/ 1696720 w 3078480"/>
                    <a:gd name="connsiteY21" fmla="*/ 2387600 h 2438400"/>
                    <a:gd name="connsiteX22" fmla="*/ 1808480 w 3078480"/>
                    <a:gd name="connsiteY22" fmla="*/ 2438400 h 2438400"/>
                    <a:gd name="connsiteX23" fmla="*/ 1991360 w 3078480"/>
                    <a:gd name="connsiteY23" fmla="*/ 2438400 h 2438400"/>
                    <a:gd name="connsiteX24" fmla="*/ 2225040 w 3078480"/>
                    <a:gd name="connsiteY24" fmla="*/ 2367280 h 2438400"/>
                    <a:gd name="connsiteX25" fmla="*/ 2357120 w 3078480"/>
                    <a:gd name="connsiteY25" fmla="*/ 2082800 h 2438400"/>
                    <a:gd name="connsiteX26" fmla="*/ 3078480 w 3078480"/>
                    <a:gd name="connsiteY26" fmla="*/ 1666240 h 243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78480" h="2438400">
                      <a:moveTo>
                        <a:pt x="2418080" y="0"/>
                      </a:moveTo>
                      <a:lnTo>
                        <a:pt x="325120" y="1066800"/>
                      </a:lnTo>
                      <a:lnTo>
                        <a:pt x="121920" y="1127760"/>
                      </a:lnTo>
                      <a:lnTo>
                        <a:pt x="20320" y="1300480"/>
                      </a:lnTo>
                      <a:lnTo>
                        <a:pt x="0" y="1463040"/>
                      </a:lnTo>
                      <a:lnTo>
                        <a:pt x="30480" y="1727200"/>
                      </a:lnTo>
                      <a:lnTo>
                        <a:pt x="193040" y="1910080"/>
                      </a:lnTo>
                      <a:lnTo>
                        <a:pt x="345440" y="1930400"/>
                      </a:lnTo>
                      <a:lnTo>
                        <a:pt x="416560" y="1920240"/>
                      </a:lnTo>
                      <a:lnTo>
                        <a:pt x="487680" y="1859280"/>
                      </a:lnTo>
                      <a:lnTo>
                        <a:pt x="497840" y="1971040"/>
                      </a:lnTo>
                      <a:lnTo>
                        <a:pt x="528320" y="2113280"/>
                      </a:lnTo>
                      <a:lnTo>
                        <a:pt x="660400" y="2235200"/>
                      </a:lnTo>
                      <a:lnTo>
                        <a:pt x="782320" y="2255520"/>
                      </a:lnTo>
                      <a:lnTo>
                        <a:pt x="1016000" y="2143760"/>
                      </a:lnTo>
                      <a:lnTo>
                        <a:pt x="1107440" y="2103120"/>
                      </a:lnTo>
                      <a:lnTo>
                        <a:pt x="1107440" y="2194560"/>
                      </a:lnTo>
                      <a:lnTo>
                        <a:pt x="1168400" y="2316480"/>
                      </a:lnTo>
                      <a:lnTo>
                        <a:pt x="1320800" y="2377440"/>
                      </a:lnTo>
                      <a:lnTo>
                        <a:pt x="1493520" y="2357120"/>
                      </a:lnTo>
                      <a:lnTo>
                        <a:pt x="1656080" y="2306320"/>
                      </a:lnTo>
                      <a:lnTo>
                        <a:pt x="1696720" y="2387600"/>
                      </a:lnTo>
                      <a:lnTo>
                        <a:pt x="1808480" y="2438400"/>
                      </a:lnTo>
                      <a:lnTo>
                        <a:pt x="1991360" y="2438400"/>
                      </a:lnTo>
                      <a:lnTo>
                        <a:pt x="2225040" y="2367280"/>
                      </a:lnTo>
                      <a:lnTo>
                        <a:pt x="2357120" y="2082800"/>
                      </a:lnTo>
                      <a:lnTo>
                        <a:pt x="3078480" y="1666240"/>
                      </a:lnTo>
                    </a:path>
                  </a:pathLst>
                </a:custGeom>
                <a:solidFill>
                  <a:srgbClr val="FF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oup 14">
                  <a:extLst>
                    <a:ext uri="{FF2B5EF4-FFF2-40B4-BE49-F238E27FC236}">
                      <a16:creationId xmlns:a16="http://schemas.microsoft.com/office/drawing/2014/main" id="{42CE9376-9787-3D29-1CEA-3E6DB82657A4}"/>
                    </a:ext>
                  </a:extLst>
                </p:cNvPr>
                <p:cNvGrpSpPr/>
                <p:nvPr/>
              </p:nvGrpSpPr>
              <p:grpSpPr>
                <a:xfrm flipH="1">
                  <a:off x="1534302" y="3706893"/>
                  <a:ext cx="779704" cy="500426"/>
                  <a:chOff x="4592320" y="3870960"/>
                  <a:chExt cx="2089573" cy="1341120"/>
                </a:xfrm>
                <a:solidFill>
                  <a:srgbClr val="FFCCCC"/>
                </a:solidFill>
              </p:grpSpPr>
              <p:sp>
                <p:nvSpPr>
                  <p:cNvPr id="7" name="Freeform: Shape 6">
                    <a:extLst>
                      <a:ext uri="{FF2B5EF4-FFF2-40B4-BE49-F238E27FC236}">
                        <a16:creationId xmlns:a16="http://schemas.microsoft.com/office/drawing/2014/main" id="{EEEA4959-7868-D504-FC93-3FA9C20EB40E}"/>
                      </a:ext>
                    </a:extLst>
                  </p:cNvPr>
                  <p:cNvSpPr/>
                  <p:nvPr/>
                </p:nvSpPr>
                <p:spPr>
                  <a:xfrm>
                    <a:off x="4602480" y="3870960"/>
                    <a:ext cx="894080" cy="904240"/>
                  </a:xfrm>
                  <a:custGeom>
                    <a:avLst/>
                    <a:gdLst>
                      <a:gd name="connsiteX0" fmla="*/ 0 w 894080"/>
                      <a:gd name="connsiteY0" fmla="*/ 152400 h 904240"/>
                      <a:gd name="connsiteX1" fmla="*/ 152400 w 894080"/>
                      <a:gd name="connsiteY1" fmla="*/ 111760 h 904240"/>
                      <a:gd name="connsiteX2" fmla="*/ 335280 w 894080"/>
                      <a:gd name="connsiteY2" fmla="*/ 0 h 904240"/>
                      <a:gd name="connsiteX3" fmla="*/ 853440 w 894080"/>
                      <a:gd name="connsiteY3" fmla="*/ 111760 h 904240"/>
                      <a:gd name="connsiteX4" fmla="*/ 894080 w 894080"/>
                      <a:gd name="connsiteY4" fmla="*/ 152400 h 904240"/>
                      <a:gd name="connsiteX5" fmla="*/ 894080 w 894080"/>
                      <a:gd name="connsiteY5" fmla="*/ 152400 h 904240"/>
                      <a:gd name="connsiteX6" fmla="*/ 609600 w 894080"/>
                      <a:gd name="connsiteY6" fmla="*/ 416560 h 904240"/>
                      <a:gd name="connsiteX7" fmla="*/ 518160 w 894080"/>
                      <a:gd name="connsiteY7" fmla="*/ 497840 h 904240"/>
                      <a:gd name="connsiteX8" fmla="*/ 426720 w 894080"/>
                      <a:gd name="connsiteY8" fmla="*/ 619760 h 904240"/>
                      <a:gd name="connsiteX9" fmla="*/ 30480 w 894080"/>
                      <a:gd name="connsiteY9" fmla="*/ 904240 h 90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4080" h="904240">
                        <a:moveTo>
                          <a:pt x="0" y="152400"/>
                        </a:moveTo>
                        <a:lnTo>
                          <a:pt x="152400" y="111760"/>
                        </a:lnTo>
                        <a:lnTo>
                          <a:pt x="335280" y="0"/>
                        </a:lnTo>
                        <a:lnTo>
                          <a:pt x="853440" y="111760"/>
                        </a:lnTo>
                        <a:lnTo>
                          <a:pt x="894080" y="152400"/>
                        </a:lnTo>
                        <a:lnTo>
                          <a:pt x="894080" y="152400"/>
                        </a:lnTo>
                        <a:lnTo>
                          <a:pt x="609600" y="416560"/>
                        </a:lnTo>
                        <a:lnTo>
                          <a:pt x="518160" y="497840"/>
                        </a:lnTo>
                        <a:lnTo>
                          <a:pt x="426720" y="619760"/>
                        </a:lnTo>
                        <a:lnTo>
                          <a:pt x="30480" y="90424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7F9E308C-E89A-84D4-F8C0-E003C35468C7}"/>
                      </a:ext>
                    </a:extLst>
                  </p:cNvPr>
                  <p:cNvSpPr/>
                  <p:nvPr/>
                </p:nvSpPr>
                <p:spPr>
                  <a:xfrm>
                    <a:off x="4592320" y="3931920"/>
                    <a:ext cx="1503680" cy="1066800"/>
                  </a:xfrm>
                  <a:custGeom>
                    <a:avLst/>
                    <a:gdLst>
                      <a:gd name="connsiteX0" fmla="*/ 0 w 1503680"/>
                      <a:gd name="connsiteY0" fmla="*/ 853440 h 1066800"/>
                      <a:gd name="connsiteX1" fmla="*/ 375920 w 1503680"/>
                      <a:gd name="connsiteY1" fmla="*/ 609600 h 1066800"/>
                      <a:gd name="connsiteX2" fmla="*/ 579120 w 1503680"/>
                      <a:gd name="connsiteY2" fmla="*/ 335280 h 1066800"/>
                      <a:gd name="connsiteX3" fmla="*/ 853440 w 1503680"/>
                      <a:gd name="connsiteY3" fmla="*/ 172720 h 1066800"/>
                      <a:gd name="connsiteX4" fmla="*/ 934720 w 1503680"/>
                      <a:gd name="connsiteY4" fmla="*/ 20320 h 1066800"/>
                      <a:gd name="connsiteX5" fmla="*/ 1320800 w 1503680"/>
                      <a:gd name="connsiteY5" fmla="*/ 0 h 1066800"/>
                      <a:gd name="connsiteX6" fmla="*/ 1503680 w 1503680"/>
                      <a:gd name="connsiteY6" fmla="*/ 71120 h 1066800"/>
                      <a:gd name="connsiteX7" fmla="*/ 1503680 w 1503680"/>
                      <a:gd name="connsiteY7" fmla="*/ 152400 h 1066800"/>
                      <a:gd name="connsiteX8" fmla="*/ 1402080 w 1503680"/>
                      <a:gd name="connsiteY8" fmla="*/ 335280 h 1066800"/>
                      <a:gd name="connsiteX9" fmla="*/ 1056640 w 1503680"/>
                      <a:gd name="connsiteY9" fmla="*/ 650240 h 1066800"/>
                      <a:gd name="connsiteX10" fmla="*/ 660400 w 1503680"/>
                      <a:gd name="connsiteY10" fmla="*/ 1066800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680" h="1066800">
                        <a:moveTo>
                          <a:pt x="0" y="853440"/>
                        </a:moveTo>
                        <a:lnTo>
                          <a:pt x="375920" y="609600"/>
                        </a:lnTo>
                        <a:lnTo>
                          <a:pt x="579120" y="335280"/>
                        </a:lnTo>
                        <a:lnTo>
                          <a:pt x="853440" y="172720"/>
                        </a:lnTo>
                        <a:lnTo>
                          <a:pt x="934720" y="20320"/>
                        </a:lnTo>
                        <a:lnTo>
                          <a:pt x="1320800" y="0"/>
                        </a:lnTo>
                        <a:lnTo>
                          <a:pt x="1503680" y="71120"/>
                        </a:lnTo>
                        <a:lnTo>
                          <a:pt x="1503680" y="152400"/>
                        </a:lnTo>
                        <a:lnTo>
                          <a:pt x="1402080" y="335280"/>
                        </a:lnTo>
                        <a:lnTo>
                          <a:pt x="1056640" y="650240"/>
                        </a:lnTo>
                        <a:lnTo>
                          <a:pt x="660400" y="106680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D63D7EE3-B0C1-C605-9668-9A89129CB7E9}"/>
                      </a:ext>
                    </a:extLst>
                  </p:cNvPr>
                  <p:cNvSpPr/>
                  <p:nvPr/>
                </p:nvSpPr>
                <p:spPr>
                  <a:xfrm>
                    <a:off x="5262880" y="3952240"/>
                    <a:ext cx="1391920" cy="1249680"/>
                  </a:xfrm>
                  <a:custGeom>
                    <a:avLst/>
                    <a:gdLst>
                      <a:gd name="connsiteX0" fmla="*/ 0 w 1391920"/>
                      <a:gd name="connsiteY0" fmla="*/ 1076960 h 1249680"/>
                      <a:gd name="connsiteX1" fmla="*/ 406400 w 1391920"/>
                      <a:gd name="connsiteY1" fmla="*/ 589280 h 1249680"/>
                      <a:gd name="connsiteX2" fmla="*/ 680720 w 1391920"/>
                      <a:gd name="connsiteY2" fmla="*/ 355600 h 1249680"/>
                      <a:gd name="connsiteX3" fmla="*/ 955040 w 1391920"/>
                      <a:gd name="connsiteY3" fmla="*/ 10160 h 1249680"/>
                      <a:gd name="connsiteX4" fmla="*/ 1259840 w 1391920"/>
                      <a:gd name="connsiteY4" fmla="*/ 0 h 1249680"/>
                      <a:gd name="connsiteX5" fmla="*/ 1391920 w 1391920"/>
                      <a:gd name="connsiteY5" fmla="*/ 60960 h 1249680"/>
                      <a:gd name="connsiteX6" fmla="*/ 1381760 w 1391920"/>
                      <a:gd name="connsiteY6" fmla="*/ 254000 h 1249680"/>
                      <a:gd name="connsiteX7" fmla="*/ 1168400 w 1391920"/>
                      <a:gd name="connsiteY7" fmla="*/ 457200 h 1249680"/>
                      <a:gd name="connsiteX8" fmla="*/ 894080 w 1391920"/>
                      <a:gd name="connsiteY8" fmla="*/ 772160 h 1249680"/>
                      <a:gd name="connsiteX9" fmla="*/ 802640 w 1391920"/>
                      <a:gd name="connsiteY9" fmla="*/ 914400 h 1249680"/>
                      <a:gd name="connsiteX10" fmla="*/ 660400 w 1391920"/>
                      <a:gd name="connsiteY10" fmla="*/ 1117600 h 1249680"/>
                      <a:gd name="connsiteX11" fmla="*/ 508000 w 1391920"/>
                      <a:gd name="connsiteY11" fmla="*/ 1249680 h 1249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1920" h="1249680">
                        <a:moveTo>
                          <a:pt x="0" y="1076960"/>
                        </a:moveTo>
                        <a:lnTo>
                          <a:pt x="406400" y="589280"/>
                        </a:lnTo>
                        <a:lnTo>
                          <a:pt x="680720" y="355600"/>
                        </a:lnTo>
                        <a:lnTo>
                          <a:pt x="955040" y="10160"/>
                        </a:lnTo>
                        <a:lnTo>
                          <a:pt x="1259840" y="0"/>
                        </a:lnTo>
                        <a:lnTo>
                          <a:pt x="1391920" y="60960"/>
                        </a:lnTo>
                        <a:lnTo>
                          <a:pt x="1381760" y="254000"/>
                        </a:lnTo>
                        <a:lnTo>
                          <a:pt x="1168400" y="457200"/>
                        </a:lnTo>
                        <a:lnTo>
                          <a:pt x="894080" y="772160"/>
                        </a:lnTo>
                        <a:lnTo>
                          <a:pt x="802640" y="914400"/>
                        </a:lnTo>
                        <a:lnTo>
                          <a:pt x="660400" y="1117600"/>
                        </a:lnTo>
                        <a:lnTo>
                          <a:pt x="508000" y="124968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97E69837-A673-748C-F29B-6BB3AB4DA663}"/>
                      </a:ext>
                    </a:extLst>
                  </p:cNvPr>
                  <p:cNvSpPr/>
                  <p:nvPr/>
                </p:nvSpPr>
                <p:spPr>
                  <a:xfrm>
                    <a:off x="5730240" y="4297680"/>
                    <a:ext cx="904240" cy="914400"/>
                  </a:xfrm>
                  <a:custGeom>
                    <a:avLst/>
                    <a:gdLst>
                      <a:gd name="connsiteX0" fmla="*/ 0 w 904240"/>
                      <a:gd name="connsiteY0" fmla="*/ 914400 h 914400"/>
                      <a:gd name="connsiteX1" fmla="*/ 243840 w 904240"/>
                      <a:gd name="connsiteY1" fmla="*/ 701040 h 914400"/>
                      <a:gd name="connsiteX2" fmla="*/ 416560 w 904240"/>
                      <a:gd name="connsiteY2" fmla="*/ 447040 h 914400"/>
                      <a:gd name="connsiteX3" fmla="*/ 640080 w 904240"/>
                      <a:gd name="connsiteY3" fmla="*/ 142240 h 914400"/>
                      <a:gd name="connsiteX4" fmla="*/ 853440 w 904240"/>
                      <a:gd name="connsiteY4" fmla="*/ 0 h 914400"/>
                      <a:gd name="connsiteX5" fmla="*/ 904240 w 904240"/>
                      <a:gd name="connsiteY5" fmla="*/ 152400 h 914400"/>
                      <a:gd name="connsiteX6" fmla="*/ 802640 w 904240"/>
                      <a:gd name="connsiteY6" fmla="*/ 386080 h 914400"/>
                      <a:gd name="connsiteX7" fmla="*/ 711200 w 904240"/>
                      <a:gd name="connsiteY7" fmla="*/ 640080 h 914400"/>
                      <a:gd name="connsiteX8" fmla="*/ 579120 w 904240"/>
                      <a:gd name="connsiteY8" fmla="*/ 88392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4240" h="914400">
                        <a:moveTo>
                          <a:pt x="0" y="914400"/>
                        </a:moveTo>
                        <a:lnTo>
                          <a:pt x="243840" y="701040"/>
                        </a:lnTo>
                        <a:lnTo>
                          <a:pt x="416560" y="447040"/>
                        </a:lnTo>
                        <a:lnTo>
                          <a:pt x="640080" y="142240"/>
                        </a:lnTo>
                        <a:lnTo>
                          <a:pt x="853440" y="0"/>
                        </a:lnTo>
                        <a:lnTo>
                          <a:pt x="904240" y="152400"/>
                        </a:lnTo>
                        <a:lnTo>
                          <a:pt x="802640" y="386080"/>
                        </a:lnTo>
                        <a:lnTo>
                          <a:pt x="711200" y="640080"/>
                        </a:lnTo>
                        <a:lnTo>
                          <a:pt x="579120" y="88392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7DFEABD8-8ADE-C72E-D583-12558D9C109D}"/>
                      </a:ext>
                    </a:extLst>
                  </p:cNvPr>
                  <p:cNvSpPr/>
                  <p:nvPr/>
                </p:nvSpPr>
                <p:spPr>
                  <a:xfrm>
                    <a:off x="4958080" y="3911600"/>
                    <a:ext cx="538480" cy="365760"/>
                  </a:xfrm>
                  <a:custGeom>
                    <a:avLst/>
                    <a:gdLst>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77520 w 538480"/>
                      <a:gd name="connsiteY7" fmla="*/ 50800 h 365760"/>
                      <a:gd name="connsiteX8" fmla="*/ 203200 w 538480"/>
                      <a:gd name="connsiteY8" fmla="*/ 0 h 365760"/>
                      <a:gd name="connsiteX9" fmla="*/ 152400 w 538480"/>
                      <a:gd name="connsiteY9" fmla="*/ 30480 h 36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480" h="365760">
                        <a:moveTo>
                          <a:pt x="152400" y="30480"/>
                        </a:moveTo>
                        <a:lnTo>
                          <a:pt x="0" y="162560"/>
                        </a:lnTo>
                        <a:lnTo>
                          <a:pt x="20320" y="314960"/>
                        </a:lnTo>
                        <a:lnTo>
                          <a:pt x="152400" y="365760"/>
                        </a:lnTo>
                        <a:lnTo>
                          <a:pt x="233680" y="345440"/>
                        </a:lnTo>
                        <a:lnTo>
                          <a:pt x="426720" y="223520"/>
                        </a:lnTo>
                        <a:lnTo>
                          <a:pt x="538480" y="101600"/>
                        </a:lnTo>
                        <a:lnTo>
                          <a:pt x="477520" y="50800"/>
                        </a:lnTo>
                        <a:lnTo>
                          <a:pt x="203200" y="0"/>
                        </a:lnTo>
                        <a:lnTo>
                          <a:pt x="152400" y="3048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Shape 12">
                    <a:extLst>
                      <a:ext uri="{FF2B5EF4-FFF2-40B4-BE49-F238E27FC236}">
                        <a16:creationId xmlns:a16="http://schemas.microsoft.com/office/drawing/2014/main" id="{424123A0-48CB-21F2-B13A-99A3482227B0}"/>
                      </a:ext>
                    </a:extLst>
                  </p:cNvPr>
                  <p:cNvSpPr/>
                  <p:nvPr/>
                </p:nvSpPr>
                <p:spPr>
                  <a:xfrm>
                    <a:off x="5582920" y="3938694"/>
                    <a:ext cx="538480" cy="414866"/>
                  </a:xfrm>
                  <a:custGeom>
                    <a:avLst/>
                    <a:gdLst>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77520 w 538480"/>
                      <a:gd name="connsiteY7" fmla="*/ 50800 h 365760"/>
                      <a:gd name="connsiteX8" fmla="*/ 203200 w 538480"/>
                      <a:gd name="connsiteY8" fmla="*/ 0 h 365760"/>
                      <a:gd name="connsiteX9" fmla="*/ 152400 w 538480"/>
                      <a:gd name="connsiteY9" fmla="*/ 30480 h 365760"/>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1524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2032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99533 w 538480"/>
                      <a:gd name="connsiteY7" fmla="*/ 14394 h 365760"/>
                      <a:gd name="connsiteX8" fmla="*/ 203200 w 538480"/>
                      <a:gd name="connsiteY8" fmla="*/ 0 h 365760"/>
                      <a:gd name="connsiteX9" fmla="*/ 203200 w 538480"/>
                      <a:gd name="connsiteY9" fmla="*/ 30480 h 365760"/>
                      <a:gd name="connsiteX0" fmla="*/ 203200 w 538480"/>
                      <a:gd name="connsiteY0" fmla="*/ 643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203200 w 538480"/>
                      <a:gd name="connsiteY9" fmla="*/ 643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325120 w 538480"/>
                      <a:gd name="connsiteY4" fmla="*/ 39962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414866"/>
                      <a:gd name="connsiteX1" fmla="*/ 0 w 538480"/>
                      <a:gd name="connsiteY1" fmla="*/ 196426 h 414866"/>
                      <a:gd name="connsiteX2" fmla="*/ 20320 w 538480"/>
                      <a:gd name="connsiteY2" fmla="*/ 348826 h 414866"/>
                      <a:gd name="connsiteX3" fmla="*/ 152400 w 538480"/>
                      <a:gd name="connsiteY3" fmla="*/ 414866 h 414866"/>
                      <a:gd name="connsiteX4" fmla="*/ 325120 w 538480"/>
                      <a:gd name="connsiteY4" fmla="*/ 399626 h 414866"/>
                      <a:gd name="connsiteX5" fmla="*/ 426720 w 538480"/>
                      <a:gd name="connsiteY5" fmla="*/ 257386 h 414866"/>
                      <a:gd name="connsiteX6" fmla="*/ 538480 w 538480"/>
                      <a:gd name="connsiteY6" fmla="*/ 135466 h 414866"/>
                      <a:gd name="connsiteX7" fmla="*/ 499533 w 538480"/>
                      <a:gd name="connsiteY7" fmla="*/ 48260 h 414866"/>
                      <a:gd name="connsiteX8" fmla="*/ 330200 w 538480"/>
                      <a:gd name="connsiteY8" fmla="*/ 0 h 414866"/>
                      <a:gd name="connsiteX9" fmla="*/ 186267 w 538480"/>
                      <a:gd name="connsiteY9" fmla="*/ 38946 h 41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480" h="414866">
                        <a:moveTo>
                          <a:pt x="186267" y="38946"/>
                        </a:moveTo>
                        <a:lnTo>
                          <a:pt x="0" y="196426"/>
                        </a:lnTo>
                        <a:lnTo>
                          <a:pt x="20320" y="348826"/>
                        </a:lnTo>
                        <a:lnTo>
                          <a:pt x="152400" y="414866"/>
                        </a:lnTo>
                        <a:lnTo>
                          <a:pt x="325120" y="399626"/>
                        </a:lnTo>
                        <a:lnTo>
                          <a:pt x="426720" y="257386"/>
                        </a:lnTo>
                        <a:lnTo>
                          <a:pt x="538480" y="135466"/>
                        </a:lnTo>
                        <a:lnTo>
                          <a:pt x="499533" y="48260"/>
                        </a:lnTo>
                        <a:lnTo>
                          <a:pt x="330200" y="0"/>
                        </a:lnTo>
                        <a:lnTo>
                          <a:pt x="186267" y="38946"/>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11637E10-C614-3E35-95F1-7901F8D70BC1}"/>
                      </a:ext>
                    </a:extLst>
                  </p:cNvPr>
                  <p:cNvSpPr/>
                  <p:nvPr/>
                </p:nvSpPr>
                <p:spPr>
                  <a:xfrm>
                    <a:off x="6141720" y="3972560"/>
                    <a:ext cx="540173" cy="421640"/>
                  </a:xfrm>
                  <a:custGeom>
                    <a:avLst/>
                    <a:gdLst>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77520 w 538480"/>
                      <a:gd name="connsiteY7" fmla="*/ 50800 h 365760"/>
                      <a:gd name="connsiteX8" fmla="*/ 203200 w 538480"/>
                      <a:gd name="connsiteY8" fmla="*/ 0 h 365760"/>
                      <a:gd name="connsiteX9" fmla="*/ 152400 w 538480"/>
                      <a:gd name="connsiteY9" fmla="*/ 30480 h 365760"/>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1524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2032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99533 w 538480"/>
                      <a:gd name="connsiteY7" fmla="*/ 14394 h 365760"/>
                      <a:gd name="connsiteX8" fmla="*/ 203200 w 538480"/>
                      <a:gd name="connsiteY8" fmla="*/ 0 h 365760"/>
                      <a:gd name="connsiteX9" fmla="*/ 203200 w 538480"/>
                      <a:gd name="connsiteY9" fmla="*/ 30480 h 365760"/>
                      <a:gd name="connsiteX0" fmla="*/ 203200 w 538480"/>
                      <a:gd name="connsiteY0" fmla="*/ 643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203200 w 538480"/>
                      <a:gd name="connsiteY9" fmla="*/ 643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325120 w 538480"/>
                      <a:gd name="connsiteY4" fmla="*/ 39962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414866"/>
                      <a:gd name="connsiteX1" fmla="*/ 0 w 538480"/>
                      <a:gd name="connsiteY1" fmla="*/ 196426 h 414866"/>
                      <a:gd name="connsiteX2" fmla="*/ 20320 w 538480"/>
                      <a:gd name="connsiteY2" fmla="*/ 348826 h 414866"/>
                      <a:gd name="connsiteX3" fmla="*/ 152400 w 538480"/>
                      <a:gd name="connsiteY3" fmla="*/ 414866 h 414866"/>
                      <a:gd name="connsiteX4" fmla="*/ 325120 w 538480"/>
                      <a:gd name="connsiteY4" fmla="*/ 399626 h 414866"/>
                      <a:gd name="connsiteX5" fmla="*/ 426720 w 538480"/>
                      <a:gd name="connsiteY5" fmla="*/ 257386 h 414866"/>
                      <a:gd name="connsiteX6" fmla="*/ 538480 w 538480"/>
                      <a:gd name="connsiteY6" fmla="*/ 135466 h 414866"/>
                      <a:gd name="connsiteX7" fmla="*/ 499533 w 538480"/>
                      <a:gd name="connsiteY7" fmla="*/ 48260 h 414866"/>
                      <a:gd name="connsiteX8" fmla="*/ 330200 w 538480"/>
                      <a:gd name="connsiteY8" fmla="*/ 0 h 414866"/>
                      <a:gd name="connsiteX9" fmla="*/ 186267 w 538480"/>
                      <a:gd name="connsiteY9" fmla="*/ 38946 h 414866"/>
                      <a:gd name="connsiteX0" fmla="*/ 186267 w 585893"/>
                      <a:gd name="connsiteY0" fmla="*/ 82126 h 458046"/>
                      <a:gd name="connsiteX1" fmla="*/ 0 w 585893"/>
                      <a:gd name="connsiteY1" fmla="*/ 239606 h 458046"/>
                      <a:gd name="connsiteX2" fmla="*/ 20320 w 585893"/>
                      <a:gd name="connsiteY2" fmla="*/ 392006 h 458046"/>
                      <a:gd name="connsiteX3" fmla="*/ 152400 w 585893"/>
                      <a:gd name="connsiteY3" fmla="*/ 458046 h 458046"/>
                      <a:gd name="connsiteX4" fmla="*/ 325120 w 585893"/>
                      <a:gd name="connsiteY4" fmla="*/ 442806 h 458046"/>
                      <a:gd name="connsiteX5" fmla="*/ 426720 w 585893"/>
                      <a:gd name="connsiteY5" fmla="*/ 300566 h 458046"/>
                      <a:gd name="connsiteX6" fmla="*/ 538480 w 585893"/>
                      <a:gd name="connsiteY6" fmla="*/ 178646 h 458046"/>
                      <a:gd name="connsiteX7" fmla="*/ 585893 w 585893"/>
                      <a:gd name="connsiteY7" fmla="*/ 0 h 458046"/>
                      <a:gd name="connsiteX8" fmla="*/ 330200 w 585893"/>
                      <a:gd name="connsiteY8" fmla="*/ 43180 h 458046"/>
                      <a:gd name="connsiteX9" fmla="*/ 186267 w 585893"/>
                      <a:gd name="connsiteY9" fmla="*/ 82126 h 458046"/>
                      <a:gd name="connsiteX0" fmla="*/ 186267 w 585893"/>
                      <a:gd name="connsiteY0" fmla="*/ 181186 h 557106"/>
                      <a:gd name="connsiteX1" fmla="*/ 0 w 585893"/>
                      <a:gd name="connsiteY1" fmla="*/ 338666 h 557106"/>
                      <a:gd name="connsiteX2" fmla="*/ 20320 w 585893"/>
                      <a:gd name="connsiteY2" fmla="*/ 491066 h 557106"/>
                      <a:gd name="connsiteX3" fmla="*/ 152400 w 585893"/>
                      <a:gd name="connsiteY3" fmla="*/ 557106 h 557106"/>
                      <a:gd name="connsiteX4" fmla="*/ 325120 w 585893"/>
                      <a:gd name="connsiteY4" fmla="*/ 54186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186267 w 585893"/>
                      <a:gd name="connsiteY9" fmla="*/ 181186 h 557106"/>
                      <a:gd name="connsiteX0" fmla="*/ 130387 w 585893"/>
                      <a:gd name="connsiteY0" fmla="*/ 18626 h 557106"/>
                      <a:gd name="connsiteX1" fmla="*/ 0 w 585893"/>
                      <a:gd name="connsiteY1" fmla="*/ 338666 h 557106"/>
                      <a:gd name="connsiteX2" fmla="*/ 20320 w 585893"/>
                      <a:gd name="connsiteY2" fmla="*/ 491066 h 557106"/>
                      <a:gd name="connsiteX3" fmla="*/ 152400 w 585893"/>
                      <a:gd name="connsiteY3" fmla="*/ 557106 h 557106"/>
                      <a:gd name="connsiteX4" fmla="*/ 325120 w 585893"/>
                      <a:gd name="connsiteY4" fmla="*/ 54186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130387 w 585893"/>
                      <a:gd name="connsiteY9" fmla="*/ 18626 h 557106"/>
                      <a:gd name="connsiteX0" fmla="*/ 247227 w 585893"/>
                      <a:gd name="connsiteY0" fmla="*/ 44026 h 557106"/>
                      <a:gd name="connsiteX1" fmla="*/ 0 w 585893"/>
                      <a:gd name="connsiteY1" fmla="*/ 338666 h 557106"/>
                      <a:gd name="connsiteX2" fmla="*/ 20320 w 585893"/>
                      <a:gd name="connsiteY2" fmla="*/ 491066 h 557106"/>
                      <a:gd name="connsiteX3" fmla="*/ 152400 w 585893"/>
                      <a:gd name="connsiteY3" fmla="*/ 557106 h 557106"/>
                      <a:gd name="connsiteX4" fmla="*/ 325120 w 585893"/>
                      <a:gd name="connsiteY4" fmla="*/ 54186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247227 w 585893"/>
                      <a:gd name="connsiteY9" fmla="*/ 44026 h 557106"/>
                      <a:gd name="connsiteX0" fmla="*/ 247227 w 585893"/>
                      <a:gd name="connsiteY0" fmla="*/ 44026 h 557106"/>
                      <a:gd name="connsiteX1" fmla="*/ 0 w 585893"/>
                      <a:gd name="connsiteY1" fmla="*/ 338666 h 557106"/>
                      <a:gd name="connsiteX2" fmla="*/ 20320 w 585893"/>
                      <a:gd name="connsiteY2" fmla="*/ 491066 h 557106"/>
                      <a:gd name="connsiteX3" fmla="*/ 152400 w 585893"/>
                      <a:gd name="connsiteY3" fmla="*/ 557106 h 557106"/>
                      <a:gd name="connsiteX4" fmla="*/ 375920 w 585893"/>
                      <a:gd name="connsiteY4" fmla="*/ 47074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247227 w 585893"/>
                      <a:gd name="connsiteY9" fmla="*/ 44026 h 557106"/>
                      <a:gd name="connsiteX0" fmla="*/ 247227 w 585893"/>
                      <a:gd name="connsiteY0" fmla="*/ 44026 h 491066"/>
                      <a:gd name="connsiteX1" fmla="*/ 0 w 585893"/>
                      <a:gd name="connsiteY1" fmla="*/ 338666 h 491066"/>
                      <a:gd name="connsiteX2" fmla="*/ 20320 w 585893"/>
                      <a:gd name="connsiteY2" fmla="*/ 491066 h 491066"/>
                      <a:gd name="connsiteX3" fmla="*/ 228600 w 585893"/>
                      <a:gd name="connsiteY3" fmla="*/ 445346 h 491066"/>
                      <a:gd name="connsiteX4" fmla="*/ 375920 w 585893"/>
                      <a:gd name="connsiteY4" fmla="*/ 470746 h 491066"/>
                      <a:gd name="connsiteX5" fmla="*/ 426720 w 585893"/>
                      <a:gd name="connsiteY5" fmla="*/ 399626 h 491066"/>
                      <a:gd name="connsiteX6" fmla="*/ 538480 w 585893"/>
                      <a:gd name="connsiteY6" fmla="*/ 277706 h 491066"/>
                      <a:gd name="connsiteX7" fmla="*/ 585893 w 585893"/>
                      <a:gd name="connsiteY7" fmla="*/ 99060 h 491066"/>
                      <a:gd name="connsiteX8" fmla="*/ 452120 w 585893"/>
                      <a:gd name="connsiteY8" fmla="*/ 0 h 491066"/>
                      <a:gd name="connsiteX9" fmla="*/ 247227 w 585893"/>
                      <a:gd name="connsiteY9" fmla="*/ 44026 h 491066"/>
                      <a:gd name="connsiteX0" fmla="*/ 247227 w 585893"/>
                      <a:gd name="connsiteY0" fmla="*/ 44026 h 470746"/>
                      <a:gd name="connsiteX1" fmla="*/ 0 w 585893"/>
                      <a:gd name="connsiteY1" fmla="*/ 338666 h 470746"/>
                      <a:gd name="connsiteX2" fmla="*/ 137160 w 585893"/>
                      <a:gd name="connsiteY2" fmla="*/ 379306 h 470746"/>
                      <a:gd name="connsiteX3" fmla="*/ 228600 w 585893"/>
                      <a:gd name="connsiteY3" fmla="*/ 445346 h 470746"/>
                      <a:gd name="connsiteX4" fmla="*/ 375920 w 585893"/>
                      <a:gd name="connsiteY4" fmla="*/ 470746 h 470746"/>
                      <a:gd name="connsiteX5" fmla="*/ 426720 w 585893"/>
                      <a:gd name="connsiteY5" fmla="*/ 399626 h 470746"/>
                      <a:gd name="connsiteX6" fmla="*/ 538480 w 585893"/>
                      <a:gd name="connsiteY6" fmla="*/ 277706 h 470746"/>
                      <a:gd name="connsiteX7" fmla="*/ 585893 w 585893"/>
                      <a:gd name="connsiteY7" fmla="*/ 99060 h 470746"/>
                      <a:gd name="connsiteX8" fmla="*/ 452120 w 585893"/>
                      <a:gd name="connsiteY8" fmla="*/ 0 h 470746"/>
                      <a:gd name="connsiteX9" fmla="*/ 247227 w 585893"/>
                      <a:gd name="connsiteY9" fmla="*/ 44026 h 470746"/>
                      <a:gd name="connsiteX0" fmla="*/ 140547 w 479213"/>
                      <a:gd name="connsiteY0" fmla="*/ 44026 h 470746"/>
                      <a:gd name="connsiteX1" fmla="*/ 0 w 479213"/>
                      <a:gd name="connsiteY1" fmla="*/ 267546 h 470746"/>
                      <a:gd name="connsiteX2" fmla="*/ 30480 w 479213"/>
                      <a:gd name="connsiteY2" fmla="*/ 379306 h 470746"/>
                      <a:gd name="connsiteX3" fmla="*/ 121920 w 479213"/>
                      <a:gd name="connsiteY3" fmla="*/ 445346 h 470746"/>
                      <a:gd name="connsiteX4" fmla="*/ 269240 w 479213"/>
                      <a:gd name="connsiteY4" fmla="*/ 470746 h 470746"/>
                      <a:gd name="connsiteX5" fmla="*/ 320040 w 479213"/>
                      <a:gd name="connsiteY5" fmla="*/ 399626 h 470746"/>
                      <a:gd name="connsiteX6" fmla="*/ 431800 w 479213"/>
                      <a:gd name="connsiteY6" fmla="*/ 277706 h 470746"/>
                      <a:gd name="connsiteX7" fmla="*/ 479213 w 479213"/>
                      <a:gd name="connsiteY7" fmla="*/ 99060 h 470746"/>
                      <a:gd name="connsiteX8" fmla="*/ 345440 w 479213"/>
                      <a:gd name="connsiteY8" fmla="*/ 0 h 470746"/>
                      <a:gd name="connsiteX9" fmla="*/ 140547 w 479213"/>
                      <a:gd name="connsiteY9" fmla="*/ 44026 h 470746"/>
                      <a:gd name="connsiteX0" fmla="*/ 94827 w 479213"/>
                      <a:gd name="connsiteY0" fmla="*/ 28786 h 470746"/>
                      <a:gd name="connsiteX1" fmla="*/ 0 w 479213"/>
                      <a:gd name="connsiteY1" fmla="*/ 267546 h 470746"/>
                      <a:gd name="connsiteX2" fmla="*/ 30480 w 479213"/>
                      <a:gd name="connsiteY2" fmla="*/ 379306 h 470746"/>
                      <a:gd name="connsiteX3" fmla="*/ 121920 w 479213"/>
                      <a:gd name="connsiteY3" fmla="*/ 445346 h 470746"/>
                      <a:gd name="connsiteX4" fmla="*/ 269240 w 479213"/>
                      <a:gd name="connsiteY4" fmla="*/ 470746 h 470746"/>
                      <a:gd name="connsiteX5" fmla="*/ 320040 w 479213"/>
                      <a:gd name="connsiteY5" fmla="*/ 399626 h 470746"/>
                      <a:gd name="connsiteX6" fmla="*/ 431800 w 479213"/>
                      <a:gd name="connsiteY6" fmla="*/ 277706 h 470746"/>
                      <a:gd name="connsiteX7" fmla="*/ 479213 w 479213"/>
                      <a:gd name="connsiteY7" fmla="*/ 99060 h 470746"/>
                      <a:gd name="connsiteX8" fmla="*/ 345440 w 479213"/>
                      <a:gd name="connsiteY8" fmla="*/ 0 h 470746"/>
                      <a:gd name="connsiteX9" fmla="*/ 94827 w 479213"/>
                      <a:gd name="connsiteY9" fmla="*/ 28786 h 470746"/>
                      <a:gd name="connsiteX0" fmla="*/ 150707 w 535093"/>
                      <a:gd name="connsiteY0" fmla="*/ 28786 h 470746"/>
                      <a:gd name="connsiteX1" fmla="*/ 0 w 535093"/>
                      <a:gd name="connsiteY1" fmla="*/ 252306 h 470746"/>
                      <a:gd name="connsiteX2" fmla="*/ 86360 w 535093"/>
                      <a:gd name="connsiteY2" fmla="*/ 379306 h 470746"/>
                      <a:gd name="connsiteX3" fmla="*/ 177800 w 535093"/>
                      <a:gd name="connsiteY3" fmla="*/ 445346 h 470746"/>
                      <a:gd name="connsiteX4" fmla="*/ 325120 w 535093"/>
                      <a:gd name="connsiteY4" fmla="*/ 470746 h 470746"/>
                      <a:gd name="connsiteX5" fmla="*/ 375920 w 535093"/>
                      <a:gd name="connsiteY5" fmla="*/ 399626 h 470746"/>
                      <a:gd name="connsiteX6" fmla="*/ 487680 w 535093"/>
                      <a:gd name="connsiteY6" fmla="*/ 277706 h 470746"/>
                      <a:gd name="connsiteX7" fmla="*/ 535093 w 535093"/>
                      <a:gd name="connsiteY7" fmla="*/ 99060 h 470746"/>
                      <a:gd name="connsiteX8" fmla="*/ 401320 w 535093"/>
                      <a:gd name="connsiteY8" fmla="*/ 0 h 470746"/>
                      <a:gd name="connsiteX9" fmla="*/ 150707 w 535093"/>
                      <a:gd name="connsiteY9" fmla="*/ 28786 h 470746"/>
                      <a:gd name="connsiteX0" fmla="*/ 125307 w 535093"/>
                      <a:gd name="connsiteY0" fmla="*/ 28786 h 470746"/>
                      <a:gd name="connsiteX1" fmla="*/ 0 w 535093"/>
                      <a:gd name="connsiteY1" fmla="*/ 252306 h 470746"/>
                      <a:gd name="connsiteX2" fmla="*/ 86360 w 535093"/>
                      <a:gd name="connsiteY2" fmla="*/ 379306 h 470746"/>
                      <a:gd name="connsiteX3" fmla="*/ 177800 w 535093"/>
                      <a:gd name="connsiteY3" fmla="*/ 445346 h 470746"/>
                      <a:gd name="connsiteX4" fmla="*/ 325120 w 535093"/>
                      <a:gd name="connsiteY4" fmla="*/ 470746 h 470746"/>
                      <a:gd name="connsiteX5" fmla="*/ 375920 w 535093"/>
                      <a:gd name="connsiteY5" fmla="*/ 399626 h 470746"/>
                      <a:gd name="connsiteX6" fmla="*/ 487680 w 535093"/>
                      <a:gd name="connsiteY6" fmla="*/ 277706 h 470746"/>
                      <a:gd name="connsiteX7" fmla="*/ 535093 w 535093"/>
                      <a:gd name="connsiteY7" fmla="*/ 99060 h 470746"/>
                      <a:gd name="connsiteX8" fmla="*/ 401320 w 535093"/>
                      <a:gd name="connsiteY8" fmla="*/ 0 h 470746"/>
                      <a:gd name="connsiteX9" fmla="*/ 125307 w 535093"/>
                      <a:gd name="connsiteY9" fmla="*/ 28786 h 470746"/>
                      <a:gd name="connsiteX0" fmla="*/ 115147 w 524933"/>
                      <a:gd name="connsiteY0" fmla="*/ 28786 h 470746"/>
                      <a:gd name="connsiteX1" fmla="*/ 0 w 524933"/>
                      <a:gd name="connsiteY1" fmla="*/ 267546 h 470746"/>
                      <a:gd name="connsiteX2" fmla="*/ 76200 w 524933"/>
                      <a:gd name="connsiteY2" fmla="*/ 379306 h 470746"/>
                      <a:gd name="connsiteX3" fmla="*/ 167640 w 524933"/>
                      <a:gd name="connsiteY3" fmla="*/ 445346 h 470746"/>
                      <a:gd name="connsiteX4" fmla="*/ 314960 w 524933"/>
                      <a:gd name="connsiteY4" fmla="*/ 470746 h 470746"/>
                      <a:gd name="connsiteX5" fmla="*/ 365760 w 524933"/>
                      <a:gd name="connsiteY5" fmla="*/ 399626 h 470746"/>
                      <a:gd name="connsiteX6" fmla="*/ 477520 w 524933"/>
                      <a:gd name="connsiteY6" fmla="*/ 277706 h 470746"/>
                      <a:gd name="connsiteX7" fmla="*/ 524933 w 524933"/>
                      <a:gd name="connsiteY7" fmla="*/ 99060 h 470746"/>
                      <a:gd name="connsiteX8" fmla="*/ 391160 w 524933"/>
                      <a:gd name="connsiteY8" fmla="*/ 0 h 470746"/>
                      <a:gd name="connsiteX9" fmla="*/ 115147 w 524933"/>
                      <a:gd name="connsiteY9" fmla="*/ 28786 h 470746"/>
                      <a:gd name="connsiteX0" fmla="*/ 115147 w 524933"/>
                      <a:gd name="connsiteY0" fmla="*/ 0 h 441960"/>
                      <a:gd name="connsiteX1" fmla="*/ 0 w 524933"/>
                      <a:gd name="connsiteY1" fmla="*/ 238760 h 441960"/>
                      <a:gd name="connsiteX2" fmla="*/ 76200 w 524933"/>
                      <a:gd name="connsiteY2" fmla="*/ 350520 h 441960"/>
                      <a:gd name="connsiteX3" fmla="*/ 167640 w 524933"/>
                      <a:gd name="connsiteY3" fmla="*/ 416560 h 441960"/>
                      <a:gd name="connsiteX4" fmla="*/ 314960 w 524933"/>
                      <a:gd name="connsiteY4" fmla="*/ 441960 h 441960"/>
                      <a:gd name="connsiteX5" fmla="*/ 365760 w 524933"/>
                      <a:gd name="connsiteY5" fmla="*/ 370840 h 441960"/>
                      <a:gd name="connsiteX6" fmla="*/ 477520 w 524933"/>
                      <a:gd name="connsiteY6" fmla="*/ 248920 h 441960"/>
                      <a:gd name="connsiteX7" fmla="*/ 524933 w 524933"/>
                      <a:gd name="connsiteY7" fmla="*/ 70274 h 441960"/>
                      <a:gd name="connsiteX8" fmla="*/ 350520 w 524933"/>
                      <a:gd name="connsiteY8" fmla="*/ 1694 h 441960"/>
                      <a:gd name="connsiteX9" fmla="*/ 115147 w 524933"/>
                      <a:gd name="connsiteY9" fmla="*/ 0 h 441960"/>
                      <a:gd name="connsiteX0" fmla="*/ 115147 w 540173"/>
                      <a:gd name="connsiteY0" fmla="*/ 0 h 441960"/>
                      <a:gd name="connsiteX1" fmla="*/ 0 w 540173"/>
                      <a:gd name="connsiteY1" fmla="*/ 238760 h 441960"/>
                      <a:gd name="connsiteX2" fmla="*/ 76200 w 540173"/>
                      <a:gd name="connsiteY2" fmla="*/ 350520 h 441960"/>
                      <a:gd name="connsiteX3" fmla="*/ 167640 w 540173"/>
                      <a:gd name="connsiteY3" fmla="*/ 416560 h 441960"/>
                      <a:gd name="connsiteX4" fmla="*/ 314960 w 540173"/>
                      <a:gd name="connsiteY4" fmla="*/ 441960 h 441960"/>
                      <a:gd name="connsiteX5" fmla="*/ 365760 w 540173"/>
                      <a:gd name="connsiteY5" fmla="*/ 370840 h 441960"/>
                      <a:gd name="connsiteX6" fmla="*/ 477520 w 540173"/>
                      <a:gd name="connsiteY6" fmla="*/ 248920 h 441960"/>
                      <a:gd name="connsiteX7" fmla="*/ 540173 w 540173"/>
                      <a:gd name="connsiteY7" fmla="*/ 100754 h 441960"/>
                      <a:gd name="connsiteX8" fmla="*/ 350520 w 540173"/>
                      <a:gd name="connsiteY8" fmla="*/ 1694 h 441960"/>
                      <a:gd name="connsiteX9" fmla="*/ 115147 w 540173"/>
                      <a:gd name="connsiteY9" fmla="*/ 0 h 441960"/>
                      <a:gd name="connsiteX0" fmla="*/ 115147 w 540173"/>
                      <a:gd name="connsiteY0" fmla="*/ 0 h 441960"/>
                      <a:gd name="connsiteX1" fmla="*/ 0 w 540173"/>
                      <a:gd name="connsiteY1" fmla="*/ 238760 h 441960"/>
                      <a:gd name="connsiteX2" fmla="*/ 76200 w 540173"/>
                      <a:gd name="connsiteY2" fmla="*/ 350520 h 441960"/>
                      <a:gd name="connsiteX3" fmla="*/ 167640 w 540173"/>
                      <a:gd name="connsiteY3" fmla="*/ 416560 h 441960"/>
                      <a:gd name="connsiteX4" fmla="*/ 314960 w 540173"/>
                      <a:gd name="connsiteY4" fmla="*/ 441960 h 441960"/>
                      <a:gd name="connsiteX5" fmla="*/ 365760 w 540173"/>
                      <a:gd name="connsiteY5" fmla="*/ 370840 h 441960"/>
                      <a:gd name="connsiteX6" fmla="*/ 477520 w 540173"/>
                      <a:gd name="connsiteY6" fmla="*/ 248920 h 441960"/>
                      <a:gd name="connsiteX7" fmla="*/ 540173 w 540173"/>
                      <a:gd name="connsiteY7" fmla="*/ 100754 h 441960"/>
                      <a:gd name="connsiteX8" fmla="*/ 426720 w 540173"/>
                      <a:gd name="connsiteY8" fmla="*/ 37254 h 441960"/>
                      <a:gd name="connsiteX9" fmla="*/ 115147 w 540173"/>
                      <a:gd name="connsiteY9" fmla="*/ 0 h 441960"/>
                      <a:gd name="connsiteX0" fmla="*/ 145627 w 540173"/>
                      <a:gd name="connsiteY0" fmla="*/ 0 h 421640"/>
                      <a:gd name="connsiteX1" fmla="*/ 0 w 540173"/>
                      <a:gd name="connsiteY1" fmla="*/ 218440 h 421640"/>
                      <a:gd name="connsiteX2" fmla="*/ 76200 w 540173"/>
                      <a:gd name="connsiteY2" fmla="*/ 330200 h 421640"/>
                      <a:gd name="connsiteX3" fmla="*/ 167640 w 540173"/>
                      <a:gd name="connsiteY3" fmla="*/ 396240 h 421640"/>
                      <a:gd name="connsiteX4" fmla="*/ 314960 w 540173"/>
                      <a:gd name="connsiteY4" fmla="*/ 421640 h 421640"/>
                      <a:gd name="connsiteX5" fmla="*/ 365760 w 540173"/>
                      <a:gd name="connsiteY5" fmla="*/ 350520 h 421640"/>
                      <a:gd name="connsiteX6" fmla="*/ 477520 w 540173"/>
                      <a:gd name="connsiteY6" fmla="*/ 228600 h 421640"/>
                      <a:gd name="connsiteX7" fmla="*/ 540173 w 540173"/>
                      <a:gd name="connsiteY7" fmla="*/ 80434 h 421640"/>
                      <a:gd name="connsiteX8" fmla="*/ 426720 w 540173"/>
                      <a:gd name="connsiteY8" fmla="*/ 16934 h 421640"/>
                      <a:gd name="connsiteX9" fmla="*/ 145627 w 540173"/>
                      <a:gd name="connsiteY9" fmla="*/ 0 h 421640"/>
                      <a:gd name="connsiteX0" fmla="*/ 145627 w 540173"/>
                      <a:gd name="connsiteY0" fmla="*/ 0 h 421640"/>
                      <a:gd name="connsiteX1" fmla="*/ 0 w 540173"/>
                      <a:gd name="connsiteY1" fmla="*/ 218440 h 421640"/>
                      <a:gd name="connsiteX2" fmla="*/ 76200 w 540173"/>
                      <a:gd name="connsiteY2" fmla="*/ 330200 h 421640"/>
                      <a:gd name="connsiteX3" fmla="*/ 167640 w 540173"/>
                      <a:gd name="connsiteY3" fmla="*/ 396240 h 421640"/>
                      <a:gd name="connsiteX4" fmla="*/ 314960 w 540173"/>
                      <a:gd name="connsiteY4" fmla="*/ 421640 h 421640"/>
                      <a:gd name="connsiteX5" fmla="*/ 365760 w 540173"/>
                      <a:gd name="connsiteY5" fmla="*/ 350520 h 421640"/>
                      <a:gd name="connsiteX6" fmla="*/ 477520 w 540173"/>
                      <a:gd name="connsiteY6" fmla="*/ 228600 h 421640"/>
                      <a:gd name="connsiteX7" fmla="*/ 540173 w 540173"/>
                      <a:gd name="connsiteY7" fmla="*/ 80434 h 421640"/>
                      <a:gd name="connsiteX8" fmla="*/ 401320 w 540173"/>
                      <a:gd name="connsiteY8" fmla="*/ 1694 h 421640"/>
                      <a:gd name="connsiteX9" fmla="*/ 145627 w 540173"/>
                      <a:gd name="connsiteY9" fmla="*/ 0 h 421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0173" h="421640">
                        <a:moveTo>
                          <a:pt x="145627" y="0"/>
                        </a:moveTo>
                        <a:lnTo>
                          <a:pt x="0" y="218440"/>
                        </a:lnTo>
                        <a:lnTo>
                          <a:pt x="76200" y="330200"/>
                        </a:lnTo>
                        <a:lnTo>
                          <a:pt x="167640" y="396240"/>
                        </a:lnTo>
                        <a:lnTo>
                          <a:pt x="314960" y="421640"/>
                        </a:lnTo>
                        <a:lnTo>
                          <a:pt x="365760" y="350520"/>
                        </a:lnTo>
                        <a:lnTo>
                          <a:pt x="477520" y="228600"/>
                        </a:lnTo>
                        <a:lnTo>
                          <a:pt x="540173" y="80434"/>
                        </a:lnTo>
                        <a:lnTo>
                          <a:pt x="401320" y="1694"/>
                        </a:lnTo>
                        <a:lnTo>
                          <a:pt x="145627"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 name="Freeform: Shape 4">
                  <a:extLst>
                    <a:ext uri="{FF2B5EF4-FFF2-40B4-BE49-F238E27FC236}">
                      <a16:creationId xmlns:a16="http://schemas.microsoft.com/office/drawing/2014/main" id="{BE3C729F-7280-6985-429D-11470AB72E9E}"/>
                    </a:ext>
                  </a:extLst>
                </p:cNvPr>
                <p:cNvSpPr/>
                <p:nvPr/>
              </p:nvSpPr>
              <p:spPr>
                <a:xfrm flipH="1">
                  <a:off x="941626" y="3149600"/>
                  <a:ext cx="1785611" cy="951568"/>
                </a:xfrm>
                <a:custGeom>
                  <a:avLst/>
                  <a:gdLst>
                    <a:gd name="connsiteX0" fmla="*/ 4785360 w 4785360"/>
                    <a:gd name="connsiteY0" fmla="*/ 40640 h 2550160"/>
                    <a:gd name="connsiteX1" fmla="*/ 4206240 w 4785360"/>
                    <a:gd name="connsiteY1" fmla="*/ 0 h 2550160"/>
                    <a:gd name="connsiteX2" fmla="*/ 3241040 w 4785360"/>
                    <a:gd name="connsiteY2" fmla="*/ 213360 h 2550160"/>
                    <a:gd name="connsiteX3" fmla="*/ 2499360 w 4785360"/>
                    <a:gd name="connsiteY3" fmla="*/ 335280 h 2550160"/>
                    <a:gd name="connsiteX4" fmla="*/ 2042160 w 4785360"/>
                    <a:gd name="connsiteY4" fmla="*/ 284480 h 2550160"/>
                    <a:gd name="connsiteX5" fmla="*/ 1808480 w 4785360"/>
                    <a:gd name="connsiteY5" fmla="*/ 325120 h 2550160"/>
                    <a:gd name="connsiteX6" fmla="*/ 1300480 w 4785360"/>
                    <a:gd name="connsiteY6" fmla="*/ 558800 h 2550160"/>
                    <a:gd name="connsiteX7" fmla="*/ 1127760 w 4785360"/>
                    <a:gd name="connsiteY7" fmla="*/ 782320 h 2550160"/>
                    <a:gd name="connsiteX8" fmla="*/ 426720 w 4785360"/>
                    <a:gd name="connsiteY8" fmla="*/ 1249680 h 2550160"/>
                    <a:gd name="connsiteX9" fmla="*/ 121920 w 4785360"/>
                    <a:gd name="connsiteY9" fmla="*/ 1300480 h 2550160"/>
                    <a:gd name="connsiteX10" fmla="*/ 0 w 4785360"/>
                    <a:gd name="connsiteY10" fmla="*/ 1412240 h 2550160"/>
                    <a:gd name="connsiteX11" fmla="*/ 20320 w 4785360"/>
                    <a:gd name="connsiteY11" fmla="*/ 1524000 h 2550160"/>
                    <a:gd name="connsiteX12" fmla="*/ 10160 w 4785360"/>
                    <a:gd name="connsiteY12" fmla="*/ 1615440 h 2550160"/>
                    <a:gd name="connsiteX13" fmla="*/ 213360 w 4785360"/>
                    <a:gd name="connsiteY13" fmla="*/ 1717040 h 2550160"/>
                    <a:gd name="connsiteX14" fmla="*/ 477520 w 4785360"/>
                    <a:gd name="connsiteY14" fmla="*/ 1737360 h 2550160"/>
                    <a:gd name="connsiteX15" fmla="*/ 741680 w 4785360"/>
                    <a:gd name="connsiteY15" fmla="*/ 1696720 h 2550160"/>
                    <a:gd name="connsiteX16" fmla="*/ 1148080 w 4785360"/>
                    <a:gd name="connsiteY16" fmla="*/ 1534160 h 2550160"/>
                    <a:gd name="connsiteX17" fmla="*/ 1310640 w 4785360"/>
                    <a:gd name="connsiteY17" fmla="*/ 1412240 h 2550160"/>
                    <a:gd name="connsiteX18" fmla="*/ 1452880 w 4785360"/>
                    <a:gd name="connsiteY18" fmla="*/ 1503680 h 2550160"/>
                    <a:gd name="connsiteX19" fmla="*/ 1869440 w 4785360"/>
                    <a:gd name="connsiteY19" fmla="*/ 1584960 h 2550160"/>
                    <a:gd name="connsiteX20" fmla="*/ 2428240 w 4785360"/>
                    <a:gd name="connsiteY20" fmla="*/ 1625600 h 2550160"/>
                    <a:gd name="connsiteX21" fmla="*/ 2915920 w 4785360"/>
                    <a:gd name="connsiteY21" fmla="*/ 1574800 h 2550160"/>
                    <a:gd name="connsiteX22" fmla="*/ 3088640 w 4785360"/>
                    <a:gd name="connsiteY22" fmla="*/ 1574800 h 2550160"/>
                    <a:gd name="connsiteX23" fmla="*/ 3149600 w 4785360"/>
                    <a:gd name="connsiteY23" fmla="*/ 1645920 h 2550160"/>
                    <a:gd name="connsiteX24" fmla="*/ 3149600 w 4785360"/>
                    <a:gd name="connsiteY24" fmla="*/ 1778000 h 2550160"/>
                    <a:gd name="connsiteX25" fmla="*/ 3129280 w 4785360"/>
                    <a:gd name="connsiteY25" fmla="*/ 1879600 h 2550160"/>
                    <a:gd name="connsiteX26" fmla="*/ 3108960 w 4785360"/>
                    <a:gd name="connsiteY26" fmla="*/ 1991360 h 2550160"/>
                    <a:gd name="connsiteX27" fmla="*/ 3139440 w 4785360"/>
                    <a:gd name="connsiteY27" fmla="*/ 2123440 h 2550160"/>
                    <a:gd name="connsiteX28" fmla="*/ 3048000 w 4785360"/>
                    <a:gd name="connsiteY28" fmla="*/ 2336800 h 2550160"/>
                    <a:gd name="connsiteX29" fmla="*/ 2997200 w 4785360"/>
                    <a:gd name="connsiteY29" fmla="*/ 2407920 h 2550160"/>
                    <a:gd name="connsiteX30" fmla="*/ 3058160 w 4785360"/>
                    <a:gd name="connsiteY30" fmla="*/ 2519680 h 2550160"/>
                    <a:gd name="connsiteX31" fmla="*/ 3159760 w 4785360"/>
                    <a:gd name="connsiteY31" fmla="*/ 2550160 h 2550160"/>
                    <a:gd name="connsiteX32" fmla="*/ 3352800 w 4785360"/>
                    <a:gd name="connsiteY32" fmla="*/ 2468880 h 2550160"/>
                    <a:gd name="connsiteX33" fmla="*/ 3820160 w 4785360"/>
                    <a:gd name="connsiteY33" fmla="*/ 2194560 h 2550160"/>
                    <a:gd name="connsiteX34" fmla="*/ 4124960 w 4785360"/>
                    <a:gd name="connsiteY34" fmla="*/ 2092960 h 2550160"/>
                    <a:gd name="connsiteX35" fmla="*/ 4419600 w 4785360"/>
                    <a:gd name="connsiteY35" fmla="*/ 2092960 h 255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85360" h="2550160">
                      <a:moveTo>
                        <a:pt x="4785360" y="40640"/>
                      </a:moveTo>
                      <a:lnTo>
                        <a:pt x="4206240" y="0"/>
                      </a:lnTo>
                      <a:lnTo>
                        <a:pt x="3241040" y="213360"/>
                      </a:lnTo>
                      <a:lnTo>
                        <a:pt x="2499360" y="335280"/>
                      </a:lnTo>
                      <a:lnTo>
                        <a:pt x="2042160" y="284480"/>
                      </a:lnTo>
                      <a:lnTo>
                        <a:pt x="1808480" y="325120"/>
                      </a:lnTo>
                      <a:lnTo>
                        <a:pt x="1300480" y="558800"/>
                      </a:lnTo>
                      <a:lnTo>
                        <a:pt x="1127760" y="782320"/>
                      </a:lnTo>
                      <a:lnTo>
                        <a:pt x="426720" y="1249680"/>
                      </a:lnTo>
                      <a:lnTo>
                        <a:pt x="121920" y="1300480"/>
                      </a:lnTo>
                      <a:lnTo>
                        <a:pt x="0" y="1412240"/>
                      </a:lnTo>
                      <a:lnTo>
                        <a:pt x="20320" y="1524000"/>
                      </a:lnTo>
                      <a:lnTo>
                        <a:pt x="10160" y="1615440"/>
                      </a:lnTo>
                      <a:lnTo>
                        <a:pt x="213360" y="1717040"/>
                      </a:lnTo>
                      <a:lnTo>
                        <a:pt x="477520" y="1737360"/>
                      </a:lnTo>
                      <a:lnTo>
                        <a:pt x="741680" y="1696720"/>
                      </a:lnTo>
                      <a:lnTo>
                        <a:pt x="1148080" y="1534160"/>
                      </a:lnTo>
                      <a:lnTo>
                        <a:pt x="1310640" y="1412240"/>
                      </a:lnTo>
                      <a:lnTo>
                        <a:pt x="1452880" y="1503680"/>
                      </a:lnTo>
                      <a:lnTo>
                        <a:pt x="1869440" y="1584960"/>
                      </a:lnTo>
                      <a:lnTo>
                        <a:pt x="2428240" y="1625600"/>
                      </a:lnTo>
                      <a:lnTo>
                        <a:pt x="2915920" y="1574800"/>
                      </a:lnTo>
                      <a:lnTo>
                        <a:pt x="3088640" y="1574800"/>
                      </a:lnTo>
                      <a:lnTo>
                        <a:pt x="3149600" y="1645920"/>
                      </a:lnTo>
                      <a:lnTo>
                        <a:pt x="3149600" y="1778000"/>
                      </a:lnTo>
                      <a:lnTo>
                        <a:pt x="3129280" y="1879600"/>
                      </a:lnTo>
                      <a:lnTo>
                        <a:pt x="3108960" y="1991360"/>
                      </a:lnTo>
                      <a:lnTo>
                        <a:pt x="3139440" y="2123440"/>
                      </a:lnTo>
                      <a:lnTo>
                        <a:pt x="3048000" y="2336800"/>
                      </a:lnTo>
                      <a:lnTo>
                        <a:pt x="2997200" y="2407920"/>
                      </a:lnTo>
                      <a:lnTo>
                        <a:pt x="3058160" y="2519680"/>
                      </a:lnTo>
                      <a:lnTo>
                        <a:pt x="3159760" y="2550160"/>
                      </a:lnTo>
                      <a:lnTo>
                        <a:pt x="3352800" y="2468880"/>
                      </a:lnTo>
                      <a:lnTo>
                        <a:pt x="3820160" y="2194560"/>
                      </a:lnTo>
                      <a:lnTo>
                        <a:pt x="4124960" y="2092960"/>
                      </a:lnTo>
                      <a:lnTo>
                        <a:pt x="4419600" y="2092960"/>
                      </a:lnTo>
                    </a:path>
                  </a:pathLst>
                </a:custGeom>
                <a:solidFill>
                  <a:srgbClr val="FF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extBox 1">
                <a:extLst>
                  <a:ext uri="{FF2B5EF4-FFF2-40B4-BE49-F238E27FC236}">
                    <a16:creationId xmlns:a16="http://schemas.microsoft.com/office/drawing/2014/main" id="{D50B5A57-C6F5-F261-EAF1-069BA1AF8878}"/>
                  </a:ext>
                </a:extLst>
              </p:cNvPr>
              <p:cNvSpPr txBox="1"/>
              <p:nvPr/>
            </p:nvSpPr>
            <p:spPr>
              <a:xfrm>
                <a:off x="1448177" y="3538402"/>
                <a:ext cx="748923" cy="230832"/>
              </a:xfrm>
              <a:prstGeom prst="rect">
                <a:avLst/>
              </a:prstGeom>
              <a:noFill/>
            </p:spPr>
            <p:txBody>
              <a:bodyPr wrap="none" rtlCol="0">
                <a:spAutoFit/>
              </a:bodyPr>
              <a:lstStyle/>
              <a:p>
                <a:pPr algn="l"/>
                <a:r>
                  <a:rPr lang="en-GB" sz="900">
                    <a:solidFill>
                      <a:schemeClr val="bg1">
                        <a:lumMod val="75000"/>
                      </a:schemeClr>
                    </a:solidFill>
                  </a:rPr>
                  <a:t>R. Downey</a:t>
                </a:r>
              </a:p>
            </p:txBody>
          </p:sp>
        </p:grpSp>
        <p:cxnSp>
          <p:nvCxnSpPr>
            <p:cNvPr id="19" name="Straight Arrow Connector 18">
              <a:extLst>
                <a:ext uri="{FF2B5EF4-FFF2-40B4-BE49-F238E27FC236}">
                  <a16:creationId xmlns:a16="http://schemas.microsoft.com/office/drawing/2014/main" id="{6895B8C3-9B6A-B9FC-4C76-05D2EEC16AFE}"/>
                </a:ext>
              </a:extLst>
            </p:cNvPr>
            <p:cNvCxnSpPr>
              <a:cxnSpLocks/>
            </p:cNvCxnSpPr>
            <p:nvPr/>
          </p:nvCxnSpPr>
          <p:spPr>
            <a:xfrm>
              <a:off x="4245971" y="5366528"/>
              <a:ext cx="1524129" cy="0"/>
            </a:xfrm>
            <a:prstGeom prst="straightConnector1">
              <a:avLst/>
            </a:prstGeom>
            <a:ln w="28575">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553CA095-F645-368B-800F-D0CB479D1AC7}"/>
                </a:ext>
              </a:extLst>
            </p:cNvPr>
            <p:cNvSpPr txBox="1"/>
            <p:nvPr/>
          </p:nvSpPr>
          <p:spPr>
            <a:xfrm>
              <a:off x="4347700" y="4808366"/>
              <a:ext cx="1986441" cy="523220"/>
            </a:xfrm>
            <a:prstGeom prst="rect">
              <a:avLst/>
            </a:prstGeom>
            <a:noFill/>
          </p:spPr>
          <p:txBody>
            <a:bodyPr wrap="none" rtlCol="0">
              <a:spAutoFit/>
            </a:bodyPr>
            <a:lstStyle/>
            <a:p>
              <a:pPr algn="l"/>
              <a:r>
                <a:rPr lang="en-GB" sz="2800" dirty="0" err="1"/>
                <a:t>Fuinneamh</a:t>
              </a:r>
              <a:endParaRPr lang="en-GB" sz="2800" dirty="0"/>
            </a:p>
          </p:txBody>
        </p:sp>
      </p:grpSp>
      <p:sp>
        <p:nvSpPr>
          <p:cNvPr id="8" name="TextBox 7">
            <a:extLst>
              <a:ext uri="{FF2B5EF4-FFF2-40B4-BE49-F238E27FC236}">
                <a16:creationId xmlns:a16="http://schemas.microsoft.com/office/drawing/2014/main" id="{3CD5669B-F752-6646-B015-69FAD52E6EC3}"/>
              </a:ext>
            </a:extLst>
          </p:cNvPr>
          <p:cNvSpPr txBox="1"/>
          <p:nvPr/>
        </p:nvSpPr>
        <p:spPr>
          <a:xfrm>
            <a:off x="3258197" y="5906247"/>
            <a:ext cx="3499676" cy="523220"/>
          </a:xfrm>
          <a:prstGeom prst="rect">
            <a:avLst/>
          </a:prstGeom>
          <a:noFill/>
        </p:spPr>
        <p:txBody>
          <a:bodyPr wrap="none" rtlCol="0">
            <a:spAutoFit/>
          </a:bodyPr>
          <a:lstStyle/>
          <a:p>
            <a:r>
              <a:rPr lang="ga-IE" sz="2800" b="1" dirty="0"/>
              <a:t>Ábhar nár aistríodh</a:t>
            </a:r>
            <a:endParaRPr lang="en-IE" sz="2800" b="1" dirty="0"/>
          </a:p>
        </p:txBody>
      </p:sp>
    </p:spTree>
    <p:extLst>
      <p:ext uri="{BB962C8B-B14F-4D97-AF65-F5344CB8AC3E}">
        <p14:creationId xmlns:p14="http://schemas.microsoft.com/office/powerpoint/2010/main" val="334664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uiExpand="1" build="p"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E1BF2F00-3F61-7BAF-1C5B-CCF51C8F537A}"/>
              </a:ext>
            </a:extLst>
          </p:cNvPr>
          <p:cNvSpPr txBox="1">
            <a:spLocks noGrp="1" noChangeArrowheads="1"/>
          </p:cNvSpPr>
          <p:nvPr>
            <p:ph type="title"/>
          </p:nvPr>
        </p:nvSpPr>
        <p:spPr bwMode="auto">
          <a:xfrm>
            <a:off x="241300" y="155575"/>
            <a:ext cx="8724900" cy="5355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buNone/>
            </a:pPr>
            <a:r>
              <a:rPr lang="ga-IE" dirty="0"/>
              <a:t>Athbhreithniú: Tras</a:t>
            </a:r>
            <a:r>
              <a:rPr lang="en-IE" dirty="0" err="1"/>
              <a:t>tonnta</a:t>
            </a:r>
            <a:r>
              <a:rPr lang="ga-IE" dirty="0"/>
              <a:t> agus </a:t>
            </a:r>
            <a:r>
              <a:rPr lang="en-IE" dirty="0"/>
              <a:t>Fadtonnta</a:t>
            </a:r>
            <a:endParaRPr lang="en-GB" altLang="en-US" dirty="0"/>
          </a:p>
        </p:txBody>
      </p:sp>
      <p:pic>
        <p:nvPicPr>
          <p:cNvPr id="9" name="Picture 8">
            <a:extLst>
              <a:ext uri="{FF2B5EF4-FFF2-40B4-BE49-F238E27FC236}">
                <a16:creationId xmlns:a16="http://schemas.microsoft.com/office/drawing/2014/main" id="{4B6D47F6-9943-4CEA-5954-A11EABB50D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878" y="4092157"/>
            <a:ext cx="7117579" cy="618193"/>
          </a:xfrm>
          <a:prstGeom prst="rect">
            <a:avLst/>
          </a:prstGeom>
        </p:spPr>
      </p:pic>
      <p:pic>
        <p:nvPicPr>
          <p:cNvPr id="19" name="Picture 18">
            <a:extLst>
              <a:ext uri="{FF2B5EF4-FFF2-40B4-BE49-F238E27FC236}">
                <a16:creationId xmlns:a16="http://schemas.microsoft.com/office/drawing/2014/main" id="{B302F61F-DCC3-C55A-F1BA-762B7ABFB7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1834" y="1181740"/>
            <a:ext cx="4793973" cy="1621491"/>
          </a:xfrm>
          <a:prstGeom prst="rect">
            <a:avLst/>
          </a:prstGeom>
        </p:spPr>
      </p:pic>
      <p:sp>
        <p:nvSpPr>
          <p:cNvPr id="3" name="TextBox 2">
            <a:extLst>
              <a:ext uri="{FF2B5EF4-FFF2-40B4-BE49-F238E27FC236}">
                <a16:creationId xmlns:a16="http://schemas.microsoft.com/office/drawing/2014/main" id="{4AD50992-CD13-1DA2-6067-823FFC23EABE}"/>
              </a:ext>
            </a:extLst>
          </p:cNvPr>
          <p:cNvSpPr txBox="1"/>
          <p:nvPr/>
        </p:nvSpPr>
        <p:spPr>
          <a:xfrm>
            <a:off x="241300" y="4877759"/>
            <a:ext cx="7217232" cy="954107"/>
          </a:xfrm>
          <a:prstGeom prst="rect">
            <a:avLst/>
          </a:prstGeom>
          <a:noFill/>
        </p:spPr>
        <p:txBody>
          <a:bodyPr wrap="none" rtlCol="0">
            <a:spAutoFit/>
          </a:bodyPr>
          <a:lstStyle/>
          <a:p>
            <a:r>
              <a:rPr lang="en-IE" sz="2800" dirty="0" err="1"/>
              <a:t>Samplaí</a:t>
            </a:r>
            <a:r>
              <a:rPr lang="en-IE" sz="2800" dirty="0"/>
              <a:t> </a:t>
            </a:r>
            <a:r>
              <a:rPr lang="en-IE" sz="2800" dirty="0" err="1"/>
              <a:t>d’fhadtonnta</a:t>
            </a:r>
            <a:r>
              <a:rPr lang="en-IE" sz="2800" dirty="0"/>
              <a:t> – </a:t>
            </a:r>
            <a:r>
              <a:rPr lang="en-IE" sz="2800" dirty="0" err="1"/>
              <a:t>Tonnta</a:t>
            </a:r>
            <a:r>
              <a:rPr lang="en-IE" sz="2800" dirty="0"/>
              <a:t> </a:t>
            </a:r>
            <a:r>
              <a:rPr lang="en-IE" sz="2800" dirty="0" err="1"/>
              <a:t>fuaime</a:t>
            </a:r>
            <a:r>
              <a:rPr lang="en-IE" sz="2800" dirty="0"/>
              <a:t> agus </a:t>
            </a:r>
          </a:p>
          <a:p>
            <a:r>
              <a:rPr lang="en-IE" sz="2800" dirty="0" err="1"/>
              <a:t>tonnta</a:t>
            </a:r>
            <a:r>
              <a:rPr lang="en-IE" sz="2800" dirty="0"/>
              <a:t> </a:t>
            </a:r>
            <a:r>
              <a:rPr lang="en-IE" sz="2800" dirty="0" err="1"/>
              <a:t>comhbhrú</a:t>
            </a:r>
            <a:r>
              <a:rPr lang="en-IE" sz="2800" dirty="0"/>
              <a:t> </a:t>
            </a:r>
            <a:r>
              <a:rPr lang="en-IE" sz="2800" dirty="0" err="1"/>
              <a:t>ar</a:t>
            </a:r>
            <a:r>
              <a:rPr lang="en-IE" sz="2800" dirty="0"/>
              <a:t> </a:t>
            </a:r>
            <a:r>
              <a:rPr lang="en-IE" sz="2800" dirty="0" err="1"/>
              <a:t>lingeán</a:t>
            </a:r>
            <a:endParaRPr lang="en-GB" sz="2800" dirty="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ACA25E63-D0E8-1C46-18A5-5833A3D41E8D}"/>
              </a:ext>
            </a:extLst>
          </p:cNvPr>
          <p:cNvSpPr txBox="1"/>
          <p:nvPr/>
        </p:nvSpPr>
        <p:spPr>
          <a:xfrm>
            <a:off x="241300" y="2924474"/>
            <a:ext cx="8836265" cy="523220"/>
          </a:xfrm>
          <a:prstGeom prst="rect">
            <a:avLst/>
          </a:prstGeom>
          <a:noFill/>
        </p:spPr>
        <p:txBody>
          <a:bodyPr wrap="none" rtlCol="0">
            <a:spAutoFit/>
          </a:bodyPr>
          <a:lstStyle/>
          <a:p>
            <a:pPr algn="l"/>
            <a:r>
              <a:rPr lang="en-GB" sz="2800" dirty="0" err="1">
                <a:latin typeface="Arial" panose="020B0604020202020204" pitchFamily="34" charset="0"/>
                <a:cs typeface="Arial" panose="020B0604020202020204" pitchFamily="34" charset="0"/>
              </a:rPr>
              <a:t>Samplaí</a:t>
            </a:r>
            <a:r>
              <a:rPr lang="en-GB" sz="2800" dirty="0">
                <a:latin typeface="Arial" panose="020B0604020202020204" pitchFamily="34" charset="0"/>
                <a:cs typeface="Arial" panose="020B0604020202020204" pitchFamily="34" charset="0"/>
              </a:rPr>
              <a:t> de </a:t>
            </a:r>
            <a:r>
              <a:rPr lang="en-GB" sz="2800" dirty="0" err="1">
                <a:latin typeface="Arial" panose="020B0604020202020204" pitchFamily="34" charset="0"/>
                <a:cs typeface="Arial" panose="020B0604020202020204" pitchFamily="34" charset="0"/>
              </a:rPr>
              <a:t>thrastonnta</a:t>
            </a:r>
            <a:r>
              <a:rPr lang="en-GB" sz="2800" dirty="0">
                <a:latin typeface="Arial" panose="020B0604020202020204" pitchFamily="34" charset="0"/>
                <a:cs typeface="Arial" panose="020B0604020202020204" pitchFamily="34" charset="0"/>
              </a:rPr>
              <a:t> – </a:t>
            </a:r>
            <a:r>
              <a:rPr lang="en-GB" sz="2800" dirty="0" err="1">
                <a:latin typeface="Arial" panose="020B0604020202020204" pitchFamily="34" charset="0"/>
                <a:cs typeface="Arial" panose="020B0604020202020204" pitchFamily="34" charset="0"/>
              </a:rPr>
              <a:t>tonnta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solais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Tonnta</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rópa</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8243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a:extLst>
              <a:ext uri="{FF2B5EF4-FFF2-40B4-BE49-F238E27FC236}">
                <a16:creationId xmlns:a16="http://schemas.microsoft.com/office/drawing/2014/main" id="{B00C93B7-7C33-DD6B-CC3F-CFB5A1FE4D63}"/>
              </a:ext>
            </a:extLst>
          </p:cNvPr>
          <p:cNvSpPr txBox="1">
            <a:spLocks noChangeArrowheads="1"/>
          </p:cNvSpPr>
          <p:nvPr/>
        </p:nvSpPr>
        <p:spPr bwMode="auto">
          <a:xfrm>
            <a:off x="408913" y="1081009"/>
            <a:ext cx="8064500" cy="1077218"/>
          </a:xfrm>
          <a:prstGeom prst="rect">
            <a:avLst/>
          </a:prstGeom>
          <a:solidFill>
            <a:srgbClr val="FFFF99"/>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50000"/>
              </a:spcBef>
              <a:buNone/>
            </a:pPr>
            <a:r>
              <a:rPr lang="en-US" altLang="en-US" dirty="0" err="1"/>
              <a:t>Critheann</a:t>
            </a:r>
            <a:r>
              <a:rPr lang="en-US" altLang="en-US" dirty="0"/>
              <a:t> </a:t>
            </a:r>
            <a:r>
              <a:rPr lang="en-US" altLang="en-US" dirty="0" err="1"/>
              <a:t>cáithníní</a:t>
            </a:r>
            <a:r>
              <a:rPr lang="en-US" altLang="en-US" dirty="0"/>
              <a:t> leis an </a:t>
            </a:r>
            <a:r>
              <a:rPr lang="en-US" altLang="en-US" dirty="0" err="1"/>
              <a:t>treo</a:t>
            </a:r>
            <a:r>
              <a:rPr lang="en-US" altLang="en-US" dirty="0"/>
              <a:t> </a:t>
            </a:r>
            <a:r>
              <a:rPr lang="en-US" altLang="en-US" dirty="0" err="1"/>
              <a:t>ina</a:t>
            </a:r>
            <a:r>
              <a:rPr lang="en-US" altLang="en-US" dirty="0"/>
              <a:t> </a:t>
            </a:r>
            <a:r>
              <a:rPr lang="en-US" altLang="en-US" dirty="0" err="1"/>
              <a:t>bhfuil</a:t>
            </a:r>
            <a:r>
              <a:rPr lang="en-US" altLang="en-US" dirty="0"/>
              <a:t> an </a:t>
            </a:r>
            <a:r>
              <a:rPr lang="en-US" altLang="en-US" dirty="0" err="1"/>
              <a:t>tonn</a:t>
            </a:r>
            <a:r>
              <a:rPr lang="en-US" altLang="en-US" dirty="0"/>
              <a:t> ag </a:t>
            </a:r>
            <a:r>
              <a:rPr lang="en-US" altLang="en-US" dirty="0" err="1"/>
              <a:t>taisteal</a:t>
            </a:r>
            <a:r>
              <a:rPr lang="en-US" altLang="en-US" dirty="0"/>
              <a:t>.</a:t>
            </a:r>
            <a:endParaRPr lang="en-GB" altLang="en-US" dirty="0"/>
          </a:p>
        </p:txBody>
      </p:sp>
      <p:sp>
        <p:nvSpPr>
          <p:cNvPr id="3" name="Text Box 7">
            <a:extLst>
              <a:ext uri="{FF2B5EF4-FFF2-40B4-BE49-F238E27FC236}">
                <a16:creationId xmlns:a16="http://schemas.microsoft.com/office/drawing/2014/main" id="{227E73A5-A958-36A2-64D2-8CD42BFE3C0C}"/>
              </a:ext>
            </a:extLst>
          </p:cNvPr>
          <p:cNvSpPr txBox="1">
            <a:spLocks noGrp="1" noChangeArrowheads="1"/>
          </p:cNvSpPr>
          <p:nvPr>
            <p:ph type="title"/>
          </p:nvPr>
        </p:nvSpPr>
        <p:spPr bwMode="auto">
          <a:xfrm>
            <a:off x="241300" y="155246"/>
            <a:ext cx="8724900" cy="5355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IE" altLang="en-US" dirty="0" err="1"/>
              <a:t>Athbhreithniú</a:t>
            </a:r>
            <a:r>
              <a:rPr lang="en-IE" altLang="en-US" dirty="0"/>
              <a:t>: Cad is </a:t>
            </a:r>
            <a:r>
              <a:rPr lang="en-IE" altLang="en-US" dirty="0" err="1"/>
              <a:t>fadtonnta</a:t>
            </a:r>
            <a:r>
              <a:rPr lang="en-IE" altLang="en-US" dirty="0"/>
              <a:t> </a:t>
            </a:r>
            <a:r>
              <a:rPr lang="en-IE" altLang="en-US" dirty="0" err="1"/>
              <a:t>ann</a:t>
            </a:r>
            <a:r>
              <a:rPr lang="en-IE" altLang="en-US" dirty="0"/>
              <a:t>?</a:t>
            </a:r>
            <a:endParaRPr lang="en-GB" altLang="en-US" dirty="0"/>
          </a:p>
        </p:txBody>
      </p:sp>
      <p:pic>
        <p:nvPicPr>
          <p:cNvPr id="6" name="Picture 2">
            <a:extLst>
              <a:ext uri="{FF2B5EF4-FFF2-40B4-BE49-F238E27FC236}">
                <a16:creationId xmlns:a16="http://schemas.microsoft.com/office/drawing/2014/main" id="{6FD29134-36CF-7FAB-C30B-A3AA95118B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924" y="3429000"/>
            <a:ext cx="6014903" cy="481713"/>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Arrow Connector 6">
            <a:extLst>
              <a:ext uri="{FF2B5EF4-FFF2-40B4-BE49-F238E27FC236}">
                <a16:creationId xmlns:a16="http://schemas.microsoft.com/office/drawing/2014/main" id="{4505D984-4D14-6AAC-3977-959F52A3633C}"/>
              </a:ext>
            </a:extLst>
          </p:cNvPr>
          <p:cNvCxnSpPr>
            <a:cxnSpLocks/>
          </p:cNvCxnSpPr>
          <p:nvPr/>
        </p:nvCxnSpPr>
        <p:spPr>
          <a:xfrm>
            <a:off x="5065459" y="4050009"/>
            <a:ext cx="1524129" cy="0"/>
          </a:xfrm>
          <a:prstGeom prst="straightConnector1">
            <a:avLst/>
          </a:prstGeom>
          <a:ln w="57150">
            <a:tailEnd type="stealth" w="lg" len="lg"/>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8DBA7E3E-AD2F-8C61-6E81-473757AA5418}"/>
              </a:ext>
            </a:extLst>
          </p:cNvPr>
          <p:cNvSpPr txBox="1"/>
          <p:nvPr/>
        </p:nvSpPr>
        <p:spPr>
          <a:xfrm>
            <a:off x="3333254" y="2766484"/>
            <a:ext cx="3112840"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Treo na </a:t>
            </a:r>
            <a:r>
              <a:rPr lang="en-GB" sz="2800" dirty="0" err="1">
                <a:latin typeface="Arial" panose="020B0604020202020204" pitchFamily="34" charset="0"/>
                <a:cs typeface="Arial" panose="020B0604020202020204" pitchFamily="34" charset="0"/>
              </a:rPr>
              <a:t>creathadh</a:t>
            </a:r>
            <a:endParaRPr lang="en-GB" sz="28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6B42A4C8-F27D-AB9B-E3B7-738691DFB961}"/>
              </a:ext>
            </a:extLst>
          </p:cNvPr>
          <p:cNvSpPr txBox="1"/>
          <p:nvPr/>
        </p:nvSpPr>
        <p:spPr>
          <a:xfrm>
            <a:off x="3728417" y="4212468"/>
            <a:ext cx="183043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Treo </a:t>
            </a:r>
            <a:r>
              <a:rPr lang="en-GB" sz="2800" dirty="0" err="1">
                <a:latin typeface="Arial" panose="020B0604020202020204" pitchFamily="34" charset="0"/>
                <a:cs typeface="Arial" panose="020B0604020202020204" pitchFamily="34" charset="0"/>
              </a:rPr>
              <a:t>taistil</a:t>
            </a:r>
            <a:endParaRPr lang="en-GB" sz="2800" dirty="0">
              <a:latin typeface="Arial" panose="020B0604020202020204" pitchFamily="34" charset="0"/>
              <a:cs typeface="Arial" panose="020B0604020202020204" pitchFamily="34" charset="0"/>
            </a:endParaRPr>
          </a:p>
        </p:txBody>
      </p:sp>
      <p:sp>
        <p:nvSpPr>
          <p:cNvPr id="11" name="Freeform: Shape 10">
            <a:extLst>
              <a:ext uri="{FF2B5EF4-FFF2-40B4-BE49-F238E27FC236}">
                <a16:creationId xmlns:a16="http://schemas.microsoft.com/office/drawing/2014/main" id="{3D34E7D9-7350-7CD8-1C7A-3912B32AB46A}"/>
              </a:ext>
            </a:extLst>
          </p:cNvPr>
          <p:cNvSpPr/>
          <p:nvPr/>
        </p:nvSpPr>
        <p:spPr>
          <a:xfrm>
            <a:off x="3929587" y="3219360"/>
            <a:ext cx="511576" cy="229696"/>
          </a:xfrm>
          <a:custGeom>
            <a:avLst/>
            <a:gdLst>
              <a:gd name="csX0" fmla="*/ 0 w 511576"/>
              <a:gd name="csY0" fmla="*/ 113922 h 229696"/>
              <a:gd name="csX1" fmla="*/ 199314 w 511576"/>
              <a:gd name="csY1" fmla="*/ 14687 h 229696"/>
              <a:gd name="csX2" fmla="*/ 132072 w 511576"/>
              <a:gd name="csY2" fmla="*/ 93734 h 229696"/>
              <a:gd name="csX3" fmla="*/ 369900 w 511576"/>
              <a:gd name="csY3" fmla="*/ 93734 h 229696"/>
              <a:gd name="csX4" fmla="*/ 290454 w 511576"/>
              <a:gd name="csY4" fmla="*/ 0 h 229696"/>
              <a:gd name="csX5" fmla="*/ 511576 w 511576"/>
              <a:gd name="csY5" fmla="*/ 123682 h 229696"/>
              <a:gd name="csX6" fmla="*/ 296772 w 511576"/>
              <a:gd name="csY6" fmla="*/ 229695 h 229696"/>
              <a:gd name="csX7" fmla="*/ 377213 w 511576"/>
              <a:gd name="csY7" fmla="*/ 135958 h 229696"/>
              <a:gd name="csX8" fmla="*/ 126422 w 511576"/>
              <a:gd name="csY8" fmla="*/ 135958 h 229696"/>
              <a:gd name="csX9" fmla="*/ 205177 w 511576"/>
              <a:gd name="csY9" fmla="*/ 229696 h 229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11576" h="229696">
                <a:moveTo>
                  <a:pt x="0" y="113922"/>
                </a:moveTo>
                <a:lnTo>
                  <a:pt x="199314" y="14687"/>
                </a:lnTo>
                <a:lnTo>
                  <a:pt x="132072" y="93734"/>
                </a:lnTo>
                <a:lnTo>
                  <a:pt x="369900" y="93734"/>
                </a:lnTo>
                <a:lnTo>
                  <a:pt x="290454" y="0"/>
                </a:lnTo>
                <a:lnTo>
                  <a:pt x="511576" y="123682"/>
                </a:lnTo>
                <a:lnTo>
                  <a:pt x="296772" y="229695"/>
                </a:lnTo>
                <a:lnTo>
                  <a:pt x="377213" y="135958"/>
                </a:lnTo>
                <a:lnTo>
                  <a:pt x="126422" y="135958"/>
                </a:lnTo>
                <a:lnTo>
                  <a:pt x="205177" y="229696"/>
                </a:lnTo>
                <a:close/>
              </a:path>
            </a:pathLst>
          </a:cu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nimBg="1"/>
      <p:bldP spid="9" grpId="0"/>
      <p:bldP spid="10" grpId="0"/>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EFA4F-4D2F-CF23-EF4C-CB6A94F2B3B9}"/>
            </a:ext>
          </a:extLst>
        </p:cNvPr>
        <p:cNvGrpSpPr/>
        <p:nvPr/>
      </p:nvGrpSpPr>
      <p:grpSpPr>
        <a:xfrm>
          <a:off x="0" y="0"/>
          <a:ext cx="0" cy="0"/>
          <a:chOff x="0" y="0"/>
          <a:chExt cx="0" cy="0"/>
        </a:xfrm>
      </p:grpSpPr>
      <p:sp>
        <p:nvSpPr>
          <p:cNvPr id="3" name="Text Box 7">
            <a:extLst>
              <a:ext uri="{FF2B5EF4-FFF2-40B4-BE49-F238E27FC236}">
                <a16:creationId xmlns:a16="http://schemas.microsoft.com/office/drawing/2014/main" id="{B696740F-1A77-EA4A-DF39-3F34A1FF70F6}"/>
              </a:ext>
            </a:extLst>
          </p:cNvPr>
          <p:cNvSpPr txBox="1">
            <a:spLocks noGrp="1" noChangeArrowheads="1"/>
          </p:cNvSpPr>
          <p:nvPr>
            <p:ph type="title"/>
          </p:nvPr>
        </p:nvSpPr>
        <p:spPr bwMode="auto">
          <a:xfrm>
            <a:off x="241300" y="155246"/>
            <a:ext cx="8724900" cy="5355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r>
              <a:rPr lang="ga-IE" dirty="0"/>
              <a:t>Cén cineál tonn é an fuaim?</a:t>
            </a:r>
            <a:endParaRPr lang="en-GB" altLang="en-US" sz="3600" dirty="0"/>
          </a:p>
        </p:txBody>
      </p:sp>
      <p:sp>
        <p:nvSpPr>
          <p:cNvPr id="2" name="Text Box 9">
            <a:extLst>
              <a:ext uri="{FF2B5EF4-FFF2-40B4-BE49-F238E27FC236}">
                <a16:creationId xmlns:a16="http://schemas.microsoft.com/office/drawing/2014/main" id="{777B5D67-C33C-3F7C-7756-B9FAC58130F6}"/>
              </a:ext>
            </a:extLst>
          </p:cNvPr>
          <p:cNvSpPr txBox="1">
            <a:spLocks noChangeArrowheads="1"/>
          </p:cNvSpPr>
          <p:nvPr/>
        </p:nvSpPr>
        <p:spPr bwMode="auto">
          <a:xfrm>
            <a:off x="250824" y="2174558"/>
            <a:ext cx="79930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dirty="0" err="1"/>
              <a:t>Fadtonn</a:t>
            </a:r>
            <a:endParaRPr lang="en-GB" altLang="en-US" dirty="0"/>
          </a:p>
        </p:txBody>
      </p:sp>
      <p:sp>
        <p:nvSpPr>
          <p:cNvPr id="5" name="Text Box 9">
            <a:extLst>
              <a:ext uri="{FF2B5EF4-FFF2-40B4-BE49-F238E27FC236}">
                <a16:creationId xmlns:a16="http://schemas.microsoft.com/office/drawing/2014/main" id="{1CCEF37C-D6C7-779C-F1F7-798529AF5B52}"/>
              </a:ext>
            </a:extLst>
          </p:cNvPr>
          <p:cNvSpPr txBox="1">
            <a:spLocks noChangeArrowheads="1"/>
          </p:cNvSpPr>
          <p:nvPr/>
        </p:nvSpPr>
        <p:spPr bwMode="auto">
          <a:xfrm>
            <a:off x="281398" y="2759333"/>
            <a:ext cx="8581203" cy="4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r>
              <a:rPr lang="en-IE" dirty="0"/>
              <a:t> </a:t>
            </a:r>
            <a:r>
              <a:rPr lang="ga-IE" dirty="0"/>
              <a:t>Roghnaigh móilín amháin agus lean a ghluaiseacht le do shúil.</a:t>
            </a:r>
            <a:endParaRPr lang="en-IE" dirty="0"/>
          </a:p>
          <a:p>
            <a:r>
              <a:rPr lang="en-IE" altLang="en-US" sz="2800" dirty="0"/>
              <a:t> </a:t>
            </a:r>
            <a:r>
              <a:rPr lang="ga-IE" dirty="0"/>
              <a:t>Feicfidh tú go bhfuil sé ag ascalú anonn is anall agus, ar an meán, go bhfanann sé san áit ar thosaigh sé.</a:t>
            </a:r>
            <a:endParaRPr lang="en-IE" dirty="0"/>
          </a:p>
          <a:p>
            <a:r>
              <a:rPr lang="en-IE" dirty="0"/>
              <a:t> </a:t>
            </a:r>
            <a:r>
              <a:rPr lang="ga-IE" dirty="0"/>
              <a:t>Mar sin, níl aon ghluaiseacht fhoriomlán san aer. Is í an tonn brú agus an fuinneamh amháin a ghluaiseann.</a:t>
            </a:r>
            <a:endParaRPr lang="en-IE" dirty="0"/>
          </a:p>
        </p:txBody>
      </p:sp>
      <p:sp>
        <p:nvSpPr>
          <p:cNvPr id="9" name="TextBox 8">
            <a:extLst>
              <a:ext uri="{FF2B5EF4-FFF2-40B4-BE49-F238E27FC236}">
                <a16:creationId xmlns:a16="http://schemas.microsoft.com/office/drawing/2014/main" id="{E3FBB68B-2686-9218-39EA-FE10C2799E3B}"/>
              </a:ext>
            </a:extLst>
          </p:cNvPr>
          <p:cNvSpPr txBox="1"/>
          <p:nvPr/>
        </p:nvSpPr>
        <p:spPr>
          <a:xfrm>
            <a:off x="6583679" y="2018079"/>
            <a:ext cx="2420769" cy="461665"/>
          </a:xfrm>
          <a:prstGeom prst="rect">
            <a:avLst/>
          </a:prstGeom>
          <a:noFill/>
        </p:spPr>
        <p:txBody>
          <a:bodyPr wrap="square" rtlCol="0">
            <a:spAutoFit/>
          </a:bodyPr>
          <a:lstStyle/>
          <a:p>
            <a:pPr algn="l"/>
            <a:r>
              <a:rPr lang="en-GB" sz="2400" dirty="0">
                <a:hlinkClick r:id="rId2"/>
              </a:rPr>
              <a:t>animation link</a:t>
            </a:r>
            <a:endParaRPr lang="en-GB" sz="2400" dirty="0"/>
          </a:p>
        </p:txBody>
      </p:sp>
      <p:grpSp>
        <p:nvGrpSpPr>
          <p:cNvPr id="12" name="Group 11">
            <a:extLst>
              <a:ext uri="{FF2B5EF4-FFF2-40B4-BE49-F238E27FC236}">
                <a16:creationId xmlns:a16="http://schemas.microsoft.com/office/drawing/2014/main" id="{48AB38FA-C294-7BF5-D1FA-EFF2F799DE94}"/>
              </a:ext>
            </a:extLst>
          </p:cNvPr>
          <p:cNvGrpSpPr/>
          <p:nvPr/>
        </p:nvGrpSpPr>
        <p:grpSpPr>
          <a:xfrm>
            <a:off x="475822" y="916990"/>
            <a:ext cx="7916346" cy="1101089"/>
            <a:chOff x="872062" y="884481"/>
            <a:chExt cx="6922001" cy="962785"/>
          </a:xfrm>
        </p:grpSpPr>
        <p:pic>
          <p:nvPicPr>
            <p:cNvPr id="11" name="Picture 10">
              <a:extLst>
                <a:ext uri="{FF2B5EF4-FFF2-40B4-BE49-F238E27FC236}">
                  <a16:creationId xmlns:a16="http://schemas.microsoft.com/office/drawing/2014/main" id="{1D8679D9-0535-316B-CA3D-38A1D7B431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062" y="884481"/>
              <a:ext cx="6922001" cy="901810"/>
            </a:xfrm>
            <a:prstGeom prst="rect">
              <a:avLst/>
            </a:prstGeom>
          </p:spPr>
        </p:pic>
        <p:sp>
          <p:nvSpPr>
            <p:cNvPr id="8" name="TextBox 7">
              <a:hlinkClick r:id="rId2"/>
              <a:extLst>
                <a:ext uri="{FF2B5EF4-FFF2-40B4-BE49-F238E27FC236}">
                  <a16:creationId xmlns:a16="http://schemas.microsoft.com/office/drawing/2014/main" id="{AF604C90-D6D3-BC58-7808-473AD5161561}"/>
                </a:ext>
              </a:extLst>
            </p:cNvPr>
            <p:cNvSpPr txBox="1"/>
            <p:nvPr/>
          </p:nvSpPr>
          <p:spPr>
            <a:xfrm>
              <a:off x="7303223" y="1570267"/>
              <a:ext cx="490840" cy="276999"/>
            </a:xfrm>
            <a:prstGeom prst="rect">
              <a:avLst/>
            </a:prstGeom>
            <a:noFill/>
          </p:spPr>
          <p:txBody>
            <a:bodyPr wrap="none" rtlCol="0">
              <a:spAutoFit/>
            </a:bodyPr>
            <a:lstStyle/>
            <a:p>
              <a:pPr algn="l"/>
              <a:r>
                <a:rPr lang="en-GB" sz="1200" dirty="0"/>
                <a:t>CC0</a:t>
              </a:r>
            </a:p>
          </p:txBody>
        </p:sp>
      </p:grpSp>
    </p:spTree>
    <p:extLst>
      <p:ext uri="{BB962C8B-B14F-4D97-AF65-F5344CB8AC3E}">
        <p14:creationId xmlns:p14="http://schemas.microsoft.com/office/powerpoint/2010/main" val="374851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0131D-D2B5-CE96-5481-CC91E1C2396B}"/>
            </a:ext>
          </a:extLst>
        </p:cNvPr>
        <p:cNvGrpSpPr/>
        <p:nvPr/>
      </p:nvGrpSpPr>
      <p:grpSpPr>
        <a:xfrm>
          <a:off x="0" y="0"/>
          <a:ext cx="0" cy="0"/>
          <a:chOff x="0" y="0"/>
          <a:chExt cx="0" cy="0"/>
        </a:xfrm>
      </p:grpSpPr>
      <p:sp>
        <p:nvSpPr>
          <p:cNvPr id="3" name="Text Box 7">
            <a:extLst>
              <a:ext uri="{FF2B5EF4-FFF2-40B4-BE49-F238E27FC236}">
                <a16:creationId xmlns:a16="http://schemas.microsoft.com/office/drawing/2014/main" id="{B9611821-B9D0-1F00-EC82-6828F950A54A}"/>
              </a:ext>
            </a:extLst>
          </p:cNvPr>
          <p:cNvSpPr txBox="1">
            <a:spLocks noGrp="1" noChangeArrowheads="1"/>
          </p:cNvSpPr>
          <p:nvPr>
            <p:ph type="title"/>
          </p:nvPr>
        </p:nvSpPr>
        <p:spPr bwMode="auto">
          <a:xfrm>
            <a:off x="241300" y="155246"/>
            <a:ext cx="8514393" cy="97872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ga-IE" dirty="0"/>
              <a:t>Cén fáth a bhfuil cuma thras</a:t>
            </a:r>
            <a:r>
              <a:rPr lang="en-IE" dirty="0" err="1"/>
              <a:t>tonnta</a:t>
            </a:r>
            <a:r>
              <a:rPr lang="ga-IE" dirty="0"/>
              <a:t> ar an bhfuaim, cé gur </a:t>
            </a:r>
            <a:r>
              <a:rPr lang="en-IE" dirty="0" err="1"/>
              <a:t>fhad</a:t>
            </a:r>
            <a:r>
              <a:rPr lang="ga-IE" dirty="0"/>
              <a:t>tonn</a:t>
            </a:r>
            <a:r>
              <a:rPr lang="en-IE" dirty="0"/>
              <a:t>ta</a:t>
            </a:r>
            <a:r>
              <a:rPr lang="ga-IE" dirty="0"/>
              <a:t> </a:t>
            </a:r>
            <a:r>
              <a:rPr lang="en-IE" dirty="0"/>
              <a:t>í</a:t>
            </a:r>
            <a:r>
              <a:rPr lang="ga-IE" dirty="0"/>
              <a:t>?</a:t>
            </a:r>
            <a:endParaRPr lang="en-GB" altLang="en-US" sz="3600" dirty="0"/>
          </a:p>
        </p:txBody>
      </p:sp>
      <p:grpSp>
        <p:nvGrpSpPr>
          <p:cNvPr id="71" name="Group 70">
            <a:extLst>
              <a:ext uri="{FF2B5EF4-FFF2-40B4-BE49-F238E27FC236}">
                <a16:creationId xmlns:a16="http://schemas.microsoft.com/office/drawing/2014/main" id="{4F10215A-191D-3E79-DAD6-D0CFD61EF661}"/>
              </a:ext>
            </a:extLst>
          </p:cNvPr>
          <p:cNvGrpSpPr/>
          <p:nvPr/>
        </p:nvGrpSpPr>
        <p:grpSpPr>
          <a:xfrm>
            <a:off x="2171305" y="2358442"/>
            <a:ext cx="5789687" cy="984083"/>
            <a:chOff x="1284585" y="4490510"/>
            <a:chExt cx="5789687" cy="984083"/>
          </a:xfrm>
        </p:grpSpPr>
        <p:sp>
          <p:nvSpPr>
            <p:cNvPr id="6" name="Oval 5">
              <a:extLst>
                <a:ext uri="{FF2B5EF4-FFF2-40B4-BE49-F238E27FC236}">
                  <a16:creationId xmlns:a16="http://schemas.microsoft.com/office/drawing/2014/main" id="{BFA5147F-B2BE-481C-7120-5D8FB21F3C85}"/>
                </a:ext>
              </a:extLst>
            </p:cNvPr>
            <p:cNvSpPr/>
            <p:nvPr/>
          </p:nvSpPr>
          <p:spPr>
            <a:xfrm rot="2848480">
              <a:off x="1301442" y="5288384"/>
              <a:ext cx="48593" cy="82307"/>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a:extLst>
                <a:ext uri="{FF2B5EF4-FFF2-40B4-BE49-F238E27FC236}">
                  <a16:creationId xmlns:a16="http://schemas.microsoft.com/office/drawing/2014/main" id="{73CE68F9-D488-03D7-1252-36836F9B8CAB}"/>
                </a:ext>
              </a:extLst>
            </p:cNvPr>
            <p:cNvGrpSpPr/>
            <p:nvPr/>
          </p:nvGrpSpPr>
          <p:grpSpPr>
            <a:xfrm>
              <a:off x="1621793" y="5266865"/>
              <a:ext cx="218661" cy="207728"/>
              <a:chOff x="4949687" y="2261480"/>
              <a:chExt cx="2292626" cy="2177996"/>
            </a:xfrm>
          </p:grpSpPr>
          <p:sp>
            <p:nvSpPr>
              <p:cNvPr id="8" name="Oval 7">
                <a:extLst>
                  <a:ext uri="{FF2B5EF4-FFF2-40B4-BE49-F238E27FC236}">
                    <a16:creationId xmlns:a16="http://schemas.microsoft.com/office/drawing/2014/main" id="{98A0B5EA-BC72-A31D-C2EF-1C32C978D014}"/>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19DD15C3-C799-FE58-78EF-C82723613386}"/>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 name="Group 12">
              <a:extLst>
                <a:ext uri="{FF2B5EF4-FFF2-40B4-BE49-F238E27FC236}">
                  <a16:creationId xmlns:a16="http://schemas.microsoft.com/office/drawing/2014/main" id="{19BFC4AA-4BD7-2B5A-6CB0-DFFE65CF3A26}"/>
                </a:ext>
              </a:extLst>
            </p:cNvPr>
            <p:cNvGrpSpPr/>
            <p:nvPr/>
          </p:nvGrpSpPr>
          <p:grpSpPr>
            <a:xfrm>
              <a:off x="1996782" y="5266865"/>
              <a:ext cx="218661" cy="207728"/>
              <a:chOff x="4949687" y="2261480"/>
              <a:chExt cx="2292626" cy="2177996"/>
            </a:xfrm>
          </p:grpSpPr>
          <p:sp>
            <p:nvSpPr>
              <p:cNvPr id="14" name="Oval 13">
                <a:extLst>
                  <a:ext uri="{FF2B5EF4-FFF2-40B4-BE49-F238E27FC236}">
                    <a16:creationId xmlns:a16="http://schemas.microsoft.com/office/drawing/2014/main" id="{5DA5561B-24A4-4CF3-0B62-0B628438E628}"/>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A68F820E-9BEB-21CF-AA41-92BBD8F47B87}"/>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6" name="Group 15">
              <a:extLst>
                <a:ext uri="{FF2B5EF4-FFF2-40B4-BE49-F238E27FC236}">
                  <a16:creationId xmlns:a16="http://schemas.microsoft.com/office/drawing/2014/main" id="{FAEE23A2-C2B3-8919-9F27-F2651C5093F8}"/>
                </a:ext>
              </a:extLst>
            </p:cNvPr>
            <p:cNvGrpSpPr/>
            <p:nvPr/>
          </p:nvGrpSpPr>
          <p:grpSpPr>
            <a:xfrm>
              <a:off x="2384471" y="5266865"/>
              <a:ext cx="218661" cy="207728"/>
              <a:chOff x="4949687" y="2261480"/>
              <a:chExt cx="2292626" cy="2177996"/>
            </a:xfrm>
          </p:grpSpPr>
          <p:sp>
            <p:nvSpPr>
              <p:cNvPr id="17" name="Oval 16">
                <a:extLst>
                  <a:ext uri="{FF2B5EF4-FFF2-40B4-BE49-F238E27FC236}">
                    <a16:creationId xmlns:a16="http://schemas.microsoft.com/office/drawing/2014/main" id="{5A5D61AD-1B16-45D6-DDAA-D9C410C79158}"/>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ED16DB6F-779A-CBDC-140D-1F32DABC6971}"/>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9" name="Group 18">
              <a:extLst>
                <a:ext uri="{FF2B5EF4-FFF2-40B4-BE49-F238E27FC236}">
                  <a16:creationId xmlns:a16="http://schemas.microsoft.com/office/drawing/2014/main" id="{00603FA6-414B-4425-3763-EE6212DE8731}"/>
                </a:ext>
              </a:extLst>
            </p:cNvPr>
            <p:cNvGrpSpPr/>
            <p:nvPr/>
          </p:nvGrpSpPr>
          <p:grpSpPr>
            <a:xfrm>
              <a:off x="2765810" y="5266865"/>
              <a:ext cx="218661" cy="207728"/>
              <a:chOff x="4949687" y="2261480"/>
              <a:chExt cx="2292626" cy="2177996"/>
            </a:xfrm>
          </p:grpSpPr>
          <p:sp>
            <p:nvSpPr>
              <p:cNvPr id="20" name="Oval 19">
                <a:extLst>
                  <a:ext uri="{FF2B5EF4-FFF2-40B4-BE49-F238E27FC236}">
                    <a16:creationId xmlns:a16="http://schemas.microsoft.com/office/drawing/2014/main" id="{E02C4717-3F6A-9D24-15B6-34BCA4749675}"/>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1F137F58-B5AC-E395-5F7D-5FCB437576D0}"/>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 name="Group 21">
              <a:extLst>
                <a:ext uri="{FF2B5EF4-FFF2-40B4-BE49-F238E27FC236}">
                  <a16:creationId xmlns:a16="http://schemas.microsoft.com/office/drawing/2014/main" id="{2D031742-1040-9594-87F1-2FFBD7F928B6}"/>
                </a:ext>
              </a:extLst>
            </p:cNvPr>
            <p:cNvGrpSpPr/>
            <p:nvPr/>
          </p:nvGrpSpPr>
          <p:grpSpPr>
            <a:xfrm>
              <a:off x="3147149" y="5266865"/>
              <a:ext cx="218661" cy="207728"/>
              <a:chOff x="4949687" y="2261480"/>
              <a:chExt cx="2292626" cy="2177996"/>
            </a:xfrm>
          </p:grpSpPr>
          <p:sp>
            <p:nvSpPr>
              <p:cNvPr id="23" name="Oval 22">
                <a:extLst>
                  <a:ext uri="{FF2B5EF4-FFF2-40B4-BE49-F238E27FC236}">
                    <a16:creationId xmlns:a16="http://schemas.microsoft.com/office/drawing/2014/main" id="{80266430-55B4-C3A8-587A-492299B9573E}"/>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FFC348B0-FA7E-F5C6-E841-F18389CCC4C6}"/>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 name="Group 24">
              <a:extLst>
                <a:ext uri="{FF2B5EF4-FFF2-40B4-BE49-F238E27FC236}">
                  <a16:creationId xmlns:a16="http://schemas.microsoft.com/office/drawing/2014/main" id="{65F7D500-64F2-DB22-74D8-E6F85DC2C778}"/>
                </a:ext>
              </a:extLst>
            </p:cNvPr>
            <p:cNvGrpSpPr/>
            <p:nvPr/>
          </p:nvGrpSpPr>
          <p:grpSpPr>
            <a:xfrm>
              <a:off x="3572938" y="5266865"/>
              <a:ext cx="218661" cy="207728"/>
              <a:chOff x="4949687" y="2261480"/>
              <a:chExt cx="2292626" cy="2177996"/>
            </a:xfrm>
          </p:grpSpPr>
          <p:sp>
            <p:nvSpPr>
              <p:cNvPr id="26" name="Oval 25">
                <a:extLst>
                  <a:ext uri="{FF2B5EF4-FFF2-40B4-BE49-F238E27FC236}">
                    <a16:creationId xmlns:a16="http://schemas.microsoft.com/office/drawing/2014/main" id="{F19EBC2F-B789-A955-5FDA-BF7450DB68F3}"/>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5F4F28C2-ABCF-C525-5BAE-BAAD82A94146}"/>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8" name="Group 27">
              <a:extLst>
                <a:ext uri="{FF2B5EF4-FFF2-40B4-BE49-F238E27FC236}">
                  <a16:creationId xmlns:a16="http://schemas.microsoft.com/office/drawing/2014/main" id="{F8803C55-29F3-67C1-03AC-B7924B1F74E1}"/>
                </a:ext>
              </a:extLst>
            </p:cNvPr>
            <p:cNvGrpSpPr/>
            <p:nvPr/>
          </p:nvGrpSpPr>
          <p:grpSpPr>
            <a:xfrm>
              <a:off x="4074927" y="5266865"/>
              <a:ext cx="218661" cy="207728"/>
              <a:chOff x="4949687" y="2261480"/>
              <a:chExt cx="2292626" cy="2177996"/>
            </a:xfrm>
          </p:grpSpPr>
          <p:sp>
            <p:nvSpPr>
              <p:cNvPr id="29" name="Oval 28">
                <a:extLst>
                  <a:ext uri="{FF2B5EF4-FFF2-40B4-BE49-F238E27FC236}">
                    <a16:creationId xmlns:a16="http://schemas.microsoft.com/office/drawing/2014/main" id="{0F6AF0D0-ADAB-188A-AE72-AB4A329E96D0}"/>
                  </a:ext>
                </a:extLst>
              </p:cNvPr>
              <p:cNvSpPr/>
              <p:nvPr/>
            </p:nvSpPr>
            <p:spPr>
              <a:xfrm>
                <a:off x="4949687" y="2261480"/>
                <a:ext cx="2292626" cy="2177996"/>
              </a:xfrm>
              <a:prstGeom prst="ellipse">
                <a:avLst/>
              </a:prstGeom>
              <a:solidFill>
                <a:srgbClr val="CC0000"/>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14150CD1-9987-EB6D-E08D-333C948F62EC}"/>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1" name="Group 30">
              <a:extLst>
                <a:ext uri="{FF2B5EF4-FFF2-40B4-BE49-F238E27FC236}">
                  <a16:creationId xmlns:a16="http://schemas.microsoft.com/office/drawing/2014/main" id="{F66712F8-7C6F-5997-8BCC-B2AAE0640146}"/>
                </a:ext>
              </a:extLst>
            </p:cNvPr>
            <p:cNvGrpSpPr/>
            <p:nvPr/>
          </p:nvGrpSpPr>
          <p:grpSpPr>
            <a:xfrm>
              <a:off x="4329266" y="5266865"/>
              <a:ext cx="218661" cy="207728"/>
              <a:chOff x="4949687" y="2261480"/>
              <a:chExt cx="2292626" cy="2177996"/>
            </a:xfrm>
          </p:grpSpPr>
          <p:sp>
            <p:nvSpPr>
              <p:cNvPr id="32" name="Oval 31">
                <a:extLst>
                  <a:ext uri="{FF2B5EF4-FFF2-40B4-BE49-F238E27FC236}">
                    <a16:creationId xmlns:a16="http://schemas.microsoft.com/office/drawing/2014/main" id="{40EE4D8C-9753-FEE1-2A19-368FCADB3EEE}"/>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a:extLst>
                  <a:ext uri="{FF2B5EF4-FFF2-40B4-BE49-F238E27FC236}">
                    <a16:creationId xmlns:a16="http://schemas.microsoft.com/office/drawing/2014/main" id="{73DA2188-1779-9A19-A319-EEAA3993C029}"/>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 33">
              <a:extLst>
                <a:ext uri="{FF2B5EF4-FFF2-40B4-BE49-F238E27FC236}">
                  <a16:creationId xmlns:a16="http://schemas.microsoft.com/office/drawing/2014/main" id="{3769D065-A624-0946-1A4B-531116BEB130}"/>
                </a:ext>
              </a:extLst>
            </p:cNvPr>
            <p:cNvGrpSpPr/>
            <p:nvPr/>
          </p:nvGrpSpPr>
          <p:grpSpPr>
            <a:xfrm>
              <a:off x="4672505" y="5266865"/>
              <a:ext cx="218661" cy="207728"/>
              <a:chOff x="4949687" y="2261480"/>
              <a:chExt cx="2292626" cy="2177996"/>
            </a:xfrm>
          </p:grpSpPr>
          <p:sp>
            <p:nvSpPr>
              <p:cNvPr id="35" name="Oval 34">
                <a:extLst>
                  <a:ext uri="{FF2B5EF4-FFF2-40B4-BE49-F238E27FC236}">
                    <a16:creationId xmlns:a16="http://schemas.microsoft.com/office/drawing/2014/main" id="{D6320F37-58CB-8E8D-9E50-A1320CDFD616}"/>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03F84E5D-14B5-880B-79EA-171B2E75AD4B}"/>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 name="Group 36">
              <a:extLst>
                <a:ext uri="{FF2B5EF4-FFF2-40B4-BE49-F238E27FC236}">
                  <a16:creationId xmlns:a16="http://schemas.microsoft.com/office/drawing/2014/main" id="{616AC39C-173E-EA96-8898-CDD9EF0357A6}"/>
                </a:ext>
              </a:extLst>
            </p:cNvPr>
            <p:cNvGrpSpPr/>
            <p:nvPr/>
          </p:nvGrpSpPr>
          <p:grpSpPr>
            <a:xfrm>
              <a:off x="5053844" y="5266865"/>
              <a:ext cx="218661" cy="207728"/>
              <a:chOff x="4949687" y="2261480"/>
              <a:chExt cx="2292626" cy="2177996"/>
            </a:xfrm>
          </p:grpSpPr>
          <p:sp>
            <p:nvSpPr>
              <p:cNvPr id="38" name="Oval 37">
                <a:extLst>
                  <a:ext uri="{FF2B5EF4-FFF2-40B4-BE49-F238E27FC236}">
                    <a16:creationId xmlns:a16="http://schemas.microsoft.com/office/drawing/2014/main" id="{CC210078-83A2-A385-01B5-4DCCC990E485}"/>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a:extLst>
                  <a:ext uri="{FF2B5EF4-FFF2-40B4-BE49-F238E27FC236}">
                    <a16:creationId xmlns:a16="http://schemas.microsoft.com/office/drawing/2014/main" id="{20BCF6F1-41E4-2CF9-2720-C32E9958B1DC}"/>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0" name="Group 39">
              <a:extLst>
                <a:ext uri="{FF2B5EF4-FFF2-40B4-BE49-F238E27FC236}">
                  <a16:creationId xmlns:a16="http://schemas.microsoft.com/office/drawing/2014/main" id="{67704EAE-06EB-67A0-A6B9-F8B3367CAE14}"/>
                </a:ext>
              </a:extLst>
            </p:cNvPr>
            <p:cNvGrpSpPr/>
            <p:nvPr/>
          </p:nvGrpSpPr>
          <p:grpSpPr>
            <a:xfrm>
              <a:off x="5435183" y="5266865"/>
              <a:ext cx="218661" cy="207728"/>
              <a:chOff x="4949687" y="2261480"/>
              <a:chExt cx="2292626" cy="2177996"/>
            </a:xfrm>
          </p:grpSpPr>
          <p:sp>
            <p:nvSpPr>
              <p:cNvPr id="41" name="Oval 40">
                <a:extLst>
                  <a:ext uri="{FF2B5EF4-FFF2-40B4-BE49-F238E27FC236}">
                    <a16:creationId xmlns:a16="http://schemas.microsoft.com/office/drawing/2014/main" id="{B0C4B81C-84EC-1492-0918-8D44DA86D979}"/>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a:extLst>
                  <a:ext uri="{FF2B5EF4-FFF2-40B4-BE49-F238E27FC236}">
                    <a16:creationId xmlns:a16="http://schemas.microsoft.com/office/drawing/2014/main" id="{5C3330EA-E1E2-F243-67E4-16C4A03A87E3}"/>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3" name="Group 42">
              <a:extLst>
                <a:ext uri="{FF2B5EF4-FFF2-40B4-BE49-F238E27FC236}">
                  <a16:creationId xmlns:a16="http://schemas.microsoft.com/office/drawing/2014/main" id="{3AC86F4F-D08D-1115-DE69-0808CEA1E725}"/>
                </a:ext>
              </a:extLst>
            </p:cNvPr>
            <p:cNvGrpSpPr/>
            <p:nvPr/>
          </p:nvGrpSpPr>
          <p:grpSpPr>
            <a:xfrm>
              <a:off x="5816522" y="5266865"/>
              <a:ext cx="218661" cy="207728"/>
              <a:chOff x="4949687" y="2261480"/>
              <a:chExt cx="2292626" cy="2177996"/>
            </a:xfrm>
          </p:grpSpPr>
          <p:sp>
            <p:nvSpPr>
              <p:cNvPr id="44" name="Oval 43">
                <a:extLst>
                  <a:ext uri="{FF2B5EF4-FFF2-40B4-BE49-F238E27FC236}">
                    <a16:creationId xmlns:a16="http://schemas.microsoft.com/office/drawing/2014/main" id="{BCF6AED8-B65A-D104-78DD-FE69B998F762}"/>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Oval 44">
                <a:extLst>
                  <a:ext uri="{FF2B5EF4-FFF2-40B4-BE49-F238E27FC236}">
                    <a16:creationId xmlns:a16="http://schemas.microsoft.com/office/drawing/2014/main" id="{2360E263-64A7-9AC1-95AB-97A923603E74}"/>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6" name="Group 45">
              <a:extLst>
                <a:ext uri="{FF2B5EF4-FFF2-40B4-BE49-F238E27FC236}">
                  <a16:creationId xmlns:a16="http://schemas.microsoft.com/office/drawing/2014/main" id="{8A005AF1-BFEB-E3BE-B2D9-DE10AC0019E3}"/>
                </a:ext>
              </a:extLst>
            </p:cNvPr>
            <p:cNvGrpSpPr/>
            <p:nvPr/>
          </p:nvGrpSpPr>
          <p:grpSpPr>
            <a:xfrm>
              <a:off x="6197861" y="5266865"/>
              <a:ext cx="218661" cy="207728"/>
              <a:chOff x="4949687" y="2261480"/>
              <a:chExt cx="2292626" cy="2177996"/>
            </a:xfrm>
          </p:grpSpPr>
          <p:sp>
            <p:nvSpPr>
              <p:cNvPr id="47" name="Oval 46">
                <a:extLst>
                  <a:ext uri="{FF2B5EF4-FFF2-40B4-BE49-F238E27FC236}">
                    <a16:creationId xmlns:a16="http://schemas.microsoft.com/office/drawing/2014/main" id="{9B56452A-E82C-BDE8-FAA5-CE66DA3CCE71}"/>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Oval 47">
                <a:extLst>
                  <a:ext uri="{FF2B5EF4-FFF2-40B4-BE49-F238E27FC236}">
                    <a16:creationId xmlns:a16="http://schemas.microsoft.com/office/drawing/2014/main" id="{D2B31456-8945-614A-CAC4-390E53E53EB1}"/>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9" name="Group 48">
              <a:extLst>
                <a:ext uri="{FF2B5EF4-FFF2-40B4-BE49-F238E27FC236}">
                  <a16:creationId xmlns:a16="http://schemas.microsoft.com/office/drawing/2014/main" id="{70F473D7-5B3D-B581-006F-FBFD46FB47D2}"/>
                </a:ext>
              </a:extLst>
            </p:cNvPr>
            <p:cNvGrpSpPr/>
            <p:nvPr/>
          </p:nvGrpSpPr>
          <p:grpSpPr>
            <a:xfrm>
              <a:off x="6579200" y="5266865"/>
              <a:ext cx="218661" cy="207728"/>
              <a:chOff x="4949687" y="2261480"/>
              <a:chExt cx="2292626" cy="2177996"/>
            </a:xfrm>
          </p:grpSpPr>
          <p:sp>
            <p:nvSpPr>
              <p:cNvPr id="50" name="Oval 49">
                <a:extLst>
                  <a:ext uri="{FF2B5EF4-FFF2-40B4-BE49-F238E27FC236}">
                    <a16:creationId xmlns:a16="http://schemas.microsoft.com/office/drawing/2014/main" id="{22FD0AA1-7593-B4AE-FE4B-F8B83564F0F0}"/>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Oval 50">
                <a:extLst>
                  <a:ext uri="{FF2B5EF4-FFF2-40B4-BE49-F238E27FC236}">
                    <a16:creationId xmlns:a16="http://schemas.microsoft.com/office/drawing/2014/main" id="{81ABEC26-6A44-F38E-9830-1DAA215D23FF}"/>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4" name="Oval 53">
              <a:extLst>
                <a:ext uri="{FF2B5EF4-FFF2-40B4-BE49-F238E27FC236}">
                  <a16:creationId xmlns:a16="http://schemas.microsoft.com/office/drawing/2014/main" id="{CE89311D-E8F4-4B57-3375-7B134B516885}"/>
                </a:ext>
              </a:extLst>
            </p:cNvPr>
            <p:cNvSpPr/>
            <p:nvPr/>
          </p:nvSpPr>
          <p:spPr>
            <a:xfrm rot="2848480">
              <a:off x="7008822" y="5288384"/>
              <a:ext cx="48593" cy="82307"/>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TextBox 54">
              <a:extLst>
                <a:ext uri="{FF2B5EF4-FFF2-40B4-BE49-F238E27FC236}">
                  <a16:creationId xmlns:a16="http://schemas.microsoft.com/office/drawing/2014/main" id="{808EA2B0-155E-E7DC-E681-C0A368E7773D}"/>
                </a:ext>
              </a:extLst>
            </p:cNvPr>
            <p:cNvSpPr txBox="1"/>
            <p:nvPr/>
          </p:nvSpPr>
          <p:spPr>
            <a:xfrm>
              <a:off x="3476523" y="4490510"/>
              <a:ext cx="1866217" cy="523220"/>
            </a:xfrm>
            <a:prstGeom prst="rect">
              <a:avLst/>
            </a:prstGeom>
            <a:noFill/>
          </p:spPr>
          <p:txBody>
            <a:bodyPr wrap="none" rtlCol="0">
              <a:spAutoFit/>
            </a:bodyPr>
            <a:lstStyle/>
            <a:p>
              <a:pPr algn="l"/>
              <a:r>
                <a:rPr lang="en-GB" sz="2800" dirty="0" err="1">
                  <a:latin typeface="Arial" panose="020B0604020202020204" pitchFamily="34" charset="0"/>
                  <a:cs typeface="Arial" panose="020B0604020202020204" pitchFamily="34" charset="0"/>
                </a:rPr>
                <a:t>Creathadh</a:t>
              </a:r>
              <a:endParaRPr lang="en-GB" sz="2800" dirty="0">
                <a:latin typeface="Arial" panose="020B0604020202020204" pitchFamily="34" charset="0"/>
                <a:cs typeface="Arial" panose="020B0604020202020204" pitchFamily="34" charset="0"/>
              </a:endParaRPr>
            </a:p>
          </p:txBody>
        </p:sp>
        <p:sp>
          <p:nvSpPr>
            <p:cNvPr id="56" name="Freeform: Shape 55">
              <a:extLst>
                <a:ext uri="{FF2B5EF4-FFF2-40B4-BE49-F238E27FC236}">
                  <a16:creationId xmlns:a16="http://schemas.microsoft.com/office/drawing/2014/main" id="{1CE6DBFE-DDB6-099C-5EF9-966CA64B210F}"/>
                </a:ext>
              </a:extLst>
            </p:cNvPr>
            <p:cNvSpPr/>
            <p:nvPr/>
          </p:nvSpPr>
          <p:spPr>
            <a:xfrm>
              <a:off x="3943804" y="5001213"/>
              <a:ext cx="511576" cy="229696"/>
            </a:xfrm>
            <a:custGeom>
              <a:avLst/>
              <a:gdLst>
                <a:gd name="csX0" fmla="*/ 0 w 511576"/>
                <a:gd name="csY0" fmla="*/ 113922 h 229696"/>
                <a:gd name="csX1" fmla="*/ 199314 w 511576"/>
                <a:gd name="csY1" fmla="*/ 14687 h 229696"/>
                <a:gd name="csX2" fmla="*/ 132072 w 511576"/>
                <a:gd name="csY2" fmla="*/ 93734 h 229696"/>
                <a:gd name="csX3" fmla="*/ 369900 w 511576"/>
                <a:gd name="csY3" fmla="*/ 93734 h 229696"/>
                <a:gd name="csX4" fmla="*/ 290454 w 511576"/>
                <a:gd name="csY4" fmla="*/ 0 h 229696"/>
                <a:gd name="csX5" fmla="*/ 511576 w 511576"/>
                <a:gd name="csY5" fmla="*/ 123682 h 229696"/>
                <a:gd name="csX6" fmla="*/ 296772 w 511576"/>
                <a:gd name="csY6" fmla="*/ 229695 h 229696"/>
                <a:gd name="csX7" fmla="*/ 377213 w 511576"/>
                <a:gd name="csY7" fmla="*/ 135958 h 229696"/>
                <a:gd name="csX8" fmla="*/ 126422 w 511576"/>
                <a:gd name="csY8" fmla="*/ 135958 h 229696"/>
                <a:gd name="csX9" fmla="*/ 205177 w 511576"/>
                <a:gd name="csY9" fmla="*/ 229696 h 229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11576" h="229696">
                  <a:moveTo>
                    <a:pt x="0" y="113922"/>
                  </a:moveTo>
                  <a:lnTo>
                    <a:pt x="199314" y="14687"/>
                  </a:lnTo>
                  <a:lnTo>
                    <a:pt x="132072" y="93734"/>
                  </a:lnTo>
                  <a:lnTo>
                    <a:pt x="369900" y="93734"/>
                  </a:lnTo>
                  <a:lnTo>
                    <a:pt x="290454" y="0"/>
                  </a:lnTo>
                  <a:lnTo>
                    <a:pt x="511576" y="123682"/>
                  </a:lnTo>
                  <a:lnTo>
                    <a:pt x="296772" y="229695"/>
                  </a:lnTo>
                  <a:lnTo>
                    <a:pt x="377213" y="135958"/>
                  </a:lnTo>
                  <a:lnTo>
                    <a:pt x="126422" y="135958"/>
                  </a:lnTo>
                  <a:lnTo>
                    <a:pt x="205177" y="229696"/>
                  </a:lnTo>
                  <a:close/>
                </a:path>
              </a:pathLst>
            </a:cu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7" name="TextBox 56">
            <a:extLst>
              <a:ext uri="{FF2B5EF4-FFF2-40B4-BE49-F238E27FC236}">
                <a16:creationId xmlns:a16="http://schemas.microsoft.com/office/drawing/2014/main" id="{3A683A6B-BEF3-3123-0CD2-0CA6C3E063B2}"/>
              </a:ext>
            </a:extLst>
          </p:cNvPr>
          <p:cNvSpPr txBox="1"/>
          <p:nvPr/>
        </p:nvSpPr>
        <p:spPr>
          <a:xfrm>
            <a:off x="5517655" y="4097944"/>
            <a:ext cx="2497126" cy="954107"/>
          </a:xfrm>
          <a:prstGeom prst="rect">
            <a:avLst/>
          </a:prstGeom>
          <a:noFill/>
        </p:spPr>
        <p:txBody>
          <a:bodyPr wrap="square" rtlCol="0">
            <a:spAutoFit/>
          </a:bodyPr>
          <a:lstStyle/>
          <a:p>
            <a:r>
              <a:rPr lang="ga-IE" sz="2800" dirty="0"/>
              <a:t>Aimplitiúid ach ní treo</a:t>
            </a:r>
            <a:endParaRPr lang="en-GB" sz="2800" dirty="0">
              <a:latin typeface="Arial" panose="020B0604020202020204" pitchFamily="34" charset="0"/>
              <a:cs typeface="Arial" panose="020B0604020202020204" pitchFamily="34" charset="0"/>
            </a:endParaRPr>
          </a:p>
        </p:txBody>
      </p:sp>
      <p:sp>
        <p:nvSpPr>
          <p:cNvPr id="60" name="TextBox 59">
            <a:extLst>
              <a:ext uri="{FF2B5EF4-FFF2-40B4-BE49-F238E27FC236}">
                <a16:creationId xmlns:a16="http://schemas.microsoft.com/office/drawing/2014/main" id="{49DD00CF-8721-BDE7-2079-050C7DF557BE}"/>
              </a:ext>
            </a:extLst>
          </p:cNvPr>
          <p:cNvSpPr txBox="1"/>
          <p:nvPr/>
        </p:nvSpPr>
        <p:spPr>
          <a:xfrm>
            <a:off x="538481" y="5468278"/>
            <a:ext cx="8217212" cy="954107"/>
          </a:xfrm>
          <a:prstGeom prst="rect">
            <a:avLst/>
          </a:prstGeom>
          <a:noFill/>
        </p:spPr>
        <p:txBody>
          <a:bodyPr wrap="square" rtlCol="0">
            <a:spAutoFit/>
          </a:bodyPr>
          <a:lstStyle/>
          <a:p>
            <a:r>
              <a:rPr lang="ga-IE" sz="2800" dirty="0"/>
              <a:t>Ar an ríomhaire, léiríonn an </a:t>
            </a:r>
            <a:r>
              <a:rPr lang="en-IE" sz="2800" dirty="0"/>
              <a:t>y-</a:t>
            </a:r>
            <a:r>
              <a:rPr lang="ga-IE" sz="2800" dirty="0"/>
              <a:t>ais méid an díláithrithe, </a:t>
            </a:r>
            <a:r>
              <a:rPr lang="en-IE" sz="2800" dirty="0"/>
              <a:t>ach </a:t>
            </a:r>
            <a:r>
              <a:rPr lang="ga-IE" sz="2800" dirty="0"/>
              <a:t>ní an treo.</a:t>
            </a:r>
            <a:endParaRPr lang="en-GB" sz="2800" dirty="0">
              <a:latin typeface="Arial" panose="020B0604020202020204" pitchFamily="34" charset="0"/>
              <a:cs typeface="Arial" panose="020B0604020202020204" pitchFamily="34" charset="0"/>
            </a:endParaRPr>
          </a:p>
        </p:txBody>
      </p:sp>
      <p:grpSp>
        <p:nvGrpSpPr>
          <p:cNvPr id="12" name="Group 11">
            <a:extLst>
              <a:ext uri="{FF2B5EF4-FFF2-40B4-BE49-F238E27FC236}">
                <a16:creationId xmlns:a16="http://schemas.microsoft.com/office/drawing/2014/main" id="{AA0D0746-AD47-B3D9-C0FD-C3CCF2BCAC30}"/>
              </a:ext>
            </a:extLst>
          </p:cNvPr>
          <p:cNvGrpSpPr/>
          <p:nvPr/>
        </p:nvGrpSpPr>
        <p:grpSpPr>
          <a:xfrm>
            <a:off x="2712548" y="3908817"/>
            <a:ext cx="2440391" cy="1237994"/>
            <a:chOff x="2606847" y="4196746"/>
            <a:chExt cx="3090902" cy="1342164"/>
          </a:xfrm>
        </p:grpSpPr>
        <p:sp>
          <p:nvSpPr>
            <p:cNvPr id="65" name="Rectangle: Rounded Corners 64">
              <a:extLst>
                <a:ext uri="{FF2B5EF4-FFF2-40B4-BE49-F238E27FC236}">
                  <a16:creationId xmlns:a16="http://schemas.microsoft.com/office/drawing/2014/main" id="{FBADED78-5C34-D943-8EEE-F0BEC2E27614}"/>
                </a:ext>
              </a:extLst>
            </p:cNvPr>
            <p:cNvSpPr/>
            <p:nvPr/>
          </p:nvSpPr>
          <p:spPr>
            <a:xfrm>
              <a:off x="2606847" y="4196746"/>
              <a:ext cx="2649568" cy="1342164"/>
            </a:xfrm>
            <a:prstGeom prst="roundRect">
              <a:avLst>
                <a:gd name="adj" fmla="val 5235"/>
              </a:avLst>
            </a:prstGeom>
            <a:solidFill>
              <a:schemeClr val="tx2">
                <a:lumMod val="10000"/>
                <a:lumOff val="9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Freeform: Shape 57">
              <a:extLst>
                <a:ext uri="{FF2B5EF4-FFF2-40B4-BE49-F238E27FC236}">
                  <a16:creationId xmlns:a16="http://schemas.microsoft.com/office/drawing/2014/main" id="{E532AB36-27CA-7825-FF43-7D11589B6459}"/>
                </a:ext>
              </a:extLst>
            </p:cNvPr>
            <p:cNvSpPr/>
            <p:nvPr/>
          </p:nvSpPr>
          <p:spPr>
            <a:xfrm rot="16200000">
              <a:off x="5091920" y="4775373"/>
              <a:ext cx="991811" cy="219846"/>
            </a:xfrm>
            <a:custGeom>
              <a:avLst/>
              <a:gdLst>
                <a:gd name="csX0" fmla="*/ 0 w 511576"/>
                <a:gd name="csY0" fmla="*/ 113922 h 229696"/>
                <a:gd name="csX1" fmla="*/ 199314 w 511576"/>
                <a:gd name="csY1" fmla="*/ 14687 h 229696"/>
                <a:gd name="csX2" fmla="*/ 132072 w 511576"/>
                <a:gd name="csY2" fmla="*/ 93734 h 229696"/>
                <a:gd name="csX3" fmla="*/ 369900 w 511576"/>
                <a:gd name="csY3" fmla="*/ 93734 h 229696"/>
                <a:gd name="csX4" fmla="*/ 290454 w 511576"/>
                <a:gd name="csY4" fmla="*/ 0 h 229696"/>
                <a:gd name="csX5" fmla="*/ 511576 w 511576"/>
                <a:gd name="csY5" fmla="*/ 123682 h 229696"/>
                <a:gd name="csX6" fmla="*/ 296772 w 511576"/>
                <a:gd name="csY6" fmla="*/ 229695 h 229696"/>
                <a:gd name="csX7" fmla="*/ 377213 w 511576"/>
                <a:gd name="csY7" fmla="*/ 135958 h 229696"/>
                <a:gd name="csX8" fmla="*/ 126422 w 511576"/>
                <a:gd name="csY8" fmla="*/ 135958 h 229696"/>
                <a:gd name="csX9" fmla="*/ 205177 w 511576"/>
                <a:gd name="csY9" fmla="*/ 229696 h 229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11576" h="229696">
                  <a:moveTo>
                    <a:pt x="0" y="113922"/>
                  </a:moveTo>
                  <a:lnTo>
                    <a:pt x="199314" y="14687"/>
                  </a:lnTo>
                  <a:lnTo>
                    <a:pt x="132072" y="93734"/>
                  </a:lnTo>
                  <a:lnTo>
                    <a:pt x="369900" y="93734"/>
                  </a:lnTo>
                  <a:lnTo>
                    <a:pt x="290454" y="0"/>
                  </a:lnTo>
                  <a:lnTo>
                    <a:pt x="511576" y="123682"/>
                  </a:lnTo>
                  <a:lnTo>
                    <a:pt x="296772" y="229695"/>
                  </a:lnTo>
                  <a:lnTo>
                    <a:pt x="377213" y="135958"/>
                  </a:lnTo>
                  <a:lnTo>
                    <a:pt x="126422" y="135958"/>
                  </a:lnTo>
                  <a:lnTo>
                    <a:pt x="205177" y="229696"/>
                  </a:lnTo>
                  <a:close/>
                </a:path>
              </a:pathLst>
            </a:cu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1" name="Freeform: Shape 60">
              <a:extLst>
                <a:ext uri="{FF2B5EF4-FFF2-40B4-BE49-F238E27FC236}">
                  <a16:creationId xmlns:a16="http://schemas.microsoft.com/office/drawing/2014/main" id="{07DC797B-F4FB-BC9F-83CB-D0668E92369F}"/>
                </a:ext>
              </a:extLst>
            </p:cNvPr>
            <p:cNvSpPr/>
            <p:nvPr/>
          </p:nvSpPr>
          <p:spPr>
            <a:xfrm>
              <a:off x="2647587" y="4300916"/>
              <a:ext cx="2608827" cy="1143014"/>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462511" h="2032870">
                  <a:moveTo>
                    <a:pt x="0" y="1703676"/>
                  </a:moveTo>
                  <a:cubicBezTo>
                    <a:pt x="67733" y="1136409"/>
                    <a:pt x="127000" y="-3769"/>
                    <a:pt x="203200" y="1876"/>
                  </a:cubicBezTo>
                  <a:cubicBezTo>
                    <a:pt x="279400" y="7521"/>
                    <a:pt x="385939" y="851366"/>
                    <a:pt x="457200" y="933210"/>
                  </a:cubicBezTo>
                  <a:cubicBezTo>
                    <a:pt x="528461" y="1015054"/>
                    <a:pt x="579261" y="452725"/>
                    <a:pt x="630767" y="492942"/>
                  </a:cubicBezTo>
                  <a:cubicBezTo>
                    <a:pt x="682273" y="533159"/>
                    <a:pt x="704851" y="509171"/>
                    <a:pt x="740834" y="653810"/>
                  </a:cubicBezTo>
                  <a:cubicBezTo>
                    <a:pt x="776817" y="798449"/>
                    <a:pt x="803628" y="1375593"/>
                    <a:pt x="846667" y="1360776"/>
                  </a:cubicBezTo>
                  <a:cubicBezTo>
                    <a:pt x="889706" y="1345959"/>
                    <a:pt x="919340" y="1315269"/>
                    <a:pt x="948267" y="1365010"/>
                  </a:cubicBezTo>
                  <a:cubicBezTo>
                    <a:pt x="977194" y="1414751"/>
                    <a:pt x="1104901" y="497175"/>
                    <a:pt x="1185334" y="605125"/>
                  </a:cubicBezTo>
                  <a:cubicBezTo>
                    <a:pt x="1265767" y="713075"/>
                    <a:pt x="1340556" y="2110429"/>
                    <a:pt x="1430867" y="2012710"/>
                  </a:cubicBezTo>
                  <a:cubicBezTo>
                    <a:pt x="1521178" y="1914991"/>
                    <a:pt x="1641122" y="194493"/>
                    <a:pt x="1727200" y="18810"/>
                  </a:cubicBezTo>
                  <a:cubicBezTo>
                    <a:pt x="1813278" y="-156873"/>
                    <a:pt x="1879601" y="955788"/>
                    <a:pt x="1947334" y="958610"/>
                  </a:cubicBezTo>
                  <a:cubicBezTo>
                    <a:pt x="2015067" y="961432"/>
                    <a:pt x="2034823" y="549387"/>
                    <a:pt x="2099734" y="509876"/>
                  </a:cubicBezTo>
                  <a:cubicBezTo>
                    <a:pt x="2164645" y="470365"/>
                    <a:pt x="2263423" y="1057387"/>
                    <a:pt x="2345267" y="1331143"/>
                  </a:cubicBezTo>
                  <a:cubicBezTo>
                    <a:pt x="2376311" y="1311387"/>
                    <a:pt x="2389011" y="1404521"/>
                    <a:pt x="2438400" y="1271876"/>
                  </a:cubicBezTo>
                  <a:cubicBezTo>
                    <a:pt x="2487789" y="1139232"/>
                    <a:pt x="2557639" y="408982"/>
                    <a:pt x="2641600" y="535276"/>
                  </a:cubicBezTo>
                  <a:cubicBezTo>
                    <a:pt x="2725561" y="661570"/>
                    <a:pt x="2850445" y="2110076"/>
                    <a:pt x="2942167" y="2029643"/>
                  </a:cubicBezTo>
                  <a:cubicBezTo>
                    <a:pt x="3033889" y="1949210"/>
                    <a:pt x="3105210" y="182979"/>
                    <a:pt x="3191934" y="52676"/>
                  </a:cubicBezTo>
                  <a:cubicBezTo>
                    <a:pt x="3278658" y="-77627"/>
                    <a:pt x="3434289" y="1213960"/>
                    <a:pt x="3462511" y="1247826"/>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3" name="Straight Connector 62">
              <a:extLst>
                <a:ext uri="{FF2B5EF4-FFF2-40B4-BE49-F238E27FC236}">
                  <a16:creationId xmlns:a16="http://schemas.microsoft.com/office/drawing/2014/main" id="{2A737EC6-2257-FF6C-A4F4-C2941786D4D2}"/>
                </a:ext>
              </a:extLst>
            </p:cNvPr>
            <p:cNvCxnSpPr>
              <a:cxnSpLocks/>
            </p:cNvCxnSpPr>
            <p:nvPr/>
          </p:nvCxnSpPr>
          <p:spPr>
            <a:xfrm flipH="1">
              <a:off x="2609523" y="4972437"/>
              <a:ext cx="2646891"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4" name="TextBox 3">
            <a:extLst>
              <a:ext uri="{FF2B5EF4-FFF2-40B4-BE49-F238E27FC236}">
                <a16:creationId xmlns:a16="http://schemas.microsoft.com/office/drawing/2014/main" id="{1B1EBBBC-4408-2C38-5051-78645CEEE88F}"/>
              </a:ext>
            </a:extLst>
          </p:cNvPr>
          <p:cNvSpPr txBox="1"/>
          <p:nvPr/>
        </p:nvSpPr>
        <p:spPr>
          <a:xfrm>
            <a:off x="538480" y="1415893"/>
            <a:ext cx="7853785" cy="954107"/>
          </a:xfrm>
          <a:prstGeom prst="rect">
            <a:avLst/>
          </a:prstGeom>
          <a:noFill/>
        </p:spPr>
        <p:txBody>
          <a:bodyPr wrap="square" rtlCol="0">
            <a:spAutoFit/>
          </a:bodyPr>
          <a:lstStyle/>
          <a:p>
            <a:r>
              <a:rPr lang="en-GB" sz="2800" dirty="0" err="1">
                <a:latin typeface="Arial" panose="020B0604020202020204" pitchFamily="34" charset="0"/>
                <a:cs typeface="Arial" panose="020B0604020202020204" pitchFamily="34" charset="0"/>
              </a:rPr>
              <a:t>Creathann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móilíní</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aeir</a:t>
            </a:r>
            <a:r>
              <a:rPr lang="en-GB" sz="2800" dirty="0">
                <a:latin typeface="Arial" panose="020B0604020202020204" pitchFamily="34" charset="0"/>
                <a:cs typeface="Arial" panose="020B0604020202020204" pitchFamily="34" charset="0"/>
              </a:rPr>
              <a:t> go </a:t>
            </a:r>
            <a:r>
              <a:rPr lang="en-GB" sz="2800" dirty="0" err="1">
                <a:latin typeface="Arial" panose="020B0604020202020204" pitchFamily="34" charset="0"/>
                <a:cs typeface="Arial" panose="020B0604020202020204" pitchFamily="34" charset="0"/>
              </a:rPr>
              <a:t>comhthreomhar</a:t>
            </a:r>
            <a:r>
              <a:rPr lang="en-GB" sz="2800" dirty="0">
                <a:latin typeface="Arial" panose="020B0604020202020204" pitchFamily="34" charset="0"/>
                <a:cs typeface="Arial" panose="020B0604020202020204" pitchFamily="34" charset="0"/>
              </a:rPr>
              <a:t> le </a:t>
            </a:r>
            <a:r>
              <a:rPr lang="en-GB" sz="2800" dirty="0" err="1">
                <a:latin typeface="Arial" panose="020B0604020202020204" pitchFamily="34" charset="0"/>
                <a:cs typeface="Arial" panose="020B0604020202020204" pitchFamily="34" charset="0"/>
              </a:rPr>
              <a:t>treo</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taistil</a:t>
            </a:r>
            <a:r>
              <a:rPr lang="en-GB" sz="2800" dirty="0">
                <a:latin typeface="Arial" panose="020B0604020202020204" pitchFamily="34" charset="0"/>
                <a:cs typeface="Arial" panose="020B0604020202020204" pitchFamily="34" charset="0"/>
              </a:rPr>
              <a:t> na </a:t>
            </a:r>
            <a:r>
              <a:rPr lang="en-GB" sz="2800" dirty="0" err="1">
                <a:latin typeface="Arial" panose="020B0604020202020204" pitchFamily="34" charset="0"/>
                <a:cs typeface="Arial" panose="020B0604020202020204" pitchFamily="34" charset="0"/>
              </a:rPr>
              <a:t>dtonn</a:t>
            </a:r>
            <a:r>
              <a:rPr lang="en-GB" sz="2800" dirty="0">
                <a:latin typeface="Arial" panose="020B0604020202020204" pitchFamily="34" charset="0"/>
                <a:cs typeface="Arial" panose="020B0604020202020204" pitchFamily="34" charset="0"/>
              </a:rPr>
              <a:t>.</a:t>
            </a:r>
          </a:p>
        </p:txBody>
      </p:sp>
      <p:sp>
        <p:nvSpPr>
          <p:cNvPr id="10" name="TextBox 9">
            <a:extLst>
              <a:ext uri="{FF2B5EF4-FFF2-40B4-BE49-F238E27FC236}">
                <a16:creationId xmlns:a16="http://schemas.microsoft.com/office/drawing/2014/main" id="{A797CEC3-4EDD-072D-00D6-4D37CD45A0F6}"/>
              </a:ext>
            </a:extLst>
          </p:cNvPr>
          <p:cNvSpPr txBox="1"/>
          <p:nvPr/>
        </p:nvSpPr>
        <p:spPr>
          <a:xfrm>
            <a:off x="150607" y="2955666"/>
            <a:ext cx="2015099" cy="523220"/>
          </a:xfrm>
          <a:prstGeom prst="rect">
            <a:avLst/>
          </a:prstGeom>
          <a:noFill/>
        </p:spPr>
        <p:txBody>
          <a:bodyPr wrap="square" rtlCol="0">
            <a:spAutoFit/>
          </a:bodyPr>
          <a:lstStyle/>
          <a:p>
            <a:pPr algn="l"/>
            <a:r>
              <a:rPr lang="en-GB" sz="2800" b="1" dirty="0" err="1">
                <a:latin typeface="Arial" panose="020B0604020202020204" pitchFamily="34" charset="0"/>
                <a:cs typeface="Arial" panose="020B0604020202020204" pitchFamily="34" charset="0"/>
              </a:rPr>
              <a:t>Réaltacht</a:t>
            </a:r>
            <a:r>
              <a:rPr lang="en-GB" sz="2800" dirty="0">
                <a:latin typeface="Arial" panose="020B0604020202020204" pitchFamily="34" charset="0"/>
                <a:cs typeface="Arial" panose="020B0604020202020204" pitchFamily="34" charset="0"/>
              </a:rPr>
              <a:t>:</a:t>
            </a:r>
          </a:p>
        </p:txBody>
      </p:sp>
      <p:sp>
        <p:nvSpPr>
          <p:cNvPr id="11" name="TextBox 10">
            <a:extLst>
              <a:ext uri="{FF2B5EF4-FFF2-40B4-BE49-F238E27FC236}">
                <a16:creationId xmlns:a16="http://schemas.microsoft.com/office/drawing/2014/main" id="{D9720CCB-E979-F62A-A3CE-E866C9565FC2}"/>
              </a:ext>
            </a:extLst>
          </p:cNvPr>
          <p:cNvSpPr txBox="1"/>
          <p:nvPr/>
        </p:nvSpPr>
        <p:spPr>
          <a:xfrm>
            <a:off x="150607" y="4235263"/>
            <a:ext cx="2108604" cy="523220"/>
          </a:xfrm>
          <a:prstGeom prst="rect">
            <a:avLst/>
          </a:prstGeom>
          <a:noFill/>
        </p:spPr>
        <p:txBody>
          <a:bodyPr wrap="square" rtlCol="0">
            <a:spAutoFit/>
          </a:bodyPr>
          <a:lstStyle/>
          <a:p>
            <a:pPr algn="l"/>
            <a:r>
              <a:rPr lang="en-GB" sz="2800" b="1" dirty="0" err="1">
                <a:latin typeface="Arial" panose="020B0604020202020204" pitchFamily="34" charset="0"/>
                <a:cs typeface="Arial" panose="020B0604020202020204" pitchFamily="34" charset="0"/>
              </a:rPr>
              <a:t>Ríomhaire</a:t>
            </a:r>
            <a:r>
              <a:rPr lang="en-GB" sz="2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451436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0" grpId="0"/>
      <p:bldP spid="4"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24158-82FD-3D65-B274-C9BD8E165E7F}"/>
              </a:ext>
            </a:extLst>
          </p:cNvPr>
          <p:cNvSpPr>
            <a:spLocks noGrp="1"/>
          </p:cNvSpPr>
          <p:nvPr>
            <p:ph type="title"/>
          </p:nvPr>
        </p:nvSpPr>
        <p:spPr>
          <a:xfrm>
            <a:off x="628650" y="1779254"/>
            <a:ext cx="7886700" cy="2905480"/>
          </a:xfrm>
        </p:spPr>
        <p:txBody>
          <a:bodyPr>
            <a:normAutofit/>
          </a:bodyPr>
          <a:lstStyle/>
          <a:p>
            <a:r>
              <a:rPr lang="en-GB" sz="8800" dirty="0"/>
              <a:t> TONNTA MEICNIÚLA</a:t>
            </a:r>
          </a:p>
        </p:txBody>
      </p:sp>
    </p:spTree>
    <p:extLst>
      <p:ext uri="{BB962C8B-B14F-4D97-AF65-F5344CB8AC3E}">
        <p14:creationId xmlns:p14="http://schemas.microsoft.com/office/powerpoint/2010/main" val="4287105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3A30A-F3AC-DC7D-CADB-CB48F36BF4D4}"/>
              </a:ext>
            </a:extLst>
          </p:cNvPr>
          <p:cNvSpPr>
            <a:spLocks noGrp="1"/>
          </p:cNvSpPr>
          <p:nvPr>
            <p:ph type="title"/>
          </p:nvPr>
        </p:nvSpPr>
        <p:spPr>
          <a:xfrm>
            <a:off x="241300" y="155246"/>
            <a:ext cx="8724900" cy="590931"/>
          </a:xfrm>
        </p:spPr>
        <p:txBody>
          <a:bodyPr/>
          <a:lstStyle/>
          <a:p>
            <a:r>
              <a:rPr lang="ga-IE" dirty="0"/>
              <a:t>Cad a thuigtear le meán?</a:t>
            </a:r>
            <a:endParaRPr lang="en-GB" dirty="0"/>
          </a:p>
        </p:txBody>
      </p:sp>
      <p:sp>
        <p:nvSpPr>
          <p:cNvPr id="3" name="TextBox 2">
            <a:extLst>
              <a:ext uri="{FF2B5EF4-FFF2-40B4-BE49-F238E27FC236}">
                <a16:creationId xmlns:a16="http://schemas.microsoft.com/office/drawing/2014/main" id="{9703F16D-354E-16F1-F805-B6A82C4A65B0}"/>
              </a:ext>
            </a:extLst>
          </p:cNvPr>
          <p:cNvSpPr txBox="1"/>
          <p:nvPr/>
        </p:nvSpPr>
        <p:spPr>
          <a:xfrm>
            <a:off x="561139" y="1491915"/>
            <a:ext cx="8085221" cy="1569660"/>
          </a:xfrm>
          <a:prstGeom prst="rect">
            <a:avLst/>
          </a:prstGeom>
          <a:solidFill>
            <a:srgbClr val="FFFF99"/>
          </a:solidFill>
        </p:spPr>
        <p:txBody>
          <a:bodyPr wrap="square" rtlCol="0">
            <a:spAutoFit/>
          </a:bodyPr>
          <a:lstStyle/>
          <a:p>
            <a:r>
              <a:rPr lang="en-GB" sz="3200" b="1" dirty="0">
                <a:latin typeface="Arial" panose="020B0604020202020204" pitchFamily="34" charset="0"/>
                <a:cs typeface="Arial" panose="020B0604020202020204" pitchFamily="34" charset="0"/>
              </a:rPr>
              <a:t>Meán</a:t>
            </a:r>
            <a:r>
              <a:rPr lang="en-GB" sz="3200" dirty="0">
                <a:latin typeface="Arial" panose="020B0604020202020204" pitchFamily="34" charset="0"/>
                <a:cs typeface="Arial" panose="020B0604020202020204" pitchFamily="34" charset="0"/>
              </a:rPr>
              <a:t> a </a:t>
            </a:r>
            <a:r>
              <a:rPr lang="en-GB" sz="3200" dirty="0" err="1">
                <a:latin typeface="Arial" panose="020B0604020202020204" pitchFamily="34" charset="0"/>
                <a:cs typeface="Arial" panose="020B0604020202020204" pitchFamily="34" charset="0"/>
              </a:rPr>
              <a:t>thugtar</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ar</a:t>
            </a:r>
            <a:r>
              <a:rPr lang="en-GB" sz="3200" dirty="0">
                <a:latin typeface="Arial" panose="020B0604020202020204" pitchFamily="34" charset="0"/>
                <a:cs typeface="Arial" panose="020B0604020202020204" pitchFamily="34" charset="0"/>
              </a:rPr>
              <a:t> an</a:t>
            </a:r>
          </a:p>
          <a:p>
            <a:r>
              <a:rPr lang="en-GB" sz="3200" dirty="0" err="1">
                <a:latin typeface="Arial" panose="020B0604020202020204" pitchFamily="34" charset="0"/>
                <a:cs typeface="Arial" panose="020B0604020202020204" pitchFamily="34" charset="0"/>
              </a:rPr>
              <a:t>tsubstaint</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trína</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dtaistealaíonn</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tonn</a:t>
            </a:r>
            <a:r>
              <a:rPr lang="en-GB" sz="3200" dirty="0">
                <a:latin typeface="Arial" panose="020B0604020202020204" pitchFamily="34" charset="0"/>
                <a:cs typeface="Arial" panose="020B0604020202020204" pitchFamily="34" charset="0"/>
              </a:rPr>
              <a:t> </a:t>
            </a:r>
            <a:r>
              <a:rPr lang="en-GB" sz="3200" dirty="0" err="1">
                <a:latin typeface="Arial" panose="020B0604020202020204" pitchFamily="34" charset="0"/>
                <a:cs typeface="Arial" panose="020B0604020202020204" pitchFamily="34" charset="0"/>
              </a:rPr>
              <a:t>mheicniúil</a:t>
            </a:r>
            <a:r>
              <a:rPr lang="en-GB" sz="3200" dirty="0">
                <a:latin typeface="Arial" panose="020B0604020202020204" pitchFamily="34" charset="0"/>
                <a:cs typeface="Arial" panose="020B0604020202020204" pitchFamily="34" charset="0"/>
              </a:rPr>
              <a:t>.</a:t>
            </a:r>
          </a:p>
        </p:txBody>
      </p:sp>
      <p:sp>
        <p:nvSpPr>
          <p:cNvPr id="4" name="TextBox 3">
            <a:extLst>
              <a:ext uri="{FF2B5EF4-FFF2-40B4-BE49-F238E27FC236}">
                <a16:creationId xmlns:a16="http://schemas.microsoft.com/office/drawing/2014/main" id="{83740833-0E82-863E-24C4-C893734CD0E6}"/>
              </a:ext>
            </a:extLst>
          </p:cNvPr>
          <p:cNvSpPr txBox="1"/>
          <p:nvPr/>
        </p:nvSpPr>
        <p:spPr>
          <a:xfrm>
            <a:off x="686399" y="3295663"/>
            <a:ext cx="8085221" cy="2246769"/>
          </a:xfrm>
          <a:prstGeom prst="rect">
            <a:avLst/>
          </a:prstGeom>
          <a:noFill/>
        </p:spPr>
        <p:txBody>
          <a:bodyPr wrap="square" rtlCol="0">
            <a:spAutoFit/>
          </a:bodyPr>
          <a:lstStyle/>
          <a:p>
            <a:pPr algn="l"/>
            <a:r>
              <a:rPr lang="en-GB" sz="2800" dirty="0" err="1">
                <a:latin typeface="Arial" panose="020B0604020202020204" pitchFamily="34" charset="0"/>
                <a:cs typeface="Arial" panose="020B0604020202020204" pitchFamily="34" charset="0"/>
              </a:rPr>
              <a:t>Nótaí</a:t>
            </a:r>
            <a:r>
              <a:rPr lang="en-GB" sz="2800" dirty="0">
                <a:latin typeface="Arial" panose="020B0604020202020204" pitchFamily="34" charset="0"/>
                <a:cs typeface="Arial" panose="020B0604020202020204" pitchFamily="34" charset="0"/>
              </a:rPr>
              <a:t>:</a:t>
            </a:r>
          </a:p>
          <a:p>
            <a:r>
              <a:rPr lang="ga-IE" sz="2800" dirty="0"/>
              <a:t>Gluaiseann an tonn, ach ní bhíonn gluaiseacht fhoriomlán ar an meán. Crithfheidhmíonn na cáithníní, ach fanann siad san áit chéanna ar an iomlán</a:t>
            </a:r>
            <a:r>
              <a:rPr lang="ga-IE" dirty="0"/>
              <a:t>.</a:t>
            </a:r>
            <a:endParaRPr lang="en-IE" dirty="0"/>
          </a:p>
        </p:txBody>
      </p:sp>
    </p:spTree>
    <p:extLst>
      <p:ext uri="{BB962C8B-B14F-4D97-AF65-F5344CB8AC3E}">
        <p14:creationId xmlns:p14="http://schemas.microsoft.com/office/powerpoint/2010/main" val="3040351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6901C4-633E-4EB7-9937-D926CD3E98D5}"/>
              </a:ext>
            </a:extLst>
          </p:cNvPr>
          <p:cNvSpPr>
            <a:spLocks noGrp="1"/>
          </p:cNvSpPr>
          <p:nvPr>
            <p:ph type="title"/>
          </p:nvPr>
        </p:nvSpPr>
        <p:spPr>
          <a:xfrm>
            <a:off x="241300" y="155246"/>
            <a:ext cx="8724900" cy="1588127"/>
          </a:xfrm>
          <a:solidFill>
            <a:schemeClr val="accent2">
              <a:lumMod val="20000"/>
              <a:lumOff val="80000"/>
            </a:schemeClr>
          </a:solidFill>
        </p:spPr>
        <p:txBody>
          <a:bodyPr/>
          <a:lstStyle/>
          <a:p>
            <a:r>
              <a:rPr lang="ga-IE" b="0" dirty="0"/>
              <a:t>Mura mbogann na cáithníní ó fhoinse na dtonn go dtí an breathnóir, cad a bhogann?</a:t>
            </a:r>
            <a:endParaRPr lang="en-GB" sz="3200" b="0" dirty="0"/>
          </a:p>
        </p:txBody>
      </p:sp>
      <p:sp>
        <p:nvSpPr>
          <p:cNvPr id="4" name="Freeform: Shape 3">
            <a:extLst>
              <a:ext uri="{FF2B5EF4-FFF2-40B4-BE49-F238E27FC236}">
                <a16:creationId xmlns:a16="http://schemas.microsoft.com/office/drawing/2014/main" id="{8293B8CE-FB28-9E7A-5E46-AE749F7A0610}"/>
              </a:ext>
            </a:extLst>
          </p:cNvPr>
          <p:cNvSpPr/>
          <p:nvPr/>
        </p:nvSpPr>
        <p:spPr>
          <a:xfrm>
            <a:off x="5890885" y="3110123"/>
            <a:ext cx="607485" cy="752740"/>
          </a:xfrm>
          <a:custGeom>
            <a:avLst/>
            <a:gdLst>
              <a:gd name="csX0" fmla="*/ 262467 w 262467"/>
              <a:gd name="csY0" fmla="*/ 120513 h 569246"/>
              <a:gd name="csX1" fmla="*/ 262467 w 262467"/>
              <a:gd name="csY1" fmla="*/ 120513 h 569246"/>
              <a:gd name="csX2" fmla="*/ 228600 w 262467"/>
              <a:gd name="csY2" fmla="*/ 27380 h 569246"/>
              <a:gd name="csX3" fmla="*/ 160867 w 262467"/>
              <a:gd name="csY3" fmla="*/ 1980 h 569246"/>
              <a:gd name="csX4" fmla="*/ 25400 w 262467"/>
              <a:gd name="csY4" fmla="*/ 35846 h 569246"/>
              <a:gd name="csX5" fmla="*/ 0 w 262467"/>
              <a:gd name="csY5" fmla="*/ 213646 h 569246"/>
              <a:gd name="csX6" fmla="*/ 59267 w 262467"/>
              <a:gd name="csY6" fmla="*/ 433780 h 569246"/>
              <a:gd name="csX7" fmla="*/ 160867 w 262467"/>
              <a:gd name="csY7" fmla="*/ 569246 h 569246"/>
              <a:gd name="csX8" fmla="*/ 160867 w 262467"/>
              <a:gd name="csY8" fmla="*/ 569246 h 569246"/>
              <a:gd name="csX0" fmla="*/ 564287 w 564287"/>
              <a:gd name="csY0" fmla="*/ 120513 h 1084640"/>
              <a:gd name="csX1" fmla="*/ 564287 w 564287"/>
              <a:gd name="csY1" fmla="*/ 120513 h 1084640"/>
              <a:gd name="csX2" fmla="*/ 530420 w 564287"/>
              <a:gd name="csY2" fmla="*/ 27380 h 1084640"/>
              <a:gd name="csX3" fmla="*/ 462687 w 564287"/>
              <a:gd name="csY3" fmla="*/ 1980 h 1084640"/>
              <a:gd name="csX4" fmla="*/ 327220 w 564287"/>
              <a:gd name="csY4" fmla="*/ 35846 h 1084640"/>
              <a:gd name="csX5" fmla="*/ 301820 w 564287"/>
              <a:gd name="csY5" fmla="*/ 213646 h 1084640"/>
              <a:gd name="csX6" fmla="*/ 361087 w 564287"/>
              <a:gd name="csY6" fmla="*/ 433780 h 1084640"/>
              <a:gd name="csX7" fmla="*/ 462687 w 564287"/>
              <a:gd name="csY7" fmla="*/ 569246 h 1084640"/>
              <a:gd name="csX8" fmla="*/ 0 w 564287"/>
              <a:gd name="csY8" fmla="*/ 1084640 h 1084640"/>
              <a:gd name="csX0" fmla="*/ 651041 w 651041"/>
              <a:gd name="csY0" fmla="*/ 120513 h 1108066"/>
              <a:gd name="csX1" fmla="*/ 651041 w 651041"/>
              <a:gd name="csY1" fmla="*/ 120513 h 1108066"/>
              <a:gd name="csX2" fmla="*/ 617174 w 651041"/>
              <a:gd name="csY2" fmla="*/ 27380 h 1108066"/>
              <a:gd name="csX3" fmla="*/ 549441 w 651041"/>
              <a:gd name="csY3" fmla="*/ 1980 h 1108066"/>
              <a:gd name="csX4" fmla="*/ 413974 w 651041"/>
              <a:gd name="csY4" fmla="*/ 35846 h 1108066"/>
              <a:gd name="csX5" fmla="*/ 388574 w 651041"/>
              <a:gd name="csY5" fmla="*/ 213646 h 1108066"/>
              <a:gd name="csX6" fmla="*/ 447841 w 651041"/>
              <a:gd name="csY6" fmla="*/ 433780 h 1108066"/>
              <a:gd name="csX7" fmla="*/ 549441 w 651041"/>
              <a:gd name="csY7" fmla="*/ 569246 h 1108066"/>
              <a:gd name="csX8" fmla="*/ 0 w 651041"/>
              <a:gd name="csY8" fmla="*/ 1108066 h 1108066"/>
              <a:gd name="csX0" fmla="*/ 651041 w 651041"/>
              <a:gd name="csY0" fmla="*/ 120513 h 1108066"/>
              <a:gd name="csX1" fmla="*/ 617174 w 651041"/>
              <a:gd name="csY1" fmla="*/ 27380 h 1108066"/>
              <a:gd name="csX2" fmla="*/ 549441 w 651041"/>
              <a:gd name="csY2" fmla="*/ 1980 h 1108066"/>
              <a:gd name="csX3" fmla="*/ 413974 w 651041"/>
              <a:gd name="csY3" fmla="*/ 35846 h 1108066"/>
              <a:gd name="csX4" fmla="*/ 388574 w 651041"/>
              <a:gd name="csY4" fmla="*/ 213646 h 1108066"/>
              <a:gd name="csX5" fmla="*/ 447841 w 651041"/>
              <a:gd name="csY5" fmla="*/ 433780 h 1108066"/>
              <a:gd name="csX6" fmla="*/ 549441 w 651041"/>
              <a:gd name="csY6" fmla="*/ 569246 h 1108066"/>
              <a:gd name="csX7" fmla="*/ 0 w 651041"/>
              <a:gd name="csY7" fmla="*/ 1108066 h 1108066"/>
              <a:gd name="csX0" fmla="*/ 617174 w 617174"/>
              <a:gd name="csY0" fmla="*/ 27380 h 1108066"/>
              <a:gd name="csX1" fmla="*/ 549441 w 617174"/>
              <a:gd name="csY1" fmla="*/ 1980 h 1108066"/>
              <a:gd name="csX2" fmla="*/ 413974 w 617174"/>
              <a:gd name="csY2" fmla="*/ 35846 h 1108066"/>
              <a:gd name="csX3" fmla="*/ 388574 w 617174"/>
              <a:gd name="csY3" fmla="*/ 213646 h 1108066"/>
              <a:gd name="csX4" fmla="*/ 447841 w 617174"/>
              <a:gd name="csY4" fmla="*/ 433780 h 1108066"/>
              <a:gd name="csX5" fmla="*/ 549441 w 617174"/>
              <a:gd name="csY5" fmla="*/ 569246 h 1108066"/>
              <a:gd name="csX6" fmla="*/ 0 w 617174"/>
              <a:gd name="csY6" fmla="*/ 1108066 h 1108066"/>
              <a:gd name="csX0" fmla="*/ 617174 w 617174"/>
              <a:gd name="csY0" fmla="*/ 40042 h 1120728"/>
              <a:gd name="csX1" fmla="*/ 494015 w 617174"/>
              <a:gd name="csY1" fmla="*/ 0 h 1120728"/>
              <a:gd name="csX2" fmla="*/ 413974 w 617174"/>
              <a:gd name="csY2" fmla="*/ 48508 h 1120728"/>
              <a:gd name="csX3" fmla="*/ 388574 w 617174"/>
              <a:gd name="csY3" fmla="*/ 226308 h 1120728"/>
              <a:gd name="csX4" fmla="*/ 447841 w 617174"/>
              <a:gd name="csY4" fmla="*/ 446442 h 1120728"/>
              <a:gd name="csX5" fmla="*/ 549441 w 617174"/>
              <a:gd name="csY5" fmla="*/ 581908 h 1120728"/>
              <a:gd name="csX6" fmla="*/ 0 w 617174"/>
              <a:gd name="csY6" fmla="*/ 1120728 h 1120728"/>
              <a:gd name="csX0" fmla="*/ 617174 w 617174"/>
              <a:gd name="csY0" fmla="*/ 55998 h 1136684"/>
              <a:gd name="csX1" fmla="*/ 494015 w 617174"/>
              <a:gd name="csY1" fmla="*/ 15956 h 1136684"/>
              <a:gd name="csX2" fmla="*/ 413974 w 617174"/>
              <a:gd name="csY2" fmla="*/ 64464 h 1136684"/>
              <a:gd name="csX3" fmla="*/ 388574 w 617174"/>
              <a:gd name="csY3" fmla="*/ 242264 h 1136684"/>
              <a:gd name="csX4" fmla="*/ 447841 w 617174"/>
              <a:gd name="csY4" fmla="*/ 462398 h 1136684"/>
              <a:gd name="csX5" fmla="*/ 549441 w 617174"/>
              <a:gd name="csY5" fmla="*/ 597864 h 1136684"/>
              <a:gd name="csX6" fmla="*/ 0 w 617174"/>
              <a:gd name="csY6" fmla="*/ 1136684 h 1136684"/>
              <a:gd name="csX0" fmla="*/ 573797 w 573797"/>
              <a:gd name="csY0" fmla="*/ 39320 h 1155147"/>
              <a:gd name="csX1" fmla="*/ 494015 w 573797"/>
              <a:gd name="csY1" fmla="*/ 34419 h 1155147"/>
              <a:gd name="csX2" fmla="*/ 413974 w 573797"/>
              <a:gd name="csY2" fmla="*/ 82927 h 1155147"/>
              <a:gd name="csX3" fmla="*/ 388574 w 573797"/>
              <a:gd name="csY3" fmla="*/ 260727 h 1155147"/>
              <a:gd name="csX4" fmla="*/ 447841 w 573797"/>
              <a:gd name="csY4" fmla="*/ 480861 h 1155147"/>
              <a:gd name="csX5" fmla="*/ 549441 w 573797"/>
              <a:gd name="csY5" fmla="*/ 616327 h 1155147"/>
              <a:gd name="csX6" fmla="*/ 0 w 573797"/>
              <a:gd name="csY6" fmla="*/ 1155147 h 1155147"/>
              <a:gd name="csX0" fmla="*/ 573797 w 573797"/>
              <a:gd name="csY0" fmla="*/ 38309 h 1154136"/>
              <a:gd name="csX1" fmla="*/ 469917 w 573797"/>
              <a:gd name="csY1" fmla="*/ 36337 h 1154136"/>
              <a:gd name="csX2" fmla="*/ 413974 w 573797"/>
              <a:gd name="csY2" fmla="*/ 81916 h 1154136"/>
              <a:gd name="csX3" fmla="*/ 388574 w 573797"/>
              <a:gd name="csY3" fmla="*/ 259716 h 1154136"/>
              <a:gd name="csX4" fmla="*/ 447841 w 573797"/>
              <a:gd name="csY4" fmla="*/ 479850 h 1154136"/>
              <a:gd name="csX5" fmla="*/ 549441 w 573797"/>
              <a:gd name="csY5" fmla="*/ 615316 h 1154136"/>
              <a:gd name="csX6" fmla="*/ 0 w 573797"/>
              <a:gd name="csY6" fmla="*/ 1154136 h 1154136"/>
              <a:gd name="csX0" fmla="*/ 573797 w 573797"/>
              <a:gd name="csY0" fmla="*/ 11962 h 1127789"/>
              <a:gd name="csX1" fmla="*/ 469917 w 573797"/>
              <a:gd name="csY1" fmla="*/ 9990 h 1127789"/>
              <a:gd name="csX2" fmla="*/ 413974 w 573797"/>
              <a:gd name="csY2" fmla="*/ 55569 h 1127789"/>
              <a:gd name="csX3" fmla="*/ 388574 w 573797"/>
              <a:gd name="csY3" fmla="*/ 233369 h 1127789"/>
              <a:gd name="csX4" fmla="*/ 447841 w 573797"/>
              <a:gd name="csY4" fmla="*/ 453503 h 1127789"/>
              <a:gd name="csX5" fmla="*/ 549441 w 573797"/>
              <a:gd name="csY5" fmla="*/ 588969 h 1127789"/>
              <a:gd name="csX6" fmla="*/ 0 w 573797"/>
              <a:gd name="csY6" fmla="*/ 1127789 h 1127789"/>
              <a:gd name="csX0" fmla="*/ 590666 w 590666"/>
              <a:gd name="csY0" fmla="*/ 11962 h 1127789"/>
              <a:gd name="csX1" fmla="*/ 486786 w 590666"/>
              <a:gd name="csY1" fmla="*/ 9990 h 1127789"/>
              <a:gd name="csX2" fmla="*/ 430843 w 590666"/>
              <a:gd name="csY2" fmla="*/ 55569 h 1127789"/>
              <a:gd name="csX3" fmla="*/ 405443 w 590666"/>
              <a:gd name="csY3" fmla="*/ 233369 h 1127789"/>
              <a:gd name="csX4" fmla="*/ 464710 w 590666"/>
              <a:gd name="csY4" fmla="*/ 453503 h 1127789"/>
              <a:gd name="csX5" fmla="*/ 0 w 590666"/>
              <a:gd name="csY5" fmla="*/ 952088 h 1127789"/>
              <a:gd name="csX6" fmla="*/ 16869 w 590666"/>
              <a:gd name="csY6" fmla="*/ 1127789 h 1127789"/>
              <a:gd name="csX0" fmla="*/ 590666 w 590666"/>
              <a:gd name="csY0" fmla="*/ 11962 h 1239068"/>
              <a:gd name="csX1" fmla="*/ 486786 w 590666"/>
              <a:gd name="csY1" fmla="*/ 9990 h 1239068"/>
              <a:gd name="csX2" fmla="*/ 430843 w 590666"/>
              <a:gd name="csY2" fmla="*/ 55569 h 1239068"/>
              <a:gd name="csX3" fmla="*/ 405443 w 590666"/>
              <a:gd name="csY3" fmla="*/ 233369 h 1239068"/>
              <a:gd name="csX4" fmla="*/ 464710 w 590666"/>
              <a:gd name="csY4" fmla="*/ 453503 h 1239068"/>
              <a:gd name="csX5" fmla="*/ 0 w 590666"/>
              <a:gd name="csY5" fmla="*/ 952088 h 1239068"/>
              <a:gd name="csX6" fmla="*/ 91574 w 590666"/>
              <a:gd name="csY6" fmla="*/ 1239068 h 1239068"/>
              <a:gd name="csX0" fmla="*/ 590666 w 590666"/>
              <a:gd name="csY0" fmla="*/ 11962 h 1239068"/>
              <a:gd name="csX1" fmla="*/ 486786 w 590666"/>
              <a:gd name="csY1" fmla="*/ 9990 h 1239068"/>
              <a:gd name="csX2" fmla="*/ 430843 w 590666"/>
              <a:gd name="csY2" fmla="*/ 55569 h 1239068"/>
              <a:gd name="csX3" fmla="*/ 405443 w 590666"/>
              <a:gd name="csY3" fmla="*/ 233369 h 1239068"/>
              <a:gd name="csX4" fmla="*/ 464710 w 590666"/>
              <a:gd name="csY4" fmla="*/ 453503 h 1239068"/>
              <a:gd name="csX5" fmla="*/ 0 w 590666"/>
              <a:gd name="csY5" fmla="*/ 952088 h 1239068"/>
              <a:gd name="csX6" fmla="*/ 40753 w 590666"/>
              <a:gd name="csY6" fmla="*/ 1095579 h 1239068"/>
              <a:gd name="csX7" fmla="*/ 91574 w 590666"/>
              <a:gd name="csY7" fmla="*/ 1239068 h 1239068"/>
              <a:gd name="csX0" fmla="*/ 590666 w 590666"/>
              <a:gd name="csY0" fmla="*/ 11962 h 1239068"/>
              <a:gd name="csX1" fmla="*/ 486786 w 590666"/>
              <a:gd name="csY1" fmla="*/ 9990 h 1239068"/>
              <a:gd name="csX2" fmla="*/ 430843 w 590666"/>
              <a:gd name="csY2" fmla="*/ 55569 h 1239068"/>
              <a:gd name="csX3" fmla="*/ 405443 w 590666"/>
              <a:gd name="csY3" fmla="*/ 233369 h 1239068"/>
              <a:gd name="csX4" fmla="*/ 464710 w 590666"/>
              <a:gd name="csY4" fmla="*/ 453503 h 1239068"/>
              <a:gd name="csX5" fmla="*/ 0 w 590666"/>
              <a:gd name="csY5" fmla="*/ 952088 h 1239068"/>
              <a:gd name="csX6" fmla="*/ 11835 w 590666"/>
              <a:gd name="csY6" fmla="*/ 1151218 h 1239068"/>
              <a:gd name="csX7" fmla="*/ 91574 w 590666"/>
              <a:gd name="csY7" fmla="*/ 1239068 h 1239068"/>
              <a:gd name="csX0" fmla="*/ 590666 w 590666"/>
              <a:gd name="csY0" fmla="*/ 11962 h 1203928"/>
              <a:gd name="csX1" fmla="*/ 486786 w 590666"/>
              <a:gd name="csY1" fmla="*/ 9990 h 1203928"/>
              <a:gd name="csX2" fmla="*/ 430843 w 590666"/>
              <a:gd name="csY2" fmla="*/ 55569 h 1203928"/>
              <a:gd name="csX3" fmla="*/ 405443 w 590666"/>
              <a:gd name="csY3" fmla="*/ 233369 h 1203928"/>
              <a:gd name="csX4" fmla="*/ 464710 w 590666"/>
              <a:gd name="csY4" fmla="*/ 453503 h 1203928"/>
              <a:gd name="csX5" fmla="*/ 0 w 590666"/>
              <a:gd name="csY5" fmla="*/ 952088 h 1203928"/>
              <a:gd name="csX6" fmla="*/ 11835 w 590666"/>
              <a:gd name="csY6" fmla="*/ 1151218 h 1203928"/>
              <a:gd name="csX7" fmla="*/ 421721 w 590666"/>
              <a:gd name="csY7" fmla="*/ 1203928 h 1203928"/>
              <a:gd name="csX0" fmla="*/ 590666 w 595229"/>
              <a:gd name="csY0" fmla="*/ 11962 h 1151219"/>
              <a:gd name="csX1" fmla="*/ 486786 w 595229"/>
              <a:gd name="csY1" fmla="*/ 9990 h 1151219"/>
              <a:gd name="csX2" fmla="*/ 430843 w 595229"/>
              <a:gd name="csY2" fmla="*/ 55569 h 1151219"/>
              <a:gd name="csX3" fmla="*/ 405443 w 595229"/>
              <a:gd name="csY3" fmla="*/ 233369 h 1151219"/>
              <a:gd name="csX4" fmla="*/ 464710 w 595229"/>
              <a:gd name="csY4" fmla="*/ 453503 h 1151219"/>
              <a:gd name="csX5" fmla="*/ 0 w 595229"/>
              <a:gd name="csY5" fmla="*/ 952088 h 1151219"/>
              <a:gd name="csX6" fmla="*/ 11835 w 595229"/>
              <a:gd name="csY6" fmla="*/ 1151218 h 1151219"/>
              <a:gd name="csX7" fmla="*/ 595229 w 595229"/>
              <a:gd name="csY7" fmla="*/ 747102 h 1151219"/>
              <a:gd name="csX0" fmla="*/ 619584 w 624147"/>
              <a:gd name="csY0" fmla="*/ 11962 h 1151218"/>
              <a:gd name="csX1" fmla="*/ 515704 w 624147"/>
              <a:gd name="csY1" fmla="*/ 9990 h 1151218"/>
              <a:gd name="csX2" fmla="*/ 459761 w 624147"/>
              <a:gd name="csY2" fmla="*/ 55569 h 1151218"/>
              <a:gd name="csX3" fmla="*/ 434361 w 624147"/>
              <a:gd name="csY3" fmla="*/ 233369 h 1151218"/>
              <a:gd name="csX4" fmla="*/ 493628 w 624147"/>
              <a:gd name="csY4" fmla="*/ 453503 h 1151218"/>
              <a:gd name="csX5" fmla="*/ 0 w 624147"/>
              <a:gd name="csY5" fmla="*/ 834953 h 1151218"/>
              <a:gd name="csX6" fmla="*/ 40753 w 624147"/>
              <a:gd name="csY6" fmla="*/ 1151218 h 1151218"/>
              <a:gd name="csX7" fmla="*/ 624147 w 624147"/>
              <a:gd name="csY7" fmla="*/ 747102 h 1151218"/>
              <a:gd name="csX0" fmla="*/ 600306 w 604869"/>
              <a:gd name="csY0" fmla="*/ 11962 h 1151218"/>
              <a:gd name="csX1" fmla="*/ 496426 w 604869"/>
              <a:gd name="csY1" fmla="*/ 9990 h 1151218"/>
              <a:gd name="csX2" fmla="*/ 440483 w 604869"/>
              <a:gd name="csY2" fmla="*/ 55569 h 1151218"/>
              <a:gd name="csX3" fmla="*/ 415083 w 604869"/>
              <a:gd name="csY3" fmla="*/ 233369 h 1151218"/>
              <a:gd name="csX4" fmla="*/ 474350 w 604869"/>
              <a:gd name="csY4" fmla="*/ 453503 h 1151218"/>
              <a:gd name="csX5" fmla="*/ 0 w 604869"/>
              <a:gd name="csY5" fmla="*/ 905234 h 1151218"/>
              <a:gd name="csX6" fmla="*/ 21475 w 604869"/>
              <a:gd name="csY6" fmla="*/ 1151218 h 1151218"/>
              <a:gd name="csX7" fmla="*/ 604869 w 604869"/>
              <a:gd name="csY7" fmla="*/ 747102 h 1151218"/>
              <a:gd name="csX0" fmla="*/ 600306 w 691623"/>
              <a:gd name="csY0" fmla="*/ 11962 h 1151218"/>
              <a:gd name="csX1" fmla="*/ 496426 w 691623"/>
              <a:gd name="csY1" fmla="*/ 9990 h 1151218"/>
              <a:gd name="csX2" fmla="*/ 440483 w 691623"/>
              <a:gd name="csY2" fmla="*/ 55569 h 1151218"/>
              <a:gd name="csX3" fmla="*/ 415083 w 691623"/>
              <a:gd name="csY3" fmla="*/ 233369 h 1151218"/>
              <a:gd name="csX4" fmla="*/ 474350 w 691623"/>
              <a:gd name="csY4" fmla="*/ 453503 h 1151218"/>
              <a:gd name="csX5" fmla="*/ 0 w 691623"/>
              <a:gd name="csY5" fmla="*/ 905234 h 1151218"/>
              <a:gd name="csX6" fmla="*/ 21475 w 691623"/>
              <a:gd name="csY6" fmla="*/ 1151218 h 1151218"/>
              <a:gd name="csX7" fmla="*/ 691623 w 691623"/>
              <a:gd name="csY7" fmla="*/ 524547 h 1151218"/>
              <a:gd name="csX0" fmla="*/ 600306 w 691623"/>
              <a:gd name="csY0" fmla="*/ 11962 h 1041404"/>
              <a:gd name="csX1" fmla="*/ 496426 w 691623"/>
              <a:gd name="csY1" fmla="*/ 9990 h 1041404"/>
              <a:gd name="csX2" fmla="*/ 440483 w 691623"/>
              <a:gd name="csY2" fmla="*/ 55569 h 1041404"/>
              <a:gd name="csX3" fmla="*/ 415083 w 691623"/>
              <a:gd name="csY3" fmla="*/ 233369 h 1041404"/>
              <a:gd name="csX4" fmla="*/ 474350 w 691623"/>
              <a:gd name="csY4" fmla="*/ 453503 h 1041404"/>
              <a:gd name="csX5" fmla="*/ 0 w 691623"/>
              <a:gd name="csY5" fmla="*/ 905234 h 1041404"/>
              <a:gd name="csX6" fmla="*/ 68467 w 691623"/>
              <a:gd name="csY6" fmla="*/ 1041404 h 1041404"/>
              <a:gd name="csX7" fmla="*/ 691623 w 691623"/>
              <a:gd name="csY7" fmla="*/ 524547 h 10414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91623" h="1041404">
                <a:moveTo>
                  <a:pt x="600306" y="11962"/>
                </a:moveTo>
                <a:cubicBezTo>
                  <a:pt x="553481" y="5979"/>
                  <a:pt x="532574" y="-10544"/>
                  <a:pt x="496426" y="9990"/>
                </a:cubicBezTo>
                <a:lnTo>
                  <a:pt x="440483" y="55569"/>
                </a:lnTo>
                <a:lnTo>
                  <a:pt x="415083" y="233369"/>
                </a:lnTo>
                <a:lnTo>
                  <a:pt x="474350" y="453503"/>
                </a:lnTo>
                <a:lnTo>
                  <a:pt x="0" y="905234"/>
                </a:lnTo>
                <a:lnTo>
                  <a:pt x="68467" y="1041404"/>
                </a:lnTo>
                <a:cubicBezTo>
                  <a:pt x="291850" y="832514"/>
                  <a:pt x="468240" y="733437"/>
                  <a:pt x="691623" y="524547"/>
                </a:cubicBezTo>
              </a:path>
            </a:pathLst>
          </a:custGeom>
          <a:solidFill>
            <a:srgbClr val="E4DCB4"/>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5" name="Group 4">
            <a:extLst>
              <a:ext uri="{FF2B5EF4-FFF2-40B4-BE49-F238E27FC236}">
                <a16:creationId xmlns:a16="http://schemas.microsoft.com/office/drawing/2014/main" id="{5DB3AB9A-038A-767D-C3C8-7683DDE986E9}"/>
              </a:ext>
            </a:extLst>
          </p:cNvPr>
          <p:cNvGrpSpPr/>
          <p:nvPr/>
        </p:nvGrpSpPr>
        <p:grpSpPr>
          <a:xfrm>
            <a:off x="1745122" y="2923230"/>
            <a:ext cx="900510" cy="945785"/>
            <a:chOff x="4820315" y="4301550"/>
            <a:chExt cx="1261795" cy="1325234"/>
          </a:xfrm>
        </p:grpSpPr>
        <p:sp>
          <p:nvSpPr>
            <p:cNvPr id="6" name="Isosceles Triangle 5">
              <a:extLst>
                <a:ext uri="{FF2B5EF4-FFF2-40B4-BE49-F238E27FC236}">
                  <a16:creationId xmlns:a16="http://schemas.microsoft.com/office/drawing/2014/main" id="{765DFC37-A52F-EBD6-85AC-73DC6FDAE5DE}"/>
                </a:ext>
              </a:extLst>
            </p:cNvPr>
            <p:cNvSpPr/>
            <p:nvPr/>
          </p:nvSpPr>
          <p:spPr>
            <a:xfrm rot="16200000">
              <a:off x="4486405" y="4650914"/>
              <a:ext cx="1325234" cy="626505"/>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8CEB44E-5B39-D477-F39C-C121160C4667}"/>
                </a:ext>
              </a:extLst>
            </p:cNvPr>
            <p:cNvSpPr/>
            <p:nvPr/>
          </p:nvSpPr>
          <p:spPr>
            <a:xfrm>
              <a:off x="4820315" y="4666033"/>
              <a:ext cx="292889" cy="59626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reeform: Shape 7">
              <a:extLst>
                <a:ext uri="{FF2B5EF4-FFF2-40B4-BE49-F238E27FC236}">
                  <a16:creationId xmlns:a16="http://schemas.microsoft.com/office/drawing/2014/main" id="{435690B2-A59F-46D8-41F1-3A54A739CD7A}"/>
                </a:ext>
              </a:extLst>
            </p:cNvPr>
            <p:cNvSpPr/>
            <p:nvPr/>
          </p:nvSpPr>
          <p:spPr>
            <a:xfrm>
              <a:off x="5562194" y="4563425"/>
              <a:ext cx="259334" cy="833120"/>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CB7257CC-C4CC-9DE1-BB1D-62F4935B5A48}"/>
                </a:ext>
              </a:extLst>
            </p:cNvPr>
            <p:cNvSpPr/>
            <p:nvPr/>
          </p:nvSpPr>
          <p:spPr>
            <a:xfrm>
              <a:off x="5653483" y="4480758"/>
              <a:ext cx="292889" cy="996933"/>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96D98052-1732-1556-B204-034B4FB6C9A7}"/>
                </a:ext>
              </a:extLst>
            </p:cNvPr>
            <p:cNvSpPr/>
            <p:nvPr/>
          </p:nvSpPr>
          <p:spPr>
            <a:xfrm>
              <a:off x="5759081" y="4377985"/>
              <a:ext cx="323029" cy="1195778"/>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Freeform: Shape 10">
            <a:extLst>
              <a:ext uri="{FF2B5EF4-FFF2-40B4-BE49-F238E27FC236}">
                <a16:creationId xmlns:a16="http://schemas.microsoft.com/office/drawing/2014/main" id="{BC37ACA9-AB23-814F-77C3-83142B302DD1}"/>
              </a:ext>
            </a:extLst>
          </p:cNvPr>
          <p:cNvSpPr/>
          <p:nvPr/>
        </p:nvSpPr>
        <p:spPr>
          <a:xfrm>
            <a:off x="5896520" y="3535835"/>
            <a:ext cx="1365776" cy="575733"/>
          </a:xfrm>
          <a:custGeom>
            <a:avLst/>
            <a:gdLst>
              <a:gd name="csX0" fmla="*/ 0 w 1028700"/>
              <a:gd name="csY0" fmla="*/ 533400 h 533400"/>
              <a:gd name="csX1" fmla="*/ 1028700 w 1028700"/>
              <a:gd name="csY1" fmla="*/ 431800 h 533400"/>
              <a:gd name="csX2" fmla="*/ 977900 w 1028700"/>
              <a:gd name="csY2" fmla="*/ 50800 h 533400"/>
              <a:gd name="csX3" fmla="*/ 685800 w 1028700"/>
              <a:gd name="csY3" fmla="*/ 0 h 533400"/>
              <a:gd name="csX4" fmla="*/ 355600 w 1028700"/>
              <a:gd name="csY4" fmla="*/ 12700 h 533400"/>
              <a:gd name="csX5" fmla="*/ 50800 w 1028700"/>
              <a:gd name="csY5" fmla="*/ 228600 h 533400"/>
              <a:gd name="csX6" fmla="*/ 0 w 1028700"/>
              <a:gd name="csY6" fmla="*/ 533400 h 533400"/>
              <a:gd name="csX0" fmla="*/ 0 w 1028700"/>
              <a:gd name="csY0" fmla="*/ 533400 h 533400"/>
              <a:gd name="csX1" fmla="*/ 1028700 w 1028700"/>
              <a:gd name="csY1" fmla="*/ 533400 h 533400"/>
              <a:gd name="csX2" fmla="*/ 977900 w 1028700"/>
              <a:gd name="csY2" fmla="*/ 50800 h 533400"/>
              <a:gd name="csX3" fmla="*/ 685800 w 1028700"/>
              <a:gd name="csY3" fmla="*/ 0 h 533400"/>
              <a:gd name="csX4" fmla="*/ 355600 w 1028700"/>
              <a:gd name="csY4" fmla="*/ 12700 h 533400"/>
              <a:gd name="csX5" fmla="*/ 50800 w 1028700"/>
              <a:gd name="csY5" fmla="*/ 228600 h 533400"/>
              <a:gd name="csX6" fmla="*/ 0 w 1028700"/>
              <a:gd name="csY6" fmla="*/ 533400 h 533400"/>
              <a:gd name="csX0" fmla="*/ 38100 w 1066800"/>
              <a:gd name="csY0" fmla="*/ 533400 h 533400"/>
              <a:gd name="csX1" fmla="*/ 1066800 w 1066800"/>
              <a:gd name="csY1" fmla="*/ 533400 h 533400"/>
              <a:gd name="csX2" fmla="*/ 1016000 w 1066800"/>
              <a:gd name="csY2" fmla="*/ 50800 h 533400"/>
              <a:gd name="csX3" fmla="*/ 723900 w 1066800"/>
              <a:gd name="csY3" fmla="*/ 0 h 533400"/>
              <a:gd name="csX4" fmla="*/ 393700 w 1066800"/>
              <a:gd name="csY4" fmla="*/ 12700 h 533400"/>
              <a:gd name="csX5" fmla="*/ 0 w 1066800"/>
              <a:gd name="csY5" fmla="*/ 139700 h 533400"/>
              <a:gd name="csX6" fmla="*/ 38100 w 1066800"/>
              <a:gd name="csY6" fmla="*/ 533400 h 533400"/>
              <a:gd name="csX0" fmla="*/ 0 w 1028700"/>
              <a:gd name="csY0" fmla="*/ 533400 h 533400"/>
              <a:gd name="csX1" fmla="*/ 1028700 w 1028700"/>
              <a:gd name="csY1" fmla="*/ 533400 h 533400"/>
              <a:gd name="csX2" fmla="*/ 977900 w 1028700"/>
              <a:gd name="csY2" fmla="*/ 50800 h 533400"/>
              <a:gd name="csX3" fmla="*/ 685800 w 1028700"/>
              <a:gd name="csY3" fmla="*/ 0 h 533400"/>
              <a:gd name="csX4" fmla="*/ 355600 w 1028700"/>
              <a:gd name="csY4" fmla="*/ 12700 h 533400"/>
              <a:gd name="csX5" fmla="*/ 12700 w 1028700"/>
              <a:gd name="csY5" fmla="*/ 165100 h 533400"/>
              <a:gd name="csX6" fmla="*/ 0 w 1028700"/>
              <a:gd name="csY6" fmla="*/ 533400 h 533400"/>
              <a:gd name="csX0" fmla="*/ 0 w 1028700"/>
              <a:gd name="csY0" fmla="*/ 533400 h 533400"/>
              <a:gd name="csX1" fmla="*/ 1028700 w 1028700"/>
              <a:gd name="csY1" fmla="*/ 533400 h 533400"/>
              <a:gd name="csX2" fmla="*/ 977900 w 1028700"/>
              <a:gd name="csY2" fmla="*/ 50800 h 533400"/>
              <a:gd name="csX3" fmla="*/ 685800 w 1028700"/>
              <a:gd name="csY3" fmla="*/ 0 h 533400"/>
              <a:gd name="csX4" fmla="*/ 355600 w 1028700"/>
              <a:gd name="csY4" fmla="*/ 12700 h 533400"/>
              <a:gd name="csX5" fmla="*/ 81672 w 1028700"/>
              <a:gd name="csY5" fmla="*/ 88900 h 533400"/>
              <a:gd name="csX6" fmla="*/ 0 w 1028700"/>
              <a:gd name="csY6" fmla="*/ 533400 h 533400"/>
              <a:gd name="csX0" fmla="*/ 0 w 1028700"/>
              <a:gd name="csY0" fmla="*/ 558800 h 558800"/>
              <a:gd name="csX1" fmla="*/ 1028700 w 1028700"/>
              <a:gd name="csY1" fmla="*/ 558800 h 558800"/>
              <a:gd name="csX2" fmla="*/ 977900 w 1028700"/>
              <a:gd name="csY2" fmla="*/ 76200 h 558800"/>
              <a:gd name="csX3" fmla="*/ 685800 w 1028700"/>
              <a:gd name="csY3" fmla="*/ 25400 h 558800"/>
              <a:gd name="csX4" fmla="*/ 355600 w 1028700"/>
              <a:gd name="csY4" fmla="*/ 0 h 558800"/>
              <a:gd name="csX5" fmla="*/ 81672 w 1028700"/>
              <a:gd name="csY5" fmla="*/ 114300 h 558800"/>
              <a:gd name="csX6" fmla="*/ 0 w 1028700"/>
              <a:gd name="csY6" fmla="*/ 558800 h 558800"/>
              <a:gd name="csX0" fmla="*/ 0 w 1028700"/>
              <a:gd name="csY0" fmla="*/ 558800 h 558800"/>
              <a:gd name="csX1" fmla="*/ 1028700 w 1028700"/>
              <a:gd name="csY1" fmla="*/ 558800 h 558800"/>
              <a:gd name="csX2" fmla="*/ 977900 w 1028700"/>
              <a:gd name="csY2" fmla="*/ 76200 h 558800"/>
              <a:gd name="csX3" fmla="*/ 685800 w 1028700"/>
              <a:gd name="csY3" fmla="*/ 25400 h 558800"/>
              <a:gd name="csX4" fmla="*/ 355600 w 1028700"/>
              <a:gd name="csY4" fmla="*/ 0 h 558800"/>
              <a:gd name="csX5" fmla="*/ 12700 w 1028700"/>
              <a:gd name="csY5" fmla="*/ 139700 h 558800"/>
              <a:gd name="csX6" fmla="*/ 0 w 1028700"/>
              <a:gd name="csY6" fmla="*/ 558800 h 558800"/>
              <a:gd name="csX0" fmla="*/ 60871 w 1016000"/>
              <a:gd name="csY0" fmla="*/ 550333 h 558800"/>
              <a:gd name="csX1" fmla="*/ 1016000 w 1016000"/>
              <a:gd name="csY1" fmla="*/ 558800 h 558800"/>
              <a:gd name="csX2" fmla="*/ 965200 w 1016000"/>
              <a:gd name="csY2" fmla="*/ 76200 h 558800"/>
              <a:gd name="csX3" fmla="*/ 673100 w 1016000"/>
              <a:gd name="csY3" fmla="*/ 25400 h 558800"/>
              <a:gd name="csX4" fmla="*/ 342900 w 1016000"/>
              <a:gd name="csY4" fmla="*/ 0 h 558800"/>
              <a:gd name="csX5" fmla="*/ 0 w 1016000"/>
              <a:gd name="csY5" fmla="*/ 139700 h 558800"/>
              <a:gd name="csX6" fmla="*/ 60871 w 1016000"/>
              <a:gd name="csY6" fmla="*/ 550333 h 558800"/>
              <a:gd name="csX0" fmla="*/ 60871 w 1016000"/>
              <a:gd name="csY0" fmla="*/ 550333 h 558800"/>
              <a:gd name="csX1" fmla="*/ 1016000 w 1016000"/>
              <a:gd name="csY1" fmla="*/ 558800 h 558800"/>
              <a:gd name="csX2" fmla="*/ 946807 w 1016000"/>
              <a:gd name="csY2" fmla="*/ 42333 h 558800"/>
              <a:gd name="csX3" fmla="*/ 673100 w 1016000"/>
              <a:gd name="csY3" fmla="*/ 25400 h 558800"/>
              <a:gd name="csX4" fmla="*/ 342900 w 1016000"/>
              <a:gd name="csY4" fmla="*/ 0 h 558800"/>
              <a:gd name="csX5" fmla="*/ 0 w 1016000"/>
              <a:gd name="csY5" fmla="*/ 139700 h 558800"/>
              <a:gd name="csX6" fmla="*/ 60871 w 1016000"/>
              <a:gd name="csY6" fmla="*/ 550333 h 558800"/>
              <a:gd name="csX0" fmla="*/ 60871 w 1016000"/>
              <a:gd name="csY0" fmla="*/ 567266 h 575733"/>
              <a:gd name="csX1" fmla="*/ 1016000 w 1016000"/>
              <a:gd name="csY1" fmla="*/ 575733 h 575733"/>
              <a:gd name="csX2" fmla="*/ 946807 w 1016000"/>
              <a:gd name="csY2" fmla="*/ 59266 h 575733"/>
              <a:gd name="csX3" fmla="*/ 673100 w 1016000"/>
              <a:gd name="csY3" fmla="*/ 0 h 575733"/>
              <a:gd name="csX4" fmla="*/ 342900 w 1016000"/>
              <a:gd name="csY4" fmla="*/ 16933 h 575733"/>
              <a:gd name="csX5" fmla="*/ 0 w 1016000"/>
              <a:gd name="csY5" fmla="*/ 156633 h 575733"/>
              <a:gd name="csX6" fmla="*/ 60871 w 1016000"/>
              <a:gd name="csY6" fmla="*/ 567266 h 575733"/>
              <a:gd name="csX0" fmla="*/ 60871 w 1016000"/>
              <a:gd name="csY0" fmla="*/ 567266 h 575733"/>
              <a:gd name="csX1" fmla="*/ 1016000 w 1016000"/>
              <a:gd name="csY1" fmla="*/ 575733 h 575733"/>
              <a:gd name="csX2" fmla="*/ 946807 w 1016000"/>
              <a:gd name="csY2" fmla="*/ 59266 h 575733"/>
              <a:gd name="csX3" fmla="*/ 673100 w 1016000"/>
              <a:gd name="csY3" fmla="*/ 0 h 575733"/>
              <a:gd name="csX4" fmla="*/ 342900 w 1016000"/>
              <a:gd name="csY4" fmla="*/ 16933 h 575733"/>
              <a:gd name="csX5" fmla="*/ 0 w 1016000"/>
              <a:gd name="csY5" fmla="*/ 156633 h 575733"/>
              <a:gd name="csX6" fmla="*/ 22800 w 1016000"/>
              <a:gd name="csY6" fmla="*/ 304803 h 575733"/>
              <a:gd name="csX7" fmla="*/ 60871 w 1016000"/>
              <a:gd name="csY7" fmla="*/ 567266 h 575733"/>
              <a:gd name="csX0" fmla="*/ 617439 w 1572568"/>
              <a:gd name="csY0" fmla="*/ 567266 h 575733"/>
              <a:gd name="csX1" fmla="*/ 1572568 w 1572568"/>
              <a:gd name="csY1" fmla="*/ 575733 h 575733"/>
              <a:gd name="csX2" fmla="*/ 1503375 w 1572568"/>
              <a:gd name="csY2" fmla="*/ 59266 h 575733"/>
              <a:gd name="csX3" fmla="*/ 1229668 w 1572568"/>
              <a:gd name="csY3" fmla="*/ 0 h 575733"/>
              <a:gd name="csX4" fmla="*/ 899468 w 1572568"/>
              <a:gd name="csY4" fmla="*/ 16933 h 575733"/>
              <a:gd name="csX5" fmla="*/ 556568 w 1572568"/>
              <a:gd name="csY5" fmla="*/ 156633 h 575733"/>
              <a:gd name="csX6" fmla="*/ 0 w 1572568"/>
              <a:gd name="csY6" fmla="*/ 406403 h 575733"/>
              <a:gd name="csX7" fmla="*/ 617439 w 1572568"/>
              <a:gd name="csY7" fmla="*/ 567266 h 575733"/>
              <a:gd name="csX0" fmla="*/ 617439 w 1572568"/>
              <a:gd name="csY0" fmla="*/ 567266 h 575733"/>
              <a:gd name="csX1" fmla="*/ 1572568 w 1572568"/>
              <a:gd name="csY1" fmla="*/ 575733 h 575733"/>
              <a:gd name="csX2" fmla="*/ 1503375 w 1572568"/>
              <a:gd name="csY2" fmla="*/ 59266 h 575733"/>
              <a:gd name="csX3" fmla="*/ 1229668 w 1572568"/>
              <a:gd name="csY3" fmla="*/ 0 h 575733"/>
              <a:gd name="csX4" fmla="*/ 899468 w 1572568"/>
              <a:gd name="csY4" fmla="*/ 16933 h 575733"/>
              <a:gd name="csX5" fmla="*/ 556568 w 1572568"/>
              <a:gd name="csY5" fmla="*/ 156633 h 575733"/>
              <a:gd name="csX6" fmla="*/ 0 w 1572568"/>
              <a:gd name="csY6" fmla="*/ 406403 h 575733"/>
              <a:gd name="csX7" fmla="*/ 386245 w 1572568"/>
              <a:gd name="csY7" fmla="*/ 499536 h 575733"/>
              <a:gd name="csX8" fmla="*/ 617439 w 1572568"/>
              <a:gd name="csY8" fmla="*/ 567266 h 575733"/>
              <a:gd name="csX0" fmla="*/ 617439 w 1572568"/>
              <a:gd name="csY0" fmla="*/ 567266 h 575733"/>
              <a:gd name="csX1" fmla="*/ 1572568 w 1572568"/>
              <a:gd name="csY1" fmla="*/ 575733 h 575733"/>
              <a:gd name="csX2" fmla="*/ 1503375 w 1572568"/>
              <a:gd name="csY2" fmla="*/ 59266 h 575733"/>
              <a:gd name="csX3" fmla="*/ 1229668 w 1572568"/>
              <a:gd name="csY3" fmla="*/ 0 h 575733"/>
              <a:gd name="csX4" fmla="*/ 899468 w 1572568"/>
              <a:gd name="csY4" fmla="*/ 16933 h 575733"/>
              <a:gd name="csX5" fmla="*/ 556568 w 1572568"/>
              <a:gd name="csY5" fmla="*/ 156633 h 575733"/>
              <a:gd name="csX6" fmla="*/ 0 w 1572568"/>
              <a:gd name="csY6" fmla="*/ 406403 h 575733"/>
              <a:gd name="csX7" fmla="*/ 597760 w 1572568"/>
              <a:gd name="csY7" fmla="*/ 287869 h 575733"/>
              <a:gd name="csX8" fmla="*/ 617439 w 1572568"/>
              <a:gd name="csY8" fmla="*/ 567266 h 575733"/>
              <a:gd name="csX0" fmla="*/ 617439 w 1572568"/>
              <a:gd name="csY0" fmla="*/ 567266 h 575733"/>
              <a:gd name="csX1" fmla="*/ 1572568 w 1572568"/>
              <a:gd name="csY1" fmla="*/ 575733 h 575733"/>
              <a:gd name="csX2" fmla="*/ 1503375 w 1572568"/>
              <a:gd name="csY2" fmla="*/ 59266 h 575733"/>
              <a:gd name="csX3" fmla="*/ 1229668 w 1572568"/>
              <a:gd name="csY3" fmla="*/ 0 h 575733"/>
              <a:gd name="csX4" fmla="*/ 899468 w 1572568"/>
              <a:gd name="csY4" fmla="*/ 16933 h 575733"/>
              <a:gd name="csX5" fmla="*/ 556568 w 1572568"/>
              <a:gd name="csY5" fmla="*/ 156633 h 575733"/>
              <a:gd name="csX6" fmla="*/ 0 w 1572568"/>
              <a:gd name="csY6" fmla="*/ 406403 h 575733"/>
              <a:gd name="csX7" fmla="*/ 597760 w 1572568"/>
              <a:gd name="csY7" fmla="*/ 321736 h 575733"/>
              <a:gd name="csX8" fmla="*/ 617439 w 1572568"/>
              <a:gd name="csY8" fmla="*/ 567266 h 575733"/>
              <a:gd name="csX0" fmla="*/ 507083 w 1462212"/>
              <a:gd name="csY0" fmla="*/ 567266 h 575733"/>
              <a:gd name="csX1" fmla="*/ 1462212 w 1462212"/>
              <a:gd name="csY1" fmla="*/ 575733 h 575733"/>
              <a:gd name="csX2" fmla="*/ 1393019 w 1462212"/>
              <a:gd name="csY2" fmla="*/ 59266 h 575733"/>
              <a:gd name="csX3" fmla="*/ 1119312 w 1462212"/>
              <a:gd name="csY3" fmla="*/ 0 h 575733"/>
              <a:gd name="csX4" fmla="*/ 789112 w 1462212"/>
              <a:gd name="csY4" fmla="*/ 16933 h 575733"/>
              <a:gd name="csX5" fmla="*/ 446212 w 1462212"/>
              <a:gd name="csY5" fmla="*/ 156633 h 575733"/>
              <a:gd name="csX6" fmla="*/ 0 w 1462212"/>
              <a:gd name="csY6" fmla="*/ 364070 h 575733"/>
              <a:gd name="csX7" fmla="*/ 487404 w 1462212"/>
              <a:gd name="csY7" fmla="*/ 321736 h 575733"/>
              <a:gd name="csX8" fmla="*/ 507083 w 1462212"/>
              <a:gd name="csY8" fmla="*/ 567266 h 575733"/>
              <a:gd name="csX0" fmla="*/ 472597 w 1427726"/>
              <a:gd name="csY0" fmla="*/ 567266 h 575733"/>
              <a:gd name="csX1" fmla="*/ 1427726 w 1427726"/>
              <a:gd name="csY1" fmla="*/ 575733 h 575733"/>
              <a:gd name="csX2" fmla="*/ 1358533 w 1427726"/>
              <a:gd name="csY2" fmla="*/ 59266 h 575733"/>
              <a:gd name="csX3" fmla="*/ 1084826 w 1427726"/>
              <a:gd name="csY3" fmla="*/ 0 h 575733"/>
              <a:gd name="csX4" fmla="*/ 754626 w 1427726"/>
              <a:gd name="csY4" fmla="*/ 16933 h 575733"/>
              <a:gd name="csX5" fmla="*/ 411726 w 1427726"/>
              <a:gd name="csY5" fmla="*/ 156633 h 575733"/>
              <a:gd name="csX6" fmla="*/ 0 w 1427726"/>
              <a:gd name="csY6" fmla="*/ 346607 h 575733"/>
              <a:gd name="csX7" fmla="*/ 452918 w 1427726"/>
              <a:gd name="csY7" fmla="*/ 321736 h 575733"/>
              <a:gd name="csX8" fmla="*/ 472597 w 1427726"/>
              <a:gd name="csY8" fmla="*/ 567266 h 575733"/>
              <a:gd name="csX0" fmla="*/ 488115 w 1443244"/>
              <a:gd name="csY0" fmla="*/ 567266 h 575733"/>
              <a:gd name="csX1" fmla="*/ 1443244 w 1443244"/>
              <a:gd name="csY1" fmla="*/ 575733 h 575733"/>
              <a:gd name="csX2" fmla="*/ 1374051 w 1443244"/>
              <a:gd name="csY2" fmla="*/ 59266 h 575733"/>
              <a:gd name="csX3" fmla="*/ 1100344 w 1443244"/>
              <a:gd name="csY3" fmla="*/ 0 h 575733"/>
              <a:gd name="csX4" fmla="*/ 770144 w 1443244"/>
              <a:gd name="csY4" fmla="*/ 16933 h 575733"/>
              <a:gd name="csX5" fmla="*/ 427244 w 1443244"/>
              <a:gd name="csY5" fmla="*/ 156633 h 575733"/>
              <a:gd name="csX6" fmla="*/ 0 w 1443244"/>
              <a:gd name="csY6" fmla="*/ 330732 h 575733"/>
              <a:gd name="csX7" fmla="*/ 468436 w 1443244"/>
              <a:gd name="csY7" fmla="*/ 321736 h 575733"/>
              <a:gd name="csX8" fmla="*/ 488115 w 1443244"/>
              <a:gd name="csY8" fmla="*/ 567266 h 575733"/>
              <a:gd name="csX0" fmla="*/ 493288 w 1448417"/>
              <a:gd name="csY0" fmla="*/ 567266 h 575733"/>
              <a:gd name="csX1" fmla="*/ 1448417 w 1448417"/>
              <a:gd name="csY1" fmla="*/ 575733 h 575733"/>
              <a:gd name="csX2" fmla="*/ 1379224 w 1448417"/>
              <a:gd name="csY2" fmla="*/ 59266 h 575733"/>
              <a:gd name="csX3" fmla="*/ 1105517 w 1448417"/>
              <a:gd name="csY3" fmla="*/ 0 h 575733"/>
              <a:gd name="csX4" fmla="*/ 775317 w 1448417"/>
              <a:gd name="csY4" fmla="*/ 16933 h 575733"/>
              <a:gd name="csX5" fmla="*/ 432417 w 1448417"/>
              <a:gd name="csY5" fmla="*/ 156633 h 575733"/>
              <a:gd name="csX6" fmla="*/ 0 w 1448417"/>
              <a:gd name="csY6" fmla="*/ 359307 h 575733"/>
              <a:gd name="csX7" fmla="*/ 473609 w 1448417"/>
              <a:gd name="csY7" fmla="*/ 321736 h 575733"/>
              <a:gd name="csX8" fmla="*/ 493288 w 1448417"/>
              <a:gd name="csY8" fmla="*/ 567266 h 575733"/>
              <a:gd name="csX0" fmla="*/ 474320 w 1429449"/>
              <a:gd name="csY0" fmla="*/ 567266 h 575733"/>
              <a:gd name="csX1" fmla="*/ 1429449 w 1429449"/>
              <a:gd name="csY1" fmla="*/ 575733 h 575733"/>
              <a:gd name="csX2" fmla="*/ 1360256 w 1429449"/>
              <a:gd name="csY2" fmla="*/ 59266 h 575733"/>
              <a:gd name="csX3" fmla="*/ 1086549 w 1429449"/>
              <a:gd name="csY3" fmla="*/ 0 h 575733"/>
              <a:gd name="csX4" fmla="*/ 756349 w 1429449"/>
              <a:gd name="csY4" fmla="*/ 16933 h 575733"/>
              <a:gd name="csX5" fmla="*/ 413449 w 1429449"/>
              <a:gd name="csY5" fmla="*/ 156633 h 575733"/>
              <a:gd name="csX6" fmla="*/ 0 w 1429449"/>
              <a:gd name="csY6" fmla="*/ 348195 h 575733"/>
              <a:gd name="csX7" fmla="*/ 454641 w 1429449"/>
              <a:gd name="csY7" fmla="*/ 321736 h 575733"/>
              <a:gd name="csX8" fmla="*/ 474320 w 1429449"/>
              <a:gd name="csY8" fmla="*/ 567266 h 575733"/>
              <a:gd name="csX0" fmla="*/ 474320 w 1429449"/>
              <a:gd name="csY0" fmla="*/ 567266 h 575733"/>
              <a:gd name="csX1" fmla="*/ 1429449 w 1429449"/>
              <a:gd name="csY1" fmla="*/ 575733 h 575733"/>
              <a:gd name="csX2" fmla="*/ 1360256 w 1429449"/>
              <a:gd name="csY2" fmla="*/ 59266 h 575733"/>
              <a:gd name="csX3" fmla="*/ 1086549 w 1429449"/>
              <a:gd name="csY3" fmla="*/ 0 h 575733"/>
              <a:gd name="csX4" fmla="*/ 756349 w 1429449"/>
              <a:gd name="csY4" fmla="*/ 16933 h 575733"/>
              <a:gd name="csX5" fmla="*/ 413449 w 1429449"/>
              <a:gd name="csY5" fmla="*/ 156633 h 575733"/>
              <a:gd name="csX6" fmla="*/ 70123 w 1429449"/>
              <a:gd name="csY6" fmla="*/ 319091 h 575733"/>
              <a:gd name="csX7" fmla="*/ 0 w 1429449"/>
              <a:gd name="csY7" fmla="*/ 348195 h 575733"/>
              <a:gd name="csX8" fmla="*/ 454641 w 1429449"/>
              <a:gd name="csY8" fmla="*/ 321736 h 575733"/>
              <a:gd name="csX9" fmla="*/ 474320 w 1429449"/>
              <a:gd name="csY9" fmla="*/ 567266 h 575733"/>
              <a:gd name="csX0" fmla="*/ 474320 w 1429449"/>
              <a:gd name="csY0" fmla="*/ 567266 h 575733"/>
              <a:gd name="csX1" fmla="*/ 1429449 w 1429449"/>
              <a:gd name="csY1" fmla="*/ 575733 h 575733"/>
              <a:gd name="csX2" fmla="*/ 1360256 w 1429449"/>
              <a:gd name="csY2" fmla="*/ 59266 h 575733"/>
              <a:gd name="csX3" fmla="*/ 1086549 w 1429449"/>
              <a:gd name="csY3" fmla="*/ 0 h 575733"/>
              <a:gd name="csX4" fmla="*/ 756349 w 1429449"/>
              <a:gd name="csY4" fmla="*/ 16933 h 575733"/>
              <a:gd name="csX5" fmla="*/ 413449 w 1429449"/>
              <a:gd name="csY5" fmla="*/ 156633 h 575733"/>
              <a:gd name="csX6" fmla="*/ 45982 w 1429449"/>
              <a:gd name="csY6" fmla="*/ 238128 h 575733"/>
              <a:gd name="csX7" fmla="*/ 0 w 1429449"/>
              <a:gd name="csY7" fmla="*/ 348195 h 575733"/>
              <a:gd name="csX8" fmla="*/ 454641 w 1429449"/>
              <a:gd name="csY8" fmla="*/ 321736 h 575733"/>
              <a:gd name="csX9" fmla="*/ 474320 w 1429449"/>
              <a:gd name="csY9" fmla="*/ 567266 h 575733"/>
              <a:gd name="csX0" fmla="*/ 528348 w 1483477"/>
              <a:gd name="csY0" fmla="*/ 567266 h 575733"/>
              <a:gd name="csX1" fmla="*/ 1483477 w 1483477"/>
              <a:gd name="csY1" fmla="*/ 575733 h 575733"/>
              <a:gd name="csX2" fmla="*/ 1414284 w 1483477"/>
              <a:gd name="csY2" fmla="*/ 59266 h 575733"/>
              <a:gd name="csX3" fmla="*/ 1140577 w 1483477"/>
              <a:gd name="csY3" fmla="*/ 0 h 575733"/>
              <a:gd name="csX4" fmla="*/ 810377 w 1483477"/>
              <a:gd name="csY4" fmla="*/ 16933 h 575733"/>
              <a:gd name="csX5" fmla="*/ 467477 w 1483477"/>
              <a:gd name="csY5" fmla="*/ 156633 h 575733"/>
              <a:gd name="csX6" fmla="*/ 0 w 1483477"/>
              <a:gd name="csY6" fmla="*/ 246065 h 575733"/>
              <a:gd name="csX7" fmla="*/ 54028 w 1483477"/>
              <a:gd name="csY7" fmla="*/ 348195 h 575733"/>
              <a:gd name="csX8" fmla="*/ 508669 w 1483477"/>
              <a:gd name="csY8" fmla="*/ 321736 h 575733"/>
              <a:gd name="csX9" fmla="*/ 528348 w 1483477"/>
              <a:gd name="csY9" fmla="*/ 567266 h 575733"/>
              <a:gd name="csX0" fmla="*/ 528348 w 1483477"/>
              <a:gd name="csY0" fmla="*/ 567266 h 575733"/>
              <a:gd name="csX1" fmla="*/ 1483477 w 1483477"/>
              <a:gd name="csY1" fmla="*/ 575733 h 575733"/>
              <a:gd name="csX2" fmla="*/ 1414284 w 1483477"/>
              <a:gd name="csY2" fmla="*/ 59266 h 575733"/>
              <a:gd name="csX3" fmla="*/ 1140577 w 1483477"/>
              <a:gd name="csY3" fmla="*/ 0 h 575733"/>
              <a:gd name="csX4" fmla="*/ 810377 w 1483477"/>
              <a:gd name="csY4" fmla="*/ 16933 h 575733"/>
              <a:gd name="csX5" fmla="*/ 555416 w 1483477"/>
              <a:gd name="csY5" fmla="*/ 86783 h 575733"/>
              <a:gd name="csX6" fmla="*/ 0 w 1483477"/>
              <a:gd name="csY6" fmla="*/ 246065 h 575733"/>
              <a:gd name="csX7" fmla="*/ 54028 w 1483477"/>
              <a:gd name="csY7" fmla="*/ 348195 h 575733"/>
              <a:gd name="csX8" fmla="*/ 508669 w 1483477"/>
              <a:gd name="csY8" fmla="*/ 321736 h 575733"/>
              <a:gd name="csX9" fmla="*/ 528348 w 1483477"/>
              <a:gd name="csY9" fmla="*/ 567266 h 575733"/>
              <a:gd name="csX0" fmla="*/ 528348 w 1483477"/>
              <a:gd name="csY0" fmla="*/ 567266 h 575733"/>
              <a:gd name="csX1" fmla="*/ 1483477 w 1483477"/>
              <a:gd name="csY1" fmla="*/ 575733 h 575733"/>
              <a:gd name="csX2" fmla="*/ 1414284 w 1483477"/>
              <a:gd name="csY2" fmla="*/ 59266 h 575733"/>
              <a:gd name="csX3" fmla="*/ 1140577 w 1483477"/>
              <a:gd name="csY3" fmla="*/ 0 h 575733"/>
              <a:gd name="csX4" fmla="*/ 810377 w 1483477"/>
              <a:gd name="csY4" fmla="*/ 16933 h 575733"/>
              <a:gd name="csX5" fmla="*/ 572660 w 1483477"/>
              <a:gd name="csY5" fmla="*/ 64558 h 575733"/>
              <a:gd name="csX6" fmla="*/ 0 w 1483477"/>
              <a:gd name="csY6" fmla="*/ 246065 h 575733"/>
              <a:gd name="csX7" fmla="*/ 54028 w 1483477"/>
              <a:gd name="csY7" fmla="*/ 348195 h 575733"/>
              <a:gd name="csX8" fmla="*/ 508669 w 1483477"/>
              <a:gd name="csY8" fmla="*/ 321736 h 575733"/>
              <a:gd name="csX9" fmla="*/ 528348 w 1483477"/>
              <a:gd name="csY9" fmla="*/ 567266 h 575733"/>
              <a:gd name="csX0" fmla="*/ 528348 w 1483477"/>
              <a:gd name="csY0" fmla="*/ 567266 h 575733"/>
              <a:gd name="csX1" fmla="*/ 1483477 w 1483477"/>
              <a:gd name="csY1" fmla="*/ 575733 h 575733"/>
              <a:gd name="csX2" fmla="*/ 1414284 w 1483477"/>
              <a:gd name="csY2" fmla="*/ 59266 h 575733"/>
              <a:gd name="csX3" fmla="*/ 1140577 w 1483477"/>
              <a:gd name="csY3" fmla="*/ 0 h 575733"/>
              <a:gd name="csX4" fmla="*/ 810377 w 1483477"/>
              <a:gd name="csY4" fmla="*/ 16933 h 575733"/>
              <a:gd name="csX5" fmla="*/ 572660 w 1483477"/>
              <a:gd name="csY5" fmla="*/ 64558 h 575733"/>
              <a:gd name="csX6" fmla="*/ 0 w 1483477"/>
              <a:gd name="csY6" fmla="*/ 246065 h 575733"/>
              <a:gd name="csX7" fmla="*/ 26439 w 1483477"/>
              <a:gd name="csY7" fmla="*/ 398995 h 575733"/>
              <a:gd name="csX8" fmla="*/ 508669 w 1483477"/>
              <a:gd name="csY8" fmla="*/ 321736 h 575733"/>
              <a:gd name="csX9" fmla="*/ 528348 w 1483477"/>
              <a:gd name="csY9" fmla="*/ 567266 h 575733"/>
              <a:gd name="csX0" fmla="*/ 528348 w 1483477"/>
              <a:gd name="csY0" fmla="*/ 567266 h 575733"/>
              <a:gd name="csX1" fmla="*/ 1483477 w 1483477"/>
              <a:gd name="csY1" fmla="*/ 575733 h 575733"/>
              <a:gd name="csX2" fmla="*/ 1414284 w 1483477"/>
              <a:gd name="csY2" fmla="*/ 59266 h 575733"/>
              <a:gd name="csX3" fmla="*/ 1140577 w 1483477"/>
              <a:gd name="csY3" fmla="*/ 0 h 575733"/>
              <a:gd name="csX4" fmla="*/ 810377 w 1483477"/>
              <a:gd name="csY4" fmla="*/ 16933 h 575733"/>
              <a:gd name="csX5" fmla="*/ 572660 w 1483477"/>
              <a:gd name="csY5" fmla="*/ 64558 h 575733"/>
              <a:gd name="csX6" fmla="*/ 0 w 1483477"/>
              <a:gd name="csY6" fmla="*/ 246065 h 575733"/>
              <a:gd name="csX7" fmla="*/ 26439 w 1483477"/>
              <a:gd name="csY7" fmla="*/ 358355 h 575733"/>
              <a:gd name="csX8" fmla="*/ 508669 w 1483477"/>
              <a:gd name="csY8" fmla="*/ 321736 h 575733"/>
              <a:gd name="csX9" fmla="*/ 528348 w 1483477"/>
              <a:gd name="csY9" fmla="*/ 567266 h 575733"/>
              <a:gd name="csX0" fmla="*/ 571202 w 1526331"/>
              <a:gd name="csY0" fmla="*/ 567266 h 575733"/>
              <a:gd name="csX1" fmla="*/ 1526331 w 1526331"/>
              <a:gd name="csY1" fmla="*/ 575733 h 575733"/>
              <a:gd name="csX2" fmla="*/ 1457138 w 1526331"/>
              <a:gd name="csY2" fmla="*/ 59266 h 575733"/>
              <a:gd name="csX3" fmla="*/ 1183431 w 1526331"/>
              <a:gd name="csY3" fmla="*/ 0 h 575733"/>
              <a:gd name="csX4" fmla="*/ 853231 w 1526331"/>
              <a:gd name="csY4" fmla="*/ 16933 h 575733"/>
              <a:gd name="csX5" fmla="*/ 615514 w 1526331"/>
              <a:gd name="csY5" fmla="*/ 64558 h 575733"/>
              <a:gd name="csX6" fmla="*/ 42854 w 1526331"/>
              <a:gd name="csY6" fmla="*/ 246065 h 575733"/>
              <a:gd name="csX7" fmla="*/ 0 w 1526331"/>
              <a:gd name="csY7" fmla="*/ 422150 h 575733"/>
              <a:gd name="csX8" fmla="*/ 551523 w 1526331"/>
              <a:gd name="csY8" fmla="*/ 321736 h 575733"/>
              <a:gd name="csX9" fmla="*/ 571202 w 1526331"/>
              <a:gd name="csY9" fmla="*/ 567266 h 575733"/>
              <a:gd name="csX0" fmla="*/ 528348 w 1483477"/>
              <a:gd name="csY0" fmla="*/ 567266 h 575733"/>
              <a:gd name="csX1" fmla="*/ 1483477 w 1483477"/>
              <a:gd name="csY1" fmla="*/ 575733 h 575733"/>
              <a:gd name="csX2" fmla="*/ 1414284 w 1483477"/>
              <a:gd name="csY2" fmla="*/ 59266 h 575733"/>
              <a:gd name="csX3" fmla="*/ 1140577 w 1483477"/>
              <a:gd name="csY3" fmla="*/ 0 h 575733"/>
              <a:gd name="csX4" fmla="*/ 810377 w 1483477"/>
              <a:gd name="csY4" fmla="*/ 16933 h 575733"/>
              <a:gd name="csX5" fmla="*/ 572660 w 1483477"/>
              <a:gd name="csY5" fmla="*/ 64558 h 575733"/>
              <a:gd name="csX6" fmla="*/ 0 w 1483477"/>
              <a:gd name="csY6" fmla="*/ 246065 h 575733"/>
              <a:gd name="csX7" fmla="*/ 3342 w 1483477"/>
              <a:gd name="csY7" fmla="*/ 411517 h 575733"/>
              <a:gd name="csX8" fmla="*/ 508669 w 1483477"/>
              <a:gd name="csY8" fmla="*/ 321736 h 575733"/>
              <a:gd name="csX9" fmla="*/ 528348 w 1483477"/>
              <a:gd name="csY9" fmla="*/ 567266 h 5757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483477" h="575733">
                <a:moveTo>
                  <a:pt x="528348" y="567266"/>
                </a:moveTo>
                <a:lnTo>
                  <a:pt x="1483477" y="575733"/>
                </a:lnTo>
                <a:lnTo>
                  <a:pt x="1414284" y="59266"/>
                </a:lnTo>
                <a:lnTo>
                  <a:pt x="1140577" y="0"/>
                </a:lnTo>
                <a:lnTo>
                  <a:pt x="810377" y="16933"/>
                </a:lnTo>
                <a:lnTo>
                  <a:pt x="572660" y="64558"/>
                </a:lnTo>
                <a:lnTo>
                  <a:pt x="0" y="246065"/>
                </a:lnTo>
                <a:lnTo>
                  <a:pt x="3342" y="411517"/>
                </a:lnTo>
                <a:lnTo>
                  <a:pt x="508669" y="321736"/>
                </a:lnTo>
                <a:lnTo>
                  <a:pt x="528348" y="567266"/>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D41D7098-DB1C-A276-7D00-AF8EDCDF455B}"/>
              </a:ext>
            </a:extLst>
          </p:cNvPr>
          <p:cNvSpPr/>
          <p:nvPr/>
        </p:nvSpPr>
        <p:spPr>
          <a:xfrm>
            <a:off x="5806560" y="3485039"/>
            <a:ext cx="566737" cy="455084"/>
          </a:xfrm>
          <a:custGeom>
            <a:avLst/>
            <a:gdLst>
              <a:gd name="csX0" fmla="*/ 16933 w 533400"/>
              <a:gd name="csY0" fmla="*/ 287867 h 474134"/>
              <a:gd name="csX1" fmla="*/ 414867 w 533400"/>
              <a:gd name="csY1" fmla="*/ 0 h 474134"/>
              <a:gd name="csX2" fmla="*/ 533400 w 533400"/>
              <a:gd name="csY2" fmla="*/ 186267 h 474134"/>
              <a:gd name="csX3" fmla="*/ 59267 w 533400"/>
              <a:gd name="csY3" fmla="*/ 474134 h 474134"/>
              <a:gd name="csX4" fmla="*/ 0 w 533400"/>
              <a:gd name="csY4" fmla="*/ 423334 h 474134"/>
              <a:gd name="csX5" fmla="*/ 16933 w 533400"/>
              <a:gd name="csY5" fmla="*/ 287867 h 474134"/>
              <a:gd name="csX0" fmla="*/ 16933 w 533400"/>
              <a:gd name="csY0" fmla="*/ 287867 h 443972"/>
              <a:gd name="csX1" fmla="*/ 414867 w 533400"/>
              <a:gd name="csY1" fmla="*/ 0 h 443972"/>
              <a:gd name="csX2" fmla="*/ 533400 w 533400"/>
              <a:gd name="csY2" fmla="*/ 186267 h 443972"/>
              <a:gd name="csX3" fmla="*/ 110067 w 533400"/>
              <a:gd name="csY3" fmla="*/ 443972 h 443972"/>
              <a:gd name="csX4" fmla="*/ 0 w 533400"/>
              <a:gd name="csY4" fmla="*/ 423334 h 443972"/>
              <a:gd name="csX5" fmla="*/ 16933 w 533400"/>
              <a:gd name="csY5" fmla="*/ 287867 h 443972"/>
              <a:gd name="csX0" fmla="*/ 0 w 516467"/>
              <a:gd name="csY0" fmla="*/ 287867 h 443972"/>
              <a:gd name="csX1" fmla="*/ 397934 w 516467"/>
              <a:gd name="csY1" fmla="*/ 0 h 443972"/>
              <a:gd name="csX2" fmla="*/ 516467 w 516467"/>
              <a:gd name="csY2" fmla="*/ 186267 h 443972"/>
              <a:gd name="csX3" fmla="*/ 93134 w 516467"/>
              <a:gd name="csY3" fmla="*/ 443972 h 443972"/>
              <a:gd name="csX4" fmla="*/ 6880 w 516467"/>
              <a:gd name="csY4" fmla="*/ 407459 h 443972"/>
              <a:gd name="csX5" fmla="*/ 0 w 516467"/>
              <a:gd name="csY5" fmla="*/ 287867 h 443972"/>
              <a:gd name="csX0" fmla="*/ 0 w 516467"/>
              <a:gd name="csY0" fmla="*/ 287867 h 413809"/>
              <a:gd name="csX1" fmla="*/ 397934 w 516467"/>
              <a:gd name="csY1" fmla="*/ 0 h 413809"/>
              <a:gd name="csX2" fmla="*/ 516467 w 516467"/>
              <a:gd name="csY2" fmla="*/ 186267 h 413809"/>
              <a:gd name="csX3" fmla="*/ 93134 w 516467"/>
              <a:gd name="csY3" fmla="*/ 413809 h 413809"/>
              <a:gd name="csX4" fmla="*/ 6880 w 516467"/>
              <a:gd name="csY4" fmla="*/ 407459 h 413809"/>
              <a:gd name="csX5" fmla="*/ 0 w 516467"/>
              <a:gd name="csY5" fmla="*/ 287867 h 413809"/>
              <a:gd name="csX0" fmla="*/ 0 w 516467"/>
              <a:gd name="csY0" fmla="*/ 287867 h 455084"/>
              <a:gd name="csX1" fmla="*/ 397934 w 516467"/>
              <a:gd name="csY1" fmla="*/ 0 h 455084"/>
              <a:gd name="csX2" fmla="*/ 516467 w 516467"/>
              <a:gd name="csY2" fmla="*/ 186267 h 455084"/>
              <a:gd name="csX3" fmla="*/ 51859 w 516467"/>
              <a:gd name="csY3" fmla="*/ 455084 h 455084"/>
              <a:gd name="csX4" fmla="*/ 6880 w 516467"/>
              <a:gd name="csY4" fmla="*/ 407459 h 455084"/>
              <a:gd name="csX5" fmla="*/ 0 w 516467"/>
              <a:gd name="csY5" fmla="*/ 287867 h 455084"/>
              <a:gd name="csX0" fmla="*/ 50270 w 566737"/>
              <a:gd name="csY0" fmla="*/ 287867 h 455084"/>
              <a:gd name="csX1" fmla="*/ 448204 w 566737"/>
              <a:gd name="csY1" fmla="*/ 0 h 455084"/>
              <a:gd name="csX2" fmla="*/ 566737 w 566737"/>
              <a:gd name="csY2" fmla="*/ 186267 h 455084"/>
              <a:gd name="csX3" fmla="*/ 102129 w 566737"/>
              <a:gd name="csY3" fmla="*/ 455084 h 455084"/>
              <a:gd name="csX4" fmla="*/ 0 w 566737"/>
              <a:gd name="csY4" fmla="*/ 420159 h 455084"/>
              <a:gd name="csX5" fmla="*/ 50270 w 566737"/>
              <a:gd name="csY5" fmla="*/ 287867 h 455084"/>
              <a:gd name="csX0" fmla="*/ 5820 w 566737"/>
              <a:gd name="csY0" fmla="*/ 306917 h 455084"/>
              <a:gd name="csX1" fmla="*/ 448204 w 566737"/>
              <a:gd name="csY1" fmla="*/ 0 h 455084"/>
              <a:gd name="csX2" fmla="*/ 566737 w 566737"/>
              <a:gd name="csY2" fmla="*/ 186267 h 455084"/>
              <a:gd name="csX3" fmla="*/ 102129 w 566737"/>
              <a:gd name="csY3" fmla="*/ 455084 h 455084"/>
              <a:gd name="csX4" fmla="*/ 0 w 566737"/>
              <a:gd name="csY4" fmla="*/ 420159 h 455084"/>
              <a:gd name="csX5" fmla="*/ 5820 w 566737"/>
              <a:gd name="csY5" fmla="*/ 306917 h 455084"/>
            </a:gdLst>
            <a:ahLst/>
            <a:cxnLst>
              <a:cxn ang="0">
                <a:pos x="csX0" y="csY0"/>
              </a:cxn>
              <a:cxn ang="0">
                <a:pos x="csX1" y="csY1"/>
              </a:cxn>
              <a:cxn ang="0">
                <a:pos x="csX2" y="csY2"/>
              </a:cxn>
              <a:cxn ang="0">
                <a:pos x="csX3" y="csY3"/>
              </a:cxn>
              <a:cxn ang="0">
                <a:pos x="csX4" y="csY4"/>
              </a:cxn>
              <a:cxn ang="0">
                <a:pos x="csX5" y="csY5"/>
              </a:cxn>
            </a:cxnLst>
            <a:rect l="l" t="t" r="r" b="b"/>
            <a:pathLst>
              <a:path w="566737" h="455084">
                <a:moveTo>
                  <a:pt x="5820" y="306917"/>
                </a:moveTo>
                <a:lnTo>
                  <a:pt x="448204" y="0"/>
                </a:lnTo>
                <a:lnTo>
                  <a:pt x="566737" y="186267"/>
                </a:lnTo>
                <a:lnTo>
                  <a:pt x="102129" y="455084"/>
                </a:lnTo>
                <a:lnTo>
                  <a:pt x="0" y="420159"/>
                </a:lnTo>
                <a:lnTo>
                  <a:pt x="5820" y="306917"/>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A7FEC87F-4E0C-5AA5-A6A7-2CC3EAC307FD}"/>
              </a:ext>
            </a:extLst>
          </p:cNvPr>
          <p:cNvGrpSpPr/>
          <p:nvPr/>
        </p:nvGrpSpPr>
        <p:grpSpPr>
          <a:xfrm>
            <a:off x="6312625" y="2886345"/>
            <a:ext cx="688257" cy="698477"/>
            <a:chOff x="5132572" y="3608891"/>
            <a:chExt cx="515564" cy="523220"/>
          </a:xfrm>
        </p:grpSpPr>
        <p:sp>
          <p:nvSpPr>
            <p:cNvPr id="14" name="Oval 13">
              <a:extLst>
                <a:ext uri="{FF2B5EF4-FFF2-40B4-BE49-F238E27FC236}">
                  <a16:creationId xmlns:a16="http://schemas.microsoft.com/office/drawing/2014/main" id="{C3D3C948-96D2-B973-3FD9-74D448500069}"/>
                </a:ext>
              </a:extLst>
            </p:cNvPr>
            <p:cNvSpPr/>
            <p:nvPr/>
          </p:nvSpPr>
          <p:spPr>
            <a:xfrm>
              <a:off x="5203790" y="3608891"/>
              <a:ext cx="444346" cy="523220"/>
            </a:xfrm>
            <a:prstGeom prst="ellipse">
              <a:avLst/>
            </a:prstGeom>
            <a:solidFill>
              <a:srgbClr val="E4DCB4"/>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2C34CD95-E037-C23D-1CD2-991173AFFA13}"/>
                </a:ext>
              </a:extLst>
            </p:cNvPr>
            <p:cNvSpPr/>
            <p:nvPr/>
          </p:nvSpPr>
          <p:spPr>
            <a:xfrm>
              <a:off x="5132572" y="3829051"/>
              <a:ext cx="108880" cy="208375"/>
            </a:xfrm>
            <a:custGeom>
              <a:avLst/>
              <a:gdLst>
                <a:gd name="csX0" fmla="*/ 84083 w 126124"/>
                <a:gd name="csY0" fmla="*/ 0 h 147145"/>
                <a:gd name="csX1" fmla="*/ 0 w 126124"/>
                <a:gd name="csY1" fmla="*/ 84083 h 147145"/>
                <a:gd name="csX2" fmla="*/ 126124 w 126124"/>
                <a:gd name="csY2" fmla="*/ 147145 h 147145"/>
                <a:gd name="csX0" fmla="*/ 90065 w 132106"/>
                <a:gd name="csY0" fmla="*/ 0 h 147145"/>
                <a:gd name="csX1" fmla="*/ 5982 w 132106"/>
                <a:gd name="csY1" fmla="*/ 84083 h 147145"/>
                <a:gd name="csX2" fmla="*/ 132106 w 132106"/>
                <a:gd name="csY2" fmla="*/ 147145 h 147145"/>
                <a:gd name="csX0" fmla="*/ 90065 w 132106"/>
                <a:gd name="csY0" fmla="*/ 0 h 147145"/>
                <a:gd name="csX1" fmla="*/ 5982 w 132106"/>
                <a:gd name="csY1" fmla="*/ 84083 h 147145"/>
                <a:gd name="csX2" fmla="*/ 132106 w 132106"/>
                <a:gd name="csY2" fmla="*/ 147145 h 147145"/>
                <a:gd name="csX0" fmla="*/ 75214 w 133130"/>
                <a:gd name="csY0" fmla="*/ 0 h 159845"/>
                <a:gd name="csX1" fmla="*/ 7006 w 133130"/>
                <a:gd name="csY1" fmla="*/ 96783 h 159845"/>
                <a:gd name="csX2" fmla="*/ 133130 w 133130"/>
                <a:gd name="csY2" fmla="*/ 159845 h 159845"/>
                <a:gd name="csX0" fmla="*/ 75214 w 107730"/>
                <a:gd name="csY0" fmla="*/ 0 h 175720"/>
                <a:gd name="csX1" fmla="*/ 7006 w 107730"/>
                <a:gd name="csY1" fmla="*/ 96783 h 175720"/>
                <a:gd name="csX2" fmla="*/ 107730 w 107730"/>
                <a:gd name="csY2" fmla="*/ 175720 h 175720"/>
                <a:gd name="csX0" fmla="*/ 75214 w 107730"/>
                <a:gd name="csY0" fmla="*/ 0 h 196326"/>
                <a:gd name="csX1" fmla="*/ 7006 w 107730"/>
                <a:gd name="csY1" fmla="*/ 96783 h 196326"/>
                <a:gd name="csX2" fmla="*/ 107730 w 107730"/>
                <a:gd name="csY2" fmla="*/ 175720 h 196326"/>
                <a:gd name="csX0" fmla="*/ 76364 w 108880"/>
                <a:gd name="csY0" fmla="*/ 12049 h 208375"/>
                <a:gd name="csX1" fmla="*/ 8156 w 108880"/>
                <a:gd name="csY1" fmla="*/ 108832 h 208375"/>
                <a:gd name="csX2" fmla="*/ 108880 w 108880"/>
                <a:gd name="csY2" fmla="*/ 187769 h 208375"/>
              </a:gdLst>
              <a:ahLst/>
              <a:cxnLst>
                <a:cxn ang="0">
                  <a:pos x="csX0" y="csY0"/>
                </a:cxn>
                <a:cxn ang="0">
                  <a:pos x="csX1" y="csY1"/>
                </a:cxn>
                <a:cxn ang="0">
                  <a:pos x="csX2" y="csY2"/>
                </a:cxn>
              </a:cxnLst>
              <a:rect l="l" t="t" r="r" b="b"/>
              <a:pathLst>
                <a:path w="108880" h="208375">
                  <a:moveTo>
                    <a:pt x="76364" y="12049"/>
                  </a:moveTo>
                  <a:cubicBezTo>
                    <a:pt x="34048" y="-31361"/>
                    <a:pt x="-20966" y="52229"/>
                    <a:pt x="8156" y="108832"/>
                  </a:cubicBezTo>
                  <a:cubicBezTo>
                    <a:pt x="-603" y="172716"/>
                    <a:pt x="70014" y="244536"/>
                    <a:pt x="108880" y="187769"/>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06F78DF0-FEC4-7017-498F-D3292F57EBCB}"/>
                </a:ext>
              </a:extLst>
            </p:cNvPr>
            <p:cNvSpPr/>
            <p:nvPr/>
          </p:nvSpPr>
          <p:spPr>
            <a:xfrm>
              <a:off x="5294313" y="3796775"/>
              <a:ext cx="108880" cy="142875"/>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478A641D-076A-E4E1-696F-A0487D15932D}"/>
                </a:ext>
              </a:extLst>
            </p:cNvPr>
            <p:cNvSpPr/>
            <p:nvPr/>
          </p:nvSpPr>
          <p:spPr>
            <a:xfrm>
              <a:off x="5478389" y="3796775"/>
              <a:ext cx="108880" cy="142875"/>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C4F71955-53B2-981A-4198-8C3FA3B546D3}"/>
                </a:ext>
              </a:extLst>
            </p:cNvPr>
            <p:cNvSpPr/>
            <p:nvPr/>
          </p:nvSpPr>
          <p:spPr>
            <a:xfrm>
              <a:off x="5482030" y="3832396"/>
              <a:ext cx="45719" cy="60666"/>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FC86765A-20F8-C1A1-7A62-A1BD3035A8B9}"/>
                </a:ext>
              </a:extLst>
            </p:cNvPr>
            <p:cNvSpPr/>
            <p:nvPr/>
          </p:nvSpPr>
          <p:spPr>
            <a:xfrm>
              <a:off x="5303034" y="3837879"/>
              <a:ext cx="45719" cy="60666"/>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0" name="Freeform: Shape 19">
            <a:extLst>
              <a:ext uri="{FF2B5EF4-FFF2-40B4-BE49-F238E27FC236}">
                <a16:creationId xmlns:a16="http://schemas.microsoft.com/office/drawing/2014/main" id="{06ED89DA-1131-C49A-BAB3-427C28C21114}"/>
              </a:ext>
            </a:extLst>
          </p:cNvPr>
          <p:cNvSpPr/>
          <p:nvPr/>
        </p:nvSpPr>
        <p:spPr>
          <a:xfrm>
            <a:off x="6609306" y="3578169"/>
            <a:ext cx="241300" cy="177800"/>
          </a:xfrm>
          <a:custGeom>
            <a:avLst/>
            <a:gdLst>
              <a:gd name="csX0" fmla="*/ 241300 w 241300"/>
              <a:gd name="csY0" fmla="*/ 3175 h 177800"/>
              <a:gd name="csX1" fmla="*/ 152400 w 241300"/>
              <a:gd name="csY1" fmla="*/ 177800 h 177800"/>
              <a:gd name="csX2" fmla="*/ 0 w 241300"/>
              <a:gd name="csY2" fmla="*/ 0 h 177800"/>
            </a:gdLst>
            <a:ahLst/>
            <a:cxnLst>
              <a:cxn ang="0">
                <a:pos x="csX0" y="csY0"/>
              </a:cxn>
              <a:cxn ang="0">
                <a:pos x="csX1" y="csY1"/>
              </a:cxn>
              <a:cxn ang="0">
                <a:pos x="csX2" y="csY2"/>
              </a:cxn>
            </a:cxnLst>
            <a:rect l="l" t="t" r="r" b="b"/>
            <a:pathLst>
              <a:path w="241300" h="177800">
                <a:moveTo>
                  <a:pt x="241300" y="3175"/>
                </a:moveTo>
                <a:lnTo>
                  <a:pt x="152400" y="177800"/>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a:extLst>
              <a:ext uri="{FF2B5EF4-FFF2-40B4-BE49-F238E27FC236}">
                <a16:creationId xmlns:a16="http://schemas.microsoft.com/office/drawing/2014/main" id="{60B259FC-5911-B616-1E99-8C1EEC8CFA44}"/>
              </a:ext>
            </a:extLst>
          </p:cNvPr>
          <p:cNvSpPr txBox="1"/>
          <p:nvPr/>
        </p:nvSpPr>
        <p:spPr>
          <a:xfrm>
            <a:off x="3303862" y="5003800"/>
            <a:ext cx="2233304" cy="584775"/>
          </a:xfrm>
          <a:prstGeom prst="rect">
            <a:avLst/>
          </a:prstGeom>
          <a:noFill/>
        </p:spPr>
        <p:txBody>
          <a:bodyPr wrap="none" rtlCol="0">
            <a:spAutoFit/>
          </a:bodyPr>
          <a:lstStyle/>
          <a:p>
            <a:pPr algn="l"/>
            <a:r>
              <a:rPr lang="en-GB" sz="3200" dirty="0" err="1">
                <a:solidFill>
                  <a:srgbClr val="2D00D2"/>
                </a:solidFill>
                <a:latin typeface="Arial" panose="020B0604020202020204" pitchFamily="34" charset="0"/>
                <a:cs typeface="Arial" panose="020B0604020202020204" pitchFamily="34" charset="0"/>
              </a:rPr>
              <a:t>Fuinneamh</a:t>
            </a:r>
            <a:endParaRPr lang="en-GB" sz="3200" dirty="0">
              <a:solidFill>
                <a:srgbClr val="2D00D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7849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C8EF7-93A3-B899-7854-F7B8356E4D13}"/>
              </a:ext>
            </a:extLst>
          </p:cNvPr>
          <p:cNvSpPr>
            <a:spLocks noGrp="1"/>
          </p:cNvSpPr>
          <p:nvPr>
            <p:ph type="title"/>
          </p:nvPr>
        </p:nvSpPr>
        <p:spPr>
          <a:xfrm>
            <a:off x="160290" y="165880"/>
            <a:ext cx="8983710" cy="1101038"/>
          </a:xfrm>
        </p:spPr>
        <p:txBody>
          <a:bodyPr/>
          <a:lstStyle/>
          <a:p>
            <a:r>
              <a:rPr lang="en-GB" dirty="0"/>
              <a:t>Chun a </a:t>
            </a:r>
            <a:r>
              <a:rPr lang="en-GB" dirty="0" err="1"/>
              <a:t>thaispeáint</a:t>
            </a:r>
            <a:r>
              <a:rPr lang="en-GB" dirty="0"/>
              <a:t> go </a:t>
            </a:r>
            <a:r>
              <a:rPr lang="en-GB" dirty="0" err="1"/>
              <a:t>mbíonn</a:t>
            </a:r>
            <a:r>
              <a:rPr lang="en-GB" dirty="0"/>
              <a:t> meán de </a:t>
            </a:r>
            <a:r>
              <a:rPr lang="en-GB" dirty="0" err="1"/>
              <a:t>dhíth</a:t>
            </a:r>
            <a:r>
              <a:rPr lang="en-GB" dirty="0"/>
              <a:t> </a:t>
            </a:r>
            <a:r>
              <a:rPr lang="en-GB" dirty="0" err="1"/>
              <a:t>ar</a:t>
            </a:r>
            <a:r>
              <a:rPr lang="en-GB" dirty="0"/>
              <a:t> an </a:t>
            </a:r>
            <a:r>
              <a:rPr lang="en-GB" dirty="0" err="1"/>
              <a:t>bhfuaim</a:t>
            </a:r>
            <a:r>
              <a:rPr lang="en-GB" dirty="0"/>
              <a:t> chun </a:t>
            </a:r>
            <a:r>
              <a:rPr lang="en-GB" dirty="0" err="1"/>
              <a:t>taisteal</a:t>
            </a:r>
            <a:r>
              <a:rPr lang="en-GB" dirty="0"/>
              <a:t> </a:t>
            </a:r>
            <a:r>
              <a:rPr lang="en-GB" dirty="0" err="1"/>
              <a:t>tríd</a:t>
            </a:r>
            <a:r>
              <a:rPr lang="en-GB" dirty="0"/>
              <a:t>.</a:t>
            </a:r>
          </a:p>
        </p:txBody>
      </p:sp>
      <p:sp>
        <p:nvSpPr>
          <p:cNvPr id="3" name="Text Box 4">
            <a:extLst>
              <a:ext uri="{FF2B5EF4-FFF2-40B4-BE49-F238E27FC236}">
                <a16:creationId xmlns:a16="http://schemas.microsoft.com/office/drawing/2014/main" id="{A4945C7D-02B2-3165-B659-7B4298BC696B}"/>
              </a:ext>
            </a:extLst>
          </p:cNvPr>
          <p:cNvSpPr txBox="1">
            <a:spLocks noChangeArrowheads="1"/>
          </p:cNvSpPr>
          <p:nvPr/>
        </p:nvSpPr>
        <p:spPr bwMode="auto">
          <a:xfrm>
            <a:off x="315887" y="1498589"/>
            <a:ext cx="4725821" cy="432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r>
              <a:rPr lang="ga-IE" dirty="0"/>
              <a:t>Cuir an dordánaí ar siúl.</a:t>
            </a:r>
          </a:p>
          <a:p>
            <a:r>
              <a:rPr lang="ga-IE" dirty="0"/>
              <a:t>Bain an t-aer amach.</a:t>
            </a:r>
          </a:p>
          <a:p>
            <a:r>
              <a:rPr lang="ga-IE" dirty="0"/>
              <a:t>Breathnaigh ar an bhfuaim ag éirí níos ciúine.</a:t>
            </a:r>
          </a:p>
          <a:p>
            <a:r>
              <a:rPr lang="ga-IE" dirty="0"/>
              <a:t>Lig an t-aer ar ais isteach agus breathnaigh uirthi ag éirí níos airde.</a:t>
            </a:r>
            <a:endParaRPr lang="en-IE" dirty="0"/>
          </a:p>
        </p:txBody>
      </p:sp>
      <p:grpSp>
        <p:nvGrpSpPr>
          <p:cNvPr id="4" name="Group 3" descr="Picture of a bell jar with a buzzer inside. a vacuum pump is hooked up to the jar.">
            <a:extLst>
              <a:ext uri="{FF2B5EF4-FFF2-40B4-BE49-F238E27FC236}">
                <a16:creationId xmlns:a16="http://schemas.microsoft.com/office/drawing/2014/main" id="{54FFA810-DE78-466A-EC00-26E68F3CCE6A}"/>
              </a:ext>
            </a:extLst>
          </p:cNvPr>
          <p:cNvGrpSpPr/>
          <p:nvPr/>
        </p:nvGrpSpPr>
        <p:grpSpPr>
          <a:xfrm>
            <a:off x="5054274" y="1266918"/>
            <a:ext cx="4089726" cy="5323077"/>
            <a:chOff x="4895588" y="1468800"/>
            <a:chExt cx="4089726" cy="5323077"/>
          </a:xfrm>
        </p:grpSpPr>
        <p:sp>
          <p:nvSpPr>
            <p:cNvPr id="5" name="Freeform: Shape 4">
              <a:extLst>
                <a:ext uri="{FF2B5EF4-FFF2-40B4-BE49-F238E27FC236}">
                  <a16:creationId xmlns:a16="http://schemas.microsoft.com/office/drawing/2014/main" id="{728EBCF2-0D1B-B942-64D1-664A3F9282C0}"/>
                </a:ext>
              </a:extLst>
            </p:cNvPr>
            <p:cNvSpPr/>
            <p:nvPr/>
          </p:nvSpPr>
          <p:spPr>
            <a:xfrm>
              <a:off x="4895588" y="2154806"/>
              <a:ext cx="2708476" cy="3472405"/>
            </a:xfrm>
            <a:custGeom>
              <a:avLst/>
              <a:gdLst>
                <a:gd name="connsiteX0" fmla="*/ 1145893 w 2708476"/>
                <a:gd name="connsiteY0" fmla="*/ 11575 h 3472405"/>
                <a:gd name="connsiteX1" fmla="*/ 1030147 w 2708476"/>
                <a:gd name="connsiteY1" fmla="*/ 11575 h 3472405"/>
                <a:gd name="connsiteX2" fmla="*/ 1053296 w 2708476"/>
                <a:gd name="connsiteY2" fmla="*/ 509286 h 3472405"/>
                <a:gd name="connsiteX3" fmla="*/ 300941 w 2708476"/>
                <a:gd name="connsiteY3" fmla="*/ 868101 h 3472405"/>
                <a:gd name="connsiteX4" fmla="*/ 335665 w 2708476"/>
                <a:gd name="connsiteY4" fmla="*/ 3333509 h 3472405"/>
                <a:gd name="connsiteX5" fmla="*/ 11574 w 2708476"/>
                <a:gd name="connsiteY5" fmla="*/ 3333509 h 3472405"/>
                <a:gd name="connsiteX6" fmla="*/ 0 w 2708476"/>
                <a:gd name="connsiteY6" fmla="*/ 3472405 h 3472405"/>
                <a:gd name="connsiteX7" fmla="*/ 2708476 w 2708476"/>
                <a:gd name="connsiteY7" fmla="*/ 3460830 h 3472405"/>
                <a:gd name="connsiteX8" fmla="*/ 2696901 w 2708476"/>
                <a:gd name="connsiteY8" fmla="*/ 3310360 h 3472405"/>
                <a:gd name="connsiteX9" fmla="*/ 2372810 w 2708476"/>
                <a:gd name="connsiteY9" fmla="*/ 3321934 h 3472405"/>
                <a:gd name="connsiteX10" fmla="*/ 2349660 w 2708476"/>
                <a:gd name="connsiteY10" fmla="*/ 821803 h 3472405"/>
                <a:gd name="connsiteX11" fmla="*/ 1632030 w 2708476"/>
                <a:gd name="connsiteY11" fmla="*/ 486137 h 3472405"/>
                <a:gd name="connsiteX12" fmla="*/ 1608881 w 2708476"/>
                <a:gd name="connsiteY12" fmla="*/ 0 h 3472405"/>
                <a:gd name="connsiteX13" fmla="*/ 1226916 w 2708476"/>
                <a:gd name="connsiteY13" fmla="*/ 0 h 3472405"/>
                <a:gd name="connsiteX14" fmla="*/ 1145893 w 2708476"/>
                <a:gd name="connsiteY14" fmla="*/ 11575 h 3472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8476" h="3472405">
                  <a:moveTo>
                    <a:pt x="1145893" y="11575"/>
                  </a:moveTo>
                  <a:lnTo>
                    <a:pt x="1030147" y="11575"/>
                  </a:lnTo>
                  <a:lnTo>
                    <a:pt x="1053296" y="509286"/>
                  </a:lnTo>
                  <a:lnTo>
                    <a:pt x="300941" y="868101"/>
                  </a:lnTo>
                  <a:lnTo>
                    <a:pt x="335665" y="3333509"/>
                  </a:lnTo>
                  <a:lnTo>
                    <a:pt x="11574" y="3333509"/>
                  </a:lnTo>
                  <a:lnTo>
                    <a:pt x="0" y="3472405"/>
                  </a:lnTo>
                  <a:lnTo>
                    <a:pt x="2708476" y="3460830"/>
                  </a:lnTo>
                  <a:lnTo>
                    <a:pt x="2696901" y="3310360"/>
                  </a:lnTo>
                  <a:lnTo>
                    <a:pt x="2372810" y="3321934"/>
                  </a:lnTo>
                  <a:lnTo>
                    <a:pt x="2349660" y="821803"/>
                  </a:lnTo>
                  <a:lnTo>
                    <a:pt x="1632030" y="486137"/>
                  </a:lnTo>
                  <a:lnTo>
                    <a:pt x="1608881" y="0"/>
                  </a:lnTo>
                  <a:lnTo>
                    <a:pt x="1226916" y="0"/>
                  </a:lnTo>
                  <a:lnTo>
                    <a:pt x="1145893" y="11575"/>
                  </a:lnTo>
                  <a:close/>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51EFB6C2-E9E2-AD5C-1181-6411992A0DA9}"/>
                </a:ext>
              </a:extLst>
            </p:cNvPr>
            <p:cNvSpPr/>
            <p:nvPr/>
          </p:nvSpPr>
          <p:spPr>
            <a:xfrm>
              <a:off x="6071167" y="1633302"/>
              <a:ext cx="1464733" cy="2099733"/>
            </a:xfrm>
            <a:custGeom>
              <a:avLst/>
              <a:gdLst>
                <a:gd name="connsiteX0" fmla="*/ 0 w 1998133"/>
                <a:gd name="connsiteY0" fmla="*/ 2125133 h 2125133"/>
                <a:gd name="connsiteX1" fmla="*/ 101600 w 1998133"/>
                <a:gd name="connsiteY1" fmla="*/ 1447800 h 2125133"/>
                <a:gd name="connsiteX2" fmla="*/ 8466 w 1998133"/>
                <a:gd name="connsiteY2" fmla="*/ 364067 h 2125133"/>
                <a:gd name="connsiteX3" fmla="*/ 270933 w 1998133"/>
                <a:gd name="connsiteY3" fmla="*/ 118533 h 2125133"/>
                <a:gd name="connsiteX4" fmla="*/ 1972733 w 1998133"/>
                <a:gd name="connsiteY4" fmla="*/ 0 h 2125133"/>
                <a:gd name="connsiteX5" fmla="*/ 1998133 w 1998133"/>
                <a:gd name="connsiteY5" fmla="*/ 0 h 2125133"/>
                <a:gd name="connsiteX0" fmla="*/ 0 w 1972834"/>
                <a:gd name="connsiteY0" fmla="*/ 2125133 h 2125133"/>
                <a:gd name="connsiteX1" fmla="*/ 101600 w 1972834"/>
                <a:gd name="connsiteY1" fmla="*/ 1447800 h 2125133"/>
                <a:gd name="connsiteX2" fmla="*/ 8466 w 1972834"/>
                <a:gd name="connsiteY2" fmla="*/ 364067 h 2125133"/>
                <a:gd name="connsiteX3" fmla="*/ 270933 w 1972834"/>
                <a:gd name="connsiteY3" fmla="*/ 118533 h 2125133"/>
                <a:gd name="connsiteX4" fmla="*/ 1972733 w 1972834"/>
                <a:gd name="connsiteY4" fmla="*/ 0 h 2125133"/>
                <a:gd name="connsiteX5" fmla="*/ 1464733 w 1972834"/>
                <a:gd name="connsiteY5" fmla="*/ 25400 h 2125133"/>
                <a:gd name="connsiteX0" fmla="*/ 0 w 1464733"/>
                <a:gd name="connsiteY0" fmla="*/ 2099733 h 2099733"/>
                <a:gd name="connsiteX1" fmla="*/ 101600 w 1464733"/>
                <a:gd name="connsiteY1" fmla="*/ 1422400 h 2099733"/>
                <a:gd name="connsiteX2" fmla="*/ 8466 w 1464733"/>
                <a:gd name="connsiteY2" fmla="*/ 338667 h 2099733"/>
                <a:gd name="connsiteX3" fmla="*/ 270933 w 1464733"/>
                <a:gd name="connsiteY3" fmla="*/ 93133 h 2099733"/>
                <a:gd name="connsiteX4" fmla="*/ 1464733 w 1464733"/>
                <a:gd name="connsiteY4" fmla="*/ 0 h 2099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4733" h="2099733">
                  <a:moveTo>
                    <a:pt x="0" y="2099733"/>
                  </a:moveTo>
                  <a:lnTo>
                    <a:pt x="101600" y="1422400"/>
                  </a:lnTo>
                  <a:lnTo>
                    <a:pt x="8466" y="338667"/>
                  </a:lnTo>
                  <a:lnTo>
                    <a:pt x="270933" y="93133"/>
                  </a:lnTo>
                  <a:lnTo>
                    <a:pt x="1464733" y="0"/>
                  </a:ln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C44F2D96-DECC-10AF-4130-8F2B0DAEE8C4}"/>
                </a:ext>
              </a:extLst>
            </p:cNvPr>
            <p:cNvSpPr/>
            <p:nvPr/>
          </p:nvSpPr>
          <p:spPr>
            <a:xfrm>
              <a:off x="6251539" y="1822354"/>
              <a:ext cx="1409373" cy="1910681"/>
            </a:xfrm>
            <a:custGeom>
              <a:avLst/>
              <a:gdLst>
                <a:gd name="connsiteX0" fmla="*/ 0 w 1998133"/>
                <a:gd name="connsiteY0" fmla="*/ 2125133 h 2125133"/>
                <a:gd name="connsiteX1" fmla="*/ 101600 w 1998133"/>
                <a:gd name="connsiteY1" fmla="*/ 1447800 h 2125133"/>
                <a:gd name="connsiteX2" fmla="*/ 8466 w 1998133"/>
                <a:gd name="connsiteY2" fmla="*/ 364067 h 2125133"/>
                <a:gd name="connsiteX3" fmla="*/ 270933 w 1998133"/>
                <a:gd name="connsiteY3" fmla="*/ 118533 h 2125133"/>
                <a:gd name="connsiteX4" fmla="*/ 1972733 w 1998133"/>
                <a:gd name="connsiteY4" fmla="*/ 0 h 2125133"/>
                <a:gd name="connsiteX5" fmla="*/ 1998133 w 1998133"/>
                <a:gd name="connsiteY5" fmla="*/ 0 h 2125133"/>
                <a:gd name="connsiteX0" fmla="*/ 0 w 1972860"/>
                <a:gd name="connsiteY0" fmla="*/ 2125133 h 2125133"/>
                <a:gd name="connsiteX1" fmla="*/ 101600 w 1972860"/>
                <a:gd name="connsiteY1" fmla="*/ 1447800 h 2125133"/>
                <a:gd name="connsiteX2" fmla="*/ 8466 w 1972860"/>
                <a:gd name="connsiteY2" fmla="*/ 364067 h 2125133"/>
                <a:gd name="connsiteX3" fmla="*/ 270933 w 1972860"/>
                <a:gd name="connsiteY3" fmla="*/ 118533 h 2125133"/>
                <a:gd name="connsiteX4" fmla="*/ 1972733 w 1972860"/>
                <a:gd name="connsiteY4" fmla="*/ 0 h 2125133"/>
                <a:gd name="connsiteX5" fmla="*/ 1572921 w 1972860"/>
                <a:gd name="connsiteY5" fmla="*/ 14032 h 2125133"/>
                <a:gd name="connsiteX0" fmla="*/ 0 w 1572921"/>
                <a:gd name="connsiteY0" fmla="*/ 2111101 h 2111101"/>
                <a:gd name="connsiteX1" fmla="*/ 101600 w 1572921"/>
                <a:gd name="connsiteY1" fmla="*/ 1433768 h 2111101"/>
                <a:gd name="connsiteX2" fmla="*/ 8466 w 1572921"/>
                <a:gd name="connsiteY2" fmla="*/ 350035 h 2111101"/>
                <a:gd name="connsiteX3" fmla="*/ 270933 w 1572921"/>
                <a:gd name="connsiteY3" fmla="*/ 104501 h 2111101"/>
                <a:gd name="connsiteX4" fmla="*/ 1572921 w 1572921"/>
                <a:gd name="connsiteY4" fmla="*/ 0 h 2111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921" h="2111101">
                  <a:moveTo>
                    <a:pt x="0" y="2111101"/>
                  </a:moveTo>
                  <a:lnTo>
                    <a:pt x="101600" y="1433768"/>
                  </a:lnTo>
                  <a:lnTo>
                    <a:pt x="8466" y="350035"/>
                  </a:lnTo>
                  <a:lnTo>
                    <a:pt x="270933" y="104501"/>
                  </a:lnTo>
                  <a:lnTo>
                    <a:pt x="1572921" y="0"/>
                  </a:lnTo>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F7823E2F-2855-F4D8-C266-ACB44B1D359D}"/>
                </a:ext>
              </a:extLst>
            </p:cNvPr>
            <p:cNvGrpSpPr/>
            <p:nvPr/>
          </p:nvGrpSpPr>
          <p:grpSpPr>
            <a:xfrm>
              <a:off x="5883718" y="3486746"/>
              <a:ext cx="590309" cy="591263"/>
              <a:chOff x="6111433" y="4177507"/>
              <a:chExt cx="590309" cy="591263"/>
            </a:xfrm>
          </p:grpSpPr>
          <p:sp>
            <p:nvSpPr>
              <p:cNvPr id="16" name="Rectangle: Rounded Corners 15">
                <a:extLst>
                  <a:ext uri="{FF2B5EF4-FFF2-40B4-BE49-F238E27FC236}">
                    <a16:creationId xmlns:a16="http://schemas.microsoft.com/office/drawing/2014/main" id="{6417DA13-E6AB-B24C-8044-7D3C91BC376D}"/>
                  </a:ext>
                </a:extLst>
              </p:cNvPr>
              <p:cNvSpPr/>
              <p:nvPr/>
            </p:nvSpPr>
            <p:spPr>
              <a:xfrm>
                <a:off x="6111433" y="4177507"/>
                <a:ext cx="590309" cy="591263"/>
              </a:xfrm>
              <a:prstGeom prst="roundRect">
                <a:avLst/>
              </a:prstGeom>
              <a:solidFill>
                <a:schemeClr val="bg2"/>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 name="Straight Connector 16">
                <a:extLst>
                  <a:ext uri="{FF2B5EF4-FFF2-40B4-BE49-F238E27FC236}">
                    <a16:creationId xmlns:a16="http://schemas.microsoft.com/office/drawing/2014/main" id="{EEB04E6E-306D-C952-53EA-E9F7B1732BAB}"/>
                  </a:ext>
                </a:extLst>
              </p:cNvPr>
              <p:cNvCxnSpPr/>
              <p:nvPr/>
            </p:nvCxnSpPr>
            <p:spPr>
              <a:xfrm>
                <a:off x="6266620" y="4508501"/>
                <a:ext cx="33566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BD5C99A-BFBB-9D49-FAB1-DF9D758AF873}"/>
                  </a:ext>
                </a:extLst>
              </p:cNvPr>
              <p:cNvCxnSpPr/>
              <p:nvPr/>
            </p:nvCxnSpPr>
            <p:spPr>
              <a:xfrm>
                <a:off x="6266620" y="4346455"/>
                <a:ext cx="33566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767A024-D039-FE13-64F8-C973A8E9A325}"/>
                  </a:ext>
                </a:extLst>
              </p:cNvPr>
              <p:cNvCxnSpPr/>
              <p:nvPr/>
            </p:nvCxnSpPr>
            <p:spPr>
              <a:xfrm>
                <a:off x="6266620" y="4598848"/>
                <a:ext cx="33566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09603D5-C14D-8306-6C41-E8ECA826A1DE}"/>
                  </a:ext>
                </a:extLst>
              </p:cNvPr>
              <p:cNvCxnSpPr/>
              <p:nvPr/>
            </p:nvCxnSpPr>
            <p:spPr>
              <a:xfrm>
                <a:off x="6266620" y="4436802"/>
                <a:ext cx="33566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TextBox 8">
              <a:extLst>
                <a:ext uri="{FF2B5EF4-FFF2-40B4-BE49-F238E27FC236}">
                  <a16:creationId xmlns:a16="http://schemas.microsoft.com/office/drawing/2014/main" id="{F7914E62-B916-B017-795F-570F135A47E1}"/>
                </a:ext>
              </a:extLst>
            </p:cNvPr>
            <p:cNvSpPr txBox="1"/>
            <p:nvPr/>
          </p:nvSpPr>
          <p:spPr>
            <a:xfrm>
              <a:off x="5573183" y="4078009"/>
              <a:ext cx="1665841" cy="523220"/>
            </a:xfrm>
            <a:prstGeom prst="rect">
              <a:avLst/>
            </a:prstGeom>
            <a:noFill/>
          </p:spPr>
          <p:txBody>
            <a:bodyPr wrap="none" rtlCol="0">
              <a:spAutoFit/>
            </a:bodyPr>
            <a:lstStyle/>
            <a:p>
              <a:pPr algn="l"/>
              <a:r>
                <a:rPr lang="en-GB" sz="2800" dirty="0" err="1"/>
                <a:t>Dordanaí</a:t>
              </a:r>
              <a:endParaRPr lang="en-GB" sz="2800" dirty="0"/>
            </a:p>
          </p:txBody>
        </p:sp>
        <p:sp>
          <p:nvSpPr>
            <p:cNvPr id="10" name="TextBox 9">
              <a:extLst>
                <a:ext uri="{FF2B5EF4-FFF2-40B4-BE49-F238E27FC236}">
                  <a16:creationId xmlns:a16="http://schemas.microsoft.com/office/drawing/2014/main" id="{215BACD0-D835-C1F6-F4A9-D8874B5B4C45}"/>
                </a:ext>
              </a:extLst>
            </p:cNvPr>
            <p:cNvSpPr txBox="1"/>
            <p:nvPr/>
          </p:nvSpPr>
          <p:spPr>
            <a:xfrm>
              <a:off x="5674380" y="4893349"/>
              <a:ext cx="1064715" cy="523220"/>
            </a:xfrm>
            <a:prstGeom prst="rect">
              <a:avLst/>
            </a:prstGeom>
            <a:noFill/>
          </p:spPr>
          <p:txBody>
            <a:bodyPr wrap="none" rtlCol="0">
              <a:spAutoFit/>
            </a:bodyPr>
            <a:lstStyle/>
            <a:p>
              <a:pPr algn="l"/>
              <a:r>
                <a:rPr lang="en-GB" sz="2800" dirty="0" err="1"/>
                <a:t>Folús</a:t>
              </a:r>
              <a:endParaRPr lang="en-GB" sz="2800" dirty="0"/>
            </a:p>
          </p:txBody>
        </p:sp>
        <p:sp>
          <p:nvSpPr>
            <p:cNvPr id="11" name="TextBox 10">
              <a:extLst>
                <a:ext uri="{FF2B5EF4-FFF2-40B4-BE49-F238E27FC236}">
                  <a16:creationId xmlns:a16="http://schemas.microsoft.com/office/drawing/2014/main" id="{EE8B558D-AA19-5398-725B-4A5DF75DA85C}"/>
                </a:ext>
              </a:extLst>
            </p:cNvPr>
            <p:cNvSpPr txBox="1"/>
            <p:nvPr/>
          </p:nvSpPr>
          <p:spPr>
            <a:xfrm>
              <a:off x="7344363" y="2954708"/>
              <a:ext cx="1526380" cy="523220"/>
            </a:xfrm>
            <a:prstGeom prst="rect">
              <a:avLst/>
            </a:prstGeom>
            <a:noFill/>
          </p:spPr>
          <p:txBody>
            <a:bodyPr wrap="none" rtlCol="0">
              <a:spAutoFit/>
            </a:bodyPr>
            <a:lstStyle/>
            <a:p>
              <a:pPr algn="l"/>
              <a:r>
                <a:rPr lang="en-GB" sz="2800" dirty="0" err="1"/>
                <a:t>Clogadh</a:t>
              </a:r>
              <a:endParaRPr lang="en-GB" sz="2800" dirty="0"/>
            </a:p>
          </p:txBody>
        </p:sp>
        <p:sp>
          <p:nvSpPr>
            <p:cNvPr id="12" name="TextBox 11">
              <a:extLst>
                <a:ext uri="{FF2B5EF4-FFF2-40B4-BE49-F238E27FC236}">
                  <a16:creationId xmlns:a16="http://schemas.microsoft.com/office/drawing/2014/main" id="{FF96672D-F058-E0C5-48C3-1D2E8020BBCC}"/>
                </a:ext>
              </a:extLst>
            </p:cNvPr>
            <p:cNvSpPr txBox="1"/>
            <p:nvPr/>
          </p:nvSpPr>
          <p:spPr>
            <a:xfrm>
              <a:off x="7660912" y="1468800"/>
              <a:ext cx="1324402" cy="523220"/>
            </a:xfrm>
            <a:prstGeom prst="rect">
              <a:avLst/>
            </a:prstGeom>
            <a:noFill/>
          </p:spPr>
          <p:txBody>
            <a:bodyPr wrap="none" rtlCol="0">
              <a:spAutoFit/>
            </a:bodyPr>
            <a:lstStyle/>
            <a:p>
              <a:pPr algn="l"/>
              <a:r>
                <a:rPr lang="en-GB" sz="2800" dirty="0" err="1"/>
                <a:t>Bataire</a:t>
              </a:r>
              <a:endParaRPr lang="en-GB" sz="2800" dirty="0"/>
            </a:p>
          </p:txBody>
        </p:sp>
        <p:sp>
          <p:nvSpPr>
            <p:cNvPr id="13" name="TextBox 12">
              <a:extLst>
                <a:ext uri="{FF2B5EF4-FFF2-40B4-BE49-F238E27FC236}">
                  <a16:creationId xmlns:a16="http://schemas.microsoft.com/office/drawing/2014/main" id="{901BDC2C-1D2B-A608-982A-383E9273A2FC}"/>
                </a:ext>
              </a:extLst>
            </p:cNvPr>
            <p:cNvSpPr txBox="1"/>
            <p:nvPr/>
          </p:nvSpPr>
          <p:spPr>
            <a:xfrm>
              <a:off x="6271575" y="6268657"/>
              <a:ext cx="2528649" cy="523220"/>
            </a:xfrm>
            <a:prstGeom prst="rect">
              <a:avLst/>
            </a:prstGeom>
            <a:noFill/>
          </p:spPr>
          <p:txBody>
            <a:bodyPr wrap="square" rtlCol="0">
              <a:spAutoFit/>
            </a:bodyPr>
            <a:lstStyle/>
            <a:p>
              <a:r>
                <a:rPr lang="en-IE" sz="2800" dirty="0" err="1"/>
                <a:t>Folúschaidéal</a:t>
              </a:r>
              <a:endParaRPr lang="en-GB" sz="2800" dirty="0"/>
            </a:p>
          </p:txBody>
        </p:sp>
        <p:sp>
          <p:nvSpPr>
            <p:cNvPr id="14" name="Freeform: Shape 13">
              <a:extLst>
                <a:ext uri="{FF2B5EF4-FFF2-40B4-BE49-F238E27FC236}">
                  <a16:creationId xmlns:a16="http://schemas.microsoft.com/office/drawing/2014/main" id="{26A5453C-4851-964A-CDB7-6B9D38C384A1}"/>
                </a:ext>
              </a:extLst>
            </p:cNvPr>
            <p:cNvSpPr/>
            <p:nvPr/>
          </p:nvSpPr>
          <p:spPr>
            <a:xfrm>
              <a:off x="6519900" y="5616763"/>
              <a:ext cx="1016000" cy="685800"/>
            </a:xfrm>
            <a:custGeom>
              <a:avLst/>
              <a:gdLst>
                <a:gd name="connsiteX0" fmla="*/ 0 w 1016000"/>
                <a:gd name="connsiteY0" fmla="*/ 0 h 685800"/>
                <a:gd name="connsiteX1" fmla="*/ 241300 w 1016000"/>
                <a:gd name="connsiteY1" fmla="*/ 596900 h 685800"/>
                <a:gd name="connsiteX2" fmla="*/ 431800 w 1016000"/>
                <a:gd name="connsiteY2" fmla="*/ 635000 h 685800"/>
                <a:gd name="connsiteX3" fmla="*/ 1016000 w 1016000"/>
                <a:gd name="connsiteY3" fmla="*/ 685800 h 685800"/>
                <a:gd name="connsiteX0" fmla="*/ 0 w 1016000"/>
                <a:gd name="connsiteY0" fmla="*/ 0 h 685800"/>
                <a:gd name="connsiteX1" fmla="*/ 241300 w 1016000"/>
                <a:gd name="connsiteY1" fmla="*/ 596900 h 685800"/>
                <a:gd name="connsiteX2" fmla="*/ 1016000 w 1016000"/>
                <a:gd name="connsiteY2" fmla="*/ 685800 h 685800"/>
                <a:gd name="connsiteX0" fmla="*/ 0 w 1016000"/>
                <a:gd name="connsiteY0" fmla="*/ 0 h 685800"/>
                <a:gd name="connsiteX1" fmla="*/ 241300 w 1016000"/>
                <a:gd name="connsiteY1" fmla="*/ 596900 h 685800"/>
                <a:gd name="connsiteX2" fmla="*/ 1016000 w 1016000"/>
                <a:gd name="connsiteY2" fmla="*/ 685800 h 685800"/>
              </a:gdLst>
              <a:ahLst/>
              <a:cxnLst>
                <a:cxn ang="0">
                  <a:pos x="connsiteX0" y="connsiteY0"/>
                </a:cxn>
                <a:cxn ang="0">
                  <a:pos x="connsiteX1" y="connsiteY1"/>
                </a:cxn>
                <a:cxn ang="0">
                  <a:pos x="connsiteX2" y="connsiteY2"/>
                </a:cxn>
              </a:cxnLst>
              <a:rect l="l" t="t" r="r" b="b"/>
              <a:pathLst>
                <a:path w="1016000" h="685800">
                  <a:moveTo>
                    <a:pt x="0" y="0"/>
                  </a:moveTo>
                  <a:cubicBezTo>
                    <a:pt x="80433" y="198967"/>
                    <a:pt x="-29633" y="503767"/>
                    <a:pt x="241300" y="596900"/>
                  </a:cubicBezTo>
                  <a:cubicBezTo>
                    <a:pt x="512233" y="690033"/>
                    <a:pt x="757767" y="656167"/>
                    <a:pt x="1016000" y="685800"/>
                  </a:cubicBezTo>
                </a:path>
              </a:pathLst>
            </a:custGeom>
            <a:noFill/>
            <a:ln w="127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D09AEAC3-5923-79F4-D382-BA3C5A089292}"/>
                </a:ext>
              </a:extLst>
            </p:cNvPr>
            <p:cNvSpPr txBox="1"/>
            <p:nvPr/>
          </p:nvSpPr>
          <p:spPr>
            <a:xfrm>
              <a:off x="6876745" y="5641721"/>
              <a:ext cx="659155" cy="215444"/>
            </a:xfrm>
            <a:prstGeom prst="rect">
              <a:avLst/>
            </a:prstGeom>
            <a:noFill/>
          </p:spPr>
          <p:txBody>
            <a:bodyPr wrap="none" rtlCol="0">
              <a:spAutoFit/>
            </a:bodyPr>
            <a:lstStyle/>
            <a:p>
              <a:pPr algn="l"/>
              <a:r>
                <a:rPr lang="en-GB" sz="800"/>
                <a:t>R Downey</a:t>
              </a:r>
            </a:p>
          </p:txBody>
        </p:sp>
      </p:grpSp>
      <p:sp>
        <p:nvSpPr>
          <p:cNvPr id="21" name="Text Box 4">
            <a:extLst>
              <a:ext uri="{FF2B5EF4-FFF2-40B4-BE49-F238E27FC236}">
                <a16:creationId xmlns:a16="http://schemas.microsoft.com/office/drawing/2014/main" id="{1DD76755-7C07-9B42-A91D-665E3A35D29F}"/>
              </a:ext>
            </a:extLst>
          </p:cNvPr>
          <p:cNvSpPr txBox="1">
            <a:spLocks noChangeArrowheads="1"/>
          </p:cNvSpPr>
          <p:nvPr/>
        </p:nvSpPr>
        <p:spPr bwMode="auto">
          <a:xfrm>
            <a:off x="707383" y="5763954"/>
            <a:ext cx="616936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IE" b="1" i="1" dirty="0">
                <a:solidFill>
                  <a:schemeClr val="accent6">
                    <a:lumMod val="50000"/>
                  </a:schemeClr>
                </a:solidFill>
              </a:rPr>
              <a:t>I</a:t>
            </a:r>
            <a:r>
              <a:rPr lang="ga-IE" b="1" i="1" dirty="0">
                <a:solidFill>
                  <a:schemeClr val="accent6">
                    <a:lumMod val="50000"/>
                  </a:schemeClr>
                </a:solidFill>
              </a:rPr>
              <a:t>s fianaise é seo gur tonn mheicniúil é an fuaim.</a:t>
            </a:r>
            <a:endParaRPr lang="en-IE" b="1" i="1" dirty="0">
              <a:solidFill>
                <a:schemeClr val="accent6">
                  <a:lumMod val="50000"/>
                </a:schemeClr>
              </a:solidFill>
            </a:endParaRPr>
          </a:p>
        </p:txBody>
      </p:sp>
    </p:spTree>
    <p:extLst>
      <p:ext uri="{BB962C8B-B14F-4D97-AF65-F5344CB8AC3E}">
        <p14:creationId xmlns:p14="http://schemas.microsoft.com/office/powerpoint/2010/main" val="4140470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882E6-0B2A-05E6-F01B-7617C9E1F2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A74B-8D7C-79AC-37A7-915A5B7684B3}"/>
              </a:ext>
            </a:extLst>
          </p:cNvPr>
          <p:cNvSpPr>
            <a:spLocks noGrp="1"/>
          </p:cNvSpPr>
          <p:nvPr>
            <p:ph type="title"/>
          </p:nvPr>
        </p:nvSpPr>
        <p:spPr>
          <a:xfrm>
            <a:off x="266700" y="165879"/>
            <a:ext cx="8674100" cy="1089529"/>
          </a:xfrm>
        </p:spPr>
        <p:txBody>
          <a:bodyPr/>
          <a:lstStyle/>
          <a:p>
            <a:r>
              <a:rPr lang="ga-IE" dirty="0"/>
              <a:t>Taispeáin gur tonn mheicniúil é an fuaim.</a:t>
            </a:r>
            <a:endParaRPr lang="en-GB" dirty="0"/>
          </a:p>
        </p:txBody>
      </p:sp>
      <p:sp>
        <p:nvSpPr>
          <p:cNvPr id="5" name="TextBox 4">
            <a:extLst>
              <a:ext uri="{FF2B5EF4-FFF2-40B4-BE49-F238E27FC236}">
                <a16:creationId xmlns:a16="http://schemas.microsoft.com/office/drawing/2014/main" id="{11F88EB1-34AA-01FF-42DB-D8E3BAD1234B}"/>
              </a:ext>
              <a:ext uri="{C183D7F6-B498-43B3-948B-1728B52AA6E4}">
                <adec:decorative xmlns:adec="http://schemas.microsoft.com/office/drawing/2017/decorative" val="1"/>
              </a:ext>
            </a:extLst>
          </p:cNvPr>
          <p:cNvSpPr txBox="1"/>
          <p:nvPr/>
        </p:nvSpPr>
        <p:spPr>
          <a:xfrm>
            <a:off x="266700" y="5512477"/>
            <a:ext cx="769736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hlinkClick r:id="rId3"/>
              </a:rPr>
              <a:t>https://www.youtube.com/shorts/4t3BsZ0pMg4</a:t>
            </a:r>
            <a:r>
              <a:rPr lang="en-GB" sz="2800" dirty="0">
                <a:latin typeface="Arial" panose="020B0604020202020204" pitchFamily="34" charset="0"/>
                <a:cs typeface="Arial" panose="020B0604020202020204" pitchFamily="34" charset="0"/>
              </a:rPr>
              <a:t> </a:t>
            </a:r>
          </a:p>
        </p:txBody>
      </p:sp>
      <p:sp>
        <p:nvSpPr>
          <p:cNvPr id="15" name="TextBox 14">
            <a:extLst>
              <a:ext uri="{FF2B5EF4-FFF2-40B4-BE49-F238E27FC236}">
                <a16:creationId xmlns:a16="http://schemas.microsoft.com/office/drawing/2014/main" id="{A9903FCD-D0A4-4E98-A64C-81579C3355A0}"/>
              </a:ext>
            </a:extLst>
          </p:cNvPr>
          <p:cNvSpPr txBox="1"/>
          <p:nvPr/>
        </p:nvSpPr>
        <p:spPr>
          <a:xfrm>
            <a:off x="4898887" y="1562302"/>
            <a:ext cx="4041913" cy="1815882"/>
          </a:xfrm>
          <a:prstGeom prst="rect">
            <a:avLst/>
          </a:prstGeom>
          <a:noFill/>
        </p:spPr>
        <p:txBody>
          <a:bodyPr wrap="square" rtlCol="0">
            <a:spAutoFit/>
          </a:bodyPr>
          <a:lstStyle/>
          <a:p>
            <a:r>
              <a:rPr lang="ga-IE" sz="2800" b="1" dirty="0"/>
              <a:t>Breathnú</a:t>
            </a:r>
            <a:r>
              <a:rPr lang="en-IE" sz="2800" b="1" dirty="0"/>
              <a:t>:</a:t>
            </a:r>
            <a:endParaRPr lang="ga-IE" sz="2800" b="1" dirty="0"/>
          </a:p>
          <a:p>
            <a:r>
              <a:rPr lang="ga-IE" sz="2800" dirty="0"/>
              <a:t>Creathann an choinneal i gcomhthráth leis an bhfuaim.</a:t>
            </a:r>
            <a:endParaRPr lang="en-IE" sz="2800" dirty="0"/>
          </a:p>
        </p:txBody>
      </p:sp>
      <p:grpSp>
        <p:nvGrpSpPr>
          <p:cNvPr id="23" name="Group 22" descr="Diagram of loudspeaker emitting a low pitch tone towards a nearby lighted candle, A slow-motion camera is recording the event.">
            <a:extLst>
              <a:ext uri="{FF2B5EF4-FFF2-40B4-BE49-F238E27FC236}">
                <a16:creationId xmlns:a16="http://schemas.microsoft.com/office/drawing/2014/main" id="{DD41C2C1-A413-E349-3914-7B83938F1AD3}"/>
              </a:ext>
            </a:extLst>
          </p:cNvPr>
          <p:cNvGrpSpPr/>
          <p:nvPr/>
        </p:nvGrpSpPr>
        <p:grpSpPr>
          <a:xfrm>
            <a:off x="266700" y="1398345"/>
            <a:ext cx="4305300" cy="3563235"/>
            <a:chOff x="266700" y="1398345"/>
            <a:chExt cx="4305300" cy="3563235"/>
          </a:xfrm>
        </p:grpSpPr>
        <p:grpSp>
          <p:nvGrpSpPr>
            <p:cNvPr id="6" name="Group 5">
              <a:extLst>
                <a:ext uri="{FF2B5EF4-FFF2-40B4-BE49-F238E27FC236}">
                  <a16:creationId xmlns:a16="http://schemas.microsoft.com/office/drawing/2014/main" id="{B28F2611-6EFF-1AF8-5610-F541E49EA59A}"/>
                </a:ext>
              </a:extLst>
            </p:cNvPr>
            <p:cNvGrpSpPr/>
            <p:nvPr/>
          </p:nvGrpSpPr>
          <p:grpSpPr>
            <a:xfrm>
              <a:off x="1088161" y="2470244"/>
              <a:ext cx="1261795" cy="1325234"/>
              <a:chOff x="4820315" y="4301550"/>
              <a:chExt cx="1261795" cy="1325234"/>
            </a:xfrm>
          </p:grpSpPr>
          <p:sp>
            <p:nvSpPr>
              <p:cNvPr id="7" name="Isosceles Triangle 6">
                <a:extLst>
                  <a:ext uri="{FF2B5EF4-FFF2-40B4-BE49-F238E27FC236}">
                    <a16:creationId xmlns:a16="http://schemas.microsoft.com/office/drawing/2014/main" id="{A8C2DCE4-A99E-779F-1CF8-60E05A466A7F}"/>
                  </a:ext>
                </a:extLst>
              </p:cNvPr>
              <p:cNvSpPr/>
              <p:nvPr/>
            </p:nvSpPr>
            <p:spPr>
              <a:xfrm rot="16200000">
                <a:off x="4486405" y="4650914"/>
                <a:ext cx="1325234" cy="626505"/>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EF0FF3BB-E9EE-9B4B-B372-13CAA71A847A}"/>
                  </a:ext>
                </a:extLst>
              </p:cNvPr>
              <p:cNvSpPr/>
              <p:nvPr/>
            </p:nvSpPr>
            <p:spPr>
              <a:xfrm>
                <a:off x="4820315" y="4666033"/>
                <a:ext cx="292889" cy="59626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1B42FEE6-92D0-0DF1-5714-971B023CE642}"/>
                  </a:ext>
                </a:extLst>
              </p:cNvPr>
              <p:cNvSpPr/>
              <p:nvPr/>
            </p:nvSpPr>
            <p:spPr>
              <a:xfrm>
                <a:off x="5562194" y="4563425"/>
                <a:ext cx="259334" cy="833120"/>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7588EF14-407B-4042-AB6F-DA793EC2AFD0}"/>
                  </a:ext>
                </a:extLst>
              </p:cNvPr>
              <p:cNvSpPr/>
              <p:nvPr/>
            </p:nvSpPr>
            <p:spPr>
              <a:xfrm>
                <a:off x="5653483" y="4480758"/>
                <a:ext cx="292889" cy="996933"/>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098ED121-0479-F619-60A4-1EC550FC7373}"/>
                  </a:ext>
                </a:extLst>
              </p:cNvPr>
              <p:cNvSpPr/>
              <p:nvPr/>
            </p:nvSpPr>
            <p:spPr>
              <a:xfrm>
                <a:off x="5759081" y="4377985"/>
                <a:ext cx="323029" cy="1195778"/>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Rectangle: Rounded Corners 11">
              <a:extLst>
                <a:ext uri="{FF2B5EF4-FFF2-40B4-BE49-F238E27FC236}">
                  <a16:creationId xmlns:a16="http://schemas.microsoft.com/office/drawing/2014/main" id="{1E841C75-9ED9-A9A9-9C6C-61EAB091F535}"/>
                </a:ext>
              </a:extLst>
            </p:cNvPr>
            <p:cNvSpPr/>
            <p:nvPr/>
          </p:nvSpPr>
          <p:spPr>
            <a:xfrm>
              <a:off x="2914792" y="3402156"/>
              <a:ext cx="288032" cy="1559424"/>
            </a:xfrm>
            <a:custGeom>
              <a:avLst/>
              <a:gdLst>
                <a:gd name="connsiteX0" fmla="*/ 0 w 288032"/>
                <a:gd name="connsiteY0" fmla="*/ 48006 h 1557990"/>
                <a:gd name="connsiteX1" fmla="*/ 48006 w 288032"/>
                <a:gd name="connsiteY1" fmla="*/ 0 h 1557990"/>
                <a:gd name="connsiteX2" fmla="*/ 240026 w 288032"/>
                <a:gd name="connsiteY2" fmla="*/ 0 h 1557990"/>
                <a:gd name="connsiteX3" fmla="*/ 288032 w 288032"/>
                <a:gd name="connsiteY3" fmla="*/ 48006 h 1557990"/>
                <a:gd name="connsiteX4" fmla="*/ 288032 w 288032"/>
                <a:gd name="connsiteY4" fmla="*/ 1509984 h 1557990"/>
                <a:gd name="connsiteX5" fmla="*/ 240026 w 288032"/>
                <a:gd name="connsiteY5" fmla="*/ 1557990 h 1557990"/>
                <a:gd name="connsiteX6" fmla="*/ 48006 w 288032"/>
                <a:gd name="connsiteY6" fmla="*/ 1557990 h 1557990"/>
                <a:gd name="connsiteX7" fmla="*/ 0 w 288032"/>
                <a:gd name="connsiteY7" fmla="*/ 1509984 h 1557990"/>
                <a:gd name="connsiteX8" fmla="*/ 0 w 288032"/>
                <a:gd name="connsiteY8" fmla="*/ 48006 h 1557990"/>
                <a:gd name="connsiteX0" fmla="*/ 0 w 288032"/>
                <a:gd name="connsiteY0" fmla="*/ 48006 h 1557990"/>
                <a:gd name="connsiteX1" fmla="*/ 48006 w 288032"/>
                <a:gd name="connsiteY1" fmla="*/ 0 h 1557990"/>
                <a:gd name="connsiteX2" fmla="*/ 174360 w 288032"/>
                <a:gd name="connsiteY2" fmla="*/ 17677 h 1557990"/>
                <a:gd name="connsiteX3" fmla="*/ 240026 w 288032"/>
                <a:gd name="connsiteY3" fmla="*/ 0 h 1557990"/>
                <a:gd name="connsiteX4" fmla="*/ 288032 w 288032"/>
                <a:gd name="connsiteY4" fmla="*/ 48006 h 1557990"/>
                <a:gd name="connsiteX5" fmla="*/ 288032 w 288032"/>
                <a:gd name="connsiteY5" fmla="*/ 1509984 h 1557990"/>
                <a:gd name="connsiteX6" fmla="*/ 240026 w 288032"/>
                <a:gd name="connsiteY6" fmla="*/ 1557990 h 1557990"/>
                <a:gd name="connsiteX7" fmla="*/ 48006 w 288032"/>
                <a:gd name="connsiteY7" fmla="*/ 1557990 h 1557990"/>
                <a:gd name="connsiteX8" fmla="*/ 0 w 288032"/>
                <a:gd name="connsiteY8" fmla="*/ 1509984 h 1557990"/>
                <a:gd name="connsiteX9" fmla="*/ 0 w 288032"/>
                <a:gd name="connsiteY9" fmla="*/ 48006 h 1557990"/>
                <a:gd name="connsiteX0" fmla="*/ 0 w 288032"/>
                <a:gd name="connsiteY0" fmla="*/ 49440 h 1559424"/>
                <a:gd name="connsiteX1" fmla="*/ 48006 w 288032"/>
                <a:gd name="connsiteY1" fmla="*/ 1434 h 1559424"/>
                <a:gd name="connsiteX2" fmla="*/ 81226 w 288032"/>
                <a:gd name="connsiteY2" fmla="*/ 19111 h 1559424"/>
                <a:gd name="connsiteX3" fmla="*/ 174360 w 288032"/>
                <a:gd name="connsiteY3" fmla="*/ 19111 h 1559424"/>
                <a:gd name="connsiteX4" fmla="*/ 240026 w 288032"/>
                <a:gd name="connsiteY4" fmla="*/ 1434 h 1559424"/>
                <a:gd name="connsiteX5" fmla="*/ 288032 w 288032"/>
                <a:gd name="connsiteY5" fmla="*/ 49440 h 1559424"/>
                <a:gd name="connsiteX6" fmla="*/ 288032 w 288032"/>
                <a:gd name="connsiteY6" fmla="*/ 1511418 h 1559424"/>
                <a:gd name="connsiteX7" fmla="*/ 240026 w 288032"/>
                <a:gd name="connsiteY7" fmla="*/ 1559424 h 1559424"/>
                <a:gd name="connsiteX8" fmla="*/ 48006 w 288032"/>
                <a:gd name="connsiteY8" fmla="*/ 1559424 h 1559424"/>
                <a:gd name="connsiteX9" fmla="*/ 0 w 288032"/>
                <a:gd name="connsiteY9" fmla="*/ 1511418 h 1559424"/>
                <a:gd name="connsiteX10" fmla="*/ 0 w 288032"/>
                <a:gd name="connsiteY10" fmla="*/ 49440 h 155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032" h="1559424">
                  <a:moveTo>
                    <a:pt x="0" y="49440"/>
                  </a:moveTo>
                  <a:cubicBezTo>
                    <a:pt x="0" y="22927"/>
                    <a:pt x="21493" y="1434"/>
                    <a:pt x="48006" y="1434"/>
                  </a:cubicBezTo>
                  <a:cubicBezTo>
                    <a:pt x="62955" y="-5737"/>
                    <a:pt x="60167" y="16165"/>
                    <a:pt x="81226" y="19111"/>
                  </a:cubicBezTo>
                  <a:cubicBezTo>
                    <a:pt x="102285" y="22057"/>
                    <a:pt x="149305" y="19940"/>
                    <a:pt x="174360" y="19111"/>
                  </a:cubicBezTo>
                  <a:cubicBezTo>
                    <a:pt x="198365" y="18863"/>
                    <a:pt x="216021" y="1682"/>
                    <a:pt x="240026" y="1434"/>
                  </a:cubicBezTo>
                  <a:cubicBezTo>
                    <a:pt x="266539" y="1434"/>
                    <a:pt x="288032" y="22927"/>
                    <a:pt x="288032" y="49440"/>
                  </a:cubicBezTo>
                  <a:lnTo>
                    <a:pt x="288032" y="1511418"/>
                  </a:lnTo>
                  <a:cubicBezTo>
                    <a:pt x="288032" y="1537931"/>
                    <a:pt x="266539" y="1559424"/>
                    <a:pt x="240026" y="1559424"/>
                  </a:cubicBezTo>
                  <a:lnTo>
                    <a:pt x="48006" y="1559424"/>
                  </a:lnTo>
                  <a:cubicBezTo>
                    <a:pt x="21493" y="1559424"/>
                    <a:pt x="0" y="1537931"/>
                    <a:pt x="0" y="1511418"/>
                  </a:cubicBezTo>
                  <a:lnTo>
                    <a:pt x="0" y="49440"/>
                  </a:lnTo>
                  <a:close/>
                </a:path>
              </a:pathLst>
            </a:custGeom>
            <a:solidFill>
              <a:srgbClr val="F8F7C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Freeform: Shape 12">
              <a:extLst>
                <a:ext uri="{FF2B5EF4-FFF2-40B4-BE49-F238E27FC236}">
                  <a16:creationId xmlns:a16="http://schemas.microsoft.com/office/drawing/2014/main" id="{F46567EE-978C-FF08-45DA-8A65405994B6}"/>
                </a:ext>
              </a:extLst>
            </p:cNvPr>
            <p:cNvSpPr/>
            <p:nvPr/>
          </p:nvSpPr>
          <p:spPr>
            <a:xfrm>
              <a:off x="3008330" y="3073829"/>
              <a:ext cx="330462" cy="270514"/>
            </a:xfrm>
            <a:custGeom>
              <a:avLst/>
              <a:gdLst>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6990"/>
                <a:gd name="connsiteY0" fmla="*/ 242758 h 268158"/>
                <a:gd name="connsiteX1" fmla="*/ 203200 w 326990"/>
                <a:gd name="connsiteY1" fmla="*/ 39558 h 268158"/>
                <a:gd name="connsiteX2" fmla="*/ 321733 w 326990"/>
                <a:gd name="connsiteY2" fmla="*/ 5691 h 268158"/>
                <a:gd name="connsiteX3" fmla="*/ 313266 w 326990"/>
                <a:gd name="connsiteY3" fmla="*/ 81891 h 268158"/>
                <a:gd name="connsiteX4" fmla="*/ 169333 w 326990"/>
                <a:gd name="connsiteY4" fmla="*/ 251224 h 268158"/>
                <a:gd name="connsiteX5" fmla="*/ 59266 w 326990"/>
                <a:gd name="connsiteY5" fmla="*/ 268158 h 268158"/>
                <a:gd name="connsiteX0" fmla="*/ 0 w 330462"/>
                <a:gd name="connsiteY0" fmla="*/ 242758 h 268158"/>
                <a:gd name="connsiteX1" fmla="*/ 203200 w 330462"/>
                <a:gd name="connsiteY1" fmla="*/ 39558 h 268158"/>
                <a:gd name="connsiteX2" fmla="*/ 321733 w 330462"/>
                <a:gd name="connsiteY2" fmla="*/ 5691 h 268158"/>
                <a:gd name="connsiteX3" fmla="*/ 313266 w 330462"/>
                <a:gd name="connsiteY3" fmla="*/ 81891 h 268158"/>
                <a:gd name="connsiteX4" fmla="*/ 169333 w 330462"/>
                <a:gd name="connsiteY4" fmla="*/ 251224 h 268158"/>
                <a:gd name="connsiteX5" fmla="*/ 59266 w 330462"/>
                <a:gd name="connsiteY5" fmla="*/ 268158 h 268158"/>
                <a:gd name="connsiteX0" fmla="*/ 0 w 330462"/>
                <a:gd name="connsiteY0" fmla="*/ 242758 h 270514"/>
                <a:gd name="connsiteX1" fmla="*/ 203200 w 330462"/>
                <a:gd name="connsiteY1" fmla="*/ 39558 h 270514"/>
                <a:gd name="connsiteX2" fmla="*/ 321733 w 330462"/>
                <a:gd name="connsiteY2" fmla="*/ 5691 h 270514"/>
                <a:gd name="connsiteX3" fmla="*/ 313266 w 330462"/>
                <a:gd name="connsiteY3" fmla="*/ 81891 h 270514"/>
                <a:gd name="connsiteX4" fmla="*/ 169333 w 330462"/>
                <a:gd name="connsiteY4" fmla="*/ 251224 h 270514"/>
                <a:gd name="connsiteX5" fmla="*/ 59266 w 330462"/>
                <a:gd name="connsiteY5" fmla="*/ 268158 h 270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62" h="270514">
                  <a:moveTo>
                    <a:pt x="0" y="242758"/>
                  </a:moveTo>
                  <a:cubicBezTo>
                    <a:pt x="37570" y="160737"/>
                    <a:pt x="140230" y="78716"/>
                    <a:pt x="203200" y="39558"/>
                  </a:cubicBezTo>
                  <a:cubicBezTo>
                    <a:pt x="266170" y="400"/>
                    <a:pt x="307093" y="-7009"/>
                    <a:pt x="321733" y="5691"/>
                  </a:cubicBezTo>
                  <a:cubicBezTo>
                    <a:pt x="336373" y="18391"/>
                    <a:pt x="331963" y="46966"/>
                    <a:pt x="313266" y="81891"/>
                  </a:cubicBezTo>
                  <a:cubicBezTo>
                    <a:pt x="294569" y="116816"/>
                    <a:pt x="233186" y="217005"/>
                    <a:pt x="169333" y="251224"/>
                  </a:cubicBezTo>
                  <a:cubicBezTo>
                    <a:pt x="105480" y="285443"/>
                    <a:pt x="95955" y="262513"/>
                    <a:pt x="59266" y="268158"/>
                  </a:cubicBez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A3BEC8FE-8CAD-6568-3D44-83C6F8994606}"/>
                </a:ext>
              </a:extLst>
            </p:cNvPr>
            <p:cNvSpPr/>
            <p:nvPr/>
          </p:nvSpPr>
          <p:spPr>
            <a:xfrm flipH="1">
              <a:off x="3017185" y="3304850"/>
              <a:ext cx="53983" cy="114830"/>
            </a:xfrm>
            <a:custGeom>
              <a:avLst/>
              <a:gdLst>
                <a:gd name="connsiteX0" fmla="*/ 27517 w 31750"/>
                <a:gd name="connsiteY0" fmla="*/ 112184 h 112184"/>
                <a:gd name="connsiteX1" fmla="*/ 0 w 31750"/>
                <a:gd name="connsiteY1" fmla="*/ 50800 h 112184"/>
                <a:gd name="connsiteX2" fmla="*/ 6350 w 31750"/>
                <a:gd name="connsiteY2" fmla="*/ 0 h 112184"/>
                <a:gd name="connsiteX3" fmla="*/ 31750 w 31750"/>
                <a:gd name="connsiteY3" fmla="*/ 4234 h 112184"/>
                <a:gd name="connsiteX4" fmla="*/ 31750 w 31750"/>
                <a:gd name="connsiteY4" fmla="*/ 46567 h 112184"/>
                <a:gd name="connsiteX5" fmla="*/ 27517 w 31750"/>
                <a:gd name="connsiteY5" fmla="*/ 112184 h 112184"/>
                <a:gd name="connsiteX0" fmla="*/ 27517 w 53983"/>
                <a:gd name="connsiteY0" fmla="*/ 112184 h 114830"/>
                <a:gd name="connsiteX1" fmla="*/ 0 w 53983"/>
                <a:gd name="connsiteY1" fmla="*/ 50800 h 114830"/>
                <a:gd name="connsiteX2" fmla="*/ 6350 w 53983"/>
                <a:gd name="connsiteY2" fmla="*/ 0 h 114830"/>
                <a:gd name="connsiteX3" fmla="*/ 31750 w 53983"/>
                <a:gd name="connsiteY3" fmla="*/ 4234 h 114830"/>
                <a:gd name="connsiteX4" fmla="*/ 31750 w 53983"/>
                <a:gd name="connsiteY4" fmla="*/ 46567 h 114830"/>
                <a:gd name="connsiteX5" fmla="*/ 53975 w 53983"/>
                <a:gd name="connsiteY5" fmla="*/ 114830 h 114830"/>
                <a:gd name="connsiteX6" fmla="*/ 27517 w 53983"/>
                <a:gd name="connsiteY6" fmla="*/ 112184 h 11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83" h="114830">
                  <a:moveTo>
                    <a:pt x="27517" y="112184"/>
                  </a:moveTo>
                  <a:lnTo>
                    <a:pt x="0" y="50800"/>
                  </a:lnTo>
                  <a:lnTo>
                    <a:pt x="6350" y="0"/>
                  </a:lnTo>
                  <a:lnTo>
                    <a:pt x="31750" y="4234"/>
                  </a:lnTo>
                  <a:lnTo>
                    <a:pt x="31750" y="46567"/>
                  </a:lnTo>
                  <a:cubicBezTo>
                    <a:pt x="31221" y="58209"/>
                    <a:pt x="54504" y="103188"/>
                    <a:pt x="53975" y="114830"/>
                  </a:cubicBezTo>
                  <a:lnTo>
                    <a:pt x="27517" y="112184"/>
                  </a:lnTo>
                  <a:close/>
                </a:path>
              </a:pathLst>
            </a:custGeom>
            <a:solidFill>
              <a:schemeClr val="tx1"/>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5">
              <a:extLst>
                <a:ext uri="{FF2B5EF4-FFF2-40B4-BE49-F238E27FC236}">
                  <a16:creationId xmlns:a16="http://schemas.microsoft.com/office/drawing/2014/main" id="{3B5719E2-D6C8-5E9F-1D58-BF3B98838A35}"/>
                </a:ext>
              </a:extLst>
            </p:cNvPr>
            <p:cNvSpPr/>
            <p:nvPr/>
          </p:nvSpPr>
          <p:spPr>
            <a:xfrm>
              <a:off x="2910400" y="2488866"/>
              <a:ext cx="1024859" cy="523220"/>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A819E44E-4B34-F72B-960A-1BF9847A19DA}"/>
                </a:ext>
              </a:extLst>
            </p:cNvPr>
            <p:cNvSpPr/>
            <p:nvPr/>
          </p:nvSpPr>
          <p:spPr>
            <a:xfrm>
              <a:off x="3202824" y="2546679"/>
              <a:ext cx="340197" cy="373287"/>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C5BFC66D-FA81-B137-86E3-94FFD53FCEF1}"/>
                </a:ext>
              </a:extLst>
            </p:cNvPr>
            <p:cNvSpPr txBox="1"/>
            <p:nvPr/>
          </p:nvSpPr>
          <p:spPr>
            <a:xfrm>
              <a:off x="2381501" y="1486429"/>
              <a:ext cx="2190499" cy="646331"/>
            </a:xfrm>
            <a:prstGeom prst="rect">
              <a:avLst/>
            </a:prstGeom>
            <a:noFill/>
          </p:spPr>
          <p:txBody>
            <a:bodyPr wrap="square" rtlCol="0">
              <a:spAutoFit/>
            </a:bodyPr>
            <a:lstStyle/>
            <a:p>
              <a:r>
                <a:rPr lang="ga-IE" dirty="0"/>
                <a:t>Ceamara físeáin moillghluaiseachta</a:t>
              </a:r>
              <a:endParaRPr lang="en-IE" dirty="0"/>
            </a:p>
          </p:txBody>
        </p:sp>
        <p:sp>
          <p:nvSpPr>
            <p:cNvPr id="19" name="TextBox 18">
              <a:extLst>
                <a:ext uri="{FF2B5EF4-FFF2-40B4-BE49-F238E27FC236}">
                  <a16:creationId xmlns:a16="http://schemas.microsoft.com/office/drawing/2014/main" id="{88ED97A0-8A6E-A0BA-2361-5BE8827054B0}"/>
                </a:ext>
              </a:extLst>
            </p:cNvPr>
            <p:cNvSpPr txBox="1"/>
            <p:nvPr/>
          </p:nvSpPr>
          <p:spPr>
            <a:xfrm>
              <a:off x="266700" y="1398345"/>
              <a:ext cx="2038027" cy="923330"/>
            </a:xfrm>
            <a:prstGeom prst="rect">
              <a:avLst/>
            </a:prstGeom>
            <a:noFill/>
          </p:spPr>
          <p:txBody>
            <a:bodyPr wrap="square" rtlCol="0">
              <a:spAutoFit/>
            </a:bodyPr>
            <a:lstStyle/>
            <a:p>
              <a:r>
                <a:rPr lang="ga-IE" dirty="0"/>
                <a:t>Callaire ag seinm fuaime íseal</a:t>
              </a:r>
              <a:r>
                <a:rPr lang="en-IE" dirty="0"/>
                <a:t>-</a:t>
              </a:r>
              <a:r>
                <a:rPr lang="en-IE" dirty="0" err="1"/>
                <a:t>minicíocht</a:t>
              </a:r>
              <a:endParaRPr lang="en-IE" dirty="0"/>
            </a:p>
          </p:txBody>
        </p:sp>
        <p:sp>
          <p:nvSpPr>
            <p:cNvPr id="20" name="TextBox 19">
              <a:extLst>
                <a:ext uri="{FF2B5EF4-FFF2-40B4-BE49-F238E27FC236}">
                  <a16:creationId xmlns:a16="http://schemas.microsoft.com/office/drawing/2014/main" id="{F8B86F8B-8199-6C03-1388-9BB6D922CFF0}"/>
                </a:ext>
              </a:extLst>
            </p:cNvPr>
            <p:cNvSpPr txBox="1"/>
            <p:nvPr/>
          </p:nvSpPr>
          <p:spPr>
            <a:xfrm>
              <a:off x="3338792" y="3763721"/>
              <a:ext cx="966931" cy="369332"/>
            </a:xfrm>
            <a:prstGeom prst="rect">
              <a:avLst/>
            </a:prstGeom>
            <a:noFill/>
          </p:spPr>
          <p:txBody>
            <a:bodyPr wrap="none" rtlCol="0">
              <a:spAutoFit/>
            </a:bodyPr>
            <a:lstStyle/>
            <a:p>
              <a:pPr algn="l"/>
              <a:r>
                <a:rPr lang="en-GB" dirty="0" err="1">
                  <a:latin typeface="Arial" panose="020B0604020202020204" pitchFamily="34" charset="0"/>
                  <a:cs typeface="Arial" panose="020B0604020202020204" pitchFamily="34" charset="0"/>
                </a:rPr>
                <a:t>Coinnle</a:t>
              </a:r>
              <a:endParaRPr lang="en-GB" dirty="0">
                <a:latin typeface="Arial" panose="020B0604020202020204" pitchFamily="34" charset="0"/>
                <a:cs typeface="Arial" panose="020B0604020202020204" pitchFamily="34" charset="0"/>
              </a:endParaRPr>
            </a:p>
          </p:txBody>
        </p:sp>
      </p:grpSp>
      <p:sp>
        <p:nvSpPr>
          <p:cNvPr id="21" name="Text Box 4">
            <a:extLst>
              <a:ext uri="{FF2B5EF4-FFF2-40B4-BE49-F238E27FC236}">
                <a16:creationId xmlns:a16="http://schemas.microsoft.com/office/drawing/2014/main" id="{069AFF9B-BD7B-6F90-647B-14A3DDEF28FD}"/>
              </a:ext>
            </a:extLst>
          </p:cNvPr>
          <p:cNvSpPr txBox="1">
            <a:spLocks noChangeArrowheads="1"/>
          </p:cNvSpPr>
          <p:nvPr/>
        </p:nvSpPr>
        <p:spPr bwMode="auto">
          <a:xfrm>
            <a:off x="4994344" y="3565239"/>
            <a:ext cx="385099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IE" sz="2800" b="1" i="1" dirty="0">
                <a:solidFill>
                  <a:schemeClr val="accent6">
                    <a:lumMod val="50000"/>
                  </a:schemeClr>
                </a:solidFill>
              </a:rPr>
              <a:t>I</a:t>
            </a:r>
            <a:r>
              <a:rPr lang="ga-IE" sz="2800" b="1" i="1" dirty="0">
                <a:solidFill>
                  <a:schemeClr val="accent6">
                    <a:lumMod val="50000"/>
                  </a:schemeClr>
                </a:solidFill>
              </a:rPr>
              <a:t>s fianaise é seo gur tonn mheicniúil é an fuaim.</a:t>
            </a:r>
            <a:endParaRPr lang="en-IE" sz="2800" b="1" i="1" dirty="0">
              <a:solidFill>
                <a:schemeClr val="accent6">
                  <a:lumMod val="50000"/>
                </a:schemeClr>
              </a:solidFill>
            </a:endParaRPr>
          </a:p>
        </p:txBody>
      </p:sp>
      <p:sp>
        <p:nvSpPr>
          <p:cNvPr id="22" name="TextBox 21">
            <a:extLst>
              <a:ext uri="{FF2B5EF4-FFF2-40B4-BE49-F238E27FC236}">
                <a16:creationId xmlns:a16="http://schemas.microsoft.com/office/drawing/2014/main" id="{17ECE0C0-08F9-8466-9B8B-C9770D5C313C}"/>
              </a:ext>
              <a:ext uri="{C183D7F6-B498-43B3-948B-1728B52AA6E4}">
                <adec:decorative xmlns:adec="http://schemas.microsoft.com/office/drawing/2017/decorative" val="1"/>
              </a:ext>
            </a:extLst>
          </p:cNvPr>
          <p:cNvSpPr txBox="1"/>
          <p:nvPr/>
        </p:nvSpPr>
        <p:spPr>
          <a:xfrm>
            <a:off x="266700" y="6113960"/>
            <a:ext cx="8009950"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hlinkClick r:id="rId4"/>
              </a:rPr>
              <a:t>https://www.youtube.com/watch?v=rL5Vbw5gdi4</a:t>
            </a:r>
            <a:r>
              <a:rPr lang="en-GB" sz="2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735073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C45D0-7A84-17D4-9D57-140F80A9DF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951EAA-E144-F7E5-EE34-6AE4E0C118E1}"/>
              </a:ext>
            </a:extLst>
          </p:cNvPr>
          <p:cNvSpPr>
            <a:spLocks noGrp="1"/>
          </p:cNvSpPr>
          <p:nvPr>
            <p:ph type="title"/>
          </p:nvPr>
        </p:nvSpPr>
        <p:spPr>
          <a:xfrm>
            <a:off x="0" y="165879"/>
            <a:ext cx="9144000" cy="1186071"/>
          </a:xfrm>
        </p:spPr>
        <p:txBody>
          <a:bodyPr/>
          <a:lstStyle/>
          <a:p>
            <a:r>
              <a:rPr lang="ga-IE" dirty="0"/>
              <a:t>Mínigh an chaoi a ndeimhníonn lasair an choinn gur tonn mheicniúil é an fuaim.</a:t>
            </a:r>
            <a:endParaRPr lang="en-GB" dirty="0"/>
          </a:p>
        </p:txBody>
      </p:sp>
      <p:grpSp>
        <p:nvGrpSpPr>
          <p:cNvPr id="23" name="Group 22" descr="Diagram of loudspeaker emitting a low pitch tone towards a nearby lighted candle, A slow-motion camera is recording the event.">
            <a:extLst>
              <a:ext uri="{FF2B5EF4-FFF2-40B4-BE49-F238E27FC236}">
                <a16:creationId xmlns:a16="http://schemas.microsoft.com/office/drawing/2014/main" id="{CC0594E1-8D99-A60A-DBFE-A6DDA18375AD}"/>
              </a:ext>
            </a:extLst>
          </p:cNvPr>
          <p:cNvGrpSpPr/>
          <p:nvPr/>
        </p:nvGrpSpPr>
        <p:grpSpPr>
          <a:xfrm>
            <a:off x="601054" y="1838041"/>
            <a:ext cx="2936082" cy="3580739"/>
            <a:chOff x="397854" y="1380841"/>
            <a:chExt cx="2936082" cy="3580739"/>
          </a:xfrm>
        </p:grpSpPr>
        <p:grpSp>
          <p:nvGrpSpPr>
            <p:cNvPr id="6" name="Group 5">
              <a:extLst>
                <a:ext uri="{FF2B5EF4-FFF2-40B4-BE49-F238E27FC236}">
                  <a16:creationId xmlns:a16="http://schemas.microsoft.com/office/drawing/2014/main" id="{E8BAEDA4-DFAB-5525-5F00-16E19C83FFCA}"/>
                </a:ext>
              </a:extLst>
            </p:cNvPr>
            <p:cNvGrpSpPr/>
            <p:nvPr/>
          </p:nvGrpSpPr>
          <p:grpSpPr>
            <a:xfrm>
              <a:off x="1088161" y="2470244"/>
              <a:ext cx="1261795" cy="1325234"/>
              <a:chOff x="4820315" y="4301550"/>
              <a:chExt cx="1261795" cy="1325234"/>
            </a:xfrm>
          </p:grpSpPr>
          <p:sp>
            <p:nvSpPr>
              <p:cNvPr id="7" name="Isosceles Triangle 6">
                <a:extLst>
                  <a:ext uri="{FF2B5EF4-FFF2-40B4-BE49-F238E27FC236}">
                    <a16:creationId xmlns:a16="http://schemas.microsoft.com/office/drawing/2014/main" id="{55447B62-B783-05F8-28BB-9D630451666D}"/>
                  </a:ext>
                </a:extLst>
              </p:cNvPr>
              <p:cNvSpPr/>
              <p:nvPr/>
            </p:nvSpPr>
            <p:spPr>
              <a:xfrm rot="16200000">
                <a:off x="4486405" y="4650914"/>
                <a:ext cx="1325234" cy="626505"/>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8CEA52C0-C4C3-996A-62BD-0DCCA1A43BEC}"/>
                  </a:ext>
                </a:extLst>
              </p:cNvPr>
              <p:cNvSpPr/>
              <p:nvPr/>
            </p:nvSpPr>
            <p:spPr>
              <a:xfrm>
                <a:off x="4820315" y="4666033"/>
                <a:ext cx="292889" cy="59626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60AD84A1-047D-5165-2B46-7595446EA346}"/>
                  </a:ext>
                </a:extLst>
              </p:cNvPr>
              <p:cNvSpPr/>
              <p:nvPr/>
            </p:nvSpPr>
            <p:spPr>
              <a:xfrm>
                <a:off x="5562194" y="4563425"/>
                <a:ext cx="259334" cy="833120"/>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6839F406-8E43-5CE2-F56C-681137E88A0B}"/>
                  </a:ext>
                </a:extLst>
              </p:cNvPr>
              <p:cNvSpPr/>
              <p:nvPr/>
            </p:nvSpPr>
            <p:spPr>
              <a:xfrm>
                <a:off x="5653483" y="4480758"/>
                <a:ext cx="292889" cy="996933"/>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8A70EDC9-97BB-3C49-FAAD-EE857E779827}"/>
                  </a:ext>
                </a:extLst>
              </p:cNvPr>
              <p:cNvSpPr/>
              <p:nvPr/>
            </p:nvSpPr>
            <p:spPr>
              <a:xfrm>
                <a:off x="5759081" y="4377985"/>
                <a:ext cx="323029" cy="1195778"/>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Rectangle: Rounded Corners 11">
              <a:extLst>
                <a:ext uri="{FF2B5EF4-FFF2-40B4-BE49-F238E27FC236}">
                  <a16:creationId xmlns:a16="http://schemas.microsoft.com/office/drawing/2014/main" id="{EC7D9896-3553-C74A-1B39-95C0BCA3E0BC}"/>
                </a:ext>
              </a:extLst>
            </p:cNvPr>
            <p:cNvSpPr/>
            <p:nvPr/>
          </p:nvSpPr>
          <p:spPr>
            <a:xfrm>
              <a:off x="2914792" y="3402156"/>
              <a:ext cx="288032" cy="1559424"/>
            </a:xfrm>
            <a:custGeom>
              <a:avLst/>
              <a:gdLst>
                <a:gd name="connsiteX0" fmla="*/ 0 w 288032"/>
                <a:gd name="connsiteY0" fmla="*/ 48006 h 1557990"/>
                <a:gd name="connsiteX1" fmla="*/ 48006 w 288032"/>
                <a:gd name="connsiteY1" fmla="*/ 0 h 1557990"/>
                <a:gd name="connsiteX2" fmla="*/ 240026 w 288032"/>
                <a:gd name="connsiteY2" fmla="*/ 0 h 1557990"/>
                <a:gd name="connsiteX3" fmla="*/ 288032 w 288032"/>
                <a:gd name="connsiteY3" fmla="*/ 48006 h 1557990"/>
                <a:gd name="connsiteX4" fmla="*/ 288032 w 288032"/>
                <a:gd name="connsiteY4" fmla="*/ 1509984 h 1557990"/>
                <a:gd name="connsiteX5" fmla="*/ 240026 w 288032"/>
                <a:gd name="connsiteY5" fmla="*/ 1557990 h 1557990"/>
                <a:gd name="connsiteX6" fmla="*/ 48006 w 288032"/>
                <a:gd name="connsiteY6" fmla="*/ 1557990 h 1557990"/>
                <a:gd name="connsiteX7" fmla="*/ 0 w 288032"/>
                <a:gd name="connsiteY7" fmla="*/ 1509984 h 1557990"/>
                <a:gd name="connsiteX8" fmla="*/ 0 w 288032"/>
                <a:gd name="connsiteY8" fmla="*/ 48006 h 1557990"/>
                <a:gd name="connsiteX0" fmla="*/ 0 w 288032"/>
                <a:gd name="connsiteY0" fmla="*/ 48006 h 1557990"/>
                <a:gd name="connsiteX1" fmla="*/ 48006 w 288032"/>
                <a:gd name="connsiteY1" fmla="*/ 0 h 1557990"/>
                <a:gd name="connsiteX2" fmla="*/ 174360 w 288032"/>
                <a:gd name="connsiteY2" fmla="*/ 17677 h 1557990"/>
                <a:gd name="connsiteX3" fmla="*/ 240026 w 288032"/>
                <a:gd name="connsiteY3" fmla="*/ 0 h 1557990"/>
                <a:gd name="connsiteX4" fmla="*/ 288032 w 288032"/>
                <a:gd name="connsiteY4" fmla="*/ 48006 h 1557990"/>
                <a:gd name="connsiteX5" fmla="*/ 288032 w 288032"/>
                <a:gd name="connsiteY5" fmla="*/ 1509984 h 1557990"/>
                <a:gd name="connsiteX6" fmla="*/ 240026 w 288032"/>
                <a:gd name="connsiteY6" fmla="*/ 1557990 h 1557990"/>
                <a:gd name="connsiteX7" fmla="*/ 48006 w 288032"/>
                <a:gd name="connsiteY7" fmla="*/ 1557990 h 1557990"/>
                <a:gd name="connsiteX8" fmla="*/ 0 w 288032"/>
                <a:gd name="connsiteY8" fmla="*/ 1509984 h 1557990"/>
                <a:gd name="connsiteX9" fmla="*/ 0 w 288032"/>
                <a:gd name="connsiteY9" fmla="*/ 48006 h 1557990"/>
                <a:gd name="connsiteX0" fmla="*/ 0 w 288032"/>
                <a:gd name="connsiteY0" fmla="*/ 49440 h 1559424"/>
                <a:gd name="connsiteX1" fmla="*/ 48006 w 288032"/>
                <a:gd name="connsiteY1" fmla="*/ 1434 h 1559424"/>
                <a:gd name="connsiteX2" fmla="*/ 81226 w 288032"/>
                <a:gd name="connsiteY2" fmla="*/ 19111 h 1559424"/>
                <a:gd name="connsiteX3" fmla="*/ 174360 w 288032"/>
                <a:gd name="connsiteY3" fmla="*/ 19111 h 1559424"/>
                <a:gd name="connsiteX4" fmla="*/ 240026 w 288032"/>
                <a:gd name="connsiteY4" fmla="*/ 1434 h 1559424"/>
                <a:gd name="connsiteX5" fmla="*/ 288032 w 288032"/>
                <a:gd name="connsiteY5" fmla="*/ 49440 h 1559424"/>
                <a:gd name="connsiteX6" fmla="*/ 288032 w 288032"/>
                <a:gd name="connsiteY6" fmla="*/ 1511418 h 1559424"/>
                <a:gd name="connsiteX7" fmla="*/ 240026 w 288032"/>
                <a:gd name="connsiteY7" fmla="*/ 1559424 h 1559424"/>
                <a:gd name="connsiteX8" fmla="*/ 48006 w 288032"/>
                <a:gd name="connsiteY8" fmla="*/ 1559424 h 1559424"/>
                <a:gd name="connsiteX9" fmla="*/ 0 w 288032"/>
                <a:gd name="connsiteY9" fmla="*/ 1511418 h 1559424"/>
                <a:gd name="connsiteX10" fmla="*/ 0 w 288032"/>
                <a:gd name="connsiteY10" fmla="*/ 49440 h 155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032" h="1559424">
                  <a:moveTo>
                    <a:pt x="0" y="49440"/>
                  </a:moveTo>
                  <a:cubicBezTo>
                    <a:pt x="0" y="22927"/>
                    <a:pt x="21493" y="1434"/>
                    <a:pt x="48006" y="1434"/>
                  </a:cubicBezTo>
                  <a:cubicBezTo>
                    <a:pt x="62955" y="-5737"/>
                    <a:pt x="60167" y="16165"/>
                    <a:pt x="81226" y="19111"/>
                  </a:cubicBezTo>
                  <a:cubicBezTo>
                    <a:pt x="102285" y="22057"/>
                    <a:pt x="149305" y="19940"/>
                    <a:pt x="174360" y="19111"/>
                  </a:cubicBezTo>
                  <a:cubicBezTo>
                    <a:pt x="198365" y="18863"/>
                    <a:pt x="216021" y="1682"/>
                    <a:pt x="240026" y="1434"/>
                  </a:cubicBezTo>
                  <a:cubicBezTo>
                    <a:pt x="266539" y="1434"/>
                    <a:pt x="288032" y="22927"/>
                    <a:pt x="288032" y="49440"/>
                  </a:cubicBezTo>
                  <a:lnTo>
                    <a:pt x="288032" y="1511418"/>
                  </a:lnTo>
                  <a:cubicBezTo>
                    <a:pt x="288032" y="1537931"/>
                    <a:pt x="266539" y="1559424"/>
                    <a:pt x="240026" y="1559424"/>
                  </a:cubicBezTo>
                  <a:lnTo>
                    <a:pt x="48006" y="1559424"/>
                  </a:lnTo>
                  <a:cubicBezTo>
                    <a:pt x="21493" y="1559424"/>
                    <a:pt x="0" y="1537931"/>
                    <a:pt x="0" y="1511418"/>
                  </a:cubicBezTo>
                  <a:lnTo>
                    <a:pt x="0" y="49440"/>
                  </a:lnTo>
                  <a:close/>
                </a:path>
              </a:pathLst>
            </a:custGeom>
            <a:solidFill>
              <a:srgbClr val="F8F7C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Freeform: Shape 12">
              <a:extLst>
                <a:ext uri="{FF2B5EF4-FFF2-40B4-BE49-F238E27FC236}">
                  <a16:creationId xmlns:a16="http://schemas.microsoft.com/office/drawing/2014/main" id="{D3394606-8E7B-05BE-B635-5E170DF4B97E}"/>
                </a:ext>
              </a:extLst>
            </p:cNvPr>
            <p:cNvSpPr/>
            <p:nvPr/>
          </p:nvSpPr>
          <p:spPr>
            <a:xfrm rot="20078386">
              <a:off x="3003474" y="3043817"/>
              <a:ext cx="330462" cy="270514"/>
            </a:xfrm>
            <a:custGeom>
              <a:avLst/>
              <a:gdLst>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6990"/>
                <a:gd name="connsiteY0" fmla="*/ 242758 h 268158"/>
                <a:gd name="connsiteX1" fmla="*/ 203200 w 326990"/>
                <a:gd name="connsiteY1" fmla="*/ 39558 h 268158"/>
                <a:gd name="connsiteX2" fmla="*/ 321733 w 326990"/>
                <a:gd name="connsiteY2" fmla="*/ 5691 h 268158"/>
                <a:gd name="connsiteX3" fmla="*/ 313266 w 326990"/>
                <a:gd name="connsiteY3" fmla="*/ 81891 h 268158"/>
                <a:gd name="connsiteX4" fmla="*/ 169333 w 326990"/>
                <a:gd name="connsiteY4" fmla="*/ 251224 h 268158"/>
                <a:gd name="connsiteX5" fmla="*/ 59266 w 326990"/>
                <a:gd name="connsiteY5" fmla="*/ 268158 h 268158"/>
                <a:gd name="connsiteX0" fmla="*/ 0 w 330462"/>
                <a:gd name="connsiteY0" fmla="*/ 242758 h 268158"/>
                <a:gd name="connsiteX1" fmla="*/ 203200 w 330462"/>
                <a:gd name="connsiteY1" fmla="*/ 39558 h 268158"/>
                <a:gd name="connsiteX2" fmla="*/ 321733 w 330462"/>
                <a:gd name="connsiteY2" fmla="*/ 5691 h 268158"/>
                <a:gd name="connsiteX3" fmla="*/ 313266 w 330462"/>
                <a:gd name="connsiteY3" fmla="*/ 81891 h 268158"/>
                <a:gd name="connsiteX4" fmla="*/ 169333 w 330462"/>
                <a:gd name="connsiteY4" fmla="*/ 251224 h 268158"/>
                <a:gd name="connsiteX5" fmla="*/ 59266 w 330462"/>
                <a:gd name="connsiteY5" fmla="*/ 268158 h 268158"/>
                <a:gd name="connsiteX0" fmla="*/ 0 w 330462"/>
                <a:gd name="connsiteY0" fmla="*/ 242758 h 270514"/>
                <a:gd name="connsiteX1" fmla="*/ 203200 w 330462"/>
                <a:gd name="connsiteY1" fmla="*/ 39558 h 270514"/>
                <a:gd name="connsiteX2" fmla="*/ 321733 w 330462"/>
                <a:gd name="connsiteY2" fmla="*/ 5691 h 270514"/>
                <a:gd name="connsiteX3" fmla="*/ 313266 w 330462"/>
                <a:gd name="connsiteY3" fmla="*/ 81891 h 270514"/>
                <a:gd name="connsiteX4" fmla="*/ 169333 w 330462"/>
                <a:gd name="connsiteY4" fmla="*/ 251224 h 270514"/>
                <a:gd name="connsiteX5" fmla="*/ 59266 w 330462"/>
                <a:gd name="connsiteY5" fmla="*/ 268158 h 270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62" h="270514">
                  <a:moveTo>
                    <a:pt x="0" y="242758"/>
                  </a:moveTo>
                  <a:cubicBezTo>
                    <a:pt x="37570" y="160737"/>
                    <a:pt x="140230" y="78716"/>
                    <a:pt x="203200" y="39558"/>
                  </a:cubicBezTo>
                  <a:cubicBezTo>
                    <a:pt x="266170" y="400"/>
                    <a:pt x="307093" y="-7009"/>
                    <a:pt x="321733" y="5691"/>
                  </a:cubicBezTo>
                  <a:cubicBezTo>
                    <a:pt x="336373" y="18391"/>
                    <a:pt x="331963" y="46966"/>
                    <a:pt x="313266" y="81891"/>
                  </a:cubicBezTo>
                  <a:cubicBezTo>
                    <a:pt x="294569" y="116816"/>
                    <a:pt x="233186" y="217005"/>
                    <a:pt x="169333" y="251224"/>
                  </a:cubicBezTo>
                  <a:cubicBezTo>
                    <a:pt x="105480" y="285443"/>
                    <a:pt x="95955" y="262513"/>
                    <a:pt x="59266" y="268158"/>
                  </a:cubicBez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BCAF1904-43FE-60B4-6DB8-F8E98FA0D82F}"/>
                </a:ext>
              </a:extLst>
            </p:cNvPr>
            <p:cNvSpPr/>
            <p:nvPr/>
          </p:nvSpPr>
          <p:spPr>
            <a:xfrm flipH="1">
              <a:off x="3017185" y="3304850"/>
              <a:ext cx="53983" cy="114830"/>
            </a:xfrm>
            <a:custGeom>
              <a:avLst/>
              <a:gdLst>
                <a:gd name="connsiteX0" fmla="*/ 27517 w 31750"/>
                <a:gd name="connsiteY0" fmla="*/ 112184 h 112184"/>
                <a:gd name="connsiteX1" fmla="*/ 0 w 31750"/>
                <a:gd name="connsiteY1" fmla="*/ 50800 h 112184"/>
                <a:gd name="connsiteX2" fmla="*/ 6350 w 31750"/>
                <a:gd name="connsiteY2" fmla="*/ 0 h 112184"/>
                <a:gd name="connsiteX3" fmla="*/ 31750 w 31750"/>
                <a:gd name="connsiteY3" fmla="*/ 4234 h 112184"/>
                <a:gd name="connsiteX4" fmla="*/ 31750 w 31750"/>
                <a:gd name="connsiteY4" fmla="*/ 46567 h 112184"/>
                <a:gd name="connsiteX5" fmla="*/ 27517 w 31750"/>
                <a:gd name="connsiteY5" fmla="*/ 112184 h 112184"/>
                <a:gd name="connsiteX0" fmla="*/ 27517 w 53983"/>
                <a:gd name="connsiteY0" fmla="*/ 112184 h 114830"/>
                <a:gd name="connsiteX1" fmla="*/ 0 w 53983"/>
                <a:gd name="connsiteY1" fmla="*/ 50800 h 114830"/>
                <a:gd name="connsiteX2" fmla="*/ 6350 w 53983"/>
                <a:gd name="connsiteY2" fmla="*/ 0 h 114830"/>
                <a:gd name="connsiteX3" fmla="*/ 31750 w 53983"/>
                <a:gd name="connsiteY3" fmla="*/ 4234 h 114830"/>
                <a:gd name="connsiteX4" fmla="*/ 31750 w 53983"/>
                <a:gd name="connsiteY4" fmla="*/ 46567 h 114830"/>
                <a:gd name="connsiteX5" fmla="*/ 53975 w 53983"/>
                <a:gd name="connsiteY5" fmla="*/ 114830 h 114830"/>
                <a:gd name="connsiteX6" fmla="*/ 27517 w 53983"/>
                <a:gd name="connsiteY6" fmla="*/ 112184 h 11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83" h="114830">
                  <a:moveTo>
                    <a:pt x="27517" y="112184"/>
                  </a:moveTo>
                  <a:lnTo>
                    <a:pt x="0" y="50800"/>
                  </a:lnTo>
                  <a:lnTo>
                    <a:pt x="6350" y="0"/>
                  </a:lnTo>
                  <a:lnTo>
                    <a:pt x="31750" y="4234"/>
                  </a:lnTo>
                  <a:lnTo>
                    <a:pt x="31750" y="46567"/>
                  </a:lnTo>
                  <a:cubicBezTo>
                    <a:pt x="31221" y="58209"/>
                    <a:pt x="54504" y="103188"/>
                    <a:pt x="53975" y="114830"/>
                  </a:cubicBezTo>
                  <a:lnTo>
                    <a:pt x="27517" y="112184"/>
                  </a:lnTo>
                  <a:close/>
                </a:path>
              </a:pathLst>
            </a:custGeom>
            <a:solidFill>
              <a:schemeClr val="tx1"/>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B9BAB5C5-2964-FFFC-850F-F80FD1D28E73}"/>
                </a:ext>
              </a:extLst>
            </p:cNvPr>
            <p:cNvSpPr txBox="1"/>
            <p:nvPr/>
          </p:nvSpPr>
          <p:spPr>
            <a:xfrm>
              <a:off x="397854" y="1380841"/>
              <a:ext cx="2038027" cy="923330"/>
            </a:xfrm>
            <a:prstGeom prst="rect">
              <a:avLst/>
            </a:prstGeom>
            <a:noFill/>
          </p:spPr>
          <p:txBody>
            <a:bodyPr wrap="square" rtlCol="0">
              <a:spAutoFit/>
            </a:bodyPr>
            <a:lstStyle/>
            <a:p>
              <a:r>
                <a:rPr lang="ga-IE" dirty="0"/>
                <a:t>Callaire ag seinm fuaime íseal</a:t>
              </a:r>
              <a:r>
                <a:rPr lang="en-IE" dirty="0"/>
                <a:t>-</a:t>
              </a:r>
              <a:r>
                <a:rPr lang="en-IE" dirty="0" err="1"/>
                <a:t>minicíocht</a:t>
              </a:r>
              <a:endParaRPr lang="en-IE" dirty="0"/>
            </a:p>
          </p:txBody>
        </p:sp>
        <p:sp>
          <p:nvSpPr>
            <p:cNvPr id="20" name="TextBox 19">
              <a:extLst>
                <a:ext uri="{FF2B5EF4-FFF2-40B4-BE49-F238E27FC236}">
                  <a16:creationId xmlns:a16="http://schemas.microsoft.com/office/drawing/2014/main" id="{26DD812F-7E17-754D-DD10-D2CA61C5FB0F}"/>
                </a:ext>
              </a:extLst>
            </p:cNvPr>
            <p:cNvSpPr txBox="1"/>
            <p:nvPr/>
          </p:nvSpPr>
          <p:spPr>
            <a:xfrm>
              <a:off x="1866490" y="4453331"/>
              <a:ext cx="966931" cy="369332"/>
            </a:xfrm>
            <a:prstGeom prst="rect">
              <a:avLst/>
            </a:prstGeom>
            <a:noFill/>
          </p:spPr>
          <p:txBody>
            <a:bodyPr wrap="none" rtlCol="0">
              <a:spAutoFit/>
            </a:bodyPr>
            <a:lstStyle/>
            <a:p>
              <a:pPr algn="l"/>
              <a:r>
                <a:rPr lang="en-GB" dirty="0" err="1">
                  <a:latin typeface="Arial" panose="020B0604020202020204" pitchFamily="34" charset="0"/>
                  <a:cs typeface="Arial" panose="020B0604020202020204" pitchFamily="34" charset="0"/>
                </a:rPr>
                <a:t>Coinnle</a:t>
              </a:r>
              <a:endParaRPr lang="en-GB" dirty="0">
                <a:latin typeface="Arial" panose="020B0604020202020204" pitchFamily="34" charset="0"/>
                <a:cs typeface="Arial" panose="020B0604020202020204" pitchFamily="34" charset="0"/>
              </a:endParaRPr>
            </a:p>
          </p:txBody>
        </p:sp>
        <p:sp>
          <p:nvSpPr>
            <p:cNvPr id="4" name="Freeform: Shape 3">
              <a:extLst>
                <a:ext uri="{FF2B5EF4-FFF2-40B4-BE49-F238E27FC236}">
                  <a16:creationId xmlns:a16="http://schemas.microsoft.com/office/drawing/2014/main" id="{4391D6A1-4E22-B1A8-45E4-283A3B3DBCB1}"/>
                </a:ext>
              </a:extLst>
            </p:cNvPr>
            <p:cNvSpPr/>
            <p:nvPr/>
          </p:nvSpPr>
          <p:spPr>
            <a:xfrm rot="1196749" flipH="1">
              <a:off x="2763964" y="3034334"/>
              <a:ext cx="330462" cy="270514"/>
            </a:xfrm>
            <a:custGeom>
              <a:avLst/>
              <a:gdLst>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6990"/>
                <a:gd name="connsiteY0" fmla="*/ 242758 h 268158"/>
                <a:gd name="connsiteX1" fmla="*/ 203200 w 326990"/>
                <a:gd name="connsiteY1" fmla="*/ 39558 h 268158"/>
                <a:gd name="connsiteX2" fmla="*/ 321733 w 326990"/>
                <a:gd name="connsiteY2" fmla="*/ 5691 h 268158"/>
                <a:gd name="connsiteX3" fmla="*/ 313266 w 326990"/>
                <a:gd name="connsiteY3" fmla="*/ 81891 h 268158"/>
                <a:gd name="connsiteX4" fmla="*/ 169333 w 326990"/>
                <a:gd name="connsiteY4" fmla="*/ 251224 h 268158"/>
                <a:gd name="connsiteX5" fmla="*/ 59266 w 326990"/>
                <a:gd name="connsiteY5" fmla="*/ 268158 h 268158"/>
                <a:gd name="connsiteX0" fmla="*/ 0 w 330462"/>
                <a:gd name="connsiteY0" fmla="*/ 242758 h 268158"/>
                <a:gd name="connsiteX1" fmla="*/ 203200 w 330462"/>
                <a:gd name="connsiteY1" fmla="*/ 39558 h 268158"/>
                <a:gd name="connsiteX2" fmla="*/ 321733 w 330462"/>
                <a:gd name="connsiteY2" fmla="*/ 5691 h 268158"/>
                <a:gd name="connsiteX3" fmla="*/ 313266 w 330462"/>
                <a:gd name="connsiteY3" fmla="*/ 81891 h 268158"/>
                <a:gd name="connsiteX4" fmla="*/ 169333 w 330462"/>
                <a:gd name="connsiteY4" fmla="*/ 251224 h 268158"/>
                <a:gd name="connsiteX5" fmla="*/ 59266 w 330462"/>
                <a:gd name="connsiteY5" fmla="*/ 268158 h 268158"/>
                <a:gd name="connsiteX0" fmla="*/ 0 w 330462"/>
                <a:gd name="connsiteY0" fmla="*/ 242758 h 270514"/>
                <a:gd name="connsiteX1" fmla="*/ 203200 w 330462"/>
                <a:gd name="connsiteY1" fmla="*/ 39558 h 270514"/>
                <a:gd name="connsiteX2" fmla="*/ 321733 w 330462"/>
                <a:gd name="connsiteY2" fmla="*/ 5691 h 270514"/>
                <a:gd name="connsiteX3" fmla="*/ 313266 w 330462"/>
                <a:gd name="connsiteY3" fmla="*/ 81891 h 270514"/>
                <a:gd name="connsiteX4" fmla="*/ 169333 w 330462"/>
                <a:gd name="connsiteY4" fmla="*/ 251224 h 270514"/>
                <a:gd name="connsiteX5" fmla="*/ 59266 w 330462"/>
                <a:gd name="connsiteY5" fmla="*/ 268158 h 270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62" h="270514">
                  <a:moveTo>
                    <a:pt x="0" y="242758"/>
                  </a:moveTo>
                  <a:cubicBezTo>
                    <a:pt x="37570" y="160737"/>
                    <a:pt x="140230" y="78716"/>
                    <a:pt x="203200" y="39558"/>
                  </a:cubicBezTo>
                  <a:cubicBezTo>
                    <a:pt x="266170" y="400"/>
                    <a:pt x="307093" y="-7009"/>
                    <a:pt x="321733" y="5691"/>
                  </a:cubicBezTo>
                  <a:cubicBezTo>
                    <a:pt x="336373" y="18391"/>
                    <a:pt x="331963" y="46966"/>
                    <a:pt x="313266" y="81891"/>
                  </a:cubicBezTo>
                  <a:cubicBezTo>
                    <a:pt x="294569" y="116816"/>
                    <a:pt x="233186" y="217005"/>
                    <a:pt x="169333" y="251224"/>
                  </a:cubicBezTo>
                  <a:cubicBezTo>
                    <a:pt x="105480" y="285443"/>
                    <a:pt x="95955" y="262513"/>
                    <a:pt x="59266" y="268158"/>
                  </a:cubicBez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TextBox 2">
            <a:extLst>
              <a:ext uri="{FF2B5EF4-FFF2-40B4-BE49-F238E27FC236}">
                <a16:creationId xmlns:a16="http://schemas.microsoft.com/office/drawing/2014/main" id="{9B67966D-2466-7D8D-27FD-1F59D6C2CEE4}"/>
              </a:ext>
            </a:extLst>
          </p:cNvPr>
          <p:cNvSpPr txBox="1"/>
          <p:nvPr/>
        </p:nvSpPr>
        <p:spPr>
          <a:xfrm>
            <a:off x="4190654" y="1405745"/>
            <a:ext cx="4663440" cy="5262979"/>
          </a:xfrm>
          <a:prstGeom prst="rect">
            <a:avLst/>
          </a:prstGeom>
          <a:noFill/>
        </p:spPr>
        <p:txBody>
          <a:bodyPr wrap="square" rtlCol="0">
            <a:spAutoFit/>
          </a:bodyPr>
          <a:lstStyle/>
          <a:p>
            <a:r>
              <a:rPr lang="en-GB" sz="2800" b="1" dirty="0" err="1">
                <a:latin typeface="Arial" panose="020B0604020202020204" pitchFamily="34" charset="0"/>
                <a:cs typeface="Arial" panose="020B0604020202020204" pitchFamily="34" charset="0"/>
              </a:rPr>
              <a:t>Sainmhíniú</a:t>
            </a:r>
            <a:r>
              <a:rPr lang="en-GB" sz="2800" dirty="0">
                <a:latin typeface="Arial" panose="020B0604020202020204" pitchFamily="34" charset="0"/>
                <a:cs typeface="Arial" panose="020B0604020202020204" pitchFamily="34" charset="0"/>
              </a:rPr>
              <a:t>:</a:t>
            </a:r>
            <a:br>
              <a:rPr lang="en-GB" sz="2800" dirty="0">
                <a:latin typeface="Arial" panose="020B0604020202020204" pitchFamily="34" charset="0"/>
                <a:cs typeface="Arial" panose="020B0604020202020204" pitchFamily="34" charset="0"/>
              </a:rPr>
            </a:br>
            <a:r>
              <a:rPr lang="ga-IE" sz="2800" dirty="0"/>
              <a:t>Is éard is tonn mheicniúil ann ná suaitheadh ​​a thaistealaíonn trí ábhar trí cháithníní an ábhair a chur ag creathadh.</a:t>
            </a:r>
            <a:endParaRPr lang="en-IE" sz="2800" dirty="0"/>
          </a:p>
          <a:p>
            <a:br>
              <a:rPr lang="en-IE" sz="2800" dirty="0"/>
            </a:br>
            <a:r>
              <a:rPr lang="en-GB" sz="2800" b="1" dirty="0" err="1">
                <a:latin typeface="Arial" panose="020B0604020202020204" pitchFamily="34" charset="0"/>
                <a:cs typeface="Arial" panose="020B0604020202020204" pitchFamily="34" charset="0"/>
              </a:rPr>
              <a:t>Anailís</a:t>
            </a:r>
            <a:r>
              <a:rPr lang="en-GB" sz="2800" dirty="0">
                <a:latin typeface="Arial" panose="020B0604020202020204" pitchFamily="34" charset="0"/>
                <a:cs typeface="Arial" panose="020B0604020202020204" pitchFamily="34" charset="0"/>
              </a:rPr>
              <a:t>:</a:t>
            </a:r>
            <a:br>
              <a:rPr lang="en-GB" sz="2800" dirty="0">
                <a:latin typeface="Arial" panose="020B0604020202020204" pitchFamily="34" charset="0"/>
                <a:cs typeface="Arial" panose="020B0604020202020204" pitchFamily="34" charset="0"/>
              </a:rPr>
            </a:br>
            <a:r>
              <a:rPr lang="ga-IE" sz="2800" dirty="0"/>
              <a:t>Is fianaise í an lasair chreathach go bhfuil na móilíní aeir sa lasair ag creathadh.</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8945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93178-CA9A-A51D-0FE5-34FDB67CA0C8}"/>
              </a:ext>
            </a:extLst>
          </p:cNvPr>
          <p:cNvSpPr>
            <a:spLocks noGrp="1"/>
          </p:cNvSpPr>
          <p:nvPr>
            <p:ph type="title"/>
          </p:nvPr>
        </p:nvSpPr>
        <p:spPr>
          <a:xfrm>
            <a:off x="266700" y="165879"/>
            <a:ext cx="8674100" cy="1089529"/>
          </a:xfrm>
        </p:spPr>
        <p:txBody>
          <a:bodyPr/>
          <a:lstStyle/>
          <a:p>
            <a:r>
              <a:rPr lang="ga-IE" dirty="0"/>
              <a:t>Taispeáin gur tonn mheicniúil é an fuaim.</a:t>
            </a:r>
            <a:endParaRPr lang="en-GB" dirty="0"/>
          </a:p>
        </p:txBody>
      </p:sp>
      <p:sp>
        <p:nvSpPr>
          <p:cNvPr id="5" name="TextBox 4">
            <a:extLst>
              <a:ext uri="{FF2B5EF4-FFF2-40B4-BE49-F238E27FC236}">
                <a16:creationId xmlns:a16="http://schemas.microsoft.com/office/drawing/2014/main" id="{AAC1949F-8DF7-3862-8EDE-FEF691BDDEAB}"/>
              </a:ext>
            </a:extLst>
          </p:cNvPr>
          <p:cNvSpPr txBox="1"/>
          <p:nvPr/>
        </p:nvSpPr>
        <p:spPr>
          <a:xfrm>
            <a:off x="343474" y="5910469"/>
            <a:ext cx="7457939"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hlinkClick r:id="rId3"/>
              </a:rPr>
              <a:t>https://www.youtube.com/shorts/Pagl1zg0j4A</a:t>
            </a:r>
            <a:r>
              <a:rPr lang="en-GB" sz="2800" dirty="0">
                <a:latin typeface="Arial" panose="020B0604020202020204" pitchFamily="34" charset="0"/>
                <a:cs typeface="Arial" panose="020B0604020202020204" pitchFamily="34" charset="0"/>
              </a:rPr>
              <a:t> </a:t>
            </a:r>
          </a:p>
        </p:txBody>
      </p:sp>
      <p:sp>
        <p:nvSpPr>
          <p:cNvPr id="15" name="TextBox 14">
            <a:extLst>
              <a:ext uri="{FF2B5EF4-FFF2-40B4-BE49-F238E27FC236}">
                <a16:creationId xmlns:a16="http://schemas.microsoft.com/office/drawing/2014/main" id="{677DF7AD-E814-2D89-C74A-1511A32DC862}"/>
              </a:ext>
            </a:extLst>
          </p:cNvPr>
          <p:cNvSpPr txBox="1"/>
          <p:nvPr/>
        </p:nvSpPr>
        <p:spPr>
          <a:xfrm>
            <a:off x="4672431" y="968188"/>
            <a:ext cx="4243808" cy="3539430"/>
          </a:xfrm>
          <a:prstGeom prst="rect">
            <a:avLst/>
          </a:prstGeom>
          <a:noFill/>
        </p:spPr>
        <p:txBody>
          <a:bodyPr wrap="square" rtlCol="0">
            <a:spAutoFit/>
          </a:bodyPr>
          <a:lstStyle/>
          <a:p>
            <a:pPr algn="l"/>
            <a:r>
              <a:rPr lang="en-GB" sz="2800" b="1" dirty="0" err="1">
                <a:latin typeface="Arial" panose="020B0604020202020204" pitchFamily="34" charset="0"/>
                <a:cs typeface="Arial" panose="020B0604020202020204" pitchFamily="34" charset="0"/>
              </a:rPr>
              <a:t>Breathnú</a:t>
            </a:r>
            <a:r>
              <a:rPr lang="en-GB" sz="2800" b="1" dirty="0">
                <a:latin typeface="Arial" panose="020B0604020202020204" pitchFamily="34" charset="0"/>
                <a:cs typeface="Arial" panose="020B0604020202020204" pitchFamily="34" charset="0"/>
              </a:rPr>
              <a:t>:</a:t>
            </a:r>
          </a:p>
          <a:p>
            <a:r>
              <a:rPr lang="ga-IE" sz="2800" dirty="0"/>
              <a:t>Bogann an liathróid ping-pong, rud a léiríonn go n-athshonraíonn an dara forc tiúnála nuair nach bhfuil ach aer eatarthu.</a:t>
            </a:r>
            <a:endParaRPr lang="en-IE" sz="2800" dirty="0"/>
          </a:p>
          <a:p>
            <a:br>
              <a:rPr lang="en-IE" sz="2800" dirty="0"/>
            </a:br>
            <a:endParaRPr lang="en-GB" sz="2800" dirty="0">
              <a:latin typeface="Arial" panose="020B0604020202020204" pitchFamily="34" charset="0"/>
              <a:cs typeface="Arial" panose="020B0604020202020204" pitchFamily="34" charset="0"/>
            </a:endParaRPr>
          </a:p>
        </p:txBody>
      </p:sp>
      <p:sp>
        <p:nvSpPr>
          <p:cNvPr id="21" name="Text Box 4">
            <a:extLst>
              <a:ext uri="{FF2B5EF4-FFF2-40B4-BE49-F238E27FC236}">
                <a16:creationId xmlns:a16="http://schemas.microsoft.com/office/drawing/2014/main" id="{28EB1D0A-C9A4-4081-A3FA-CF9B7C6547E5}"/>
              </a:ext>
            </a:extLst>
          </p:cNvPr>
          <p:cNvSpPr txBox="1">
            <a:spLocks noChangeArrowheads="1"/>
          </p:cNvSpPr>
          <p:nvPr/>
        </p:nvSpPr>
        <p:spPr bwMode="auto">
          <a:xfrm>
            <a:off x="5182873" y="4134483"/>
            <a:ext cx="385099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IE" sz="2800" b="1" i="1" dirty="0">
                <a:solidFill>
                  <a:schemeClr val="accent6">
                    <a:lumMod val="50000"/>
                  </a:schemeClr>
                </a:solidFill>
              </a:rPr>
              <a:t>I</a:t>
            </a:r>
            <a:r>
              <a:rPr lang="ga-IE" sz="2800" b="1" i="1" dirty="0">
                <a:solidFill>
                  <a:schemeClr val="accent6">
                    <a:lumMod val="50000"/>
                  </a:schemeClr>
                </a:solidFill>
              </a:rPr>
              <a:t>s fianaise é seo gur tonn mheicniúil é an fuaim.</a:t>
            </a:r>
            <a:endParaRPr lang="en-IE" sz="2800" b="1" i="1" dirty="0">
              <a:solidFill>
                <a:schemeClr val="accent6">
                  <a:lumMod val="50000"/>
                </a:schemeClr>
              </a:solidFill>
            </a:endParaRPr>
          </a:p>
        </p:txBody>
      </p:sp>
      <p:grpSp>
        <p:nvGrpSpPr>
          <p:cNvPr id="23" name="Group 22">
            <a:extLst>
              <a:ext uri="{FF2B5EF4-FFF2-40B4-BE49-F238E27FC236}">
                <a16:creationId xmlns:a16="http://schemas.microsoft.com/office/drawing/2014/main" id="{C42DBB94-C2D7-EEC5-62A6-7824036A9314}"/>
              </a:ext>
            </a:extLst>
          </p:cNvPr>
          <p:cNvGrpSpPr/>
          <p:nvPr/>
        </p:nvGrpSpPr>
        <p:grpSpPr>
          <a:xfrm rot="5400000">
            <a:off x="437264" y="3017405"/>
            <a:ext cx="1634165" cy="401454"/>
            <a:chOff x="7664121" y="4298290"/>
            <a:chExt cx="2287869" cy="562045"/>
          </a:xfrm>
        </p:grpSpPr>
        <p:grpSp>
          <p:nvGrpSpPr>
            <p:cNvPr id="25" name="Group 24">
              <a:extLst>
                <a:ext uri="{FF2B5EF4-FFF2-40B4-BE49-F238E27FC236}">
                  <a16:creationId xmlns:a16="http://schemas.microsoft.com/office/drawing/2014/main" id="{3E115C1A-41D1-D84B-8155-21DB16BB58EC}"/>
                </a:ext>
              </a:extLst>
            </p:cNvPr>
            <p:cNvGrpSpPr/>
            <p:nvPr/>
          </p:nvGrpSpPr>
          <p:grpSpPr>
            <a:xfrm rot="16200000">
              <a:off x="8593008" y="3442089"/>
              <a:ext cx="432047" cy="2285916"/>
              <a:chOff x="6804248" y="2447925"/>
              <a:chExt cx="735716" cy="3562731"/>
            </a:xfrm>
          </p:grpSpPr>
          <p:sp>
            <p:nvSpPr>
              <p:cNvPr id="28" name="Freeform: Shape 27">
                <a:extLst>
                  <a:ext uri="{FF2B5EF4-FFF2-40B4-BE49-F238E27FC236}">
                    <a16:creationId xmlns:a16="http://schemas.microsoft.com/office/drawing/2014/main" id="{83FB22C4-D4D7-7C93-5238-7289B926E395}"/>
                  </a:ext>
                </a:extLst>
              </p:cNvPr>
              <p:cNvSpPr/>
              <p:nvPr/>
            </p:nvSpPr>
            <p:spPr>
              <a:xfrm rot="16200000">
                <a:off x="5366745" y="3887527"/>
                <a:ext cx="3555490" cy="680483"/>
              </a:xfrm>
              <a:custGeom>
                <a:avLst/>
                <a:gdLst>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476846 w 3519376"/>
                  <a:gd name="connsiteY8" fmla="*/ 510362 h 680483"/>
                  <a:gd name="connsiteX9" fmla="*/ 3476846 w 3519376"/>
                  <a:gd name="connsiteY9" fmla="*/ 680483 h 680483"/>
                  <a:gd name="connsiteX10" fmla="*/ 1626781 w 3519376"/>
                  <a:gd name="connsiteY10" fmla="*/ 680483 h 680483"/>
                  <a:gd name="connsiteX11" fmla="*/ 1392865 w 3519376"/>
                  <a:gd name="connsiteY11" fmla="*/ 446567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476846 w 3519376"/>
                  <a:gd name="connsiteY8" fmla="*/ 510362 h 680483"/>
                  <a:gd name="connsiteX9" fmla="*/ 3476846 w 3519376"/>
                  <a:gd name="connsiteY9" fmla="*/ 680483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476846 w 3519376"/>
                  <a:gd name="connsiteY9" fmla="*/ 680483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5882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5882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400 w 3519376"/>
                  <a:gd name="connsiteY13" fmla="*/ 383952 h 680483"/>
                  <a:gd name="connsiteX14" fmla="*/ 10632 w 3519376"/>
                  <a:gd name="connsiteY14" fmla="*/ 255181 h 680483"/>
                  <a:gd name="connsiteX0" fmla="*/ 46746 w 3555490"/>
                  <a:gd name="connsiteY0" fmla="*/ 255181 h 680483"/>
                  <a:gd name="connsiteX1" fmla="*/ 1333286 w 3555490"/>
                  <a:gd name="connsiteY1" fmla="*/ 255181 h 680483"/>
                  <a:gd name="connsiteX2" fmla="*/ 1694940 w 3555490"/>
                  <a:gd name="connsiteY2" fmla="*/ 0 h 680483"/>
                  <a:gd name="connsiteX3" fmla="*/ 3555490 w 3555490"/>
                  <a:gd name="connsiteY3" fmla="*/ 0 h 680483"/>
                  <a:gd name="connsiteX4" fmla="*/ 3555490 w 3555490"/>
                  <a:gd name="connsiteY4" fmla="*/ 163623 h 680483"/>
                  <a:gd name="connsiteX5" fmla="*/ 1805450 w 3555490"/>
                  <a:gd name="connsiteY5" fmla="*/ 163623 h 680483"/>
                  <a:gd name="connsiteX6" fmla="*/ 1620365 w 3555490"/>
                  <a:gd name="connsiteY6" fmla="*/ 340241 h 680483"/>
                  <a:gd name="connsiteX7" fmla="*/ 1790486 w 3555490"/>
                  <a:gd name="connsiteY7" fmla="*/ 510362 h 680483"/>
                  <a:gd name="connsiteX8" fmla="*/ 3555490 w 3555490"/>
                  <a:gd name="connsiteY8" fmla="*/ 510362 h 680483"/>
                  <a:gd name="connsiteX9" fmla="*/ 3555490 w 3555490"/>
                  <a:gd name="connsiteY9" fmla="*/ 669851 h 680483"/>
                  <a:gd name="connsiteX10" fmla="*/ 1662895 w 3555490"/>
                  <a:gd name="connsiteY10" fmla="*/ 680483 h 680483"/>
                  <a:gd name="connsiteX11" fmla="*/ 1365184 w 3555490"/>
                  <a:gd name="connsiteY11" fmla="*/ 457200 h 680483"/>
                  <a:gd name="connsiteX12" fmla="*/ 36114 w 3555490"/>
                  <a:gd name="connsiteY12" fmla="*/ 446567 h 680483"/>
                  <a:gd name="connsiteX13" fmla="*/ 0 w 3555490"/>
                  <a:gd name="connsiteY13" fmla="*/ 307755 h 680483"/>
                  <a:gd name="connsiteX14" fmla="*/ 46746 w 3555490"/>
                  <a:gd name="connsiteY14" fmla="*/ 255181 h 68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55490" h="680483">
                    <a:moveTo>
                      <a:pt x="46746" y="255181"/>
                    </a:moveTo>
                    <a:lnTo>
                      <a:pt x="1333286" y="255181"/>
                    </a:lnTo>
                    <a:lnTo>
                      <a:pt x="1694940" y="0"/>
                    </a:lnTo>
                    <a:lnTo>
                      <a:pt x="3555490" y="0"/>
                    </a:lnTo>
                    <a:lnTo>
                      <a:pt x="3555490" y="163623"/>
                    </a:lnTo>
                    <a:lnTo>
                      <a:pt x="1805450" y="163623"/>
                    </a:lnTo>
                    <a:lnTo>
                      <a:pt x="1620365" y="340241"/>
                    </a:lnTo>
                    <a:lnTo>
                      <a:pt x="1790486" y="510362"/>
                    </a:lnTo>
                    <a:lnTo>
                      <a:pt x="3555490" y="510362"/>
                    </a:lnTo>
                    <a:lnTo>
                      <a:pt x="3555490" y="669851"/>
                    </a:lnTo>
                    <a:lnTo>
                      <a:pt x="1662895" y="680483"/>
                    </a:lnTo>
                    <a:lnTo>
                      <a:pt x="1365184" y="457200"/>
                    </a:lnTo>
                    <a:lnTo>
                      <a:pt x="36114" y="446567"/>
                    </a:lnTo>
                    <a:cubicBezTo>
                      <a:pt x="36247" y="425695"/>
                      <a:pt x="-133" y="328627"/>
                      <a:pt x="0" y="307755"/>
                    </a:cubicBezTo>
                    <a:lnTo>
                      <a:pt x="46746" y="255181"/>
                    </a:lnTo>
                    <a:close/>
                  </a:path>
                </a:pathLst>
              </a:custGeom>
              <a:gradFill flip="none" rotWithShape="1">
                <a:gsLst>
                  <a:gs pos="0">
                    <a:schemeClr val="tx1">
                      <a:lumMod val="50000"/>
                      <a:lumOff val="50000"/>
                    </a:schemeClr>
                  </a:gs>
                  <a:gs pos="55000">
                    <a:schemeClr val="accent1">
                      <a:lumMod val="45000"/>
                      <a:lumOff val="55000"/>
                    </a:schemeClr>
                  </a:gs>
                  <a:gs pos="64000">
                    <a:schemeClr val="bg1"/>
                  </a:gs>
                  <a:gs pos="100000">
                    <a:schemeClr val="tx1">
                      <a:lumMod val="50000"/>
                      <a:lumOff val="50000"/>
                    </a:schemeClr>
                  </a:gs>
                </a:gsLst>
                <a:lin ang="192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eeform: Shape 28">
                <a:extLst>
                  <a:ext uri="{FF2B5EF4-FFF2-40B4-BE49-F238E27FC236}">
                    <a16:creationId xmlns:a16="http://schemas.microsoft.com/office/drawing/2014/main" id="{138EDE73-A10A-DB41-7374-1C63F056E7EC}"/>
                  </a:ext>
                </a:extLst>
              </p:cNvPr>
              <p:cNvSpPr/>
              <p:nvPr/>
            </p:nvSpPr>
            <p:spPr>
              <a:xfrm rot="16200000">
                <a:off x="5445351" y="3916042"/>
                <a:ext cx="3508744" cy="680483"/>
              </a:xfrm>
              <a:custGeom>
                <a:avLst/>
                <a:gdLst>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476846 w 3519376"/>
                  <a:gd name="connsiteY8" fmla="*/ 510362 h 680483"/>
                  <a:gd name="connsiteX9" fmla="*/ 3476846 w 3519376"/>
                  <a:gd name="connsiteY9" fmla="*/ 680483 h 680483"/>
                  <a:gd name="connsiteX10" fmla="*/ 1626781 w 3519376"/>
                  <a:gd name="connsiteY10" fmla="*/ 680483 h 680483"/>
                  <a:gd name="connsiteX11" fmla="*/ 1392865 w 3519376"/>
                  <a:gd name="connsiteY11" fmla="*/ 446567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476846 w 3519376"/>
                  <a:gd name="connsiteY8" fmla="*/ 510362 h 680483"/>
                  <a:gd name="connsiteX9" fmla="*/ 3476846 w 3519376"/>
                  <a:gd name="connsiteY9" fmla="*/ 680483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476846 w 3519376"/>
                  <a:gd name="connsiteY9" fmla="*/ 680483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5882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0 w 3508744"/>
                  <a:gd name="connsiteY0" fmla="*/ 255181 h 680483"/>
                  <a:gd name="connsiteX1" fmla="*/ 1286540 w 3508744"/>
                  <a:gd name="connsiteY1" fmla="*/ 255181 h 680483"/>
                  <a:gd name="connsiteX2" fmla="*/ 1648194 w 3508744"/>
                  <a:gd name="connsiteY2" fmla="*/ 0 h 680483"/>
                  <a:gd name="connsiteX3" fmla="*/ 3508744 w 3508744"/>
                  <a:gd name="connsiteY3" fmla="*/ 0 h 680483"/>
                  <a:gd name="connsiteX4" fmla="*/ 3508744 w 3508744"/>
                  <a:gd name="connsiteY4" fmla="*/ 163623 h 680483"/>
                  <a:gd name="connsiteX5" fmla="*/ 1758704 w 3508744"/>
                  <a:gd name="connsiteY5" fmla="*/ 163623 h 680483"/>
                  <a:gd name="connsiteX6" fmla="*/ 1573619 w 3508744"/>
                  <a:gd name="connsiteY6" fmla="*/ 340241 h 680483"/>
                  <a:gd name="connsiteX7" fmla="*/ 1743740 w 3508744"/>
                  <a:gd name="connsiteY7" fmla="*/ 510362 h 680483"/>
                  <a:gd name="connsiteX8" fmla="*/ 3508744 w 3508744"/>
                  <a:gd name="connsiteY8" fmla="*/ 510362 h 680483"/>
                  <a:gd name="connsiteX9" fmla="*/ 3508744 w 3508744"/>
                  <a:gd name="connsiteY9" fmla="*/ 669851 h 680483"/>
                  <a:gd name="connsiteX10" fmla="*/ 1616149 w 3508744"/>
                  <a:gd name="connsiteY10" fmla="*/ 680483 h 680483"/>
                  <a:gd name="connsiteX11" fmla="*/ 1318438 w 3508744"/>
                  <a:gd name="connsiteY11" fmla="*/ 457200 h 680483"/>
                  <a:gd name="connsiteX12" fmla="*/ 480 w 3508744"/>
                  <a:gd name="connsiteY12" fmla="*/ 441808 h 680483"/>
                  <a:gd name="connsiteX13" fmla="*/ 0 w 3508744"/>
                  <a:gd name="connsiteY13" fmla="*/ 255181 h 68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08744" h="680483">
                    <a:moveTo>
                      <a:pt x="0" y="255181"/>
                    </a:moveTo>
                    <a:lnTo>
                      <a:pt x="1286540" y="255181"/>
                    </a:lnTo>
                    <a:lnTo>
                      <a:pt x="1648194" y="0"/>
                    </a:lnTo>
                    <a:lnTo>
                      <a:pt x="3508744" y="0"/>
                    </a:lnTo>
                    <a:lnTo>
                      <a:pt x="3508744" y="163623"/>
                    </a:lnTo>
                    <a:lnTo>
                      <a:pt x="1758704" y="163623"/>
                    </a:lnTo>
                    <a:lnTo>
                      <a:pt x="1573619" y="340241"/>
                    </a:lnTo>
                    <a:lnTo>
                      <a:pt x="1743740" y="510362"/>
                    </a:lnTo>
                    <a:lnTo>
                      <a:pt x="3508744" y="510362"/>
                    </a:lnTo>
                    <a:lnTo>
                      <a:pt x="3508744" y="669851"/>
                    </a:lnTo>
                    <a:lnTo>
                      <a:pt x="1616149" y="680483"/>
                    </a:lnTo>
                    <a:lnTo>
                      <a:pt x="1318438" y="457200"/>
                    </a:lnTo>
                    <a:lnTo>
                      <a:pt x="480" y="441808"/>
                    </a:lnTo>
                    <a:lnTo>
                      <a:pt x="0" y="255181"/>
                    </a:lnTo>
                    <a:close/>
                  </a:path>
                </a:pathLst>
              </a:custGeom>
              <a:gradFill flip="none" rotWithShape="1">
                <a:gsLst>
                  <a:gs pos="0">
                    <a:schemeClr val="tx1">
                      <a:lumMod val="50000"/>
                      <a:lumOff val="50000"/>
                    </a:schemeClr>
                  </a:gs>
                  <a:gs pos="55000">
                    <a:schemeClr val="accent1">
                      <a:lumMod val="45000"/>
                      <a:lumOff val="55000"/>
                    </a:schemeClr>
                  </a:gs>
                  <a:gs pos="64000">
                    <a:schemeClr val="bg1"/>
                  </a:gs>
                  <a:gs pos="100000">
                    <a:schemeClr val="tx1">
                      <a:lumMod val="50000"/>
                      <a:lumOff val="50000"/>
                    </a:schemeClr>
                  </a:gs>
                </a:gsLst>
                <a:lin ang="192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reeform: Shape 29">
                <a:extLst>
                  <a:ext uri="{FF2B5EF4-FFF2-40B4-BE49-F238E27FC236}">
                    <a16:creationId xmlns:a16="http://schemas.microsoft.com/office/drawing/2014/main" id="{5D1941E4-4361-25AB-F255-F3D48F5250D8}"/>
                  </a:ext>
                </a:extLst>
              </p:cNvPr>
              <p:cNvSpPr/>
              <p:nvPr/>
            </p:nvSpPr>
            <p:spPr>
              <a:xfrm>
                <a:off x="7312025" y="2447925"/>
                <a:ext cx="219075" cy="52388"/>
              </a:xfrm>
              <a:custGeom>
                <a:avLst/>
                <a:gdLst>
                  <a:gd name="connsiteX0" fmla="*/ 0 w 219075"/>
                  <a:gd name="connsiteY0" fmla="*/ 0 h 52388"/>
                  <a:gd name="connsiteX1" fmla="*/ 69850 w 219075"/>
                  <a:gd name="connsiteY1" fmla="*/ 52388 h 52388"/>
                  <a:gd name="connsiteX2" fmla="*/ 219075 w 219075"/>
                  <a:gd name="connsiteY2" fmla="*/ 49213 h 52388"/>
                  <a:gd name="connsiteX3" fmla="*/ 158750 w 219075"/>
                  <a:gd name="connsiteY3" fmla="*/ 0 h 52388"/>
                  <a:gd name="connsiteX4" fmla="*/ 0 w 219075"/>
                  <a:gd name="connsiteY4" fmla="*/ 0 h 5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5" h="52388">
                    <a:moveTo>
                      <a:pt x="0" y="0"/>
                    </a:moveTo>
                    <a:lnTo>
                      <a:pt x="69850" y="52388"/>
                    </a:lnTo>
                    <a:lnTo>
                      <a:pt x="219075" y="49213"/>
                    </a:lnTo>
                    <a:lnTo>
                      <a:pt x="158750" y="0"/>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reeform: Shape 30">
                <a:extLst>
                  <a:ext uri="{FF2B5EF4-FFF2-40B4-BE49-F238E27FC236}">
                    <a16:creationId xmlns:a16="http://schemas.microsoft.com/office/drawing/2014/main" id="{2AD7F489-8AEF-253F-C2ED-7E5124BE830D}"/>
                  </a:ext>
                </a:extLst>
              </p:cNvPr>
              <p:cNvSpPr/>
              <p:nvPr/>
            </p:nvSpPr>
            <p:spPr>
              <a:xfrm>
                <a:off x="6804248" y="2447925"/>
                <a:ext cx="219075" cy="52388"/>
              </a:xfrm>
              <a:custGeom>
                <a:avLst/>
                <a:gdLst>
                  <a:gd name="connsiteX0" fmla="*/ 0 w 219075"/>
                  <a:gd name="connsiteY0" fmla="*/ 0 h 52388"/>
                  <a:gd name="connsiteX1" fmla="*/ 69850 w 219075"/>
                  <a:gd name="connsiteY1" fmla="*/ 52388 h 52388"/>
                  <a:gd name="connsiteX2" fmla="*/ 219075 w 219075"/>
                  <a:gd name="connsiteY2" fmla="*/ 49213 h 52388"/>
                  <a:gd name="connsiteX3" fmla="*/ 158750 w 219075"/>
                  <a:gd name="connsiteY3" fmla="*/ 0 h 52388"/>
                  <a:gd name="connsiteX4" fmla="*/ 0 w 219075"/>
                  <a:gd name="connsiteY4" fmla="*/ 0 h 5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5" h="52388">
                    <a:moveTo>
                      <a:pt x="0" y="0"/>
                    </a:moveTo>
                    <a:lnTo>
                      <a:pt x="69850" y="52388"/>
                    </a:lnTo>
                    <a:lnTo>
                      <a:pt x="219075" y="49213"/>
                    </a:lnTo>
                    <a:lnTo>
                      <a:pt x="158750" y="0"/>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6" name="Freeform: Shape 25">
              <a:extLst>
                <a:ext uri="{FF2B5EF4-FFF2-40B4-BE49-F238E27FC236}">
                  <a16:creationId xmlns:a16="http://schemas.microsoft.com/office/drawing/2014/main" id="{0A2470BA-3761-5200-85C2-925AFAB6AB78}"/>
                </a:ext>
              </a:extLst>
            </p:cNvPr>
            <p:cNvSpPr/>
            <p:nvPr/>
          </p:nvSpPr>
          <p:spPr>
            <a:xfrm>
              <a:off x="7664121" y="4799649"/>
              <a:ext cx="1190864" cy="60686"/>
            </a:xfrm>
            <a:custGeom>
              <a:avLst/>
              <a:gdLst>
                <a:gd name="connsiteX0" fmla="*/ 1322916 w 1322916"/>
                <a:gd name="connsiteY0" fmla="*/ 0 h 57150"/>
                <a:gd name="connsiteX1" fmla="*/ 0 w 1322916"/>
                <a:gd name="connsiteY1" fmla="*/ 0 h 57150"/>
                <a:gd name="connsiteX2" fmla="*/ 4233 w 1322916"/>
                <a:gd name="connsiteY2" fmla="*/ 57150 h 57150"/>
                <a:gd name="connsiteX3" fmla="*/ 1322916 w 1322916"/>
                <a:gd name="connsiteY3" fmla="*/ 0 h 57150"/>
              </a:gdLst>
              <a:ahLst/>
              <a:cxnLst>
                <a:cxn ang="0">
                  <a:pos x="connsiteX0" y="connsiteY0"/>
                </a:cxn>
                <a:cxn ang="0">
                  <a:pos x="connsiteX1" y="connsiteY1"/>
                </a:cxn>
                <a:cxn ang="0">
                  <a:pos x="connsiteX2" y="connsiteY2"/>
                </a:cxn>
                <a:cxn ang="0">
                  <a:pos x="connsiteX3" y="connsiteY3"/>
                </a:cxn>
              </a:cxnLst>
              <a:rect l="l" t="t" r="r" b="b"/>
              <a:pathLst>
                <a:path w="1322916" h="57150">
                  <a:moveTo>
                    <a:pt x="1322916" y="0"/>
                  </a:moveTo>
                  <a:lnTo>
                    <a:pt x="0" y="0"/>
                  </a:lnTo>
                  <a:lnTo>
                    <a:pt x="4233" y="57150"/>
                  </a:lnTo>
                  <a:lnTo>
                    <a:pt x="1322916" y="0"/>
                  </a:lnTo>
                  <a:close/>
                </a:path>
              </a:pathLst>
            </a:custGeom>
            <a:solidFill>
              <a:srgbClr val="9797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Shape 26">
              <a:extLst>
                <a:ext uri="{FF2B5EF4-FFF2-40B4-BE49-F238E27FC236}">
                  <a16:creationId xmlns:a16="http://schemas.microsoft.com/office/drawing/2014/main" id="{BC869CA9-DCD2-23E9-5FBF-1088182A2EE5}"/>
                </a:ext>
              </a:extLst>
            </p:cNvPr>
            <p:cNvSpPr/>
            <p:nvPr/>
          </p:nvSpPr>
          <p:spPr>
            <a:xfrm flipV="1">
              <a:off x="7682880" y="4298290"/>
              <a:ext cx="1190864" cy="60686"/>
            </a:xfrm>
            <a:custGeom>
              <a:avLst/>
              <a:gdLst>
                <a:gd name="connsiteX0" fmla="*/ 1322916 w 1322916"/>
                <a:gd name="connsiteY0" fmla="*/ 0 h 57150"/>
                <a:gd name="connsiteX1" fmla="*/ 0 w 1322916"/>
                <a:gd name="connsiteY1" fmla="*/ 0 h 57150"/>
                <a:gd name="connsiteX2" fmla="*/ 4233 w 1322916"/>
                <a:gd name="connsiteY2" fmla="*/ 57150 h 57150"/>
                <a:gd name="connsiteX3" fmla="*/ 1322916 w 1322916"/>
                <a:gd name="connsiteY3" fmla="*/ 0 h 57150"/>
              </a:gdLst>
              <a:ahLst/>
              <a:cxnLst>
                <a:cxn ang="0">
                  <a:pos x="connsiteX0" y="connsiteY0"/>
                </a:cxn>
                <a:cxn ang="0">
                  <a:pos x="connsiteX1" y="connsiteY1"/>
                </a:cxn>
                <a:cxn ang="0">
                  <a:pos x="connsiteX2" y="connsiteY2"/>
                </a:cxn>
                <a:cxn ang="0">
                  <a:pos x="connsiteX3" y="connsiteY3"/>
                </a:cxn>
              </a:cxnLst>
              <a:rect l="l" t="t" r="r" b="b"/>
              <a:pathLst>
                <a:path w="1322916" h="57150">
                  <a:moveTo>
                    <a:pt x="1322916" y="0"/>
                  </a:moveTo>
                  <a:lnTo>
                    <a:pt x="0" y="0"/>
                  </a:lnTo>
                  <a:lnTo>
                    <a:pt x="4233" y="57150"/>
                  </a:lnTo>
                  <a:lnTo>
                    <a:pt x="1322916" y="0"/>
                  </a:lnTo>
                  <a:close/>
                </a:path>
              </a:pathLst>
            </a:custGeom>
            <a:solidFill>
              <a:srgbClr val="9797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 name="Group 34">
            <a:extLst>
              <a:ext uri="{FF2B5EF4-FFF2-40B4-BE49-F238E27FC236}">
                <a16:creationId xmlns:a16="http://schemas.microsoft.com/office/drawing/2014/main" id="{6ED4CF87-CE0A-F75B-DB62-ABDF3782F6FA}"/>
              </a:ext>
            </a:extLst>
          </p:cNvPr>
          <p:cNvGrpSpPr/>
          <p:nvPr/>
        </p:nvGrpSpPr>
        <p:grpSpPr>
          <a:xfrm>
            <a:off x="2211867" y="2400089"/>
            <a:ext cx="308601" cy="1632770"/>
            <a:chOff x="6804248" y="2447925"/>
            <a:chExt cx="735716" cy="3562731"/>
          </a:xfrm>
        </p:grpSpPr>
        <p:sp>
          <p:nvSpPr>
            <p:cNvPr id="38" name="Freeform: Shape 37">
              <a:extLst>
                <a:ext uri="{FF2B5EF4-FFF2-40B4-BE49-F238E27FC236}">
                  <a16:creationId xmlns:a16="http://schemas.microsoft.com/office/drawing/2014/main" id="{1600240A-AB9F-B6E5-D731-C459A5BD22F1}"/>
                </a:ext>
              </a:extLst>
            </p:cNvPr>
            <p:cNvSpPr/>
            <p:nvPr/>
          </p:nvSpPr>
          <p:spPr>
            <a:xfrm rot="16200000">
              <a:off x="5366745" y="3887527"/>
              <a:ext cx="3555490" cy="680483"/>
            </a:xfrm>
            <a:custGeom>
              <a:avLst/>
              <a:gdLst>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476846 w 3519376"/>
                <a:gd name="connsiteY8" fmla="*/ 510362 h 680483"/>
                <a:gd name="connsiteX9" fmla="*/ 3476846 w 3519376"/>
                <a:gd name="connsiteY9" fmla="*/ 680483 h 680483"/>
                <a:gd name="connsiteX10" fmla="*/ 1626781 w 3519376"/>
                <a:gd name="connsiteY10" fmla="*/ 680483 h 680483"/>
                <a:gd name="connsiteX11" fmla="*/ 1392865 w 3519376"/>
                <a:gd name="connsiteY11" fmla="*/ 446567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476846 w 3519376"/>
                <a:gd name="connsiteY8" fmla="*/ 510362 h 680483"/>
                <a:gd name="connsiteX9" fmla="*/ 3476846 w 3519376"/>
                <a:gd name="connsiteY9" fmla="*/ 680483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476846 w 3519376"/>
                <a:gd name="connsiteY9" fmla="*/ 680483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5882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5882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400 w 3519376"/>
                <a:gd name="connsiteY13" fmla="*/ 383952 h 680483"/>
                <a:gd name="connsiteX14" fmla="*/ 10632 w 3519376"/>
                <a:gd name="connsiteY14" fmla="*/ 255181 h 680483"/>
                <a:gd name="connsiteX0" fmla="*/ 46746 w 3555490"/>
                <a:gd name="connsiteY0" fmla="*/ 255181 h 680483"/>
                <a:gd name="connsiteX1" fmla="*/ 1333286 w 3555490"/>
                <a:gd name="connsiteY1" fmla="*/ 255181 h 680483"/>
                <a:gd name="connsiteX2" fmla="*/ 1694940 w 3555490"/>
                <a:gd name="connsiteY2" fmla="*/ 0 h 680483"/>
                <a:gd name="connsiteX3" fmla="*/ 3555490 w 3555490"/>
                <a:gd name="connsiteY3" fmla="*/ 0 h 680483"/>
                <a:gd name="connsiteX4" fmla="*/ 3555490 w 3555490"/>
                <a:gd name="connsiteY4" fmla="*/ 163623 h 680483"/>
                <a:gd name="connsiteX5" fmla="*/ 1805450 w 3555490"/>
                <a:gd name="connsiteY5" fmla="*/ 163623 h 680483"/>
                <a:gd name="connsiteX6" fmla="*/ 1620365 w 3555490"/>
                <a:gd name="connsiteY6" fmla="*/ 340241 h 680483"/>
                <a:gd name="connsiteX7" fmla="*/ 1790486 w 3555490"/>
                <a:gd name="connsiteY7" fmla="*/ 510362 h 680483"/>
                <a:gd name="connsiteX8" fmla="*/ 3555490 w 3555490"/>
                <a:gd name="connsiteY8" fmla="*/ 510362 h 680483"/>
                <a:gd name="connsiteX9" fmla="*/ 3555490 w 3555490"/>
                <a:gd name="connsiteY9" fmla="*/ 669851 h 680483"/>
                <a:gd name="connsiteX10" fmla="*/ 1662895 w 3555490"/>
                <a:gd name="connsiteY10" fmla="*/ 680483 h 680483"/>
                <a:gd name="connsiteX11" fmla="*/ 1365184 w 3555490"/>
                <a:gd name="connsiteY11" fmla="*/ 457200 h 680483"/>
                <a:gd name="connsiteX12" fmla="*/ 36114 w 3555490"/>
                <a:gd name="connsiteY12" fmla="*/ 446567 h 680483"/>
                <a:gd name="connsiteX13" fmla="*/ 0 w 3555490"/>
                <a:gd name="connsiteY13" fmla="*/ 307755 h 680483"/>
                <a:gd name="connsiteX14" fmla="*/ 46746 w 3555490"/>
                <a:gd name="connsiteY14" fmla="*/ 255181 h 68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55490" h="680483">
                  <a:moveTo>
                    <a:pt x="46746" y="255181"/>
                  </a:moveTo>
                  <a:lnTo>
                    <a:pt x="1333286" y="255181"/>
                  </a:lnTo>
                  <a:lnTo>
                    <a:pt x="1694940" y="0"/>
                  </a:lnTo>
                  <a:lnTo>
                    <a:pt x="3555490" y="0"/>
                  </a:lnTo>
                  <a:lnTo>
                    <a:pt x="3555490" y="163623"/>
                  </a:lnTo>
                  <a:lnTo>
                    <a:pt x="1805450" y="163623"/>
                  </a:lnTo>
                  <a:lnTo>
                    <a:pt x="1620365" y="340241"/>
                  </a:lnTo>
                  <a:lnTo>
                    <a:pt x="1790486" y="510362"/>
                  </a:lnTo>
                  <a:lnTo>
                    <a:pt x="3555490" y="510362"/>
                  </a:lnTo>
                  <a:lnTo>
                    <a:pt x="3555490" y="669851"/>
                  </a:lnTo>
                  <a:lnTo>
                    <a:pt x="1662895" y="680483"/>
                  </a:lnTo>
                  <a:lnTo>
                    <a:pt x="1365184" y="457200"/>
                  </a:lnTo>
                  <a:lnTo>
                    <a:pt x="36114" y="446567"/>
                  </a:lnTo>
                  <a:cubicBezTo>
                    <a:pt x="36247" y="425695"/>
                    <a:pt x="-133" y="328627"/>
                    <a:pt x="0" y="307755"/>
                  </a:cubicBezTo>
                  <a:lnTo>
                    <a:pt x="46746" y="255181"/>
                  </a:lnTo>
                  <a:close/>
                </a:path>
              </a:pathLst>
            </a:custGeom>
            <a:gradFill flip="none" rotWithShape="1">
              <a:gsLst>
                <a:gs pos="0">
                  <a:schemeClr val="tx1">
                    <a:lumMod val="50000"/>
                    <a:lumOff val="50000"/>
                  </a:schemeClr>
                </a:gs>
                <a:gs pos="55000">
                  <a:schemeClr val="accent1">
                    <a:lumMod val="45000"/>
                    <a:lumOff val="55000"/>
                  </a:schemeClr>
                </a:gs>
                <a:gs pos="64000">
                  <a:schemeClr val="bg1"/>
                </a:gs>
                <a:gs pos="100000">
                  <a:schemeClr val="tx1">
                    <a:lumMod val="50000"/>
                    <a:lumOff val="50000"/>
                  </a:schemeClr>
                </a:gs>
              </a:gsLst>
              <a:lin ang="192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Freeform: Shape 38">
              <a:extLst>
                <a:ext uri="{FF2B5EF4-FFF2-40B4-BE49-F238E27FC236}">
                  <a16:creationId xmlns:a16="http://schemas.microsoft.com/office/drawing/2014/main" id="{6CA26935-8C41-1067-B527-F0CA4DEDA078}"/>
                </a:ext>
              </a:extLst>
            </p:cNvPr>
            <p:cNvSpPr/>
            <p:nvPr/>
          </p:nvSpPr>
          <p:spPr>
            <a:xfrm rot="16200000">
              <a:off x="5445351" y="3916042"/>
              <a:ext cx="3508744" cy="680483"/>
            </a:xfrm>
            <a:custGeom>
              <a:avLst/>
              <a:gdLst>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476846 w 3519376"/>
                <a:gd name="connsiteY8" fmla="*/ 510362 h 680483"/>
                <a:gd name="connsiteX9" fmla="*/ 3476846 w 3519376"/>
                <a:gd name="connsiteY9" fmla="*/ 680483 h 680483"/>
                <a:gd name="connsiteX10" fmla="*/ 1626781 w 3519376"/>
                <a:gd name="connsiteY10" fmla="*/ 680483 h 680483"/>
                <a:gd name="connsiteX11" fmla="*/ 1392865 w 3519376"/>
                <a:gd name="connsiteY11" fmla="*/ 446567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476846 w 3519376"/>
                <a:gd name="connsiteY8" fmla="*/ 510362 h 680483"/>
                <a:gd name="connsiteX9" fmla="*/ 3476846 w 3519376"/>
                <a:gd name="connsiteY9" fmla="*/ 680483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476846 w 3519376"/>
                <a:gd name="connsiteY9" fmla="*/ 680483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5882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0 w 3508744"/>
                <a:gd name="connsiteY0" fmla="*/ 255181 h 680483"/>
                <a:gd name="connsiteX1" fmla="*/ 1286540 w 3508744"/>
                <a:gd name="connsiteY1" fmla="*/ 255181 h 680483"/>
                <a:gd name="connsiteX2" fmla="*/ 1648194 w 3508744"/>
                <a:gd name="connsiteY2" fmla="*/ 0 h 680483"/>
                <a:gd name="connsiteX3" fmla="*/ 3508744 w 3508744"/>
                <a:gd name="connsiteY3" fmla="*/ 0 h 680483"/>
                <a:gd name="connsiteX4" fmla="*/ 3508744 w 3508744"/>
                <a:gd name="connsiteY4" fmla="*/ 163623 h 680483"/>
                <a:gd name="connsiteX5" fmla="*/ 1758704 w 3508744"/>
                <a:gd name="connsiteY5" fmla="*/ 163623 h 680483"/>
                <a:gd name="connsiteX6" fmla="*/ 1573619 w 3508744"/>
                <a:gd name="connsiteY6" fmla="*/ 340241 h 680483"/>
                <a:gd name="connsiteX7" fmla="*/ 1743740 w 3508744"/>
                <a:gd name="connsiteY7" fmla="*/ 510362 h 680483"/>
                <a:gd name="connsiteX8" fmla="*/ 3508744 w 3508744"/>
                <a:gd name="connsiteY8" fmla="*/ 510362 h 680483"/>
                <a:gd name="connsiteX9" fmla="*/ 3508744 w 3508744"/>
                <a:gd name="connsiteY9" fmla="*/ 669851 h 680483"/>
                <a:gd name="connsiteX10" fmla="*/ 1616149 w 3508744"/>
                <a:gd name="connsiteY10" fmla="*/ 680483 h 680483"/>
                <a:gd name="connsiteX11" fmla="*/ 1318438 w 3508744"/>
                <a:gd name="connsiteY11" fmla="*/ 457200 h 680483"/>
                <a:gd name="connsiteX12" fmla="*/ 480 w 3508744"/>
                <a:gd name="connsiteY12" fmla="*/ 441808 h 680483"/>
                <a:gd name="connsiteX13" fmla="*/ 0 w 3508744"/>
                <a:gd name="connsiteY13" fmla="*/ 255181 h 68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08744" h="680483">
                  <a:moveTo>
                    <a:pt x="0" y="255181"/>
                  </a:moveTo>
                  <a:lnTo>
                    <a:pt x="1286540" y="255181"/>
                  </a:lnTo>
                  <a:lnTo>
                    <a:pt x="1648194" y="0"/>
                  </a:lnTo>
                  <a:lnTo>
                    <a:pt x="3508744" y="0"/>
                  </a:lnTo>
                  <a:lnTo>
                    <a:pt x="3508744" y="163623"/>
                  </a:lnTo>
                  <a:lnTo>
                    <a:pt x="1758704" y="163623"/>
                  </a:lnTo>
                  <a:lnTo>
                    <a:pt x="1573619" y="340241"/>
                  </a:lnTo>
                  <a:lnTo>
                    <a:pt x="1743740" y="510362"/>
                  </a:lnTo>
                  <a:lnTo>
                    <a:pt x="3508744" y="510362"/>
                  </a:lnTo>
                  <a:lnTo>
                    <a:pt x="3508744" y="669851"/>
                  </a:lnTo>
                  <a:lnTo>
                    <a:pt x="1616149" y="680483"/>
                  </a:lnTo>
                  <a:lnTo>
                    <a:pt x="1318438" y="457200"/>
                  </a:lnTo>
                  <a:lnTo>
                    <a:pt x="480" y="441808"/>
                  </a:lnTo>
                  <a:lnTo>
                    <a:pt x="0" y="255181"/>
                  </a:lnTo>
                  <a:close/>
                </a:path>
              </a:pathLst>
            </a:custGeom>
            <a:gradFill flip="none" rotWithShape="1">
              <a:gsLst>
                <a:gs pos="0">
                  <a:schemeClr val="tx1">
                    <a:lumMod val="50000"/>
                    <a:lumOff val="50000"/>
                  </a:schemeClr>
                </a:gs>
                <a:gs pos="55000">
                  <a:schemeClr val="accent1">
                    <a:lumMod val="45000"/>
                    <a:lumOff val="55000"/>
                  </a:schemeClr>
                </a:gs>
                <a:gs pos="64000">
                  <a:schemeClr val="bg1"/>
                </a:gs>
                <a:gs pos="100000">
                  <a:schemeClr val="tx1">
                    <a:lumMod val="50000"/>
                    <a:lumOff val="50000"/>
                  </a:schemeClr>
                </a:gs>
              </a:gsLst>
              <a:lin ang="192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Freeform: Shape 39">
              <a:extLst>
                <a:ext uri="{FF2B5EF4-FFF2-40B4-BE49-F238E27FC236}">
                  <a16:creationId xmlns:a16="http://schemas.microsoft.com/office/drawing/2014/main" id="{271890E8-5B23-A53C-6FCD-60EE245FB199}"/>
                </a:ext>
              </a:extLst>
            </p:cNvPr>
            <p:cNvSpPr/>
            <p:nvPr/>
          </p:nvSpPr>
          <p:spPr>
            <a:xfrm>
              <a:off x="7312025" y="2447925"/>
              <a:ext cx="219075" cy="52388"/>
            </a:xfrm>
            <a:custGeom>
              <a:avLst/>
              <a:gdLst>
                <a:gd name="connsiteX0" fmla="*/ 0 w 219075"/>
                <a:gd name="connsiteY0" fmla="*/ 0 h 52388"/>
                <a:gd name="connsiteX1" fmla="*/ 69850 w 219075"/>
                <a:gd name="connsiteY1" fmla="*/ 52388 h 52388"/>
                <a:gd name="connsiteX2" fmla="*/ 219075 w 219075"/>
                <a:gd name="connsiteY2" fmla="*/ 49213 h 52388"/>
                <a:gd name="connsiteX3" fmla="*/ 158750 w 219075"/>
                <a:gd name="connsiteY3" fmla="*/ 0 h 52388"/>
                <a:gd name="connsiteX4" fmla="*/ 0 w 219075"/>
                <a:gd name="connsiteY4" fmla="*/ 0 h 5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5" h="52388">
                  <a:moveTo>
                    <a:pt x="0" y="0"/>
                  </a:moveTo>
                  <a:lnTo>
                    <a:pt x="69850" y="52388"/>
                  </a:lnTo>
                  <a:lnTo>
                    <a:pt x="219075" y="49213"/>
                  </a:lnTo>
                  <a:lnTo>
                    <a:pt x="158750" y="0"/>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Freeform: Shape 40">
              <a:extLst>
                <a:ext uri="{FF2B5EF4-FFF2-40B4-BE49-F238E27FC236}">
                  <a16:creationId xmlns:a16="http://schemas.microsoft.com/office/drawing/2014/main" id="{356ECF5E-EC52-900E-FD10-7970A6BB7FAB}"/>
                </a:ext>
              </a:extLst>
            </p:cNvPr>
            <p:cNvSpPr/>
            <p:nvPr/>
          </p:nvSpPr>
          <p:spPr>
            <a:xfrm>
              <a:off x="6804248" y="2447925"/>
              <a:ext cx="219075" cy="52388"/>
            </a:xfrm>
            <a:custGeom>
              <a:avLst/>
              <a:gdLst>
                <a:gd name="connsiteX0" fmla="*/ 0 w 219075"/>
                <a:gd name="connsiteY0" fmla="*/ 0 h 52388"/>
                <a:gd name="connsiteX1" fmla="*/ 69850 w 219075"/>
                <a:gd name="connsiteY1" fmla="*/ 52388 h 52388"/>
                <a:gd name="connsiteX2" fmla="*/ 219075 w 219075"/>
                <a:gd name="connsiteY2" fmla="*/ 49213 h 52388"/>
                <a:gd name="connsiteX3" fmla="*/ 158750 w 219075"/>
                <a:gd name="connsiteY3" fmla="*/ 0 h 52388"/>
                <a:gd name="connsiteX4" fmla="*/ 0 w 219075"/>
                <a:gd name="connsiteY4" fmla="*/ 0 h 5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5" h="52388">
                  <a:moveTo>
                    <a:pt x="0" y="0"/>
                  </a:moveTo>
                  <a:lnTo>
                    <a:pt x="69850" y="52388"/>
                  </a:lnTo>
                  <a:lnTo>
                    <a:pt x="219075" y="49213"/>
                  </a:lnTo>
                  <a:lnTo>
                    <a:pt x="158750" y="0"/>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2" name="Rectangle 41">
            <a:extLst>
              <a:ext uri="{FF2B5EF4-FFF2-40B4-BE49-F238E27FC236}">
                <a16:creationId xmlns:a16="http://schemas.microsoft.com/office/drawing/2014/main" id="{D1B179E8-514F-7055-02F9-EE7D082A2A07}"/>
              </a:ext>
            </a:extLst>
          </p:cNvPr>
          <p:cNvSpPr/>
          <p:nvPr/>
        </p:nvSpPr>
        <p:spPr>
          <a:xfrm>
            <a:off x="343474" y="3988340"/>
            <a:ext cx="1388049" cy="52322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a:extLst>
              <a:ext uri="{FF2B5EF4-FFF2-40B4-BE49-F238E27FC236}">
                <a16:creationId xmlns:a16="http://schemas.microsoft.com/office/drawing/2014/main" id="{C4B02631-31FC-0831-D6C9-01CC0F28F4D1}"/>
              </a:ext>
            </a:extLst>
          </p:cNvPr>
          <p:cNvSpPr/>
          <p:nvPr/>
        </p:nvSpPr>
        <p:spPr>
          <a:xfrm>
            <a:off x="2122129" y="3997801"/>
            <a:ext cx="1388049" cy="52322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a:extLst>
              <a:ext uri="{FF2B5EF4-FFF2-40B4-BE49-F238E27FC236}">
                <a16:creationId xmlns:a16="http://schemas.microsoft.com/office/drawing/2014/main" id="{C5E73A91-EFF0-E530-2522-49D6B9FBAFBC}"/>
              </a:ext>
            </a:extLst>
          </p:cNvPr>
          <p:cNvSpPr/>
          <p:nvPr/>
        </p:nvSpPr>
        <p:spPr>
          <a:xfrm>
            <a:off x="2543637" y="2256150"/>
            <a:ext cx="401655" cy="426262"/>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6" name="Straight Connector 45">
            <a:extLst>
              <a:ext uri="{FF2B5EF4-FFF2-40B4-BE49-F238E27FC236}">
                <a16:creationId xmlns:a16="http://schemas.microsoft.com/office/drawing/2014/main" id="{68B88561-C46A-DB2C-7E6E-EA6120D6F696}"/>
              </a:ext>
            </a:extLst>
          </p:cNvPr>
          <p:cNvCxnSpPr>
            <a:cxnSpLocks/>
            <a:stCxn id="44" idx="0"/>
          </p:cNvCxnSpPr>
          <p:nvPr/>
        </p:nvCxnSpPr>
        <p:spPr>
          <a:xfrm flipH="1" flipV="1">
            <a:off x="2744464" y="1111469"/>
            <a:ext cx="1" cy="1144681"/>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03E9D1F4-57FA-E6D0-5CDA-8D2496FAF608}"/>
              </a:ext>
            </a:extLst>
          </p:cNvPr>
          <p:cNvSpPr txBox="1"/>
          <p:nvPr/>
        </p:nvSpPr>
        <p:spPr>
          <a:xfrm>
            <a:off x="2991628" y="2220008"/>
            <a:ext cx="1855591" cy="646331"/>
          </a:xfrm>
          <a:prstGeom prst="rect">
            <a:avLst/>
          </a:prstGeom>
          <a:noFill/>
        </p:spPr>
        <p:txBody>
          <a:bodyPr wrap="square" rtlCol="0">
            <a:spAutoFit/>
          </a:bodyPr>
          <a:lstStyle/>
          <a:p>
            <a:pPr algn="l"/>
            <a:r>
              <a:rPr lang="en-GB" dirty="0" err="1">
                <a:latin typeface="Arial" panose="020B0604020202020204" pitchFamily="34" charset="0"/>
                <a:cs typeface="Arial" panose="020B0604020202020204" pitchFamily="34" charset="0"/>
              </a:rPr>
              <a:t>Liathróid</a:t>
            </a:r>
            <a:r>
              <a:rPr lang="en-GB" dirty="0">
                <a:latin typeface="Arial" panose="020B0604020202020204" pitchFamily="34" charset="0"/>
                <a:cs typeface="Arial" panose="020B0604020202020204" pitchFamily="34" charset="0"/>
              </a:rPr>
              <a:t> ping-pong</a:t>
            </a:r>
          </a:p>
        </p:txBody>
      </p:sp>
      <p:sp>
        <p:nvSpPr>
          <p:cNvPr id="49" name="TextBox 48">
            <a:extLst>
              <a:ext uri="{FF2B5EF4-FFF2-40B4-BE49-F238E27FC236}">
                <a16:creationId xmlns:a16="http://schemas.microsoft.com/office/drawing/2014/main" id="{0134F953-D31A-02EA-398A-1132EAE8B7A8}"/>
              </a:ext>
            </a:extLst>
          </p:cNvPr>
          <p:cNvSpPr txBox="1"/>
          <p:nvPr/>
        </p:nvSpPr>
        <p:spPr>
          <a:xfrm>
            <a:off x="266700" y="1712068"/>
            <a:ext cx="1968335" cy="369332"/>
          </a:xfrm>
          <a:prstGeom prst="rect">
            <a:avLst/>
          </a:prstGeom>
          <a:noFill/>
        </p:spPr>
        <p:txBody>
          <a:bodyPr wrap="square" rtlCol="0">
            <a:spAutoFit/>
          </a:bodyPr>
          <a:lstStyle/>
          <a:p>
            <a:pPr algn="l"/>
            <a:r>
              <a:rPr lang="en-GB" dirty="0" err="1">
                <a:latin typeface="Arial" panose="020B0604020202020204" pitchFamily="34" charset="0"/>
                <a:cs typeface="Arial" panose="020B0604020202020204" pitchFamily="34" charset="0"/>
              </a:rPr>
              <a:t>Creathadh</a:t>
            </a:r>
            <a:endParaRPr lang="en-GB" dirty="0">
              <a:latin typeface="Arial" panose="020B0604020202020204" pitchFamily="34" charset="0"/>
              <a:cs typeface="Arial" panose="020B0604020202020204" pitchFamily="34" charset="0"/>
            </a:endParaRPr>
          </a:p>
        </p:txBody>
      </p:sp>
      <p:sp>
        <p:nvSpPr>
          <p:cNvPr id="50" name="TextBox 49">
            <a:extLst>
              <a:ext uri="{FF2B5EF4-FFF2-40B4-BE49-F238E27FC236}">
                <a16:creationId xmlns:a16="http://schemas.microsoft.com/office/drawing/2014/main" id="{CDD9EF1B-54C7-FDF8-C12B-2656E37F68B0}"/>
              </a:ext>
            </a:extLst>
          </p:cNvPr>
          <p:cNvSpPr txBox="1"/>
          <p:nvPr/>
        </p:nvSpPr>
        <p:spPr>
          <a:xfrm>
            <a:off x="343474" y="4738691"/>
            <a:ext cx="4753820" cy="954107"/>
          </a:xfrm>
          <a:prstGeom prst="rect">
            <a:avLst/>
          </a:prstGeom>
          <a:noFill/>
        </p:spPr>
        <p:txBody>
          <a:bodyPr wrap="square" rtlCol="0">
            <a:spAutoFit/>
          </a:bodyPr>
          <a:lstStyle/>
          <a:p>
            <a:r>
              <a:rPr lang="ga-IE" sz="2800" dirty="0"/>
              <a:t>Dhá fhorc tiúnála ar bhoscaí fuaime, le haer eatarthu</a:t>
            </a:r>
            <a:endParaRPr lang="en-IE" sz="2800" dirty="0"/>
          </a:p>
        </p:txBody>
      </p:sp>
      <p:sp>
        <p:nvSpPr>
          <p:cNvPr id="51" name="TextBox 50">
            <a:extLst>
              <a:ext uri="{FF2B5EF4-FFF2-40B4-BE49-F238E27FC236}">
                <a16:creationId xmlns:a16="http://schemas.microsoft.com/office/drawing/2014/main" id="{6D7295EB-F855-BBF6-3B70-F1CD73BEC5B8}"/>
              </a:ext>
            </a:extLst>
          </p:cNvPr>
          <p:cNvSpPr txBox="1"/>
          <p:nvPr/>
        </p:nvSpPr>
        <p:spPr>
          <a:xfrm>
            <a:off x="343474" y="6385226"/>
            <a:ext cx="7734233"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hlinkClick r:id="rId4"/>
              </a:rPr>
              <a:t>https://www.youtube.com/shorts/NVjLk0yKmmI</a:t>
            </a:r>
            <a:r>
              <a:rPr lang="en-GB" sz="2800" dirty="0">
                <a:latin typeface="Arial" panose="020B0604020202020204" pitchFamily="34" charset="0"/>
                <a:cs typeface="Arial" panose="020B0604020202020204" pitchFamily="34" charset="0"/>
              </a:rPr>
              <a:t> </a:t>
            </a:r>
          </a:p>
        </p:txBody>
      </p:sp>
      <p:cxnSp>
        <p:nvCxnSpPr>
          <p:cNvPr id="53" name="Straight Arrow Connector 52">
            <a:extLst>
              <a:ext uri="{FF2B5EF4-FFF2-40B4-BE49-F238E27FC236}">
                <a16:creationId xmlns:a16="http://schemas.microsoft.com/office/drawing/2014/main" id="{786D55AB-6D2C-6FE6-6A6D-0072E982B0C5}"/>
              </a:ext>
            </a:extLst>
          </p:cNvPr>
          <p:cNvCxnSpPr/>
          <p:nvPr/>
        </p:nvCxnSpPr>
        <p:spPr>
          <a:xfrm>
            <a:off x="643467" y="2220008"/>
            <a:ext cx="296333" cy="269192"/>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8981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9F7584-CF5A-97D9-A7EA-BAF5F512919D}"/>
              </a:ext>
            </a:extLst>
          </p:cNvPr>
          <p:cNvSpPr>
            <a:spLocks noGrp="1"/>
          </p:cNvSpPr>
          <p:nvPr>
            <p:ph type="title"/>
          </p:nvPr>
        </p:nvSpPr>
        <p:spPr>
          <a:xfrm>
            <a:off x="241300" y="155246"/>
            <a:ext cx="8724900" cy="2086725"/>
          </a:xfrm>
          <a:solidFill>
            <a:schemeClr val="accent2">
              <a:lumMod val="20000"/>
              <a:lumOff val="80000"/>
            </a:schemeClr>
          </a:solidFill>
          <a:ln>
            <a:solidFill>
              <a:schemeClr val="accent2">
                <a:lumMod val="20000"/>
                <a:lumOff val="80000"/>
              </a:schemeClr>
            </a:solidFill>
          </a:ln>
        </p:spPr>
        <p:txBody>
          <a:bodyPr/>
          <a:lstStyle/>
          <a:p>
            <a:r>
              <a:rPr lang="ga-IE" dirty="0"/>
              <a:t>Cén chaoi a léiríonn sé gur tonn mheicniúil é an fuaim gur féidir leat duine a chloisteáil ag bualadh ar phíopa i seomra i bhfad i gcéin?</a:t>
            </a:r>
            <a:endParaRPr lang="en-GB" sz="3200" dirty="0"/>
          </a:p>
        </p:txBody>
      </p:sp>
      <p:sp>
        <p:nvSpPr>
          <p:cNvPr id="5" name="TextBox 4">
            <a:extLst>
              <a:ext uri="{FF2B5EF4-FFF2-40B4-BE49-F238E27FC236}">
                <a16:creationId xmlns:a16="http://schemas.microsoft.com/office/drawing/2014/main" id="{A080EAEF-B151-81E5-8A90-EEA3453D1D85}"/>
              </a:ext>
            </a:extLst>
          </p:cNvPr>
          <p:cNvSpPr txBox="1"/>
          <p:nvPr/>
        </p:nvSpPr>
        <p:spPr>
          <a:xfrm>
            <a:off x="1133604" y="2242036"/>
            <a:ext cx="7095995" cy="1815882"/>
          </a:xfrm>
          <a:prstGeom prst="rect">
            <a:avLst/>
          </a:prstGeom>
          <a:noFill/>
        </p:spPr>
        <p:txBody>
          <a:bodyPr wrap="square">
            <a:spAutoFit/>
          </a:bodyPr>
          <a:lstStyle/>
          <a:p>
            <a:r>
              <a:rPr lang="en-GB" sz="2800" dirty="0" err="1">
                <a:solidFill>
                  <a:srgbClr val="2D00D2"/>
                </a:solidFill>
                <a:latin typeface="Arial" panose="020B0604020202020204" pitchFamily="34" charset="0"/>
                <a:cs typeface="Arial" panose="020B0604020202020204" pitchFamily="34" charset="0"/>
              </a:rPr>
              <a:t>Sainmhíniú</a:t>
            </a:r>
            <a:r>
              <a:rPr lang="en-GB" sz="2800" dirty="0">
                <a:solidFill>
                  <a:srgbClr val="2D00D2"/>
                </a:solidFill>
                <a:latin typeface="Arial" panose="020B0604020202020204" pitchFamily="34" charset="0"/>
                <a:cs typeface="Arial" panose="020B0604020202020204" pitchFamily="34" charset="0"/>
              </a:rPr>
              <a:t>:</a:t>
            </a:r>
            <a:br>
              <a:rPr lang="en-GB" sz="2800" dirty="0">
                <a:solidFill>
                  <a:srgbClr val="2D00D2"/>
                </a:solidFill>
                <a:latin typeface="Arial" panose="020B0604020202020204" pitchFamily="34" charset="0"/>
                <a:cs typeface="Arial" panose="020B0604020202020204" pitchFamily="34" charset="0"/>
              </a:rPr>
            </a:br>
            <a:r>
              <a:rPr lang="ga-IE" sz="2800" dirty="0"/>
              <a:t>Is éard is tonn mheicniúil ann ná suaitheadh ​​a thaistealaíonn trí ábhar trí cháithníní an ábhair a chur ag creathadh.</a:t>
            </a:r>
            <a:endParaRPr lang="en-GB" dirty="0">
              <a:solidFill>
                <a:srgbClr val="2D00D2"/>
              </a:solidFill>
            </a:endParaRPr>
          </a:p>
        </p:txBody>
      </p:sp>
      <p:sp>
        <p:nvSpPr>
          <p:cNvPr id="6" name="TextBox 5">
            <a:extLst>
              <a:ext uri="{FF2B5EF4-FFF2-40B4-BE49-F238E27FC236}">
                <a16:creationId xmlns:a16="http://schemas.microsoft.com/office/drawing/2014/main" id="{2DCB6765-E906-5742-5C5B-9D36C2948EF6}"/>
              </a:ext>
            </a:extLst>
          </p:cNvPr>
          <p:cNvSpPr txBox="1"/>
          <p:nvPr/>
        </p:nvSpPr>
        <p:spPr>
          <a:xfrm>
            <a:off x="1133604" y="4057918"/>
            <a:ext cx="6784023" cy="1384995"/>
          </a:xfrm>
          <a:prstGeom prst="rect">
            <a:avLst/>
          </a:prstGeom>
          <a:noFill/>
        </p:spPr>
        <p:txBody>
          <a:bodyPr wrap="square">
            <a:spAutoFit/>
          </a:bodyPr>
          <a:lstStyle/>
          <a:p>
            <a:r>
              <a:rPr lang="en-GB" sz="2800" dirty="0" err="1">
                <a:solidFill>
                  <a:srgbClr val="2D00D2"/>
                </a:solidFill>
                <a:latin typeface="Arial" panose="020B0604020202020204" pitchFamily="34" charset="0"/>
                <a:cs typeface="Arial" panose="020B0604020202020204" pitchFamily="34" charset="0"/>
              </a:rPr>
              <a:t>Breathnú</a:t>
            </a:r>
            <a:r>
              <a:rPr lang="en-GB" sz="2800" dirty="0">
                <a:solidFill>
                  <a:srgbClr val="2D00D2"/>
                </a:solidFill>
                <a:latin typeface="Arial" panose="020B0604020202020204" pitchFamily="34" charset="0"/>
                <a:cs typeface="Arial" panose="020B0604020202020204" pitchFamily="34" charset="0"/>
              </a:rPr>
              <a:t>:</a:t>
            </a:r>
            <a:br>
              <a:rPr lang="en-GB" sz="2800" dirty="0">
                <a:solidFill>
                  <a:srgbClr val="2D00D2"/>
                </a:solidFill>
                <a:latin typeface="Arial" panose="020B0604020202020204" pitchFamily="34" charset="0"/>
                <a:cs typeface="Arial" panose="020B0604020202020204" pitchFamily="34" charset="0"/>
              </a:rPr>
            </a:br>
            <a:r>
              <a:rPr lang="ga-IE" sz="2800" dirty="0"/>
              <a:t>Tá an fhuaim ag taisteal feadh na píopa (ábhar).</a:t>
            </a:r>
            <a:endParaRPr lang="en-GB" dirty="0">
              <a:solidFill>
                <a:srgbClr val="2D00D2"/>
              </a:solidFill>
            </a:endParaRPr>
          </a:p>
        </p:txBody>
      </p:sp>
      <p:sp>
        <p:nvSpPr>
          <p:cNvPr id="7" name="TextBox 6">
            <a:extLst>
              <a:ext uri="{FF2B5EF4-FFF2-40B4-BE49-F238E27FC236}">
                <a16:creationId xmlns:a16="http://schemas.microsoft.com/office/drawing/2014/main" id="{2CD36AFC-8D1C-CF59-B572-6CA19D26CCE9}"/>
              </a:ext>
            </a:extLst>
          </p:cNvPr>
          <p:cNvSpPr txBox="1"/>
          <p:nvPr/>
        </p:nvSpPr>
        <p:spPr>
          <a:xfrm>
            <a:off x="1133604" y="5442913"/>
            <a:ext cx="6144016" cy="954107"/>
          </a:xfrm>
          <a:prstGeom prst="rect">
            <a:avLst/>
          </a:prstGeom>
          <a:noFill/>
        </p:spPr>
        <p:txBody>
          <a:bodyPr wrap="square">
            <a:spAutoFit/>
          </a:bodyPr>
          <a:lstStyle/>
          <a:p>
            <a:r>
              <a:rPr lang="en-GB" sz="2800" dirty="0" err="1">
                <a:solidFill>
                  <a:srgbClr val="2D00D2"/>
                </a:solidFill>
                <a:latin typeface="Arial" panose="020B0604020202020204" pitchFamily="34" charset="0"/>
                <a:cs typeface="Arial" panose="020B0604020202020204" pitchFamily="34" charset="0"/>
              </a:rPr>
              <a:t>Conclúid</a:t>
            </a:r>
            <a:r>
              <a:rPr lang="en-GB" sz="2800" dirty="0">
                <a:solidFill>
                  <a:srgbClr val="2D00D2"/>
                </a:solidFill>
                <a:latin typeface="Arial" panose="020B0604020202020204" pitchFamily="34" charset="0"/>
                <a:cs typeface="Arial" panose="020B0604020202020204" pitchFamily="34" charset="0"/>
              </a:rPr>
              <a:t>:</a:t>
            </a:r>
            <a:br>
              <a:rPr lang="en-GB" sz="2800" dirty="0">
                <a:solidFill>
                  <a:srgbClr val="2D00D2"/>
                </a:solidFill>
                <a:latin typeface="Arial" panose="020B0604020202020204" pitchFamily="34" charset="0"/>
                <a:cs typeface="Arial" panose="020B0604020202020204" pitchFamily="34" charset="0"/>
              </a:rPr>
            </a:br>
            <a:r>
              <a:rPr lang="ga-IE" sz="2800" dirty="0"/>
              <a:t>Is tonn mheicniúil é an fuaim.</a:t>
            </a:r>
            <a:endParaRPr lang="en-IE" sz="2800" dirty="0"/>
          </a:p>
        </p:txBody>
      </p:sp>
    </p:spTree>
    <p:extLst>
      <p:ext uri="{BB962C8B-B14F-4D97-AF65-F5344CB8AC3E}">
        <p14:creationId xmlns:p14="http://schemas.microsoft.com/office/powerpoint/2010/main" val="51789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4A0F03-0E3F-3574-C7B4-BF73FF9E5532}"/>
              </a:ext>
            </a:extLst>
          </p:cNvPr>
          <p:cNvSpPr>
            <a:spLocks noGrp="1"/>
          </p:cNvSpPr>
          <p:nvPr>
            <p:ph type="title"/>
          </p:nvPr>
        </p:nvSpPr>
        <p:spPr/>
        <p:txBody>
          <a:bodyPr>
            <a:normAutofit fontScale="90000"/>
          </a:bodyPr>
          <a:lstStyle/>
          <a:p>
            <a:r>
              <a:rPr lang="en-GB" dirty="0" err="1"/>
              <a:t>Cleachtadh</a:t>
            </a:r>
            <a:endParaRPr lang="en-GB" dirty="0"/>
          </a:p>
        </p:txBody>
      </p:sp>
      <p:sp>
        <p:nvSpPr>
          <p:cNvPr id="4" name="Text Placeholder 3">
            <a:extLst>
              <a:ext uri="{FF2B5EF4-FFF2-40B4-BE49-F238E27FC236}">
                <a16:creationId xmlns:a16="http://schemas.microsoft.com/office/drawing/2014/main" id="{03B518C4-453B-E366-5684-24CA551C069D}"/>
              </a:ext>
            </a:extLst>
          </p:cNvPr>
          <p:cNvSpPr>
            <a:spLocks noGrp="1"/>
          </p:cNvSpPr>
          <p:nvPr>
            <p:ph type="body" sz="quarter" idx="10"/>
          </p:nvPr>
        </p:nvSpPr>
        <p:spPr>
          <a:xfrm>
            <a:off x="122292" y="461664"/>
            <a:ext cx="8899415" cy="867930"/>
          </a:xfrm>
        </p:spPr>
        <p:txBody>
          <a:bodyPr/>
          <a:lstStyle/>
          <a:p>
            <a:r>
              <a:rPr lang="ga-IE" b="1" dirty="0"/>
              <a:t>Déan cur síos ar dhá bhealach chun a léiriú gur tonn mheicniúil é an fuaim.</a:t>
            </a:r>
            <a:endParaRPr lang="en-IE" b="1" dirty="0"/>
          </a:p>
        </p:txBody>
      </p:sp>
      <p:sp>
        <p:nvSpPr>
          <p:cNvPr id="5" name="TextBox 4">
            <a:extLst>
              <a:ext uri="{FF2B5EF4-FFF2-40B4-BE49-F238E27FC236}">
                <a16:creationId xmlns:a16="http://schemas.microsoft.com/office/drawing/2014/main" id="{D647CFA1-5BB0-A9F0-1143-22413C3FFF96}"/>
              </a:ext>
            </a:extLst>
          </p:cNvPr>
          <p:cNvSpPr txBox="1"/>
          <p:nvPr/>
        </p:nvSpPr>
        <p:spPr>
          <a:xfrm>
            <a:off x="165323" y="1464235"/>
            <a:ext cx="8351966" cy="830997"/>
          </a:xfrm>
          <a:prstGeom prst="rect">
            <a:avLst/>
          </a:prstGeom>
          <a:noFill/>
        </p:spPr>
        <p:txBody>
          <a:bodyPr wrap="none" rtlCol="0">
            <a:spAutoFit/>
          </a:bodyPr>
          <a:lstStyle/>
          <a:p>
            <a:r>
              <a:rPr lang="ga-IE" sz="2400" dirty="0"/>
              <a:t>Dordánaí i bhfolús / callaire agus coinnle / dhá fhorc tiúnála</a:t>
            </a:r>
            <a:r>
              <a:rPr lang="en-IE" sz="2400" dirty="0"/>
              <a:t>.</a:t>
            </a:r>
            <a:endParaRPr lang="ga-IE" sz="2400" dirty="0"/>
          </a:p>
          <a:p>
            <a:r>
              <a:rPr lang="ga-IE" sz="2400" dirty="0"/>
              <a:t>Trealamh, modh agus breathnú</a:t>
            </a:r>
            <a:endParaRPr lang="en-IE" sz="2400" dirty="0"/>
          </a:p>
        </p:txBody>
      </p:sp>
      <p:sp>
        <p:nvSpPr>
          <p:cNvPr id="2" name="Text Placeholder 3">
            <a:extLst>
              <a:ext uri="{FF2B5EF4-FFF2-40B4-BE49-F238E27FC236}">
                <a16:creationId xmlns:a16="http://schemas.microsoft.com/office/drawing/2014/main" id="{907896C5-B661-4A9A-BD61-277323A5F377}"/>
              </a:ext>
            </a:extLst>
          </p:cNvPr>
          <p:cNvSpPr txBox="1">
            <a:spLocks/>
          </p:cNvSpPr>
          <p:nvPr/>
        </p:nvSpPr>
        <p:spPr>
          <a:xfrm>
            <a:off x="122292" y="2747664"/>
            <a:ext cx="8899415" cy="1255728"/>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ga-IE" b="1" dirty="0"/>
              <a:t>Mínigh an chaoi a deimhníonn an choinneal os comhair an challaire gur tonn mheicniúil é an fuaim.</a:t>
            </a:r>
            <a:endParaRPr lang="en-IE" b="1" dirty="0"/>
          </a:p>
        </p:txBody>
      </p:sp>
      <p:sp>
        <p:nvSpPr>
          <p:cNvPr id="7" name="TextBox 6">
            <a:extLst>
              <a:ext uri="{FF2B5EF4-FFF2-40B4-BE49-F238E27FC236}">
                <a16:creationId xmlns:a16="http://schemas.microsoft.com/office/drawing/2014/main" id="{DD41E2A4-6B62-8A65-92F8-6B9C5E9DE54A}"/>
              </a:ext>
            </a:extLst>
          </p:cNvPr>
          <p:cNvSpPr txBox="1"/>
          <p:nvPr/>
        </p:nvSpPr>
        <p:spPr>
          <a:xfrm>
            <a:off x="236669" y="4003392"/>
            <a:ext cx="8659906" cy="2462213"/>
          </a:xfrm>
          <a:prstGeom prst="rect">
            <a:avLst/>
          </a:prstGeom>
          <a:noFill/>
        </p:spPr>
        <p:txBody>
          <a:bodyPr wrap="square">
            <a:spAutoFit/>
          </a:bodyPr>
          <a:lstStyle/>
          <a:p>
            <a:pPr>
              <a:spcAft>
                <a:spcPts val="1200"/>
              </a:spcAft>
            </a:pPr>
            <a:r>
              <a:rPr lang="en-GB" sz="2400" dirty="0" err="1">
                <a:solidFill>
                  <a:srgbClr val="2D00D2"/>
                </a:solidFill>
                <a:latin typeface="Arial" panose="020B0604020202020204" pitchFamily="34" charset="0"/>
                <a:cs typeface="Arial" panose="020B0604020202020204" pitchFamily="34" charset="0"/>
              </a:rPr>
              <a:t>Sainmhíniú</a:t>
            </a:r>
            <a:r>
              <a:rPr lang="en-GB" sz="2400" dirty="0">
                <a:solidFill>
                  <a:srgbClr val="2D00D2"/>
                </a:solidFill>
                <a:latin typeface="Arial" panose="020B0604020202020204" pitchFamily="34" charset="0"/>
                <a:cs typeface="Arial" panose="020B0604020202020204" pitchFamily="34" charset="0"/>
              </a:rPr>
              <a:t>:</a:t>
            </a:r>
            <a:br>
              <a:rPr lang="en-GB" sz="2400" dirty="0">
                <a:solidFill>
                  <a:srgbClr val="2D00D2"/>
                </a:solidFill>
                <a:latin typeface="Arial" panose="020B0604020202020204" pitchFamily="34" charset="0"/>
                <a:cs typeface="Arial" panose="020B0604020202020204" pitchFamily="34" charset="0"/>
              </a:rPr>
            </a:br>
            <a:r>
              <a:rPr lang="ga-IE" sz="2400" dirty="0"/>
              <a:t>Is éard is tonn mheicniúil ann ná suaitheadh ​​a thaistealaíonn trí ábhar trí cháithníní an ábhair a chur ag creathadh.</a:t>
            </a:r>
            <a:endParaRPr lang="en-IE" sz="2400" dirty="0"/>
          </a:p>
          <a:p>
            <a:r>
              <a:rPr lang="en-GB" sz="2400" dirty="0" err="1">
                <a:solidFill>
                  <a:srgbClr val="2D00D2"/>
                </a:solidFill>
                <a:latin typeface="Arial" panose="020B0604020202020204" pitchFamily="34" charset="0"/>
                <a:cs typeface="Arial" panose="020B0604020202020204" pitchFamily="34" charset="0"/>
              </a:rPr>
              <a:t>Anailís</a:t>
            </a:r>
            <a:r>
              <a:rPr lang="en-GB" sz="2400" dirty="0">
                <a:solidFill>
                  <a:srgbClr val="2D00D2"/>
                </a:solidFill>
                <a:latin typeface="Arial" panose="020B0604020202020204" pitchFamily="34" charset="0"/>
                <a:cs typeface="Arial" panose="020B0604020202020204" pitchFamily="34" charset="0"/>
              </a:rPr>
              <a:t>:</a:t>
            </a:r>
            <a:endParaRPr lang="en-IE" sz="2400" dirty="0">
              <a:solidFill>
                <a:schemeClr val="accent4">
                  <a:lumMod val="75000"/>
                </a:schemeClr>
              </a:solidFill>
            </a:endParaRPr>
          </a:p>
          <a:p>
            <a:r>
              <a:rPr lang="ga-IE" sz="2400" dirty="0"/>
              <a:t>Is fianaise í an lasair chreathach go bhfuil móilíní an aeir sa lasair ag creathadh.</a:t>
            </a:r>
            <a:endParaRPr lang="en-IE" sz="2400" dirty="0"/>
          </a:p>
        </p:txBody>
      </p:sp>
    </p:spTree>
    <p:extLst>
      <p:ext uri="{BB962C8B-B14F-4D97-AF65-F5344CB8AC3E}">
        <p14:creationId xmlns:p14="http://schemas.microsoft.com/office/powerpoint/2010/main" val="2400770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29C54D-87E7-7A73-3437-DF7BBB5A943F}"/>
              </a:ext>
            </a:extLst>
          </p:cNvPr>
          <p:cNvSpPr>
            <a:spLocks noGrp="1"/>
          </p:cNvSpPr>
          <p:nvPr>
            <p:ph type="title"/>
          </p:nvPr>
        </p:nvSpPr>
        <p:spPr>
          <a:xfrm>
            <a:off x="628650" y="1779253"/>
            <a:ext cx="7886700" cy="3030742"/>
          </a:xfrm>
        </p:spPr>
        <p:txBody>
          <a:bodyPr>
            <a:normAutofit/>
          </a:bodyPr>
          <a:lstStyle/>
          <a:p>
            <a:r>
              <a:rPr lang="en-GB" sz="8800" dirty="0" err="1"/>
              <a:t>Gloraí</a:t>
            </a:r>
            <a:r>
              <a:rPr lang="en-GB" sz="8800" dirty="0"/>
              <a:t> agus </a:t>
            </a:r>
            <a:r>
              <a:rPr lang="en-GB" sz="8800" dirty="0" err="1"/>
              <a:t>Tuinairde</a:t>
            </a:r>
            <a:endParaRPr lang="en-GB" sz="8800" dirty="0"/>
          </a:p>
        </p:txBody>
      </p:sp>
    </p:spTree>
    <p:extLst>
      <p:ext uri="{BB962C8B-B14F-4D97-AF65-F5344CB8AC3E}">
        <p14:creationId xmlns:p14="http://schemas.microsoft.com/office/powerpoint/2010/main" val="39896951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5776E-50D2-1B07-55C9-B440670E9D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BFD36BF-71B8-692C-0586-CF42DC99E67B}"/>
              </a:ext>
            </a:extLst>
          </p:cNvPr>
          <p:cNvSpPr>
            <a:spLocks noGrp="1"/>
          </p:cNvSpPr>
          <p:nvPr>
            <p:ph type="title"/>
          </p:nvPr>
        </p:nvSpPr>
        <p:spPr>
          <a:xfrm>
            <a:off x="241300" y="155246"/>
            <a:ext cx="8724900" cy="1588127"/>
          </a:xfrm>
        </p:spPr>
        <p:txBody>
          <a:bodyPr/>
          <a:lstStyle/>
          <a:p>
            <a:r>
              <a:rPr lang="ga-IE" dirty="0"/>
              <a:t>Cén tréith de chuid na dtonn a chinneann cé chomh hard is atá fuaim?</a:t>
            </a:r>
            <a:endParaRPr lang="en-GB" dirty="0"/>
          </a:p>
        </p:txBody>
      </p:sp>
      <p:sp>
        <p:nvSpPr>
          <p:cNvPr id="22" name="TextBox 21">
            <a:extLst>
              <a:ext uri="{FF2B5EF4-FFF2-40B4-BE49-F238E27FC236}">
                <a16:creationId xmlns:a16="http://schemas.microsoft.com/office/drawing/2014/main" id="{AF9F4DFE-D126-23DA-CB66-0A03582FE909}"/>
              </a:ext>
            </a:extLst>
          </p:cNvPr>
          <p:cNvSpPr txBox="1"/>
          <p:nvPr/>
        </p:nvSpPr>
        <p:spPr>
          <a:xfrm>
            <a:off x="3054156" y="1745766"/>
            <a:ext cx="2929007" cy="646331"/>
          </a:xfrm>
          <a:prstGeom prst="rect">
            <a:avLst/>
          </a:prstGeom>
          <a:solidFill>
            <a:srgbClr val="FFFF00"/>
          </a:solidFill>
          <a:ln>
            <a:solidFill>
              <a:srgbClr val="FFFF99"/>
            </a:solidFill>
          </a:ln>
        </p:spPr>
        <p:txBody>
          <a:bodyPr wrap="none" rtlCol="0">
            <a:spAutoFit/>
          </a:bodyPr>
          <a:lstStyle/>
          <a:p>
            <a:r>
              <a:rPr lang="en-GB" sz="3600" dirty="0">
                <a:latin typeface="Arial" panose="020B0604020202020204" pitchFamily="34" charset="0"/>
                <a:cs typeface="Arial" panose="020B0604020202020204" pitchFamily="34" charset="0"/>
              </a:rPr>
              <a:t>An </a:t>
            </a:r>
            <a:r>
              <a:rPr lang="en-GB" sz="3600" dirty="0" err="1">
                <a:latin typeface="Arial" panose="020B0604020202020204" pitchFamily="34" charset="0"/>
                <a:cs typeface="Arial" panose="020B0604020202020204" pitchFamily="34" charset="0"/>
              </a:rPr>
              <a:t>aimplitiúid</a:t>
            </a:r>
            <a:endParaRPr lang="en-GB" sz="3600" dirty="0">
              <a:latin typeface="Arial" panose="020B0604020202020204" pitchFamily="34" charset="0"/>
              <a:cs typeface="Arial" panose="020B0604020202020204" pitchFamily="34" charset="0"/>
            </a:endParaRPr>
          </a:p>
        </p:txBody>
      </p:sp>
      <p:sp>
        <p:nvSpPr>
          <p:cNvPr id="23" name="Freeform: Shape 22">
            <a:extLst>
              <a:ext uri="{FF2B5EF4-FFF2-40B4-BE49-F238E27FC236}">
                <a16:creationId xmlns:a16="http://schemas.microsoft.com/office/drawing/2014/main" id="{6FE3571C-2E3A-636C-F9E2-C8171BA5F2C1}"/>
              </a:ext>
            </a:extLst>
          </p:cNvPr>
          <p:cNvSpPr/>
          <p:nvPr/>
        </p:nvSpPr>
        <p:spPr>
          <a:xfrm flipV="1">
            <a:off x="876291" y="2717330"/>
            <a:ext cx="2622283" cy="1326791"/>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Freeform: Shape 1">
            <a:extLst>
              <a:ext uri="{FF2B5EF4-FFF2-40B4-BE49-F238E27FC236}">
                <a16:creationId xmlns:a16="http://schemas.microsoft.com/office/drawing/2014/main" id="{F1C89795-1E95-8246-F93B-09C6EE12C434}"/>
              </a:ext>
            </a:extLst>
          </p:cNvPr>
          <p:cNvSpPr/>
          <p:nvPr/>
        </p:nvSpPr>
        <p:spPr>
          <a:xfrm flipV="1">
            <a:off x="5249508" y="3262242"/>
            <a:ext cx="2622283" cy="203836"/>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TextBox 2">
            <a:extLst>
              <a:ext uri="{FF2B5EF4-FFF2-40B4-BE49-F238E27FC236}">
                <a16:creationId xmlns:a16="http://schemas.microsoft.com/office/drawing/2014/main" id="{0AF618F7-E1F8-0435-C9C0-98FB21B5F9B9}"/>
              </a:ext>
            </a:extLst>
          </p:cNvPr>
          <p:cNvSpPr txBox="1"/>
          <p:nvPr/>
        </p:nvSpPr>
        <p:spPr>
          <a:xfrm>
            <a:off x="1754460" y="4169476"/>
            <a:ext cx="1444626" cy="523220"/>
          </a:xfrm>
          <a:prstGeom prst="rect">
            <a:avLst/>
          </a:prstGeom>
          <a:noFill/>
        </p:spPr>
        <p:txBody>
          <a:bodyPr wrap="none" rtlCol="0">
            <a:spAutoFit/>
          </a:bodyPr>
          <a:lstStyle/>
          <a:p>
            <a:pPr algn="l"/>
            <a:r>
              <a:rPr lang="en-GB" sz="2800" dirty="0" err="1">
                <a:latin typeface="Arial" panose="020B0604020202020204" pitchFamily="34" charset="0"/>
                <a:cs typeface="Arial" panose="020B0604020202020204" pitchFamily="34" charset="0"/>
              </a:rPr>
              <a:t>Glórach</a:t>
            </a:r>
            <a:endParaRPr lang="en-GB" sz="28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C179D7E1-B2B1-62E3-559A-64E0FD10019B}"/>
              </a:ext>
            </a:extLst>
          </p:cNvPr>
          <p:cNvSpPr txBox="1"/>
          <p:nvPr/>
        </p:nvSpPr>
        <p:spPr>
          <a:xfrm>
            <a:off x="6186713" y="4044121"/>
            <a:ext cx="1005403" cy="523220"/>
          </a:xfrm>
          <a:prstGeom prst="rect">
            <a:avLst/>
          </a:prstGeom>
          <a:noFill/>
        </p:spPr>
        <p:txBody>
          <a:bodyPr wrap="none" rtlCol="0">
            <a:spAutoFit/>
          </a:bodyPr>
          <a:lstStyle/>
          <a:p>
            <a:pPr algn="l"/>
            <a:r>
              <a:rPr lang="en-GB" sz="2800" dirty="0" err="1">
                <a:latin typeface="Arial" panose="020B0604020202020204" pitchFamily="34" charset="0"/>
                <a:cs typeface="Arial" panose="020B0604020202020204" pitchFamily="34" charset="0"/>
              </a:rPr>
              <a:t>Ciúin</a:t>
            </a:r>
            <a:endParaRPr lang="en-GB" sz="28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0BC2C99-83E7-7BC9-FBF0-F8DD90BD062D}"/>
              </a:ext>
            </a:extLst>
          </p:cNvPr>
          <p:cNvSpPr txBox="1"/>
          <p:nvPr/>
        </p:nvSpPr>
        <p:spPr>
          <a:xfrm>
            <a:off x="320040" y="5298131"/>
            <a:ext cx="8397240" cy="954107"/>
          </a:xfrm>
          <a:prstGeom prst="rect">
            <a:avLst/>
          </a:prstGeom>
          <a:noFill/>
        </p:spPr>
        <p:txBody>
          <a:bodyPr wrap="square" rtlCol="0">
            <a:spAutoFit/>
          </a:bodyPr>
          <a:lstStyle/>
          <a:p>
            <a:r>
              <a:rPr lang="ga-IE" sz="2800" dirty="0"/>
              <a:t>Má mhéadaítear aimplitiúd na dtonn, cad a tharlaíonn don fhuinneamh?</a:t>
            </a:r>
            <a:endParaRPr lang="en-IE" sz="2800" dirty="0"/>
          </a:p>
        </p:txBody>
      </p:sp>
      <p:sp>
        <p:nvSpPr>
          <p:cNvPr id="5" name="TextBox 4">
            <a:extLst>
              <a:ext uri="{FF2B5EF4-FFF2-40B4-BE49-F238E27FC236}">
                <a16:creationId xmlns:a16="http://schemas.microsoft.com/office/drawing/2014/main" id="{C68C81B7-0ABA-E4C7-DFAF-4601898E3CD5}"/>
              </a:ext>
            </a:extLst>
          </p:cNvPr>
          <p:cNvSpPr txBox="1"/>
          <p:nvPr/>
        </p:nvSpPr>
        <p:spPr>
          <a:xfrm>
            <a:off x="4658061" y="6137784"/>
            <a:ext cx="3723939" cy="523220"/>
          </a:xfrm>
          <a:prstGeom prst="rect">
            <a:avLst/>
          </a:prstGeom>
          <a:noFill/>
        </p:spPr>
        <p:txBody>
          <a:bodyPr wrap="square" rtlCol="0">
            <a:spAutoFit/>
          </a:bodyPr>
          <a:lstStyle/>
          <a:p>
            <a:r>
              <a:rPr lang="ga-IE" sz="2800" dirty="0">
                <a:solidFill>
                  <a:schemeClr val="tx2">
                    <a:lumMod val="50000"/>
                    <a:lumOff val="50000"/>
                  </a:schemeClr>
                </a:solidFill>
              </a:rPr>
              <a:t>Méadaíonn sé freisin.</a:t>
            </a:r>
            <a:endParaRPr lang="en-IE" sz="2800" dirty="0">
              <a:solidFill>
                <a:schemeClr val="tx2">
                  <a:lumMod val="50000"/>
                  <a:lumOff val="50000"/>
                </a:schemeClr>
              </a:solidFill>
            </a:endParaRPr>
          </a:p>
        </p:txBody>
      </p:sp>
    </p:spTree>
    <p:extLst>
      <p:ext uri="{BB962C8B-B14F-4D97-AF65-F5344CB8AC3E}">
        <p14:creationId xmlns:p14="http://schemas.microsoft.com/office/powerpoint/2010/main" val="57053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 grpId="0" animBg="1"/>
      <p:bldP spid="3" grpId="0"/>
      <p:bldP spid="8" grpId="0"/>
      <p:bldP spid="9"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13051-D28B-555A-9737-DF8CCBC7F61A}"/>
              </a:ext>
            </a:extLst>
          </p:cNvPr>
          <p:cNvSpPr>
            <a:spLocks noGrp="1"/>
          </p:cNvSpPr>
          <p:nvPr>
            <p:ph type="title"/>
          </p:nvPr>
        </p:nvSpPr>
        <p:spPr>
          <a:xfrm>
            <a:off x="266700" y="165879"/>
            <a:ext cx="8674100" cy="1089529"/>
          </a:xfrm>
        </p:spPr>
        <p:txBody>
          <a:bodyPr/>
          <a:lstStyle/>
          <a:p>
            <a:r>
              <a:rPr lang="ga-IE" dirty="0"/>
              <a:t>Taispeáin go bhfuil baint ag an airde fuaime leis an aimplitiúid.</a:t>
            </a:r>
            <a:endParaRPr lang="en-GB" dirty="0"/>
          </a:p>
        </p:txBody>
      </p:sp>
      <p:sp>
        <p:nvSpPr>
          <p:cNvPr id="39" name="Freeform: Shape 38">
            <a:extLst>
              <a:ext uri="{FF2B5EF4-FFF2-40B4-BE49-F238E27FC236}">
                <a16:creationId xmlns:a16="http://schemas.microsoft.com/office/drawing/2014/main" id="{98A6F110-9F75-1375-81B4-D788A0EE379E}"/>
              </a:ext>
            </a:extLst>
          </p:cNvPr>
          <p:cNvSpPr/>
          <p:nvPr/>
        </p:nvSpPr>
        <p:spPr>
          <a:xfrm>
            <a:off x="738462" y="2330906"/>
            <a:ext cx="3959860" cy="94793"/>
          </a:xfrm>
          <a:custGeom>
            <a:avLst/>
            <a:gdLst>
              <a:gd name="csX0" fmla="*/ 0 w 3931920"/>
              <a:gd name="csY0" fmla="*/ 106680 h 182880"/>
              <a:gd name="csX1" fmla="*/ 1950720 w 3931920"/>
              <a:gd name="csY1" fmla="*/ 0 h 182880"/>
              <a:gd name="csX2" fmla="*/ 3931920 w 3931920"/>
              <a:gd name="csY2" fmla="*/ 182880 h 182880"/>
              <a:gd name="csX0" fmla="*/ 0 w 3931920"/>
              <a:gd name="csY0" fmla="*/ 108464 h 184664"/>
              <a:gd name="csX1" fmla="*/ 1950720 w 3931920"/>
              <a:gd name="csY1" fmla="*/ 1784 h 184664"/>
              <a:gd name="csX2" fmla="*/ 3931920 w 3931920"/>
              <a:gd name="csY2" fmla="*/ 184664 h 184664"/>
              <a:gd name="csX0" fmla="*/ 0 w 3947160"/>
              <a:gd name="csY0" fmla="*/ 167676 h 182916"/>
              <a:gd name="csX1" fmla="*/ 1965960 w 3947160"/>
              <a:gd name="csY1" fmla="*/ 36 h 182916"/>
              <a:gd name="csX2" fmla="*/ 3947160 w 3947160"/>
              <a:gd name="csY2" fmla="*/ 182916 h 182916"/>
              <a:gd name="csX0" fmla="*/ 0 w 3947160"/>
              <a:gd name="csY0" fmla="*/ 167703 h 182943"/>
              <a:gd name="csX1" fmla="*/ 1965960 w 3947160"/>
              <a:gd name="csY1" fmla="*/ 63 h 182943"/>
              <a:gd name="csX2" fmla="*/ 3947160 w 3947160"/>
              <a:gd name="csY2" fmla="*/ 182943 h 182943"/>
              <a:gd name="csX0" fmla="*/ 0 w 3947160"/>
              <a:gd name="csY0" fmla="*/ 167703 h 182943"/>
              <a:gd name="csX1" fmla="*/ 1965960 w 3947160"/>
              <a:gd name="csY1" fmla="*/ 63 h 182943"/>
              <a:gd name="csX2" fmla="*/ 3947160 w 3947160"/>
              <a:gd name="csY2" fmla="*/ 182943 h 182943"/>
              <a:gd name="csX0" fmla="*/ 0 w 3959860"/>
              <a:gd name="csY0" fmla="*/ 176119 h 182892"/>
              <a:gd name="csX1" fmla="*/ 1978660 w 3959860"/>
              <a:gd name="csY1" fmla="*/ 12 h 182892"/>
              <a:gd name="csX2" fmla="*/ 3959860 w 3959860"/>
              <a:gd name="csY2" fmla="*/ 182892 h 182892"/>
              <a:gd name="csX0" fmla="*/ 0 w 3959860"/>
              <a:gd name="csY0" fmla="*/ 176120 h 182893"/>
              <a:gd name="csX1" fmla="*/ 1978660 w 3959860"/>
              <a:gd name="csY1" fmla="*/ 13 h 182893"/>
              <a:gd name="csX2" fmla="*/ 3959860 w 3959860"/>
              <a:gd name="csY2" fmla="*/ 182893 h 182893"/>
              <a:gd name="csX0" fmla="*/ 0 w 3959860"/>
              <a:gd name="csY0" fmla="*/ 176120 h 182893"/>
              <a:gd name="csX1" fmla="*/ 1978660 w 3959860"/>
              <a:gd name="csY1" fmla="*/ 13 h 182893"/>
              <a:gd name="csX2" fmla="*/ 3959860 w 3959860"/>
              <a:gd name="csY2" fmla="*/ 182893 h 182893"/>
              <a:gd name="csX0" fmla="*/ 0 w 3959860"/>
              <a:gd name="csY0" fmla="*/ 176372 h 183145"/>
              <a:gd name="csX1" fmla="*/ 1978660 w 3959860"/>
              <a:gd name="csY1" fmla="*/ 265 h 183145"/>
              <a:gd name="csX2" fmla="*/ 3959860 w 3959860"/>
              <a:gd name="csY2" fmla="*/ 183145 h 183145"/>
            </a:gdLst>
            <a:ahLst/>
            <a:cxnLst>
              <a:cxn ang="0">
                <a:pos x="csX0" y="csY0"/>
              </a:cxn>
              <a:cxn ang="0">
                <a:pos x="csX1" y="csY1"/>
              </a:cxn>
              <a:cxn ang="0">
                <a:pos x="csX2" y="csY2"/>
              </a:cxn>
            </a:cxnLst>
            <a:rect l="l" t="t" r="r" b="b"/>
            <a:pathLst>
              <a:path w="3959860" h="183145">
                <a:moveTo>
                  <a:pt x="0" y="176372"/>
                </a:moveTo>
                <a:cubicBezTo>
                  <a:pt x="590973" y="71386"/>
                  <a:pt x="1369483" y="-5097"/>
                  <a:pt x="1978660" y="265"/>
                </a:cubicBezTo>
                <a:cubicBezTo>
                  <a:pt x="2587837" y="5627"/>
                  <a:pt x="3395980" y="67998"/>
                  <a:pt x="3959860" y="183145"/>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Freeform: Shape 41">
            <a:extLst>
              <a:ext uri="{FF2B5EF4-FFF2-40B4-BE49-F238E27FC236}">
                <a16:creationId xmlns:a16="http://schemas.microsoft.com/office/drawing/2014/main" id="{274A20BB-4BB4-A3B3-FC62-9266892402D6}"/>
              </a:ext>
            </a:extLst>
          </p:cNvPr>
          <p:cNvSpPr/>
          <p:nvPr/>
        </p:nvSpPr>
        <p:spPr>
          <a:xfrm flipV="1">
            <a:off x="746261" y="2423026"/>
            <a:ext cx="3959860" cy="91574"/>
          </a:xfrm>
          <a:custGeom>
            <a:avLst/>
            <a:gdLst>
              <a:gd name="csX0" fmla="*/ 0 w 3931920"/>
              <a:gd name="csY0" fmla="*/ 106680 h 182880"/>
              <a:gd name="csX1" fmla="*/ 1950720 w 3931920"/>
              <a:gd name="csY1" fmla="*/ 0 h 182880"/>
              <a:gd name="csX2" fmla="*/ 3931920 w 3931920"/>
              <a:gd name="csY2" fmla="*/ 182880 h 182880"/>
              <a:gd name="csX0" fmla="*/ 0 w 3931920"/>
              <a:gd name="csY0" fmla="*/ 108464 h 184664"/>
              <a:gd name="csX1" fmla="*/ 1950720 w 3931920"/>
              <a:gd name="csY1" fmla="*/ 1784 h 184664"/>
              <a:gd name="csX2" fmla="*/ 3931920 w 3931920"/>
              <a:gd name="csY2" fmla="*/ 184664 h 184664"/>
              <a:gd name="csX0" fmla="*/ 0 w 3947160"/>
              <a:gd name="csY0" fmla="*/ 167676 h 182916"/>
              <a:gd name="csX1" fmla="*/ 1965960 w 3947160"/>
              <a:gd name="csY1" fmla="*/ 36 h 182916"/>
              <a:gd name="csX2" fmla="*/ 3947160 w 3947160"/>
              <a:gd name="csY2" fmla="*/ 182916 h 182916"/>
              <a:gd name="csX0" fmla="*/ 0 w 3947160"/>
              <a:gd name="csY0" fmla="*/ 167703 h 182943"/>
              <a:gd name="csX1" fmla="*/ 1965960 w 3947160"/>
              <a:gd name="csY1" fmla="*/ 63 h 182943"/>
              <a:gd name="csX2" fmla="*/ 3947160 w 3947160"/>
              <a:gd name="csY2" fmla="*/ 182943 h 182943"/>
              <a:gd name="csX0" fmla="*/ 0 w 3947160"/>
              <a:gd name="csY0" fmla="*/ 167703 h 182943"/>
              <a:gd name="csX1" fmla="*/ 1965960 w 3947160"/>
              <a:gd name="csY1" fmla="*/ 63 h 182943"/>
              <a:gd name="csX2" fmla="*/ 3947160 w 3947160"/>
              <a:gd name="csY2" fmla="*/ 182943 h 182943"/>
              <a:gd name="csX0" fmla="*/ 0 w 3959860"/>
              <a:gd name="csY0" fmla="*/ 176119 h 182892"/>
              <a:gd name="csX1" fmla="*/ 1978660 w 3959860"/>
              <a:gd name="csY1" fmla="*/ 12 h 182892"/>
              <a:gd name="csX2" fmla="*/ 3959860 w 3959860"/>
              <a:gd name="csY2" fmla="*/ 182892 h 182892"/>
              <a:gd name="csX0" fmla="*/ 0 w 3959860"/>
              <a:gd name="csY0" fmla="*/ 176120 h 182893"/>
              <a:gd name="csX1" fmla="*/ 1978660 w 3959860"/>
              <a:gd name="csY1" fmla="*/ 13 h 182893"/>
              <a:gd name="csX2" fmla="*/ 3959860 w 3959860"/>
              <a:gd name="csY2" fmla="*/ 182893 h 182893"/>
              <a:gd name="csX0" fmla="*/ 0 w 3959860"/>
              <a:gd name="csY0" fmla="*/ 176120 h 182893"/>
              <a:gd name="csX1" fmla="*/ 1978660 w 3959860"/>
              <a:gd name="csY1" fmla="*/ 13 h 182893"/>
              <a:gd name="csX2" fmla="*/ 3959860 w 3959860"/>
              <a:gd name="csY2" fmla="*/ 182893 h 182893"/>
              <a:gd name="csX0" fmla="*/ 0 w 3959860"/>
              <a:gd name="csY0" fmla="*/ 176372 h 183145"/>
              <a:gd name="csX1" fmla="*/ 1978660 w 3959860"/>
              <a:gd name="csY1" fmla="*/ 265 h 183145"/>
              <a:gd name="csX2" fmla="*/ 3959860 w 3959860"/>
              <a:gd name="csY2" fmla="*/ 183145 h 183145"/>
            </a:gdLst>
            <a:ahLst/>
            <a:cxnLst>
              <a:cxn ang="0">
                <a:pos x="csX0" y="csY0"/>
              </a:cxn>
              <a:cxn ang="0">
                <a:pos x="csX1" y="csY1"/>
              </a:cxn>
              <a:cxn ang="0">
                <a:pos x="csX2" y="csY2"/>
              </a:cxn>
            </a:cxnLst>
            <a:rect l="l" t="t" r="r" b="b"/>
            <a:pathLst>
              <a:path w="3959860" h="183145">
                <a:moveTo>
                  <a:pt x="0" y="176372"/>
                </a:moveTo>
                <a:cubicBezTo>
                  <a:pt x="590973" y="71386"/>
                  <a:pt x="1369483" y="-5097"/>
                  <a:pt x="1978660" y="265"/>
                </a:cubicBezTo>
                <a:cubicBezTo>
                  <a:pt x="2587837" y="5627"/>
                  <a:pt x="3395980" y="67998"/>
                  <a:pt x="3959860" y="183145"/>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Isosceles Triangle 42">
            <a:extLst>
              <a:ext uri="{FF2B5EF4-FFF2-40B4-BE49-F238E27FC236}">
                <a16:creationId xmlns:a16="http://schemas.microsoft.com/office/drawing/2014/main" id="{B58ED5AB-4F2A-717A-2E84-3B324CE69589}"/>
              </a:ext>
            </a:extLst>
          </p:cNvPr>
          <p:cNvSpPr/>
          <p:nvPr/>
        </p:nvSpPr>
        <p:spPr>
          <a:xfrm>
            <a:off x="502063" y="2423026"/>
            <a:ext cx="457200" cy="409074"/>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Isosceles Triangle 43">
            <a:extLst>
              <a:ext uri="{FF2B5EF4-FFF2-40B4-BE49-F238E27FC236}">
                <a16:creationId xmlns:a16="http://schemas.microsoft.com/office/drawing/2014/main" id="{3798E07F-7A20-D3F2-A8B7-2C6508ED8F7D}"/>
              </a:ext>
            </a:extLst>
          </p:cNvPr>
          <p:cNvSpPr/>
          <p:nvPr/>
        </p:nvSpPr>
        <p:spPr>
          <a:xfrm>
            <a:off x="4469722" y="2423026"/>
            <a:ext cx="457200" cy="409074"/>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1DD05EDE-DDEF-43F1-0D5C-6A5BC265B8C6}"/>
              </a:ext>
            </a:extLst>
          </p:cNvPr>
          <p:cNvSpPr/>
          <p:nvPr/>
        </p:nvSpPr>
        <p:spPr>
          <a:xfrm>
            <a:off x="502063" y="2832100"/>
            <a:ext cx="4424859" cy="180472"/>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47A088BE-01FD-0D6D-8422-2E6FD74DAACD}"/>
              </a:ext>
            </a:extLst>
          </p:cNvPr>
          <p:cNvSpPr txBox="1"/>
          <p:nvPr/>
        </p:nvSpPr>
        <p:spPr>
          <a:xfrm>
            <a:off x="449487" y="3429000"/>
            <a:ext cx="4424860" cy="1384995"/>
          </a:xfrm>
          <a:prstGeom prst="rect">
            <a:avLst/>
          </a:prstGeom>
          <a:noFill/>
        </p:spPr>
        <p:txBody>
          <a:bodyPr wrap="square" rtlCol="0">
            <a:spAutoFit/>
          </a:bodyPr>
          <a:lstStyle/>
          <a:p>
            <a:r>
              <a:rPr lang="ga-IE" sz="2800" dirty="0"/>
              <a:t>Giotár nó sonaiméadar á phlucadh go bog agus ansin go láidir.</a:t>
            </a:r>
            <a:endParaRPr lang="en-IE" sz="2800" dirty="0"/>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B790BE1A-8897-8B69-1B96-1C74884B5C36}"/>
                  </a:ext>
                </a:extLst>
              </p:cNvPr>
              <p:cNvSpPr txBox="1"/>
              <p:nvPr/>
            </p:nvSpPr>
            <p:spPr>
              <a:xfrm>
                <a:off x="5722715" y="3429000"/>
                <a:ext cx="3218085" cy="1384995"/>
              </a:xfrm>
              <a:prstGeom prst="rect">
                <a:avLst/>
              </a:prstGeom>
              <a:noFill/>
            </p:spPr>
            <p:txBody>
              <a:bodyPr wrap="square" rtlCol="0">
                <a:spAutoFit/>
              </a:bodyPr>
              <a:lstStyle/>
              <a:p>
                <a:pPr algn="l"/>
                <a:r>
                  <a:rPr lang="en-GB" sz="2800" b="1" dirty="0" err="1">
                    <a:latin typeface="Arial" panose="020B0604020202020204" pitchFamily="34" charset="0"/>
                    <a:cs typeface="Arial" panose="020B0604020202020204" pitchFamily="34" charset="0"/>
                  </a:rPr>
                  <a:t>Breathnú</a:t>
                </a:r>
                <a:r>
                  <a:rPr lang="en-GB" sz="2800" b="1" dirty="0">
                    <a:latin typeface="Arial" panose="020B0604020202020204" pitchFamily="34" charset="0"/>
                    <a:cs typeface="Arial" panose="020B0604020202020204" pitchFamily="34" charset="0"/>
                  </a:rPr>
                  <a:t>:</a:t>
                </a:r>
              </a:p>
              <a:p>
                <a:pPr algn="l"/>
                <a:r>
                  <a:rPr lang="en-GB" sz="2800" dirty="0" err="1">
                    <a:latin typeface="Arial" panose="020B0604020202020204" pitchFamily="34" charset="0"/>
                    <a:cs typeface="Arial" panose="020B0604020202020204" pitchFamily="34" charset="0"/>
                  </a:rPr>
                  <a:t>Aimplitiúid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ard</a:t>
                </a:r>
                <a:r>
                  <a:rPr lang="en-GB" sz="2800" dirty="0">
                    <a:latin typeface="Arial" panose="020B0604020202020204" pitchFamily="34" charset="0"/>
                    <a:cs typeface="Arial" panose="020B0604020202020204" pitchFamily="34" charset="0"/>
                  </a:rPr>
                  <a:t> </a:t>
                </a:r>
                <a14:m>
                  <m:oMath xmlns:m="http://schemas.openxmlformats.org/officeDocument/2006/math">
                    <m:r>
                      <a:rPr lang="en-GB" sz="2800" b="0" i="1" smtClean="0">
                        <a:latin typeface="Cambria Math" panose="02040503050406030204" pitchFamily="18" charset="0"/>
                        <a:cs typeface="Arial" panose="020B0604020202020204" pitchFamily="34" charset="0"/>
                      </a:rPr>
                      <m:t>→</m:t>
                    </m:r>
                  </m:oMath>
                </a14:m>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níos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glórmhar</a:t>
                </a:r>
                <a:endParaRPr lang="en-GB" sz="2800" dirty="0">
                  <a:latin typeface="Arial" panose="020B0604020202020204" pitchFamily="34" charset="0"/>
                  <a:cs typeface="Arial" panose="020B0604020202020204" pitchFamily="34" charset="0"/>
                </a:endParaRPr>
              </a:p>
            </p:txBody>
          </p:sp>
        </mc:Choice>
        <mc:Fallback xmlns="">
          <p:sp>
            <p:nvSpPr>
              <p:cNvPr id="48" name="TextBox 47">
                <a:extLst>
                  <a:ext uri="{FF2B5EF4-FFF2-40B4-BE49-F238E27FC236}">
                    <a16:creationId xmlns:a16="http://schemas.microsoft.com/office/drawing/2014/main" id="{B790BE1A-8897-8B69-1B96-1C74884B5C36}"/>
                  </a:ext>
                </a:extLst>
              </p:cNvPr>
              <p:cNvSpPr txBox="1">
                <a:spLocks noRot="1" noChangeAspect="1" noMove="1" noResize="1" noEditPoints="1" noAdjustHandles="1" noChangeArrowheads="1" noChangeShapeType="1" noTextEdit="1"/>
              </p:cNvSpPr>
              <p:nvPr/>
            </p:nvSpPr>
            <p:spPr>
              <a:xfrm>
                <a:off x="5722715" y="3429000"/>
                <a:ext cx="3218085" cy="1384995"/>
              </a:xfrm>
              <a:prstGeom prst="rect">
                <a:avLst/>
              </a:prstGeom>
              <a:blipFill>
                <a:blip r:embed="rId3"/>
                <a:stretch>
                  <a:fillRect l="-3977" t="-4846" b="-11013"/>
                </a:stretch>
              </a:blipFill>
            </p:spPr>
            <p:txBody>
              <a:bodyPr/>
              <a:lstStyle/>
              <a:p>
                <a:r>
                  <a:rPr lang="en-IE">
                    <a:noFill/>
                  </a:rPr>
                  <a:t> </a:t>
                </a:r>
              </a:p>
            </p:txBody>
          </p:sp>
        </mc:Fallback>
      </mc:AlternateContent>
    </p:spTree>
    <p:extLst>
      <p:ext uri="{BB962C8B-B14F-4D97-AF65-F5344CB8AC3E}">
        <p14:creationId xmlns:p14="http://schemas.microsoft.com/office/powerpoint/2010/main" val="34738832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EA8C96F-A93C-E718-787A-707C05BB4CC8}"/>
              </a:ext>
            </a:extLst>
          </p:cNvPr>
          <p:cNvSpPr>
            <a:spLocks noGrp="1"/>
          </p:cNvSpPr>
          <p:nvPr>
            <p:ph type="title"/>
          </p:nvPr>
        </p:nvSpPr>
        <p:spPr>
          <a:xfrm>
            <a:off x="241300" y="155246"/>
            <a:ext cx="8724900" cy="1089529"/>
          </a:xfrm>
        </p:spPr>
        <p:txBody>
          <a:bodyPr/>
          <a:lstStyle/>
          <a:p>
            <a:r>
              <a:rPr lang="ga-IE" dirty="0"/>
              <a:t>Cén tréith de chuid na dtonn a chinneann </a:t>
            </a:r>
            <a:r>
              <a:rPr lang="en-IE" dirty="0" err="1"/>
              <a:t>tuinairde</a:t>
            </a:r>
            <a:r>
              <a:rPr lang="ga-IE" dirty="0"/>
              <a:t> fuaime?</a:t>
            </a:r>
            <a:endParaRPr lang="en-GB" dirty="0"/>
          </a:p>
        </p:txBody>
      </p:sp>
      <p:sp>
        <p:nvSpPr>
          <p:cNvPr id="5" name="TextBox 4">
            <a:extLst>
              <a:ext uri="{FF2B5EF4-FFF2-40B4-BE49-F238E27FC236}">
                <a16:creationId xmlns:a16="http://schemas.microsoft.com/office/drawing/2014/main" id="{97BC0F2B-CB89-7B4B-98FB-1D62D65C4EAA}"/>
              </a:ext>
            </a:extLst>
          </p:cNvPr>
          <p:cNvSpPr txBox="1"/>
          <p:nvPr/>
        </p:nvSpPr>
        <p:spPr>
          <a:xfrm>
            <a:off x="312736" y="2676674"/>
            <a:ext cx="8831264" cy="523220"/>
          </a:xfrm>
          <a:prstGeom prst="rect">
            <a:avLst/>
          </a:prstGeom>
          <a:noFill/>
        </p:spPr>
        <p:txBody>
          <a:bodyPr wrap="none" rtlCol="0">
            <a:spAutoFit/>
          </a:bodyPr>
          <a:lstStyle/>
          <a:p>
            <a:r>
              <a:rPr lang="ga-IE" sz="2800" b="1" dirty="0">
                <a:solidFill>
                  <a:schemeClr val="accent5">
                    <a:lumMod val="75000"/>
                  </a:schemeClr>
                </a:solidFill>
              </a:rPr>
              <a:t>Dá airde an mhinicíocht, is ea is airde an tuinairde.</a:t>
            </a:r>
            <a:endParaRPr lang="en-IE" sz="2800" b="1" dirty="0">
              <a:solidFill>
                <a:schemeClr val="accent5">
                  <a:lumMod val="75000"/>
                </a:schemeClr>
              </a:solidFill>
            </a:endParaRPr>
          </a:p>
        </p:txBody>
      </p:sp>
      <p:sp>
        <p:nvSpPr>
          <p:cNvPr id="6" name="TextBox 5">
            <a:extLst>
              <a:ext uri="{FF2B5EF4-FFF2-40B4-BE49-F238E27FC236}">
                <a16:creationId xmlns:a16="http://schemas.microsoft.com/office/drawing/2014/main" id="{A96F1802-002D-95DF-0C62-89FEA9213E87}"/>
              </a:ext>
            </a:extLst>
          </p:cNvPr>
          <p:cNvSpPr txBox="1"/>
          <p:nvPr/>
        </p:nvSpPr>
        <p:spPr>
          <a:xfrm>
            <a:off x="1234639" y="3579729"/>
            <a:ext cx="2535014" cy="954107"/>
          </a:xfrm>
          <a:prstGeom prst="rect">
            <a:avLst/>
          </a:prstGeom>
          <a:noFill/>
        </p:spPr>
        <p:txBody>
          <a:bodyPr wrap="square" rtlCol="0">
            <a:spAutoFit/>
          </a:bodyPr>
          <a:lstStyle/>
          <a:p>
            <a:pPr algn="l"/>
            <a:r>
              <a:rPr lang="en-GB" sz="2800" dirty="0" err="1">
                <a:solidFill>
                  <a:schemeClr val="accent5">
                    <a:lumMod val="75000"/>
                  </a:schemeClr>
                </a:solidFill>
                <a:latin typeface="Arial" panose="020B0604020202020204" pitchFamily="34" charset="0"/>
                <a:cs typeface="Arial" panose="020B0604020202020204" pitchFamily="34" charset="0"/>
              </a:rPr>
              <a:t>Míl</a:t>
            </a:r>
            <a:r>
              <a:rPr lang="en-GB" sz="2800" dirty="0">
                <a:solidFill>
                  <a:schemeClr val="accent5">
                    <a:lumMod val="75000"/>
                  </a:schemeClr>
                </a:solidFill>
                <a:latin typeface="Arial" panose="020B0604020202020204" pitchFamily="34" charset="0"/>
                <a:cs typeface="Arial" panose="020B0604020202020204" pitchFamily="34" charset="0"/>
              </a:rPr>
              <a:t> Mór Gorm</a:t>
            </a:r>
          </a:p>
          <a:p>
            <a:pPr algn="l"/>
            <a:r>
              <a:rPr lang="en-GB" sz="2800" dirty="0">
                <a:latin typeface="Arial" panose="020B0604020202020204" pitchFamily="34" charset="0"/>
                <a:cs typeface="Arial" panose="020B0604020202020204" pitchFamily="34" charset="0"/>
              </a:rPr>
              <a:t> 10 – 40 Hz</a:t>
            </a:r>
          </a:p>
        </p:txBody>
      </p:sp>
      <p:sp>
        <p:nvSpPr>
          <p:cNvPr id="7" name="TextBox 6">
            <a:extLst>
              <a:ext uri="{FF2B5EF4-FFF2-40B4-BE49-F238E27FC236}">
                <a16:creationId xmlns:a16="http://schemas.microsoft.com/office/drawing/2014/main" id="{864642AA-C596-D220-DEB3-B0E535E3BB69}"/>
              </a:ext>
            </a:extLst>
          </p:cNvPr>
          <p:cNvSpPr txBox="1"/>
          <p:nvPr/>
        </p:nvSpPr>
        <p:spPr>
          <a:xfrm>
            <a:off x="5556638" y="3658107"/>
            <a:ext cx="3147347" cy="954107"/>
          </a:xfrm>
          <a:prstGeom prst="rect">
            <a:avLst/>
          </a:prstGeom>
          <a:noFill/>
        </p:spPr>
        <p:txBody>
          <a:bodyPr wrap="square" rtlCol="0">
            <a:spAutoFit/>
          </a:bodyPr>
          <a:lstStyle/>
          <a:p>
            <a:r>
              <a:rPr lang="en-GB" sz="2800" dirty="0" err="1">
                <a:solidFill>
                  <a:schemeClr val="accent5">
                    <a:lumMod val="75000"/>
                  </a:schemeClr>
                </a:solidFill>
                <a:latin typeface="Arial" panose="020B0604020202020204" pitchFamily="34" charset="0"/>
                <a:cs typeface="Arial" panose="020B0604020202020204" pitchFamily="34" charset="0"/>
              </a:rPr>
              <a:t>Sciathán</a:t>
            </a:r>
            <a:r>
              <a:rPr lang="en-GB" sz="2800" dirty="0">
                <a:solidFill>
                  <a:schemeClr val="accent5">
                    <a:lumMod val="75000"/>
                  </a:schemeClr>
                </a:solidFill>
                <a:latin typeface="Arial" panose="020B0604020202020204" pitchFamily="34" charset="0"/>
                <a:cs typeface="Arial" panose="020B0604020202020204" pitchFamily="34" charset="0"/>
              </a:rPr>
              <a:t> </a:t>
            </a:r>
            <a:r>
              <a:rPr lang="en-GB" sz="2800" dirty="0" err="1">
                <a:solidFill>
                  <a:schemeClr val="accent5">
                    <a:lumMod val="75000"/>
                  </a:schemeClr>
                </a:solidFill>
                <a:latin typeface="Arial" panose="020B0604020202020204" pitchFamily="34" charset="0"/>
                <a:cs typeface="Arial" panose="020B0604020202020204" pitchFamily="34" charset="0"/>
              </a:rPr>
              <a:t>leathair</a:t>
            </a:r>
            <a:r>
              <a:rPr lang="en-GB" sz="2800" dirty="0">
                <a:solidFill>
                  <a:schemeClr val="accent5">
                    <a:lumMod val="75000"/>
                  </a:schemeClr>
                </a:solidFill>
                <a:latin typeface="Arial" panose="020B0604020202020204" pitchFamily="34" charset="0"/>
                <a:cs typeface="Arial" panose="020B0604020202020204" pitchFamily="34" charset="0"/>
              </a:rPr>
              <a:t> </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12 kHz – 200 kHz</a:t>
            </a:r>
          </a:p>
        </p:txBody>
      </p:sp>
      <p:sp>
        <p:nvSpPr>
          <p:cNvPr id="22" name="TextBox 21">
            <a:extLst>
              <a:ext uri="{FF2B5EF4-FFF2-40B4-BE49-F238E27FC236}">
                <a16:creationId xmlns:a16="http://schemas.microsoft.com/office/drawing/2014/main" id="{B824EFD4-22BA-4CD1-CAFC-E657D2D3AA79}"/>
              </a:ext>
            </a:extLst>
          </p:cNvPr>
          <p:cNvSpPr txBox="1"/>
          <p:nvPr/>
        </p:nvSpPr>
        <p:spPr>
          <a:xfrm>
            <a:off x="1376438" y="1559869"/>
            <a:ext cx="2954655" cy="646331"/>
          </a:xfrm>
          <a:prstGeom prst="rect">
            <a:avLst/>
          </a:prstGeom>
          <a:solidFill>
            <a:srgbClr val="FFFF00"/>
          </a:solidFill>
          <a:ln>
            <a:solidFill>
              <a:srgbClr val="FFFF99"/>
            </a:solidFill>
          </a:ln>
        </p:spPr>
        <p:txBody>
          <a:bodyPr wrap="none" rtlCol="0">
            <a:spAutoFit/>
          </a:bodyPr>
          <a:lstStyle/>
          <a:p>
            <a:pPr algn="l"/>
            <a:r>
              <a:rPr lang="en-GB" sz="3600" dirty="0">
                <a:latin typeface="Arial" panose="020B0604020202020204" pitchFamily="34" charset="0"/>
                <a:cs typeface="Arial" panose="020B0604020202020204" pitchFamily="34" charset="0"/>
              </a:rPr>
              <a:t>An </a:t>
            </a:r>
            <a:r>
              <a:rPr lang="en-GB" sz="3600" dirty="0" err="1">
                <a:latin typeface="Arial" panose="020B0604020202020204" pitchFamily="34" charset="0"/>
                <a:cs typeface="Arial" panose="020B0604020202020204" pitchFamily="34" charset="0"/>
              </a:rPr>
              <a:t>minicíocht</a:t>
            </a:r>
            <a:endParaRPr lang="en-GB" sz="3600" dirty="0">
              <a:latin typeface="Arial" panose="020B0604020202020204" pitchFamily="34" charset="0"/>
              <a:cs typeface="Arial" panose="020B0604020202020204" pitchFamily="34" charset="0"/>
            </a:endParaRPr>
          </a:p>
        </p:txBody>
      </p:sp>
      <p:sp>
        <p:nvSpPr>
          <p:cNvPr id="23" name="Freeform: Shape 22">
            <a:extLst>
              <a:ext uri="{FF2B5EF4-FFF2-40B4-BE49-F238E27FC236}">
                <a16:creationId xmlns:a16="http://schemas.microsoft.com/office/drawing/2014/main" id="{C5918B36-B850-448E-9F73-52341B17071C}"/>
              </a:ext>
            </a:extLst>
          </p:cNvPr>
          <p:cNvSpPr/>
          <p:nvPr/>
        </p:nvSpPr>
        <p:spPr>
          <a:xfrm flipV="1">
            <a:off x="241300" y="5727682"/>
            <a:ext cx="4134678" cy="558161"/>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30" name="Group 29">
            <a:extLst>
              <a:ext uri="{FF2B5EF4-FFF2-40B4-BE49-F238E27FC236}">
                <a16:creationId xmlns:a16="http://schemas.microsoft.com/office/drawing/2014/main" id="{B2A8658C-84DE-CECB-4A19-1B96F13679D3}"/>
              </a:ext>
            </a:extLst>
          </p:cNvPr>
          <p:cNvGrpSpPr/>
          <p:nvPr/>
        </p:nvGrpSpPr>
        <p:grpSpPr>
          <a:xfrm>
            <a:off x="6539465" y="5847142"/>
            <a:ext cx="1028817" cy="558161"/>
            <a:chOff x="5951103" y="6041419"/>
            <a:chExt cx="598698" cy="558161"/>
          </a:xfrm>
        </p:grpSpPr>
        <p:sp>
          <p:nvSpPr>
            <p:cNvPr id="24" name="Freeform: Shape 23">
              <a:extLst>
                <a:ext uri="{FF2B5EF4-FFF2-40B4-BE49-F238E27FC236}">
                  <a16:creationId xmlns:a16="http://schemas.microsoft.com/office/drawing/2014/main" id="{12271EFC-A2C9-5E52-2B32-01444645AEC7}"/>
                </a:ext>
              </a:extLst>
            </p:cNvPr>
            <p:cNvSpPr/>
            <p:nvPr/>
          </p:nvSpPr>
          <p:spPr>
            <a:xfrm flipV="1">
              <a:off x="5951103" y="6041419"/>
              <a:ext cx="299349" cy="558161"/>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5" name="Freeform: Shape 24">
              <a:extLst>
                <a:ext uri="{FF2B5EF4-FFF2-40B4-BE49-F238E27FC236}">
                  <a16:creationId xmlns:a16="http://schemas.microsoft.com/office/drawing/2014/main" id="{42506E17-236F-E2E1-5771-A39D90AE0B11}"/>
                </a:ext>
              </a:extLst>
            </p:cNvPr>
            <p:cNvSpPr/>
            <p:nvPr/>
          </p:nvSpPr>
          <p:spPr>
            <a:xfrm flipV="1">
              <a:off x="6250452" y="6041419"/>
              <a:ext cx="299349" cy="558161"/>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grpSp>
        <p:nvGrpSpPr>
          <p:cNvPr id="29" name="Group 28">
            <a:extLst>
              <a:ext uri="{FF2B5EF4-FFF2-40B4-BE49-F238E27FC236}">
                <a16:creationId xmlns:a16="http://schemas.microsoft.com/office/drawing/2014/main" id="{23393850-45BF-6BED-952D-DFF6CD0A8CF6}"/>
              </a:ext>
            </a:extLst>
          </p:cNvPr>
          <p:cNvGrpSpPr/>
          <p:nvPr/>
        </p:nvGrpSpPr>
        <p:grpSpPr>
          <a:xfrm>
            <a:off x="706274" y="4533836"/>
            <a:ext cx="3143250" cy="1143000"/>
            <a:chOff x="370994" y="4533836"/>
            <a:chExt cx="3143250" cy="1143000"/>
          </a:xfrm>
        </p:grpSpPr>
        <p:pic>
          <p:nvPicPr>
            <p:cNvPr id="27" name="Picture 26">
              <a:extLst>
                <a:ext uri="{FF2B5EF4-FFF2-40B4-BE49-F238E27FC236}">
                  <a16:creationId xmlns:a16="http://schemas.microsoft.com/office/drawing/2014/main" id="{5ED475CA-2C83-F560-9CAC-E243457CB1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994" y="4533836"/>
              <a:ext cx="3143250" cy="1143000"/>
            </a:xfrm>
            <a:prstGeom prst="rect">
              <a:avLst/>
            </a:prstGeom>
          </p:spPr>
        </p:pic>
        <p:sp>
          <p:nvSpPr>
            <p:cNvPr id="28" name="TextBox 27">
              <a:hlinkClick r:id="rId4"/>
              <a:extLst>
                <a:ext uri="{FF2B5EF4-FFF2-40B4-BE49-F238E27FC236}">
                  <a16:creationId xmlns:a16="http://schemas.microsoft.com/office/drawing/2014/main" id="{760A13B9-D11D-8C83-EC33-46DBC7BDB4F5}"/>
                </a:ext>
              </a:extLst>
            </p:cNvPr>
            <p:cNvSpPr txBox="1"/>
            <p:nvPr/>
          </p:nvSpPr>
          <p:spPr>
            <a:xfrm>
              <a:off x="2943533" y="5375931"/>
              <a:ext cx="490840" cy="276999"/>
            </a:xfrm>
            <a:prstGeom prst="rect">
              <a:avLst/>
            </a:prstGeom>
            <a:noFill/>
          </p:spPr>
          <p:txBody>
            <a:bodyPr wrap="none" rtlCol="0">
              <a:spAutoFit/>
            </a:bodyPr>
            <a:lstStyle/>
            <a:p>
              <a:pPr algn="l"/>
              <a:r>
                <a:rPr lang="en-GB" sz="1200" dirty="0">
                  <a:latin typeface="Arial" panose="020B0604020202020204" pitchFamily="34" charset="0"/>
                  <a:cs typeface="Arial" panose="020B0604020202020204" pitchFamily="34" charset="0"/>
                </a:rPr>
                <a:t>CC0</a:t>
              </a:r>
            </a:p>
          </p:txBody>
        </p:sp>
      </p:grpSp>
      <p:grpSp>
        <p:nvGrpSpPr>
          <p:cNvPr id="31" name="Group 30">
            <a:extLst>
              <a:ext uri="{FF2B5EF4-FFF2-40B4-BE49-F238E27FC236}">
                <a16:creationId xmlns:a16="http://schemas.microsoft.com/office/drawing/2014/main" id="{6735A886-93F9-7343-E355-734E6F7C6C1C}"/>
              </a:ext>
            </a:extLst>
          </p:cNvPr>
          <p:cNvGrpSpPr/>
          <p:nvPr/>
        </p:nvGrpSpPr>
        <p:grpSpPr>
          <a:xfrm>
            <a:off x="5556638" y="4769175"/>
            <a:ext cx="2838449" cy="841516"/>
            <a:chOff x="5869978" y="3028467"/>
            <a:chExt cx="4048125" cy="1200150"/>
          </a:xfrm>
        </p:grpSpPr>
        <p:sp>
          <p:nvSpPr>
            <p:cNvPr id="32" name="Freeform: Shape 31">
              <a:extLst>
                <a:ext uri="{FF2B5EF4-FFF2-40B4-BE49-F238E27FC236}">
                  <a16:creationId xmlns:a16="http://schemas.microsoft.com/office/drawing/2014/main" id="{2F426A33-6528-A8D3-7CB2-4C4CDAABFFFA}"/>
                </a:ext>
              </a:extLst>
            </p:cNvPr>
            <p:cNvSpPr/>
            <p:nvPr/>
          </p:nvSpPr>
          <p:spPr>
            <a:xfrm>
              <a:off x="5869978" y="3028467"/>
              <a:ext cx="4048125" cy="1200150"/>
            </a:xfrm>
            <a:custGeom>
              <a:avLst/>
              <a:gdLst>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4048125" h="1200150">
                  <a:moveTo>
                    <a:pt x="2085975" y="174625"/>
                  </a:moveTo>
                  <a:lnTo>
                    <a:pt x="1968500" y="171450"/>
                  </a:lnTo>
                  <a:lnTo>
                    <a:pt x="1835150" y="34925"/>
                  </a:lnTo>
                  <a:lnTo>
                    <a:pt x="1847850" y="222250"/>
                  </a:lnTo>
                  <a:lnTo>
                    <a:pt x="1917700" y="269875"/>
                  </a:lnTo>
                  <a:lnTo>
                    <a:pt x="1911350" y="323850"/>
                  </a:lnTo>
                  <a:cubicBezTo>
                    <a:pt x="1686983" y="439208"/>
                    <a:pt x="1237192" y="313267"/>
                    <a:pt x="933450" y="98425"/>
                  </a:cubicBezTo>
                  <a:lnTo>
                    <a:pt x="869950" y="9525"/>
                  </a:lnTo>
                  <a:lnTo>
                    <a:pt x="850900" y="34925"/>
                  </a:lnTo>
                  <a:lnTo>
                    <a:pt x="882650" y="63500"/>
                  </a:lnTo>
                  <a:cubicBezTo>
                    <a:pt x="667808" y="57150"/>
                    <a:pt x="218017" y="95250"/>
                    <a:pt x="0" y="358775"/>
                  </a:cubicBezTo>
                  <a:cubicBezTo>
                    <a:pt x="231775" y="335492"/>
                    <a:pt x="288925" y="404283"/>
                    <a:pt x="371475" y="479425"/>
                  </a:cubicBezTo>
                  <a:cubicBezTo>
                    <a:pt x="552450" y="451908"/>
                    <a:pt x="857250" y="618067"/>
                    <a:pt x="952500" y="768350"/>
                  </a:cubicBezTo>
                  <a:cubicBezTo>
                    <a:pt x="1262592" y="752475"/>
                    <a:pt x="1648883" y="885825"/>
                    <a:pt x="1730375" y="1073150"/>
                  </a:cubicBezTo>
                  <a:lnTo>
                    <a:pt x="1682750" y="1184275"/>
                  </a:lnTo>
                  <a:lnTo>
                    <a:pt x="1733550" y="1200150"/>
                  </a:lnTo>
                  <a:lnTo>
                    <a:pt x="1752600" y="1111250"/>
                  </a:lnTo>
                  <a:lnTo>
                    <a:pt x="1787525" y="1184275"/>
                  </a:lnTo>
                  <a:cubicBezTo>
                    <a:pt x="1892300" y="1131358"/>
                    <a:pt x="1952625" y="1122892"/>
                    <a:pt x="2035175" y="1187450"/>
                  </a:cubicBezTo>
                  <a:cubicBezTo>
                    <a:pt x="2113492" y="1107017"/>
                    <a:pt x="2242608" y="1112308"/>
                    <a:pt x="2308225" y="1146175"/>
                  </a:cubicBezTo>
                  <a:lnTo>
                    <a:pt x="2336800" y="1108075"/>
                  </a:lnTo>
                  <a:lnTo>
                    <a:pt x="2425700" y="1152525"/>
                  </a:lnTo>
                  <a:lnTo>
                    <a:pt x="2441575" y="1095375"/>
                  </a:lnTo>
                  <a:lnTo>
                    <a:pt x="2381250" y="1066800"/>
                  </a:lnTo>
                  <a:cubicBezTo>
                    <a:pt x="2540000" y="876300"/>
                    <a:pt x="2870200" y="717550"/>
                    <a:pt x="3181350" y="790575"/>
                  </a:cubicBezTo>
                  <a:cubicBezTo>
                    <a:pt x="3308350" y="555625"/>
                    <a:pt x="3482975" y="400050"/>
                    <a:pt x="3743325" y="333375"/>
                  </a:cubicBezTo>
                  <a:cubicBezTo>
                    <a:pt x="3797300" y="263525"/>
                    <a:pt x="3908425" y="222250"/>
                    <a:pt x="4048125" y="219075"/>
                  </a:cubicBezTo>
                  <a:cubicBezTo>
                    <a:pt x="3803650" y="63500"/>
                    <a:pt x="3524250" y="41275"/>
                    <a:pt x="3248025" y="47625"/>
                  </a:cubicBezTo>
                  <a:lnTo>
                    <a:pt x="3327400" y="6350"/>
                  </a:lnTo>
                  <a:lnTo>
                    <a:pt x="3267075" y="0"/>
                  </a:lnTo>
                  <a:cubicBezTo>
                    <a:pt x="2933700" y="289983"/>
                    <a:pt x="2359025" y="497417"/>
                    <a:pt x="2152650" y="307975"/>
                  </a:cubicBezTo>
                  <a:lnTo>
                    <a:pt x="2209800" y="196850"/>
                  </a:lnTo>
                  <a:lnTo>
                    <a:pt x="2222500" y="50800"/>
                  </a:lnTo>
                  <a:lnTo>
                    <a:pt x="2085975" y="174625"/>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eeform: Shape 32">
              <a:extLst>
                <a:ext uri="{FF2B5EF4-FFF2-40B4-BE49-F238E27FC236}">
                  <a16:creationId xmlns:a16="http://schemas.microsoft.com/office/drawing/2014/main" id="{3537D182-5A07-60BF-D755-76D7B3686D42}"/>
                </a:ext>
              </a:extLst>
            </p:cNvPr>
            <p:cNvSpPr/>
            <p:nvPr/>
          </p:nvSpPr>
          <p:spPr>
            <a:xfrm>
              <a:off x="7864475" y="3291188"/>
              <a:ext cx="114300" cy="45719"/>
            </a:xfrm>
            <a:custGeom>
              <a:avLst/>
              <a:gdLst>
                <a:gd name="csX0" fmla="*/ 0 w 190500"/>
                <a:gd name="csY0" fmla="*/ 0 h 47625"/>
                <a:gd name="csX1" fmla="*/ 82550 w 190500"/>
                <a:gd name="csY1" fmla="*/ 47625 h 47625"/>
                <a:gd name="csX2" fmla="*/ 190500 w 190500"/>
                <a:gd name="csY2" fmla="*/ 9525 h 47625"/>
                <a:gd name="csX0" fmla="*/ 0 w 190500"/>
                <a:gd name="csY0" fmla="*/ 0 h 48331"/>
                <a:gd name="csX1" fmla="*/ 82550 w 190500"/>
                <a:gd name="csY1" fmla="*/ 47625 h 48331"/>
                <a:gd name="csX2" fmla="*/ 190500 w 190500"/>
                <a:gd name="csY2" fmla="*/ 9525 h 48331"/>
                <a:gd name="csX0" fmla="*/ 0 w 190500"/>
                <a:gd name="csY0" fmla="*/ 0 h 48331"/>
                <a:gd name="csX1" fmla="*/ 82550 w 190500"/>
                <a:gd name="csY1" fmla="*/ 47625 h 48331"/>
                <a:gd name="csX2" fmla="*/ 190500 w 190500"/>
                <a:gd name="csY2" fmla="*/ 9525 h 48331"/>
              </a:gdLst>
              <a:ahLst/>
              <a:cxnLst>
                <a:cxn ang="0">
                  <a:pos x="csX0" y="csY0"/>
                </a:cxn>
                <a:cxn ang="0">
                  <a:pos x="csX1" y="csY1"/>
                </a:cxn>
                <a:cxn ang="0">
                  <a:pos x="csX2" y="csY2"/>
                </a:cxn>
              </a:cxnLst>
              <a:rect l="l" t="t" r="r" b="b"/>
              <a:pathLst>
                <a:path w="190500" h="48331">
                  <a:moveTo>
                    <a:pt x="0" y="0"/>
                  </a:moveTo>
                  <a:cubicBezTo>
                    <a:pt x="27517" y="15875"/>
                    <a:pt x="27517" y="53975"/>
                    <a:pt x="82550" y="47625"/>
                  </a:cubicBezTo>
                  <a:cubicBezTo>
                    <a:pt x="137583" y="41275"/>
                    <a:pt x="157692" y="34925"/>
                    <a:pt x="190500" y="9525"/>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39699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22" grpId="0" animBg="1"/>
      <p:bldP spid="2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D906D-DA5A-66BB-0AE5-D4AB13B57A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64C95D-298F-1859-2683-81D96574F517}"/>
              </a:ext>
            </a:extLst>
          </p:cNvPr>
          <p:cNvSpPr>
            <a:spLocks noGrp="1"/>
          </p:cNvSpPr>
          <p:nvPr>
            <p:ph type="title"/>
          </p:nvPr>
        </p:nvSpPr>
        <p:spPr>
          <a:xfrm>
            <a:off x="266700" y="165879"/>
            <a:ext cx="8674100" cy="1089529"/>
          </a:xfrm>
        </p:spPr>
        <p:txBody>
          <a:bodyPr/>
          <a:lstStyle/>
          <a:p>
            <a:r>
              <a:rPr lang="ga-IE" dirty="0"/>
              <a:t>Taispeáin go bhfuil </a:t>
            </a:r>
            <a:r>
              <a:rPr lang="en-IE" dirty="0"/>
              <a:t>gaol </a:t>
            </a:r>
            <a:r>
              <a:rPr lang="en-IE" dirty="0" err="1"/>
              <a:t>idir</a:t>
            </a:r>
            <a:r>
              <a:rPr lang="en-IE" dirty="0"/>
              <a:t> an </a:t>
            </a:r>
            <a:r>
              <a:rPr lang="en-IE" dirty="0" err="1"/>
              <a:t>tuainairde</a:t>
            </a:r>
            <a:r>
              <a:rPr lang="en-IE" dirty="0"/>
              <a:t> agus an </a:t>
            </a:r>
            <a:r>
              <a:rPr lang="ga-IE" dirty="0"/>
              <a:t>minicíocht.</a:t>
            </a:r>
            <a:endParaRPr lang="en-IE" dirty="0"/>
          </a:p>
        </p:txBody>
      </p:sp>
      <p:sp>
        <p:nvSpPr>
          <p:cNvPr id="35" name="Rectangle: Rounded Corners 34">
            <a:extLst>
              <a:ext uri="{FF2B5EF4-FFF2-40B4-BE49-F238E27FC236}">
                <a16:creationId xmlns:a16="http://schemas.microsoft.com/office/drawing/2014/main" id="{63BA2B80-AC94-52C1-0737-E71616DBF3ED}"/>
              </a:ext>
            </a:extLst>
          </p:cNvPr>
          <p:cNvSpPr/>
          <p:nvPr/>
        </p:nvSpPr>
        <p:spPr>
          <a:xfrm>
            <a:off x="2305202" y="2628566"/>
            <a:ext cx="1024859" cy="523220"/>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FF81CFDC-0878-FCC4-3B5D-68B7E4E933F3}"/>
              </a:ext>
            </a:extLst>
          </p:cNvPr>
          <p:cNvSpPr/>
          <p:nvPr/>
        </p:nvSpPr>
        <p:spPr>
          <a:xfrm>
            <a:off x="2597626" y="2686379"/>
            <a:ext cx="340197" cy="373287"/>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D8592580-F39C-60D7-B3C1-13E6ABFD118B}"/>
              </a:ext>
            </a:extLst>
          </p:cNvPr>
          <p:cNvSpPr txBox="1"/>
          <p:nvPr/>
        </p:nvSpPr>
        <p:spPr>
          <a:xfrm>
            <a:off x="2001864" y="1907080"/>
            <a:ext cx="2795697" cy="646331"/>
          </a:xfrm>
          <a:prstGeom prst="rect">
            <a:avLst/>
          </a:prstGeom>
          <a:noFill/>
        </p:spPr>
        <p:txBody>
          <a:bodyPr wrap="square" rtlCol="0">
            <a:spAutoFit/>
          </a:bodyPr>
          <a:lstStyle/>
          <a:p>
            <a:r>
              <a:rPr lang="ga-IE" dirty="0"/>
              <a:t>Ceamara físeáin moillghluaiseachta</a:t>
            </a:r>
            <a:endParaRPr lang="en-IE" dirty="0"/>
          </a:p>
        </p:txBody>
      </p:sp>
      <p:sp>
        <p:nvSpPr>
          <p:cNvPr id="39" name="Freeform: Shape 38">
            <a:extLst>
              <a:ext uri="{FF2B5EF4-FFF2-40B4-BE49-F238E27FC236}">
                <a16:creationId xmlns:a16="http://schemas.microsoft.com/office/drawing/2014/main" id="{56DBC7B9-6853-41DC-0D26-FC6FDE6792EC}"/>
              </a:ext>
            </a:extLst>
          </p:cNvPr>
          <p:cNvSpPr/>
          <p:nvPr/>
        </p:nvSpPr>
        <p:spPr>
          <a:xfrm>
            <a:off x="829902" y="3550106"/>
            <a:ext cx="3959860" cy="94793"/>
          </a:xfrm>
          <a:custGeom>
            <a:avLst/>
            <a:gdLst>
              <a:gd name="csX0" fmla="*/ 0 w 3931920"/>
              <a:gd name="csY0" fmla="*/ 106680 h 182880"/>
              <a:gd name="csX1" fmla="*/ 1950720 w 3931920"/>
              <a:gd name="csY1" fmla="*/ 0 h 182880"/>
              <a:gd name="csX2" fmla="*/ 3931920 w 3931920"/>
              <a:gd name="csY2" fmla="*/ 182880 h 182880"/>
              <a:gd name="csX0" fmla="*/ 0 w 3931920"/>
              <a:gd name="csY0" fmla="*/ 108464 h 184664"/>
              <a:gd name="csX1" fmla="*/ 1950720 w 3931920"/>
              <a:gd name="csY1" fmla="*/ 1784 h 184664"/>
              <a:gd name="csX2" fmla="*/ 3931920 w 3931920"/>
              <a:gd name="csY2" fmla="*/ 184664 h 184664"/>
              <a:gd name="csX0" fmla="*/ 0 w 3947160"/>
              <a:gd name="csY0" fmla="*/ 167676 h 182916"/>
              <a:gd name="csX1" fmla="*/ 1965960 w 3947160"/>
              <a:gd name="csY1" fmla="*/ 36 h 182916"/>
              <a:gd name="csX2" fmla="*/ 3947160 w 3947160"/>
              <a:gd name="csY2" fmla="*/ 182916 h 182916"/>
              <a:gd name="csX0" fmla="*/ 0 w 3947160"/>
              <a:gd name="csY0" fmla="*/ 167703 h 182943"/>
              <a:gd name="csX1" fmla="*/ 1965960 w 3947160"/>
              <a:gd name="csY1" fmla="*/ 63 h 182943"/>
              <a:gd name="csX2" fmla="*/ 3947160 w 3947160"/>
              <a:gd name="csY2" fmla="*/ 182943 h 182943"/>
              <a:gd name="csX0" fmla="*/ 0 w 3947160"/>
              <a:gd name="csY0" fmla="*/ 167703 h 182943"/>
              <a:gd name="csX1" fmla="*/ 1965960 w 3947160"/>
              <a:gd name="csY1" fmla="*/ 63 h 182943"/>
              <a:gd name="csX2" fmla="*/ 3947160 w 3947160"/>
              <a:gd name="csY2" fmla="*/ 182943 h 182943"/>
              <a:gd name="csX0" fmla="*/ 0 w 3959860"/>
              <a:gd name="csY0" fmla="*/ 176119 h 182892"/>
              <a:gd name="csX1" fmla="*/ 1978660 w 3959860"/>
              <a:gd name="csY1" fmla="*/ 12 h 182892"/>
              <a:gd name="csX2" fmla="*/ 3959860 w 3959860"/>
              <a:gd name="csY2" fmla="*/ 182892 h 182892"/>
              <a:gd name="csX0" fmla="*/ 0 w 3959860"/>
              <a:gd name="csY0" fmla="*/ 176120 h 182893"/>
              <a:gd name="csX1" fmla="*/ 1978660 w 3959860"/>
              <a:gd name="csY1" fmla="*/ 13 h 182893"/>
              <a:gd name="csX2" fmla="*/ 3959860 w 3959860"/>
              <a:gd name="csY2" fmla="*/ 182893 h 182893"/>
              <a:gd name="csX0" fmla="*/ 0 w 3959860"/>
              <a:gd name="csY0" fmla="*/ 176120 h 182893"/>
              <a:gd name="csX1" fmla="*/ 1978660 w 3959860"/>
              <a:gd name="csY1" fmla="*/ 13 h 182893"/>
              <a:gd name="csX2" fmla="*/ 3959860 w 3959860"/>
              <a:gd name="csY2" fmla="*/ 182893 h 182893"/>
              <a:gd name="csX0" fmla="*/ 0 w 3959860"/>
              <a:gd name="csY0" fmla="*/ 176372 h 183145"/>
              <a:gd name="csX1" fmla="*/ 1978660 w 3959860"/>
              <a:gd name="csY1" fmla="*/ 265 h 183145"/>
              <a:gd name="csX2" fmla="*/ 3959860 w 3959860"/>
              <a:gd name="csY2" fmla="*/ 183145 h 183145"/>
            </a:gdLst>
            <a:ahLst/>
            <a:cxnLst>
              <a:cxn ang="0">
                <a:pos x="csX0" y="csY0"/>
              </a:cxn>
              <a:cxn ang="0">
                <a:pos x="csX1" y="csY1"/>
              </a:cxn>
              <a:cxn ang="0">
                <a:pos x="csX2" y="csY2"/>
              </a:cxn>
            </a:cxnLst>
            <a:rect l="l" t="t" r="r" b="b"/>
            <a:pathLst>
              <a:path w="3959860" h="183145">
                <a:moveTo>
                  <a:pt x="0" y="176372"/>
                </a:moveTo>
                <a:cubicBezTo>
                  <a:pt x="590973" y="71386"/>
                  <a:pt x="1369483" y="-5097"/>
                  <a:pt x="1978660" y="265"/>
                </a:cubicBezTo>
                <a:cubicBezTo>
                  <a:pt x="2587837" y="5627"/>
                  <a:pt x="3395980" y="67998"/>
                  <a:pt x="3959860" y="183145"/>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Freeform: Shape 41">
            <a:extLst>
              <a:ext uri="{FF2B5EF4-FFF2-40B4-BE49-F238E27FC236}">
                <a16:creationId xmlns:a16="http://schemas.microsoft.com/office/drawing/2014/main" id="{A28AB727-8359-EE2F-425C-F343F0179842}"/>
              </a:ext>
            </a:extLst>
          </p:cNvPr>
          <p:cNvSpPr/>
          <p:nvPr/>
        </p:nvSpPr>
        <p:spPr>
          <a:xfrm flipV="1">
            <a:off x="837701" y="3642226"/>
            <a:ext cx="3959860" cy="91574"/>
          </a:xfrm>
          <a:custGeom>
            <a:avLst/>
            <a:gdLst>
              <a:gd name="csX0" fmla="*/ 0 w 3931920"/>
              <a:gd name="csY0" fmla="*/ 106680 h 182880"/>
              <a:gd name="csX1" fmla="*/ 1950720 w 3931920"/>
              <a:gd name="csY1" fmla="*/ 0 h 182880"/>
              <a:gd name="csX2" fmla="*/ 3931920 w 3931920"/>
              <a:gd name="csY2" fmla="*/ 182880 h 182880"/>
              <a:gd name="csX0" fmla="*/ 0 w 3931920"/>
              <a:gd name="csY0" fmla="*/ 108464 h 184664"/>
              <a:gd name="csX1" fmla="*/ 1950720 w 3931920"/>
              <a:gd name="csY1" fmla="*/ 1784 h 184664"/>
              <a:gd name="csX2" fmla="*/ 3931920 w 3931920"/>
              <a:gd name="csY2" fmla="*/ 184664 h 184664"/>
              <a:gd name="csX0" fmla="*/ 0 w 3947160"/>
              <a:gd name="csY0" fmla="*/ 167676 h 182916"/>
              <a:gd name="csX1" fmla="*/ 1965960 w 3947160"/>
              <a:gd name="csY1" fmla="*/ 36 h 182916"/>
              <a:gd name="csX2" fmla="*/ 3947160 w 3947160"/>
              <a:gd name="csY2" fmla="*/ 182916 h 182916"/>
              <a:gd name="csX0" fmla="*/ 0 w 3947160"/>
              <a:gd name="csY0" fmla="*/ 167703 h 182943"/>
              <a:gd name="csX1" fmla="*/ 1965960 w 3947160"/>
              <a:gd name="csY1" fmla="*/ 63 h 182943"/>
              <a:gd name="csX2" fmla="*/ 3947160 w 3947160"/>
              <a:gd name="csY2" fmla="*/ 182943 h 182943"/>
              <a:gd name="csX0" fmla="*/ 0 w 3947160"/>
              <a:gd name="csY0" fmla="*/ 167703 h 182943"/>
              <a:gd name="csX1" fmla="*/ 1965960 w 3947160"/>
              <a:gd name="csY1" fmla="*/ 63 h 182943"/>
              <a:gd name="csX2" fmla="*/ 3947160 w 3947160"/>
              <a:gd name="csY2" fmla="*/ 182943 h 182943"/>
              <a:gd name="csX0" fmla="*/ 0 w 3959860"/>
              <a:gd name="csY0" fmla="*/ 176119 h 182892"/>
              <a:gd name="csX1" fmla="*/ 1978660 w 3959860"/>
              <a:gd name="csY1" fmla="*/ 12 h 182892"/>
              <a:gd name="csX2" fmla="*/ 3959860 w 3959860"/>
              <a:gd name="csY2" fmla="*/ 182892 h 182892"/>
              <a:gd name="csX0" fmla="*/ 0 w 3959860"/>
              <a:gd name="csY0" fmla="*/ 176120 h 182893"/>
              <a:gd name="csX1" fmla="*/ 1978660 w 3959860"/>
              <a:gd name="csY1" fmla="*/ 13 h 182893"/>
              <a:gd name="csX2" fmla="*/ 3959860 w 3959860"/>
              <a:gd name="csY2" fmla="*/ 182893 h 182893"/>
              <a:gd name="csX0" fmla="*/ 0 w 3959860"/>
              <a:gd name="csY0" fmla="*/ 176120 h 182893"/>
              <a:gd name="csX1" fmla="*/ 1978660 w 3959860"/>
              <a:gd name="csY1" fmla="*/ 13 h 182893"/>
              <a:gd name="csX2" fmla="*/ 3959860 w 3959860"/>
              <a:gd name="csY2" fmla="*/ 182893 h 182893"/>
              <a:gd name="csX0" fmla="*/ 0 w 3959860"/>
              <a:gd name="csY0" fmla="*/ 176372 h 183145"/>
              <a:gd name="csX1" fmla="*/ 1978660 w 3959860"/>
              <a:gd name="csY1" fmla="*/ 265 h 183145"/>
              <a:gd name="csX2" fmla="*/ 3959860 w 3959860"/>
              <a:gd name="csY2" fmla="*/ 183145 h 183145"/>
            </a:gdLst>
            <a:ahLst/>
            <a:cxnLst>
              <a:cxn ang="0">
                <a:pos x="csX0" y="csY0"/>
              </a:cxn>
              <a:cxn ang="0">
                <a:pos x="csX1" y="csY1"/>
              </a:cxn>
              <a:cxn ang="0">
                <a:pos x="csX2" y="csY2"/>
              </a:cxn>
            </a:cxnLst>
            <a:rect l="l" t="t" r="r" b="b"/>
            <a:pathLst>
              <a:path w="3959860" h="183145">
                <a:moveTo>
                  <a:pt x="0" y="176372"/>
                </a:moveTo>
                <a:cubicBezTo>
                  <a:pt x="590973" y="71386"/>
                  <a:pt x="1369483" y="-5097"/>
                  <a:pt x="1978660" y="265"/>
                </a:cubicBezTo>
                <a:cubicBezTo>
                  <a:pt x="2587837" y="5627"/>
                  <a:pt x="3395980" y="67998"/>
                  <a:pt x="3959860" y="183145"/>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Isosceles Triangle 42">
            <a:extLst>
              <a:ext uri="{FF2B5EF4-FFF2-40B4-BE49-F238E27FC236}">
                <a16:creationId xmlns:a16="http://schemas.microsoft.com/office/drawing/2014/main" id="{62C39D89-0E1D-9D9D-7909-07B868471C88}"/>
              </a:ext>
            </a:extLst>
          </p:cNvPr>
          <p:cNvSpPr/>
          <p:nvPr/>
        </p:nvSpPr>
        <p:spPr>
          <a:xfrm>
            <a:off x="593503" y="3642226"/>
            <a:ext cx="457200" cy="409074"/>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Isosceles Triangle 43">
            <a:extLst>
              <a:ext uri="{FF2B5EF4-FFF2-40B4-BE49-F238E27FC236}">
                <a16:creationId xmlns:a16="http://schemas.microsoft.com/office/drawing/2014/main" id="{60A258F1-6E37-6244-2017-995F545834DB}"/>
              </a:ext>
            </a:extLst>
          </p:cNvPr>
          <p:cNvSpPr/>
          <p:nvPr/>
        </p:nvSpPr>
        <p:spPr>
          <a:xfrm>
            <a:off x="4561162" y="3642226"/>
            <a:ext cx="457200" cy="409074"/>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E6741AEC-F8CB-E4D8-0257-328DF934DA89}"/>
              </a:ext>
            </a:extLst>
          </p:cNvPr>
          <p:cNvSpPr/>
          <p:nvPr/>
        </p:nvSpPr>
        <p:spPr>
          <a:xfrm>
            <a:off x="593503" y="4051300"/>
            <a:ext cx="4424859" cy="180472"/>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B33F6D41-4920-8879-CED3-9F3C83DD40DA}"/>
              </a:ext>
            </a:extLst>
          </p:cNvPr>
          <p:cNvSpPr txBox="1"/>
          <p:nvPr/>
        </p:nvSpPr>
        <p:spPr>
          <a:xfrm>
            <a:off x="354451" y="4292322"/>
            <a:ext cx="5357860" cy="2308324"/>
          </a:xfrm>
          <a:prstGeom prst="rect">
            <a:avLst/>
          </a:prstGeom>
          <a:noFill/>
        </p:spPr>
        <p:txBody>
          <a:bodyPr wrap="square" rtlCol="0">
            <a:spAutoFit/>
          </a:bodyPr>
          <a:lstStyle/>
          <a:p>
            <a:r>
              <a:rPr lang="ga-IE" sz="2400" dirty="0"/>
              <a:t>Athraigh an </a:t>
            </a:r>
            <a:r>
              <a:rPr lang="en-IE" sz="2400" dirty="0" err="1"/>
              <a:t>tuainairde</a:t>
            </a:r>
            <a:r>
              <a:rPr lang="en-IE" sz="2400" dirty="0"/>
              <a:t> </a:t>
            </a:r>
            <a:r>
              <a:rPr lang="ga-IE" sz="2400" dirty="0"/>
              <a:t>agus breathnaigh ar an minicíocht.</a:t>
            </a:r>
            <a:endParaRPr lang="en-IE" sz="2400" dirty="0"/>
          </a:p>
          <a:p>
            <a:br>
              <a:rPr lang="en-IE" sz="2400" dirty="0"/>
            </a:br>
            <a:r>
              <a:rPr lang="ga-IE" sz="2400" b="1" dirty="0"/>
              <a:t>Leideanna</a:t>
            </a:r>
            <a:r>
              <a:rPr lang="ga-IE" sz="2400" dirty="0"/>
              <a:t>: bain úsáid as giotár nó as sonaiméadar</a:t>
            </a:r>
            <a:r>
              <a:rPr lang="en-IE" sz="2400" dirty="0"/>
              <a:t> </a:t>
            </a:r>
            <a:r>
              <a:rPr lang="ga-IE" sz="2400" dirty="0"/>
              <a:t>ag minicíocht an-íseal (ísligh an tuin).</a:t>
            </a:r>
            <a:endParaRPr lang="en-IE" sz="2400" dirty="0"/>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171B1512-9068-8C8D-ABAC-7E19AFCAB4F8}"/>
                  </a:ext>
                </a:extLst>
              </p:cNvPr>
              <p:cNvSpPr txBox="1"/>
              <p:nvPr/>
            </p:nvSpPr>
            <p:spPr>
              <a:xfrm>
                <a:off x="6057901" y="4140791"/>
                <a:ext cx="3086099" cy="1384995"/>
              </a:xfrm>
              <a:prstGeom prst="rect">
                <a:avLst/>
              </a:prstGeom>
              <a:noFill/>
            </p:spPr>
            <p:txBody>
              <a:bodyPr wrap="square" rtlCol="0">
                <a:spAutoFit/>
              </a:bodyPr>
              <a:lstStyle/>
              <a:p>
                <a:pPr algn="l"/>
                <a:r>
                  <a:rPr lang="en-GB" sz="2800" b="1" dirty="0" err="1">
                    <a:latin typeface="Arial" panose="020B0604020202020204" pitchFamily="34" charset="0"/>
                    <a:cs typeface="Arial" panose="020B0604020202020204" pitchFamily="34" charset="0"/>
                  </a:rPr>
                  <a:t>Breathnú</a:t>
                </a:r>
                <a:r>
                  <a:rPr lang="en-GB" sz="2800" b="1" dirty="0">
                    <a:latin typeface="Arial" panose="020B0604020202020204" pitchFamily="34" charset="0"/>
                    <a:cs typeface="Arial" panose="020B0604020202020204" pitchFamily="34" charset="0"/>
                  </a:rPr>
                  <a:t>:</a:t>
                </a:r>
              </a:p>
              <a:p>
                <a:pPr algn="l"/>
                <a:r>
                  <a:rPr lang="en-GB" sz="2800" dirty="0" err="1">
                    <a:latin typeface="Arial" panose="020B0604020202020204" pitchFamily="34" charset="0"/>
                    <a:cs typeface="Arial" panose="020B0604020202020204" pitchFamily="34" charset="0"/>
                  </a:rPr>
                  <a:t>Tuainairde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ard</a:t>
                </a:r>
                <a:r>
                  <a:rPr lang="en-GB" sz="2800" dirty="0">
                    <a:latin typeface="Arial" panose="020B0604020202020204" pitchFamily="34" charset="0"/>
                    <a:cs typeface="Arial" panose="020B0604020202020204" pitchFamily="34" charset="0"/>
                  </a:rPr>
                  <a:t> </a:t>
                </a:r>
                <a14:m>
                  <m:oMath xmlns:m="http://schemas.openxmlformats.org/officeDocument/2006/math">
                    <m:r>
                      <a:rPr lang="en-GB" sz="2800" b="0" i="1" dirty="0" smtClean="0">
                        <a:latin typeface="Cambria Math" panose="02040503050406030204" pitchFamily="18" charset="0"/>
                        <a:cs typeface="Arial" panose="020B0604020202020204" pitchFamily="34" charset="0"/>
                      </a:rPr>
                      <m:t>→</m:t>
                    </m:r>
                  </m:oMath>
                </a14:m>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minicíocht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airde</a:t>
                </a:r>
                <a:endParaRPr lang="en-GB" sz="2800" dirty="0">
                  <a:latin typeface="Arial" panose="020B0604020202020204" pitchFamily="34" charset="0"/>
                  <a:cs typeface="Arial" panose="020B0604020202020204" pitchFamily="34" charset="0"/>
                </a:endParaRPr>
              </a:p>
            </p:txBody>
          </p:sp>
        </mc:Choice>
        <mc:Fallback xmlns="">
          <p:sp>
            <p:nvSpPr>
              <p:cNvPr id="48" name="TextBox 47">
                <a:extLst>
                  <a:ext uri="{FF2B5EF4-FFF2-40B4-BE49-F238E27FC236}">
                    <a16:creationId xmlns:a16="http://schemas.microsoft.com/office/drawing/2014/main" id="{171B1512-9068-8C8D-ABAC-7E19AFCAB4F8}"/>
                  </a:ext>
                </a:extLst>
              </p:cNvPr>
              <p:cNvSpPr txBox="1">
                <a:spLocks noRot="1" noChangeAspect="1" noMove="1" noResize="1" noEditPoints="1" noAdjustHandles="1" noChangeArrowheads="1" noChangeShapeType="1" noTextEdit="1"/>
              </p:cNvSpPr>
              <p:nvPr/>
            </p:nvSpPr>
            <p:spPr>
              <a:xfrm>
                <a:off x="6057901" y="4140791"/>
                <a:ext cx="3086099" cy="1384995"/>
              </a:xfrm>
              <a:prstGeom prst="rect">
                <a:avLst/>
              </a:prstGeom>
              <a:blipFill>
                <a:blip r:embed="rId3"/>
                <a:stretch>
                  <a:fillRect l="-4150" t="-4405" b="-11454"/>
                </a:stretch>
              </a:blipFill>
            </p:spPr>
            <p:txBody>
              <a:bodyPr/>
              <a:lstStyle/>
              <a:p>
                <a:r>
                  <a:rPr lang="en-IE">
                    <a:noFill/>
                  </a:rPr>
                  <a:t> </a:t>
                </a:r>
              </a:p>
            </p:txBody>
          </p:sp>
        </mc:Fallback>
      </mc:AlternateContent>
      <p:sp>
        <p:nvSpPr>
          <p:cNvPr id="3" name="TextBox 2">
            <a:extLst>
              <a:ext uri="{FF2B5EF4-FFF2-40B4-BE49-F238E27FC236}">
                <a16:creationId xmlns:a16="http://schemas.microsoft.com/office/drawing/2014/main" id="{1A749A55-12ED-4215-F85C-5FC7D50606A2}"/>
              </a:ext>
            </a:extLst>
          </p:cNvPr>
          <p:cNvSpPr txBox="1"/>
          <p:nvPr/>
        </p:nvSpPr>
        <p:spPr>
          <a:xfrm>
            <a:off x="220302" y="2857845"/>
            <a:ext cx="1468649" cy="646331"/>
          </a:xfrm>
          <a:prstGeom prst="rect">
            <a:avLst/>
          </a:prstGeom>
          <a:noFill/>
        </p:spPr>
        <p:txBody>
          <a:bodyPr wrap="square" rtlCol="0">
            <a:spAutoFit/>
          </a:bodyPr>
          <a:lstStyle/>
          <a:p>
            <a:pPr algn="l"/>
            <a:r>
              <a:rPr lang="en-GB" dirty="0">
                <a:latin typeface="Arial" panose="020B0604020202020204" pitchFamily="34" charset="0"/>
                <a:cs typeface="Arial" panose="020B0604020202020204" pitchFamily="34" charset="0"/>
              </a:rPr>
              <a:t>Sreang ag </a:t>
            </a:r>
            <a:r>
              <a:rPr lang="en-GB" dirty="0" err="1">
                <a:latin typeface="Arial" panose="020B0604020202020204" pitchFamily="34" charset="0"/>
                <a:cs typeface="Arial" panose="020B0604020202020204" pitchFamily="34" charset="0"/>
              </a:rPr>
              <a:t>gluiaseacht</a:t>
            </a:r>
            <a:endParaRPr lang="en-GB"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5421B13-28CA-1FCC-8164-9FE08F4268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2768" y="1729990"/>
            <a:ext cx="2624138" cy="1622655"/>
          </a:xfrm>
          <a:prstGeom prst="rect">
            <a:avLst/>
          </a:prstGeom>
        </p:spPr>
      </p:pic>
    </p:spTree>
    <p:extLst>
      <p:ext uri="{BB962C8B-B14F-4D97-AF65-F5344CB8AC3E}">
        <p14:creationId xmlns:p14="http://schemas.microsoft.com/office/powerpoint/2010/main" val="5911655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FF46D-034F-D28B-DAB1-2BCF05EE66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873FB6-3629-FD97-3CFA-CFBA337D2A57}"/>
              </a:ext>
            </a:extLst>
          </p:cNvPr>
          <p:cNvSpPr>
            <a:spLocks noGrp="1"/>
          </p:cNvSpPr>
          <p:nvPr>
            <p:ph type="title"/>
          </p:nvPr>
        </p:nvSpPr>
        <p:spPr>
          <a:xfrm>
            <a:off x="266700" y="165879"/>
            <a:ext cx="8674100" cy="590931"/>
          </a:xfrm>
        </p:spPr>
        <p:txBody>
          <a:bodyPr/>
          <a:lstStyle/>
          <a:p>
            <a:r>
              <a:rPr lang="en-IE" dirty="0"/>
              <a:t>U</a:t>
            </a:r>
            <a:r>
              <a:rPr lang="ga-IE" dirty="0"/>
              <a:t>irlisí bogearraí fuaime</a:t>
            </a:r>
            <a:endParaRPr lang="en-GB" dirty="0"/>
          </a:p>
        </p:txBody>
      </p:sp>
      <p:sp>
        <p:nvSpPr>
          <p:cNvPr id="6" name="TextBox 5">
            <a:extLst>
              <a:ext uri="{FF2B5EF4-FFF2-40B4-BE49-F238E27FC236}">
                <a16:creationId xmlns:a16="http://schemas.microsoft.com/office/drawing/2014/main" id="{06FFEFF5-3D8E-67AD-5A2C-B6FE7491E919}"/>
              </a:ext>
            </a:extLst>
          </p:cNvPr>
          <p:cNvSpPr txBox="1"/>
          <p:nvPr/>
        </p:nvSpPr>
        <p:spPr>
          <a:xfrm>
            <a:off x="587016" y="878391"/>
            <a:ext cx="5365519" cy="1446550"/>
          </a:xfrm>
          <a:prstGeom prst="rect">
            <a:avLst/>
          </a:prstGeom>
          <a:noFill/>
        </p:spPr>
        <p:txBody>
          <a:bodyPr wrap="square">
            <a:spAutoFit/>
          </a:bodyPr>
          <a:lstStyle/>
          <a:p>
            <a:r>
              <a:rPr lang="en-GB" sz="3200" b="1" dirty="0"/>
              <a:t>Twisted Wave</a:t>
            </a:r>
          </a:p>
          <a:p>
            <a:r>
              <a:rPr lang="en-GB" sz="2800" dirty="0"/>
              <a:t>Browser or iPad app</a:t>
            </a:r>
          </a:p>
          <a:p>
            <a:r>
              <a:rPr lang="en-GB" sz="2800" dirty="0"/>
              <a:t>Allows you to see the waveform </a:t>
            </a:r>
          </a:p>
        </p:txBody>
      </p:sp>
      <p:sp>
        <p:nvSpPr>
          <p:cNvPr id="24" name="TextBox 23">
            <a:extLst>
              <a:ext uri="{FF2B5EF4-FFF2-40B4-BE49-F238E27FC236}">
                <a16:creationId xmlns:a16="http://schemas.microsoft.com/office/drawing/2014/main" id="{FDA1C34C-5A72-4734-EC3B-D3B5F38DEE78}"/>
              </a:ext>
            </a:extLst>
          </p:cNvPr>
          <p:cNvSpPr txBox="1"/>
          <p:nvPr/>
        </p:nvSpPr>
        <p:spPr>
          <a:xfrm>
            <a:off x="587016" y="2920893"/>
            <a:ext cx="6062872" cy="1015663"/>
          </a:xfrm>
          <a:prstGeom prst="rect">
            <a:avLst/>
          </a:prstGeom>
          <a:noFill/>
        </p:spPr>
        <p:txBody>
          <a:bodyPr wrap="square">
            <a:spAutoFit/>
          </a:bodyPr>
          <a:lstStyle/>
          <a:p>
            <a:r>
              <a:rPr lang="en-GB" sz="3200" b="1" dirty="0"/>
              <a:t>noisemeter.co</a:t>
            </a:r>
            <a:endParaRPr lang="en-GB" sz="2800" b="1" dirty="0"/>
          </a:p>
          <a:p>
            <a:r>
              <a:rPr lang="en-GB" sz="2800" dirty="0"/>
              <a:t>Browser-based spectrum analysis</a:t>
            </a:r>
          </a:p>
        </p:txBody>
      </p:sp>
      <p:sp>
        <p:nvSpPr>
          <p:cNvPr id="31" name="Freeform: Shape 30">
            <a:extLst>
              <a:ext uri="{FF2B5EF4-FFF2-40B4-BE49-F238E27FC236}">
                <a16:creationId xmlns:a16="http://schemas.microsoft.com/office/drawing/2014/main" id="{99D8F195-ECF4-38BC-5700-76A12479F540}"/>
              </a:ext>
            </a:extLst>
          </p:cNvPr>
          <p:cNvSpPr/>
          <p:nvPr/>
        </p:nvSpPr>
        <p:spPr>
          <a:xfrm flipV="1">
            <a:off x="6510794" y="1309492"/>
            <a:ext cx="2157372" cy="659547"/>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5" name="Group 4">
            <a:extLst>
              <a:ext uri="{FF2B5EF4-FFF2-40B4-BE49-F238E27FC236}">
                <a16:creationId xmlns:a16="http://schemas.microsoft.com/office/drawing/2014/main" id="{D6FE3AE2-3C66-F1CF-4F0C-DB963C3F8D76}"/>
              </a:ext>
            </a:extLst>
          </p:cNvPr>
          <p:cNvGrpSpPr/>
          <p:nvPr/>
        </p:nvGrpSpPr>
        <p:grpSpPr>
          <a:xfrm>
            <a:off x="6216732" y="2753253"/>
            <a:ext cx="2340252" cy="1845401"/>
            <a:chOff x="6216732" y="2753253"/>
            <a:chExt cx="2340252" cy="1845401"/>
          </a:xfrm>
        </p:grpSpPr>
        <p:sp>
          <p:nvSpPr>
            <p:cNvPr id="3" name="Rectangle 6">
              <a:extLst>
                <a:ext uri="{FF2B5EF4-FFF2-40B4-BE49-F238E27FC236}">
                  <a16:creationId xmlns:a16="http://schemas.microsoft.com/office/drawing/2014/main" id="{BCAD1E45-ECDF-D6F1-456E-CD7F3E188177}"/>
                </a:ext>
              </a:extLst>
            </p:cNvPr>
            <p:cNvSpPr/>
            <p:nvPr/>
          </p:nvSpPr>
          <p:spPr>
            <a:xfrm>
              <a:off x="6610407" y="2753253"/>
              <a:ext cx="1651937" cy="1349277"/>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148D198D-01FE-A438-ACB6-7C24A826A4DF}"/>
                </a:ext>
              </a:extLst>
            </p:cNvPr>
            <p:cNvSpPr txBox="1"/>
            <p:nvPr/>
          </p:nvSpPr>
          <p:spPr>
            <a:xfrm>
              <a:off x="6216732" y="2825257"/>
              <a:ext cx="4235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a:t>
              </a:r>
            </a:p>
          </p:txBody>
        </p:sp>
        <p:sp>
          <p:nvSpPr>
            <p:cNvPr id="7" name="TextBox 6">
              <a:extLst>
                <a:ext uri="{FF2B5EF4-FFF2-40B4-BE49-F238E27FC236}">
                  <a16:creationId xmlns:a16="http://schemas.microsoft.com/office/drawing/2014/main" id="{8324FB29-D212-09D0-32B5-49CA675A4931}"/>
                </a:ext>
              </a:extLst>
            </p:cNvPr>
            <p:cNvSpPr txBox="1"/>
            <p:nvPr/>
          </p:nvSpPr>
          <p:spPr>
            <a:xfrm>
              <a:off x="8054064" y="4075434"/>
              <a:ext cx="502920" cy="523220"/>
            </a:xfrm>
            <a:prstGeom prst="rect">
              <a:avLst/>
            </a:prstGeom>
            <a:noFill/>
          </p:spPr>
          <p:txBody>
            <a:bodyPr wrap="square">
              <a:spAutoFit/>
            </a:bodyPr>
            <a:lstStyle/>
            <a:p>
              <a:r>
                <a:rPr lang="en-GB" sz="2800" i="1" dirty="0">
                  <a:latin typeface="Times New Roman" panose="02020603050405020304" pitchFamily="18" charset="0"/>
                  <a:cs typeface="Times New Roman" panose="02020603050405020304" pitchFamily="18" charset="0"/>
                </a:rPr>
                <a:t>f</a:t>
              </a:r>
              <a:endParaRPr lang="en-GB" sz="2800" dirty="0"/>
            </a:p>
          </p:txBody>
        </p:sp>
        <p:sp>
          <p:nvSpPr>
            <p:cNvPr id="9" name="Rectangle 8">
              <a:extLst>
                <a:ext uri="{FF2B5EF4-FFF2-40B4-BE49-F238E27FC236}">
                  <a16:creationId xmlns:a16="http://schemas.microsoft.com/office/drawing/2014/main" id="{D7373350-8D5C-8BC5-CFE3-5EE5612C4A2B}"/>
                </a:ext>
              </a:extLst>
            </p:cNvPr>
            <p:cNvSpPr/>
            <p:nvPr/>
          </p:nvSpPr>
          <p:spPr>
            <a:xfrm>
              <a:off x="6696101" y="3497358"/>
              <a:ext cx="45720" cy="58976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14DB174-E22F-17C4-547E-BDD17899B8B1}"/>
                </a:ext>
              </a:extLst>
            </p:cNvPr>
            <p:cNvSpPr/>
            <p:nvPr/>
          </p:nvSpPr>
          <p:spPr>
            <a:xfrm>
              <a:off x="6771179" y="3253323"/>
              <a:ext cx="45720" cy="83380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497B3620-2F93-B577-6C8D-57A482227931}"/>
                </a:ext>
              </a:extLst>
            </p:cNvPr>
            <p:cNvSpPr/>
            <p:nvPr/>
          </p:nvSpPr>
          <p:spPr>
            <a:xfrm>
              <a:off x="6823397" y="2859489"/>
              <a:ext cx="45719" cy="122763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4CFEE1C3-85E1-D1D6-9F9F-A3601CEF7057}"/>
                </a:ext>
              </a:extLst>
            </p:cNvPr>
            <p:cNvSpPr/>
            <p:nvPr/>
          </p:nvSpPr>
          <p:spPr>
            <a:xfrm>
              <a:off x="6895198" y="3253323"/>
              <a:ext cx="45720" cy="83380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984169F0-D0E2-79AE-39F6-F86508418657}"/>
                </a:ext>
              </a:extLst>
            </p:cNvPr>
            <p:cNvSpPr/>
            <p:nvPr/>
          </p:nvSpPr>
          <p:spPr>
            <a:xfrm>
              <a:off x="6954330" y="3497358"/>
              <a:ext cx="45720" cy="58976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8F097B8-CC6A-96B4-2019-93D590EB3772}"/>
                </a:ext>
              </a:extLst>
            </p:cNvPr>
            <p:cNvSpPr/>
            <p:nvPr/>
          </p:nvSpPr>
          <p:spPr>
            <a:xfrm>
              <a:off x="7008817" y="3679394"/>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4B41186E-A9E6-3864-C808-82527D3A3064}"/>
                </a:ext>
              </a:extLst>
            </p:cNvPr>
            <p:cNvSpPr/>
            <p:nvPr/>
          </p:nvSpPr>
          <p:spPr>
            <a:xfrm>
              <a:off x="7071148" y="3714220"/>
              <a:ext cx="48134" cy="366752"/>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793D1EE-AED1-565F-3531-A4CAC3C7DF13}"/>
                </a:ext>
              </a:extLst>
            </p:cNvPr>
            <p:cNvSpPr/>
            <p:nvPr/>
          </p:nvSpPr>
          <p:spPr>
            <a:xfrm>
              <a:off x="7132108" y="3641195"/>
              <a:ext cx="45719" cy="43977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D85CC22E-10F8-D280-A07B-4A757FBE107C}"/>
                </a:ext>
              </a:extLst>
            </p:cNvPr>
            <p:cNvSpPr/>
            <p:nvPr/>
          </p:nvSpPr>
          <p:spPr>
            <a:xfrm>
              <a:off x="7186654" y="3753908"/>
              <a:ext cx="54547" cy="32706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FC3AC1E2-37B1-ADC5-910E-19075AF58439}"/>
                </a:ext>
              </a:extLst>
            </p:cNvPr>
            <p:cNvSpPr/>
            <p:nvPr/>
          </p:nvSpPr>
          <p:spPr>
            <a:xfrm>
              <a:off x="7241202" y="3679394"/>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754CFD5C-4B25-8587-1D14-D2468949803E}"/>
                </a:ext>
              </a:extLst>
            </p:cNvPr>
            <p:cNvSpPr/>
            <p:nvPr/>
          </p:nvSpPr>
          <p:spPr>
            <a:xfrm>
              <a:off x="7295749" y="3826932"/>
              <a:ext cx="45719" cy="25403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8ABC607C-97F2-FC13-38CF-A0CED4D83836}"/>
                </a:ext>
              </a:extLst>
            </p:cNvPr>
            <p:cNvSpPr/>
            <p:nvPr/>
          </p:nvSpPr>
          <p:spPr>
            <a:xfrm>
              <a:off x="7348006" y="3872970"/>
              <a:ext cx="45719" cy="20800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AC67C84B-5A15-756A-5CB6-98CBFCB0C2CA}"/>
                </a:ext>
              </a:extLst>
            </p:cNvPr>
            <p:cNvSpPr/>
            <p:nvPr/>
          </p:nvSpPr>
          <p:spPr>
            <a:xfrm>
              <a:off x="7404432" y="3801533"/>
              <a:ext cx="45719" cy="27390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AC1B0263-7FDA-5E00-F6D1-FC86800546F4}"/>
                </a:ext>
              </a:extLst>
            </p:cNvPr>
            <p:cNvSpPr/>
            <p:nvPr/>
          </p:nvSpPr>
          <p:spPr>
            <a:xfrm>
              <a:off x="7465516" y="3698345"/>
              <a:ext cx="45719" cy="37708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F9BFF6EA-CFC8-0807-FE48-3A47BD60E47E}"/>
                </a:ext>
              </a:extLst>
            </p:cNvPr>
            <p:cNvSpPr/>
            <p:nvPr/>
          </p:nvSpPr>
          <p:spPr>
            <a:xfrm>
              <a:off x="7526600" y="3761650"/>
              <a:ext cx="45719" cy="32706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8B3E6030-1FEE-D575-8435-70707811DF19}"/>
                </a:ext>
              </a:extLst>
            </p:cNvPr>
            <p:cNvSpPr/>
            <p:nvPr/>
          </p:nvSpPr>
          <p:spPr>
            <a:xfrm>
              <a:off x="7574336" y="3844394"/>
              <a:ext cx="45719" cy="24431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C4D3B504-0A1E-66F2-A26B-C768B433831A}"/>
                </a:ext>
              </a:extLst>
            </p:cNvPr>
            <p:cNvSpPr/>
            <p:nvPr/>
          </p:nvSpPr>
          <p:spPr>
            <a:xfrm>
              <a:off x="7626867" y="3872970"/>
              <a:ext cx="45719" cy="215742"/>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8DCC7500-BF62-F7B7-546C-B2DCD478780F}"/>
                </a:ext>
              </a:extLst>
            </p:cNvPr>
            <p:cNvSpPr/>
            <p:nvPr/>
          </p:nvSpPr>
          <p:spPr>
            <a:xfrm>
              <a:off x="7672586" y="3826932"/>
              <a:ext cx="45719" cy="26178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11895CC7-717E-2D8F-A3DC-2CA644692BBC}"/>
                </a:ext>
              </a:extLst>
            </p:cNvPr>
            <p:cNvSpPr/>
            <p:nvPr/>
          </p:nvSpPr>
          <p:spPr>
            <a:xfrm>
              <a:off x="7710686" y="3826932"/>
              <a:ext cx="45719" cy="26178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75070812-4DD6-A0D8-30DA-0FA523030C2F}"/>
                </a:ext>
              </a:extLst>
            </p:cNvPr>
            <p:cNvSpPr/>
            <p:nvPr/>
          </p:nvSpPr>
          <p:spPr>
            <a:xfrm>
              <a:off x="6633770" y="3685548"/>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0" name="TextBox 29">
            <a:extLst>
              <a:ext uri="{FF2B5EF4-FFF2-40B4-BE49-F238E27FC236}">
                <a16:creationId xmlns:a16="http://schemas.microsoft.com/office/drawing/2014/main" id="{1743D852-F4C1-ED71-2F51-56516B871DF7}"/>
              </a:ext>
            </a:extLst>
          </p:cNvPr>
          <p:cNvSpPr txBox="1"/>
          <p:nvPr/>
        </p:nvSpPr>
        <p:spPr>
          <a:xfrm>
            <a:off x="657051" y="4531275"/>
            <a:ext cx="5836774" cy="1446550"/>
          </a:xfrm>
          <a:prstGeom prst="rect">
            <a:avLst/>
          </a:prstGeom>
          <a:noFill/>
        </p:spPr>
        <p:txBody>
          <a:bodyPr wrap="square">
            <a:spAutoFit/>
          </a:bodyPr>
          <a:lstStyle/>
          <a:p>
            <a:r>
              <a:rPr lang="en-GB" sz="3200" b="1" dirty="0" err="1"/>
              <a:t>phyphox</a:t>
            </a:r>
            <a:r>
              <a:rPr lang="en-GB" sz="3200" b="1" dirty="0"/>
              <a:t> app</a:t>
            </a:r>
            <a:endParaRPr lang="en-GB" sz="2800" b="1" dirty="0"/>
          </a:p>
          <a:p>
            <a:r>
              <a:rPr lang="en-GB" sz="2800" dirty="0"/>
              <a:t>Generate tones, view waveforms, analyse spectra</a:t>
            </a:r>
          </a:p>
        </p:txBody>
      </p:sp>
      <p:grpSp>
        <p:nvGrpSpPr>
          <p:cNvPr id="8" name="Group 7">
            <a:extLst>
              <a:ext uri="{FF2B5EF4-FFF2-40B4-BE49-F238E27FC236}">
                <a16:creationId xmlns:a16="http://schemas.microsoft.com/office/drawing/2014/main" id="{F27BECC7-EB84-EC27-2F1A-9A731DB8B60E}"/>
              </a:ext>
            </a:extLst>
          </p:cNvPr>
          <p:cNvGrpSpPr/>
          <p:nvPr/>
        </p:nvGrpSpPr>
        <p:grpSpPr>
          <a:xfrm>
            <a:off x="7269016" y="5020526"/>
            <a:ext cx="529899" cy="1099041"/>
            <a:chOff x="7269016" y="5020526"/>
            <a:chExt cx="529899" cy="1099041"/>
          </a:xfrm>
        </p:grpSpPr>
        <p:sp>
          <p:nvSpPr>
            <p:cNvPr id="35" name="Rectangle: Rounded Corners 34">
              <a:extLst>
                <a:ext uri="{FF2B5EF4-FFF2-40B4-BE49-F238E27FC236}">
                  <a16:creationId xmlns:a16="http://schemas.microsoft.com/office/drawing/2014/main" id="{DD0B6E9C-E140-9B28-5DC0-445D2882AC62}"/>
                </a:ext>
              </a:extLst>
            </p:cNvPr>
            <p:cNvSpPr/>
            <p:nvPr/>
          </p:nvSpPr>
          <p:spPr>
            <a:xfrm>
              <a:off x="7269016" y="5020526"/>
              <a:ext cx="529899" cy="1099041"/>
            </a:xfrm>
            <a:prstGeom prst="roundRect">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EDC8C872-1487-A239-1D3C-23AA13B9C41E}"/>
                </a:ext>
              </a:extLst>
            </p:cNvPr>
            <p:cNvSpPr/>
            <p:nvPr/>
          </p:nvSpPr>
          <p:spPr>
            <a:xfrm>
              <a:off x="7289462" y="5136994"/>
              <a:ext cx="492343" cy="228600"/>
            </a:xfrm>
            <a:prstGeom prst="rect">
              <a:avLst/>
            </a:prstGeom>
            <a:solidFill>
              <a:srgbClr val="FFC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Freeform: Shape 36">
              <a:extLst>
                <a:ext uri="{FF2B5EF4-FFF2-40B4-BE49-F238E27FC236}">
                  <a16:creationId xmlns:a16="http://schemas.microsoft.com/office/drawing/2014/main" id="{8A135FAA-35FD-C018-BCE1-F013C4C594F5}"/>
                </a:ext>
              </a:extLst>
            </p:cNvPr>
            <p:cNvSpPr/>
            <p:nvPr/>
          </p:nvSpPr>
          <p:spPr>
            <a:xfrm flipV="1">
              <a:off x="7323400" y="5458980"/>
              <a:ext cx="406400" cy="172867"/>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8" name="Freeform: Shape 37">
              <a:extLst>
                <a:ext uri="{FF2B5EF4-FFF2-40B4-BE49-F238E27FC236}">
                  <a16:creationId xmlns:a16="http://schemas.microsoft.com/office/drawing/2014/main" id="{E7C75CA7-F391-4A00-D751-69192B992973}"/>
                </a:ext>
              </a:extLst>
            </p:cNvPr>
            <p:cNvSpPr/>
            <p:nvPr/>
          </p:nvSpPr>
          <p:spPr>
            <a:xfrm>
              <a:off x="7323400" y="5725234"/>
              <a:ext cx="406400" cy="252916"/>
            </a:xfrm>
            <a:custGeom>
              <a:avLst/>
              <a:gdLst>
                <a:gd name="csX0" fmla="*/ 0 w 1041400"/>
                <a:gd name="csY0" fmla="*/ 317500 h 749300"/>
                <a:gd name="csX1" fmla="*/ 38100 w 1041400"/>
                <a:gd name="csY1" fmla="*/ 393700 h 749300"/>
                <a:gd name="csX2" fmla="*/ 152400 w 1041400"/>
                <a:gd name="csY2" fmla="*/ 330200 h 749300"/>
                <a:gd name="csX3" fmla="*/ 279400 w 1041400"/>
                <a:gd name="csY3" fmla="*/ 457200 h 749300"/>
                <a:gd name="csX4" fmla="*/ 419100 w 1041400"/>
                <a:gd name="csY4" fmla="*/ 406400 h 749300"/>
                <a:gd name="csX5" fmla="*/ 520700 w 1041400"/>
                <a:gd name="csY5" fmla="*/ 571500 h 749300"/>
                <a:gd name="csX6" fmla="*/ 546100 w 1041400"/>
                <a:gd name="csY6" fmla="*/ 0 h 749300"/>
                <a:gd name="csX7" fmla="*/ 609600 w 1041400"/>
                <a:gd name="csY7" fmla="*/ 647700 h 749300"/>
                <a:gd name="csX8" fmla="*/ 647700 w 1041400"/>
                <a:gd name="csY8" fmla="*/ 546100 h 749300"/>
                <a:gd name="csX9" fmla="*/ 660400 w 1041400"/>
                <a:gd name="csY9" fmla="*/ 685800 h 749300"/>
                <a:gd name="csX10" fmla="*/ 698500 w 1041400"/>
                <a:gd name="csY10" fmla="*/ 571500 h 749300"/>
                <a:gd name="csX11" fmla="*/ 698500 w 1041400"/>
                <a:gd name="csY11" fmla="*/ 685800 h 749300"/>
                <a:gd name="csX12" fmla="*/ 774700 w 1041400"/>
                <a:gd name="csY12" fmla="*/ 584200 h 749300"/>
                <a:gd name="csX13" fmla="*/ 774700 w 1041400"/>
                <a:gd name="csY13" fmla="*/ 584200 h 749300"/>
                <a:gd name="csX14" fmla="*/ 838200 w 1041400"/>
                <a:gd name="csY14" fmla="*/ 584200 h 749300"/>
                <a:gd name="csX15" fmla="*/ 901700 w 1041400"/>
                <a:gd name="csY15" fmla="*/ 736600 h 749300"/>
                <a:gd name="csX16" fmla="*/ 952500 w 1041400"/>
                <a:gd name="csY16" fmla="*/ 381000 h 749300"/>
                <a:gd name="csX17" fmla="*/ 952500 w 1041400"/>
                <a:gd name="csY17" fmla="*/ 723900 h 749300"/>
                <a:gd name="csX18" fmla="*/ 1041400 w 1041400"/>
                <a:gd name="csY18" fmla="*/ 749300 h 7493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041400" h="749300">
                  <a:moveTo>
                    <a:pt x="0" y="317500"/>
                  </a:moveTo>
                  <a:lnTo>
                    <a:pt x="38100" y="393700"/>
                  </a:lnTo>
                  <a:lnTo>
                    <a:pt x="152400" y="330200"/>
                  </a:lnTo>
                  <a:lnTo>
                    <a:pt x="279400" y="457200"/>
                  </a:lnTo>
                  <a:lnTo>
                    <a:pt x="419100" y="406400"/>
                  </a:lnTo>
                  <a:lnTo>
                    <a:pt x="520700" y="571500"/>
                  </a:lnTo>
                  <a:lnTo>
                    <a:pt x="546100" y="0"/>
                  </a:lnTo>
                  <a:lnTo>
                    <a:pt x="609600" y="647700"/>
                  </a:lnTo>
                  <a:lnTo>
                    <a:pt x="647700" y="546100"/>
                  </a:lnTo>
                  <a:lnTo>
                    <a:pt x="660400" y="685800"/>
                  </a:lnTo>
                  <a:lnTo>
                    <a:pt x="698500" y="571500"/>
                  </a:lnTo>
                  <a:lnTo>
                    <a:pt x="698500" y="685800"/>
                  </a:lnTo>
                  <a:lnTo>
                    <a:pt x="774700" y="584200"/>
                  </a:lnTo>
                  <a:lnTo>
                    <a:pt x="774700" y="584200"/>
                  </a:lnTo>
                  <a:lnTo>
                    <a:pt x="838200" y="584200"/>
                  </a:lnTo>
                  <a:lnTo>
                    <a:pt x="901700" y="736600"/>
                  </a:lnTo>
                  <a:lnTo>
                    <a:pt x="952500" y="381000"/>
                  </a:lnTo>
                  <a:lnTo>
                    <a:pt x="952500" y="723900"/>
                  </a:lnTo>
                  <a:lnTo>
                    <a:pt x="1041400" y="749300"/>
                  </a:lnTo>
                </a:path>
              </a:pathLst>
            </a:custGeom>
            <a:noFill/>
            <a:ln w="28575">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Isosceles Triangle 38">
              <a:extLst>
                <a:ext uri="{FF2B5EF4-FFF2-40B4-BE49-F238E27FC236}">
                  <a16:creationId xmlns:a16="http://schemas.microsoft.com/office/drawing/2014/main" id="{E30776DF-D717-1B21-E6F7-3F1DB1C96771}"/>
                </a:ext>
              </a:extLst>
            </p:cNvPr>
            <p:cNvSpPr/>
            <p:nvPr/>
          </p:nvSpPr>
          <p:spPr>
            <a:xfrm rot="5400000">
              <a:off x="7330961" y="5186009"/>
              <a:ext cx="165329" cy="121897"/>
            </a:xfrm>
            <a:prstGeom prst="triangle">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1" name="Straight Connector 40">
              <a:extLst>
                <a:ext uri="{FF2B5EF4-FFF2-40B4-BE49-F238E27FC236}">
                  <a16:creationId xmlns:a16="http://schemas.microsoft.com/office/drawing/2014/main" id="{0DA8B242-3F3B-0119-3C9C-629BC1AC3A07}"/>
                </a:ext>
              </a:extLst>
            </p:cNvPr>
            <p:cNvCxnSpPr/>
            <p:nvPr/>
          </p:nvCxnSpPr>
          <p:spPr>
            <a:xfrm>
              <a:off x="7567176" y="5175518"/>
              <a:ext cx="0" cy="142875"/>
            </a:xfrm>
            <a:prstGeom prst="line">
              <a:avLst/>
            </a:prstGeom>
            <a:ln w="28575">
              <a:solidFill>
                <a:srgbClr val="F2F2F2"/>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C33D6950-DFB8-6690-4C94-B12015B0A889}"/>
                </a:ext>
              </a:extLst>
            </p:cNvPr>
            <p:cNvCxnSpPr/>
            <p:nvPr/>
          </p:nvCxnSpPr>
          <p:spPr>
            <a:xfrm>
              <a:off x="7649726" y="5175519"/>
              <a:ext cx="0" cy="142875"/>
            </a:xfrm>
            <a:prstGeom prst="line">
              <a:avLst/>
            </a:prstGeom>
            <a:ln w="28575">
              <a:solidFill>
                <a:srgbClr val="F2F2F2"/>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32" name="Rectangle 6">
            <a:extLst>
              <a:ext uri="{FF2B5EF4-FFF2-40B4-BE49-F238E27FC236}">
                <a16:creationId xmlns:a16="http://schemas.microsoft.com/office/drawing/2014/main" id="{CE245C08-D618-F415-39FB-AC6F2A14B03F}"/>
              </a:ext>
            </a:extLst>
          </p:cNvPr>
          <p:cNvSpPr/>
          <p:nvPr/>
        </p:nvSpPr>
        <p:spPr>
          <a:xfrm>
            <a:off x="6510794" y="1066847"/>
            <a:ext cx="2157372" cy="1133451"/>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3250DB01-FB03-F9F8-F5BE-838CFF3E773A}"/>
              </a:ext>
            </a:extLst>
          </p:cNvPr>
          <p:cNvSpPr txBox="1"/>
          <p:nvPr/>
        </p:nvSpPr>
        <p:spPr>
          <a:xfrm>
            <a:off x="6045560" y="926560"/>
            <a:ext cx="4235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a:t>
            </a:r>
          </a:p>
        </p:txBody>
      </p:sp>
      <p:sp>
        <p:nvSpPr>
          <p:cNvPr id="34" name="TextBox 33">
            <a:extLst>
              <a:ext uri="{FF2B5EF4-FFF2-40B4-BE49-F238E27FC236}">
                <a16:creationId xmlns:a16="http://schemas.microsoft.com/office/drawing/2014/main" id="{E89876D5-404D-8681-D86D-32F3C129531E}"/>
              </a:ext>
            </a:extLst>
          </p:cNvPr>
          <p:cNvSpPr txBox="1"/>
          <p:nvPr/>
        </p:nvSpPr>
        <p:spPr>
          <a:xfrm>
            <a:off x="8556984" y="2111932"/>
            <a:ext cx="284052"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t</a:t>
            </a:r>
          </a:p>
        </p:txBody>
      </p:sp>
    </p:spTree>
    <p:extLst>
      <p:ext uri="{BB962C8B-B14F-4D97-AF65-F5344CB8AC3E}">
        <p14:creationId xmlns:p14="http://schemas.microsoft.com/office/powerpoint/2010/main" val="23764898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F4ED8-5C3B-2CF2-049B-6BAE3D5B5B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CBA384-624E-C342-A2F5-0E479DE9981F}"/>
              </a:ext>
            </a:extLst>
          </p:cNvPr>
          <p:cNvSpPr>
            <a:spLocks noGrp="1"/>
          </p:cNvSpPr>
          <p:nvPr>
            <p:ph type="title"/>
          </p:nvPr>
        </p:nvSpPr>
        <p:spPr>
          <a:xfrm>
            <a:off x="266700" y="165879"/>
            <a:ext cx="8674100" cy="590931"/>
          </a:xfrm>
        </p:spPr>
        <p:txBody>
          <a:bodyPr/>
          <a:lstStyle/>
          <a:p>
            <a:r>
              <a:rPr lang="en-GB" dirty="0" err="1"/>
              <a:t>Tonnchruth</a:t>
            </a:r>
            <a:r>
              <a:rPr lang="en-GB" dirty="0"/>
              <a:t> agus </a:t>
            </a:r>
            <a:r>
              <a:rPr lang="en-GB" dirty="0" err="1"/>
              <a:t>minicíocht</a:t>
            </a:r>
            <a:endParaRPr lang="en-GB" dirty="0"/>
          </a:p>
        </p:txBody>
      </p:sp>
      <p:sp>
        <p:nvSpPr>
          <p:cNvPr id="6" name="TextBox 5">
            <a:extLst>
              <a:ext uri="{FF2B5EF4-FFF2-40B4-BE49-F238E27FC236}">
                <a16:creationId xmlns:a16="http://schemas.microsoft.com/office/drawing/2014/main" id="{50FC8935-44AF-8F4D-CF89-D4FC21F2038E}"/>
              </a:ext>
            </a:extLst>
          </p:cNvPr>
          <p:cNvSpPr txBox="1"/>
          <p:nvPr/>
        </p:nvSpPr>
        <p:spPr>
          <a:xfrm>
            <a:off x="523459" y="813505"/>
            <a:ext cx="6132021" cy="646331"/>
          </a:xfrm>
          <a:prstGeom prst="rect">
            <a:avLst/>
          </a:prstGeom>
          <a:noFill/>
        </p:spPr>
        <p:txBody>
          <a:bodyPr wrap="square">
            <a:spAutoFit/>
          </a:bodyPr>
          <a:lstStyle/>
          <a:p>
            <a:r>
              <a:rPr lang="en-GB" sz="3600" dirty="0">
                <a:hlinkClick r:id="rId3"/>
              </a:rPr>
              <a:t>https://twistedwave.com/</a:t>
            </a:r>
            <a:r>
              <a:rPr lang="en-GB" sz="3600" dirty="0"/>
              <a:t>  </a:t>
            </a:r>
          </a:p>
        </p:txBody>
      </p:sp>
      <p:sp>
        <p:nvSpPr>
          <p:cNvPr id="3" name="TextBox 2">
            <a:extLst>
              <a:ext uri="{FF2B5EF4-FFF2-40B4-BE49-F238E27FC236}">
                <a16:creationId xmlns:a16="http://schemas.microsoft.com/office/drawing/2014/main" id="{E014725D-C1D2-6375-217D-E71A8798D409}"/>
              </a:ext>
            </a:extLst>
          </p:cNvPr>
          <p:cNvSpPr txBox="1"/>
          <p:nvPr/>
        </p:nvSpPr>
        <p:spPr>
          <a:xfrm>
            <a:off x="159997" y="1453841"/>
            <a:ext cx="9002336" cy="1384995"/>
          </a:xfrm>
          <a:prstGeom prst="rect">
            <a:avLst/>
          </a:prstGeom>
          <a:noFill/>
        </p:spPr>
        <p:txBody>
          <a:bodyPr wrap="none" rtlCol="0">
            <a:spAutoFit/>
          </a:bodyPr>
          <a:lstStyle/>
          <a:p>
            <a:r>
              <a:rPr lang="en-GB" sz="2800" dirty="0">
                <a:solidFill>
                  <a:schemeClr val="accent3"/>
                </a:solidFill>
                <a:latin typeface="Arial" panose="020B0604020202020204" pitchFamily="34" charset="0"/>
                <a:cs typeface="Arial" panose="020B0604020202020204" pitchFamily="34" charset="0"/>
              </a:rPr>
              <a:t>1.</a:t>
            </a:r>
            <a:r>
              <a:rPr lang="en-GB" sz="2800" dirty="0">
                <a:latin typeface="Arial" panose="020B0604020202020204" pitchFamily="34" charset="0"/>
                <a:cs typeface="Arial" panose="020B0604020202020204" pitchFamily="34" charset="0"/>
              </a:rPr>
              <a:t> </a:t>
            </a:r>
            <a:r>
              <a:rPr lang="ga-IE" sz="2400" dirty="0"/>
              <a:t>Taifead torann íseal-</a:t>
            </a:r>
            <a:r>
              <a:rPr lang="en-IE" sz="2400" dirty="0" err="1"/>
              <a:t>tuainairde</a:t>
            </a:r>
            <a:r>
              <a:rPr lang="ga-IE" sz="2400" dirty="0"/>
              <a:t> agus ansin fuaim shíofach</a:t>
            </a:r>
            <a:r>
              <a:rPr lang="en-IE" sz="2400" dirty="0"/>
              <a:t>/</a:t>
            </a:r>
            <a:r>
              <a:rPr lang="en-IE" sz="1100" dirty="0"/>
              <a:t>hissing</a:t>
            </a:r>
            <a:r>
              <a:rPr lang="ga-IE" sz="2400" dirty="0"/>
              <a:t>.</a:t>
            </a:r>
            <a:endParaRPr lang="en-IE" sz="2400" dirty="0"/>
          </a:p>
          <a:p>
            <a:br>
              <a:rPr lang="en-IE" sz="2800" dirty="0"/>
            </a:br>
            <a:endParaRPr lang="en-GB" sz="28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54A8FDB3-D948-EFBF-B166-5B7E6A384F2F}"/>
              </a:ext>
            </a:extLst>
          </p:cNvPr>
          <p:cNvSpPr txBox="1"/>
          <p:nvPr/>
        </p:nvSpPr>
        <p:spPr>
          <a:xfrm>
            <a:off x="168018" y="2129684"/>
            <a:ext cx="5507587" cy="523220"/>
          </a:xfrm>
          <a:prstGeom prst="rect">
            <a:avLst/>
          </a:prstGeom>
          <a:noFill/>
        </p:spPr>
        <p:txBody>
          <a:bodyPr wrap="square" rtlCol="0">
            <a:spAutoFit/>
          </a:bodyPr>
          <a:lstStyle/>
          <a:p>
            <a:r>
              <a:rPr lang="en-GB" sz="2800" dirty="0">
                <a:solidFill>
                  <a:schemeClr val="accent3"/>
                </a:solidFill>
                <a:latin typeface="Arial" panose="020B0604020202020204" pitchFamily="34" charset="0"/>
                <a:cs typeface="Arial" panose="020B0604020202020204" pitchFamily="34" charset="0"/>
              </a:rPr>
              <a:t>2. </a:t>
            </a:r>
            <a:r>
              <a:rPr lang="ga-IE" sz="2400" dirty="0"/>
              <a:t>Zúmáil isteach ar chuid den tonn</a:t>
            </a:r>
            <a:r>
              <a:rPr lang="en-GB" sz="2400" dirty="0">
                <a:latin typeface="Arial" panose="020B0604020202020204" pitchFamily="34" charset="0"/>
                <a:cs typeface="Arial" panose="020B0604020202020204" pitchFamily="34" charset="0"/>
              </a:rPr>
              <a:t>:</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2947B52-8A4F-BC24-D8F6-C8C62291B555}"/>
                  </a:ext>
                </a:extLst>
              </p:cNvPr>
              <p:cNvSpPr txBox="1"/>
              <p:nvPr/>
            </p:nvSpPr>
            <p:spPr>
              <a:xfrm>
                <a:off x="5368567" y="2886980"/>
                <a:ext cx="3635302" cy="2139304"/>
              </a:xfrm>
              <a:prstGeom prst="rect">
                <a:avLst/>
              </a:prstGeom>
              <a:noFill/>
            </p:spPr>
            <p:txBody>
              <a:bodyPr wrap="square" rtlCol="0">
                <a:spAutoFit/>
              </a:bodyPr>
              <a:lstStyle/>
              <a:p>
                <a:r>
                  <a:rPr lang="en-GB" sz="2800" dirty="0">
                    <a:solidFill>
                      <a:schemeClr val="accent3"/>
                    </a:solidFill>
                    <a:latin typeface="Arial" panose="020B0604020202020204" pitchFamily="34" charset="0"/>
                    <a:cs typeface="Arial" panose="020B0604020202020204" pitchFamily="34" charset="0"/>
                  </a:rPr>
                  <a:t>4. </a:t>
                </a:r>
                <a:r>
                  <a:rPr lang="ga-IE" sz="2400" dirty="0"/>
                  <a:t>Ríomh an mhinicíocht:</a:t>
                </a:r>
                <a:endParaRPr lang="en-IE" sz="2400" dirty="0"/>
              </a:p>
              <a:p>
                <a:pPr/>
                <a14:m>
                  <m:oMathPara xmlns:m="http://schemas.openxmlformats.org/officeDocument/2006/math">
                    <m:oMath>
                      <m:r>
                        <a:rPr lang="en-GB" sz="2800" b="0" i="1" smtClean="0">
                          <a:latin typeface="Cambria Math" panose="02040503050406030204" pitchFamily="18" charset="0"/>
                          <a:cs typeface="Arial" panose="020B0604020202020204" pitchFamily="34" charset="0"/>
                        </a:rPr>
                        <m:t>𝑓</m:t>
                      </m:r>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𝑇</m:t>
                          </m:r>
                        </m:den>
                      </m:f>
                    </m:oMath>
                  </m:oMathPara>
                </a14:m>
                <a:endParaRPr lang="en-GB" sz="2800" dirty="0">
                  <a:latin typeface="Arial" panose="020B0604020202020204" pitchFamily="34" charset="0"/>
                  <a:cs typeface="Arial" panose="020B0604020202020204" pitchFamily="34" charset="0"/>
                </a:endParaRPr>
              </a:p>
              <a:p>
                <a:pPr/>
                <a14:m>
                  <m:oMathPara xmlns:m="http://schemas.openxmlformats.org/officeDocument/2006/math">
                    <m:oMath>
                      <m:r>
                        <a:rPr lang="en-GB" sz="2800" b="0" i="1" smtClean="0">
                          <a:latin typeface="Cambria Math" panose="02040503050406030204" pitchFamily="18" charset="0"/>
                          <a:cs typeface="Arial" panose="020B0604020202020204" pitchFamily="34" charset="0"/>
                        </a:rPr>
                        <m:t>𝑓</m:t>
                      </m:r>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0.008</m:t>
                          </m:r>
                        </m:den>
                      </m:f>
                      <m:r>
                        <a:rPr lang="en-GB" sz="2800" b="0" i="1" smtClean="0">
                          <a:latin typeface="Cambria Math" panose="02040503050406030204" pitchFamily="18" charset="0"/>
                          <a:cs typeface="Arial" panose="020B0604020202020204" pitchFamily="34" charset="0"/>
                        </a:rPr>
                        <m:t>=125 </m:t>
                      </m:r>
                      <m:r>
                        <a:rPr lang="en-GB" sz="2800" b="0" i="1" smtClean="0">
                          <a:latin typeface="Cambria Math" panose="02040503050406030204" pitchFamily="18" charset="0"/>
                          <a:cs typeface="Arial" panose="020B0604020202020204" pitchFamily="34" charset="0"/>
                        </a:rPr>
                        <m:t>𝐻𝑧</m:t>
                      </m:r>
                    </m:oMath>
                  </m:oMathPara>
                </a14:m>
                <a:endParaRPr lang="en-GB" sz="2800" dirty="0">
                  <a:latin typeface="Arial" panose="020B0604020202020204" pitchFamily="34" charset="0"/>
                  <a:cs typeface="Arial" panose="020B0604020202020204" pitchFamily="34" charset="0"/>
                </a:endParaRPr>
              </a:p>
            </p:txBody>
          </p:sp>
        </mc:Choice>
        <mc:Fallback xmlns="">
          <p:sp>
            <p:nvSpPr>
              <p:cNvPr id="12" name="TextBox 11">
                <a:extLst>
                  <a:ext uri="{FF2B5EF4-FFF2-40B4-BE49-F238E27FC236}">
                    <a16:creationId xmlns:a16="http://schemas.microsoft.com/office/drawing/2014/main" id="{E2947B52-8A4F-BC24-D8F6-C8C62291B555}"/>
                  </a:ext>
                </a:extLst>
              </p:cNvPr>
              <p:cNvSpPr txBox="1">
                <a:spLocks noRot="1" noChangeAspect="1" noMove="1" noResize="1" noEditPoints="1" noAdjustHandles="1" noChangeArrowheads="1" noChangeShapeType="1" noTextEdit="1"/>
              </p:cNvSpPr>
              <p:nvPr/>
            </p:nvSpPr>
            <p:spPr>
              <a:xfrm>
                <a:off x="5368567" y="2886980"/>
                <a:ext cx="3635302" cy="2139304"/>
              </a:xfrm>
              <a:prstGeom prst="rect">
                <a:avLst/>
              </a:prstGeom>
              <a:blipFill>
                <a:blip r:embed="rId4"/>
                <a:stretch>
                  <a:fillRect l="-3523" t="-3134" r="-2181"/>
                </a:stretch>
              </a:blipFill>
            </p:spPr>
            <p:txBody>
              <a:bodyPr/>
              <a:lstStyle/>
              <a:p>
                <a:r>
                  <a:rPr lang="en-IE">
                    <a:noFill/>
                  </a:rPr>
                  <a:t> </a:t>
                </a:r>
              </a:p>
            </p:txBody>
          </p:sp>
        </mc:Fallback>
      </mc:AlternateContent>
      <p:sp>
        <p:nvSpPr>
          <p:cNvPr id="13" name="TextBox 12">
            <a:extLst>
              <a:ext uri="{FF2B5EF4-FFF2-40B4-BE49-F238E27FC236}">
                <a16:creationId xmlns:a16="http://schemas.microsoft.com/office/drawing/2014/main" id="{C5C4CC13-424E-C77D-917A-2CC30E3E53EA}"/>
              </a:ext>
            </a:extLst>
          </p:cNvPr>
          <p:cNvSpPr txBox="1"/>
          <p:nvPr/>
        </p:nvSpPr>
        <p:spPr>
          <a:xfrm>
            <a:off x="2452307" y="5434522"/>
            <a:ext cx="404278"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T</a:t>
            </a:r>
          </a:p>
        </p:txBody>
      </p:sp>
      <p:sp>
        <p:nvSpPr>
          <p:cNvPr id="15" name="TextBox 14">
            <a:extLst>
              <a:ext uri="{FF2B5EF4-FFF2-40B4-BE49-F238E27FC236}">
                <a16:creationId xmlns:a16="http://schemas.microsoft.com/office/drawing/2014/main" id="{2935E8CB-0997-CA7F-FCB7-162FCD9CCDD1}"/>
              </a:ext>
            </a:extLst>
          </p:cNvPr>
          <p:cNvSpPr txBox="1"/>
          <p:nvPr/>
        </p:nvSpPr>
        <p:spPr>
          <a:xfrm>
            <a:off x="2932600" y="5469089"/>
            <a:ext cx="1173719"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=8 </a:t>
            </a:r>
            <a:r>
              <a:rPr lang="en-GB" sz="2800" dirty="0" err="1">
                <a:latin typeface="Arial" panose="020B0604020202020204" pitchFamily="34" charset="0"/>
                <a:cs typeface="Arial" panose="020B0604020202020204" pitchFamily="34" charset="0"/>
              </a:rPr>
              <a:t>ms</a:t>
            </a:r>
            <a:endParaRPr lang="en-GB" sz="2800" dirty="0">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A9992A2A-9A6E-FB83-8AA8-143CE8AF9CCE}"/>
              </a:ext>
            </a:extLst>
          </p:cNvPr>
          <p:cNvGrpSpPr/>
          <p:nvPr/>
        </p:nvGrpSpPr>
        <p:grpSpPr>
          <a:xfrm>
            <a:off x="5616408" y="2066431"/>
            <a:ext cx="429722" cy="606661"/>
            <a:chOff x="7682275" y="2705264"/>
            <a:chExt cx="429722" cy="606661"/>
          </a:xfrm>
        </p:grpSpPr>
        <p:sp>
          <p:nvSpPr>
            <p:cNvPr id="5" name="Oval 4">
              <a:extLst>
                <a:ext uri="{FF2B5EF4-FFF2-40B4-BE49-F238E27FC236}">
                  <a16:creationId xmlns:a16="http://schemas.microsoft.com/office/drawing/2014/main" id="{2DCD39A8-2185-3924-F1B0-A54FE3B30B6D}"/>
                </a:ext>
              </a:extLst>
            </p:cNvPr>
            <p:cNvSpPr/>
            <p:nvPr/>
          </p:nvSpPr>
          <p:spPr>
            <a:xfrm>
              <a:off x="7711440" y="2817873"/>
              <a:ext cx="325198" cy="335315"/>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9DF7983F-0DEF-9E67-A363-9B80EFD5669F}"/>
                </a:ext>
              </a:extLst>
            </p:cNvPr>
            <p:cNvSpPr/>
            <p:nvPr/>
          </p:nvSpPr>
          <p:spPr>
            <a:xfrm rot="2700000">
              <a:off x="7963221" y="3163149"/>
              <a:ext cx="240119" cy="5743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452A1629-A4D9-FD29-2512-2873148FF8A1}"/>
                </a:ext>
              </a:extLst>
            </p:cNvPr>
            <p:cNvSpPr txBox="1"/>
            <p:nvPr/>
          </p:nvSpPr>
          <p:spPr>
            <a:xfrm>
              <a:off x="7682275" y="2705264"/>
              <a:ext cx="394660"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t>
              </a:r>
            </a:p>
          </p:txBody>
        </p:sp>
      </p:grpSp>
      <p:grpSp>
        <p:nvGrpSpPr>
          <p:cNvPr id="43" name="Group 42">
            <a:extLst>
              <a:ext uri="{FF2B5EF4-FFF2-40B4-BE49-F238E27FC236}">
                <a16:creationId xmlns:a16="http://schemas.microsoft.com/office/drawing/2014/main" id="{4DAAAE9E-4E23-68C5-6D6A-5C57674A3E97}"/>
              </a:ext>
            </a:extLst>
          </p:cNvPr>
          <p:cNvGrpSpPr/>
          <p:nvPr/>
        </p:nvGrpSpPr>
        <p:grpSpPr>
          <a:xfrm>
            <a:off x="547272" y="2886980"/>
            <a:ext cx="4211369" cy="2582109"/>
            <a:chOff x="547272" y="2886980"/>
            <a:chExt cx="4211369" cy="2582109"/>
          </a:xfrm>
        </p:grpSpPr>
        <p:sp>
          <p:nvSpPr>
            <p:cNvPr id="19" name="Rectangle 18">
              <a:extLst>
                <a:ext uri="{FF2B5EF4-FFF2-40B4-BE49-F238E27FC236}">
                  <a16:creationId xmlns:a16="http://schemas.microsoft.com/office/drawing/2014/main" id="{A0657510-BA42-F7E5-F6F5-0FF8D3CD850A}"/>
                </a:ext>
              </a:extLst>
            </p:cNvPr>
            <p:cNvSpPr/>
            <p:nvPr/>
          </p:nvSpPr>
          <p:spPr>
            <a:xfrm>
              <a:off x="547272" y="3600024"/>
              <a:ext cx="3854440" cy="186906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250B14DD-2AD0-CD63-8CE9-0C30B06311F0}"/>
                </a:ext>
              </a:extLst>
            </p:cNvPr>
            <p:cNvSpPr/>
            <p:nvPr/>
          </p:nvSpPr>
          <p:spPr>
            <a:xfrm>
              <a:off x="547272" y="3896045"/>
              <a:ext cx="3760074" cy="1332273"/>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462511" h="2032870">
                  <a:moveTo>
                    <a:pt x="0" y="1703676"/>
                  </a:moveTo>
                  <a:cubicBezTo>
                    <a:pt x="67733" y="1136409"/>
                    <a:pt x="127000" y="-3769"/>
                    <a:pt x="203200" y="1876"/>
                  </a:cubicBezTo>
                  <a:cubicBezTo>
                    <a:pt x="279400" y="7521"/>
                    <a:pt x="385939" y="851366"/>
                    <a:pt x="457200" y="933210"/>
                  </a:cubicBezTo>
                  <a:cubicBezTo>
                    <a:pt x="528461" y="1015054"/>
                    <a:pt x="579261" y="452725"/>
                    <a:pt x="630767" y="492942"/>
                  </a:cubicBezTo>
                  <a:cubicBezTo>
                    <a:pt x="682273" y="533159"/>
                    <a:pt x="704851" y="509171"/>
                    <a:pt x="740834" y="653810"/>
                  </a:cubicBezTo>
                  <a:cubicBezTo>
                    <a:pt x="776817" y="798449"/>
                    <a:pt x="803628" y="1375593"/>
                    <a:pt x="846667" y="1360776"/>
                  </a:cubicBezTo>
                  <a:cubicBezTo>
                    <a:pt x="889706" y="1345959"/>
                    <a:pt x="919340" y="1315269"/>
                    <a:pt x="948267" y="1365010"/>
                  </a:cubicBezTo>
                  <a:cubicBezTo>
                    <a:pt x="977194" y="1414751"/>
                    <a:pt x="1104901" y="497175"/>
                    <a:pt x="1185334" y="605125"/>
                  </a:cubicBezTo>
                  <a:cubicBezTo>
                    <a:pt x="1265767" y="713075"/>
                    <a:pt x="1340556" y="2110429"/>
                    <a:pt x="1430867" y="2012710"/>
                  </a:cubicBezTo>
                  <a:cubicBezTo>
                    <a:pt x="1521178" y="1914991"/>
                    <a:pt x="1641122" y="194493"/>
                    <a:pt x="1727200" y="18810"/>
                  </a:cubicBezTo>
                  <a:cubicBezTo>
                    <a:pt x="1813278" y="-156873"/>
                    <a:pt x="1879601" y="955788"/>
                    <a:pt x="1947334" y="958610"/>
                  </a:cubicBezTo>
                  <a:cubicBezTo>
                    <a:pt x="2015067" y="961432"/>
                    <a:pt x="2034823" y="549387"/>
                    <a:pt x="2099734" y="509876"/>
                  </a:cubicBezTo>
                  <a:cubicBezTo>
                    <a:pt x="2164645" y="470365"/>
                    <a:pt x="2263423" y="1057387"/>
                    <a:pt x="2345267" y="1331143"/>
                  </a:cubicBezTo>
                  <a:cubicBezTo>
                    <a:pt x="2376311" y="1311387"/>
                    <a:pt x="2389011" y="1404521"/>
                    <a:pt x="2438400" y="1271876"/>
                  </a:cubicBezTo>
                  <a:cubicBezTo>
                    <a:pt x="2487789" y="1139232"/>
                    <a:pt x="2557639" y="408982"/>
                    <a:pt x="2641600" y="535276"/>
                  </a:cubicBezTo>
                  <a:cubicBezTo>
                    <a:pt x="2725561" y="661570"/>
                    <a:pt x="2850445" y="2110076"/>
                    <a:pt x="2942167" y="2029643"/>
                  </a:cubicBezTo>
                  <a:cubicBezTo>
                    <a:pt x="3033889" y="1949210"/>
                    <a:pt x="3105210" y="182979"/>
                    <a:pt x="3191934" y="52676"/>
                  </a:cubicBezTo>
                  <a:cubicBezTo>
                    <a:pt x="3278658" y="-77627"/>
                    <a:pt x="3434289" y="1213960"/>
                    <a:pt x="3462511" y="1247826"/>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2A5843E3-2D30-7C08-BEE6-E20C99C8019E}"/>
                </a:ext>
              </a:extLst>
            </p:cNvPr>
            <p:cNvSpPr txBox="1"/>
            <p:nvPr/>
          </p:nvSpPr>
          <p:spPr>
            <a:xfrm>
              <a:off x="674575" y="2886980"/>
              <a:ext cx="1364476"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150 </a:t>
              </a:r>
              <a:r>
                <a:rPr lang="en-GB" sz="2800" err="1">
                  <a:latin typeface="Arial" panose="020B0604020202020204" pitchFamily="34" charset="0"/>
                  <a:cs typeface="Arial" panose="020B0604020202020204" pitchFamily="34" charset="0"/>
                </a:rPr>
                <a:t>ms</a:t>
              </a:r>
              <a:endParaRPr lang="en-GB" sz="280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3D8EE6D4-DFC2-1176-C66F-9426CE26E617}"/>
                </a:ext>
              </a:extLst>
            </p:cNvPr>
            <p:cNvSpPr txBox="1"/>
            <p:nvPr/>
          </p:nvSpPr>
          <p:spPr>
            <a:xfrm>
              <a:off x="3394165" y="2898558"/>
              <a:ext cx="1364476"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200 </a:t>
              </a:r>
              <a:r>
                <a:rPr lang="en-GB" sz="2800" err="1">
                  <a:latin typeface="Arial" panose="020B0604020202020204" pitchFamily="34" charset="0"/>
                  <a:cs typeface="Arial" panose="020B0604020202020204" pitchFamily="34" charset="0"/>
                </a:rPr>
                <a:t>ms</a:t>
              </a:r>
              <a:endParaRPr lang="en-GB" sz="2800">
                <a:latin typeface="Arial" panose="020B0604020202020204"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FE1043C9-AD08-36FD-7F12-6969C8AABC76}"/>
                </a:ext>
              </a:extLst>
            </p:cNvPr>
            <p:cNvGrpSpPr/>
            <p:nvPr/>
          </p:nvGrpSpPr>
          <p:grpSpPr>
            <a:xfrm flipV="1">
              <a:off x="591760" y="3436222"/>
              <a:ext cx="3980238" cy="172660"/>
              <a:chOff x="3260271" y="4114800"/>
              <a:chExt cx="1828799" cy="436880"/>
            </a:xfrm>
          </p:grpSpPr>
          <p:cxnSp>
            <p:nvCxnSpPr>
              <p:cNvPr id="26" name="Straight Connector 25">
                <a:extLst>
                  <a:ext uri="{FF2B5EF4-FFF2-40B4-BE49-F238E27FC236}">
                    <a16:creationId xmlns:a16="http://schemas.microsoft.com/office/drawing/2014/main" id="{60D5D968-B3BD-5B91-7FD3-3BE9F91EC4DF}"/>
                  </a:ext>
                </a:extLst>
              </p:cNvPr>
              <p:cNvCxnSpPr>
                <a:cxnSpLocks/>
              </p:cNvCxnSpPr>
              <p:nvPr/>
            </p:nvCxnSpPr>
            <p:spPr>
              <a:xfrm>
                <a:off x="3260271"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43C6DB5C-03C7-A331-F8FA-74B9993DC77A}"/>
                  </a:ext>
                </a:extLst>
              </p:cNvPr>
              <p:cNvCxnSpPr>
                <a:cxnSpLocks/>
              </p:cNvCxnSpPr>
              <p:nvPr/>
            </p:nvCxnSpPr>
            <p:spPr>
              <a:xfrm>
                <a:off x="3521528"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DBFF7EB9-72C0-4CE3-DDAA-D3BF474C1141}"/>
                  </a:ext>
                </a:extLst>
              </p:cNvPr>
              <p:cNvCxnSpPr>
                <a:cxnSpLocks/>
              </p:cNvCxnSpPr>
              <p:nvPr/>
            </p:nvCxnSpPr>
            <p:spPr>
              <a:xfrm>
                <a:off x="3782785"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AEECEC05-F5F8-589C-D737-C566E76AC57E}"/>
                  </a:ext>
                </a:extLst>
              </p:cNvPr>
              <p:cNvCxnSpPr>
                <a:cxnSpLocks/>
              </p:cNvCxnSpPr>
              <p:nvPr/>
            </p:nvCxnSpPr>
            <p:spPr>
              <a:xfrm>
                <a:off x="4044042"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58E3EB40-A607-5E3F-89D9-F54E426E7ABF}"/>
                  </a:ext>
                </a:extLst>
              </p:cNvPr>
              <p:cNvCxnSpPr>
                <a:cxnSpLocks/>
              </p:cNvCxnSpPr>
              <p:nvPr/>
            </p:nvCxnSpPr>
            <p:spPr>
              <a:xfrm>
                <a:off x="4305299"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BB1CD32E-1745-9D4B-FA6B-77E6AF3B8933}"/>
                  </a:ext>
                </a:extLst>
              </p:cNvPr>
              <p:cNvCxnSpPr>
                <a:cxnSpLocks/>
              </p:cNvCxnSpPr>
              <p:nvPr/>
            </p:nvCxnSpPr>
            <p:spPr>
              <a:xfrm>
                <a:off x="4566556"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B0A3C27A-BADD-7B49-5D65-A71BA7295A8C}"/>
                  </a:ext>
                </a:extLst>
              </p:cNvPr>
              <p:cNvCxnSpPr>
                <a:cxnSpLocks/>
              </p:cNvCxnSpPr>
              <p:nvPr/>
            </p:nvCxnSpPr>
            <p:spPr>
              <a:xfrm>
                <a:off x="4827813"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EC36ED02-22F1-D6A5-C561-D9EDD82A0230}"/>
                  </a:ext>
                </a:extLst>
              </p:cNvPr>
              <p:cNvCxnSpPr>
                <a:cxnSpLocks/>
              </p:cNvCxnSpPr>
              <p:nvPr/>
            </p:nvCxnSpPr>
            <p:spPr>
              <a:xfrm>
                <a:off x="5089070"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sp>
        <p:nvSpPr>
          <p:cNvPr id="38" name="TextBox 37">
            <a:extLst>
              <a:ext uri="{FF2B5EF4-FFF2-40B4-BE49-F238E27FC236}">
                <a16:creationId xmlns:a16="http://schemas.microsoft.com/office/drawing/2014/main" id="{E55F06A8-6304-B7D1-8347-85D20220368D}"/>
              </a:ext>
            </a:extLst>
          </p:cNvPr>
          <p:cNvSpPr txBox="1"/>
          <p:nvPr/>
        </p:nvSpPr>
        <p:spPr>
          <a:xfrm>
            <a:off x="523459" y="6198513"/>
            <a:ext cx="2774670" cy="523220"/>
          </a:xfrm>
          <a:prstGeom prst="rect">
            <a:avLst/>
          </a:prstGeom>
          <a:noFill/>
        </p:spPr>
        <p:txBody>
          <a:bodyPr wrap="none" rtlCol="0">
            <a:spAutoFit/>
          </a:bodyPr>
          <a:lstStyle/>
          <a:p>
            <a:pPr algn="l"/>
            <a:r>
              <a:rPr lang="en-GB" sz="2800" dirty="0">
                <a:solidFill>
                  <a:schemeClr val="accent3"/>
                </a:solidFill>
                <a:latin typeface="Arial" panose="020B0604020202020204" pitchFamily="34" charset="0"/>
                <a:cs typeface="Arial" panose="020B0604020202020204" pitchFamily="34" charset="0"/>
              </a:rPr>
              <a:t>3. </a:t>
            </a:r>
            <a:r>
              <a:rPr lang="en-GB" sz="2400" dirty="0" err="1">
                <a:latin typeface="Arial" panose="020B0604020202020204" pitchFamily="34" charset="0"/>
                <a:cs typeface="Arial" panose="020B0604020202020204" pitchFamily="34" charset="0"/>
              </a:rPr>
              <a:t>Tomhas</a:t>
            </a:r>
            <a:r>
              <a:rPr lang="en-GB" sz="2400" dirty="0">
                <a:latin typeface="Arial" panose="020B0604020202020204" pitchFamily="34" charset="0"/>
                <a:cs typeface="Arial" panose="020B0604020202020204" pitchFamily="34" charset="0"/>
              </a:rPr>
              <a:t> an ama</a:t>
            </a:r>
          </a:p>
        </p:txBody>
      </p:sp>
      <p:cxnSp>
        <p:nvCxnSpPr>
          <p:cNvPr id="40" name="Straight Arrow Connector 39">
            <a:extLst>
              <a:ext uri="{FF2B5EF4-FFF2-40B4-BE49-F238E27FC236}">
                <a16:creationId xmlns:a16="http://schemas.microsoft.com/office/drawing/2014/main" id="{03BC97F1-F1B0-EEB6-1639-6AE88ED9A911}"/>
              </a:ext>
            </a:extLst>
          </p:cNvPr>
          <p:cNvCxnSpPr/>
          <p:nvPr/>
        </p:nvCxnSpPr>
        <p:spPr>
          <a:xfrm flipV="1">
            <a:off x="1463040" y="5957742"/>
            <a:ext cx="779651" cy="240771"/>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0CBA2E75-2104-864F-2B08-7AD30C758A8E}"/>
              </a:ext>
            </a:extLst>
          </p:cNvPr>
          <p:cNvSpPr txBox="1"/>
          <p:nvPr/>
        </p:nvSpPr>
        <p:spPr>
          <a:xfrm>
            <a:off x="5368567" y="5696132"/>
            <a:ext cx="3635302" cy="892552"/>
          </a:xfrm>
          <a:prstGeom prst="rect">
            <a:avLst/>
          </a:prstGeom>
          <a:noFill/>
        </p:spPr>
        <p:txBody>
          <a:bodyPr wrap="square" rtlCol="0">
            <a:spAutoFit/>
          </a:bodyPr>
          <a:lstStyle/>
          <a:p>
            <a:r>
              <a:rPr lang="en-GB" sz="2800" dirty="0">
                <a:solidFill>
                  <a:schemeClr val="accent3"/>
                </a:solidFill>
                <a:latin typeface="Arial" panose="020B0604020202020204" pitchFamily="34" charset="0"/>
                <a:cs typeface="Arial" panose="020B0604020202020204" pitchFamily="34" charset="0"/>
              </a:rPr>
              <a:t>5. </a:t>
            </a:r>
            <a:r>
              <a:rPr lang="ga-IE" sz="2400" dirty="0"/>
              <a:t>Déan arís le haghaidh minicíochta níos airde</a:t>
            </a:r>
            <a:endParaRPr lang="en-GB" sz="2800" dirty="0">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91C17941-2F48-4BAA-ABDB-9F6D6230DB06}"/>
              </a:ext>
            </a:extLst>
          </p:cNvPr>
          <p:cNvCxnSpPr/>
          <p:nvPr/>
        </p:nvCxnSpPr>
        <p:spPr>
          <a:xfrm>
            <a:off x="2427309" y="3170356"/>
            <a:ext cx="0" cy="266700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E46D516-90E5-C956-51D9-09F62BF6967B}"/>
              </a:ext>
            </a:extLst>
          </p:cNvPr>
          <p:cNvCxnSpPr/>
          <p:nvPr/>
        </p:nvCxnSpPr>
        <p:spPr>
          <a:xfrm>
            <a:off x="2851378" y="3170356"/>
            <a:ext cx="0" cy="266700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8489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27886-C6E9-7C7F-0F3F-229D0D4562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C430E2-036F-452B-AA52-E7EC188DC93D}"/>
              </a:ext>
            </a:extLst>
          </p:cNvPr>
          <p:cNvSpPr>
            <a:spLocks noGrp="1"/>
          </p:cNvSpPr>
          <p:nvPr>
            <p:ph type="title"/>
          </p:nvPr>
        </p:nvSpPr>
        <p:spPr>
          <a:xfrm>
            <a:off x="266700" y="165879"/>
            <a:ext cx="8674100" cy="590931"/>
          </a:xfrm>
        </p:spPr>
        <p:txBody>
          <a:bodyPr/>
          <a:lstStyle/>
          <a:p>
            <a:r>
              <a:rPr lang="en-GB" dirty="0" err="1"/>
              <a:t>Tonnchruth</a:t>
            </a:r>
            <a:r>
              <a:rPr lang="en-GB" dirty="0"/>
              <a:t> agus </a:t>
            </a:r>
            <a:r>
              <a:rPr lang="en-GB" dirty="0" err="1"/>
              <a:t>leibhéal</a:t>
            </a:r>
            <a:r>
              <a:rPr lang="en-GB" dirty="0"/>
              <a:t> </a:t>
            </a:r>
            <a:r>
              <a:rPr lang="en-GB" dirty="0" err="1"/>
              <a:t>treise</a:t>
            </a:r>
            <a:endParaRPr lang="en-GB" dirty="0"/>
          </a:p>
        </p:txBody>
      </p:sp>
      <p:sp>
        <p:nvSpPr>
          <p:cNvPr id="6" name="TextBox 5">
            <a:extLst>
              <a:ext uri="{FF2B5EF4-FFF2-40B4-BE49-F238E27FC236}">
                <a16:creationId xmlns:a16="http://schemas.microsoft.com/office/drawing/2014/main" id="{46A85F7D-5E9F-CD55-440F-CD79C2757D14}"/>
              </a:ext>
            </a:extLst>
          </p:cNvPr>
          <p:cNvSpPr txBox="1"/>
          <p:nvPr/>
        </p:nvSpPr>
        <p:spPr>
          <a:xfrm>
            <a:off x="523459" y="813505"/>
            <a:ext cx="6578381" cy="646331"/>
          </a:xfrm>
          <a:prstGeom prst="rect">
            <a:avLst/>
          </a:prstGeom>
          <a:noFill/>
        </p:spPr>
        <p:txBody>
          <a:bodyPr wrap="square">
            <a:spAutoFit/>
          </a:bodyPr>
          <a:lstStyle/>
          <a:p>
            <a:r>
              <a:rPr lang="en-GB" sz="3600" dirty="0">
                <a:hlinkClick r:id="rId3"/>
              </a:rPr>
              <a:t>https://twistedwave.com/</a:t>
            </a:r>
            <a:r>
              <a:rPr lang="en-GB" sz="3600" dirty="0"/>
              <a:t>  </a:t>
            </a:r>
          </a:p>
        </p:txBody>
      </p:sp>
      <p:sp>
        <p:nvSpPr>
          <p:cNvPr id="3" name="TextBox 2">
            <a:extLst>
              <a:ext uri="{FF2B5EF4-FFF2-40B4-BE49-F238E27FC236}">
                <a16:creationId xmlns:a16="http://schemas.microsoft.com/office/drawing/2014/main" id="{B2345D1A-3809-5CAB-35DD-3107A61F14DD}"/>
              </a:ext>
            </a:extLst>
          </p:cNvPr>
          <p:cNvSpPr txBox="1"/>
          <p:nvPr/>
        </p:nvSpPr>
        <p:spPr>
          <a:xfrm>
            <a:off x="547272" y="1645457"/>
            <a:ext cx="8076028" cy="954107"/>
          </a:xfrm>
          <a:prstGeom prst="rect">
            <a:avLst/>
          </a:prstGeom>
          <a:noFill/>
        </p:spPr>
        <p:txBody>
          <a:bodyPr wrap="square" rtlCol="0">
            <a:spAutoFit/>
          </a:bodyPr>
          <a:lstStyle/>
          <a:p>
            <a:pPr algn="l"/>
            <a:r>
              <a:rPr lang="en-GB" sz="2800" dirty="0" err="1">
                <a:latin typeface="Arial" panose="020B0604020202020204" pitchFamily="34" charset="0"/>
                <a:cs typeface="Arial" panose="020B0604020202020204" pitchFamily="34" charset="0"/>
              </a:rPr>
              <a:t>Taifead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torann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íseal-tuainairde</a:t>
            </a:r>
            <a:r>
              <a:rPr lang="en-GB" sz="2800" dirty="0">
                <a:latin typeface="Arial" panose="020B0604020202020204" pitchFamily="34" charset="0"/>
                <a:cs typeface="Arial" panose="020B0604020202020204" pitchFamily="34" charset="0"/>
              </a:rPr>
              <a:t> agus </a:t>
            </a:r>
            <a:r>
              <a:rPr lang="en-GB" sz="2800" dirty="0" err="1">
                <a:latin typeface="Arial" panose="020B0604020202020204" pitchFamily="34" charset="0"/>
                <a:cs typeface="Arial" panose="020B0604020202020204" pitchFamily="34" charset="0"/>
              </a:rPr>
              <a:t>méadaigh</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airde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fuaime</a:t>
            </a:r>
            <a:r>
              <a:rPr lang="en-GB" sz="2800" dirty="0">
                <a:latin typeface="Arial" panose="020B0604020202020204" pitchFamily="34" charset="0"/>
                <a:cs typeface="Arial" panose="020B0604020202020204" pitchFamily="34" charset="0"/>
              </a:rPr>
              <a:t>, </a:t>
            </a:r>
            <a:r>
              <a:rPr lang="en-GB" sz="2800" b="1" dirty="0">
                <a:latin typeface="Arial" panose="020B0604020202020204" pitchFamily="34" charset="0"/>
                <a:cs typeface="Arial" panose="020B0604020202020204" pitchFamily="34" charset="0"/>
              </a:rPr>
              <a:t>ach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coinnigh</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tuainairde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céanna</a:t>
            </a:r>
            <a:r>
              <a:rPr lang="en-GB" sz="2800" dirty="0">
                <a:latin typeface="Arial" panose="020B0604020202020204" pitchFamily="34" charset="0"/>
                <a:cs typeface="Arial" panose="020B0604020202020204" pitchFamily="34" charset="0"/>
              </a:rPr>
              <a:t>.</a:t>
            </a:r>
          </a:p>
        </p:txBody>
      </p:sp>
      <p:sp>
        <p:nvSpPr>
          <p:cNvPr id="9" name="TextBox 8">
            <a:extLst>
              <a:ext uri="{FF2B5EF4-FFF2-40B4-BE49-F238E27FC236}">
                <a16:creationId xmlns:a16="http://schemas.microsoft.com/office/drawing/2014/main" id="{D1B92CD8-2302-9917-B160-292A504CD4A7}"/>
              </a:ext>
            </a:extLst>
          </p:cNvPr>
          <p:cNvSpPr txBox="1"/>
          <p:nvPr/>
        </p:nvSpPr>
        <p:spPr>
          <a:xfrm>
            <a:off x="118334" y="6146992"/>
            <a:ext cx="8918089" cy="446276"/>
          </a:xfrm>
          <a:prstGeom prst="rect">
            <a:avLst/>
          </a:prstGeom>
          <a:noFill/>
        </p:spPr>
        <p:txBody>
          <a:bodyPr wrap="square" rtlCol="0">
            <a:spAutoFit/>
          </a:bodyPr>
          <a:lstStyle/>
          <a:p>
            <a:pPr algn="ctr"/>
            <a:r>
              <a:rPr lang="ga-IE" sz="2300" i="1" dirty="0">
                <a:solidFill>
                  <a:schemeClr val="accent6">
                    <a:lumMod val="75000"/>
                  </a:schemeClr>
                </a:solidFill>
              </a:rPr>
              <a:t>Seiceáil ar éirigh leat </a:t>
            </a:r>
            <a:r>
              <a:rPr lang="en-IE" sz="2300" i="1" dirty="0" err="1">
                <a:solidFill>
                  <a:schemeClr val="accent6">
                    <a:lumMod val="75000"/>
                  </a:schemeClr>
                </a:solidFill>
              </a:rPr>
              <a:t>tuain</a:t>
            </a:r>
            <a:r>
              <a:rPr lang="ga-IE" sz="2300" i="1" dirty="0">
                <a:solidFill>
                  <a:schemeClr val="accent6">
                    <a:lumMod val="75000"/>
                  </a:schemeClr>
                </a:solidFill>
              </a:rPr>
              <a:t>airde an nóta a choinneái</a:t>
            </a:r>
            <a:r>
              <a:rPr lang="en-IE" sz="2300" i="1" dirty="0">
                <a:solidFill>
                  <a:schemeClr val="accent6">
                    <a:lumMod val="75000"/>
                  </a:schemeClr>
                </a:solidFill>
              </a:rPr>
              <a:t>l</a:t>
            </a:r>
            <a:r>
              <a:rPr lang="ga-IE" sz="2300" i="1" dirty="0">
                <a:solidFill>
                  <a:schemeClr val="accent6">
                    <a:lumMod val="75000"/>
                  </a:schemeClr>
                </a:solidFill>
              </a:rPr>
              <a:t> seasmhach.</a:t>
            </a:r>
            <a:endParaRPr lang="en-IE" sz="2300" i="1" dirty="0">
              <a:solidFill>
                <a:schemeClr val="accent6">
                  <a:lumMod val="75000"/>
                </a:schemeClr>
              </a:solidFill>
            </a:endParaRPr>
          </a:p>
        </p:txBody>
      </p:sp>
      <p:sp>
        <p:nvSpPr>
          <p:cNvPr id="14" name="TextBox 13">
            <a:extLst>
              <a:ext uri="{FF2B5EF4-FFF2-40B4-BE49-F238E27FC236}">
                <a16:creationId xmlns:a16="http://schemas.microsoft.com/office/drawing/2014/main" id="{EB2BAE5C-AA7A-A63B-CA41-9BFB9F1944FF}"/>
              </a:ext>
            </a:extLst>
          </p:cNvPr>
          <p:cNvSpPr txBox="1"/>
          <p:nvPr/>
        </p:nvSpPr>
        <p:spPr>
          <a:xfrm>
            <a:off x="453635" y="5007264"/>
            <a:ext cx="7661072" cy="954107"/>
          </a:xfrm>
          <a:prstGeom prst="rect">
            <a:avLst/>
          </a:prstGeom>
          <a:noFill/>
        </p:spPr>
        <p:txBody>
          <a:bodyPr wrap="square" rtlCol="0">
            <a:spAutoFit/>
          </a:bodyPr>
          <a:lstStyle/>
          <a:p>
            <a:r>
              <a:rPr lang="en-GB" sz="2800" b="1" dirty="0" err="1">
                <a:latin typeface="Arial" panose="020B0604020202020204" pitchFamily="34" charset="0"/>
                <a:cs typeface="Arial" panose="020B0604020202020204" pitchFamily="34" charset="0"/>
              </a:rPr>
              <a:t>Breathnú</a:t>
            </a:r>
            <a:r>
              <a:rPr lang="en-GB" sz="2800" dirty="0">
                <a:latin typeface="Arial" panose="020B0604020202020204" pitchFamily="34" charset="0"/>
                <a:cs typeface="Arial" panose="020B0604020202020204" pitchFamily="34" charset="0"/>
              </a:rPr>
              <a:t>: </a:t>
            </a:r>
            <a:r>
              <a:rPr lang="ga-IE" sz="2800" dirty="0"/>
              <a:t>De réir mar a mhéadaíonn an airde fuaime, méadaíonn an aimplitiúid freisin.</a:t>
            </a:r>
            <a:endParaRPr lang="en-IE" sz="2800" dirty="0"/>
          </a:p>
        </p:txBody>
      </p:sp>
      <p:sp>
        <p:nvSpPr>
          <p:cNvPr id="30" name="Rectangle 29">
            <a:extLst>
              <a:ext uri="{FF2B5EF4-FFF2-40B4-BE49-F238E27FC236}">
                <a16:creationId xmlns:a16="http://schemas.microsoft.com/office/drawing/2014/main" id="{77E293DD-0083-11FE-2C20-65B72E0012C1}"/>
              </a:ext>
            </a:extLst>
          </p:cNvPr>
          <p:cNvSpPr/>
          <p:nvPr/>
        </p:nvSpPr>
        <p:spPr>
          <a:xfrm>
            <a:off x="1038233" y="2662871"/>
            <a:ext cx="5637082" cy="207053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AA112F66-26B8-7819-3E39-94CF501E69DB}"/>
              </a:ext>
            </a:extLst>
          </p:cNvPr>
          <p:cNvSpPr/>
          <p:nvPr/>
        </p:nvSpPr>
        <p:spPr>
          <a:xfrm>
            <a:off x="2194193" y="3603508"/>
            <a:ext cx="386813" cy="244535"/>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9182E757-3CB9-1E09-2464-B252015385D4}"/>
              </a:ext>
            </a:extLst>
          </p:cNvPr>
          <p:cNvSpPr/>
          <p:nvPr/>
        </p:nvSpPr>
        <p:spPr>
          <a:xfrm>
            <a:off x="2581006" y="3542861"/>
            <a:ext cx="386813" cy="365828"/>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Shape 17">
            <a:extLst>
              <a:ext uri="{FF2B5EF4-FFF2-40B4-BE49-F238E27FC236}">
                <a16:creationId xmlns:a16="http://schemas.microsoft.com/office/drawing/2014/main" id="{240ECE9D-2FDD-8E7B-F56C-02AC326AE847}"/>
              </a:ext>
            </a:extLst>
          </p:cNvPr>
          <p:cNvSpPr/>
          <p:nvPr/>
        </p:nvSpPr>
        <p:spPr>
          <a:xfrm>
            <a:off x="2967819" y="3476066"/>
            <a:ext cx="386813" cy="499418"/>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Shape 18">
            <a:extLst>
              <a:ext uri="{FF2B5EF4-FFF2-40B4-BE49-F238E27FC236}">
                <a16:creationId xmlns:a16="http://schemas.microsoft.com/office/drawing/2014/main" id="{ED5B3C73-A1AC-DA8F-4F16-692053D4420C}"/>
              </a:ext>
            </a:extLst>
          </p:cNvPr>
          <p:cNvSpPr/>
          <p:nvPr/>
        </p:nvSpPr>
        <p:spPr>
          <a:xfrm>
            <a:off x="3354632" y="3366528"/>
            <a:ext cx="386813" cy="718494"/>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Freeform: Shape 19">
            <a:extLst>
              <a:ext uri="{FF2B5EF4-FFF2-40B4-BE49-F238E27FC236}">
                <a16:creationId xmlns:a16="http://schemas.microsoft.com/office/drawing/2014/main" id="{3A7B250B-001B-CA50-E21E-1E5509C6594F}"/>
              </a:ext>
            </a:extLst>
          </p:cNvPr>
          <p:cNvSpPr/>
          <p:nvPr/>
        </p:nvSpPr>
        <p:spPr>
          <a:xfrm>
            <a:off x="3741445" y="3141103"/>
            <a:ext cx="386813" cy="1218288"/>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reeform: Shape 20">
            <a:extLst>
              <a:ext uri="{FF2B5EF4-FFF2-40B4-BE49-F238E27FC236}">
                <a16:creationId xmlns:a16="http://schemas.microsoft.com/office/drawing/2014/main" id="{213BFBB8-FBAD-9950-0FA3-C56A1E25965A}"/>
              </a:ext>
            </a:extLst>
          </p:cNvPr>
          <p:cNvSpPr/>
          <p:nvPr/>
        </p:nvSpPr>
        <p:spPr>
          <a:xfrm>
            <a:off x="4128258" y="3004250"/>
            <a:ext cx="386813" cy="1467178"/>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Shape 21">
            <a:extLst>
              <a:ext uri="{FF2B5EF4-FFF2-40B4-BE49-F238E27FC236}">
                <a16:creationId xmlns:a16="http://schemas.microsoft.com/office/drawing/2014/main" id="{CC7FCA24-520E-73AD-0FA6-6C559C88569B}"/>
              </a:ext>
            </a:extLst>
          </p:cNvPr>
          <p:cNvSpPr/>
          <p:nvPr/>
        </p:nvSpPr>
        <p:spPr>
          <a:xfrm>
            <a:off x="4515071" y="2824363"/>
            <a:ext cx="386813" cy="1872944"/>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Freeform: Shape 22">
            <a:extLst>
              <a:ext uri="{FF2B5EF4-FFF2-40B4-BE49-F238E27FC236}">
                <a16:creationId xmlns:a16="http://schemas.microsoft.com/office/drawing/2014/main" id="{CCF4B790-59BF-742F-72E8-0449FE720614}"/>
              </a:ext>
            </a:extLst>
          </p:cNvPr>
          <p:cNvSpPr/>
          <p:nvPr/>
        </p:nvSpPr>
        <p:spPr>
          <a:xfrm>
            <a:off x="4901884" y="2813775"/>
            <a:ext cx="386813" cy="1872944"/>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reeform: Shape 23">
            <a:extLst>
              <a:ext uri="{FF2B5EF4-FFF2-40B4-BE49-F238E27FC236}">
                <a16:creationId xmlns:a16="http://schemas.microsoft.com/office/drawing/2014/main" id="{482C8204-AE5A-FB20-C10A-14437669C5AD}"/>
              </a:ext>
            </a:extLst>
          </p:cNvPr>
          <p:cNvSpPr/>
          <p:nvPr/>
        </p:nvSpPr>
        <p:spPr>
          <a:xfrm>
            <a:off x="5291346" y="2803476"/>
            <a:ext cx="386813" cy="1872944"/>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Freeform: Shape 24">
            <a:extLst>
              <a:ext uri="{FF2B5EF4-FFF2-40B4-BE49-F238E27FC236}">
                <a16:creationId xmlns:a16="http://schemas.microsoft.com/office/drawing/2014/main" id="{FE974D9D-5519-52D3-68EC-47112BE36B76}"/>
              </a:ext>
            </a:extLst>
          </p:cNvPr>
          <p:cNvSpPr/>
          <p:nvPr/>
        </p:nvSpPr>
        <p:spPr>
          <a:xfrm>
            <a:off x="5673993" y="2803476"/>
            <a:ext cx="386813" cy="1872944"/>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reeform: Shape 25">
            <a:extLst>
              <a:ext uri="{FF2B5EF4-FFF2-40B4-BE49-F238E27FC236}">
                <a16:creationId xmlns:a16="http://schemas.microsoft.com/office/drawing/2014/main" id="{25BCEBCA-EB70-B4E7-63A1-A20575B54784}"/>
              </a:ext>
            </a:extLst>
          </p:cNvPr>
          <p:cNvSpPr/>
          <p:nvPr/>
        </p:nvSpPr>
        <p:spPr>
          <a:xfrm>
            <a:off x="1807380" y="3603508"/>
            <a:ext cx="386813" cy="244535"/>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Shape 26">
            <a:extLst>
              <a:ext uri="{FF2B5EF4-FFF2-40B4-BE49-F238E27FC236}">
                <a16:creationId xmlns:a16="http://schemas.microsoft.com/office/drawing/2014/main" id="{D2CB0AE4-BF67-6489-C318-806A8A91A2B9}"/>
              </a:ext>
            </a:extLst>
          </p:cNvPr>
          <p:cNvSpPr/>
          <p:nvPr/>
        </p:nvSpPr>
        <p:spPr>
          <a:xfrm>
            <a:off x="1420567" y="3603508"/>
            <a:ext cx="386813" cy="244535"/>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reeform: Shape 27">
            <a:extLst>
              <a:ext uri="{FF2B5EF4-FFF2-40B4-BE49-F238E27FC236}">
                <a16:creationId xmlns:a16="http://schemas.microsoft.com/office/drawing/2014/main" id="{0AAE3D5D-2BF3-F761-EDD9-3FF467CCF908}"/>
              </a:ext>
            </a:extLst>
          </p:cNvPr>
          <p:cNvSpPr/>
          <p:nvPr/>
        </p:nvSpPr>
        <p:spPr>
          <a:xfrm>
            <a:off x="1033754" y="3615571"/>
            <a:ext cx="386813" cy="244535"/>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eeform: Shape 28">
            <a:extLst>
              <a:ext uri="{FF2B5EF4-FFF2-40B4-BE49-F238E27FC236}">
                <a16:creationId xmlns:a16="http://schemas.microsoft.com/office/drawing/2014/main" id="{4DFBB1CD-7D9C-5605-EA97-645148FC4BAF}"/>
              </a:ext>
            </a:extLst>
          </p:cNvPr>
          <p:cNvSpPr/>
          <p:nvPr/>
        </p:nvSpPr>
        <p:spPr>
          <a:xfrm>
            <a:off x="6060806" y="2976643"/>
            <a:ext cx="386813" cy="1467178"/>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13488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41835-2284-4067-1B8D-92BEE1CC0BA2}"/>
              </a:ext>
            </a:extLst>
          </p:cNvPr>
          <p:cNvSpPr>
            <a:spLocks noGrp="1"/>
          </p:cNvSpPr>
          <p:nvPr>
            <p:ph type="title"/>
          </p:nvPr>
        </p:nvSpPr>
        <p:spPr>
          <a:xfrm>
            <a:off x="241300" y="155246"/>
            <a:ext cx="8724900" cy="590931"/>
          </a:xfrm>
        </p:spPr>
        <p:txBody>
          <a:bodyPr/>
          <a:lstStyle/>
          <a:p>
            <a:r>
              <a:rPr lang="ga-IE" dirty="0"/>
              <a:t>Oscalascóip agus micreafón</a:t>
            </a:r>
            <a:endParaRPr lang="en-GB" dirty="0"/>
          </a:p>
        </p:txBody>
      </p:sp>
      <p:sp>
        <p:nvSpPr>
          <p:cNvPr id="3" name="Freeform: Shape 2">
            <a:extLst>
              <a:ext uri="{FF2B5EF4-FFF2-40B4-BE49-F238E27FC236}">
                <a16:creationId xmlns:a16="http://schemas.microsoft.com/office/drawing/2014/main" id="{E86EB24B-BF06-F873-0E1F-6AD3FCD9C389}"/>
              </a:ext>
            </a:extLst>
          </p:cNvPr>
          <p:cNvSpPr/>
          <p:nvPr/>
        </p:nvSpPr>
        <p:spPr>
          <a:xfrm flipV="1">
            <a:off x="3232931" y="1812236"/>
            <a:ext cx="2622283" cy="1326791"/>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5" name="Rectangle 6">
            <a:extLst>
              <a:ext uri="{FF2B5EF4-FFF2-40B4-BE49-F238E27FC236}">
                <a16:creationId xmlns:a16="http://schemas.microsoft.com/office/drawing/2014/main" id="{28136680-87D4-2A02-F320-CC50F8205902}"/>
              </a:ext>
            </a:extLst>
          </p:cNvPr>
          <p:cNvSpPr/>
          <p:nvPr/>
        </p:nvSpPr>
        <p:spPr>
          <a:xfrm>
            <a:off x="3232930" y="1469254"/>
            <a:ext cx="3814980" cy="1003852"/>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6">
            <a:extLst>
              <a:ext uri="{FF2B5EF4-FFF2-40B4-BE49-F238E27FC236}">
                <a16:creationId xmlns:a16="http://schemas.microsoft.com/office/drawing/2014/main" id="{E7E9B011-E6FC-9133-580C-62F6AE87F24C}"/>
              </a:ext>
            </a:extLst>
          </p:cNvPr>
          <p:cNvSpPr/>
          <p:nvPr/>
        </p:nvSpPr>
        <p:spPr>
          <a:xfrm flipV="1">
            <a:off x="3232930" y="2478074"/>
            <a:ext cx="3814980" cy="950926"/>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97EDE83-CA9B-9637-CB82-0419893ABD63}"/>
              </a:ext>
            </a:extLst>
          </p:cNvPr>
          <p:cNvSpPr txBox="1"/>
          <p:nvPr/>
        </p:nvSpPr>
        <p:spPr>
          <a:xfrm>
            <a:off x="6811066" y="2430317"/>
            <a:ext cx="723275"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Am</a:t>
            </a:r>
          </a:p>
        </p:txBody>
      </p:sp>
      <p:sp>
        <p:nvSpPr>
          <p:cNvPr id="10" name="TextBox 9">
            <a:extLst>
              <a:ext uri="{FF2B5EF4-FFF2-40B4-BE49-F238E27FC236}">
                <a16:creationId xmlns:a16="http://schemas.microsoft.com/office/drawing/2014/main" id="{3C150A33-6107-B39A-583E-610759726B7E}"/>
              </a:ext>
            </a:extLst>
          </p:cNvPr>
          <p:cNvSpPr txBox="1"/>
          <p:nvPr/>
        </p:nvSpPr>
        <p:spPr>
          <a:xfrm>
            <a:off x="1514690" y="1447960"/>
            <a:ext cx="1524776" cy="523220"/>
          </a:xfrm>
          <a:prstGeom prst="rect">
            <a:avLst/>
          </a:prstGeom>
          <a:noFill/>
        </p:spPr>
        <p:txBody>
          <a:bodyPr wrap="none" rtlCol="0">
            <a:spAutoFit/>
          </a:bodyPr>
          <a:lstStyle/>
          <a:p>
            <a:pPr algn="l"/>
            <a:r>
              <a:rPr lang="en-GB" sz="2800" dirty="0" err="1">
                <a:latin typeface="Arial" panose="020B0604020202020204" pitchFamily="34" charset="0"/>
                <a:cs typeface="Arial" panose="020B0604020202020204" pitchFamily="34" charset="0"/>
              </a:rPr>
              <a:t>Dílathriú</a:t>
            </a:r>
            <a:endParaRPr lang="en-GB" sz="28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456CD34C-41FA-2989-918C-C573303C79F1}"/>
              </a:ext>
            </a:extLst>
          </p:cNvPr>
          <p:cNvSpPr txBox="1"/>
          <p:nvPr/>
        </p:nvSpPr>
        <p:spPr>
          <a:xfrm>
            <a:off x="1127761" y="3977639"/>
            <a:ext cx="6979920" cy="954107"/>
          </a:xfrm>
          <a:prstGeom prst="rect">
            <a:avLst/>
          </a:prstGeom>
          <a:noFill/>
        </p:spPr>
        <p:txBody>
          <a:bodyPr wrap="square" rtlCol="0">
            <a:spAutoFit/>
          </a:bodyPr>
          <a:lstStyle/>
          <a:p>
            <a:r>
              <a:rPr lang="ga-IE" sz="2800" dirty="0"/>
              <a:t>Is féidir taispeántais </a:t>
            </a:r>
            <a:r>
              <a:rPr lang="en-IE" sz="2800" dirty="0" err="1"/>
              <a:t>eile</a:t>
            </a:r>
            <a:r>
              <a:rPr lang="ga-IE" sz="2800" dirty="0"/>
              <a:t> a dhéanamh le hoscillascóp agus le micreafón.</a:t>
            </a:r>
            <a:endParaRPr lang="en-IE" sz="2800" dirty="0"/>
          </a:p>
        </p:txBody>
      </p:sp>
    </p:spTree>
    <p:extLst>
      <p:ext uri="{BB962C8B-B14F-4D97-AF65-F5344CB8AC3E}">
        <p14:creationId xmlns:p14="http://schemas.microsoft.com/office/powerpoint/2010/main" val="21865819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E93A0-9418-DD73-8E9E-B5406F31A6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F4B4A7-D1FD-D731-C5A5-EE68A3C159A2}"/>
              </a:ext>
            </a:extLst>
          </p:cNvPr>
          <p:cNvSpPr>
            <a:spLocks noGrp="1"/>
          </p:cNvSpPr>
          <p:nvPr>
            <p:ph type="title"/>
          </p:nvPr>
        </p:nvSpPr>
        <p:spPr>
          <a:xfrm>
            <a:off x="266700" y="165879"/>
            <a:ext cx="8674100" cy="590931"/>
          </a:xfrm>
        </p:spPr>
        <p:txBody>
          <a:bodyPr/>
          <a:lstStyle/>
          <a:p>
            <a:r>
              <a:rPr lang="en-IE" dirty="0"/>
              <a:t>A</a:t>
            </a:r>
            <a:r>
              <a:rPr lang="ga-IE" dirty="0"/>
              <a:t>nailís speictrim</a:t>
            </a:r>
            <a:endParaRPr lang="en-GB" dirty="0"/>
          </a:p>
        </p:txBody>
      </p:sp>
      <p:sp>
        <p:nvSpPr>
          <p:cNvPr id="23" name="TextBox 22">
            <a:extLst>
              <a:ext uri="{FF2B5EF4-FFF2-40B4-BE49-F238E27FC236}">
                <a16:creationId xmlns:a16="http://schemas.microsoft.com/office/drawing/2014/main" id="{59515DF2-BB37-9066-2A79-D2619A08F43C}"/>
              </a:ext>
            </a:extLst>
          </p:cNvPr>
          <p:cNvSpPr txBox="1"/>
          <p:nvPr/>
        </p:nvSpPr>
        <p:spPr>
          <a:xfrm>
            <a:off x="441961" y="828015"/>
            <a:ext cx="7862473"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hlinkClick r:id="rId3"/>
              </a:rPr>
              <a:t>https://noisemeter.co/sound-spectrum-analyzer/</a:t>
            </a:r>
            <a:r>
              <a:rPr lang="en-GB" sz="2800" dirty="0">
                <a:latin typeface="Arial" panose="020B0604020202020204" pitchFamily="34" charset="0"/>
                <a:cs typeface="Arial" panose="020B0604020202020204" pitchFamily="34" charset="0"/>
              </a:rPr>
              <a:t> </a:t>
            </a:r>
          </a:p>
        </p:txBody>
      </p:sp>
      <p:sp>
        <p:nvSpPr>
          <p:cNvPr id="24" name="TextBox 23">
            <a:extLst>
              <a:ext uri="{FF2B5EF4-FFF2-40B4-BE49-F238E27FC236}">
                <a16:creationId xmlns:a16="http://schemas.microsoft.com/office/drawing/2014/main" id="{14FED60A-E15D-AB91-79E5-A6794DE19C02}"/>
              </a:ext>
            </a:extLst>
          </p:cNvPr>
          <p:cNvSpPr txBox="1"/>
          <p:nvPr/>
        </p:nvSpPr>
        <p:spPr>
          <a:xfrm>
            <a:off x="441961" y="1534180"/>
            <a:ext cx="8498840" cy="3108543"/>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Bain </a:t>
            </a:r>
            <a:r>
              <a:rPr lang="en-GB" sz="2800" dirty="0" err="1">
                <a:latin typeface="Arial" panose="020B0604020202020204" pitchFamily="34" charset="0"/>
                <a:cs typeface="Arial" panose="020B0604020202020204" pitchFamily="34" charset="0"/>
              </a:rPr>
              <a:t>úsáid</a:t>
            </a:r>
            <a:r>
              <a:rPr lang="en-GB" sz="2800" dirty="0">
                <a:latin typeface="Arial" panose="020B0604020202020204" pitchFamily="34" charset="0"/>
                <a:cs typeface="Arial" panose="020B0604020202020204" pitchFamily="34" charset="0"/>
              </a:rPr>
              <a:t> as do </a:t>
            </a:r>
            <a:r>
              <a:rPr lang="en-GB" sz="2800" dirty="0" err="1">
                <a:latin typeface="Arial" panose="020B0604020202020204" pitchFamily="34" charset="0"/>
                <a:cs typeface="Arial" panose="020B0604020202020204" pitchFamily="34" charset="0"/>
              </a:rPr>
              <a:t>ghuth</a:t>
            </a:r>
            <a:r>
              <a:rPr lang="en-GB" sz="2800" dirty="0">
                <a:latin typeface="Arial" panose="020B0604020202020204" pitchFamily="34" charset="0"/>
                <a:cs typeface="Arial" panose="020B0604020202020204" pitchFamily="34" charset="0"/>
              </a:rPr>
              <a:t>, as </a:t>
            </a:r>
            <a:r>
              <a:rPr lang="en-GB" sz="2800" dirty="0" err="1">
                <a:latin typeface="Arial" panose="020B0604020202020204" pitchFamily="34" charset="0"/>
                <a:cs typeface="Arial" panose="020B0604020202020204" pitchFamily="34" charset="0"/>
              </a:rPr>
              <a:t>uirlis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cheoil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nó</a:t>
            </a:r>
            <a:r>
              <a:rPr lang="en-GB" sz="2800" dirty="0">
                <a:latin typeface="Arial" panose="020B0604020202020204" pitchFamily="34" charset="0"/>
                <a:cs typeface="Arial" panose="020B0604020202020204" pitchFamily="34" charset="0"/>
              </a:rPr>
              <a:t> as </a:t>
            </a:r>
            <a:r>
              <a:rPr lang="en-GB" sz="2800" dirty="0" err="1">
                <a:latin typeface="Arial" panose="020B0604020202020204" pitchFamily="34" charset="0"/>
                <a:cs typeface="Arial" panose="020B0604020202020204" pitchFamily="34" charset="0"/>
              </a:rPr>
              <a:t>gineadóir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comharthaí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aip</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fón</a:t>
            </a:r>
            <a:r>
              <a:rPr lang="en-GB" sz="2800" dirty="0">
                <a:latin typeface="Arial" panose="020B0604020202020204" pitchFamily="34" charset="0"/>
                <a:cs typeface="Arial" panose="020B0604020202020204" pitchFamily="34" charset="0"/>
              </a:rPr>
              <a:t>) chun </a:t>
            </a:r>
            <a:r>
              <a:rPr lang="en-GB" sz="2800" dirty="0" err="1">
                <a:latin typeface="Arial" panose="020B0604020202020204" pitchFamily="34" charset="0"/>
                <a:cs typeface="Arial" panose="020B0604020202020204" pitchFamily="34" charset="0"/>
              </a:rPr>
              <a:t>tuin</a:t>
            </a:r>
            <a:r>
              <a:rPr lang="en-GB" sz="2800" dirty="0">
                <a:latin typeface="Arial" panose="020B0604020202020204" pitchFamily="34" charset="0"/>
                <a:cs typeface="Arial" panose="020B0604020202020204" pitchFamily="34" charset="0"/>
              </a:rPr>
              <a:t>/</a:t>
            </a:r>
            <a:r>
              <a:rPr lang="en-GB" sz="2000" i="1" dirty="0">
                <a:latin typeface="Arial" panose="020B0604020202020204" pitchFamily="34" charset="0"/>
                <a:cs typeface="Arial" panose="020B0604020202020204" pitchFamily="34" charset="0"/>
              </a:rPr>
              <a:t>tone</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bhfuil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airde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éagsúil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acu</a:t>
            </a:r>
            <a:r>
              <a:rPr lang="en-GB" sz="2800" dirty="0">
                <a:latin typeface="Arial" panose="020B0604020202020204" pitchFamily="34" charset="0"/>
                <a:cs typeface="Arial" panose="020B0604020202020204" pitchFamily="34" charset="0"/>
              </a:rPr>
              <a:t> a </a:t>
            </a:r>
            <a:r>
              <a:rPr lang="en-GB" sz="2800" dirty="0" err="1">
                <a:latin typeface="Arial" panose="020B0604020202020204" pitchFamily="34" charset="0"/>
                <a:cs typeface="Arial" panose="020B0604020202020204" pitchFamily="34" charset="0"/>
              </a:rPr>
              <a:t>ghiniúint</a:t>
            </a:r>
            <a:r>
              <a:rPr lang="en-GB" sz="2800" dirty="0">
                <a:latin typeface="Arial" panose="020B0604020202020204" pitchFamily="34" charset="0"/>
                <a:cs typeface="Arial" panose="020B0604020202020204" pitchFamily="34" charset="0"/>
              </a:rPr>
              <a:t>.</a:t>
            </a:r>
          </a:p>
          <a:p>
            <a:pPr algn="l"/>
            <a:endParaRPr lang="en-GB" sz="2800" dirty="0">
              <a:latin typeface="Arial" panose="020B0604020202020204" pitchFamily="34" charset="0"/>
              <a:cs typeface="Arial" panose="020B0604020202020204" pitchFamily="34" charset="0"/>
            </a:endParaRPr>
          </a:p>
          <a:p>
            <a:pPr algn="l"/>
            <a:r>
              <a:rPr lang="en-GB" sz="2800" dirty="0" err="1">
                <a:latin typeface="Arial" panose="020B0604020202020204" pitchFamily="34" charset="0"/>
                <a:cs typeface="Arial" panose="020B0604020202020204" pitchFamily="34" charset="0"/>
              </a:rPr>
              <a:t>Breathnaigh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ar</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anailíseoir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speictrim</a:t>
            </a:r>
            <a:r>
              <a:rPr lang="en-GB" sz="2800" dirty="0">
                <a:latin typeface="Arial" panose="020B0604020202020204" pitchFamily="34" charset="0"/>
                <a:cs typeface="Arial" panose="020B0604020202020204" pitchFamily="34" charset="0"/>
              </a:rPr>
              <a:t> agus </a:t>
            </a:r>
            <a:r>
              <a:rPr lang="en-GB" sz="2800" dirty="0" err="1">
                <a:latin typeface="Arial" panose="020B0604020202020204" pitchFamily="34" charset="0"/>
                <a:cs typeface="Arial" panose="020B0604020202020204" pitchFamily="34" charset="0"/>
              </a:rPr>
              <a:t>tabhair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faoi</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deara</a:t>
            </a:r>
            <a:r>
              <a:rPr lang="en-GB" sz="2800" dirty="0">
                <a:latin typeface="Arial" panose="020B0604020202020204" pitchFamily="34" charset="0"/>
                <a:cs typeface="Arial" panose="020B0604020202020204" pitchFamily="34" charset="0"/>
              </a:rPr>
              <a:t> an </a:t>
            </a:r>
            <a:r>
              <a:rPr lang="en-GB" sz="2800" dirty="0" err="1">
                <a:latin typeface="Arial" panose="020B0604020202020204" pitchFamily="34" charset="0"/>
                <a:cs typeface="Arial" panose="020B0604020202020204" pitchFamily="34" charset="0"/>
              </a:rPr>
              <a:t>chaoi</a:t>
            </a:r>
            <a:r>
              <a:rPr lang="en-GB" sz="2800" dirty="0">
                <a:latin typeface="Arial" panose="020B0604020202020204" pitchFamily="34" charset="0"/>
                <a:cs typeface="Arial" panose="020B0604020202020204" pitchFamily="34" charset="0"/>
              </a:rPr>
              <a:t> a n-</a:t>
            </a:r>
            <a:r>
              <a:rPr lang="en-GB" sz="2800" dirty="0" err="1">
                <a:latin typeface="Arial" panose="020B0604020202020204" pitchFamily="34" charset="0"/>
                <a:cs typeface="Arial" panose="020B0604020202020204" pitchFamily="34" charset="0"/>
              </a:rPr>
              <a:t>eascraíonn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airde</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níos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airde</a:t>
            </a:r>
            <a:r>
              <a:rPr lang="en-GB" sz="2800" dirty="0">
                <a:latin typeface="Arial" panose="020B0604020202020204" pitchFamily="34" charset="0"/>
                <a:cs typeface="Arial" panose="020B0604020202020204" pitchFamily="34" charset="0"/>
              </a:rPr>
              <a:t> as </a:t>
            </a:r>
            <a:r>
              <a:rPr lang="en-GB" sz="2800" dirty="0" err="1">
                <a:latin typeface="Arial" panose="020B0604020202020204" pitchFamily="34" charset="0"/>
                <a:cs typeface="Arial" panose="020B0604020202020204" pitchFamily="34" charset="0"/>
              </a:rPr>
              <a:t>minicíocht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níos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airde</a:t>
            </a:r>
            <a:r>
              <a:rPr lang="en-GB" sz="2800" dirty="0">
                <a:latin typeface="Arial" panose="020B0604020202020204" pitchFamily="34" charset="0"/>
                <a:cs typeface="Arial" panose="020B0604020202020204" pitchFamily="34" charset="0"/>
              </a:rPr>
              <a:t>.</a:t>
            </a:r>
          </a:p>
        </p:txBody>
      </p:sp>
      <p:pic>
        <p:nvPicPr>
          <p:cNvPr id="4" name="Picture 3">
            <a:extLst>
              <a:ext uri="{FF2B5EF4-FFF2-40B4-BE49-F238E27FC236}">
                <a16:creationId xmlns:a16="http://schemas.microsoft.com/office/drawing/2014/main" id="{6DF6E3A1-DED7-F08B-2050-EEFDF80E1A3F}"/>
              </a:ext>
            </a:extLst>
          </p:cNvPr>
          <p:cNvPicPr>
            <a:picLocks noChangeAspect="1"/>
          </p:cNvPicPr>
          <p:nvPr/>
        </p:nvPicPr>
        <p:blipFill>
          <a:blip r:embed="rId4"/>
          <a:stretch>
            <a:fillRect/>
          </a:stretch>
        </p:blipFill>
        <p:spPr>
          <a:xfrm>
            <a:off x="1957196" y="4635448"/>
            <a:ext cx="2266892" cy="2222552"/>
          </a:xfrm>
          <a:prstGeom prst="rect">
            <a:avLst/>
          </a:prstGeom>
        </p:spPr>
      </p:pic>
      <p:pic>
        <p:nvPicPr>
          <p:cNvPr id="6" name="Picture 5">
            <a:extLst>
              <a:ext uri="{FF2B5EF4-FFF2-40B4-BE49-F238E27FC236}">
                <a16:creationId xmlns:a16="http://schemas.microsoft.com/office/drawing/2014/main" id="{1ADAFC24-7BE1-C38F-5EC6-F7F85613965D}"/>
              </a:ext>
            </a:extLst>
          </p:cNvPr>
          <p:cNvPicPr>
            <a:picLocks noChangeAspect="1"/>
          </p:cNvPicPr>
          <p:nvPr/>
        </p:nvPicPr>
        <p:blipFill>
          <a:blip r:embed="rId5"/>
          <a:stretch>
            <a:fillRect/>
          </a:stretch>
        </p:blipFill>
        <p:spPr>
          <a:xfrm>
            <a:off x="5333796" y="4642723"/>
            <a:ext cx="2497296" cy="2286337"/>
          </a:xfrm>
          <a:prstGeom prst="rect">
            <a:avLst/>
          </a:prstGeom>
        </p:spPr>
      </p:pic>
    </p:spTree>
    <p:extLst>
      <p:ext uri="{BB962C8B-B14F-4D97-AF65-F5344CB8AC3E}">
        <p14:creationId xmlns:p14="http://schemas.microsoft.com/office/powerpoint/2010/main" val="74577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3805E00-0083-8E31-D27C-BE63AA2FC3F3}"/>
              </a:ext>
            </a:extLst>
          </p:cNvPr>
          <p:cNvSpPr>
            <a:spLocks noGrp="1"/>
          </p:cNvSpPr>
          <p:nvPr>
            <p:ph type="title"/>
          </p:nvPr>
        </p:nvSpPr>
        <p:spPr>
          <a:xfrm>
            <a:off x="241300" y="155246"/>
            <a:ext cx="8724900" cy="1865126"/>
          </a:xfrm>
          <a:solidFill>
            <a:schemeClr val="accent2">
              <a:lumMod val="20000"/>
              <a:lumOff val="80000"/>
            </a:schemeClr>
          </a:solidFill>
        </p:spPr>
        <p:txBody>
          <a:bodyPr/>
          <a:lstStyle/>
          <a:p>
            <a:r>
              <a:rPr lang="ga-IE" sz="3200" dirty="0"/>
              <a:t>Déan comparáid idir </a:t>
            </a:r>
            <a:r>
              <a:rPr lang="en-IE" sz="3200" dirty="0" err="1"/>
              <a:t>amhairc</a:t>
            </a:r>
            <a:r>
              <a:rPr lang="ga-IE" sz="3200" dirty="0"/>
              <a:t> </a:t>
            </a:r>
            <a:r>
              <a:rPr lang="en-IE" sz="3200" dirty="0"/>
              <a:t>an</a:t>
            </a:r>
            <a:r>
              <a:rPr lang="ga-IE" sz="3200" dirty="0"/>
              <a:t> tonnchruth agus </a:t>
            </a:r>
            <a:r>
              <a:rPr lang="en-IE" sz="3200" dirty="0" err="1"/>
              <a:t>amhairc</a:t>
            </a:r>
            <a:r>
              <a:rPr lang="ga-IE" sz="3200" dirty="0"/>
              <a:t> an speictrim maidir lena láidreachtaí chun </a:t>
            </a:r>
            <a:r>
              <a:rPr lang="en-IE" sz="3200" dirty="0" err="1"/>
              <a:t>tuin</a:t>
            </a:r>
            <a:r>
              <a:rPr lang="ga-IE" sz="3200" dirty="0"/>
              <a:t>airde an nóta agus an </a:t>
            </a:r>
            <a:r>
              <a:rPr lang="en-IE" sz="3200" dirty="0" err="1"/>
              <a:t>airde</a:t>
            </a:r>
            <a:r>
              <a:rPr lang="ga-IE" sz="3200" dirty="0"/>
              <a:t> fuaime a thomhas.</a:t>
            </a:r>
            <a:r>
              <a:rPr lang="en-IE" sz="3200" dirty="0"/>
              <a:t> </a:t>
            </a:r>
            <a:r>
              <a:rPr lang="en-IE" sz="1600" dirty="0"/>
              <a:t>(</a:t>
            </a:r>
            <a:r>
              <a:rPr lang="en-GB" sz="1600" dirty="0"/>
              <a:t>waveform views and spectrum views)</a:t>
            </a:r>
          </a:p>
        </p:txBody>
      </p:sp>
      <p:grpSp>
        <p:nvGrpSpPr>
          <p:cNvPr id="6" name="Group 5">
            <a:extLst>
              <a:ext uri="{FF2B5EF4-FFF2-40B4-BE49-F238E27FC236}">
                <a16:creationId xmlns:a16="http://schemas.microsoft.com/office/drawing/2014/main" id="{FDC22D7D-FBF8-91FB-D7F1-EF2DF9EFB122}"/>
              </a:ext>
            </a:extLst>
          </p:cNvPr>
          <p:cNvGrpSpPr/>
          <p:nvPr/>
        </p:nvGrpSpPr>
        <p:grpSpPr>
          <a:xfrm>
            <a:off x="5699219" y="2879942"/>
            <a:ext cx="2666351" cy="2356110"/>
            <a:chOff x="1724044" y="4846720"/>
            <a:chExt cx="2340252" cy="1845401"/>
          </a:xfrm>
        </p:grpSpPr>
        <p:sp>
          <p:nvSpPr>
            <p:cNvPr id="7" name="Rectangle 6">
              <a:extLst>
                <a:ext uri="{FF2B5EF4-FFF2-40B4-BE49-F238E27FC236}">
                  <a16:creationId xmlns:a16="http://schemas.microsoft.com/office/drawing/2014/main" id="{5A7264AA-938C-16C8-BA87-C87C7DAE25C6}"/>
                </a:ext>
              </a:extLst>
            </p:cNvPr>
            <p:cNvSpPr/>
            <p:nvPr/>
          </p:nvSpPr>
          <p:spPr>
            <a:xfrm>
              <a:off x="2117719" y="4846720"/>
              <a:ext cx="1651937" cy="1349277"/>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9B9BFC46-E250-D84A-A053-613868457F5A}"/>
                </a:ext>
              </a:extLst>
            </p:cNvPr>
            <p:cNvSpPr txBox="1"/>
            <p:nvPr/>
          </p:nvSpPr>
          <p:spPr>
            <a:xfrm>
              <a:off x="1724044" y="4918724"/>
              <a:ext cx="4235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a:t>
              </a:r>
            </a:p>
          </p:txBody>
        </p:sp>
        <p:sp>
          <p:nvSpPr>
            <p:cNvPr id="9" name="TextBox 8">
              <a:extLst>
                <a:ext uri="{FF2B5EF4-FFF2-40B4-BE49-F238E27FC236}">
                  <a16:creationId xmlns:a16="http://schemas.microsoft.com/office/drawing/2014/main" id="{8CF3CD9C-B2F2-FF8F-5B7F-18AEBC43CCF1}"/>
                </a:ext>
              </a:extLst>
            </p:cNvPr>
            <p:cNvSpPr txBox="1"/>
            <p:nvPr/>
          </p:nvSpPr>
          <p:spPr>
            <a:xfrm>
              <a:off x="3561376" y="6168901"/>
              <a:ext cx="502920" cy="523220"/>
            </a:xfrm>
            <a:prstGeom prst="rect">
              <a:avLst/>
            </a:prstGeom>
            <a:noFill/>
          </p:spPr>
          <p:txBody>
            <a:bodyPr wrap="square">
              <a:spAutoFit/>
            </a:bodyPr>
            <a:lstStyle/>
            <a:p>
              <a:r>
                <a:rPr lang="en-GB" sz="2800" i="1" dirty="0">
                  <a:latin typeface="Times New Roman" panose="02020603050405020304" pitchFamily="18" charset="0"/>
                  <a:cs typeface="Times New Roman" panose="02020603050405020304" pitchFamily="18" charset="0"/>
                </a:rPr>
                <a:t>f</a:t>
              </a:r>
              <a:endParaRPr lang="en-GB" sz="2800" dirty="0"/>
            </a:p>
          </p:txBody>
        </p:sp>
        <p:sp>
          <p:nvSpPr>
            <p:cNvPr id="10" name="Rectangle 9">
              <a:extLst>
                <a:ext uri="{FF2B5EF4-FFF2-40B4-BE49-F238E27FC236}">
                  <a16:creationId xmlns:a16="http://schemas.microsoft.com/office/drawing/2014/main" id="{81519A8A-2116-93A6-2AE0-205B35746489}"/>
                </a:ext>
              </a:extLst>
            </p:cNvPr>
            <p:cNvSpPr/>
            <p:nvPr/>
          </p:nvSpPr>
          <p:spPr>
            <a:xfrm>
              <a:off x="2203413" y="5590825"/>
              <a:ext cx="45720" cy="58976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582A461-72F1-8DCD-B8BE-C2D991A2A24E}"/>
                </a:ext>
              </a:extLst>
            </p:cNvPr>
            <p:cNvSpPr/>
            <p:nvPr/>
          </p:nvSpPr>
          <p:spPr>
            <a:xfrm>
              <a:off x="2278491" y="5346790"/>
              <a:ext cx="45720" cy="83380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ABF63C1-C891-F2F8-EADC-5645F42F9F24}"/>
                </a:ext>
              </a:extLst>
            </p:cNvPr>
            <p:cNvSpPr/>
            <p:nvPr/>
          </p:nvSpPr>
          <p:spPr>
            <a:xfrm>
              <a:off x="2330709" y="4952956"/>
              <a:ext cx="45719" cy="122763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F6544734-9CB5-6D60-F056-E03D5E39DDC2}"/>
                </a:ext>
              </a:extLst>
            </p:cNvPr>
            <p:cNvSpPr/>
            <p:nvPr/>
          </p:nvSpPr>
          <p:spPr>
            <a:xfrm>
              <a:off x="2402510" y="5346790"/>
              <a:ext cx="45720" cy="83380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2984AE75-6EC5-C4C5-A293-2D9FFE196938}"/>
                </a:ext>
              </a:extLst>
            </p:cNvPr>
            <p:cNvSpPr/>
            <p:nvPr/>
          </p:nvSpPr>
          <p:spPr>
            <a:xfrm>
              <a:off x="2461642" y="5590825"/>
              <a:ext cx="45720" cy="58976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50A75EF-2C8E-8A3B-0B62-7F8D18A95E9D}"/>
                </a:ext>
              </a:extLst>
            </p:cNvPr>
            <p:cNvSpPr/>
            <p:nvPr/>
          </p:nvSpPr>
          <p:spPr>
            <a:xfrm>
              <a:off x="2516129" y="5772861"/>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B7D7ED9-AB92-5D5D-B0E8-BD4240E25D6A}"/>
                </a:ext>
              </a:extLst>
            </p:cNvPr>
            <p:cNvSpPr/>
            <p:nvPr/>
          </p:nvSpPr>
          <p:spPr>
            <a:xfrm>
              <a:off x="2578460" y="5807687"/>
              <a:ext cx="48134" cy="366752"/>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3DB52D6A-6F19-2567-E77A-A741EB115BEC}"/>
                </a:ext>
              </a:extLst>
            </p:cNvPr>
            <p:cNvSpPr/>
            <p:nvPr/>
          </p:nvSpPr>
          <p:spPr>
            <a:xfrm>
              <a:off x="2639420" y="5734662"/>
              <a:ext cx="45719" cy="43977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5ABA634E-E6B8-DFBD-DD40-20EDDC182114}"/>
                </a:ext>
              </a:extLst>
            </p:cNvPr>
            <p:cNvSpPr/>
            <p:nvPr/>
          </p:nvSpPr>
          <p:spPr>
            <a:xfrm>
              <a:off x="2693966" y="5847375"/>
              <a:ext cx="54547" cy="32706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7B1AF161-48CA-ACED-B89D-58EFBC025507}"/>
                </a:ext>
              </a:extLst>
            </p:cNvPr>
            <p:cNvSpPr/>
            <p:nvPr/>
          </p:nvSpPr>
          <p:spPr>
            <a:xfrm>
              <a:off x="2748514" y="5772861"/>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CE62EB96-F0DD-CA92-D71C-E00712A497C3}"/>
                </a:ext>
              </a:extLst>
            </p:cNvPr>
            <p:cNvSpPr/>
            <p:nvPr/>
          </p:nvSpPr>
          <p:spPr>
            <a:xfrm>
              <a:off x="2803061" y="5920399"/>
              <a:ext cx="45719" cy="25403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B9FF3583-8992-0792-5B9C-6A0EE30725EF}"/>
                </a:ext>
              </a:extLst>
            </p:cNvPr>
            <p:cNvSpPr/>
            <p:nvPr/>
          </p:nvSpPr>
          <p:spPr>
            <a:xfrm>
              <a:off x="2855318" y="5966437"/>
              <a:ext cx="45719" cy="20800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29E99DE-05DA-661A-7BEB-0AC7CBF28716}"/>
                </a:ext>
              </a:extLst>
            </p:cNvPr>
            <p:cNvSpPr/>
            <p:nvPr/>
          </p:nvSpPr>
          <p:spPr>
            <a:xfrm>
              <a:off x="2911744" y="5895000"/>
              <a:ext cx="45719" cy="27390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1153BFC4-6D96-A6EC-26C9-A16E68AE442C}"/>
                </a:ext>
              </a:extLst>
            </p:cNvPr>
            <p:cNvSpPr/>
            <p:nvPr/>
          </p:nvSpPr>
          <p:spPr>
            <a:xfrm>
              <a:off x="2972828" y="5791812"/>
              <a:ext cx="45719" cy="37708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CFEF3360-8B0A-EE96-D1A9-4E2022F163DA}"/>
                </a:ext>
              </a:extLst>
            </p:cNvPr>
            <p:cNvSpPr/>
            <p:nvPr/>
          </p:nvSpPr>
          <p:spPr>
            <a:xfrm>
              <a:off x="3033912" y="5855117"/>
              <a:ext cx="45719" cy="32706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943D313D-256B-71CF-E39F-6DDF82802F31}"/>
                </a:ext>
              </a:extLst>
            </p:cNvPr>
            <p:cNvSpPr/>
            <p:nvPr/>
          </p:nvSpPr>
          <p:spPr>
            <a:xfrm>
              <a:off x="3081648" y="5937861"/>
              <a:ext cx="45719" cy="24431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36FD700D-7DE5-3731-5CBB-BC2DC7BD58FE}"/>
                </a:ext>
              </a:extLst>
            </p:cNvPr>
            <p:cNvSpPr/>
            <p:nvPr/>
          </p:nvSpPr>
          <p:spPr>
            <a:xfrm>
              <a:off x="3134179" y="5966437"/>
              <a:ext cx="45719" cy="215742"/>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5886E1D8-B9D2-3ADB-5AD7-A38FB6A8F67B}"/>
                </a:ext>
              </a:extLst>
            </p:cNvPr>
            <p:cNvSpPr/>
            <p:nvPr/>
          </p:nvSpPr>
          <p:spPr>
            <a:xfrm>
              <a:off x="3179898" y="5920399"/>
              <a:ext cx="45719" cy="26178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67D46680-5B9F-E71E-E462-804473FA7123}"/>
                </a:ext>
              </a:extLst>
            </p:cNvPr>
            <p:cNvSpPr/>
            <p:nvPr/>
          </p:nvSpPr>
          <p:spPr>
            <a:xfrm>
              <a:off x="3217998" y="5920399"/>
              <a:ext cx="45719" cy="26178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3B7B4B49-6E57-702C-DBC4-E2BA5FA482E6}"/>
                </a:ext>
              </a:extLst>
            </p:cNvPr>
            <p:cNvSpPr/>
            <p:nvPr/>
          </p:nvSpPr>
          <p:spPr>
            <a:xfrm>
              <a:off x="2141082" y="5779015"/>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1" name="Group 30">
            <a:extLst>
              <a:ext uri="{FF2B5EF4-FFF2-40B4-BE49-F238E27FC236}">
                <a16:creationId xmlns:a16="http://schemas.microsoft.com/office/drawing/2014/main" id="{8E68B7FD-23C6-DC9C-8E94-B509AA5EA655}"/>
              </a:ext>
            </a:extLst>
          </p:cNvPr>
          <p:cNvGrpSpPr/>
          <p:nvPr/>
        </p:nvGrpSpPr>
        <p:grpSpPr>
          <a:xfrm>
            <a:off x="914019" y="2665388"/>
            <a:ext cx="3686910" cy="2027919"/>
            <a:chOff x="547272" y="2886980"/>
            <a:chExt cx="4211369" cy="2582109"/>
          </a:xfrm>
        </p:grpSpPr>
        <p:sp>
          <p:nvSpPr>
            <p:cNvPr id="32" name="Rectangle 31">
              <a:extLst>
                <a:ext uri="{FF2B5EF4-FFF2-40B4-BE49-F238E27FC236}">
                  <a16:creationId xmlns:a16="http://schemas.microsoft.com/office/drawing/2014/main" id="{5083D6DD-75A8-CB3E-FFDD-A1E5F16E0761}"/>
                </a:ext>
              </a:extLst>
            </p:cNvPr>
            <p:cNvSpPr/>
            <p:nvPr/>
          </p:nvSpPr>
          <p:spPr>
            <a:xfrm>
              <a:off x="547272" y="3600024"/>
              <a:ext cx="3854440" cy="186906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eeform: Shape 32">
              <a:extLst>
                <a:ext uri="{FF2B5EF4-FFF2-40B4-BE49-F238E27FC236}">
                  <a16:creationId xmlns:a16="http://schemas.microsoft.com/office/drawing/2014/main" id="{001DFB2A-67B5-AE91-C6E8-8D47204FB6E8}"/>
                </a:ext>
              </a:extLst>
            </p:cNvPr>
            <p:cNvSpPr/>
            <p:nvPr/>
          </p:nvSpPr>
          <p:spPr>
            <a:xfrm>
              <a:off x="547272" y="3896045"/>
              <a:ext cx="3760074" cy="1332273"/>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462511" h="2032870">
                  <a:moveTo>
                    <a:pt x="0" y="1703676"/>
                  </a:moveTo>
                  <a:cubicBezTo>
                    <a:pt x="67733" y="1136409"/>
                    <a:pt x="127000" y="-3769"/>
                    <a:pt x="203200" y="1876"/>
                  </a:cubicBezTo>
                  <a:cubicBezTo>
                    <a:pt x="279400" y="7521"/>
                    <a:pt x="385939" y="851366"/>
                    <a:pt x="457200" y="933210"/>
                  </a:cubicBezTo>
                  <a:cubicBezTo>
                    <a:pt x="528461" y="1015054"/>
                    <a:pt x="579261" y="452725"/>
                    <a:pt x="630767" y="492942"/>
                  </a:cubicBezTo>
                  <a:cubicBezTo>
                    <a:pt x="682273" y="533159"/>
                    <a:pt x="704851" y="509171"/>
                    <a:pt x="740834" y="653810"/>
                  </a:cubicBezTo>
                  <a:cubicBezTo>
                    <a:pt x="776817" y="798449"/>
                    <a:pt x="803628" y="1375593"/>
                    <a:pt x="846667" y="1360776"/>
                  </a:cubicBezTo>
                  <a:cubicBezTo>
                    <a:pt x="889706" y="1345959"/>
                    <a:pt x="919340" y="1315269"/>
                    <a:pt x="948267" y="1365010"/>
                  </a:cubicBezTo>
                  <a:cubicBezTo>
                    <a:pt x="977194" y="1414751"/>
                    <a:pt x="1104901" y="497175"/>
                    <a:pt x="1185334" y="605125"/>
                  </a:cubicBezTo>
                  <a:cubicBezTo>
                    <a:pt x="1265767" y="713075"/>
                    <a:pt x="1340556" y="2110429"/>
                    <a:pt x="1430867" y="2012710"/>
                  </a:cubicBezTo>
                  <a:cubicBezTo>
                    <a:pt x="1521178" y="1914991"/>
                    <a:pt x="1641122" y="194493"/>
                    <a:pt x="1727200" y="18810"/>
                  </a:cubicBezTo>
                  <a:cubicBezTo>
                    <a:pt x="1813278" y="-156873"/>
                    <a:pt x="1879601" y="955788"/>
                    <a:pt x="1947334" y="958610"/>
                  </a:cubicBezTo>
                  <a:cubicBezTo>
                    <a:pt x="2015067" y="961432"/>
                    <a:pt x="2034823" y="549387"/>
                    <a:pt x="2099734" y="509876"/>
                  </a:cubicBezTo>
                  <a:cubicBezTo>
                    <a:pt x="2164645" y="470365"/>
                    <a:pt x="2263423" y="1057387"/>
                    <a:pt x="2345267" y="1331143"/>
                  </a:cubicBezTo>
                  <a:cubicBezTo>
                    <a:pt x="2376311" y="1311387"/>
                    <a:pt x="2389011" y="1404521"/>
                    <a:pt x="2438400" y="1271876"/>
                  </a:cubicBezTo>
                  <a:cubicBezTo>
                    <a:pt x="2487789" y="1139232"/>
                    <a:pt x="2557639" y="408982"/>
                    <a:pt x="2641600" y="535276"/>
                  </a:cubicBezTo>
                  <a:cubicBezTo>
                    <a:pt x="2725561" y="661570"/>
                    <a:pt x="2850445" y="2110076"/>
                    <a:pt x="2942167" y="2029643"/>
                  </a:cubicBezTo>
                  <a:cubicBezTo>
                    <a:pt x="3033889" y="1949210"/>
                    <a:pt x="3105210" y="182979"/>
                    <a:pt x="3191934" y="52676"/>
                  </a:cubicBezTo>
                  <a:cubicBezTo>
                    <a:pt x="3278658" y="-77627"/>
                    <a:pt x="3434289" y="1213960"/>
                    <a:pt x="3462511" y="1247826"/>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a:extLst>
                <a:ext uri="{FF2B5EF4-FFF2-40B4-BE49-F238E27FC236}">
                  <a16:creationId xmlns:a16="http://schemas.microsoft.com/office/drawing/2014/main" id="{2FBC6A4A-CCA2-36EF-0630-E6A3736EF5BE}"/>
                </a:ext>
              </a:extLst>
            </p:cNvPr>
            <p:cNvSpPr txBox="1"/>
            <p:nvPr/>
          </p:nvSpPr>
          <p:spPr>
            <a:xfrm>
              <a:off x="674575" y="2886980"/>
              <a:ext cx="1364476"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150 </a:t>
              </a:r>
              <a:r>
                <a:rPr lang="en-GB" sz="2800" err="1">
                  <a:latin typeface="Arial" panose="020B0604020202020204" pitchFamily="34" charset="0"/>
                  <a:cs typeface="Arial" panose="020B0604020202020204" pitchFamily="34" charset="0"/>
                </a:rPr>
                <a:t>ms</a:t>
              </a:r>
              <a:endParaRPr lang="en-GB" sz="2800">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03B38340-8400-79C0-DC2A-0305CD36F40E}"/>
                </a:ext>
              </a:extLst>
            </p:cNvPr>
            <p:cNvSpPr txBox="1"/>
            <p:nvPr/>
          </p:nvSpPr>
          <p:spPr>
            <a:xfrm>
              <a:off x="3394165" y="2898558"/>
              <a:ext cx="1364476"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200 </a:t>
              </a:r>
              <a:r>
                <a:rPr lang="en-GB" sz="2800" err="1">
                  <a:latin typeface="Arial" panose="020B0604020202020204" pitchFamily="34" charset="0"/>
                  <a:cs typeface="Arial" panose="020B0604020202020204" pitchFamily="34" charset="0"/>
                </a:rPr>
                <a:t>ms</a:t>
              </a:r>
              <a:endParaRPr lang="en-GB" sz="2800">
                <a:latin typeface="Arial" panose="020B0604020202020204" pitchFamily="34" charset="0"/>
                <a:cs typeface="Arial" panose="020B0604020202020204" pitchFamily="34" charset="0"/>
              </a:endParaRPr>
            </a:p>
          </p:txBody>
        </p:sp>
        <p:grpSp>
          <p:nvGrpSpPr>
            <p:cNvPr id="36" name="Group 35">
              <a:extLst>
                <a:ext uri="{FF2B5EF4-FFF2-40B4-BE49-F238E27FC236}">
                  <a16:creationId xmlns:a16="http://schemas.microsoft.com/office/drawing/2014/main" id="{716FD2E8-9595-FF12-13A6-BF96FFB8F8BA}"/>
                </a:ext>
              </a:extLst>
            </p:cNvPr>
            <p:cNvGrpSpPr/>
            <p:nvPr/>
          </p:nvGrpSpPr>
          <p:grpSpPr>
            <a:xfrm flipV="1">
              <a:off x="591760" y="3436222"/>
              <a:ext cx="3980238" cy="172660"/>
              <a:chOff x="3260271" y="4114800"/>
              <a:chExt cx="1828799" cy="436880"/>
            </a:xfrm>
          </p:grpSpPr>
          <p:cxnSp>
            <p:nvCxnSpPr>
              <p:cNvPr id="37" name="Straight Connector 36">
                <a:extLst>
                  <a:ext uri="{FF2B5EF4-FFF2-40B4-BE49-F238E27FC236}">
                    <a16:creationId xmlns:a16="http://schemas.microsoft.com/office/drawing/2014/main" id="{CF28A61B-58EA-342F-CC73-0E9E6442C8C0}"/>
                  </a:ext>
                </a:extLst>
              </p:cNvPr>
              <p:cNvCxnSpPr>
                <a:cxnSpLocks/>
              </p:cNvCxnSpPr>
              <p:nvPr/>
            </p:nvCxnSpPr>
            <p:spPr>
              <a:xfrm>
                <a:off x="3260271"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F62E7E25-8176-2801-EECD-6F3D54407CB9}"/>
                  </a:ext>
                </a:extLst>
              </p:cNvPr>
              <p:cNvCxnSpPr>
                <a:cxnSpLocks/>
              </p:cNvCxnSpPr>
              <p:nvPr/>
            </p:nvCxnSpPr>
            <p:spPr>
              <a:xfrm>
                <a:off x="3521528"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0235EB2F-F9EF-E079-76DD-C6980A809D8B}"/>
                  </a:ext>
                </a:extLst>
              </p:cNvPr>
              <p:cNvCxnSpPr>
                <a:cxnSpLocks/>
              </p:cNvCxnSpPr>
              <p:nvPr/>
            </p:nvCxnSpPr>
            <p:spPr>
              <a:xfrm>
                <a:off x="3782785"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71F90524-A330-E9B2-8294-885A9AFC6275}"/>
                  </a:ext>
                </a:extLst>
              </p:cNvPr>
              <p:cNvCxnSpPr>
                <a:cxnSpLocks/>
              </p:cNvCxnSpPr>
              <p:nvPr/>
            </p:nvCxnSpPr>
            <p:spPr>
              <a:xfrm>
                <a:off x="4044042"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8C60703C-6CEB-E4AF-2C35-1A6B7CCC0837}"/>
                  </a:ext>
                </a:extLst>
              </p:cNvPr>
              <p:cNvCxnSpPr>
                <a:cxnSpLocks/>
              </p:cNvCxnSpPr>
              <p:nvPr/>
            </p:nvCxnSpPr>
            <p:spPr>
              <a:xfrm>
                <a:off x="4305299"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F19BCCE4-1EF5-DFAD-9453-8B8C1076C470}"/>
                  </a:ext>
                </a:extLst>
              </p:cNvPr>
              <p:cNvCxnSpPr>
                <a:cxnSpLocks/>
              </p:cNvCxnSpPr>
              <p:nvPr/>
            </p:nvCxnSpPr>
            <p:spPr>
              <a:xfrm>
                <a:off x="4566556"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EF6DEDE-953F-F594-BB79-0F6541CBBFEC}"/>
                  </a:ext>
                </a:extLst>
              </p:cNvPr>
              <p:cNvCxnSpPr>
                <a:cxnSpLocks/>
              </p:cNvCxnSpPr>
              <p:nvPr/>
            </p:nvCxnSpPr>
            <p:spPr>
              <a:xfrm>
                <a:off x="4827813"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E4898886-C81A-30AE-BE6B-79012DBF3648}"/>
                  </a:ext>
                </a:extLst>
              </p:cNvPr>
              <p:cNvCxnSpPr>
                <a:cxnSpLocks/>
              </p:cNvCxnSpPr>
              <p:nvPr/>
            </p:nvCxnSpPr>
            <p:spPr>
              <a:xfrm>
                <a:off x="5089070"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sp>
        <p:nvSpPr>
          <p:cNvPr id="45" name="TextBox 44">
            <a:extLst>
              <a:ext uri="{FF2B5EF4-FFF2-40B4-BE49-F238E27FC236}">
                <a16:creationId xmlns:a16="http://schemas.microsoft.com/office/drawing/2014/main" id="{8C95FD33-78E0-54D2-A067-365BB2DE30AC}"/>
              </a:ext>
            </a:extLst>
          </p:cNvPr>
          <p:cNvSpPr txBox="1"/>
          <p:nvPr/>
        </p:nvSpPr>
        <p:spPr>
          <a:xfrm>
            <a:off x="5569494" y="5030059"/>
            <a:ext cx="3457183" cy="1815882"/>
          </a:xfrm>
          <a:prstGeom prst="rect">
            <a:avLst/>
          </a:prstGeom>
          <a:noFill/>
        </p:spPr>
        <p:txBody>
          <a:bodyPr wrap="square" rtlCol="0">
            <a:spAutoFit/>
          </a:bodyPr>
          <a:lstStyle/>
          <a:p>
            <a:r>
              <a:rPr lang="ga-IE" sz="2800" dirty="0">
                <a:solidFill>
                  <a:srgbClr val="7030A0"/>
                </a:solidFill>
              </a:rPr>
              <a:t>Ní gá ríomhanna a dhéanamh chun airde an nóta a chinneadh.</a:t>
            </a:r>
            <a:endParaRPr lang="en-IE" sz="2800" dirty="0">
              <a:solidFill>
                <a:srgbClr val="7030A0"/>
              </a:solidFill>
            </a:endParaRPr>
          </a:p>
        </p:txBody>
      </p:sp>
      <p:sp>
        <p:nvSpPr>
          <p:cNvPr id="46" name="TextBox 45">
            <a:extLst>
              <a:ext uri="{FF2B5EF4-FFF2-40B4-BE49-F238E27FC236}">
                <a16:creationId xmlns:a16="http://schemas.microsoft.com/office/drawing/2014/main" id="{5A2B7541-69E7-072F-9508-2B54D89A2A7A}"/>
              </a:ext>
            </a:extLst>
          </p:cNvPr>
          <p:cNvSpPr txBox="1"/>
          <p:nvPr/>
        </p:nvSpPr>
        <p:spPr>
          <a:xfrm>
            <a:off x="934691" y="4602627"/>
            <a:ext cx="3838620" cy="2246769"/>
          </a:xfrm>
          <a:prstGeom prst="rect">
            <a:avLst/>
          </a:prstGeom>
          <a:noFill/>
        </p:spPr>
        <p:txBody>
          <a:bodyPr wrap="square" rtlCol="0">
            <a:spAutoFit/>
          </a:bodyPr>
          <a:lstStyle/>
          <a:p>
            <a:r>
              <a:rPr lang="ga-IE" sz="2800" dirty="0">
                <a:solidFill>
                  <a:schemeClr val="accent6">
                    <a:lumMod val="50000"/>
                  </a:schemeClr>
                </a:solidFill>
              </a:rPr>
              <a:t>Chun breathnú ar an gcaoi a n-athraíonn </a:t>
            </a:r>
            <a:r>
              <a:rPr lang="en-IE" sz="2800" dirty="0" err="1">
                <a:solidFill>
                  <a:schemeClr val="accent6">
                    <a:lumMod val="50000"/>
                  </a:schemeClr>
                </a:solidFill>
              </a:rPr>
              <a:t>tuin</a:t>
            </a:r>
            <a:r>
              <a:rPr lang="ga-IE" sz="2800" dirty="0">
                <a:solidFill>
                  <a:schemeClr val="accent6">
                    <a:lumMod val="50000"/>
                  </a:schemeClr>
                </a:solidFill>
              </a:rPr>
              <a:t>airde an nóta agus an </a:t>
            </a:r>
            <a:r>
              <a:rPr lang="en-IE" sz="2800" dirty="0" err="1">
                <a:solidFill>
                  <a:schemeClr val="accent6">
                    <a:lumMod val="50000"/>
                  </a:schemeClr>
                </a:solidFill>
              </a:rPr>
              <a:t>airde</a:t>
            </a:r>
            <a:r>
              <a:rPr lang="ga-IE" sz="2800" dirty="0">
                <a:solidFill>
                  <a:schemeClr val="accent6">
                    <a:lumMod val="50000"/>
                  </a:schemeClr>
                </a:solidFill>
              </a:rPr>
              <a:t> fuaime le himeacht ama (rithim)</a:t>
            </a:r>
            <a:endParaRPr lang="en-GB" sz="2800" dirty="0">
              <a:solidFill>
                <a:schemeClr val="accent6">
                  <a:lumMod val="50000"/>
                </a:schemeClr>
              </a:solidFill>
              <a:latin typeface="Arial" panose="020B0604020202020204" pitchFamily="34" charset="0"/>
              <a:cs typeface="Arial" panose="020B0604020202020204" pitchFamily="34" charset="0"/>
            </a:endParaRPr>
          </a:p>
        </p:txBody>
      </p:sp>
      <p:sp>
        <p:nvSpPr>
          <p:cNvPr id="47" name="TextBox 46">
            <a:extLst>
              <a:ext uri="{FF2B5EF4-FFF2-40B4-BE49-F238E27FC236}">
                <a16:creationId xmlns:a16="http://schemas.microsoft.com/office/drawing/2014/main" id="{26B06E1C-B3B6-6F23-23B5-08C118D8AFD5}"/>
              </a:ext>
            </a:extLst>
          </p:cNvPr>
          <p:cNvSpPr txBox="1"/>
          <p:nvPr/>
        </p:nvSpPr>
        <p:spPr>
          <a:xfrm>
            <a:off x="888142" y="2052523"/>
            <a:ext cx="1965859" cy="523220"/>
          </a:xfrm>
          <a:prstGeom prst="rect">
            <a:avLst/>
          </a:prstGeom>
          <a:noFill/>
        </p:spPr>
        <p:txBody>
          <a:bodyPr wrap="none" rtlCol="0">
            <a:spAutoFit/>
          </a:bodyPr>
          <a:lstStyle/>
          <a:p>
            <a:pPr algn="l"/>
            <a:r>
              <a:rPr lang="en-GB" sz="2800" dirty="0" err="1">
                <a:solidFill>
                  <a:schemeClr val="accent6">
                    <a:lumMod val="50000"/>
                  </a:schemeClr>
                </a:solidFill>
                <a:latin typeface="Arial" panose="020B0604020202020204" pitchFamily="34" charset="0"/>
                <a:cs typeface="Arial" panose="020B0604020202020204" pitchFamily="34" charset="0"/>
              </a:rPr>
              <a:t>Tonnchruth</a:t>
            </a:r>
            <a:endParaRPr lang="en-GB" sz="2800" dirty="0">
              <a:solidFill>
                <a:schemeClr val="accent6">
                  <a:lumMod val="50000"/>
                </a:schemeClr>
              </a:solidFill>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DF2A8EF8-DCEE-639C-6140-D8B016783E22}"/>
              </a:ext>
            </a:extLst>
          </p:cNvPr>
          <p:cNvSpPr txBox="1"/>
          <p:nvPr/>
        </p:nvSpPr>
        <p:spPr>
          <a:xfrm>
            <a:off x="5424509" y="2039171"/>
            <a:ext cx="2004075" cy="523220"/>
          </a:xfrm>
          <a:prstGeom prst="rect">
            <a:avLst/>
          </a:prstGeom>
          <a:noFill/>
        </p:spPr>
        <p:txBody>
          <a:bodyPr wrap="none" rtlCol="0">
            <a:spAutoFit/>
          </a:bodyPr>
          <a:lstStyle/>
          <a:p>
            <a:pPr algn="l"/>
            <a:r>
              <a:rPr lang="en-GB" sz="2800" dirty="0" err="1">
                <a:solidFill>
                  <a:srgbClr val="7030A0"/>
                </a:solidFill>
                <a:latin typeface="Arial" panose="020B0604020202020204" pitchFamily="34" charset="0"/>
                <a:cs typeface="Arial" panose="020B0604020202020204" pitchFamily="34" charset="0"/>
              </a:rPr>
              <a:t>Speictream</a:t>
            </a:r>
            <a:endParaRPr lang="en-GB" sz="2800" dirty="0">
              <a:solidFill>
                <a:srgbClr val="7030A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24366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AD50E7-3E33-3013-4166-B51998A714FA}"/>
              </a:ext>
            </a:extLst>
          </p:cNvPr>
          <p:cNvSpPr>
            <a:spLocks noGrp="1"/>
          </p:cNvSpPr>
          <p:nvPr>
            <p:ph type="title"/>
          </p:nvPr>
        </p:nvSpPr>
        <p:spPr/>
        <p:txBody>
          <a:bodyPr>
            <a:normAutofit fontScale="90000"/>
          </a:bodyPr>
          <a:lstStyle/>
          <a:p>
            <a:r>
              <a:rPr lang="en-GB" dirty="0" err="1"/>
              <a:t>Cleachtadh</a:t>
            </a:r>
            <a:endParaRPr lang="en-GB" dirty="0"/>
          </a:p>
        </p:txBody>
      </p:sp>
      <p:sp>
        <p:nvSpPr>
          <p:cNvPr id="4" name="Text Placeholder 3">
            <a:extLst>
              <a:ext uri="{FF2B5EF4-FFF2-40B4-BE49-F238E27FC236}">
                <a16:creationId xmlns:a16="http://schemas.microsoft.com/office/drawing/2014/main" id="{5EE1F505-801E-A0B0-7E2C-E1F90310053F}"/>
              </a:ext>
            </a:extLst>
          </p:cNvPr>
          <p:cNvSpPr>
            <a:spLocks noGrp="1"/>
          </p:cNvSpPr>
          <p:nvPr>
            <p:ph type="body" sz="quarter" idx="10"/>
          </p:nvPr>
        </p:nvSpPr>
        <p:spPr>
          <a:xfrm>
            <a:off x="122292" y="461664"/>
            <a:ext cx="8899415" cy="867930"/>
          </a:xfrm>
        </p:spPr>
        <p:txBody>
          <a:bodyPr/>
          <a:lstStyle/>
          <a:p>
            <a:r>
              <a:rPr lang="ga-IE" dirty="0"/>
              <a:t>Luaigh cén fhuaim a bhfuil an </a:t>
            </a:r>
            <a:r>
              <a:rPr lang="en-IE" dirty="0" err="1"/>
              <a:t>tuain</a:t>
            </a:r>
            <a:r>
              <a:rPr lang="ga-IE" dirty="0"/>
              <a:t>airde is mó aici, agus cé acu ceann is </a:t>
            </a:r>
            <a:r>
              <a:rPr lang="en-IE" dirty="0" err="1"/>
              <a:t>fuaim</a:t>
            </a:r>
            <a:r>
              <a:rPr lang="en-IE" dirty="0"/>
              <a:t> </a:t>
            </a:r>
            <a:r>
              <a:rPr lang="ga-IE" dirty="0"/>
              <a:t>airde.</a:t>
            </a:r>
            <a:endParaRPr lang="en-GB" dirty="0"/>
          </a:p>
        </p:txBody>
      </p:sp>
      <p:sp>
        <p:nvSpPr>
          <p:cNvPr id="5" name="Freeform: Shape 4">
            <a:extLst>
              <a:ext uri="{FF2B5EF4-FFF2-40B4-BE49-F238E27FC236}">
                <a16:creationId xmlns:a16="http://schemas.microsoft.com/office/drawing/2014/main" id="{C3069A25-3CBF-4657-7855-D331A5FE31B5}"/>
              </a:ext>
            </a:extLst>
          </p:cNvPr>
          <p:cNvSpPr/>
          <p:nvPr/>
        </p:nvSpPr>
        <p:spPr>
          <a:xfrm flipV="1">
            <a:off x="2915431" y="1795671"/>
            <a:ext cx="2622283" cy="1326791"/>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6" name="Freeform: Shape 5">
            <a:extLst>
              <a:ext uri="{FF2B5EF4-FFF2-40B4-BE49-F238E27FC236}">
                <a16:creationId xmlns:a16="http://schemas.microsoft.com/office/drawing/2014/main" id="{968BC511-5715-46C3-3861-B535FBDD6B3C}"/>
              </a:ext>
            </a:extLst>
          </p:cNvPr>
          <p:cNvSpPr/>
          <p:nvPr/>
        </p:nvSpPr>
        <p:spPr>
          <a:xfrm flipV="1">
            <a:off x="2915430" y="2211375"/>
            <a:ext cx="3390909" cy="487018"/>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Rectangle 6">
            <a:extLst>
              <a:ext uri="{FF2B5EF4-FFF2-40B4-BE49-F238E27FC236}">
                <a16:creationId xmlns:a16="http://schemas.microsoft.com/office/drawing/2014/main" id="{D8FBD940-E0BE-97C6-4664-87378622DB1B}"/>
              </a:ext>
            </a:extLst>
          </p:cNvPr>
          <p:cNvSpPr/>
          <p:nvPr/>
        </p:nvSpPr>
        <p:spPr>
          <a:xfrm>
            <a:off x="2915430" y="1452689"/>
            <a:ext cx="3814980" cy="1003852"/>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6">
            <a:extLst>
              <a:ext uri="{FF2B5EF4-FFF2-40B4-BE49-F238E27FC236}">
                <a16:creationId xmlns:a16="http://schemas.microsoft.com/office/drawing/2014/main" id="{44D79383-FF39-1C1D-A5FC-10E70B178530}"/>
              </a:ext>
            </a:extLst>
          </p:cNvPr>
          <p:cNvSpPr/>
          <p:nvPr/>
        </p:nvSpPr>
        <p:spPr>
          <a:xfrm flipV="1">
            <a:off x="2915430" y="2461509"/>
            <a:ext cx="3814980" cy="950926"/>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F0B59F22-7DDE-EBFA-935E-0410B742E273}"/>
              </a:ext>
            </a:extLst>
          </p:cNvPr>
          <p:cNvSpPr txBox="1"/>
          <p:nvPr/>
        </p:nvSpPr>
        <p:spPr>
          <a:xfrm>
            <a:off x="5193157" y="1452689"/>
            <a:ext cx="4235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a:t>
            </a:r>
          </a:p>
        </p:txBody>
      </p:sp>
      <p:sp>
        <p:nvSpPr>
          <p:cNvPr id="10" name="TextBox 9">
            <a:extLst>
              <a:ext uri="{FF2B5EF4-FFF2-40B4-BE49-F238E27FC236}">
                <a16:creationId xmlns:a16="http://schemas.microsoft.com/office/drawing/2014/main" id="{BC14BE81-7994-B9B6-4A2A-9EA87D4BE4A7}"/>
              </a:ext>
            </a:extLst>
          </p:cNvPr>
          <p:cNvSpPr txBox="1"/>
          <p:nvPr/>
        </p:nvSpPr>
        <p:spPr>
          <a:xfrm>
            <a:off x="5961783" y="1858536"/>
            <a:ext cx="4235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B</a:t>
            </a:r>
          </a:p>
        </p:txBody>
      </p:sp>
      <p:sp>
        <p:nvSpPr>
          <p:cNvPr id="11" name="TextBox 10">
            <a:extLst>
              <a:ext uri="{FF2B5EF4-FFF2-40B4-BE49-F238E27FC236}">
                <a16:creationId xmlns:a16="http://schemas.microsoft.com/office/drawing/2014/main" id="{D85E7A98-88B7-4B61-0317-B90F38EE89DA}"/>
              </a:ext>
            </a:extLst>
          </p:cNvPr>
          <p:cNvSpPr txBox="1"/>
          <p:nvPr/>
        </p:nvSpPr>
        <p:spPr>
          <a:xfrm>
            <a:off x="531034" y="1502007"/>
            <a:ext cx="1524776" cy="523220"/>
          </a:xfrm>
          <a:prstGeom prst="rect">
            <a:avLst/>
          </a:prstGeom>
          <a:noFill/>
        </p:spPr>
        <p:txBody>
          <a:bodyPr wrap="none" rtlCol="0">
            <a:spAutoFit/>
          </a:bodyPr>
          <a:lstStyle/>
          <a:p>
            <a:pPr algn="l"/>
            <a:r>
              <a:rPr lang="en-GB" sz="2800" dirty="0" err="1">
                <a:latin typeface="Arial" panose="020B0604020202020204" pitchFamily="34" charset="0"/>
                <a:cs typeface="Arial" panose="020B0604020202020204" pitchFamily="34" charset="0"/>
              </a:rPr>
              <a:t>Dílathriú</a:t>
            </a:r>
            <a:endParaRPr lang="en-GB" sz="2800" dirty="0">
              <a:latin typeface="Arial" panose="020B060402020202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A39DFE4B-C34B-DBB9-8D7E-B8456B65151C}"/>
              </a:ext>
            </a:extLst>
          </p:cNvPr>
          <p:cNvSpPr txBox="1"/>
          <p:nvPr/>
        </p:nvSpPr>
        <p:spPr>
          <a:xfrm>
            <a:off x="6493528" y="2562672"/>
            <a:ext cx="723275"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Am</a:t>
            </a:r>
          </a:p>
        </p:txBody>
      </p:sp>
      <p:sp>
        <p:nvSpPr>
          <p:cNvPr id="13" name="TextBox 12">
            <a:extLst>
              <a:ext uri="{FF2B5EF4-FFF2-40B4-BE49-F238E27FC236}">
                <a16:creationId xmlns:a16="http://schemas.microsoft.com/office/drawing/2014/main" id="{2903494D-838A-3577-71EE-486E3B1D851C}"/>
              </a:ext>
            </a:extLst>
          </p:cNvPr>
          <p:cNvSpPr txBox="1"/>
          <p:nvPr/>
        </p:nvSpPr>
        <p:spPr>
          <a:xfrm>
            <a:off x="5798372" y="4723034"/>
            <a:ext cx="2923988" cy="369332"/>
          </a:xfrm>
          <a:prstGeom prst="rect">
            <a:avLst/>
          </a:prstGeom>
          <a:noFill/>
        </p:spPr>
        <p:txBody>
          <a:bodyPr wrap="square" rtlCol="0">
            <a:spAutoFit/>
          </a:bodyPr>
          <a:lstStyle/>
          <a:p>
            <a:pPr algn="l"/>
            <a:r>
              <a:rPr lang="en-GB" dirty="0" err="1">
                <a:solidFill>
                  <a:srgbClr val="2D00D2"/>
                </a:solidFill>
                <a:latin typeface="Arial" panose="020B0604020202020204" pitchFamily="34" charset="0"/>
                <a:cs typeface="Arial" panose="020B0604020202020204" pitchFamily="34" charset="0"/>
              </a:rPr>
              <a:t>Minicíocht</a:t>
            </a:r>
            <a:r>
              <a:rPr lang="en-GB" dirty="0">
                <a:solidFill>
                  <a:srgbClr val="2D00D2"/>
                </a:solidFill>
                <a:latin typeface="Arial" panose="020B0604020202020204" pitchFamily="34" charset="0"/>
                <a:cs typeface="Arial" panose="020B0604020202020204" pitchFamily="34" charset="0"/>
              </a:rPr>
              <a:t> is </a:t>
            </a:r>
            <a:r>
              <a:rPr lang="en-GB" dirty="0" err="1">
                <a:solidFill>
                  <a:srgbClr val="2D00D2"/>
                </a:solidFill>
                <a:latin typeface="Arial" panose="020B0604020202020204" pitchFamily="34" charset="0"/>
                <a:cs typeface="Arial" panose="020B0604020202020204" pitchFamily="34" charset="0"/>
              </a:rPr>
              <a:t>airde</a:t>
            </a:r>
            <a:r>
              <a:rPr lang="en-GB" dirty="0">
                <a:solidFill>
                  <a:srgbClr val="2D00D2"/>
                </a:solidFill>
                <a:latin typeface="Arial" panose="020B0604020202020204" pitchFamily="34" charset="0"/>
                <a:cs typeface="Arial" panose="020B0604020202020204" pitchFamily="34" charset="0"/>
              </a:rPr>
              <a:t>: A</a:t>
            </a:r>
          </a:p>
        </p:txBody>
      </p:sp>
      <p:sp>
        <p:nvSpPr>
          <p:cNvPr id="14" name="TextBox 13">
            <a:extLst>
              <a:ext uri="{FF2B5EF4-FFF2-40B4-BE49-F238E27FC236}">
                <a16:creationId xmlns:a16="http://schemas.microsoft.com/office/drawing/2014/main" id="{7E3855B7-6622-E20E-1AB5-89C71F80D201}"/>
              </a:ext>
            </a:extLst>
          </p:cNvPr>
          <p:cNvSpPr txBox="1"/>
          <p:nvPr/>
        </p:nvSpPr>
        <p:spPr>
          <a:xfrm>
            <a:off x="5811487" y="5220645"/>
            <a:ext cx="2323652" cy="369332"/>
          </a:xfrm>
          <a:prstGeom prst="rect">
            <a:avLst/>
          </a:prstGeom>
          <a:noFill/>
        </p:spPr>
        <p:txBody>
          <a:bodyPr wrap="square" rtlCol="0">
            <a:spAutoFit/>
          </a:bodyPr>
          <a:lstStyle/>
          <a:p>
            <a:pPr algn="l"/>
            <a:r>
              <a:rPr lang="en-GB" dirty="0" err="1">
                <a:solidFill>
                  <a:srgbClr val="2D00D2"/>
                </a:solidFill>
                <a:latin typeface="Arial" panose="020B0604020202020204" pitchFamily="34" charset="0"/>
                <a:cs typeface="Arial" panose="020B0604020202020204" pitchFamily="34" charset="0"/>
              </a:rPr>
              <a:t>Fuaim</a:t>
            </a:r>
            <a:r>
              <a:rPr lang="en-GB" dirty="0">
                <a:solidFill>
                  <a:srgbClr val="2D00D2"/>
                </a:solidFill>
                <a:latin typeface="Arial" panose="020B0604020202020204" pitchFamily="34" charset="0"/>
                <a:cs typeface="Arial" panose="020B0604020202020204" pitchFamily="34" charset="0"/>
              </a:rPr>
              <a:t> is </a:t>
            </a:r>
            <a:r>
              <a:rPr lang="en-GB" dirty="0" err="1">
                <a:solidFill>
                  <a:srgbClr val="2D00D2"/>
                </a:solidFill>
                <a:latin typeface="Arial" panose="020B0604020202020204" pitchFamily="34" charset="0"/>
                <a:cs typeface="Arial" panose="020B0604020202020204" pitchFamily="34" charset="0"/>
              </a:rPr>
              <a:t>airde</a:t>
            </a:r>
            <a:r>
              <a:rPr lang="en-GB" dirty="0">
                <a:solidFill>
                  <a:srgbClr val="2D00D2"/>
                </a:solidFill>
                <a:latin typeface="Arial" panose="020B0604020202020204" pitchFamily="34" charset="0"/>
                <a:cs typeface="Arial" panose="020B0604020202020204" pitchFamily="34" charset="0"/>
              </a:rPr>
              <a:t>: A</a:t>
            </a:r>
          </a:p>
        </p:txBody>
      </p:sp>
    </p:spTree>
    <p:extLst>
      <p:ext uri="{BB962C8B-B14F-4D97-AF65-F5344CB8AC3E}">
        <p14:creationId xmlns:p14="http://schemas.microsoft.com/office/powerpoint/2010/main" val="761923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53B9B-3B53-7A5D-4BEC-C0FFC69E51CC}"/>
              </a:ext>
            </a:extLst>
          </p:cNvPr>
          <p:cNvSpPr>
            <a:spLocks noGrp="1"/>
          </p:cNvSpPr>
          <p:nvPr>
            <p:ph type="title"/>
          </p:nvPr>
        </p:nvSpPr>
        <p:spPr/>
        <p:txBody>
          <a:bodyPr>
            <a:normAutofit fontScale="90000"/>
          </a:bodyPr>
          <a:lstStyle/>
          <a:p>
            <a:r>
              <a:rPr lang="en-GB" dirty="0" err="1"/>
              <a:t>Cleachtadh</a:t>
            </a:r>
            <a:endParaRPr lang="en-GB" dirty="0"/>
          </a:p>
        </p:txBody>
      </p:sp>
      <p:sp>
        <p:nvSpPr>
          <p:cNvPr id="3" name="Text Placeholder 2">
            <a:extLst>
              <a:ext uri="{FF2B5EF4-FFF2-40B4-BE49-F238E27FC236}">
                <a16:creationId xmlns:a16="http://schemas.microsoft.com/office/drawing/2014/main" id="{C61C9510-2E26-B3C4-A560-B2B841A49325}"/>
              </a:ext>
            </a:extLst>
          </p:cNvPr>
          <p:cNvSpPr>
            <a:spLocks noGrp="1"/>
          </p:cNvSpPr>
          <p:nvPr>
            <p:ph type="body" sz="quarter" idx="10"/>
          </p:nvPr>
        </p:nvSpPr>
        <p:spPr>
          <a:xfrm>
            <a:off x="122292" y="461664"/>
            <a:ext cx="8899415" cy="867930"/>
          </a:xfrm>
        </p:spPr>
        <p:txBody>
          <a:bodyPr/>
          <a:lstStyle/>
          <a:p>
            <a:r>
              <a:rPr lang="ga-IE" dirty="0"/>
              <a:t>Déan meastachán ar </a:t>
            </a:r>
            <a:r>
              <a:rPr lang="en-IE" dirty="0" err="1"/>
              <a:t>peiriad</a:t>
            </a:r>
            <a:r>
              <a:rPr lang="ga-IE" dirty="0"/>
              <a:t> agus ar mhinicíocht na dtonn seo.</a:t>
            </a:r>
            <a:endParaRPr lang="en-IE" dirty="0"/>
          </a:p>
        </p:txBody>
      </p:sp>
      <p:sp>
        <p:nvSpPr>
          <p:cNvPr id="100" name="Freeform: Shape 99">
            <a:extLst>
              <a:ext uri="{FF2B5EF4-FFF2-40B4-BE49-F238E27FC236}">
                <a16:creationId xmlns:a16="http://schemas.microsoft.com/office/drawing/2014/main" id="{188C608D-93AD-3D1C-B198-7FA856D89042}"/>
              </a:ext>
            </a:extLst>
          </p:cNvPr>
          <p:cNvSpPr/>
          <p:nvPr/>
        </p:nvSpPr>
        <p:spPr>
          <a:xfrm flipV="1">
            <a:off x="875018" y="4711807"/>
            <a:ext cx="3728918" cy="1211632"/>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1" name="Rectangle 6">
            <a:extLst>
              <a:ext uri="{FF2B5EF4-FFF2-40B4-BE49-F238E27FC236}">
                <a16:creationId xmlns:a16="http://schemas.microsoft.com/office/drawing/2014/main" id="{4F5901C1-551F-5A7F-ADDE-72DF6EBAFF3D}"/>
              </a:ext>
            </a:extLst>
          </p:cNvPr>
          <p:cNvSpPr/>
          <p:nvPr/>
        </p:nvSpPr>
        <p:spPr>
          <a:xfrm>
            <a:off x="844539" y="4292606"/>
            <a:ext cx="4897963" cy="1003852"/>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6">
            <a:extLst>
              <a:ext uri="{FF2B5EF4-FFF2-40B4-BE49-F238E27FC236}">
                <a16:creationId xmlns:a16="http://schemas.microsoft.com/office/drawing/2014/main" id="{89229A0A-3C7A-5393-9064-9E7B685D4399}"/>
              </a:ext>
            </a:extLst>
          </p:cNvPr>
          <p:cNvSpPr/>
          <p:nvPr/>
        </p:nvSpPr>
        <p:spPr>
          <a:xfrm flipV="1">
            <a:off x="844539" y="5300140"/>
            <a:ext cx="3814980" cy="950926"/>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TextBox 102">
            <a:extLst>
              <a:ext uri="{FF2B5EF4-FFF2-40B4-BE49-F238E27FC236}">
                <a16:creationId xmlns:a16="http://schemas.microsoft.com/office/drawing/2014/main" id="{50BB1D1C-72E6-358B-6B0E-66224E29D582}"/>
              </a:ext>
            </a:extLst>
          </p:cNvPr>
          <p:cNvSpPr txBox="1"/>
          <p:nvPr/>
        </p:nvSpPr>
        <p:spPr>
          <a:xfrm>
            <a:off x="5712247" y="5184580"/>
            <a:ext cx="1542410"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Am (</a:t>
            </a:r>
            <a:r>
              <a:rPr lang="en-GB" sz="2800" dirty="0" err="1">
                <a:latin typeface="Arial" panose="020B0604020202020204" pitchFamily="34" charset="0"/>
                <a:cs typeface="Arial" panose="020B0604020202020204" pitchFamily="34" charset="0"/>
              </a:rPr>
              <a:t>ms</a:t>
            </a:r>
            <a:r>
              <a:rPr lang="en-GB" sz="2800" dirty="0">
                <a:latin typeface="Arial" panose="020B0604020202020204" pitchFamily="34" charset="0"/>
                <a:cs typeface="Arial" panose="020B0604020202020204" pitchFamily="34" charset="0"/>
              </a:rPr>
              <a:t>)</a:t>
            </a:r>
          </a:p>
        </p:txBody>
      </p:sp>
      <p:grpSp>
        <p:nvGrpSpPr>
          <p:cNvPr id="104" name="Group 103">
            <a:extLst>
              <a:ext uri="{FF2B5EF4-FFF2-40B4-BE49-F238E27FC236}">
                <a16:creationId xmlns:a16="http://schemas.microsoft.com/office/drawing/2014/main" id="{F54B6FCC-A75B-B310-C536-6A6F771B207F}"/>
              </a:ext>
            </a:extLst>
          </p:cNvPr>
          <p:cNvGrpSpPr/>
          <p:nvPr/>
        </p:nvGrpSpPr>
        <p:grpSpPr>
          <a:xfrm>
            <a:off x="1163729" y="5278124"/>
            <a:ext cx="4400609" cy="436880"/>
            <a:chOff x="2476500" y="4114800"/>
            <a:chExt cx="3657600" cy="436880"/>
          </a:xfrm>
        </p:grpSpPr>
        <p:cxnSp>
          <p:nvCxnSpPr>
            <p:cNvPr id="105" name="Straight Connector 104">
              <a:extLst>
                <a:ext uri="{FF2B5EF4-FFF2-40B4-BE49-F238E27FC236}">
                  <a16:creationId xmlns:a16="http://schemas.microsoft.com/office/drawing/2014/main" id="{DC85002A-467E-5AFC-AEA2-A04FE0BC5FF9}"/>
                </a:ext>
              </a:extLst>
            </p:cNvPr>
            <p:cNvCxnSpPr>
              <a:cxnSpLocks/>
            </p:cNvCxnSpPr>
            <p:nvPr/>
          </p:nvCxnSpPr>
          <p:spPr>
            <a:xfrm>
              <a:off x="2476500"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F3DA4E6A-A955-436A-67E2-C9A04691AF73}"/>
                </a:ext>
              </a:extLst>
            </p:cNvPr>
            <p:cNvCxnSpPr>
              <a:cxnSpLocks/>
            </p:cNvCxnSpPr>
            <p:nvPr/>
          </p:nvCxnSpPr>
          <p:spPr>
            <a:xfrm>
              <a:off x="2737757"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0D6338D0-A935-BD0F-F25E-AFD94F668520}"/>
                </a:ext>
              </a:extLst>
            </p:cNvPr>
            <p:cNvCxnSpPr>
              <a:cxnSpLocks/>
            </p:cNvCxnSpPr>
            <p:nvPr/>
          </p:nvCxnSpPr>
          <p:spPr>
            <a:xfrm>
              <a:off x="2999014"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1FE912EB-3153-631B-2030-CD9FDFFF60E3}"/>
                </a:ext>
              </a:extLst>
            </p:cNvPr>
            <p:cNvCxnSpPr>
              <a:cxnSpLocks/>
            </p:cNvCxnSpPr>
            <p:nvPr/>
          </p:nvCxnSpPr>
          <p:spPr>
            <a:xfrm>
              <a:off x="3260271"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91C771B1-6710-1473-2D53-5D2F98392C81}"/>
                </a:ext>
              </a:extLst>
            </p:cNvPr>
            <p:cNvCxnSpPr>
              <a:cxnSpLocks/>
            </p:cNvCxnSpPr>
            <p:nvPr/>
          </p:nvCxnSpPr>
          <p:spPr>
            <a:xfrm>
              <a:off x="3521528"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EFE5AA7D-7995-9841-9510-F0CEB5FCB16F}"/>
                </a:ext>
              </a:extLst>
            </p:cNvPr>
            <p:cNvCxnSpPr>
              <a:cxnSpLocks/>
            </p:cNvCxnSpPr>
            <p:nvPr/>
          </p:nvCxnSpPr>
          <p:spPr>
            <a:xfrm>
              <a:off x="3782785"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510EB59C-4C47-93F5-D25D-555E1C79C630}"/>
                </a:ext>
              </a:extLst>
            </p:cNvPr>
            <p:cNvCxnSpPr>
              <a:cxnSpLocks/>
            </p:cNvCxnSpPr>
            <p:nvPr/>
          </p:nvCxnSpPr>
          <p:spPr>
            <a:xfrm>
              <a:off x="4044042"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52A487BB-44EA-6DB1-5C9A-92FD39106F67}"/>
                </a:ext>
              </a:extLst>
            </p:cNvPr>
            <p:cNvCxnSpPr>
              <a:cxnSpLocks/>
            </p:cNvCxnSpPr>
            <p:nvPr/>
          </p:nvCxnSpPr>
          <p:spPr>
            <a:xfrm>
              <a:off x="4305299"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8D72657E-0146-3ECA-1228-5F18973F098B}"/>
                </a:ext>
              </a:extLst>
            </p:cNvPr>
            <p:cNvCxnSpPr>
              <a:cxnSpLocks/>
            </p:cNvCxnSpPr>
            <p:nvPr/>
          </p:nvCxnSpPr>
          <p:spPr>
            <a:xfrm>
              <a:off x="4566556"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FE5B2F11-3175-977D-5F01-D2FEADFD983C}"/>
                </a:ext>
              </a:extLst>
            </p:cNvPr>
            <p:cNvCxnSpPr>
              <a:cxnSpLocks/>
            </p:cNvCxnSpPr>
            <p:nvPr/>
          </p:nvCxnSpPr>
          <p:spPr>
            <a:xfrm>
              <a:off x="4827813"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E0EB5563-0132-A3CA-999E-B6F06F06F684}"/>
                </a:ext>
              </a:extLst>
            </p:cNvPr>
            <p:cNvCxnSpPr>
              <a:cxnSpLocks/>
            </p:cNvCxnSpPr>
            <p:nvPr/>
          </p:nvCxnSpPr>
          <p:spPr>
            <a:xfrm>
              <a:off x="5089070"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91622C03-163F-84F9-A16C-C5F156A89B81}"/>
                </a:ext>
              </a:extLst>
            </p:cNvPr>
            <p:cNvCxnSpPr>
              <a:cxnSpLocks/>
            </p:cNvCxnSpPr>
            <p:nvPr/>
          </p:nvCxnSpPr>
          <p:spPr>
            <a:xfrm>
              <a:off x="5350327"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30E8DDFA-1D9E-9761-7531-253537E5B5B6}"/>
                </a:ext>
              </a:extLst>
            </p:cNvPr>
            <p:cNvCxnSpPr>
              <a:cxnSpLocks/>
            </p:cNvCxnSpPr>
            <p:nvPr/>
          </p:nvCxnSpPr>
          <p:spPr>
            <a:xfrm>
              <a:off x="5611584"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75145715-BEE7-11F1-C0F6-C4514F9CBDB0}"/>
                </a:ext>
              </a:extLst>
            </p:cNvPr>
            <p:cNvCxnSpPr>
              <a:cxnSpLocks/>
            </p:cNvCxnSpPr>
            <p:nvPr/>
          </p:nvCxnSpPr>
          <p:spPr>
            <a:xfrm>
              <a:off x="5872841"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7E063BD4-CEBF-2F63-B073-5BCB829D1A07}"/>
                </a:ext>
              </a:extLst>
            </p:cNvPr>
            <p:cNvCxnSpPr>
              <a:cxnSpLocks/>
            </p:cNvCxnSpPr>
            <p:nvPr/>
          </p:nvCxnSpPr>
          <p:spPr>
            <a:xfrm>
              <a:off x="6134100"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120" name="TextBox 119">
            <a:extLst>
              <a:ext uri="{FF2B5EF4-FFF2-40B4-BE49-F238E27FC236}">
                <a16:creationId xmlns:a16="http://schemas.microsoft.com/office/drawing/2014/main" id="{203F35DF-C56D-1D93-5ECE-59E74CF507AC}"/>
              </a:ext>
            </a:extLst>
          </p:cNvPr>
          <p:cNvSpPr txBox="1"/>
          <p:nvPr/>
        </p:nvSpPr>
        <p:spPr>
          <a:xfrm>
            <a:off x="2132604" y="5923439"/>
            <a:ext cx="58541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10</a:t>
            </a:r>
          </a:p>
        </p:txBody>
      </p:sp>
      <p:sp>
        <p:nvSpPr>
          <p:cNvPr id="121" name="TextBox 120">
            <a:extLst>
              <a:ext uri="{FF2B5EF4-FFF2-40B4-BE49-F238E27FC236}">
                <a16:creationId xmlns:a16="http://schemas.microsoft.com/office/drawing/2014/main" id="{4A9055F4-97A1-390C-4260-727811826322}"/>
              </a:ext>
            </a:extLst>
          </p:cNvPr>
          <p:cNvSpPr txBox="1"/>
          <p:nvPr/>
        </p:nvSpPr>
        <p:spPr>
          <a:xfrm>
            <a:off x="3721602" y="5923439"/>
            <a:ext cx="58541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20</a:t>
            </a:r>
          </a:p>
        </p:txBody>
      </p:sp>
      <p:sp>
        <p:nvSpPr>
          <p:cNvPr id="122" name="TextBox 121">
            <a:extLst>
              <a:ext uri="{FF2B5EF4-FFF2-40B4-BE49-F238E27FC236}">
                <a16:creationId xmlns:a16="http://schemas.microsoft.com/office/drawing/2014/main" id="{E57318F4-60DB-FD28-5E12-998F542B1C9E}"/>
              </a:ext>
            </a:extLst>
          </p:cNvPr>
          <p:cNvSpPr txBox="1"/>
          <p:nvPr/>
        </p:nvSpPr>
        <p:spPr>
          <a:xfrm>
            <a:off x="5276105" y="5923439"/>
            <a:ext cx="58541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30</a:t>
            </a:r>
          </a:p>
        </p:txBody>
      </p:sp>
      <p:grpSp>
        <p:nvGrpSpPr>
          <p:cNvPr id="129" name="Group 128">
            <a:extLst>
              <a:ext uri="{FF2B5EF4-FFF2-40B4-BE49-F238E27FC236}">
                <a16:creationId xmlns:a16="http://schemas.microsoft.com/office/drawing/2014/main" id="{02AE1E01-8EB8-1C54-559D-22476C3C8C5D}"/>
              </a:ext>
            </a:extLst>
          </p:cNvPr>
          <p:cNvGrpSpPr/>
          <p:nvPr/>
        </p:nvGrpSpPr>
        <p:grpSpPr>
          <a:xfrm>
            <a:off x="835593" y="1150201"/>
            <a:ext cx="6410118" cy="2154053"/>
            <a:chOff x="835593" y="1150201"/>
            <a:chExt cx="6410118" cy="2154053"/>
          </a:xfrm>
        </p:grpSpPr>
        <p:sp>
          <p:nvSpPr>
            <p:cNvPr id="5" name="Freeform: Shape 4">
              <a:extLst>
                <a:ext uri="{FF2B5EF4-FFF2-40B4-BE49-F238E27FC236}">
                  <a16:creationId xmlns:a16="http://schemas.microsoft.com/office/drawing/2014/main" id="{FFCF6038-3DE6-B1FD-DCD4-E188ED7DC353}"/>
                </a:ext>
              </a:extLst>
            </p:cNvPr>
            <p:cNvSpPr/>
            <p:nvPr/>
          </p:nvSpPr>
          <p:spPr>
            <a:xfrm flipV="1">
              <a:off x="840001" y="1594799"/>
              <a:ext cx="4744245" cy="1211459"/>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sX0" fmla="*/ 0 w 6155428"/>
                <a:gd name="csY0" fmla="*/ 24200 h 2230453"/>
                <a:gd name="csX1" fmla="*/ 825909 w 6155428"/>
                <a:gd name="csY1" fmla="*/ 2230135 h 2230453"/>
                <a:gd name="csX2" fmla="*/ 1746759 w 6155428"/>
                <a:gd name="csY2" fmla="*/ 135 h 2230453"/>
                <a:gd name="csX3" fmla="*/ 2607443 w 6155428"/>
                <a:gd name="csY3" fmla="*/ 2228916 h 2230453"/>
                <a:gd name="csX4" fmla="*/ 3494380 w 6155428"/>
                <a:gd name="csY4" fmla="*/ 14828 h 2230453"/>
                <a:gd name="csX5" fmla="*/ 4360636 w 6155428"/>
                <a:gd name="csY5" fmla="*/ 2229451 h 2230453"/>
                <a:gd name="csX6" fmla="*/ 5275324 w 6155428"/>
                <a:gd name="csY6" fmla="*/ 135 h 2230453"/>
                <a:gd name="csX7" fmla="*/ 6155428 w 6155428"/>
                <a:gd name="csY7" fmla="*/ 2210910 h 2230453"/>
                <a:gd name="csX0" fmla="*/ 0 w 5329519"/>
                <a:gd name="csY0" fmla="*/ 2230135 h 2230135"/>
                <a:gd name="csX1" fmla="*/ 920850 w 5329519"/>
                <a:gd name="csY1" fmla="*/ 135 h 2230135"/>
                <a:gd name="csX2" fmla="*/ 1781534 w 5329519"/>
                <a:gd name="csY2" fmla="*/ 2228916 h 2230135"/>
                <a:gd name="csX3" fmla="*/ 2668471 w 5329519"/>
                <a:gd name="csY3" fmla="*/ 14828 h 2230135"/>
                <a:gd name="csX4" fmla="*/ 3534727 w 5329519"/>
                <a:gd name="csY4" fmla="*/ 2229451 h 2230135"/>
                <a:gd name="csX5" fmla="*/ 4449415 w 5329519"/>
                <a:gd name="csY5" fmla="*/ 135 h 2230135"/>
                <a:gd name="csX6" fmla="*/ 5329519 w 5329519"/>
                <a:gd name="csY6" fmla="*/ 2210910 h 22301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329519" h="2230135">
                  <a:moveTo>
                    <a:pt x="0" y="2230135"/>
                  </a:moveTo>
                  <a:cubicBezTo>
                    <a:pt x="416079" y="2219716"/>
                    <a:pt x="545153" y="-19954"/>
                    <a:pt x="920850" y="135"/>
                  </a:cubicBezTo>
                  <a:cubicBezTo>
                    <a:pt x="1206906" y="1000"/>
                    <a:pt x="1490264" y="2226467"/>
                    <a:pt x="1781534" y="2228916"/>
                  </a:cubicBezTo>
                  <a:cubicBezTo>
                    <a:pt x="2072804" y="2231365"/>
                    <a:pt x="2376272" y="14739"/>
                    <a:pt x="2668471" y="14828"/>
                  </a:cubicBezTo>
                  <a:cubicBezTo>
                    <a:pt x="2960670" y="14917"/>
                    <a:pt x="3270500" y="2212676"/>
                    <a:pt x="3534727" y="2229451"/>
                  </a:cubicBezTo>
                  <a:cubicBezTo>
                    <a:pt x="3864148" y="2220595"/>
                    <a:pt x="4128553" y="-18135"/>
                    <a:pt x="4449415" y="135"/>
                  </a:cubicBezTo>
                  <a:cubicBezTo>
                    <a:pt x="4737683" y="5588"/>
                    <a:pt x="4991332" y="2215181"/>
                    <a:pt x="5329519" y="2210910"/>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Rectangle 6">
              <a:extLst>
                <a:ext uri="{FF2B5EF4-FFF2-40B4-BE49-F238E27FC236}">
                  <a16:creationId xmlns:a16="http://schemas.microsoft.com/office/drawing/2014/main" id="{7AB9EC8B-94C7-C942-4969-280CBF2FE4D5}"/>
                </a:ext>
              </a:extLst>
            </p:cNvPr>
            <p:cNvSpPr/>
            <p:nvPr/>
          </p:nvSpPr>
          <p:spPr>
            <a:xfrm>
              <a:off x="835593" y="1150201"/>
              <a:ext cx="4897963" cy="1003852"/>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A3787AA-B555-AF77-9DB9-35850ACDA86B}"/>
                </a:ext>
              </a:extLst>
            </p:cNvPr>
            <p:cNvSpPr/>
            <p:nvPr/>
          </p:nvSpPr>
          <p:spPr>
            <a:xfrm flipV="1">
              <a:off x="835593" y="2157735"/>
              <a:ext cx="3814980" cy="950926"/>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38C058FD-FFC7-B564-DC2C-BE42FB03593D}"/>
                </a:ext>
              </a:extLst>
            </p:cNvPr>
            <p:cNvSpPr txBox="1"/>
            <p:nvPr/>
          </p:nvSpPr>
          <p:spPr>
            <a:xfrm>
              <a:off x="5703301" y="2042175"/>
              <a:ext cx="1542410"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Am (</a:t>
              </a:r>
              <a:r>
                <a:rPr lang="en-GB" sz="2800" dirty="0" err="1">
                  <a:latin typeface="Arial" panose="020B0604020202020204" pitchFamily="34" charset="0"/>
                  <a:cs typeface="Arial" panose="020B0604020202020204" pitchFamily="34" charset="0"/>
                </a:rPr>
                <a:t>ms</a:t>
              </a:r>
              <a:r>
                <a:rPr lang="en-GB" sz="2800" dirty="0">
                  <a:latin typeface="Arial" panose="020B0604020202020204" pitchFamily="34" charset="0"/>
                  <a:cs typeface="Arial" panose="020B0604020202020204" pitchFamily="34" charset="0"/>
                </a:rPr>
                <a:t>)</a:t>
              </a:r>
            </a:p>
          </p:txBody>
        </p:sp>
        <p:grpSp>
          <p:nvGrpSpPr>
            <p:cNvPr id="80" name="Group 79">
              <a:extLst>
                <a:ext uri="{FF2B5EF4-FFF2-40B4-BE49-F238E27FC236}">
                  <a16:creationId xmlns:a16="http://schemas.microsoft.com/office/drawing/2014/main" id="{9428B928-D591-E293-07A9-A4194D5DF183}"/>
                </a:ext>
              </a:extLst>
            </p:cNvPr>
            <p:cNvGrpSpPr/>
            <p:nvPr/>
          </p:nvGrpSpPr>
          <p:grpSpPr>
            <a:xfrm>
              <a:off x="1154783" y="2173819"/>
              <a:ext cx="4400609" cy="436880"/>
              <a:chOff x="2476500" y="4114800"/>
              <a:chExt cx="3657600" cy="436880"/>
            </a:xfrm>
          </p:grpSpPr>
          <p:cxnSp>
            <p:nvCxnSpPr>
              <p:cNvPr id="64" name="Straight Connector 63">
                <a:extLst>
                  <a:ext uri="{FF2B5EF4-FFF2-40B4-BE49-F238E27FC236}">
                    <a16:creationId xmlns:a16="http://schemas.microsoft.com/office/drawing/2014/main" id="{3257082B-56B0-B6FC-3CA5-9F21D7E84449}"/>
                  </a:ext>
                </a:extLst>
              </p:cNvPr>
              <p:cNvCxnSpPr>
                <a:cxnSpLocks/>
              </p:cNvCxnSpPr>
              <p:nvPr/>
            </p:nvCxnSpPr>
            <p:spPr>
              <a:xfrm>
                <a:off x="2476500"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840279BC-15CD-0F4C-5538-2F5EEABBFF3E}"/>
                  </a:ext>
                </a:extLst>
              </p:cNvPr>
              <p:cNvCxnSpPr>
                <a:cxnSpLocks/>
              </p:cNvCxnSpPr>
              <p:nvPr/>
            </p:nvCxnSpPr>
            <p:spPr>
              <a:xfrm>
                <a:off x="2737757"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22BC51DA-440A-8F79-27C9-7D9BEFC768A4}"/>
                  </a:ext>
                </a:extLst>
              </p:cNvPr>
              <p:cNvCxnSpPr>
                <a:cxnSpLocks/>
              </p:cNvCxnSpPr>
              <p:nvPr/>
            </p:nvCxnSpPr>
            <p:spPr>
              <a:xfrm>
                <a:off x="2999014"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B5A1A25-FD3E-9439-22C1-F9A6A214F4C2}"/>
                  </a:ext>
                </a:extLst>
              </p:cNvPr>
              <p:cNvCxnSpPr>
                <a:cxnSpLocks/>
              </p:cNvCxnSpPr>
              <p:nvPr/>
            </p:nvCxnSpPr>
            <p:spPr>
              <a:xfrm>
                <a:off x="3260271"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C09F2C40-F1E4-CD79-7BDB-9239544B77A4}"/>
                  </a:ext>
                </a:extLst>
              </p:cNvPr>
              <p:cNvCxnSpPr>
                <a:cxnSpLocks/>
              </p:cNvCxnSpPr>
              <p:nvPr/>
            </p:nvCxnSpPr>
            <p:spPr>
              <a:xfrm>
                <a:off x="3521528"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07DDA643-289F-AD40-DBE1-982624654C25}"/>
                  </a:ext>
                </a:extLst>
              </p:cNvPr>
              <p:cNvCxnSpPr>
                <a:cxnSpLocks/>
              </p:cNvCxnSpPr>
              <p:nvPr/>
            </p:nvCxnSpPr>
            <p:spPr>
              <a:xfrm>
                <a:off x="3782785"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99DFCED0-38DE-2E6F-69DF-CB6ABD87E55A}"/>
                  </a:ext>
                </a:extLst>
              </p:cNvPr>
              <p:cNvCxnSpPr>
                <a:cxnSpLocks/>
              </p:cNvCxnSpPr>
              <p:nvPr/>
            </p:nvCxnSpPr>
            <p:spPr>
              <a:xfrm>
                <a:off x="4044042"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C466708A-2C3A-0A45-391D-E8692241B7D2}"/>
                  </a:ext>
                </a:extLst>
              </p:cNvPr>
              <p:cNvCxnSpPr>
                <a:cxnSpLocks/>
              </p:cNvCxnSpPr>
              <p:nvPr/>
            </p:nvCxnSpPr>
            <p:spPr>
              <a:xfrm>
                <a:off x="4305299"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563767D0-68CE-8A72-55E3-4C13B5D0278A}"/>
                  </a:ext>
                </a:extLst>
              </p:cNvPr>
              <p:cNvCxnSpPr>
                <a:cxnSpLocks/>
              </p:cNvCxnSpPr>
              <p:nvPr/>
            </p:nvCxnSpPr>
            <p:spPr>
              <a:xfrm>
                <a:off x="4566556"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B17BBB45-77B1-1525-D857-BB6E5785AD55}"/>
                  </a:ext>
                </a:extLst>
              </p:cNvPr>
              <p:cNvCxnSpPr>
                <a:cxnSpLocks/>
              </p:cNvCxnSpPr>
              <p:nvPr/>
            </p:nvCxnSpPr>
            <p:spPr>
              <a:xfrm>
                <a:off x="4827813"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D7E0FB5F-7122-1A45-5A21-161085D75FB1}"/>
                  </a:ext>
                </a:extLst>
              </p:cNvPr>
              <p:cNvCxnSpPr>
                <a:cxnSpLocks/>
              </p:cNvCxnSpPr>
              <p:nvPr/>
            </p:nvCxnSpPr>
            <p:spPr>
              <a:xfrm>
                <a:off x="5089070"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28787E0-079E-21EA-2E73-C2A7C66750B2}"/>
                  </a:ext>
                </a:extLst>
              </p:cNvPr>
              <p:cNvCxnSpPr>
                <a:cxnSpLocks/>
              </p:cNvCxnSpPr>
              <p:nvPr/>
            </p:nvCxnSpPr>
            <p:spPr>
              <a:xfrm>
                <a:off x="5350327"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795721C5-0630-492F-5C5B-81C40FDCD87C}"/>
                  </a:ext>
                </a:extLst>
              </p:cNvPr>
              <p:cNvCxnSpPr>
                <a:cxnSpLocks/>
              </p:cNvCxnSpPr>
              <p:nvPr/>
            </p:nvCxnSpPr>
            <p:spPr>
              <a:xfrm>
                <a:off x="5611584"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8D02BCBC-9AB5-7611-53C1-27111A53C025}"/>
                  </a:ext>
                </a:extLst>
              </p:cNvPr>
              <p:cNvCxnSpPr>
                <a:cxnSpLocks/>
              </p:cNvCxnSpPr>
              <p:nvPr/>
            </p:nvCxnSpPr>
            <p:spPr>
              <a:xfrm>
                <a:off x="5872841"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DCADE72-6E6E-9AF6-584A-966E741B7048}"/>
                  </a:ext>
                </a:extLst>
              </p:cNvPr>
              <p:cNvCxnSpPr>
                <a:cxnSpLocks/>
              </p:cNvCxnSpPr>
              <p:nvPr/>
            </p:nvCxnSpPr>
            <p:spPr>
              <a:xfrm>
                <a:off x="6134100"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81" name="TextBox 80">
              <a:extLst>
                <a:ext uri="{FF2B5EF4-FFF2-40B4-BE49-F238E27FC236}">
                  <a16:creationId xmlns:a16="http://schemas.microsoft.com/office/drawing/2014/main" id="{6D9FA523-3B85-877D-A002-4D48712C2CC8}"/>
                </a:ext>
              </a:extLst>
            </p:cNvPr>
            <p:cNvSpPr txBox="1"/>
            <p:nvPr/>
          </p:nvSpPr>
          <p:spPr>
            <a:xfrm>
              <a:off x="2123658" y="2781034"/>
              <a:ext cx="58541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10</a:t>
              </a:r>
            </a:p>
          </p:txBody>
        </p:sp>
        <p:sp>
          <p:nvSpPr>
            <p:cNvPr id="82" name="TextBox 81">
              <a:extLst>
                <a:ext uri="{FF2B5EF4-FFF2-40B4-BE49-F238E27FC236}">
                  <a16:creationId xmlns:a16="http://schemas.microsoft.com/office/drawing/2014/main" id="{6EF07722-F40A-14B0-C5DD-5D8C505101E2}"/>
                </a:ext>
              </a:extLst>
            </p:cNvPr>
            <p:cNvSpPr txBox="1"/>
            <p:nvPr/>
          </p:nvSpPr>
          <p:spPr>
            <a:xfrm>
              <a:off x="3712656" y="2781034"/>
              <a:ext cx="58541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20</a:t>
              </a:r>
            </a:p>
          </p:txBody>
        </p:sp>
        <p:sp>
          <p:nvSpPr>
            <p:cNvPr id="83" name="TextBox 82">
              <a:extLst>
                <a:ext uri="{FF2B5EF4-FFF2-40B4-BE49-F238E27FC236}">
                  <a16:creationId xmlns:a16="http://schemas.microsoft.com/office/drawing/2014/main" id="{5025A070-42FE-F7D8-0D9F-BC59B5037AF0}"/>
                </a:ext>
              </a:extLst>
            </p:cNvPr>
            <p:cNvSpPr txBox="1"/>
            <p:nvPr/>
          </p:nvSpPr>
          <p:spPr>
            <a:xfrm>
              <a:off x="5267159" y="2781034"/>
              <a:ext cx="58541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30</a:t>
              </a:r>
            </a:p>
          </p:txBody>
        </p:sp>
        <p:cxnSp>
          <p:nvCxnSpPr>
            <p:cNvPr id="125" name="Straight Connector 124">
              <a:extLst>
                <a:ext uri="{FF2B5EF4-FFF2-40B4-BE49-F238E27FC236}">
                  <a16:creationId xmlns:a16="http://schemas.microsoft.com/office/drawing/2014/main" id="{DFD9A476-C096-D7FA-9A03-C43595F72423}"/>
                </a:ext>
              </a:extLst>
            </p:cNvPr>
            <p:cNvCxnSpPr/>
            <p:nvPr/>
          </p:nvCxnSpPr>
          <p:spPr>
            <a:xfrm>
              <a:off x="2412099" y="1366505"/>
              <a:ext cx="0" cy="119889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6" name="Straight Connector 125">
              <a:extLst>
                <a:ext uri="{FF2B5EF4-FFF2-40B4-BE49-F238E27FC236}">
                  <a16:creationId xmlns:a16="http://schemas.microsoft.com/office/drawing/2014/main" id="{6D48C9FF-F926-A613-E182-F2B5CBA37CAF}"/>
                </a:ext>
              </a:extLst>
            </p:cNvPr>
            <p:cNvCxnSpPr/>
            <p:nvPr/>
          </p:nvCxnSpPr>
          <p:spPr>
            <a:xfrm>
              <a:off x="4005364" y="1366505"/>
              <a:ext cx="0" cy="119889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7" name="Straight Connector 126">
              <a:extLst>
                <a:ext uri="{FF2B5EF4-FFF2-40B4-BE49-F238E27FC236}">
                  <a16:creationId xmlns:a16="http://schemas.microsoft.com/office/drawing/2014/main" id="{9437796F-54F1-F4B0-A4F1-111D9A06990B}"/>
                </a:ext>
              </a:extLst>
            </p:cNvPr>
            <p:cNvCxnSpPr/>
            <p:nvPr/>
          </p:nvCxnSpPr>
          <p:spPr>
            <a:xfrm>
              <a:off x="5562862" y="1267029"/>
              <a:ext cx="0" cy="119889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128" name="TextBox 127">
            <a:extLst>
              <a:ext uri="{FF2B5EF4-FFF2-40B4-BE49-F238E27FC236}">
                <a16:creationId xmlns:a16="http://schemas.microsoft.com/office/drawing/2014/main" id="{2D4CE845-55D0-FB1D-DE86-87AF5E80360A}"/>
              </a:ext>
            </a:extLst>
          </p:cNvPr>
          <p:cNvSpPr txBox="1"/>
          <p:nvPr/>
        </p:nvSpPr>
        <p:spPr>
          <a:xfrm>
            <a:off x="6730410" y="6396336"/>
            <a:ext cx="2270814" cy="369332"/>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T = 6 </a:t>
            </a:r>
            <a:r>
              <a:rPr lang="en-GB" dirty="0" err="1">
                <a:solidFill>
                  <a:srgbClr val="0000FF"/>
                </a:solidFill>
                <a:latin typeface="Arial" panose="020B0604020202020204" pitchFamily="34" charset="0"/>
                <a:cs typeface="Arial" panose="020B0604020202020204" pitchFamily="34" charset="0"/>
              </a:rPr>
              <a:t>ms</a:t>
            </a:r>
            <a:r>
              <a:rPr lang="en-GB" dirty="0">
                <a:solidFill>
                  <a:srgbClr val="0000FF"/>
                </a:solidFill>
                <a:latin typeface="Arial" panose="020B0604020202020204" pitchFamily="34" charset="0"/>
                <a:cs typeface="Arial" panose="020B0604020202020204" pitchFamily="34" charset="0"/>
              </a:rPr>
              <a:t>, f = 167 Hz</a:t>
            </a:r>
          </a:p>
        </p:txBody>
      </p:sp>
      <p:sp>
        <p:nvSpPr>
          <p:cNvPr id="130" name="TextBox 129">
            <a:extLst>
              <a:ext uri="{FF2B5EF4-FFF2-40B4-BE49-F238E27FC236}">
                <a16:creationId xmlns:a16="http://schemas.microsoft.com/office/drawing/2014/main" id="{13CD6682-FABE-A510-4BC0-55C625E8FE65}"/>
              </a:ext>
            </a:extLst>
          </p:cNvPr>
          <p:cNvSpPr txBox="1"/>
          <p:nvPr/>
        </p:nvSpPr>
        <p:spPr>
          <a:xfrm>
            <a:off x="6358256" y="3172428"/>
            <a:ext cx="2399055" cy="369332"/>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T = 10 </a:t>
            </a:r>
            <a:r>
              <a:rPr lang="en-GB" dirty="0" err="1">
                <a:solidFill>
                  <a:srgbClr val="0000FF"/>
                </a:solidFill>
                <a:latin typeface="Arial" panose="020B0604020202020204" pitchFamily="34" charset="0"/>
                <a:cs typeface="Arial" panose="020B0604020202020204" pitchFamily="34" charset="0"/>
              </a:rPr>
              <a:t>ms</a:t>
            </a:r>
            <a:r>
              <a:rPr lang="en-GB" dirty="0">
                <a:solidFill>
                  <a:srgbClr val="0000FF"/>
                </a:solidFill>
                <a:latin typeface="Arial" panose="020B0604020202020204" pitchFamily="34" charset="0"/>
                <a:cs typeface="Arial" panose="020B0604020202020204" pitchFamily="34" charset="0"/>
              </a:rPr>
              <a:t>, f = 100 Hz</a:t>
            </a:r>
          </a:p>
        </p:txBody>
      </p:sp>
      <p:sp>
        <p:nvSpPr>
          <p:cNvPr id="131" name="Text Placeholder 2">
            <a:extLst>
              <a:ext uri="{FF2B5EF4-FFF2-40B4-BE49-F238E27FC236}">
                <a16:creationId xmlns:a16="http://schemas.microsoft.com/office/drawing/2014/main" id="{8808BE55-8D8B-7409-EA94-010ED0E583E9}"/>
              </a:ext>
            </a:extLst>
          </p:cNvPr>
          <p:cNvSpPr txBox="1">
            <a:spLocks/>
          </p:cNvSpPr>
          <p:nvPr/>
        </p:nvSpPr>
        <p:spPr>
          <a:xfrm>
            <a:off x="122292" y="3707022"/>
            <a:ext cx="8899415" cy="867930"/>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ga-IE" dirty="0"/>
              <a:t>Déan meastachán ar </a:t>
            </a:r>
            <a:r>
              <a:rPr lang="en-IE" dirty="0" err="1"/>
              <a:t>peiriad</a:t>
            </a:r>
            <a:r>
              <a:rPr lang="ga-IE" dirty="0"/>
              <a:t> agus ar mhinicíocht na dtonn seo.</a:t>
            </a:r>
            <a:endParaRPr lang="en-IE" dirty="0"/>
          </a:p>
        </p:txBody>
      </p:sp>
    </p:spTree>
    <p:extLst>
      <p:ext uri="{BB962C8B-B14F-4D97-AF65-F5344CB8AC3E}">
        <p14:creationId xmlns:p14="http://schemas.microsoft.com/office/powerpoint/2010/main" val="107315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p:bldP spid="13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E89170-70C2-D2F7-E255-4236F0F29E97}"/>
              </a:ext>
            </a:extLst>
          </p:cNvPr>
          <p:cNvSpPr>
            <a:spLocks noGrp="1"/>
          </p:cNvSpPr>
          <p:nvPr>
            <p:ph type="title"/>
          </p:nvPr>
        </p:nvSpPr>
        <p:spPr>
          <a:xfrm>
            <a:off x="628650" y="1779254"/>
            <a:ext cx="7886700" cy="1543066"/>
          </a:xfrm>
        </p:spPr>
        <p:txBody>
          <a:bodyPr>
            <a:noAutofit/>
          </a:bodyPr>
          <a:lstStyle/>
          <a:p>
            <a:r>
              <a:rPr lang="en-GB" sz="8800" dirty="0" err="1"/>
              <a:t>Ultrafhuaim</a:t>
            </a:r>
            <a:endParaRPr lang="en-GB" sz="8800" dirty="0"/>
          </a:p>
        </p:txBody>
      </p:sp>
      <p:sp>
        <p:nvSpPr>
          <p:cNvPr id="6" name="TextBox 5">
            <a:extLst>
              <a:ext uri="{FF2B5EF4-FFF2-40B4-BE49-F238E27FC236}">
                <a16:creationId xmlns:a16="http://schemas.microsoft.com/office/drawing/2014/main" id="{7EA97E5B-C4B7-F36B-0B5B-C6C963BABCBC}"/>
              </a:ext>
            </a:extLst>
          </p:cNvPr>
          <p:cNvSpPr txBox="1"/>
          <p:nvPr/>
        </p:nvSpPr>
        <p:spPr>
          <a:xfrm>
            <a:off x="628650" y="4026905"/>
            <a:ext cx="7886700" cy="2062103"/>
          </a:xfrm>
          <a:prstGeom prst="rect">
            <a:avLst/>
          </a:prstGeom>
          <a:noFill/>
        </p:spPr>
        <p:txBody>
          <a:bodyPr wrap="square">
            <a:spAutoFit/>
          </a:bodyPr>
          <a:lstStyle/>
          <a:p>
            <a:r>
              <a:rPr lang="ga-IE" sz="3200" dirty="0"/>
              <a:t>Déan imscrúdú ar úsáid na hultrafhuaime i gcomhthéacsanna teicneolaíocha agus leighis trí úsáid a bhaint as foinsí tánaisteacha.</a:t>
            </a:r>
            <a:endParaRPr lang="en-IE" sz="3200" dirty="0"/>
          </a:p>
        </p:txBody>
      </p:sp>
    </p:spTree>
    <p:extLst>
      <p:ext uri="{BB962C8B-B14F-4D97-AF65-F5344CB8AC3E}">
        <p14:creationId xmlns:p14="http://schemas.microsoft.com/office/powerpoint/2010/main" val="24269264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4DC06E-0185-6927-738E-C7F389EE57C7}"/>
              </a:ext>
            </a:extLst>
          </p:cNvPr>
          <p:cNvSpPr>
            <a:spLocks noGrp="1"/>
          </p:cNvSpPr>
          <p:nvPr>
            <p:ph type="title"/>
          </p:nvPr>
        </p:nvSpPr>
        <p:spPr/>
        <p:txBody>
          <a:bodyPr/>
          <a:lstStyle/>
          <a:p>
            <a:r>
              <a:rPr lang="en-GB" dirty="0"/>
              <a:t>Cad is </a:t>
            </a:r>
            <a:r>
              <a:rPr lang="en-IE" dirty="0" err="1"/>
              <a:t>ultrafhuaim</a:t>
            </a:r>
            <a:r>
              <a:rPr lang="en-IE" dirty="0"/>
              <a:t> </a:t>
            </a:r>
            <a:r>
              <a:rPr lang="en-IE" dirty="0" err="1"/>
              <a:t>ann</a:t>
            </a:r>
            <a:r>
              <a:rPr lang="en-IE" dirty="0"/>
              <a:t>?</a:t>
            </a:r>
            <a:endParaRPr lang="en-GB" dirty="0"/>
          </a:p>
        </p:txBody>
      </p:sp>
      <p:sp>
        <p:nvSpPr>
          <p:cNvPr id="2" name="Text Placeholder 1">
            <a:extLst>
              <a:ext uri="{FF2B5EF4-FFF2-40B4-BE49-F238E27FC236}">
                <a16:creationId xmlns:a16="http://schemas.microsoft.com/office/drawing/2014/main" id="{8944A70C-4831-18C9-274D-D08CFEC02429}"/>
              </a:ext>
            </a:extLst>
          </p:cNvPr>
          <p:cNvSpPr>
            <a:spLocks noGrp="1"/>
          </p:cNvSpPr>
          <p:nvPr>
            <p:ph type="body" sz="quarter" idx="10"/>
          </p:nvPr>
        </p:nvSpPr>
        <p:spPr>
          <a:xfrm>
            <a:off x="228600" y="2230180"/>
            <a:ext cx="8686799" cy="978729"/>
          </a:xfrm>
        </p:spPr>
        <p:txBody>
          <a:bodyPr/>
          <a:lstStyle/>
          <a:p>
            <a:r>
              <a:rPr lang="pt-BR" dirty="0">
                <a:latin typeface="Arial" panose="020B0604020202020204" pitchFamily="34" charset="0"/>
                <a:cs typeface="Arial" panose="020B0604020202020204" pitchFamily="34" charset="0"/>
              </a:rPr>
              <a:t>Fuaim a bhfuil minicíocht os cionn 20 kHz aici</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741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78F1B-07CD-18F6-89EA-FA97AC9B4EB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57292AE-EE89-427B-B85B-67758E78C6B6}"/>
              </a:ext>
            </a:extLst>
          </p:cNvPr>
          <p:cNvSpPr>
            <a:spLocks noGrp="1"/>
          </p:cNvSpPr>
          <p:nvPr>
            <p:ph type="title"/>
          </p:nvPr>
        </p:nvSpPr>
        <p:spPr>
          <a:xfrm>
            <a:off x="241300" y="155246"/>
            <a:ext cx="8724900" cy="1865126"/>
          </a:xfrm>
          <a:solidFill>
            <a:schemeClr val="accent2">
              <a:lumMod val="20000"/>
              <a:lumOff val="80000"/>
            </a:schemeClr>
          </a:solidFill>
        </p:spPr>
        <p:txBody>
          <a:bodyPr/>
          <a:lstStyle/>
          <a:p>
            <a:r>
              <a:rPr lang="ga-IE" dirty="0"/>
              <a:t>An bhfuil tuin</a:t>
            </a:r>
            <a:r>
              <a:rPr lang="en-IE" dirty="0" err="1"/>
              <a:t>aird</a:t>
            </a:r>
            <a:r>
              <a:rPr lang="ga-IE" dirty="0"/>
              <a:t> ard nó íseal ag an ultrafhuaim, agus an bhfuil sí glórach nó ciúin?</a:t>
            </a:r>
            <a:br>
              <a:rPr lang="en-IE" sz="2000" b="0" dirty="0"/>
            </a:br>
            <a:endParaRPr lang="en-GB" sz="2000" b="0" dirty="0"/>
          </a:p>
        </p:txBody>
      </p:sp>
      <p:sp>
        <p:nvSpPr>
          <p:cNvPr id="5" name="TextBox 4">
            <a:extLst>
              <a:ext uri="{FF2B5EF4-FFF2-40B4-BE49-F238E27FC236}">
                <a16:creationId xmlns:a16="http://schemas.microsoft.com/office/drawing/2014/main" id="{C2731E2E-6996-B6DD-A61A-70866F310C64}"/>
              </a:ext>
            </a:extLst>
          </p:cNvPr>
          <p:cNvSpPr txBox="1"/>
          <p:nvPr/>
        </p:nvSpPr>
        <p:spPr>
          <a:xfrm>
            <a:off x="634701" y="2590860"/>
            <a:ext cx="7928386" cy="3108543"/>
          </a:xfrm>
          <a:prstGeom prst="rect">
            <a:avLst/>
          </a:prstGeom>
          <a:noFill/>
        </p:spPr>
        <p:txBody>
          <a:bodyPr wrap="square" rtlCol="0">
            <a:spAutoFit/>
          </a:bodyPr>
          <a:lstStyle/>
          <a:p>
            <a:r>
              <a:rPr lang="ga-IE" sz="2800" dirty="0">
                <a:solidFill>
                  <a:schemeClr val="tx2">
                    <a:lumMod val="75000"/>
                    <a:lumOff val="25000"/>
                  </a:schemeClr>
                </a:solidFill>
              </a:rPr>
              <a:t>Tá tuin</a:t>
            </a:r>
            <a:r>
              <a:rPr lang="en-IE" sz="2800" dirty="0" err="1">
                <a:solidFill>
                  <a:schemeClr val="tx2">
                    <a:lumMod val="75000"/>
                    <a:lumOff val="25000"/>
                  </a:schemeClr>
                </a:solidFill>
              </a:rPr>
              <a:t>aird</a:t>
            </a:r>
            <a:r>
              <a:rPr lang="ga-IE" sz="2800" dirty="0">
                <a:solidFill>
                  <a:schemeClr val="tx2">
                    <a:lumMod val="75000"/>
                    <a:lumOff val="25000"/>
                  </a:schemeClr>
                </a:solidFill>
              </a:rPr>
              <a:t> ard ag an ultrafhuaim toisc go bhfuil an mhinicíocht 20 kHz i bhfad níos airde ná minicíocht na ngnáthfhuaimeanna.</a:t>
            </a:r>
            <a:endParaRPr lang="en-IE" sz="2800" dirty="0">
              <a:solidFill>
                <a:schemeClr val="tx2">
                  <a:lumMod val="75000"/>
                  <a:lumOff val="25000"/>
                </a:schemeClr>
              </a:solidFill>
            </a:endParaRPr>
          </a:p>
          <a:p>
            <a:endParaRPr lang="en-IE" sz="2800" dirty="0">
              <a:solidFill>
                <a:schemeClr val="tx2">
                  <a:lumMod val="75000"/>
                  <a:lumOff val="25000"/>
                </a:schemeClr>
              </a:solidFill>
            </a:endParaRPr>
          </a:p>
          <a:p>
            <a:endParaRPr lang="en-IE" sz="2800" dirty="0">
              <a:solidFill>
                <a:schemeClr val="tx2">
                  <a:lumMod val="75000"/>
                  <a:lumOff val="25000"/>
                </a:schemeClr>
              </a:solidFill>
            </a:endParaRPr>
          </a:p>
          <a:p>
            <a:r>
              <a:rPr lang="ga-IE" sz="2800" dirty="0">
                <a:solidFill>
                  <a:schemeClr val="tx2">
                    <a:lumMod val="75000"/>
                    <a:lumOff val="25000"/>
                  </a:schemeClr>
                </a:solidFill>
              </a:rPr>
              <a:t>Ní insíonn an 20 kHz aon rud duit faoin airde fuaime.</a:t>
            </a:r>
            <a:endParaRPr lang="en-IE" sz="2800" dirty="0">
              <a:solidFill>
                <a:schemeClr val="tx2">
                  <a:lumMod val="75000"/>
                  <a:lumOff val="25000"/>
                </a:schemeClr>
              </a:solidFill>
            </a:endParaRPr>
          </a:p>
        </p:txBody>
      </p:sp>
    </p:spTree>
    <p:extLst>
      <p:ext uri="{BB962C8B-B14F-4D97-AF65-F5344CB8AC3E}">
        <p14:creationId xmlns:p14="http://schemas.microsoft.com/office/powerpoint/2010/main" val="221134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BBF63-1043-0F41-EF67-31C075268F9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547D73-00DE-D33E-36EE-3EF019007E73}"/>
              </a:ext>
            </a:extLst>
          </p:cNvPr>
          <p:cNvSpPr>
            <a:spLocks noGrp="1"/>
          </p:cNvSpPr>
          <p:nvPr>
            <p:ph type="title"/>
          </p:nvPr>
        </p:nvSpPr>
        <p:spPr>
          <a:xfrm>
            <a:off x="241300" y="155246"/>
            <a:ext cx="8724900" cy="1089529"/>
          </a:xfrm>
        </p:spPr>
        <p:txBody>
          <a:bodyPr/>
          <a:lstStyle/>
          <a:p>
            <a:r>
              <a:rPr lang="en-GB" dirty="0"/>
              <a:t>An </a:t>
            </a:r>
            <a:r>
              <a:rPr lang="en-GB" dirty="0" err="1"/>
              <a:t>bhfuil</a:t>
            </a:r>
            <a:r>
              <a:rPr lang="en-GB" dirty="0"/>
              <a:t> tú ábalta </a:t>
            </a:r>
            <a:r>
              <a:rPr lang="en-GB" dirty="0" err="1"/>
              <a:t>ultrafhuaim</a:t>
            </a:r>
            <a:r>
              <a:rPr lang="en-GB" dirty="0"/>
              <a:t> a </a:t>
            </a:r>
            <a:r>
              <a:rPr lang="en-GB" dirty="0" err="1"/>
              <a:t>chloisteáil</a:t>
            </a:r>
            <a:r>
              <a:rPr lang="en-GB" dirty="0"/>
              <a:t>?</a:t>
            </a:r>
          </a:p>
        </p:txBody>
      </p:sp>
      <p:pic>
        <p:nvPicPr>
          <p:cNvPr id="10" name="Picture 9">
            <a:extLst>
              <a:ext uri="{FF2B5EF4-FFF2-40B4-BE49-F238E27FC236}">
                <a16:creationId xmlns:a16="http://schemas.microsoft.com/office/drawing/2014/main" id="{8BE161C0-194B-B63C-CC6C-7334632D543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514138" y="2511372"/>
            <a:ext cx="1911462" cy="2444749"/>
          </a:xfrm>
          <a:prstGeom prst="rect">
            <a:avLst/>
          </a:prstGeom>
        </p:spPr>
      </p:pic>
      <p:sp>
        <p:nvSpPr>
          <p:cNvPr id="11" name="TextBox 10">
            <a:extLst>
              <a:ext uri="{FF2B5EF4-FFF2-40B4-BE49-F238E27FC236}">
                <a16:creationId xmlns:a16="http://schemas.microsoft.com/office/drawing/2014/main" id="{ABF4394C-9847-A1F2-6006-23A2E4B9CFD7}"/>
              </a:ext>
            </a:extLst>
          </p:cNvPr>
          <p:cNvSpPr txBox="1"/>
          <p:nvPr/>
        </p:nvSpPr>
        <p:spPr>
          <a:xfrm>
            <a:off x="3229153" y="4908057"/>
            <a:ext cx="742859" cy="369332"/>
          </a:xfrm>
          <a:prstGeom prst="rect">
            <a:avLst/>
          </a:prstGeom>
          <a:noFill/>
        </p:spPr>
        <p:txBody>
          <a:bodyPr wrap="square" rtlCol="0">
            <a:spAutoFit/>
          </a:bodyPr>
          <a:lstStyle/>
          <a:p>
            <a:pPr algn="l"/>
            <a:r>
              <a:rPr lang="en-GB" dirty="0">
                <a:hlinkClick r:id="rId3"/>
              </a:rPr>
              <a:t>CC0</a:t>
            </a:r>
            <a:endParaRPr lang="en-GB" dirty="0"/>
          </a:p>
        </p:txBody>
      </p:sp>
      <p:sp>
        <p:nvSpPr>
          <p:cNvPr id="12" name="TextBox 11">
            <a:extLst>
              <a:ext uri="{FF2B5EF4-FFF2-40B4-BE49-F238E27FC236}">
                <a16:creationId xmlns:a16="http://schemas.microsoft.com/office/drawing/2014/main" id="{88426061-2C2C-16E7-D4D2-25D896BDE7F0}"/>
              </a:ext>
            </a:extLst>
          </p:cNvPr>
          <p:cNvSpPr txBox="1"/>
          <p:nvPr/>
        </p:nvSpPr>
        <p:spPr>
          <a:xfrm>
            <a:off x="2619718" y="1277457"/>
            <a:ext cx="3373039" cy="584775"/>
          </a:xfrm>
          <a:prstGeom prst="rect">
            <a:avLst/>
          </a:prstGeom>
          <a:noFill/>
        </p:spPr>
        <p:txBody>
          <a:bodyPr wrap="none" rtlCol="0">
            <a:spAutoFit/>
          </a:bodyPr>
          <a:lstStyle/>
          <a:p>
            <a:pPr algn="l"/>
            <a:r>
              <a:rPr lang="en-GB" sz="3200" dirty="0">
                <a:latin typeface="Arial" panose="020B0604020202020204" pitchFamily="34" charset="0"/>
                <a:cs typeface="Arial" panose="020B0604020202020204" pitchFamily="34" charset="0"/>
              </a:rPr>
              <a:t>Ní féidir le </a:t>
            </a:r>
            <a:r>
              <a:rPr lang="en-GB" sz="3200" dirty="0" err="1">
                <a:latin typeface="Arial" panose="020B0604020202020204" pitchFamily="34" charset="0"/>
                <a:cs typeface="Arial" panose="020B0604020202020204" pitchFamily="34" charset="0"/>
              </a:rPr>
              <a:t>daoine</a:t>
            </a:r>
            <a:endParaRPr lang="en-GB" sz="32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EFD0AAA5-2FFD-1F1B-E094-4441673CD603}"/>
              </a:ext>
            </a:extLst>
          </p:cNvPr>
          <p:cNvSpPr txBox="1"/>
          <p:nvPr/>
        </p:nvSpPr>
        <p:spPr>
          <a:xfrm>
            <a:off x="467527" y="5401321"/>
            <a:ext cx="3504486" cy="1384995"/>
          </a:xfrm>
          <a:prstGeom prst="rect">
            <a:avLst/>
          </a:prstGeom>
          <a:noFill/>
        </p:spPr>
        <p:txBody>
          <a:bodyPr wrap="square" rtlCol="0">
            <a:spAutoFit/>
          </a:bodyPr>
          <a:lstStyle/>
          <a:p>
            <a:r>
              <a:rPr lang="ga-IE" sz="2800" dirty="0"/>
              <a:t>Is féidir le madraí cuid acu a chloisteáil.</a:t>
            </a:r>
            <a:endParaRPr lang="en-IE" sz="2800" dirty="0"/>
          </a:p>
        </p:txBody>
      </p:sp>
      <p:sp>
        <p:nvSpPr>
          <p:cNvPr id="14" name="TextBox 13">
            <a:extLst>
              <a:ext uri="{FF2B5EF4-FFF2-40B4-BE49-F238E27FC236}">
                <a16:creationId xmlns:a16="http://schemas.microsoft.com/office/drawing/2014/main" id="{64B91E86-3A09-1BD0-A9E9-2C0C768D8431}"/>
              </a:ext>
            </a:extLst>
          </p:cNvPr>
          <p:cNvSpPr txBox="1"/>
          <p:nvPr/>
        </p:nvSpPr>
        <p:spPr>
          <a:xfrm>
            <a:off x="4987436" y="5413715"/>
            <a:ext cx="3689037" cy="1384995"/>
          </a:xfrm>
          <a:prstGeom prst="rect">
            <a:avLst/>
          </a:prstGeom>
          <a:noFill/>
        </p:spPr>
        <p:txBody>
          <a:bodyPr wrap="square" rtlCol="0">
            <a:spAutoFit/>
          </a:bodyPr>
          <a:lstStyle/>
          <a:p>
            <a:r>
              <a:rPr lang="ga-IE" sz="2800" dirty="0"/>
              <a:t>Is féidir le sciatháin leathair níos mó a chloisteáil.</a:t>
            </a:r>
            <a:endParaRPr lang="en-IE" sz="2800" dirty="0"/>
          </a:p>
        </p:txBody>
      </p:sp>
      <p:grpSp>
        <p:nvGrpSpPr>
          <p:cNvPr id="18" name="Group 17">
            <a:extLst>
              <a:ext uri="{FF2B5EF4-FFF2-40B4-BE49-F238E27FC236}">
                <a16:creationId xmlns:a16="http://schemas.microsoft.com/office/drawing/2014/main" id="{CBDBFF14-4069-AED0-7DAC-3ED0544D18E4}"/>
              </a:ext>
              <a:ext uri="{C183D7F6-B498-43B3-948B-1728B52AA6E4}">
                <adec:decorative xmlns:adec="http://schemas.microsoft.com/office/drawing/2017/decorative" val="1"/>
              </a:ext>
            </a:extLst>
          </p:cNvPr>
          <p:cNvGrpSpPr/>
          <p:nvPr/>
        </p:nvGrpSpPr>
        <p:grpSpPr>
          <a:xfrm>
            <a:off x="4409197" y="3162271"/>
            <a:ext cx="4048125" cy="1200150"/>
            <a:chOff x="5869978" y="3028467"/>
            <a:chExt cx="4048125" cy="1200150"/>
          </a:xfrm>
        </p:grpSpPr>
        <p:sp>
          <p:nvSpPr>
            <p:cNvPr id="16" name="Freeform: Shape 15">
              <a:extLst>
                <a:ext uri="{FF2B5EF4-FFF2-40B4-BE49-F238E27FC236}">
                  <a16:creationId xmlns:a16="http://schemas.microsoft.com/office/drawing/2014/main" id="{3CFFD105-8B7A-E4A1-388A-F395E175C032}"/>
                </a:ext>
              </a:extLst>
            </p:cNvPr>
            <p:cNvSpPr/>
            <p:nvPr/>
          </p:nvSpPr>
          <p:spPr>
            <a:xfrm>
              <a:off x="5869978" y="3028467"/>
              <a:ext cx="4048125" cy="1200150"/>
            </a:xfrm>
            <a:custGeom>
              <a:avLst/>
              <a:gdLst>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4048125" h="1200150">
                  <a:moveTo>
                    <a:pt x="2085975" y="174625"/>
                  </a:moveTo>
                  <a:lnTo>
                    <a:pt x="1968500" y="171450"/>
                  </a:lnTo>
                  <a:lnTo>
                    <a:pt x="1835150" y="34925"/>
                  </a:lnTo>
                  <a:lnTo>
                    <a:pt x="1847850" y="222250"/>
                  </a:lnTo>
                  <a:lnTo>
                    <a:pt x="1917700" y="269875"/>
                  </a:lnTo>
                  <a:lnTo>
                    <a:pt x="1911350" y="323850"/>
                  </a:lnTo>
                  <a:cubicBezTo>
                    <a:pt x="1686983" y="439208"/>
                    <a:pt x="1237192" y="313267"/>
                    <a:pt x="933450" y="98425"/>
                  </a:cubicBezTo>
                  <a:lnTo>
                    <a:pt x="869950" y="9525"/>
                  </a:lnTo>
                  <a:lnTo>
                    <a:pt x="850900" y="34925"/>
                  </a:lnTo>
                  <a:lnTo>
                    <a:pt x="882650" y="63500"/>
                  </a:lnTo>
                  <a:cubicBezTo>
                    <a:pt x="667808" y="57150"/>
                    <a:pt x="218017" y="95250"/>
                    <a:pt x="0" y="358775"/>
                  </a:cubicBezTo>
                  <a:cubicBezTo>
                    <a:pt x="231775" y="335492"/>
                    <a:pt x="288925" y="404283"/>
                    <a:pt x="371475" y="479425"/>
                  </a:cubicBezTo>
                  <a:cubicBezTo>
                    <a:pt x="552450" y="451908"/>
                    <a:pt x="857250" y="618067"/>
                    <a:pt x="952500" y="768350"/>
                  </a:cubicBezTo>
                  <a:cubicBezTo>
                    <a:pt x="1262592" y="752475"/>
                    <a:pt x="1648883" y="885825"/>
                    <a:pt x="1730375" y="1073150"/>
                  </a:cubicBezTo>
                  <a:lnTo>
                    <a:pt x="1682750" y="1184275"/>
                  </a:lnTo>
                  <a:lnTo>
                    <a:pt x="1733550" y="1200150"/>
                  </a:lnTo>
                  <a:lnTo>
                    <a:pt x="1752600" y="1111250"/>
                  </a:lnTo>
                  <a:lnTo>
                    <a:pt x="1787525" y="1184275"/>
                  </a:lnTo>
                  <a:cubicBezTo>
                    <a:pt x="1892300" y="1131358"/>
                    <a:pt x="1952625" y="1122892"/>
                    <a:pt x="2035175" y="1187450"/>
                  </a:cubicBezTo>
                  <a:cubicBezTo>
                    <a:pt x="2113492" y="1107017"/>
                    <a:pt x="2242608" y="1112308"/>
                    <a:pt x="2308225" y="1146175"/>
                  </a:cubicBezTo>
                  <a:lnTo>
                    <a:pt x="2336800" y="1108075"/>
                  </a:lnTo>
                  <a:lnTo>
                    <a:pt x="2425700" y="1152525"/>
                  </a:lnTo>
                  <a:lnTo>
                    <a:pt x="2441575" y="1095375"/>
                  </a:lnTo>
                  <a:lnTo>
                    <a:pt x="2381250" y="1066800"/>
                  </a:lnTo>
                  <a:cubicBezTo>
                    <a:pt x="2540000" y="876300"/>
                    <a:pt x="2870200" y="717550"/>
                    <a:pt x="3181350" y="790575"/>
                  </a:cubicBezTo>
                  <a:cubicBezTo>
                    <a:pt x="3308350" y="555625"/>
                    <a:pt x="3482975" y="400050"/>
                    <a:pt x="3743325" y="333375"/>
                  </a:cubicBezTo>
                  <a:cubicBezTo>
                    <a:pt x="3797300" y="263525"/>
                    <a:pt x="3908425" y="222250"/>
                    <a:pt x="4048125" y="219075"/>
                  </a:cubicBezTo>
                  <a:cubicBezTo>
                    <a:pt x="3803650" y="63500"/>
                    <a:pt x="3524250" y="41275"/>
                    <a:pt x="3248025" y="47625"/>
                  </a:cubicBezTo>
                  <a:lnTo>
                    <a:pt x="3327400" y="6350"/>
                  </a:lnTo>
                  <a:lnTo>
                    <a:pt x="3267075" y="0"/>
                  </a:lnTo>
                  <a:cubicBezTo>
                    <a:pt x="2933700" y="289983"/>
                    <a:pt x="2359025" y="497417"/>
                    <a:pt x="2152650" y="307975"/>
                  </a:cubicBezTo>
                  <a:lnTo>
                    <a:pt x="2209800" y="196850"/>
                  </a:lnTo>
                  <a:lnTo>
                    <a:pt x="2222500" y="50800"/>
                  </a:lnTo>
                  <a:lnTo>
                    <a:pt x="2085975" y="174625"/>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2242CD8F-54E4-0556-FAEA-97AC3F58C588}"/>
                </a:ext>
              </a:extLst>
            </p:cNvPr>
            <p:cNvSpPr/>
            <p:nvPr/>
          </p:nvSpPr>
          <p:spPr>
            <a:xfrm>
              <a:off x="7864475" y="3291188"/>
              <a:ext cx="114300" cy="45719"/>
            </a:xfrm>
            <a:custGeom>
              <a:avLst/>
              <a:gdLst>
                <a:gd name="csX0" fmla="*/ 0 w 190500"/>
                <a:gd name="csY0" fmla="*/ 0 h 47625"/>
                <a:gd name="csX1" fmla="*/ 82550 w 190500"/>
                <a:gd name="csY1" fmla="*/ 47625 h 47625"/>
                <a:gd name="csX2" fmla="*/ 190500 w 190500"/>
                <a:gd name="csY2" fmla="*/ 9525 h 47625"/>
                <a:gd name="csX0" fmla="*/ 0 w 190500"/>
                <a:gd name="csY0" fmla="*/ 0 h 48331"/>
                <a:gd name="csX1" fmla="*/ 82550 w 190500"/>
                <a:gd name="csY1" fmla="*/ 47625 h 48331"/>
                <a:gd name="csX2" fmla="*/ 190500 w 190500"/>
                <a:gd name="csY2" fmla="*/ 9525 h 48331"/>
                <a:gd name="csX0" fmla="*/ 0 w 190500"/>
                <a:gd name="csY0" fmla="*/ 0 h 48331"/>
                <a:gd name="csX1" fmla="*/ 82550 w 190500"/>
                <a:gd name="csY1" fmla="*/ 47625 h 48331"/>
                <a:gd name="csX2" fmla="*/ 190500 w 190500"/>
                <a:gd name="csY2" fmla="*/ 9525 h 48331"/>
              </a:gdLst>
              <a:ahLst/>
              <a:cxnLst>
                <a:cxn ang="0">
                  <a:pos x="csX0" y="csY0"/>
                </a:cxn>
                <a:cxn ang="0">
                  <a:pos x="csX1" y="csY1"/>
                </a:cxn>
                <a:cxn ang="0">
                  <a:pos x="csX2" y="csY2"/>
                </a:cxn>
              </a:cxnLst>
              <a:rect l="l" t="t" r="r" b="b"/>
              <a:pathLst>
                <a:path w="190500" h="48331">
                  <a:moveTo>
                    <a:pt x="0" y="0"/>
                  </a:moveTo>
                  <a:cubicBezTo>
                    <a:pt x="27517" y="15875"/>
                    <a:pt x="27517" y="53975"/>
                    <a:pt x="82550" y="47625"/>
                  </a:cubicBezTo>
                  <a:cubicBezTo>
                    <a:pt x="137583" y="41275"/>
                    <a:pt x="157692" y="34925"/>
                    <a:pt x="190500" y="9525"/>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9122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3565E0-C184-F9A1-AF3B-187E772446FB}"/>
              </a:ext>
            </a:extLst>
          </p:cNvPr>
          <p:cNvSpPr>
            <a:spLocks noGrp="1"/>
          </p:cNvSpPr>
          <p:nvPr>
            <p:ph type="title"/>
          </p:nvPr>
        </p:nvSpPr>
        <p:spPr>
          <a:xfrm>
            <a:off x="241300" y="155246"/>
            <a:ext cx="8724900" cy="1089529"/>
          </a:xfrm>
        </p:spPr>
        <p:txBody>
          <a:bodyPr/>
          <a:lstStyle/>
          <a:p>
            <a:r>
              <a:rPr lang="en-GB" dirty="0"/>
              <a:t>Cad </a:t>
            </a:r>
            <a:r>
              <a:rPr lang="en-GB" dirty="0" err="1"/>
              <a:t>iad</a:t>
            </a:r>
            <a:r>
              <a:rPr lang="en-GB" dirty="0"/>
              <a:t> na </a:t>
            </a:r>
            <a:r>
              <a:rPr lang="en-GB" dirty="0" err="1"/>
              <a:t>minicíochtaí</a:t>
            </a:r>
            <a:r>
              <a:rPr lang="en-GB" dirty="0"/>
              <a:t> a </a:t>
            </a:r>
            <a:r>
              <a:rPr lang="en-GB" dirty="0" err="1"/>
              <a:t>úsáidtear</a:t>
            </a:r>
            <a:r>
              <a:rPr lang="en-GB" dirty="0"/>
              <a:t> i </a:t>
            </a:r>
            <a:r>
              <a:rPr lang="en-GB" dirty="0" err="1"/>
              <a:t>íomhánna</a:t>
            </a:r>
            <a:r>
              <a:rPr lang="en-GB" dirty="0"/>
              <a:t> </a:t>
            </a:r>
            <a:r>
              <a:rPr lang="en-GB" dirty="0" err="1"/>
              <a:t>leighis</a:t>
            </a:r>
            <a:r>
              <a:rPr lang="en-GB" dirty="0"/>
              <a:t>?</a:t>
            </a:r>
          </a:p>
        </p:txBody>
      </p:sp>
      <p:sp>
        <p:nvSpPr>
          <p:cNvPr id="5" name="TextBox 4">
            <a:extLst>
              <a:ext uri="{FF2B5EF4-FFF2-40B4-BE49-F238E27FC236}">
                <a16:creationId xmlns:a16="http://schemas.microsoft.com/office/drawing/2014/main" id="{92FAAF8D-EB7D-72BE-E763-0342DA428222}"/>
              </a:ext>
              <a:ext uri="{C183D7F6-B498-43B3-948B-1728B52AA6E4}">
                <adec:decorative xmlns:adec="http://schemas.microsoft.com/office/drawing/2017/decorative" val="1"/>
              </a:ext>
            </a:extLst>
          </p:cNvPr>
          <p:cNvSpPr txBox="1"/>
          <p:nvPr/>
        </p:nvSpPr>
        <p:spPr>
          <a:xfrm>
            <a:off x="209550" y="5779424"/>
            <a:ext cx="8724900" cy="923330"/>
          </a:xfrm>
          <a:prstGeom prst="rect">
            <a:avLst/>
          </a:prstGeom>
          <a:noFill/>
        </p:spPr>
        <p:txBody>
          <a:bodyPr wrap="square">
            <a:spAutoFit/>
          </a:bodyPr>
          <a:lstStyle/>
          <a:p>
            <a:r>
              <a:rPr lang="en-GB" dirty="0"/>
              <a:t>Open </a:t>
            </a:r>
            <a:r>
              <a:rPr lang="en-GB" dirty="0" err="1"/>
              <a:t>MedScience</a:t>
            </a:r>
            <a:r>
              <a:rPr lang="en-GB" dirty="0"/>
              <a:t> (2024) The role of ultrasound in medical imaging. Available at: https://openmedscience.com/the-role-of-ultrasound-in-medical-imaging/  (Accessed: 4 April 2026).</a:t>
            </a:r>
          </a:p>
        </p:txBody>
      </p:sp>
      <p:sp>
        <p:nvSpPr>
          <p:cNvPr id="6" name="TextBox 5">
            <a:extLst>
              <a:ext uri="{FF2B5EF4-FFF2-40B4-BE49-F238E27FC236}">
                <a16:creationId xmlns:a16="http://schemas.microsoft.com/office/drawing/2014/main" id="{41FE1806-5E79-FBFF-C46C-7F22E196D5FF}"/>
              </a:ext>
            </a:extLst>
          </p:cNvPr>
          <p:cNvSpPr txBox="1"/>
          <p:nvPr/>
        </p:nvSpPr>
        <p:spPr>
          <a:xfrm>
            <a:off x="3600042" y="1555980"/>
            <a:ext cx="2185214" cy="646331"/>
          </a:xfrm>
          <a:prstGeom prst="rect">
            <a:avLst/>
          </a:prstGeom>
          <a:noFill/>
        </p:spPr>
        <p:txBody>
          <a:bodyPr wrap="none" rtlCol="0">
            <a:spAutoFit/>
          </a:bodyPr>
          <a:lstStyle/>
          <a:p>
            <a:pPr algn="l"/>
            <a:r>
              <a:rPr lang="en-GB" sz="3600" dirty="0">
                <a:latin typeface="Arial" panose="020B0604020202020204" pitchFamily="34" charset="0"/>
                <a:cs typeface="Arial" panose="020B0604020202020204" pitchFamily="34" charset="0"/>
              </a:rPr>
              <a:t>2-18 MHz</a:t>
            </a:r>
          </a:p>
        </p:txBody>
      </p:sp>
      <p:sp>
        <p:nvSpPr>
          <p:cNvPr id="7" name="TextBox 6">
            <a:extLst>
              <a:ext uri="{FF2B5EF4-FFF2-40B4-BE49-F238E27FC236}">
                <a16:creationId xmlns:a16="http://schemas.microsoft.com/office/drawing/2014/main" id="{6F451754-76FB-71DD-D3FE-2188E4983810}"/>
              </a:ext>
            </a:extLst>
          </p:cNvPr>
          <p:cNvSpPr txBox="1"/>
          <p:nvPr/>
        </p:nvSpPr>
        <p:spPr>
          <a:xfrm>
            <a:off x="241299" y="2542603"/>
            <a:ext cx="8902701" cy="523220"/>
          </a:xfrm>
          <a:prstGeom prst="rect">
            <a:avLst/>
          </a:prstGeom>
          <a:noFill/>
        </p:spPr>
        <p:txBody>
          <a:bodyPr wrap="square" rtlCol="0">
            <a:spAutoFit/>
          </a:bodyPr>
          <a:lstStyle/>
          <a:p>
            <a:r>
              <a:rPr lang="ga-IE" sz="2800" b="1" dirty="0">
                <a:solidFill>
                  <a:schemeClr val="accent5"/>
                </a:solidFill>
              </a:rPr>
              <a:t>Ní féidir fiú le sciatháin leathair é seo a chloisteáil.</a:t>
            </a:r>
            <a:endParaRPr lang="en-IE" sz="2800" b="1" dirty="0">
              <a:solidFill>
                <a:schemeClr val="accent5"/>
              </a:solidFill>
            </a:endParaRPr>
          </a:p>
        </p:txBody>
      </p:sp>
      <p:grpSp>
        <p:nvGrpSpPr>
          <p:cNvPr id="13" name="Group 12">
            <a:extLst>
              <a:ext uri="{FF2B5EF4-FFF2-40B4-BE49-F238E27FC236}">
                <a16:creationId xmlns:a16="http://schemas.microsoft.com/office/drawing/2014/main" id="{1755BE98-1BEF-36C5-4E9F-1AE05BE76FBB}"/>
              </a:ext>
            </a:extLst>
          </p:cNvPr>
          <p:cNvGrpSpPr/>
          <p:nvPr/>
        </p:nvGrpSpPr>
        <p:grpSpPr>
          <a:xfrm>
            <a:off x="3142433" y="3669067"/>
            <a:ext cx="4048125" cy="1200150"/>
            <a:chOff x="5869978" y="3028467"/>
            <a:chExt cx="4048125" cy="1200150"/>
          </a:xfrm>
        </p:grpSpPr>
        <p:sp>
          <p:nvSpPr>
            <p:cNvPr id="14" name="Freeform: Shape 13">
              <a:extLst>
                <a:ext uri="{FF2B5EF4-FFF2-40B4-BE49-F238E27FC236}">
                  <a16:creationId xmlns:a16="http://schemas.microsoft.com/office/drawing/2014/main" id="{86D03290-1D70-B011-4ECE-40035D06D84D}"/>
                </a:ext>
              </a:extLst>
            </p:cNvPr>
            <p:cNvSpPr/>
            <p:nvPr/>
          </p:nvSpPr>
          <p:spPr>
            <a:xfrm>
              <a:off x="5869978" y="3028467"/>
              <a:ext cx="4048125" cy="1200150"/>
            </a:xfrm>
            <a:custGeom>
              <a:avLst/>
              <a:gdLst>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4048125" h="1200150">
                  <a:moveTo>
                    <a:pt x="2085975" y="174625"/>
                  </a:moveTo>
                  <a:lnTo>
                    <a:pt x="1968500" y="171450"/>
                  </a:lnTo>
                  <a:lnTo>
                    <a:pt x="1835150" y="34925"/>
                  </a:lnTo>
                  <a:lnTo>
                    <a:pt x="1847850" y="222250"/>
                  </a:lnTo>
                  <a:lnTo>
                    <a:pt x="1917700" y="269875"/>
                  </a:lnTo>
                  <a:lnTo>
                    <a:pt x="1911350" y="323850"/>
                  </a:lnTo>
                  <a:cubicBezTo>
                    <a:pt x="1686983" y="439208"/>
                    <a:pt x="1237192" y="313267"/>
                    <a:pt x="933450" y="98425"/>
                  </a:cubicBezTo>
                  <a:lnTo>
                    <a:pt x="869950" y="9525"/>
                  </a:lnTo>
                  <a:lnTo>
                    <a:pt x="850900" y="34925"/>
                  </a:lnTo>
                  <a:lnTo>
                    <a:pt x="882650" y="63500"/>
                  </a:lnTo>
                  <a:cubicBezTo>
                    <a:pt x="667808" y="57150"/>
                    <a:pt x="218017" y="95250"/>
                    <a:pt x="0" y="358775"/>
                  </a:cubicBezTo>
                  <a:cubicBezTo>
                    <a:pt x="231775" y="335492"/>
                    <a:pt x="288925" y="404283"/>
                    <a:pt x="371475" y="479425"/>
                  </a:cubicBezTo>
                  <a:cubicBezTo>
                    <a:pt x="552450" y="451908"/>
                    <a:pt x="857250" y="618067"/>
                    <a:pt x="952500" y="768350"/>
                  </a:cubicBezTo>
                  <a:cubicBezTo>
                    <a:pt x="1262592" y="752475"/>
                    <a:pt x="1648883" y="885825"/>
                    <a:pt x="1730375" y="1073150"/>
                  </a:cubicBezTo>
                  <a:lnTo>
                    <a:pt x="1682750" y="1184275"/>
                  </a:lnTo>
                  <a:lnTo>
                    <a:pt x="1733550" y="1200150"/>
                  </a:lnTo>
                  <a:lnTo>
                    <a:pt x="1752600" y="1111250"/>
                  </a:lnTo>
                  <a:lnTo>
                    <a:pt x="1787525" y="1184275"/>
                  </a:lnTo>
                  <a:cubicBezTo>
                    <a:pt x="1892300" y="1131358"/>
                    <a:pt x="1952625" y="1122892"/>
                    <a:pt x="2035175" y="1187450"/>
                  </a:cubicBezTo>
                  <a:cubicBezTo>
                    <a:pt x="2113492" y="1107017"/>
                    <a:pt x="2242608" y="1112308"/>
                    <a:pt x="2308225" y="1146175"/>
                  </a:cubicBezTo>
                  <a:lnTo>
                    <a:pt x="2336800" y="1108075"/>
                  </a:lnTo>
                  <a:lnTo>
                    <a:pt x="2425700" y="1152525"/>
                  </a:lnTo>
                  <a:lnTo>
                    <a:pt x="2441575" y="1095375"/>
                  </a:lnTo>
                  <a:lnTo>
                    <a:pt x="2381250" y="1066800"/>
                  </a:lnTo>
                  <a:cubicBezTo>
                    <a:pt x="2540000" y="876300"/>
                    <a:pt x="2870200" y="717550"/>
                    <a:pt x="3181350" y="790575"/>
                  </a:cubicBezTo>
                  <a:cubicBezTo>
                    <a:pt x="3308350" y="555625"/>
                    <a:pt x="3482975" y="400050"/>
                    <a:pt x="3743325" y="333375"/>
                  </a:cubicBezTo>
                  <a:cubicBezTo>
                    <a:pt x="3797300" y="263525"/>
                    <a:pt x="3908425" y="222250"/>
                    <a:pt x="4048125" y="219075"/>
                  </a:cubicBezTo>
                  <a:cubicBezTo>
                    <a:pt x="3803650" y="63500"/>
                    <a:pt x="3524250" y="41275"/>
                    <a:pt x="3248025" y="47625"/>
                  </a:cubicBezTo>
                  <a:lnTo>
                    <a:pt x="3327400" y="6350"/>
                  </a:lnTo>
                  <a:lnTo>
                    <a:pt x="3267075" y="0"/>
                  </a:lnTo>
                  <a:cubicBezTo>
                    <a:pt x="2933700" y="289983"/>
                    <a:pt x="2359025" y="497417"/>
                    <a:pt x="2152650" y="307975"/>
                  </a:cubicBezTo>
                  <a:lnTo>
                    <a:pt x="2209800" y="196850"/>
                  </a:lnTo>
                  <a:lnTo>
                    <a:pt x="2222500" y="50800"/>
                  </a:lnTo>
                  <a:lnTo>
                    <a:pt x="2085975" y="174625"/>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1B25D285-0FBD-9C40-4355-8B652E9E71F2}"/>
                </a:ext>
              </a:extLst>
            </p:cNvPr>
            <p:cNvSpPr/>
            <p:nvPr/>
          </p:nvSpPr>
          <p:spPr>
            <a:xfrm flipV="1">
              <a:off x="7864475" y="3291188"/>
              <a:ext cx="114300" cy="45719"/>
            </a:xfrm>
            <a:custGeom>
              <a:avLst/>
              <a:gdLst>
                <a:gd name="csX0" fmla="*/ 0 w 190500"/>
                <a:gd name="csY0" fmla="*/ 0 h 47625"/>
                <a:gd name="csX1" fmla="*/ 82550 w 190500"/>
                <a:gd name="csY1" fmla="*/ 47625 h 47625"/>
                <a:gd name="csX2" fmla="*/ 190500 w 190500"/>
                <a:gd name="csY2" fmla="*/ 9525 h 47625"/>
                <a:gd name="csX0" fmla="*/ 0 w 190500"/>
                <a:gd name="csY0" fmla="*/ 0 h 48331"/>
                <a:gd name="csX1" fmla="*/ 82550 w 190500"/>
                <a:gd name="csY1" fmla="*/ 47625 h 48331"/>
                <a:gd name="csX2" fmla="*/ 190500 w 190500"/>
                <a:gd name="csY2" fmla="*/ 9525 h 48331"/>
                <a:gd name="csX0" fmla="*/ 0 w 190500"/>
                <a:gd name="csY0" fmla="*/ 0 h 48331"/>
                <a:gd name="csX1" fmla="*/ 82550 w 190500"/>
                <a:gd name="csY1" fmla="*/ 47625 h 48331"/>
                <a:gd name="csX2" fmla="*/ 190500 w 190500"/>
                <a:gd name="csY2" fmla="*/ 9525 h 48331"/>
              </a:gdLst>
              <a:ahLst/>
              <a:cxnLst>
                <a:cxn ang="0">
                  <a:pos x="csX0" y="csY0"/>
                </a:cxn>
                <a:cxn ang="0">
                  <a:pos x="csX1" y="csY1"/>
                </a:cxn>
                <a:cxn ang="0">
                  <a:pos x="csX2" y="csY2"/>
                </a:cxn>
              </a:cxnLst>
              <a:rect l="l" t="t" r="r" b="b"/>
              <a:pathLst>
                <a:path w="190500" h="48331">
                  <a:moveTo>
                    <a:pt x="0" y="0"/>
                  </a:moveTo>
                  <a:cubicBezTo>
                    <a:pt x="27517" y="15875"/>
                    <a:pt x="27517" y="53975"/>
                    <a:pt x="82550" y="47625"/>
                  </a:cubicBezTo>
                  <a:cubicBezTo>
                    <a:pt x="137583" y="41275"/>
                    <a:pt x="157692" y="34925"/>
                    <a:pt x="190500" y="9525"/>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Freeform: Shape 15">
            <a:extLst>
              <a:ext uri="{FF2B5EF4-FFF2-40B4-BE49-F238E27FC236}">
                <a16:creationId xmlns:a16="http://schemas.microsoft.com/office/drawing/2014/main" id="{72E77B0F-A462-2022-C6A8-BB59D2FB366D}"/>
              </a:ext>
            </a:extLst>
          </p:cNvPr>
          <p:cNvSpPr/>
          <p:nvPr/>
        </p:nvSpPr>
        <p:spPr>
          <a:xfrm>
            <a:off x="4251960" y="3703320"/>
            <a:ext cx="1905000" cy="1600200"/>
          </a:xfrm>
          <a:custGeom>
            <a:avLst/>
            <a:gdLst>
              <a:gd name="csX0" fmla="*/ 76200 w 1905000"/>
              <a:gd name="csY0" fmla="*/ 30480 h 1600200"/>
              <a:gd name="csX1" fmla="*/ 838200 w 1905000"/>
              <a:gd name="csY1" fmla="*/ 579120 h 1600200"/>
              <a:gd name="csX2" fmla="*/ 1767840 w 1905000"/>
              <a:gd name="csY2" fmla="*/ 0 h 1600200"/>
              <a:gd name="csX3" fmla="*/ 1905000 w 1905000"/>
              <a:gd name="csY3" fmla="*/ 167640 h 1600200"/>
              <a:gd name="csX4" fmla="*/ 1051560 w 1905000"/>
              <a:gd name="csY4" fmla="*/ 716280 h 1600200"/>
              <a:gd name="csX5" fmla="*/ 1783080 w 1905000"/>
              <a:gd name="csY5" fmla="*/ 1402080 h 1600200"/>
              <a:gd name="csX6" fmla="*/ 1447800 w 1905000"/>
              <a:gd name="csY6" fmla="*/ 1600200 h 1600200"/>
              <a:gd name="csX7" fmla="*/ 792480 w 1905000"/>
              <a:gd name="csY7" fmla="*/ 899160 h 1600200"/>
              <a:gd name="csX8" fmla="*/ 213360 w 1905000"/>
              <a:gd name="csY8" fmla="*/ 1264920 h 1600200"/>
              <a:gd name="csX9" fmla="*/ 106680 w 1905000"/>
              <a:gd name="csY9" fmla="*/ 1097280 h 1600200"/>
              <a:gd name="csX10" fmla="*/ 563880 w 1905000"/>
              <a:gd name="csY10" fmla="*/ 731520 h 1600200"/>
              <a:gd name="csX11" fmla="*/ 0 w 1905000"/>
              <a:gd name="csY11" fmla="*/ 198120 h 1600200"/>
              <a:gd name="csX12" fmla="*/ 76200 w 1905000"/>
              <a:gd name="csY12" fmla="*/ 30480 h 1600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905000" h="1600200">
                <a:moveTo>
                  <a:pt x="76200" y="30480"/>
                </a:moveTo>
                <a:lnTo>
                  <a:pt x="838200" y="579120"/>
                </a:lnTo>
                <a:lnTo>
                  <a:pt x="1767840" y="0"/>
                </a:lnTo>
                <a:lnTo>
                  <a:pt x="1905000" y="167640"/>
                </a:lnTo>
                <a:lnTo>
                  <a:pt x="1051560" y="716280"/>
                </a:lnTo>
                <a:lnTo>
                  <a:pt x="1783080" y="1402080"/>
                </a:lnTo>
                <a:lnTo>
                  <a:pt x="1447800" y="1600200"/>
                </a:lnTo>
                <a:lnTo>
                  <a:pt x="792480" y="899160"/>
                </a:lnTo>
                <a:lnTo>
                  <a:pt x="213360" y="1264920"/>
                </a:lnTo>
                <a:lnTo>
                  <a:pt x="106680" y="1097280"/>
                </a:lnTo>
                <a:lnTo>
                  <a:pt x="563880" y="731520"/>
                </a:lnTo>
                <a:lnTo>
                  <a:pt x="0" y="198120"/>
                </a:lnTo>
                <a:lnTo>
                  <a:pt x="76200" y="30480"/>
                </a:lnTo>
                <a:close/>
              </a:path>
            </a:pathLst>
          </a:custGeom>
          <a:solidFill>
            <a:srgbClr val="FF0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6928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8A917E-96CC-39EF-48B3-5A39DD741BF9}"/>
              </a:ext>
            </a:extLst>
          </p:cNvPr>
          <p:cNvSpPr>
            <a:spLocks noGrp="1"/>
          </p:cNvSpPr>
          <p:nvPr>
            <p:ph type="title"/>
          </p:nvPr>
        </p:nvSpPr>
        <p:spPr/>
        <p:txBody>
          <a:bodyPr>
            <a:normAutofit/>
          </a:bodyPr>
          <a:lstStyle/>
          <a:p>
            <a:r>
              <a:rPr lang="en-GB" dirty="0" err="1"/>
              <a:t>Sampla</a:t>
            </a:r>
            <a:endParaRPr lang="en-GB" dirty="0"/>
          </a:p>
        </p:txBody>
      </p:sp>
      <p:sp>
        <p:nvSpPr>
          <p:cNvPr id="4" name="Text Placeholder 3">
            <a:extLst>
              <a:ext uri="{FF2B5EF4-FFF2-40B4-BE49-F238E27FC236}">
                <a16:creationId xmlns:a16="http://schemas.microsoft.com/office/drawing/2014/main" id="{23B424A6-AF81-3C7C-32DD-7164C7DC40D2}"/>
              </a:ext>
            </a:extLst>
          </p:cNvPr>
          <p:cNvSpPr>
            <a:spLocks noGrp="1"/>
          </p:cNvSpPr>
          <p:nvPr>
            <p:ph type="body" sz="quarter" idx="10"/>
          </p:nvPr>
        </p:nvSpPr>
        <p:spPr>
          <a:xfrm>
            <a:off x="122292" y="461664"/>
            <a:ext cx="8899415" cy="1643527"/>
          </a:xfrm>
        </p:spPr>
        <p:txBody>
          <a:bodyPr/>
          <a:lstStyle/>
          <a:p>
            <a:r>
              <a:rPr lang="en-GB" dirty="0"/>
              <a:t>Is </a:t>
            </a:r>
            <a:r>
              <a:rPr lang="en-GB" dirty="0" err="1"/>
              <a:t>tonn</a:t>
            </a:r>
            <a:r>
              <a:rPr lang="en-GB" dirty="0"/>
              <a:t> é an </a:t>
            </a:r>
            <a:r>
              <a:rPr lang="en-GB" dirty="0" err="1"/>
              <a:t>fuaim</a:t>
            </a:r>
            <a:r>
              <a:rPr lang="en-GB" dirty="0"/>
              <a:t>, agus mar sin is féidir an </a:t>
            </a:r>
            <a:r>
              <a:rPr lang="en-GB" dirty="0" err="1"/>
              <a:t>fhoirmle</a:t>
            </a:r>
            <a:r>
              <a:rPr lang="en-GB" dirty="0"/>
              <a:t> </a:t>
            </a:r>
            <a:r>
              <a:rPr lang="en-GB" dirty="0" err="1"/>
              <a:t>toinne</a:t>
            </a:r>
            <a:r>
              <a:rPr lang="en-GB" dirty="0"/>
              <a:t> c = 𝑓 </a:t>
            </a:r>
            <a:r>
              <a:rPr lang="el-GR" dirty="0"/>
              <a:t>λ </a:t>
            </a:r>
            <a:r>
              <a:rPr lang="en-GB" dirty="0"/>
              <a:t>a </a:t>
            </a:r>
            <a:r>
              <a:rPr lang="en-GB" dirty="0" err="1"/>
              <a:t>úsáid</a:t>
            </a:r>
            <a:r>
              <a:rPr lang="en-GB" dirty="0"/>
              <a:t>. </a:t>
            </a:r>
            <a:r>
              <a:rPr lang="en-GB" dirty="0" err="1"/>
              <a:t>Taistealaíonn</a:t>
            </a:r>
            <a:r>
              <a:rPr lang="en-GB" dirty="0"/>
              <a:t> </a:t>
            </a:r>
            <a:r>
              <a:rPr lang="en-GB" dirty="0" err="1"/>
              <a:t>fuaim</a:t>
            </a:r>
            <a:r>
              <a:rPr lang="en-GB" dirty="0"/>
              <a:t> </a:t>
            </a:r>
            <a:r>
              <a:rPr lang="en-GB" dirty="0" err="1"/>
              <a:t>ar</a:t>
            </a:r>
            <a:r>
              <a:rPr lang="en-GB" dirty="0"/>
              <a:t> </a:t>
            </a:r>
            <a:r>
              <a:rPr lang="en-GB" dirty="0" err="1"/>
              <a:t>luas</a:t>
            </a:r>
            <a:r>
              <a:rPr lang="en-GB" dirty="0"/>
              <a:t> 1550 m s⁻¹ i </a:t>
            </a:r>
            <a:r>
              <a:rPr lang="en-GB" dirty="0" err="1"/>
              <a:t>matán</a:t>
            </a:r>
            <a:r>
              <a:rPr lang="en-GB" dirty="0"/>
              <a:t>. Cad é an </a:t>
            </a:r>
            <a:r>
              <a:rPr lang="en-GB" dirty="0" err="1"/>
              <a:t>tonnfhad</a:t>
            </a:r>
            <a:r>
              <a:rPr lang="en-GB" dirty="0"/>
              <a:t>, i </a:t>
            </a:r>
            <a:r>
              <a:rPr lang="en-GB" dirty="0" err="1"/>
              <a:t>milliméadair</a:t>
            </a:r>
            <a:r>
              <a:rPr lang="en-GB" dirty="0"/>
              <a:t>, </a:t>
            </a:r>
            <a:r>
              <a:rPr lang="en-GB" dirty="0" err="1"/>
              <a:t>atá</a:t>
            </a:r>
            <a:r>
              <a:rPr lang="en-GB" dirty="0"/>
              <a:t> ag </a:t>
            </a:r>
            <a:r>
              <a:rPr lang="en-GB" dirty="0" err="1"/>
              <a:t>ultrafhuaime</a:t>
            </a:r>
            <a:r>
              <a:rPr lang="en-GB" dirty="0"/>
              <a:t> (i) 3 MHz agus (ii) 12 MHz i </a:t>
            </a:r>
            <a:r>
              <a:rPr lang="en-GB" dirty="0" err="1"/>
              <a:t>matán</a:t>
            </a:r>
            <a:r>
              <a:rPr lang="en-GB" dirty="0"/>
              <a:t>?</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4F598E1-7606-6F79-6907-7588C231DDC4}"/>
                  </a:ext>
                </a:extLst>
              </p:cNvPr>
              <p:cNvSpPr txBox="1"/>
              <p:nvPr/>
            </p:nvSpPr>
            <p:spPr>
              <a:xfrm>
                <a:off x="99592" y="2606053"/>
                <a:ext cx="1317092" cy="523220"/>
              </a:xfrm>
              <a:prstGeom prst="rect">
                <a:avLst/>
              </a:prstGeom>
              <a:noFill/>
            </p:spPr>
            <p:txBody>
              <a:bodyPr wrap="none" rtlCol="0">
                <a:spAutoFit/>
              </a:bodyPr>
              <a:lstStyle/>
              <a:p>
                <a:pPr algn="l"/>
                <a14:m>
                  <m:oMathPara xmlns:m="http://schemas.openxmlformats.org/officeDocument/2006/math">
                    <m:oMath>
                      <m:r>
                        <a:rPr lang="en-GB" sz="2800" b="0" i="1" smtClean="0">
                          <a:latin typeface="Cambria Math" panose="02040503050406030204" pitchFamily="18" charset="0"/>
                          <a:cs typeface="Arial" panose="020B0604020202020204" pitchFamily="34" charset="0"/>
                        </a:rPr>
                        <m:t>𝑐</m:t>
                      </m:r>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𝑓</m:t>
                      </m:r>
                      <m:r>
                        <a:rPr lang="en-GB" sz="2800" b="0" i="1" smtClean="0">
                          <a:latin typeface="Cambria Math" panose="02040503050406030204" pitchFamily="18" charset="0"/>
                          <a:cs typeface="Arial" panose="020B0604020202020204" pitchFamily="34" charset="0"/>
                        </a:rPr>
                        <m:t>𝜆</m:t>
                      </m:r>
                    </m:oMath>
                  </m:oMathPara>
                </a14:m>
                <a:endParaRPr lang="en-GB" sz="2800" dirty="0">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24F598E1-7606-6F79-6907-7588C231DDC4}"/>
                  </a:ext>
                </a:extLst>
              </p:cNvPr>
              <p:cNvSpPr txBox="1">
                <a:spLocks noRot="1" noChangeAspect="1" noMove="1" noResize="1" noEditPoints="1" noAdjustHandles="1" noChangeArrowheads="1" noChangeShapeType="1" noTextEdit="1"/>
              </p:cNvSpPr>
              <p:nvPr/>
            </p:nvSpPr>
            <p:spPr>
              <a:xfrm>
                <a:off x="99592" y="2606053"/>
                <a:ext cx="1317092" cy="523220"/>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78B616C-69B4-C8B1-3844-9F5109832054}"/>
                  </a:ext>
                </a:extLst>
              </p:cNvPr>
              <p:cNvSpPr txBox="1"/>
              <p:nvPr/>
            </p:nvSpPr>
            <p:spPr>
              <a:xfrm>
                <a:off x="1576244" y="2421413"/>
                <a:ext cx="1151084" cy="905633"/>
              </a:xfrm>
              <a:prstGeom prst="rect">
                <a:avLst/>
              </a:prstGeom>
              <a:noFill/>
            </p:spPr>
            <p:txBody>
              <a:bodyPr wrap="none" rtlCol="0">
                <a:spAutoFit/>
              </a:bodyPr>
              <a:lstStyle/>
              <a:p>
                <a:pPr algn="l"/>
                <a14:m>
                  <m:oMathPara xmlns:m="http://schemas.openxmlformats.org/officeDocument/2006/math">
                    <m:oMath>
                      <m:r>
                        <a:rPr lang="en-GB" sz="2800" b="0" i="1" smtClean="0">
                          <a:latin typeface="Cambria Math" panose="02040503050406030204" pitchFamily="18" charset="0"/>
                          <a:cs typeface="Arial" panose="020B0604020202020204" pitchFamily="34" charset="0"/>
                        </a:rPr>
                        <m:t>𝜆</m:t>
                      </m:r>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𝑐</m:t>
                          </m:r>
                        </m:num>
                        <m:den>
                          <m:r>
                            <a:rPr lang="en-GB" sz="2800" b="0" i="1" smtClean="0">
                              <a:latin typeface="Cambria Math" panose="02040503050406030204" pitchFamily="18" charset="0"/>
                              <a:cs typeface="Arial" panose="020B0604020202020204" pitchFamily="34" charset="0"/>
                            </a:rPr>
                            <m:t>𝑓</m:t>
                          </m:r>
                        </m:den>
                      </m:f>
                    </m:oMath>
                  </m:oMathPara>
                </a14:m>
                <a:endParaRPr lang="en-GB" sz="2800" dirty="0">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978B616C-69B4-C8B1-3844-9F5109832054}"/>
                  </a:ext>
                </a:extLst>
              </p:cNvPr>
              <p:cNvSpPr txBox="1">
                <a:spLocks noRot="1" noChangeAspect="1" noMove="1" noResize="1" noEditPoints="1" noAdjustHandles="1" noChangeArrowheads="1" noChangeShapeType="1" noTextEdit="1"/>
              </p:cNvSpPr>
              <p:nvPr/>
            </p:nvSpPr>
            <p:spPr>
              <a:xfrm>
                <a:off x="1576244" y="2421413"/>
                <a:ext cx="1151084" cy="905633"/>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BD93799-E33B-E58C-AD17-D17078290457}"/>
                  </a:ext>
                </a:extLst>
              </p:cNvPr>
              <p:cNvSpPr txBox="1"/>
              <p:nvPr/>
            </p:nvSpPr>
            <p:spPr>
              <a:xfrm>
                <a:off x="3085567" y="2421413"/>
                <a:ext cx="2972865" cy="1772345"/>
              </a:xfrm>
              <a:prstGeom prst="rect">
                <a:avLst/>
              </a:prstGeom>
              <a:noFill/>
            </p:spPr>
            <p:txBody>
              <a:bodyPr wrap="none" rtlCol="0">
                <a:spAutoFit/>
              </a:bodyPr>
              <a:lstStyle/>
              <a:p>
                <a:pPr algn="l"/>
                <a14:m>
                  <m:oMathPara xmlns:m="http://schemas.openxmlformats.org/officeDocument/2006/math">
                    <m:oMath>
                      <m:d>
                        <m:dPr>
                          <m:ctrlPr>
                            <a:rPr lang="en-GB" sz="2800" b="0" i="1" smtClean="0">
                              <a:latin typeface="Cambria Math" panose="02040503050406030204" pitchFamily="18" charset="0"/>
                              <a:cs typeface="Arial" panose="020B0604020202020204" pitchFamily="34" charset="0"/>
                            </a:rPr>
                          </m:ctrlPr>
                        </m:dPr>
                        <m:e>
                          <m:r>
                            <a:rPr lang="en-GB" sz="2800" b="0" i="1" smtClean="0">
                              <a:latin typeface="Cambria Math" panose="02040503050406030204" pitchFamily="18" charset="0"/>
                              <a:cs typeface="Arial" panose="020B0604020202020204" pitchFamily="34" charset="0"/>
                            </a:rPr>
                            <m:t>𝑖</m:t>
                          </m:r>
                        </m:e>
                      </m:d>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𝜆</m:t>
                      </m:r>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1550</m:t>
                          </m:r>
                        </m:num>
                        <m:den>
                          <m:r>
                            <a:rPr lang="en-GB" sz="2800" b="0" i="1" smtClean="0">
                              <a:latin typeface="Cambria Math" panose="02040503050406030204" pitchFamily="18" charset="0"/>
                              <a:cs typeface="Arial" panose="020B0604020202020204" pitchFamily="34" charset="0"/>
                            </a:rPr>
                            <m:t>3 000 000</m:t>
                          </m:r>
                        </m:den>
                      </m:f>
                    </m:oMath>
                  </m:oMathPara>
                </a14:m>
                <a:endParaRPr lang="en-GB" sz="2800" b="0" i="1" dirty="0">
                  <a:latin typeface="Cambria Math" panose="02040503050406030204" pitchFamily="18" charset="0"/>
                  <a:cs typeface="Arial" panose="020B0604020202020204" pitchFamily="34" charset="0"/>
                </a:endParaRPr>
              </a:p>
              <a:p>
                <a:pPr algn="l"/>
                <a14:m>
                  <m:oMathPara xmlns:m="http://schemas.openxmlformats.org/officeDocument/2006/math">
                    <m:oMath>
                      <m:r>
                        <a:rPr lang="en-GB" sz="2800" b="0" i="1" smtClean="0">
                          <a:latin typeface="Cambria Math" panose="02040503050406030204" pitchFamily="18" charset="0"/>
                          <a:cs typeface="Arial" panose="020B0604020202020204" pitchFamily="34" charset="0"/>
                        </a:rPr>
                        <m:t>=5.17×</m:t>
                      </m:r>
                      <m:sSup>
                        <m:sSupPr>
                          <m:ctrlPr>
                            <a:rPr lang="en-GB" sz="2800" b="0" i="1" smtClean="0">
                              <a:latin typeface="Cambria Math" panose="02040503050406030204" pitchFamily="18" charset="0"/>
                              <a:cs typeface="Arial" panose="020B0604020202020204" pitchFamily="34" charset="0"/>
                            </a:rPr>
                          </m:ctrlPr>
                        </m:sSupPr>
                        <m:e>
                          <m:r>
                            <a:rPr lang="en-GB" sz="2800" b="0" i="1" smtClean="0">
                              <a:latin typeface="Cambria Math" panose="02040503050406030204" pitchFamily="18" charset="0"/>
                              <a:cs typeface="Arial" panose="020B0604020202020204" pitchFamily="34" charset="0"/>
                            </a:rPr>
                            <m:t>10</m:t>
                          </m:r>
                        </m:e>
                        <m:sup>
                          <m:r>
                            <a:rPr lang="en-GB" sz="2800" b="0" i="1" smtClean="0">
                              <a:latin typeface="Cambria Math" panose="02040503050406030204" pitchFamily="18" charset="0"/>
                              <a:cs typeface="Arial" panose="020B0604020202020204" pitchFamily="34" charset="0"/>
                            </a:rPr>
                            <m:t>−4</m:t>
                          </m:r>
                        </m:sup>
                      </m:sSup>
                      <m:r>
                        <a:rPr lang="en-GB" sz="2800" b="0" i="1" smtClean="0">
                          <a:latin typeface="Cambria Math" panose="02040503050406030204" pitchFamily="18" charset="0"/>
                          <a:cs typeface="Arial" panose="020B0604020202020204" pitchFamily="34" charset="0"/>
                        </a:rPr>
                        <m:t> </m:t>
                      </m:r>
                      <m:r>
                        <m:rPr>
                          <m:sty m:val="p"/>
                        </m:rPr>
                        <a:rPr lang="en-GB" sz="2800" b="0" i="0" smtClean="0">
                          <a:latin typeface="Cambria Math" panose="02040503050406030204" pitchFamily="18" charset="0"/>
                          <a:cs typeface="Arial" panose="020B0604020202020204" pitchFamily="34" charset="0"/>
                        </a:rPr>
                        <m:t>m</m:t>
                      </m:r>
                    </m:oMath>
                  </m:oMathPara>
                </a14:m>
                <a:endParaRPr lang="en-GB" sz="2800" b="0" dirty="0">
                  <a:latin typeface="Cambria Math" panose="02040503050406030204" pitchFamily="18" charset="0"/>
                  <a:cs typeface="Arial" panose="020B0604020202020204" pitchFamily="34" charset="0"/>
                </a:endParaRPr>
              </a:p>
              <a:p>
                <a:pPr algn="l"/>
                <a14:m>
                  <m:oMathPara xmlns:m="http://schemas.openxmlformats.org/officeDocument/2006/math">
                    <m:oMath>
                      <m:r>
                        <a:rPr lang="en-GB" sz="2800" b="0" i="1" smtClean="0">
                          <a:latin typeface="Cambria Math" panose="02040503050406030204" pitchFamily="18" charset="0"/>
                          <a:cs typeface="Arial" panose="020B0604020202020204" pitchFamily="34" charset="0"/>
                        </a:rPr>
                        <m:t>=0. 517 </m:t>
                      </m:r>
                      <m:r>
                        <m:rPr>
                          <m:sty m:val="p"/>
                        </m:rPr>
                        <a:rPr lang="en-GB" sz="2800" b="0" i="0" smtClean="0">
                          <a:latin typeface="Cambria Math" panose="02040503050406030204" pitchFamily="18" charset="0"/>
                          <a:cs typeface="Arial" panose="020B0604020202020204" pitchFamily="34" charset="0"/>
                        </a:rPr>
                        <m:t>mm</m:t>
                      </m:r>
                    </m:oMath>
                  </m:oMathPara>
                </a14:m>
                <a:endParaRPr lang="en-GB" sz="2800" dirty="0">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5BD93799-E33B-E58C-AD17-D17078290457}"/>
                  </a:ext>
                </a:extLst>
              </p:cNvPr>
              <p:cNvSpPr txBox="1">
                <a:spLocks noRot="1" noChangeAspect="1" noMove="1" noResize="1" noEditPoints="1" noAdjustHandles="1" noChangeArrowheads="1" noChangeShapeType="1" noTextEdit="1"/>
              </p:cNvSpPr>
              <p:nvPr/>
            </p:nvSpPr>
            <p:spPr>
              <a:xfrm>
                <a:off x="3085567" y="2421413"/>
                <a:ext cx="2972865" cy="1772345"/>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0D17DF8-0766-EFA5-A9DB-DA67FEA0BE7B}"/>
                  </a:ext>
                </a:extLst>
              </p:cNvPr>
              <p:cNvSpPr txBox="1"/>
              <p:nvPr/>
            </p:nvSpPr>
            <p:spPr>
              <a:xfrm>
                <a:off x="3108267" y="4436587"/>
                <a:ext cx="2916439" cy="1772345"/>
              </a:xfrm>
              <a:prstGeom prst="rect">
                <a:avLst/>
              </a:prstGeom>
              <a:noFill/>
            </p:spPr>
            <p:txBody>
              <a:bodyPr wrap="none" rtlCol="0">
                <a:spAutoFit/>
              </a:bodyPr>
              <a:lstStyle/>
              <a:p>
                <a:pPr algn="l"/>
                <a14:m>
                  <m:oMathPara xmlns:m="http://schemas.openxmlformats.org/officeDocument/2006/math">
                    <m:oMath>
                      <m:d>
                        <m:dPr>
                          <m:ctrlPr>
                            <a:rPr lang="en-GB" sz="2800" b="0" i="1" smtClean="0">
                              <a:latin typeface="Cambria Math" panose="02040503050406030204" pitchFamily="18" charset="0"/>
                              <a:cs typeface="Arial" panose="020B0604020202020204" pitchFamily="34" charset="0"/>
                            </a:rPr>
                          </m:ctrlPr>
                        </m:dPr>
                        <m:e>
                          <m:r>
                            <a:rPr lang="en-GB" sz="2800" b="0" i="1" smtClean="0">
                              <a:latin typeface="Cambria Math" panose="02040503050406030204" pitchFamily="18" charset="0"/>
                              <a:cs typeface="Arial" panose="020B0604020202020204" pitchFamily="34" charset="0"/>
                            </a:rPr>
                            <m:t>𝑖𝑖</m:t>
                          </m:r>
                        </m:e>
                      </m:d>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𝜆</m:t>
                      </m:r>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1550</m:t>
                          </m:r>
                        </m:num>
                        <m:den>
                          <m:r>
                            <a:rPr lang="en-GB" sz="2800" b="0" i="1" smtClean="0">
                              <a:latin typeface="Cambria Math" panose="02040503050406030204" pitchFamily="18" charset="0"/>
                              <a:cs typeface="Arial" panose="020B0604020202020204" pitchFamily="34" charset="0"/>
                            </a:rPr>
                            <m:t>12×</m:t>
                          </m:r>
                          <m:sSup>
                            <m:sSupPr>
                              <m:ctrlPr>
                                <a:rPr lang="en-GB" sz="2800" b="0" i="1" smtClean="0">
                                  <a:latin typeface="Cambria Math" panose="02040503050406030204" pitchFamily="18" charset="0"/>
                                  <a:cs typeface="Arial" panose="020B0604020202020204" pitchFamily="34" charset="0"/>
                                </a:rPr>
                              </m:ctrlPr>
                            </m:sSupPr>
                            <m:e>
                              <m:r>
                                <a:rPr lang="en-GB" sz="2800" b="0" i="1" smtClean="0">
                                  <a:latin typeface="Cambria Math" panose="02040503050406030204" pitchFamily="18" charset="0"/>
                                  <a:cs typeface="Arial" panose="020B0604020202020204" pitchFamily="34" charset="0"/>
                                </a:rPr>
                                <m:t>10</m:t>
                              </m:r>
                            </m:e>
                            <m:sup>
                              <m:r>
                                <a:rPr lang="en-GB" sz="2800" b="0" i="1" smtClean="0">
                                  <a:latin typeface="Cambria Math" panose="02040503050406030204" pitchFamily="18" charset="0"/>
                                  <a:cs typeface="Arial" panose="020B0604020202020204" pitchFamily="34" charset="0"/>
                                </a:rPr>
                                <m:t>6</m:t>
                              </m:r>
                            </m:sup>
                          </m:sSup>
                        </m:den>
                      </m:f>
                    </m:oMath>
                  </m:oMathPara>
                </a14:m>
                <a:endParaRPr lang="en-GB" sz="2800" b="0" i="1" dirty="0">
                  <a:latin typeface="Cambria Math" panose="02040503050406030204" pitchFamily="18" charset="0"/>
                  <a:cs typeface="Arial" panose="020B0604020202020204" pitchFamily="34" charset="0"/>
                </a:endParaRPr>
              </a:p>
              <a:p>
                <a:pPr algn="l"/>
                <a14:m>
                  <m:oMathPara xmlns:m="http://schemas.openxmlformats.org/officeDocument/2006/math">
                    <m:oMath>
                      <m:r>
                        <a:rPr lang="en-GB" sz="2800" b="0" i="1" smtClean="0">
                          <a:latin typeface="Cambria Math" panose="02040503050406030204" pitchFamily="18" charset="0"/>
                          <a:cs typeface="Arial" panose="020B0604020202020204" pitchFamily="34" charset="0"/>
                        </a:rPr>
                        <m:t>=1.29×</m:t>
                      </m:r>
                      <m:sSup>
                        <m:sSupPr>
                          <m:ctrlPr>
                            <a:rPr lang="en-GB" sz="2800" b="0" i="1" smtClean="0">
                              <a:latin typeface="Cambria Math" panose="02040503050406030204" pitchFamily="18" charset="0"/>
                              <a:cs typeface="Arial" panose="020B0604020202020204" pitchFamily="34" charset="0"/>
                            </a:rPr>
                          </m:ctrlPr>
                        </m:sSupPr>
                        <m:e>
                          <m:r>
                            <a:rPr lang="en-GB" sz="2800" b="0" i="1" smtClean="0">
                              <a:latin typeface="Cambria Math" panose="02040503050406030204" pitchFamily="18" charset="0"/>
                              <a:cs typeface="Arial" panose="020B0604020202020204" pitchFamily="34" charset="0"/>
                            </a:rPr>
                            <m:t>10</m:t>
                          </m:r>
                        </m:e>
                        <m:sup>
                          <m:r>
                            <a:rPr lang="en-GB" sz="2800" b="0" i="1" smtClean="0">
                              <a:latin typeface="Cambria Math" panose="02040503050406030204" pitchFamily="18" charset="0"/>
                              <a:cs typeface="Arial" panose="020B0604020202020204" pitchFamily="34" charset="0"/>
                            </a:rPr>
                            <m:t>−4</m:t>
                          </m:r>
                        </m:sup>
                      </m:sSup>
                      <m:r>
                        <a:rPr lang="en-GB" sz="2800" b="0" i="1" smtClean="0">
                          <a:latin typeface="Cambria Math" panose="02040503050406030204" pitchFamily="18" charset="0"/>
                          <a:cs typeface="Arial" panose="020B0604020202020204" pitchFamily="34" charset="0"/>
                        </a:rPr>
                        <m:t> </m:t>
                      </m:r>
                      <m:r>
                        <m:rPr>
                          <m:sty m:val="p"/>
                        </m:rPr>
                        <a:rPr lang="en-GB" sz="2800" b="0" i="0" smtClean="0">
                          <a:latin typeface="Cambria Math" panose="02040503050406030204" pitchFamily="18" charset="0"/>
                          <a:cs typeface="Arial" panose="020B0604020202020204" pitchFamily="34" charset="0"/>
                        </a:rPr>
                        <m:t>m</m:t>
                      </m:r>
                    </m:oMath>
                  </m:oMathPara>
                </a14:m>
                <a:endParaRPr lang="en-GB" sz="2800" b="0" dirty="0">
                  <a:latin typeface="Cambria Math" panose="02040503050406030204" pitchFamily="18" charset="0"/>
                  <a:cs typeface="Arial" panose="020B0604020202020204" pitchFamily="34" charset="0"/>
                </a:endParaRPr>
              </a:p>
              <a:p>
                <a:pPr algn="l"/>
                <a14:m>
                  <m:oMathPara xmlns:m="http://schemas.openxmlformats.org/officeDocument/2006/math">
                    <m:oMath>
                      <m:r>
                        <a:rPr lang="en-GB" sz="2800" b="0" i="1" smtClean="0">
                          <a:latin typeface="Cambria Math" panose="02040503050406030204" pitchFamily="18" charset="0"/>
                          <a:cs typeface="Arial" panose="020B0604020202020204" pitchFamily="34" charset="0"/>
                        </a:rPr>
                        <m:t>=0.129 </m:t>
                      </m:r>
                      <m:r>
                        <m:rPr>
                          <m:sty m:val="p"/>
                        </m:rPr>
                        <a:rPr lang="en-GB" sz="2800" b="0" i="0" smtClean="0">
                          <a:latin typeface="Cambria Math" panose="02040503050406030204" pitchFamily="18" charset="0"/>
                          <a:cs typeface="Arial" panose="020B0604020202020204" pitchFamily="34" charset="0"/>
                        </a:rPr>
                        <m:t>mm</m:t>
                      </m:r>
                    </m:oMath>
                  </m:oMathPara>
                </a14:m>
                <a:endParaRPr lang="en-GB" sz="2800" dirty="0">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20D17DF8-0766-EFA5-A9DB-DA67FEA0BE7B}"/>
                  </a:ext>
                </a:extLst>
              </p:cNvPr>
              <p:cNvSpPr txBox="1">
                <a:spLocks noRot="1" noChangeAspect="1" noMove="1" noResize="1" noEditPoints="1" noAdjustHandles="1" noChangeArrowheads="1" noChangeShapeType="1" noTextEdit="1"/>
              </p:cNvSpPr>
              <p:nvPr/>
            </p:nvSpPr>
            <p:spPr>
              <a:xfrm>
                <a:off x="3108267" y="4436587"/>
                <a:ext cx="2916439" cy="1772345"/>
              </a:xfrm>
              <a:prstGeom prst="rect">
                <a:avLst/>
              </a:prstGeom>
              <a:blipFill>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625553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81DEE-9410-EA57-3B7F-424E9DFB92E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3DFA480-0B50-2333-812F-83AFF4E8E5BD}"/>
              </a:ext>
            </a:extLst>
          </p:cNvPr>
          <p:cNvSpPr>
            <a:spLocks noGrp="1"/>
          </p:cNvSpPr>
          <p:nvPr>
            <p:ph type="title"/>
          </p:nvPr>
        </p:nvSpPr>
        <p:spPr/>
        <p:txBody>
          <a:bodyPr>
            <a:normAutofit fontScale="90000"/>
          </a:bodyPr>
          <a:lstStyle/>
          <a:p>
            <a:r>
              <a:rPr lang="en-GB" dirty="0" err="1"/>
              <a:t>Cleachtadh</a:t>
            </a:r>
            <a:endParaRPr lang="en-GB" dirty="0"/>
          </a:p>
        </p:txBody>
      </p:sp>
      <p:sp>
        <p:nvSpPr>
          <p:cNvPr id="4" name="Text Placeholder 3">
            <a:extLst>
              <a:ext uri="{FF2B5EF4-FFF2-40B4-BE49-F238E27FC236}">
                <a16:creationId xmlns:a16="http://schemas.microsoft.com/office/drawing/2014/main" id="{A8CB2579-7364-00E2-641C-C24D23FDC4CF}"/>
              </a:ext>
            </a:extLst>
          </p:cNvPr>
          <p:cNvSpPr>
            <a:spLocks noGrp="1"/>
          </p:cNvSpPr>
          <p:nvPr>
            <p:ph type="body" sz="quarter" idx="10"/>
          </p:nvPr>
        </p:nvSpPr>
        <p:spPr>
          <a:xfrm>
            <a:off x="122292" y="461664"/>
            <a:ext cx="8899415" cy="1643527"/>
          </a:xfrm>
        </p:spPr>
        <p:txBody>
          <a:bodyPr/>
          <a:lstStyle/>
          <a:p>
            <a:r>
              <a:rPr lang="en-GB" dirty="0"/>
              <a:t>Is é </a:t>
            </a:r>
            <a:r>
              <a:rPr lang="en-GB" dirty="0" err="1"/>
              <a:t>leaththonnfhad</a:t>
            </a:r>
            <a:r>
              <a:rPr lang="en-GB" dirty="0"/>
              <a:t> na </a:t>
            </a:r>
            <a:r>
              <a:rPr lang="en-GB" dirty="0" err="1"/>
              <a:t>fuaime</a:t>
            </a:r>
            <a:r>
              <a:rPr lang="en-GB" dirty="0"/>
              <a:t> an </a:t>
            </a:r>
            <a:r>
              <a:rPr lang="en-GB" dirty="0" err="1"/>
              <a:t>mion-sonra</a:t>
            </a:r>
            <a:r>
              <a:rPr lang="en-GB" dirty="0"/>
              <a:t> is </a:t>
            </a:r>
            <a:r>
              <a:rPr lang="en-GB" dirty="0" err="1"/>
              <a:t>lú</a:t>
            </a:r>
            <a:r>
              <a:rPr lang="en-GB" dirty="0"/>
              <a:t> </a:t>
            </a:r>
            <a:r>
              <a:rPr lang="en-GB" dirty="0" err="1"/>
              <a:t>ar</a:t>
            </a:r>
            <a:r>
              <a:rPr lang="en-GB" dirty="0"/>
              <a:t> féidir le </a:t>
            </a:r>
            <a:r>
              <a:rPr lang="en-GB" dirty="0" err="1"/>
              <a:t>ultrafhuaime</a:t>
            </a:r>
            <a:r>
              <a:rPr lang="en-GB" dirty="0"/>
              <a:t> a </a:t>
            </a:r>
            <a:r>
              <a:rPr lang="en-GB" dirty="0" err="1"/>
              <a:t>réiteach</a:t>
            </a:r>
            <a:r>
              <a:rPr lang="en-GB" dirty="0"/>
              <a:t>. </a:t>
            </a:r>
            <a:r>
              <a:rPr lang="en-GB" dirty="0" err="1"/>
              <a:t>Taistealaíonn</a:t>
            </a:r>
            <a:r>
              <a:rPr lang="en-GB" dirty="0"/>
              <a:t> </a:t>
            </a:r>
            <a:r>
              <a:rPr lang="en-GB" dirty="0" err="1"/>
              <a:t>fuaim</a:t>
            </a:r>
            <a:r>
              <a:rPr lang="en-GB" dirty="0"/>
              <a:t> </a:t>
            </a:r>
            <a:r>
              <a:rPr lang="en-GB" dirty="0" err="1"/>
              <a:t>ar</a:t>
            </a:r>
            <a:r>
              <a:rPr lang="en-GB" dirty="0"/>
              <a:t> </a:t>
            </a:r>
            <a:r>
              <a:rPr lang="en-GB" dirty="0" err="1"/>
              <a:t>luas</a:t>
            </a:r>
            <a:r>
              <a:rPr lang="en-GB" dirty="0"/>
              <a:t> 1500 m s⁻¹ i </a:t>
            </a:r>
            <a:r>
              <a:rPr lang="en-GB" dirty="0" err="1"/>
              <a:t>bhfíochán</a:t>
            </a:r>
            <a:r>
              <a:rPr lang="en-GB" dirty="0"/>
              <a:t> bog an </a:t>
            </a:r>
            <a:r>
              <a:rPr lang="en-GB" dirty="0" err="1"/>
              <a:t>choirp</a:t>
            </a:r>
            <a:r>
              <a:rPr lang="en-GB" dirty="0"/>
              <a:t>. Cad é </a:t>
            </a:r>
            <a:r>
              <a:rPr lang="en-GB" dirty="0" err="1"/>
              <a:t>tonnfhad</a:t>
            </a:r>
            <a:r>
              <a:rPr lang="en-GB" dirty="0"/>
              <a:t> </a:t>
            </a:r>
            <a:r>
              <a:rPr lang="en-GB" dirty="0" err="1"/>
              <a:t>ultrafhuaime</a:t>
            </a:r>
            <a:r>
              <a:rPr lang="en-GB" dirty="0"/>
              <a:t> (i) 2 MHz agus (ii) 18 MHz?</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070A7BC-7D88-A6F0-377B-29FC4E33BF97}"/>
                  </a:ext>
                </a:extLst>
              </p:cNvPr>
              <p:cNvSpPr txBox="1"/>
              <p:nvPr/>
            </p:nvSpPr>
            <p:spPr>
              <a:xfrm>
                <a:off x="122292" y="2289831"/>
                <a:ext cx="1317092" cy="523220"/>
              </a:xfrm>
              <a:prstGeom prst="rect">
                <a:avLst/>
              </a:prstGeom>
              <a:noFill/>
            </p:spPr>
            <p:txBody>
              <a:bodyPr wrap="none" rtlCol="0">
                <a:spAutoFit/>
              </a:bodyPr>
              <a:lstStyle/>
              <a:p>
                <a:pPr algn="l"/>
                <a14:m>
                  <m:oMathPara xmlns:m="http://schemas.openxmlformats.org/officeDocument/2006/math">
                    <m:oMath>
                      <m:r>
                        <a:rPr lang="en-GB" sz="2800" b="0" i="1" smtClean="0">
                          <a:latin typeface="Cambria Math" panose="02040503050406030204" pitchFamily="18" charset="0"/>
                          <a:cs typeface="Arial" panose="020B0604020202020204" pitchFamily="34" charset="0"/>
                        </a:rPr>
                        <m:t>𝑐</m:t>
                      </m:r>
                      <m:r>
                        <a:rPr lang="en-GB" sz="2800" b="0" i="1" smtClean="0">
                          <a:latin typeface="Cambria Math" panose="02040503050406030204" pitchFamily="18" charset="0"/>
                          <a:cs typeface="Arial" panose="020B0604020202020204" pitchFamily="34" charset="0"/>
                        </a:rPr>
                        <m:t>=</m:t>
                      </m:r>
                      <m:r>
                        <a:rPr lang="en-GB" sz="2800" b="0" i="1" smtClean="0">
                          <a:latin typeface="Cambria Math" panose="02040503050406030204" pitchFamily="18" charset="0"/>
                          <a:cs typeface="Arial" panose="020B0604020202020204" pitchFamily="34" charset="0"/>
                        </a:rPr>
                        <m:t>𝑓</m:t>
                      </m:r>
                      <m:r>
                        <a:rPr lang="en-GB" sz="2800" b="0" i="1" smtClean="0">
                          <a:latin typeface="Cambria Math" panose="02040503050406030204" pitchFamily="18" charset="0"/>
                          <a:cs typeface="Arial" panose="020B0604020202020204" pitchFamily="34" charset="0"/>
                        </a:rPr>
                        <m:t>𝜆</m:t>
                      </m:r>
                    </m:oMath>
                  </m:oMathPara>
                </a14:m>
                <a:endParaRPr lang="en-GB" sz="2800" dirty="0">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F070A7BC-7D88-A6F0-377B-29FC4E33BF97}"/>
                  </a:ext>
                </a:extLst>
              </p:cNvPr>
              <p:cNvSpPr txBox="1">
                <a:spLocks noRot="1" noChangeAspect="1" noMove="1" noResize="1" noEditPoints="1" noAdjustHandles="1" noChangeArrowheads="1" noChangeShapeType="1" noTextEdit="1"/>
              </p:cNvSpPr>
              <p:nvPr/>
            </p:nvSpPr>
            <p:spPr>
              <a:xfrm>
                <a:off x="122292" y="2289831"/>
                <a:ext cx="1317092" cy="523220"/>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3828F1F-B302-DFB2-2EAD-08D82A3E3D8E}"/>
                  </a:ext>
                </a:extLst>
              </p:cNvPr>
              <p:cNvSpPr txBox="1"/>
              <p:nvPr/>
            </p:nvSpPr>
            <p:spPr>
              <a:xfrm>
                <a:off x="1598944" y="2105191"/>
                <a:ext cx="1151084" cy="905633"/>
              </a:xfrm>
              <a:prstGeom prst="rect">
                <a:avLst/>
              </a:prstGeom>
              <a:noFill/>
            </p:spPr>
            <p:txBody>
              <a:bodyPr wrap="none" rtlCol="0">
                <a:spAutoFit/>
              </a:bodyPr>
              <a:lstStyle/>
              <a:p>
                <a:pPr algn="l"/>
                <a14:m>
                  <m:oMathPara xmlns:m="http://schemas.openxmlformats.org/officeDocument/2006/math">
                    <m:oMath>
                      <m:r>
                        <a:rPr lang="en-GB" sz="2800" b="0" i="1" smtClean="0">
                          <a:latin typeface="Cambria Math" panose="02040503050406030204" pitchFamily="18" charset="0"/>
                          <a:cs typeface="Arial" panose="020B0604020202020204" pitchFamily="34" charset="0"/>
                        </a:rPr>
                        <m:t>𝜆</m:t>
                      </m:r>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𝑐</m:t>
                          </m:r>
                        </m:num>
                        <m:den>
                          <m:r>
                            <a:rPr lang="en-GB" sz="2800" b="0" i="1" smtClean="0">
                              <a:latin typeface="Cambria Math" panose="02040503050406030204" pitchFamily="18" charset="0"/>
                              <a:cs typeface="Arial" panose="020B0604020202020204" pitchFamily="34" charset="0"/>
                            </a:rPr>
                            <m:t>𝑓</m:t>
                          </m:r>
                        </m:den>
                      </m:f>
                    </m:oMath>
                  </m:oMathPara>
                </a14:m>
                <a:endParaRPr lang="en-GB" sz="2800" dirty="0">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F3828F1F-B302-DFB2-2EAD-08D82A3E3D8E}"/>
                  </a:ext>
                </a:extLst>
              </p:cNvPr>
              <p:cNvSpPr txBox="1">
                <a:spLocks noRot="1" noChangeAspect="1" noMove="1" noResize="1" noEditPoints="1" noAdjustHandles="1" noChangeArrowheads="1" noChangeShapeType="1" noTextEdit="1"/>
              </p:cNvSpPr>
              <p:nvPr/>
            </p:nvSpPr>
            <p:spPr>
              <a:xfrm>
                <a:off x="1598944" y="2105191"/>
                <a:ext cx="1151084" cy="905633"/>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9EE9806-808B-BBC6-B36C-105D7BCC1AC1}"/>
                  </a:ext>
                </a:extLst>
              </p:cNvPr>
              <p:cNvSpPr txBox="1"/>
              <p:nvPr/>
            </p:nvSpPr>
            <p:spPr>
              <a:xfrm>
                <a:off x="3108267" y="2105191"/>
                <a:ext cx="4818434" cy="910570"/>
              </a:xfrm>
              <a:prstGeom prst="rect">
                <a:avLst/>
              </a:prstGeom>
              <a:noFill/>
            </p:spPr>
            <p:txBody>
              <a:bodyPr wrap="none" rtlCol="0">
                <a:spAutoFit/>
              </a:bodyPr>
              <a:lstStyle/>
              <a:p>
                <a:pPr algn="l"/>
                <a14:m>
                  <m:oMathPara xmlns:m="http://schemas.openxmlformats.org/officeDocument/2006/math">
                    <m:oMath>
                      <m:d>
                        <m:dPr>
                          <m:ctrlPr>
                            <a:rPr lang="en-GB" sz="2800" b="0" i="1" smtClean="0">
                              <a:latin typeface="Cambria Math" panose="02040503050406030204" pitchFamily="18" charset="0"/>
                              <a:cs typeface="Arial" panose="020B0604020202020204" pitchFamily="34" charset="0"/>
                            </a:rPr>
                          </m:ctrlPr>
                        </m:dPr>
                        <m:e>
                          <m:r>
                            <a:rPr lang="en-GB" sz="2800" b="0" i="1" smtClean="0">
                              <a:latin typeface="Cambria Math" panose="02040503050406030204" pitchFamily="18" charset="0"/>
                              <a:cs typeface="Arial" panose="020B0604020202020204" pitchFamily="34" charset="0"/>
                            </a:rPr>
                            <m:t>𝑖</m:t>
                          </m:r>
                        </m:e>
                      </m:d>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𝜆</m:t>
                      </m:r>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1500</m:t>
                          </m:r>
                        </m:num>
                        <m:den>
                          <m:r>
                            <a:rPr lang="en-GB" sz="2800" b="0" i="1" smtClean="0">
                              <a:latin typeface="Cambria Math" panose="02040503050406030204" pitchFamily="18" charset="0"/>
                              <a:cs typeface="Arial" panose="020B0604020202020204" pitchFamily="34" charset="0"/>
                            </a:rPr>
                            <m:t>2 000 000</m:t>
                          </m:r>
                        </m:den>
                      </m:f>
                      <m:r>
                        <a:rPr lang="en-GB" sz="2800" b="0" i="1" smtClean="0">
                          <a:latin typeface="Cambria Math" panose="02040503050406030204" pitchFamily="18" charset="0"/>
                          <a:cs typeface="Arial" panose="020B0604020202020204" pitchFamily="34" charset="0"/>
                        </a:rPr>
                        <m:t>=0.75 </m:t>
                      </m:r>
                      <m:r>
                        <a:rPr lang="en-GB" sz="2800" b="0" i="1" smtClean="0">
                          <a:latin typeface="Cambria Math" panose="02040503050406030204" pitchFamily="18" charset="0"/>
                          <a:cs typeface="Arial" panose="020B0604020202020204" pitchFamily="34" charset="0"/>
                        </a:rPr>
                        <m:t>𝑚𝑚</m:t>
                      </m:r>
                    </m:oMath>
                  </m:oMathPara>
                </a14:m>
                <a:endParaRPr lang="en-GB" sz="2800" dirty="0">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79EE9806-808B-BBC6-B36C-105D7BCC1AC1}"/>
                  </a:ext>
                </a:extLst>
              </p:cNvPr>
              <p:cNvSpPr txBox="1">
                <a:spLocks noRot="1" noChangeAspect="1" noMove="1" noResize="1" noEditPoints="1" noAdjustHandles="1" noChangeArrowheads="1" noChangeShapeType="1" noTextEdit="1"/>
              </p:cNvSpPr>
              <p:nvPr/>
            </p:nvSpPr>
            <p:spPr>
              <a:xfrm>
                <a:off x="3108267" y="2105191"/>
                <a:ext cx="4818434" cy="910570"/>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0CDD65B-9CD3-7DE3-E297-E1E912351013}"/>
                  </a:ext>
                </a:extLst>
              </p:cNvPr>
              <p:cNvSpPr txBox="1"/>
              <p:nvPr/>
            </p:nvSpPr>
            <p:spPr>
              <a:xfrm>
                <a:off x="3108267" y="3171991"/>
                <a:ext cx="5159746" cy="910570"/>
              </a:xfrm>
              <a:prstGeom prst="rect">
                <a:avLst/>
              </a:prstGeom>
              <a:noFill/>
            </p:spPr>
            <p:txBody>
              <a:bodyPr wrap="none" rtlCol="0">
                <a:spAutoFit/>
              </a:bodyPr>
              <a:lstStyle/>
              <a:p>
                <a:pPr algn="l"/>
                <a14:m>
                  <m:oMathPara xmlns:m="http://schemas.openxmlformats.org/officeDocument/2006/math">
                    <m:oMath>
                      <m:d>
                        <m:dPr>
                          <m:ctrlPr>
                            <a:rPr lang="en-GB" sz="2800" b="0" i="1" smtClean="0">
                              <a:latin typeface="Cambria Math" panose="02040503050406030204" pitchFamily="18" charset="0"/>
                              <a:cs typeface="Arial" panose="020B0604020202020204" pitchFamily="34" charset="0"/>
                            </a:rPr>
                          </m:ctrlPr>
                        </m:dPr>
                        <m:e>
                          <m:r>
                            <a:rPr lang="en-GB" sz="2800" b="0" i="1" smtClean="0">
                              <a:latin typeface="Cambria Math" panose="02040503050406030204" pitchFamily="18" charset="0"/>
                              <a:cs typeface="Arial" panose="020B0604020202020204" pitchFamily="34" charset="0"/>
                            </a:rPr>
                            <m:t>𝑖𝑖</m:t>
                          </m:r>
                        </m:e>
                      </m:d>
                      <m:r>
                        <a:rPr lang="en-GB" sz="2800" b="0" i="1" smtClean="0">
                          <a:latin typeface="Cambria Math" panose="02040503050406030204" pitchFamily="18" charset="0"/>
                          <a:cs typeface="Arial" panose="020B0604020202020204" pitchFamily="34" charset="0"/>
                        </a:rPr>
                        <m:t> </m:t>
                      </m:r>
                      <m:r>
                        <a:rPr lang="en-GB" sz="2800" b="0" i="1" smtClean="0">
                          <a:latin typeface="Cambria Math" panose="02040503050406030204" pitchFamily="18" charset="0"/>
                          <a:cs typeface="Arial" panose="020B0604020202020204" pitchFamily="34" charset="0"/>
                        </a:rPr>
                        <m:t>𝜆</m:t>
                      </m:r>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1500</m:t>
                          </m:r>
                        </m:num>
                        <m:den>
                          <m:r>
                            <a:rPr lang="en-GB" sz="2800" b="0" i="1" smtClean="0">
                              <a:latin typeface="Cambria Math" panose="02040503050406030204" pitchFamily="18" charset="0"/>
                              <a:cs typeface="Arial" panose="020B0604020202020204" pitchFamily="34" charset="0"/>
                            </a:rPr>
                            <m:t>1.8×</m:t>
                          </m:r>
                          <m:sSup>
                            <m:sSupPr>
                              <m:ctrlPr>
                                <a:rPr lang="en-GB" sz="2800" b="0" i="1" smtClean="0">
                                  <a:latin typeface="Cambria Math" panose="02040503050406030204" pitchFamily="18" charset="0"/>
                                  <a:cs typeface="Arial" panose="020B0604020202020204" pitchFamily="34" charset="0"/>
                                </a:rPr>
                              </m:ctrlPr>
                            </m:sSupPr>
                            <m:e>
                              <m:r>
                                <a:rPr lang="en-GB" sz="2800" b="0" i="1" smtClean="0">
                                  <a:latin typeface="Cambria Math" panose="02040503050406030204" pitchFamily="18" charset="0"/>
                                  <a:cs typeface="Arial" panose="020B0604020202020204" pitchFamily="34" charset="0"/>
                                </a:rPr>
                                <m:t>10</m:t>
                              </m:r>
                            </m:e>
                            <m:sup>
                              <m:r>
                                <a:rPr lang="en-GB" sz="2800" b="0" i="1" smtClean="0">
                                  <a:latin typeface="Cambria Math" panose="02040503050406030204" pitchFamily="18" charset="0"/>
                                  <a:cs typeface="Arial" panose="020B0604020202020204" pitchFamily="34" charset="0"/>
                                </a:rPr>
                                <m:t>7</m:t>
                              </m:r>
                            </m:sup>
                          </m:sSup>
                        </m:den>
                      </m:f>
                      <m:r>
                        <a:rPr lang="en-GB" sz="2800" b="0" i="1" smtClean="0">
                          <a:latin typeface="Cambria Math" panose="02040503050406030204" pitchFamily="18" charset="0"/>
                          <a:cs typeface="Arial" panose="020B0604020202020204" pitchFamily="34" charset="0"/>
                        </a:rPr>
                        <m:t>=0.083 </m:t>
                      </m:r>
                      <m:r>
                        <a:rPr lang="en-GB" sz="2800" b="0" i="1" smtClean="0">
                          <a:latin typeface="Cambria Math" panose="02040503050406030204" pitchFamily="18" charset="0"/>
                          <a:cs typeface="Arial" panose="020B0604020202020204" pitchFamily="34" charset="0"/>
                        </a:rPr>
                        <m:t>𝑚𝑚</m:t>
                      </m:r>
                    </m:oMath>
                  </m:oMathPara>
                </a14:m>
                <a:endParaRPr lang="en-GB" sz="2800" dirty="0">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80CDD65B-9CD3-7DE3-E297-E1E912351013}"/>
                  </a:ext>
                </a:extLst>
              </p:cNvPr>
              <p:cNvSpPr txBox="1">
                <a:spLocks noRot="1" noChangeAspect="1" noMove="1" noResize="1" noEditPoints="1" noAdjustHandles="1" noChangeArrowheads="1" noChangeShapeType="1" noTextEdit="1"/>
              </p:cNvSpPr>
              <p:nvPr/>
            </p:nvSpPr>
            <p:spPr>
              <a:xfrm>
                <a:off x="3108267" y="3171991"/>
                <a:ext cx="5159746" cy="910570"/>
              </a:xfrm>
              <a:prstGeom prst="rect">
                <a:avLst/>
              </a:prstGeom>
              <a:blipFill>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10902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01D05-5D3A-7EE6-F2BC-93697010C8E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58A2FDA-8ACE-0C5B-C11E-AD329E14D28A}"/>
              </a:ext>
            </a:extLst>
          </p:cNvPr>
          <p:cNvSpPr>
            <a:spLocks noGrp="1"/>
          </p:cNvSpPr>
          <p:nvPr>
            <p:ph type="title"/>
          </p:nvPr>
        </p:nvSpPr>
        <p:spPr/>
        <p:txBody>
          <a:bodyPr>
            <a:normAutofit/>
          </a:bodyPr>
          <a:lstStyle/>
          <a:p>
            <a:r>
              <a:rPr lang="en-GB" dirty="0" err="1"/>
              <a:t>Sampla</a:t>
            </a:r>
            <a:r>
              <a:rPr lang="en-GB" dirty="0"/>
              <a:t> (AL)</a:t>
            </a:r>
          </a:p>
        </p:txBody>
      </p:sp>
      <p:sp>
        <p:nvSpPr>
          <p:cNvPr id="4" name="Text Placeholder 3">
            <a:extLst>
              <a:ext uri="{FF2B5EF4-FFF2-40B4-BE49-F238E27FC236}">
                <a16:creationId xmlns:a16="http://schemas.microsoft.com/office/drawing/2014/main" id="{5014FA14-4E74-03A8-1684-8AE6A90CE7C5}"/>
              </a:ext>
            </a:extLst>
          </p:cNvPr>
          <p:cNvSpPr>
            <a:spLocks noGrp="1"/>
          </p:cNvSpPr>
          <p:nvPr>
            <p:ph type="body" sz="quarter" idx="10"/>
          </p:nvPr>
        </p:nvSpPr>
        <p:spPr>
          <a:xfrm>
            <a:off x="122292" y="461664"/>
            <a:ext cx="8899415" cy="1643527"/>
          </a:xfrm>
        </p:spPr>
        <p:txBody>
          <a:bodyPr/>
          <a:lstStyle/>
          <a:p>
            <a:r>
              <a:rPr lang="en-GB" dirty="0"/>
              <a:t>Is é 1600 m s⁻¹ </a:t>
            </a:r>
            <a:r>
              <a:rPr lang="en-GB" dirty="0" err="1"/>
              <a:t>luas</a:t>
            </a:r>
            <a:r>
              <a:rPr lang="en-GB" dirty="0"/>
              <a:t> na </a:t>
            </a:r>
            <a:r>
              <a:rPr lang="en-GB" dirty="0" err="1"/>
              <a:t>fuaime</a:t>
            </a:r>
            <a:r>
              <a:rPr lang="en-GB" dirty="0"/>
              <a:t> i </a:t>
            </a:r>
            <a:r>
              <a:rPr lang="en-GB" dirty="0" err="1"/>
              <a:t>matán</a:t>
            </a:r>
            <a:r>
              <a:rPr lang="en-GB" dirty="0"/>
              <a:t> agus is é 1450 m s⁻¹ é </a:t>
            </a:r>
            <a:r>
              <a:rPr lang="en-GB" dirty="0" err="1"/>
              <a:t>sa</a:t>
            </a:r>
            <a:r>
              <a:rPr lang="en-GB" dirty="0"/>
              <a:t> </a:t>
            </a:r>
            <a:r>
              <a:rPr lang="en-GB" dirty="0" err="1"/>
              <a:t>saill</a:t>
            </a:r>
            <a:r>
              <a:rPr lang="en-GB" dirty="0"/>
              <a:t> </a:t>
            </a:r>
            <a:r>
              <a:rPr lang="en-GB" dirty="0" err="1"/>
              <a:t>timpeall</a:t>
            </a:r>
            <a:r>
              <a:rPr lang="en-GB" dirty="0"/>
              <a:t>; cad é an t-</a:t>
            </a:r>
            <a:r>
              <a:rPr lang="en-GB" dirty="0" err="1"/>
              <a:t>innéacs</a:t>
            </a:r>
            <a:r>
              <a:rPr lang="en-GB" dirty="0"/>
              <a:t> </a:t>
            </a:r>
            <a:r>
              <a:rPr lang="en-GB" dirty="0" err="1"/>
              <a:t>athraonta</a:t>
            </a:r>
            <a:r>
              <a:rPr lang="en-GB" dirty="0"/>
              <a:t> do </a:t>
            </a:r>
            <a:r>
              <a:rPr lang="en-GB" dirty="0" err="1"/>
              <a:t>thonnta</a:t>
            </a:r>
            <a:r>
              <a:rPr lang="en-GB" dirty="0"/>
              <a:t> </a:t>
            </a:r>
            <a:r>
              <a:rPr lang="en-GB" dirty="0" err="1"/>
              <a:t>fuaime</a:t>
            </a:r>
            <a:r>
              <a:rPr lang="en-GB" dirty="0"/>
              <a:t> </a:t>
            </a:r>
            <a:r>
              <a:rPr lang="en-GB" dirty="0" err="1"/>
              <a:t>atá</a:t>
            </a:r>
            <a:r>
              <a:rPr lang="en-GB" dirty="0"/>
              <a:t> ag </a:t>
            </a:r>
            <a:r>
              <a:rPr lang="en-GB" dirty="0" err="1"/>
              <a:t>dul</a:t>
            </a:r>
            <a:r>
              <a:rPr lang="en-GB" dirty="0"/>
              <a:t> ó </a:t>
            </a:r>
            <a:r>
              <a:rPr lang="en-GB" dirty="0" err="1"/>
              <a:t>mhatán</a:t>
            </a:r>
            <a:r>
              <a:rPr lang="en-GB" dirty="0"/>
              <a:t> go </a:t>
            </a:r>
            <a:r>
              <a:rPr lang="en-GB" dirty="0" err="1"/>
              <a:t>saill</a:t>
            </a:r>
            <a:r>
              <a:rPr lang="en-GB" dirty="0"/>
              <a:t> (ó </a:t>
            </a:r>
            <a:r>
              <a:rPr lang="en-GB" dirty="0" err="1"/>
              <a:t>mheán</a:t>
            </a:r>
            <a:r>
              <a:rPr lang="en-GB" dirty="0"/>
              <a:t> </a:t>
            </a:r>
            <a:r>
              <a:rPr lang="en-GB" dirty="0" err="1"/>
              <a:t>níos</a:t>
            </a:r>
            <a:r>
              <a:rPr lang="en-GB" dirty="0"/>
              <a:t> </a:t>
            </a:r>
            <a:r>
              <a:rPr lang="en-GB" dirty="0" err="1"/>
              <a:t>tapúla</a:t>
            </a:r>
            <a:r>
              <a:rPr lang="en-GB" dirty="0"/>
              <a:t> go meán </a:t>
            </a:r>
            <a:r>
              <a:rPr lang="en-GB" dirty="0" err="1"/>
              <a:t>níos</a:t>
            </a:r>
            <a:r>
              <a:rPr lang="en-GB" dirty="0"/>
              <a:t> </a:t>
            </a:r>
            <a:r>
              <a:rPr lang="en-GB" dirty="0" err="1"/>
              <a:t>moille</a:t>
            </a:r>
            <a:r>
              <a:rPr lang="en-GB" dirty="0"/>
              <a:t>)?</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248299B-1DFC-A4C0-546B-23D6ACFBB82F}"/>
                  </a:ext>
                </a:extLst>
              </p:cNvPr>
              <p:cNvSpPr txBox="1"/>
              <p:nvPr/>
            </p:nvSpPr>
            <p:spPr>
              <a:xfrm>
                <a:off x="1581441" y="2292978"/>
                <a:ext cx="1287725" cy="900568"/>
              </a:xfrm>
              <a:prstGeom prst="rect">
                <a:avLst/>
              </a:prstGeom>
              <a:noFill/>
            </p:spPr>
            <p:txBody>
              <a:bodyPr wrap="none" rtlCol="0">
                <a:spAutoFit/>
              </a:bodyPr>
              <a:lstStyle/>
              <a:p>
                <a:pPr algn="l"/>
                <a14:m>
                  <m:oMathPara xmlns:m="http://schemas.openxmlformats.org/officeDocument/2006/math">
                    <m:oMath>
                      <m:r>
                        <a:rPr lang="en-GB" sz="2800" b="0" i="1" smtClean="0">
                          <a:latin typeface="Cambria Math" panose="02040503050406030204" pitchFamily="18" charset="0"/>
                          <a:cs typeface="Arial" panose="020B0604020202020204" pitchFamily="34" charset="0"/>
                        </a:rPr>
                        <m:t>𝑛</m:t>
                      </m:r>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sSub>
                            <m:sSubPr>
                              <m:ctrlPr>
                                <a:rPr lang="en-GB" sz="2800" b="0" i="1" smtClean="0">
                                  <a:latin typeface="Cambria Math" panose="02040503050406030204" pitchFamily="18" charset="0"/>
                                  <a:cs typeface="Arial" panose="020B0604020202020204" pitchFamily="34" charset="0"/>
                                </a:rPr>
                              </m:ctrlPr>
                            </m:sSubPr>
                            <m:e>
                              <m:r>
                                <a:rPr lang="en-GB" sz="2800" b="0" i="1" smtClean="0">
                                  <a:latin typeface="Cambria Math" panose="02040503050406030204" pitchFamily="18" charset="0"/>
                                  <a:cs typeface="Arial" panose="020B0604020202020204" pitchFamily="34" charset="0"/>
                                </a:rPr>
                                <m:t>𝑐</m:t>
                              </m:r>
                            </m:e>
                            <m:sub>
                              <m:r>
                                <a:rPr lang="en-GB" sz="2800" b="0" i="1" smtClean="0">
                                  <a:latin typeface="Cambria Math" panose="02040503050406030204" pitchFamily="18" charset="0"/>
                                  <a:cs typeface="Arial" panose="020B0604020202020204" pitchFamily="34" charset="0"/>
                                </a:rPr>
                                <m:t>1</m:t>
                              </m:r>
                            </m:sub>
                          </m:sSub>
                        </m:num>
                        <m:den>
                          <m:sSub>
                            <m:sSubPr>
                              <m:ctrlPr>
                                <a:rPr lang="en-GB" sz="2800" b="0" i="1" smtClean="0">
                                  <a:latin typeface="Cambria Math" panose="02040503050406030204" pitchFamily="18" charset="0"/>
                                  <a:cs typeface="Arial" panose="020B0604020202020204" pitchFamily="34" charset="0"/>
                                </a:rPr>
                              </m:ctrlPr>
                            </m:sSubPr>
                            <m:e>
                              <m:r>
                                <a:rPr lang="en-GB" sz="2800" b="0" i="1" smtClean="0">
                                  <a:latin typeface="Cambria Math" panose="02040503050406030204" pitchFamily="18" charset="0"/>
                                  <a:cs typeface="Arial" panose="020B0604020202020204" pitchFamily="34" charset="0"/>
                                </a:rPr>
                                <m:t>𝑐</m:t>
                              </m:r>
                            </m:e>
                            <m:sub>
                              <m:r>
                                <a:rPr lang="en-GB" sz="2800" b="0" i="1" smtClean="0">
                                  <a:latin typeface="Cambria Math" panose="02040503050406030204" pitchFamily="18" charset="0"/>
                                  <a:cs typeface="Arial" panose="020B0604020202020204" pitchFamily="34" charset="0"/>
                                </a:rPr>
                                <m:t>2</m:t>
                              </m:r>
                            </m:sub>
                          </m:sSub>
                        </m:den>
                      </m:f>
                    </m:oMath>
                  </m:oMathPara>
                </a14:m>
                <a:endParaRPr lang="en-GB" sz="2800" dirty="0">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7248299B-1DFC-A4C0-546B-23D6ACFBB82F}"/>
                  </a:ext>
                </a:extLst>
              </p:cNvPr>
              <p:cNvSpPr txBox="1">
                <a:spLocks noRot="1" noChangeAspect="1" noMove="1" noResize="1" noEditPoints="1" noAdjustHandles="1" noChangeArrowheads="1" noChangeShapeType="1" noTextEdit="1"/>
              </p:cNvSpPr>
              <p:nvPr/>
            </p:nvSpPr>
            <p:spPr>
              <a:xfrm>
                <a:off x="1581441" y="2292978"/>
                <a:ext cx="1287725" cy="900568"/>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64E9800-3133-31E3-331A-61243BF3E8F9}"/>
                  </a:ext>
                </a:extLst>
              </p:cNvPr>
              <p:cNvSpPr txBox="1"/>
              <p:nvPr/>
            </p:nvSpPr>
            <p:spPr>
              <a:xfrm>
                <a:off x="3402832" y="2289388"/>
                <a:ext cx="1759328" cy="910570"/>
              </a:xfrm>
              <a:prstGeom prst="rect">
                <a:avLst/>
              </a:prstGeom>
              <a:noFill/>
            </p:spPr>
            <p:txBody>
              <a:bodyPr wrap="none" rtlCol="0">
                <a:spAutoFit/>
              </a:bodyPr>
              <a:lstStyle/>
              <a:p>
                <a:pPr/>
                <a14:m>
                  <m:oMathPara xmlns:m="http://schemas.openxmlformats.org/officeDocument/2006/math">
                    <m:oMath>
                      <m:r>
                        <a:rPr lang="en-GB" sz="2800" b="0" i="1" smtClean="0">
                          <a:latin typeface="Cambria Math" panose="02040503050406030204" pitchFamily="18" charset="0"/>
                          <a:cs typeface="Arial" panose="020B0604020202020204" pitchFamily="34" charset="0"/>
                        </a:rPr>
                        <m:t>𝑛</m:t>
                      </m:r>
                      <m:r>
                        <a:rPr lang="en-GB" sz="2800" b="0" i="1" smtClean="0">
                          <a:latin typeface="Cambria Math" panose="02040503050406030204" pitchFamily="18" charset="0"/>
                          <a:cs typeface="Arial" panose="020B0604020202020204" pitchFamily="34" charset="0"/>
                        </a:rPr>
                        <m:t>=</m:t>
                      </m:r>
                      <m:f>
                        <m:fPr>
                          <m:ctrlPr>
                            <a:rPr lang="en-GB" sz="2800" i="0">
                              <a:latin typeface="Cambria Math" panose="02040503050406030204" pitchFamily="18" charset="0"/>
                              <a:cs typeface="Arial" panose="020B0604020202020204" pitchFamily="34" charset="0"/>
                            </a:rPr>
                          </m:ctrlPr>
                        </m:fPr>
                        <m:num>
                          <m:r>
                            <m:rPr>
                              <m:nor/>
                            </m:rPr>
                            <a:rPr lang="en-GB" sz="2800" i="0">
                              <a:latin typeface="Cambria Math" panose="02040503050406030204" pitchFamily="18" charset="0"/>
                              <a:cs typeface="Arial" panose="020B0604020202020204" pitchFamily="34" charset="0"/>
                            </a:rPr>
                            <m:t>1600</m:t>
                          </m:r>
                        </m:num>
                        <m:den>
                          <m:r>
                            <a:rPr lang="en-GB" sz="2800" b="0" i="1" smtClean="0">
                              <a:latin typeface="Cambria Math" panose="02040503050406030204" pitchFamily="18" charset="0"/>
                              <a:cs typeface="Arial" panose="020B0604020202020204" pitchFamily="34" charset="0"/>
                            </a:rPr>
                            <m:t>1450</m:t>
                          </m:r>
                        </m:den>
                      </m:f>
                    </m:oMath>
                  </m:oMathPara>
                </a14:m>
                <a:endParaRPr lang="en-GB" sz="2800" dirty="0">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564E9800-3133-31E3-331A-61243BF3E8F9}"/>
                  </a:ext>
                </a:extLst>
              </p:cNvPr>
              <p:cNvSpPr txBox="1">
                <a:spLocks noRot="1" noChangeAspect="1" noMove="1" noResize="1" noEditPoints="1" noAdjustHandles="1" noChangeArrowheads="1" noChangeShapeType="1" noTextEdit="1"/>
              </p:cNvSpPr>
              <p:nvPr/>
            </p:nvSpPr>
            <p:spPr>
              <a:xfrm>
                <a:off x="3402832" y="2289388"/>
                <a:ext cx="1759328" cy="910570"/>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4EAE935-E67B-9910-4458-F9F7517ED742}"/>
                  </a:ext>
                </a:extLst>
              </p:cNvPr>
              <p:cNvSpPr txBox="1"/>
              <p:nvPr/>
            </p:nvSpPr>
            <p:spPr>
              <a:xfrm>
                <a:off x="5695825" y="2481652"/>
                <a:ext cx="1833066" cy="523220"/>
              </a:xfrm>
              <a:prstGeom prst="rect">
                <a:avLst/>
              </a:prstGeom>
              <a:noFill/>
            </p:spPr>
            <p:txBody>
              <a:bodyPr wrap="none" rtlCol="0">
                <a:spAutoFit/>
              </a:bodyPr>
              <a:lstStyle/>
              <a:p>
                <a:pPr algn="l"/>
                <a14:m>
                  <m:oMathPara xmlns:m="http://schemas.openxmlformats.org/officeDocument/2006/math">
                    <m:oMath>
                      <m:r>
                        <a:rPr lang="en-GB" sz="2800" b="0" i="1" smtClean="0">
                          <a:latin typeface="Cambria Math" panose="02040503050406030204" pitchFamily="18" charset="0"/>
                          <a:cs typeface="Arial" panose="020B0604020202020204" pitchFamily="34" charset="0"/>
                        </a:rPr>
                        <m:t>𝑛</m:t>
                      </m:r>
                      <m:r>
                        <a:rPr lang="en-GB" sz="2800" b="0" i="1" smtClean="0">
                          <a:latin typeface="Cambria Math" panose="02040503050406030204" pitchFamily="18" charset="0"/>
                          <a:cs typeface="Arial" panose="020B0604020202020204" pitchFamily="34" charset="0"/>
                        </a:rPr>
                        <m:t>=1.103</m:t>
                      </m:r>
                    </m:oMath>
                  </m:oMathPara>
                </a14:m>
                <a:endParaRPr lang="en-GB" sz="2800" dirty="0">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A4EAE935-E67B-9910-4458-F9F7517ED742}"/>
                  </a:ext>
                </a:extLst>
              </p:cNvPr>
              <p:cNvSpPr txBox="1">
                <a:spLocks noRot="1" noChangeAspect="1" noMove="1" noResize="1" noEditPoints="1" noAdjustHandles="1" noChangeArrowheads="1" noChangeShapeType="1" noTextEdit="1"/>
              </p:cNvSpPr>
              <p:nvPr/>
            </p:nvSpPr>
            <p:spPr>
              <a:xfrm>
                <a:off x="5695825" y="2481652"/>
                <a:ext cx="1833066" cy="523220"/>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005854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432DD-1925-E26D-E633-6EF5A24646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67B3110-182F-D348-B58C-F539E49F3FBE}"/>
              </a:ext>
            </a:extLst>
          </p:cNvPr>
          <p:cNvSpPr>
            <a:spLocks noGrp="1"/>
          </p:cNvSpPr>
          <p:nvPr>
            <p:ph type="title"/>
          </p:nvPr>
        </p:nvSpPr>
        <p:spPr/>
        <p:txBody>
          <a:bodyPr>
            <a:normAutofit/>
          </a:bodyPr>
          <a:lstStyle/>
          <a:p>
            <a:r>
              <a:rPr lang="en-GB" dirty="0"/>
              <a:t>Example (HL)</a:t>
            </a:r>
          </a:p>
        </p:txBody>
      </p:sp>
      <p:sp>
        <p:nvSpPr>
          <p:cNvPr id="4" name="Text Placeholder 3">
            <a:extLst>
              <a:ext uri="{FF2B5EF4-FFF2-40B4-BE49-F238E27FC236}">
                <a16:creationId xmlns:a16="http://schemas.microsoft.com/office/drawing/2014/main" id="{C5AB1F06-68EB-8167-4C76-C7867AE2D9AF}"/>
              </a:ext>
            </a:extLst>
          </p:cNvPr>
          <p:cNvSpPr>
            <a:spLocks noGrp="1"/>
          </p:cNvSpPr>
          <p:nvPr>
            <p:ph type="body" sz="quarter" idx="10"/>
          </p:nvPr>
        </p:nvSpPr>
        <p:spPr>
          <a:xfrm>
            <a:off x="122292" y="461664"/>
            <a:ext cx="8899415" cy="1754326"/>
          </a:xfrm>
        </p:spPr>
        <p:txBody>
          <a:bodyPr/>
          <a:lstStyle/>
          <a:p>
            <a:r>
              <a:rPr lang="en-GB" sz="2400" dirty="0" err="1"/>
              <a:t>Déantar</a:t>
            </a:r>
            <a:r>
              <a:rPr lang="en-GB" sz="2400" dirty="0"/>
              <a:t> </a:t>
            </a:r>
            <a:r>
              <a:rPr lang="en-GB" sz="2400" dirty="0" err="1"/>
              <a:t>tonnta</a:t>
            </a:r>
            <a:r>
              <a:rPr lang="en-GB" sz="2400" dirty="0"/>
              <a:t> </a:t>
            </a:r>
            <a:r>
              <a:rPr lang="en-GB" sz="2400" dirty="0" err="1"/>
              <a:t>fuaime</a:t>
            </a:r>
            <a:r>
              <a:rPr lang="en-GB" sz="2400" dirty="0"/>
              <a:t> a </a:t>
            </a:r>
            <a:r>
              <a:rPr lang="en-GB" sz="2400" dirty="0" err="1"/>
              <a:t>athraonadh</a:t>
            </a:r>
            <a:r>
              <a:rPr lang="en-GB" sz="2400" dirty="0"/>
              <a:t> </a:t>
            </a:r>
            <a:r>
              <a:rPr lang="en-GB" sz="2400" dirty="0" err="1"/>
              <a:t>ar</a:t>
            </a:r>
            <a:r>
              <a:rPr lang="en-GB" sz="2400" dirty="0"/>
              <a:t> </a:t>
            </a:r>
            <a:r>
              <a:rPr lang="en-GB" sz="2400" dirty="0" err="1"/>
              <a:t>bhealach</a:t>
            </a:r>
            <a:r>
              <a:rPr lang="en-GB" sz="2400" dirty="0"/>
              <a:t> </a:t>
            </a:r>
            <a:r>
              <a:rPr lang="en-GB" sz="2400" dirty="0" err="1"/>
              <a:t>cosúil</a:t>
            </a:r>
            <a:r>
              <a:rPr lang="en-GB" sz="2400" dirty="0"/>
              <a:t> le </a:t>
            </a:r>
            <a:r>
              <a:rPr lang="en-GB" sz="2400" dirty="0" err="1"/>
              <a:t>solas</a:t>
            </a:r>
            <a:r>
              <a:rPr lang="en-GB" sz="2400" dirty="0"/>
              <a:t> </a:t>
            </a:r>
            <a:r>
              <a:rPr lang="en-GB" sz="2400" dirty="0" err="1"/>
              <a:t>nuair</a:t>
            </a:r>
            <a:r>
              <a:rPr lang="en-GB" sz="2400" dirty="0"/>
              <a:t> a </a:t>
            </a:r>
            <a:r>
              <a:rPr lang="en-GB" sz="2400" dirty="0" err="1"/>
              <a:t>théann</a:t>
            </a:r>
            <a:r>
              <a:rPr lang="en-GB" sz="2400" dirty="0"/>
              <a:t> </a:t>
            </a:r>
            <a:r>
              <a:rPr lang="en-GB" sz="2400" dirty="0" err="1"/>
              <a:t>siad</a:t>
            </a:r>
            <a:r>
              <a:rPr lang="en-GB" sz="2400" dirty="0"/>
              <a:t> ó </a:t>
            </a:r>
            <a:r>
              <a:rPr lang="en-GB" sz="2400" dirty="0" err="1"/>
              <a:t>mheán</a:t>
            </a:r>
            <a:r>
              <a:rPr lang="en-GB" sz="2400" dirty="0"/>
              <a:t> </a:t>
            </a:r>
            <a:r>
              <a:rPr lang="en-GB" sz="2400" dirty="0" err="1"/>
              <a:t>amháin</a:t>
            </a:r>
            <a:r>
              <a:rPr lang="en-GB" sz="2400" dirty="0"/>
              <a:t> go meán </a:t>
            </a:r>
            <a:r>
              <a:rPr lang="en-GB" sz="2400" dirty="0" err="1"/>
              <a:t>eile</a:t>
            </a:r>
            <a:r>
              <a:rPr lang="en-GB" sz="2400" dirty="0"/>
              <a:t>. Sa </a:t>
            </a:r>
            <a:r>
              <a:rPr lang="en-GB" sz="2400" dirty="0" err="1"/>
              <a:t>léaráid</a:t>
            </a:r>
            <a:r>
              <a:rPr lang="en-GB" sz="2400" dirty="0"/>
              <a:t> </a:t>
            </a:r>
            <a:r>
              <a:rPr lang="en-GB" sz="2400" dirty="0" err="1"/>
              <a:t>thíos</a:t>
            </a:r>
            <a:r>
              <a:rPr lang="en-GB" sz="2400" dirty="0"/>
              <a:t>, </a:t>
            </a:r>
            <a:r>
              <a:rPr lang="en-GB" sz="2400" dirty="0" err="1"/>
              <a:t>cén</a:t>
            </a:r>
            <a:r>
              <a:rPr lang="en-GB" sz="2400" dirty="0"/>
              <a:t> ga </a:t>
            </a:r>
            <a:r>
              <a:rPr lang="en-GB" sz="2400" dirty="0" err="1"/>
              <a:t>atá</a:t>
            </a:r>
            <a:r>
              <a:rPr lang="en-GB" sz="2400" dirty="0"/>
              <a:t> </a:t>
            </a:r>
            <a:r>
              <a:rPr lang="en-GB" sz="2400" dirty="0" err="1"/>
              <a:t>ceart</a:t>
            </a:r>
            <a:r>
              <a:rPr lang="en-GB" sz="2400" dirty="0"/>
              <a:t> – A </a:t>
            </a:r>
            <a:r>
              <a:rPr lang="en-GB" sz="2400" dirty="0" err="1"/>
              <a:t>nó</a:t>
            </a:r>
            <a:r>
              <a:rPr lang="en-GB" sz="2400" dirty="0"/>
              <a:t> B? </a:t>
            </a:r>
            <a:r>
              <a:rPr lang="en-GB" sz="2400" i="1" dirty="0"/>
              <a:t>Tabhair </a:t>
            </a:r>
            <a:r>
              <a:rPr lang="en-GB" sz="2400" i="1" dirty="0" err="1"/>
              <a:t>údar</a:t>
            </a:r>
            <a:r>
              <a:rPr lang="en-GB" sz="2400" i="1" dirty="0"/>
              <a:t> le do </a:t>
            </a:r>
            <a:r>
              <a:rPr lang="en-GB" sz="2400" i="1" dirty="0" err="1"/>
              <a:t>fhreagra</a:t>
            </a:r>
            <a:r>
              <a:rPr lang="en-GB" sz="2400" dirty="0"/>
              <a:t>. </a:t>
            </a:r>
            <a:r>
              <a:rPr lang="en-GB" sz="2400" b="1" dirty="0"/>
              <a:t>Leid</a:t>
            </a:r>
            <a:r>
              <a:rPr lang="en-GB" sz="2400" dirty="0"/>
              <a:t>: </a:t>
            </a:r>
            <a:r>
              <a:rPr lang="en-GB" sz="2400" dirty="0" err="1"/>
              <a:t>déan</a:t>
            </a:r>
            <a:r>
              <a:rPr lang="en-GB" sz="2400" dirty="0"/>
              <a:t> </a:t>
            </a:r>
            <a:r>
              <a:rPr lang="en-GB" sz="2400" dirty="0" err="1"/>
              <a:t>idirdhealú</a:t>
            </a:r>
            <a:r>
              <a:rPr lang="en-GB" sz="2400" dirty="0"/>
              <a:t> </a:t>
            </a:r>
            <a:r>
              <a:rPr lang="en-GB" sz="2400" dirty="0" err="1"/>
              <a:t>idir</a:t>
            </a:r>
            <a:r>
              <a:rPr lang="en-GB" sz="2400" dirty="0"/>
              <a:t> an meán </a:t>
            </a:r>
            <a:r>
              <a:rPr lang="en-GB" sz="2400" dirty="0" err="1"/>
              <a:t>ina</a:t>
            </a:r>
            <a:r>
              <a:rPr lang="en-GB" sz="2400" dirty="0"/>
              <a:t> </a:t>
            </a:r>
            <a:r>
              <a:rPr lang="en-GB" sz="2400" dirty="0" err="1"/>
              <a:t>dtaistealaíonn</a:t>
            </a:r>
            <a:r>
              <a:rPr lang="en-GB" sz="2400" dirty="0"/>
              <a:t> an </a:t>
            </a:r>
            <a:r>
              <a:rPr lang="en-GB" sz="2400" dirty="0" err="1"/>
              <a:t>tonn</a:t>
            </a:r>
            <a:r>
              <a:rPr lang="en-GB" sz="2400" dirty="0"/>
              <a:t> </a:t>
            </a:r>
            <a:r>
              <a:rPr lang="en-GB" sz="2400" dirty="0" err="1"/>
              <a:t>níos</a:t>
            </a:r>
            <a:r>
              <a:rPr lang="en-GB" sz="2400" dirty="0"/>
              <a:t> </a:t>
            </a:r>
            <a:r>
              <a:rPr lang="en-GB" sz="2400" dirty="0" err="1"/>
              <a:t>tapúla</a:t>
            </a:r>
            <a:r>
              <a:rPr lang="en-GB" sz="2400" dirty="0"/>
              <a:t> agus an meán </a:t>
            </a:r>
            <a:r>
              <a:rPr lang="en-GB" sz="2400" dirty="0" err="1"/>
              <a:t>ina</a:t>
            </a:r>
            <a:r>
              <a:rPr lang="en-GB" sz="2400" dirty="0"/>
              <a:t> </a:t>
            </a:r>
            <a:r>
              <a:rPr lang="en-GB" sz="2400" dirty="0" err="1"/>
              <a:t>dtaistealaíonn</a:t>
            </a:r>
            <a:r>
              <a:rPr lang="en-GB" sz="2400" dirty="0"/>
              <a:t> </a:t>
            </a:r>
            <a:r>
              <a:rPr lang="en-GB" sz="2400" dirty="0" err="1"/>
              <a:t>sí</a:t>
            </a:r>
            <a:r>
              <a:rPr lang="en-GB" sz="2400" dirty="0"/>
              <a:t> </a:t>
            </a:r>
            <a:r>
              <a:rPr lang="en-GB" sz="2400" dirty="0" err="1"/>
              <a:t>níos</a:t>
            </a:r>
            <a:r>
              <a:rPr lang="en-GB" sz="2400" dirty="0"/>
              <a:t> </a:t>
            </a:r>
            <a:r>
              <a:rPr lang="en-GB" sz="2400" dirty="0" err="1"/>
              <a:t>moille</a:t>
            </a:r>
            <a:r>
              <a:rPr lang="en-GB" sz="2400" dirty="0"/>
              <a:t>.</a:t>
            </a:r>
          </a:p>
        </p:txBody>
      </p:sp>
      <p:grpSp>
        <p:nvGrpSpPr>
          <p:cNvPr id="35" name="Group 34">
            <a:extLst>
              <a:ext uri="{FF2B5EF4-FFF2-40B4-BE49-F238E27FC236}">
                <a16:creationId xmlns:a16="http://schemas.microsoft.com/office/drawing/2014/main" id="{209BCC09-6131-6DC8-2F32-2ADA5F798997}"/>
              </a:ext>
            </a:extLst>
          </p:cNvPr>
          <p:cNvGrpSpPr/>
          <p:nvPr/>
        </p:nvGrpSpPr>
        <p:grpSpPr>
          <a:xfrm>
            <a:off x="1813930" y="2378257"/>
            <a:ext cx="4471990" cy="2588577"/>
            <a:chOff x="232974" y="3843663"/>
            <a:chExt cx="4471990" cy="2588577"/>
          </a:xfrm>
        </p:grpSpPr>
        <p:sp>
          <p:nvSpPr>
            <p:cNvPr id="2" name="Freeform: Shape 1">
              <a:extLst>
                <a:ext uri="{FF2B5EF4-FFF2-40B4-BE49-F238E27FC236}">
                  <a16:creationId xmlns:a16="http://schemas.microsoft.com/office/drawing/2014/main" id="{8C7426A0-0B8F-E370-C911-97C7219906FE}"/>
                </a:ext>
              </a:extLst>
            </p:cNvPr>
            <p:cNvSpPr/>
            <p:nvPr/>
          </p:nvSpPr>
          <p:spPr>
            <a:xfrm>
              <a:off x="254369" y="3843663"/>
              <a:ext cx="2294749" cy="2457541"/>
            </a:xfrm>
            <a:custGeom>
              <a:avLst/>
              <a:gdLst>
                <a:gd name="csX0" fmla="*/ 525294 w 2801566"/>
                <a:gd name="csY0" fmla="*/ 0 h 1536971"/>
                <a:gd name="csX1" fmla="*/ 2178996 w 2801566"/>
                <a:gd name="csY1" fmla="*/ 19456 h 1536971"/>
                <a:gd name="csX2" fmla="*/ 2801566 w 2801566"/>
                <a:gd name="csY2" fmla="*/ 700392 h 1536971"/>
                <a:gd name="csX3" fmla="*/ 2529192 w 2801566"/>
                <a:gd name="csY3" fmla="*/ 1536971 h 1536971"/>
                <a:gd name="csX4" fmla="*/ 856034 w 2801566"/>
                <a:gd name="csY4" fmla="*/ 1459149 h 1536971"/>
                <a:gd name="csX5" fmla="*/ 0 w 2801566"/>
                <a:gd name="csY5" fmla="*/ 1439694 h 1536971"/>
                <a:gd name="csX6" fmla="*/ 486383 w 2801566"/>
                <a:gd name="csY6" fmla="*/ 719847 h 1536971"/>
                <a:gd name="csX7" fmla="*/ 0 w 2801566"/>
                <a:gd name="csY7" fmla="*/ 58366 h 1536971"/>
                <a:gd name="csX8" fmla="*/ 525294 w 2801566"/>
                <a:gd name="csY8" fmla="*/ 0 h 1536971"/>
                <a:gd name="csX0" fmla="*/ 428018 w 2801566"/>
                <a:gd name="csY0" fmla="*/ 0 h 1789891"/>
                <a:gd name="csX1" fmla="*/ 2178996 w 2801566"/>
                <a:gd name="csY1" fmla="*/ 272376 h 1789891"/>
                <a:gd name="csX2" fmla="*/ 2801566 w 2801566"/>
                <a:gd name="csY2" fmla="*/ 953312 h 1789891"/>
                <a:gd name="csX3" fmla="*/ 2529192 w 2801566"/>
                <a:gd name="csY3" fmla="*/ 1789891 h 1789891"/>
                <a:gd name="csX4" fmla="*/ 856034 w 2801566"/>
                <a:gd name="csY4" fmla="*/ 1712069 h 1789891"/>
                <a:gd name="csX5" fmla="*/ 0 w 2801566"/>
                <a:gd name="csY5" fmla="*/ 1692614 h 1789891"/>
                <a:gd name="csX6" fmla="*/ 486383 w 2801566"/>
                <a:gd name="csY6" fmla="*/ 972767 h 1789891"/>
                <a:gd name="csX7" fmla="*/ 0 w 2801566"/>
                <a:gd name="csY7" fmla="*/ 311286 h 1789891"/>
                <a:gd name="csX8" fmla="*/ 428018 w 2801566"/>
                <a:gd name="csY8" fmla="*/ 0 h 1789891"/>
                <a:gd name="csX0" fmla="*/ 428018 w 2801566"/>
                <a:gd name="csY0" fmla="*/ 0 h 1789891"/>
                <a:gd name="csX1" fmla="*/ 2178996 w 2801566"/>
                <a:gd name="csY1" fmla="*/ 272376 h 1789891"/>
                <a:gd name="csX2" fmla="*/ 2801566 w 2801566"/>
                <a:gd name="csY2" fmla="*/ 953312 h 1789891"/>
                <a:gd name="csX3" fmla="*/ 2529192 w 2801566"/>
                <a:gd name="csY3" fmla="*/ 1789891 h 1789891"/>
                <a:gd name="csX4" fmla="*/ 856034 w 2801566"/>
                <a:gd name="csY4" fmla="*/ 1712069 h 1789891"/>
                <a:gd name="csX5" fmla="*/ 0 w 2801566"/>
                <a:gd name="csY5" fmla="*/ 1692614 h 1789891"/>
                <a:gd name="csX6" fmla="*/ 486383 w 2801566"/>
                <a:gd name="csY6" fmla="*/ 972767 h 1789891"/>
                <a:gd name="csX7" fmla="*/ 0 w 2801566"/>
                <a:gd name="csY7" fmla="*/ 311286 h 1789891"/>
                <a:gd name="csX8" fmla="*/ 428018 w 2801566"/>
                <a:gd name="csY8" fmla="*/ 0 h 1789891"/>
                <a:gd name="csX0" fmla="*/ 445343 w 2818891"/>
                <a:gd name="csY0" fmla="*/ 4323 h 1794214"/>
                <a:gd name="csX1" fmla="*/ 2196321 w 2818891"/>
                <a:gd name="csY1" fmla="*/ 276699 h 1794214"/>
                <a:gd name="csX2" fmla="*/ 2818891 w 2818891"/>
                <a:gd name="csY2" fmla="*/ 957635 h 1794214"/>
                <a:gd name="csX3" fmla="*/ 2546517 w 2818891"/>
                <a:gd name="csY3" fmla="*/ 1794214 h 1794214"/>
                <a:gd name="csX4" fmla="*/ 873359 w 2818891"/>
                <a:gd name="csY4" fmla="*/ 1716392 h 1794214"/>
                <a:gd name="csX5" fmla="*/ 17325 w 2818891"/>
                <a:gd name="csY5" fmla="*/ 1696937 h 1794214"/>
                <a:gd name="csX6" fmla="*/ 503708 w 2818891"/>
                <a:gd name="csY6" fmla="*/ 977090 h 1794214"/>
                <a:gd name="csX7" fmla="*/ 17325 w 2818891"/>
                <a:gd name="csY7" fmla="*/ 315609 h 1794214"/>
                <a:gd name="csX8" fmla="*/ 445343 w 2818891"/>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80"/>
                <a:gd name="csX1" fmla="*/ 2245586 w 2868156"/>
                <a:gd name="csY1" fmla="*/ 276699 h 1794280"/>
                <a:gd name="csX2" fmla="*/ 2868156 w 2868156"/>
                <a:gd name="csY2" fmla="*/ 957635 h 1794280"/>
                <a:gd name="csX3" fmla="*/ 2595782 w 2868156"/>
                <a:gd name="csY3" fmla="*/ 1794214 h 1794280"/>
                <a:gd name="csX4" fmla="*/ 922624 w 2868156"/>
                <a:gd name="csY4" fmla="*/ 1716392 h 1794280"/>
                <a:gd name="csX5" fmla="*/ 66590 w 2868156"/>
                <a:gd name="csY5" fmla="*/ 1696937 h 1794280"/>
                <a:gd name="csX6" fmla="*/ 552973 w 2868156"/>
                <a:gd name="csY6" fmla="*/ 977090 h 1794280"/>
                <a:gd name="csX7" fmla="*/ 66590 w 2868156"/>
                <a:gd name="csY7" fmla="*/ 315609 h 1794280"/>
                <a:gd name="csX8" fmla="*/ 494608 w 2868156"/>
                <a:gd name="csY8" fmla="*/ 4323 h 1794280"/>
                <a:gd name="csX0" fmla="*/ 494608 w 2868156"/>
                <a:gd name="csY0" fmla="*/ 4323 h 1832248"/>
                <a:gd name="csX1" fmla="*/ 2245586 w 2868156"/>
                <a:gd name="csY1" fmla="*/ 276699 h 1832248"/>
                <a:gd name="csX2" fmla="*/ 2868156 w 2868156"/>
                <a:gd name="csY2" fmla="*/ 957635 h 1832248"/>
                <a:gd name="csX3" fmla="*/ 2595782 w 2868156"/>
                <a:gd name="csY3" fmla="*/ 1794214 h 1832248"/>
                <a:gd name="csX4" fmla="*/ 922624 w 2868156"/>
                <a:gd name="csY4" fmla="*/ 1716392 h 1832248"/>
                <a:gd name="csX5" fmla="*/ 66590 w 2868156"/>
                <a:gd name="csY5" fmla="*/ 1696937 h 1832248"/>
                <a:gd name="csX6" fmla="*/ 552973 w 2868156"/>
                <a:gd name="csY6" fmla="*/ 977090 h 1832248"/>
                <a:gd name="csX7" fmla="*/ 66590 w 2868156"/>
                <a:gd name="csY7" fmla="*/ 315609 h 1832248"/>
                <a:gd name="csX8" fmla="*/ 494608 w 2868156"/>
                <a:gd name="csY8" fmla="*/ 4323 h 1832248"/>
                <a:gd name="csX0" fmla="*/ 494608 w 2912856"/>
                <a:gd name="csY0" fmla="*/ 4323 h 1832248"/>
                <a:gd name="csX1" fmla="*/ 2245586 w 2912856"/>
                <a:gd name="csY1" fmla="*/ 276699 h 1832248"/>
                <a:gd name="csX2" fmla="*/ 2868156 w 2912856"/>
                <a:gd name="csY2" fmla="*/ 957635 h 1832248"/>
                <a:gd name="csX3" fmla="*/ 2595782 w 2912856"/>
                <a:gd name="csY3" fmla="*/ 1794214 h 1832248"/>
                <a:gd name="csX4" fmla="*/ 922624 w 2912856"/>
                <a:gd name="csY4" fmla="*/ 1716392 h 1832248"/>
                <a:gd name="csX5" fmla="*/ 66590 w 2912856"/>
                <a:gd name="csY5" fmla="*/ 1696937 h 1832248"/>
                <a:gd name="csX6" fmla="*/ 552973 w 2912856"/>
                <a:gd name="csY6" fmla="*/ 977090 h 1832248"/>
                <a:gd name="csX7" fmla="*/ 66590 w 2912856"/>
                <a:gd name="csY7" fmla="*/ 315609 h 1832248"/>
                <a:gd name="csX8" fmla="*/ 494608 w 2912856"/>
                <a:gd name="csY8" fmla="*/ 4323 h 1832248"/>
                <a:gd name="csX0" fmla="*/ 474710 w 2878866"/>
                <a:gd name="csY0" fmla="*/ 24485 h 1852410"/>
                <a:gd name="csX1" fmla="*/ 2147867 w 2878866"/>
                <a:gd name="csY1" fmla="*/ 160674 h 1852410"/>
                <a:gd name="csX2" fmla="*/ 2848258 w 2878866"/>
                <a:gd name="csY2" fmla="*/ 977797 h 1852410"/>
                <a:gd name="csX3" fmla="*/ 2575884 w 2878866"/>
                <a:gd name="csY3" fmla="*/ 1814376 h 1852410"/>
                <a:gd name="csX4" fmla="*/ 902726 w 2878866"/>
                <a:gd name="csY4" fmla="*/ 1736554 h 1852410"/>
                <a:gd name="csX5" fmla="*/ 46692 w 2878866"/>
                <a:gd name="csY5" fmla="*/ 1717099 h 1852410"/>
                <a:gd name="csX6" fmla="*/ 533075 w 2878866"/>
                <a:gd name="csY6" fmla="*/ 997252 h 1852410"/>
                <a:gd name="csX7" fmla="*/ 46692 w 2878866"/>
                <a:gd name="csY7" fmla="*/ 335771 h 1852410"/>
                <a:gd name="csX8" fmla="*/ 474710 w 2878866"/>
                <a:gd name="csY8" fmla="*/ 24485 h 1852410"/>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8" fmla="*/ 474710 w 2882196"/>
                <a:gd name="csY8" fmla="*/ 18747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8" fmla="*/ 566150 w 2882196"/>
                <a:gd name="csY8" fmla="*/ 110187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0" fmla="*/ 428018 w 2835504"/>
                <a:gd name="csY0" fmla="*/ 18747 h 1831488"/>
                <a:gd name="csX1" fmla="*/ 2101175 w 2835504"/>
                <a:gd name="csY1" fmla="*/ 154936 h 1831488"/>
                <a:gd name="csX2" fmla="*/ 2801566 w 2835504"/>
                <a:gd name="csY2" fmla="*/ 1127701 h 1831488"/>
                <a:gd name="csX3" fmla="*/ 2529192 w 2835504"/>
                <a:gd name="csY3" fmla="*/ 1808638 h 1831488"/>
                <a:gd name="csX4" fmla="*/ 856034 w 2835504"/>
                <a:gd name="csY4" fmla="*/ 1730816 h 1831488"/>
                <a:gd name="csX5" fmla="*/ 0 w 2835504"/>
                <a:gd name="csY5" fmla="*/ 1711361 h 1831488"/>
                <a:gd name="csX0" fmla="*/ 0 w 2407486"/>
                <a:gd name="csY0" fmla="*/ 18747 h 1831488"/>
                <a:gd name="csX1" fmla="*/ 1673157 w 2407486"/>
                <a:gd name="csY1" fmla="*/ 154936 h 1831488"/>
                <a:gd name="csX2" fmla="*/ 2373548 w 2407486"/>
                <a:gd name="csY2" fmla="*/ 1127701 h 1831488"/>
                <a:gd name="csX3" fmla="*/ 2101174 w 2407486"/>
                <a:gd name="csY3" fmla="*/ 1808638 h 1831488"/>
                <a:gd name="csX4" fmla="*/ 428016 w 2407486"/>
                <a:gd name="csY4" fmla="*/ 1730816 h 1831488"/>
                <a:gd name="csX0" fmla="*/ 38912 w 2463651"/>
                <a:gd name="csY0" fmla="*/ 18747 h 1867003"/>
                <a:gd name="csX1" fmla="*/ 1712069 w 2463651"/>
                <a:gd name="csY1" fmla="*/ 154936 h 1867003"/>
                <a:gd name="csX2" fmla="*/ 2412460 w 2463651"/>
                <a:gd name="csY2" fmla="*/ 1127701 h 1867003"/>
                <a:gd name="csX3" fmla="*/ 2140086 w 2463651"/>
                <a:gd name="csY3" fmla="*/ 1808638 h 1867003"/>
                <a:gd name="csX4" fmla="*/ 0 w 2463651"/>
                <a:gd name="csY4" fmla="*/ 1867003 h 1867003"/>
                <a:gd name="csX0" fmla="*/ 38912 w 2463651"/>
                <a:gd name="csY0" fmla="*/ 18747 h 1970636"/>
                <a:gd name="csX1" fmla="*/ 1712069 w 2463651"/>
                <a:gd name="csY1" fmla="*/ 154936 h 1970636"/>
                <a:gd name="csX2" fmla="*/ 2412460 w 2463651"/>
                <a:gd name="csY2" fmla="*/ 1127701 h 1970636"/>
                <a:gd name="csX3" fmla="*/ 2140086 w 2463651"/>
                <a:gd name="csY3" fmla="*/ 1808638 h 1970636"/>
                <a:gd name="csX4" fmla="*/ 0 w 2463651"/>
                <a:gd name="csY4" fmla="*/ 1867003 h 1970636"/>
                <a:gd name="csX0" fmla="*/ 38912 w 2455214"/>
                <a:gd name="csY0" fmla="*/ 18747 h 1980746"/>
                <a:gd name="csX1" fmla="*/ 1712069 w 2455214"/>
                <a:gd name="csY1" fmla="*/ 154936 h 1980746"/>
                <a:gd name="csX2" fmla="*/ 2412460 w 2455214"/>
                <a:gd name="csY2" fmla="*/ 1127701 h 1980746"/>
                <a:gd name="csX3" fmla="*/ 2116933 w 2455214"/>
                <a:gd name="csY3" fmla="*/ 1839118 h 1980746"/>
                <a:gd name="csX4" fmla="*/ 0 w 2455214"/>
                <a:gd name="csY4" fmla="*/ 1867003 h 1980746"/>
                <a:gd name="csX0" fmla="*/ 38912 w 2468072"/>
                <a:gd name="csY0" fmla="*/ 21686 h 1983685"/>
                <a:gd name="csX1" fmla="*/ 1538421 w 2468072"/>
                <a:gd name="csY1" fmla="*/ 147715 h 1983685"/>
                <a:gd name="csX2" fmla="*/ 2412460 w 2468072"/>
                <a:gd name="csY2" fmla="*/ 1130640 h 1983685"/>
                <a:gd name="csX3" fmla="*/ 2116933 w 2468072"/>
                <a:gd name="csY3" fmla="*/ 1842057 h 1983685"/>
                <a:gd name="csX4" fmla="*/ 0 w 2468072"/>
                <a:gd name="csY4" fmla="*/ 1869942 h 1983685"/>
                <a:gd name="csX0" fmla="*/ 38912 w 2417006"/>
                <a:gd name="csY0" fmla="*/ 21686 h 1983685"/>
                <a:gd name="csX1" fmla="*/ 1538421 w 2417006"/>
                <a:gd name="csY1" fmla="*/ 147715 h 1983685"/>
                <a:gd name="csX2" fmla="*/ 2412460 w 2417006"/>
                <a:gd name="csY2" fmla="*/ 1130640 h 1983685"/>
                <a:gd name="csX3" fmla="*/ 1891398 w 2417006"/>
                <a:gd name="csY3" fmla="*/ 1939147 h 1983685"/>
                <a:gd name="csX4" fmla="*/ 2116933 w 2417006"/>
                <a:gd name="csY4" fmla="*/ 1842057 h 1983685"/>
                <a:gd name="csX5" fmla="*/ 0 w 2417006"/>
                <a:gd name="csY5" fmla="*/ 1869942 h 1983685"/>
                <a:gd name="csX0" fmla="*/ 38912 w 2423452"/>
                <a:gd name="csY0" fmla="*/ 21686 h 1982354"/>
                <a:gd name="csX1" fmla="*/ 1538421 w 2423452"/>
                <a:gd name="csY1" fmla="*/ 147715 h 1982354"/>
                <a:gd name="csX2" fmla="*/ 2412460 w 2423452"/>
                <a:gd name="csY2" fmla="*/ 1130640 h 1982354"/>
                <a:gd name="csX3" fmla="*/ 1891398 w 2423452"/>
                <a:gd name="csY3" fmla="*/ 1939147 h 1982354"/>
                <a:gd name="csX4" fmla="*/ 0 w 2423452"/>
                <a:gd name="csY4" fmla="*/ 1869942 h 1982354"/>
                <a:gd name="csX0" fmla="*/ 0 w 2430846"/>
                <a:gd name="csY0" fmla="*/ 156527 h 1883515"/>
                <a:gd name="csX1" fmla="*/ 1545815 w 2430846"/>
                <a:gd name="csY1" fmla="*/ 48876 h 1883515"/>
                <a:gd name="csX2" fmla="*/ 2419854 w 2430846"/>
                <a:gd name="csY2" fmla="*/ 1031801 h 1883515"/>
                <a:gd name="csX3" fmla="*/ 1898792 w 2430846"/>
                <a:gd name="csY3" fmla="*/ 1840308 h 1883515"/>
                <a:gd name="csX4" fmla="*/ 7394 w 2430846"/>
                <a:gd name="csY4" fmla="*/ 1771103 h 1883515"/>
                <a:gd name="csX0" fmla="*/ 0 w 2430846"/>
                <a:gd name="csY0" fmla="*/ 191013 h 1918001"/>
                <a:gd name="csX1" fmla="*/ 1545815 w 2430846"/>
                <a:gd name="csY1" fmla="*/ 83362 h 1918001"/>
                <a:gd name="csX2" fmla="*/ 2419854 w 2430846"/>
                <a:gd name="csY2" fmla="*/ 1066287 h 1918001"/>
                <a:gd name="csX3" fmla="*/ 1898792 w 2430846"/>
                <a:gd name="csY3" fmla="*/ 1874794 h 1918001"/>
                <a:gd name="csX4" fmla="*/ 7394 w 2430846"/>
                <a:gd name="csY4" fmla="*/ 1805589 h 1918001"/>
                <a:gd name="csX0" fmla="*/ 0 w 2430846"/>
                <a:gd name="csY0" fmla="*/ 191013 h 1955010"/>
                <a:gd name="csX1" fmla="*/ 1545815 w 2430846"/>
                <a:gd name="csY1" fmla="*/ 83362 h 1955010"/>
                <a:gd name="csX2" fmla="*/ 2419854 w 2430846"/>
                <a:gd name="csY2" fmla="*/ 1066287 h 1955010"/>
                <a:gd name="csX3" fmla="*/ 1898792 w 2430846"/>
                <a:gd name="csY3" fmla="*/ 1874794 h 1955010"/>
                <a:gd name="csX4" fmla="*/ 7394 w 2430846"/>
                <a:gd name="csY4" fmla="*/ 1805589 h 1955010"/>
                <a:gd name="csX0" fmla="*/ 0 w 2592917"/>
                <a:gd name="csY0" fmla="*/ 108072 h 2067291"/>
                <a:gd name="csX1" fmla="*/ 1707886 w 2592917"/>
                <a:gd name="csY1" fmla="*/ 195643 h 2067291"/>
                <a:gd name="csX2" fmla="*/ 2581925 w 2592917"/>
                <a:gd name="csY2" fmla="*/ 1178568 h 2067291"/>
                <a:gd name="csX3" fmla="*/ 2060863 w 2592917"/>
                <a:gd name="csY3" fmla="*/ 1987075 h 2067291"/>
                <a:gd name="csX4" fmla="*/ 169465 w 2592917"/>
                <a:gd name="csY4" fmla="*/ 1917870 h 2067291"/>
                <a:gd name="csX0" fmla="*/ 0 w 2592917"/>
                <a:gd name="csY0" fmla="*/ 108072 h 1987075"/>
                <a:gd name="csX1" fmla="*/ 1707886 w 2592917"/>
                <a:gd name="csY1" fmla="*/ 195643 h 1987075"/>
                <a:gd name="csX2" fmla="*/ 2581925 w 2592917"/>
                <a:gd name="csY2" fmla="*/ 1178568 h 1987075"/>
                <a:gd name="csX3" fmla="*/ 2060863 w 2592917"/>
                <a:gd name="csY3" fmla="*/ 1987075 h 1987075"/>
                <a:gd name="csX0" fmla="*/ 0 w 2638227"/>
                <a:gd name="csY0" fmla="*/ 108072 h 1893865"/>
                <a:gd name="csX1" fmla="*/ 1707886 w 2638227"/>
                <a:gd name="csY1" fmla="*/ 195643 h 1893865"/>
                <a:gd name="csX2" fmla="*/ 2581925 w 2638227"/>
                <a:gd name="csY2" fmla="*/ 1178568 h 1893865"/>
                <a:gd name="csX3" fmla="*/ 2288402 w 2638227"/>
                <a:gd name="csY3" fmla="*/ 1893865 h 1893865"/>
                <a:gd name="csX0" fmla="*/ 0 w 2628131"/>
                <a:gd name="csY0" fmla="*/ 108072 h 1893865"/>
                <a:gd name="csX1" fmla="*/ 1707886 w 2628131"/>
                <a:gd name="csY1" fmla="*/ 195643 h 1893865"/>
                <a:gd name="csX2" fmla="*/ 2581925 w 2628131"/>
                <a:gd name="csY2" fmla="*/ 1178568 h 1893865"/>
                <a:gd name="csX3" fmla="*/ 2288402 w 2628131"/>
                <a:gd name="csY3" fmla="*/ 1893865 h 1893865"/>
                <a:gd name="csX0" fmla="*/ 0 w 2643814"/>
                <a:gd name="csY0" fmla="*/ 108072 h 1816190"/>
                <a:gd name="csX1" fmla="*/ 1707886 w 2643814"/>
                <a:gd name="csY1" fmla="*/ 195643 h 1816190"/>
                <a:gd name="csX2" fmla="*/ 2581925 w 2643814"/>
                <a:gd name="csY2" fmla="*/ 1178568 h 1816190"/>
                <a:gd name="csX3" fmla="*/ 2336304 w 2643814"/>
                <a:gd name="csY3" fmla="*/ 1816190 h 1816190"/>
                <a:gd name="csX0" fmla="*/ 0 w 2628446"/>
                <a:gd name="csY0" fmla="*/ 108072 h 1816190"/>
                <a:gd name="csX1" fmla="*/ 1707886 w 2628446"/>
                <a:gd name="csY1" fmla="*/ 195643 h 1816190"/>
                <a:gd name="csX2" fmla="*/ 2581925 w 2628446"/>
                <a:gd name="csY2" fmla="*/ 1178568 h 1816190"/>
                <a:gd name="csX3" fmla="*/ 2336304 w 2628446"/>
                <a:gd name="csY3" fmla="*/ 1816190 h 1816190"/>
                <a:gd name="csX0" fmla="*/ 0 w 2614680"/>
                <a:gd name="csY0" fmla="*/ 108072 h 1816190"/>
                <a:gd name="csX1" fmla="*/ 1707886 w 2614680"/>
                <a:gd name="csY1" fmla="*/ 195643 h 1816190"/>
                <a:gd name="csX2" fmla="*/ 2581925 w 2614680"/>
                <a:gd name="csY2" fmla="*/ 1178568 h 1816190"/>
                <a:gd name="csX3" fmla="*/ 2336304 w 2614680"/>
                <a:gd name="csY3" fmla="*/ 1816190 h 1816190"/>
              </a:gdLst>
              <a:ahLst/>
              <a:cxnLst>
                <a:cxn ang="0">
                  <a:pos x="csX0" y="csY0"/>
                </a:cxn>
                <a:cxn ang="0">
                  <a:pos x="csX1" y="csY1"/>
                </a:cxn>
                <a:cxn ang="0">
                  <a:pos x="csX2" y="csY2"/>
                </a:cxn>
                <a:cxn ang="0">
                  <a:pos x="csX3" y="csY3"/>
                </a:cxn>
              </a:cxnLst>
              <a:rect l="l" t="t" r="r" b="b"/>
              <a:pathLst>
                <a:path w="2614680" h="1816190">
                  <a:moveTo>
                    <a:pt x="0" y="108072"/>
                  </a:moveTo>
                  <a:cubicBezTo>
                    <a:pt x="350196" y="-93831"/>
                    <a:pt x="1277565" y="17227"/>
                    <a:pt x="1707886" y="195643"/>
                  </a:cubicBezTo>
                  <a:cubicBezTo>
                    <a:pt x="2138207" y="374059"/>
                    <a:pt x="2477189" y="908477"/>
                    <a:pt x="2581925" y="1178568"/>
                  </a:cubicBezTo>
                  <a:cubicBezTo>
                    <a:pt x="2686661" y="1448659"/>
                    <a:pt x="2522820" y="1685206"/>
                    <a:pt x="2336304" y="1816190"/>
                  </a:cubicBez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Box 4">
              <a:extLst>
                <a:ext uri="{FF2B5EF4-FFF2-40B4-BE49-F238E27FC236}">
                  <a16:creationId xmlns:a16="http://schemas.microsoft.com/office/drawing/2014/main" id="{175BD542-0593-BCA6-B76A-60F657343D34}"/>
                </a:ext>
              </a:extLst>
            </p:cNvPr>
            <p:cNvSpPr txBox="1"/>
            <p:nvPr/>
          </p:nvSpPr>
          <p:spPr>
            <a:xfrm>
              <a:off x="450116" y="5406017"/>
              <a:ext cx="1184940" cy="523220"/>
            </a:xfrm>
            <a:prstGeom prst="rect">
              <a:avLst/>
            </a:prstGeom>
            <a:noFill/>
          </p:spPr>
          <p:txBody>
            <a:bodyPr wrap="none" rtlCol="0">
              <a:spAutoFit/>
            </a:bodyPr>
            <a:lstStyle/>
            <a:p>
              <a:pPr algn="l"/>
              <a:r>
                <a:rPr lang="en-GB" sz="2800" dirty="0">
                  <a:solidFill>
                    <a:schemeClr val="accent5"/>
                  </a:solidFill>
                  <a:latin typeface="Arial" panose="020B0604020202020204" pitchFamily="34" charset="0"/>
                  <a:cs typeface="Arial" panose="020B0604020202020204" pitchFamily="34" charset="0"/>
                </a:rPr>
                <a:t>Matán</a:t>
              </a:r>
            </a:p>
          </p:txBody>
        </p:sp>
        <p:cxnSp>
          <p:nvCxnSpPr>
            <p:cNvPr id="11" name="Straight Connector 10">
              <a:extLst>
                <a:ext uri="{FF2B5EF4-FFF2-40B4-BE49-F238E27FC236}">
                  <a16:creationId xmlns:a16="http://schemas.microsoft.com/office/drawing/2014/main" id="{782811CB-A98E-5229-4BC5-9FB3763B881B}"/>
                </a:ext>
              </a:extLst>
            </p:cNvPr>
            <p:cNvCxnSpPr>
              <a:cxnSpLocks/>
            </p:cNvCxnSpPr>
            <p:nvPr/>
          </p:nvCxnSpPr>
          <p:spPr>
            <a:xfrm flipH="1" flipV="1">
              <a:off x="2367472" y="5027345"/>
              <a:ext cx="1300281" cy="360197"/>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A44AA5A7-0F4E-3852-EAF3-F4E328F17384}"/>
                </a:ext>
              </a:extLst>
            </p:cNvPr>
            <p:cNvSpPr txBox="1"/>
            <p:nvPr/>
          </p:nvSpPr>
          <p:spPr>
            <a:xfrm>
              <a:off x="2612605" y="5409712"/>
              <a:ext cx="864339" cy="523220"/>
            </a:xfrm>
            <a:prstGeom prst="rect">
              <a:avLst/>
            </a:prstGeom>
            <a:noFill/>
          </p:spPr>
          <p:txBody>
            <a:bodyPr wrap="none" rtlCol="0">
              <a:spAutoFit/>
            </a:bodyPr>
            <a:lstStyle/>
            <a:p>
              <a:pPr algn="l"/>
              <a:r>
                <a:rPr lang="en-GB" sz="2800" dirty="0">
                  <a:solidFill>
                    <a:schemeClr val="accent5"/>
                  </a:solidFill>
                  <a:latin typeface="Arial" panose="020B0604020202020204" pitchFamily="34" charset="0"/>
                  <a:cs typeface="Arial" panose="020B0604020202020204" pitchFamily="34" charset="0"/>
                </a:rPr>
                <a:t>Saill</a:t>
              </a:r>
            </a:p>
          </p:txBody>
        </p:sp>
        <p:sp>
          <p:nvSpPr>
            <p:cNvPr id="13" name="Freeform: Shape 12">
              <a:extLst>
                <a:ext uri="{FF2B5EF4-FFF2-40B4-BE49-F238E27FC236}">
                  <a16:creationId xmlns:a16="http://schemas.microsoft.com/office/drawing/2014/main" id="{9ED30647-D5C5-A59F-6179-C18B929B19AB}"/>
                </a:ext>
              </a:extLst>
            </p:cNvPr>
            <p:cNvSpPr/>
            <p:nvPr/>
          </p:nvSpPr>
          <p:spPr>
            <a:xfrm rot="11541745">
              <a:off x="2910942" y="5064956"/>
              <a:ext cx="183332" cy="257591"/>
            </a:xfrm>
            <a:custGeom>
              <a:avLst/>
              <a:gdLst>
                <a:gd name="csX0" fmla="*/ 19455 w 272375"/>
                <a:gd name="csY0" fmla="*/ 0 h 233464"/>
                <a:gd name="csX1" fmla="*/ 272375 w 272375"/>
                <a:gd name="csY1" fmla="*/ 116732 h 233464"/>
                <a:gd name="csX2" fmla="*/ 0 w 272375"/>
                <a:gd name="csY2" fmla="*/ 233464 h 233464"/>
              </a:gdLst>
              <a:ahLst/>
              <a:cxnLst>
                <a:cxn ang="0">
                  <a:pos x="csX0" y="csY0"/>
                </a:cxn>
                <a:cxn ang="0">
                  <a:pos x="csX1" y="csY1"/>
                </a:cxn>
                <a:cxn ang="0">
                  <a:pos x="csX2" y="csY2"/>
                </a:cxn>
              </a:cxnLst>
              <a:rect l="l" t="t" r="r" b="b"/>
              <a:pathLst>
                <a:path w="272375" h="233464">
                  <a:moveTo>
                    <a:pt x="19455" y="0"/>
                  </a:moveTo>
                  <a:lnTo>
                    <a:pt x="272375" y="116732"/>
                  </a:lnTo>
                  <a:lnTo>
                    <a:pt x="0" y="233464"/>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596AB8C7-8488-C757-D034-208022BE5764}"/>
                </a:ext>
              </a:extLst>
            </p:cNvPr>
            <p:cNvSpPr txBox="1"/>
            <p:nvPr/>
          </p:nvSpPr>
          <p:spPr>
            <a:xfrm>
              <a:off x="232974" y="5826437"/>
              <a:ext cx="2144949" cy="523220"/>
            </a:xfrm>
            <a:prstGeom prst="rect">
              <a:avLst/>
            </a:prstGeom>
            <a:noFill/>
          </p:spPr>
          <p:txBody>
            <a:bodyPr wrap="square">
              <a:spAutoFit/>
            </a:bodyPr>
            <a:lstStyle/>
            <a:p>
              <a:r>
                <a:rPr lang="en-GB" sz="2800" dirty="0"/>
                <a:t>1600 m s⁻¹ </a:t>
              </a:r>
            </a:p>
          </p:txBody>
        </p:sp>
        <p:sp>
          <p:nvSpPr>
            <p:cNvPr id="16" name="TextBox 15">
              <a:extLst>
                <a:ext uri="{FF2B5EF4-FFF2-40B4-BE49-F238E27FC236}">
                  <a16:creationId xmlns:a16="http://schemas.microsoft.com/office/drawing/2014/main" id="{AFDEAC82-E85B-0564-F1E8-313284F07A0C}"/>
                </a:ext>
              </a:extLst>
            </p:cNvPr>
            <p:cNvSpPr txBox="1"/>
            <p:nvPr/>
          </p:nvSpPr>
          <p:spPr>
            <a:xfrm>
              <a:off x="2560015" y="5909020"/>
              <a:ext cx="2144949" cy="523220"/>
            </a:xfrm>
            <a:prstGeom prst="rect">
              <a:avLst/>
            </a:prstGeom>
            <a:noFill/>
          </p:spPr>
          <p:txBody>
            <a:bodyPr wrap="square">
              <a:spAutoFit/>
            </a:bodyPr>
            <a:lstStyle/>
            <a:p>
              <a:r>
                <a:rPr lang="en-GB" sz="2800" dirty="0"/>
                <a:t>1450 m s⁻¹ </a:t>
              </a:r>
            </a:p>
          </p:txBody>
        </p:sp>
        <p:cxnSp>
          <p:nvCxnSpPr>
            <p:cNvPr id="46" name="Straight Connector 45">
              <a:extLst>
                <a:ext uri="{FF2B5EF4-FFF2-40B4-BE49-F238E27FC236}">
                  <a16:creationId xmlns:a16="http://schemas.microsoft.com/office/drawing/2014/main" id="{D54F1D24-8E62-70CC-7209-81998A87667E}"/>
                </a:ext>
              </a:extLst>
            </p:cNvPr>
            <p:cNvCxnSpPr>
              <a:cxnSpLocks/>
              <a:endCxn id="51" idx="3"/>
            </p:cNvCxnSpPr>
            <p:nvPr/>
          </p:nvCxnSpPr>
          <p:spPr>
            <a:xfrm flipH="1" flipV="1">
              <a:off x="960839" y="4986775"/>
              <a:ext cx="1417084" cy="27694"/>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3DF10C21-EC24-900F-174E-FB42FB0EEE7D}"/>
                </a:ext>
              </a:extLst>
            </p:cNvPr>
            <p:cNvCxnSpPr>
              <a:cxnSpLocks/>
              <a:endCxn id="50" idx="3"/>
            </p:cNvCxnSpPr>
            <p:nvPr/>
          </p:nvCxnSpPr>
          <p:spPr>
            <a:xfrm flipH="1" flipV="1">
              <a:off x="1317277" y="4191853"/>
              <a:ext cx="1050195" cy="81846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54" name="Freeform: Shape 53">
              <a:extLst>
                <a:ext uri="{FF2B5EF4-FFF2-40B4-BE49-F238E27FC236}">
                  <a16:creationId xmlns:a16="http://schemas.microsoft.com/office/drawing/2014/main" id="{BE1D7090-E8CF-0E5B-E7CF-1642750600D3}"/>
                </a:ext>
              </a:extLst>
            </p:cNvPr>
            <p:cNvSpPr/>
            <p:nvPr/>
          </p:nvSpPr>
          <p:spPr>
            <a:xfrm rot="13264091">
              <a:off x="1537956" y="4312928"/>
              <a:ext cx="183332" cy="257591"/>
            </a:xfrm>
            <a:custGeom>
              <a:avLst/>
              <a:gdLst>
                <a:gd name="csX0" fmla="*/ 19455 w 272375"/>
                <a:gd name="csY0" fmla="*/ 0 h 233464"/>
                <a:gd name="csX1" fmla="*/ 272375 w 272375"/>
                <a:gd name="csY1" fmla="*/ 116732 h 233464"/>
                <a:gd name="csX2" fmla="*/ 0 w 272375"/>
                <a:gd name="csY2" fmla="*/ 233464 h 233464"/>
              </a:gdLst>
              <a:ahLst/>
              <a:cxnLst>
                <a:cxn ang="0">
                  <a:pos x="csX0" y="csY0"/>
                </a:cxn>
                <a:cxn ang="0">
                  <a:pos x="csX1" y="csY1"/>
                </a:cxn>
                <a:cxn ang="0">
                  <a:pos x="csX2" y="csY2"/>
                </a:cxn>
              </a:cxnLst>
              <a:rect l="l" t="t" r="r" b="b"/>
              <a:pathLst>
                <a:path w="272375" h="233464">
                  <a:moveTo>
                    <a:pt x="19455" y="0"/>
                  </a:moveTo>
                  <a:lnTo>
                    <a:pt x="272375" y="116732"/>
                  </a:lnTo>
                  <a:lnTo>
                    <a:pt x="0" y="233464"/>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Freeform: Shape 54">
              <a:extLst>
                <a:ext uri="{FF2B5EF4-FFF2-40B4-BE49-F238E27FC236}">
                  <a16:creationId xmlns:a16="http://schemas.microsoft.com/office/drawing/2014/main" id="{D71CFE28-4185-0ACF-F01A-CF6917E0E572}"/>
                </a:ext>
              </a:extLst>
            </p:cNvPr>
            <p:cNvSpPr/>
            <p:nvPr/>
          </p:nvSpPr>
          <p:spPr>
            <a:xfrm rot="11091609">
              <a:off x="1221427" y="4837318"/>
              <a:ext cx="183332" cy="257591"/>
            </a:xfrm>
            <a:custGeom>
              <a:avLst/>
              <a:gdLst>
                <a:gd name="csX0" fmla="*/ 19455 w 272375"/>
                <a:gd name="csY0" fmla="*/ 0 h 233464"/>
                <a:gd name="csX1" fmla="*/ 272375 w 272375"/>
                <a:gd name="csY1" fmla="*/ 116732 h 233464"/>
                <a:gd name="csX2" fmla="*/ 0 w 272375"/>
                <a:gd name="csY2" fmla="*/ 233464 h 233464"/>
              </a:gdLst>
              <a:ahLst/>
              <a:cxnLst>
                <a:cxn ang="0">
                  <a:pos x="csX0" y="csY0"/>
                </a:cxn>
                <a:cxn ang="0">
                  <a:pos x="csX1" y="csY1"/>
                </a:cxn>
                <a:cxn ang="0">
                  <a:pos x="csX2" y="csY2"/>
                </a:cxn>
              </a:cxnLst>
              <a:rect l="l" t="t" r="r" b="b"/>
              <a:pathLst>
                <a:path w="272375" h="233464">
                  <a:moveTo>
                    <a:pt x="19455" y="0"/>
                  </a:moveTo>
                  <a:lnTo>
                    <a:pt x="272375" y="116732"/>
                  </a:lnTo>
                  <a:lnTo>
                    <a:pt x="0" y="233464"/>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42" name="Straight Connector 41">
            <a:extLst>
              <a:ext uri="{FF2B5EF4-FFF2-40B4-BE49-F238E27FC236}">
                <a16:creationId xmlns:a16="http://schemas.microsoft.com/office/drawing/2014/main" id="{E2D66BD7-6FA7-6E95-9F07-1F2951EE4CAC}"/>
              </a:ext>
            </a:extLst>
          </p:cNvPr>
          <p:cNvCxnSpPr>
            <a:cxnSpLocks/>
          </p:cNvCxnSpPr>
          <p:nvPr/>
        </p:nvCxnSpPr>
        <p:spPr>
          <a:xfrm flipV="1">
            <a:off x="3381854" y="3028542"/>
            <a:ext cx="1739533" cy="765311"/>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10F7F93F-CB6D-FE51-9141-69540972770E}"/>
              </a:ext>
            </a:extLst>
          </p:cNvPr>
          <p:cNvSpPr txBox="1"/>
          <p:nvPr/>
        </p:nvSpPr>
        <p:spPr>
          <a:xfrm>
            <a:off x="4503644" y="2582959"/>
            <a:ext cx="1645002" cy="523220"/>
          </a:xfrm>
          <a:prstGeom prst="rect">
            <a:avLst/>
          </a:prstGeom>
          <a:noFill/>
        </p:spPr>
        <p:txBody>
          <a:bodyPr wrap="none" rtlCol="0">
            <a:spAutoFit/>
          </a:bodyPr>
          <a:lstStyle/>
          <a:p>
            <a:pPr algn="l"/>
            <a:r>
              <a:rPr lang="en-GB" sz="2800" dirty="0" err="1">
                <a:latin typeface="Arial" panose="020B0604020202020204" pitchFamily="34" charset="0"/>
                <a:cs typeface="Arial" panose="020B0604020202020204" pitchFamily="34" charset="0"/>
              </a:rPr>
              <a:t>Normálta</a:t>
            </a:r>
            <a:endParaRPr lang="en-GB" sz="2800" dirty="0">
              <a:latin typeface="Arial" panose="020B0604020202020204" pitchFamily="34" charset="0"/>
              <a:cs typeface="Arial" panose="020B0604020202020204" pitchFamily="34" charset="0"/>
            </a:endParaRPr>
          </a:p>
        </p:txBody>
      </p:sp>
      <p:sp>
        <p:nvSpPr>
          <p:cNvPr id="50" name="TextBox 49">
            <a:extLst>
              <a:ext uri="{FF2B5EF4-FFF2-40B4-BE49-F238E27FC236}">
                <a16:creationId xmlns:a16="http://schemas.microsoft.com/office/drawing/2014/main" id="{66343CCB-726A-3918-C13D-0554F5EA4188}"/>
              </a:ext>
            </a:extLst>
          </p:cNvPr>
          <p:cNvSpPr txBox="1"/>
          <p:nvPr/>
        </p:nvSpPr>
        <p:spPr>
          <a:xfrm>
            <a:off x="2439453" y="2434059"/>
            <a:ext cx="458780" cy="584775"/>
          </a:xfrm>
          <a:prstGeom prst="rect">
            <a:avLst/>
          </a:prstGeom>
          <a:noFill/>
        </p:spPr>
        <p:txBody>
          <a:bodyPr wrap="square" rtlCol="0">
            <a:spAutoFit/>
          </a:bodyPr>
          <a:lstStyle/>
          <a:p>
            <a:pPr algn="l"/>
            <a:r>
              <a:rPr lang="en-GB" sz="3200" dirty="0">
                <a:latin typeface="Arial" panose="020B0604020202020204" pitchFamily="34" charset="0"/>
                <a:cs typeface="Arial" panose="020B0604020202020204" pitchFamily="34" charset="0"/>
              </a:rPr>
              <a:t>A</a:t>
            </a:r>
          </a:p>
        </p:txBody>
      </p:sp>
      <p:sp>
        <p:nvSpPr>
          <p:cNvPr id="51" name="TextBox 50">
            <a:extLst>
              <a:ext uri="{FF2B5EF4-FFF2-40B4-BE49-F238E27FC236}">
                <a16:creationId xmlns:a16="http://schemas.microsoft.com/office/drawing/2014/main" id="{02849B98-8A5A-BF9F-9E92-2F7188C74775}"/>
              </a:ext>
            </a:extLst>
          </p:cNvPr>
          <p:cNvSpPr txBox="1"/>
          <p:nvPr/>
        </p:nvSpPr>
        <p:spPr>
          <a:xfrm>
            <a:off x="2083015" y="3228981"/>
            <a:ext cx="458780" cy="584775"/>
          </a:xfrm>
          <a:prstGeom prst="rect">
            <a:avLst/>
          </a:prstGeom>
          <a:noFill/>
        </p:spPr>
        <p:txBody>
          <a:bodyPr wrap="none" rtlCol="0">
            <a:spAutoFit/>
          </a:bodyPr>
          <a:lstStyle/>
          <a:p>
            <a:pPr algn="l"/>
            <a:r>
              <a:rPr lang="en-GB" sz="3200" dirty="0">
                <a:latin typeface="Arial" panose="020B0604020202020204" pitchFamily="34" charset="0"/>
                <a:cs typeface="Arial" panose="020B0604020202020204" pitchFamily="34" charset="0"/>
              </a:rPr>
              <a:t>B</a:t>
            </a:r>
          </a:p>
        </p:txBody>
      </p:sp>
      <p:sp>
        <p:nvSpPr>
          <p:cNvPr id="56" name="TextBox 55">
            <a:extLst>
              <a:ext uri="{FF2B5EF4-FFF2-40B4-BE49-F238E27FC236}">
                <a16:creationId xmlns:a16="http://schemas.microsoft.com/office/drawing/2014/main" id="{65F1FECD-01B2-CAFB-A637-FA052905C7EA}"/>
              </a:ext>
            </a:extLst>
          </p:cNvPr>
          <p:cNvSpPr txBox="1"/>
          <p:nvPr/>
        </p:nvSpPr>
        <p:spPr>
          <a:xfrm>
            <a:off x="24426" y="3754416"/>
            <a:ext cx="2004075" cy="523220"/>
          </a:xfrm>
          <a:prstGeom prst="rect">
            <a:avLst/>
          </a:prstGeom>
          <a:noFill/>
        </p:spPr>
        <p:txBody>
          <a:bodyPr wrap="none" rtlCol="0">
            <a:spAutoFit/>
          </a:bodyPr>
          <a:lstStyle/>
          <a:p>
            <a:pPr algn="l"/>
            <a:r>
              <a:rPr lang="en-GB" sz="2800" dirty="0" err="1">
                <a:solidFill>
                  <a:srgbClr val="2D00D2"/>
                </a:solidFill>
                <a:latin typeface="Arial" panose="020B0604020202020204" pitchFamily="34" charset="0"/>
                <a:cs typeface="Arial" panose="020B0604020202020204" pitchFamily="34" charset="0"/>
              </a:rPr>
              <a:t>Níos</a:t>
            </a:r>
            <a:r>
              <a:rPr lang="en-GB" sz="2800" dirty="0">
                <a:solidFill>
                  <a:srgbClr val="2D00D2"/>
                </a:solidFill>
                <a:latin typeface="Arial" panose="020B0604020202020204" pitchFamily="34" charset="0"/>
                <a:cs typeface="Arial" panose="020B0604020202020204" pitchFamily="34" charset="0"/>
              </a:rPr>
              <a:t> </a:t>
            </a:r>
            <a:r>
              <a:rPr lang="en-GB" sz="2800" dirty="0" err="1">
                <a:solidFill>
                  <a:srgbClr val="2D00D2"/>
                </a:solidFill>
                <a:latin typeface="Arial" panose="020B0604020202020204" pitchFamily="34" charset="0"/>
                <a:cs typeface="Arial" panose="020B0604020202020204" pitchFamily="34" charset="0"/>
              </a:rPr>
              <a:t>tapúla</a:t>
            </a:r>
            <a:endParaRPr lang="en-GB" sz="2800" dirty="0">
              <a:solidFill>
                <a:srgbClr val="2D00D2"/>
              </a:solidFill>
              <a:latin typeface="Arial" panose="020B0604020202020204" pitchFamily="34" charset="0"/>
              <a:cs typeface="Arial" panose="020B0604020202020204" pitchFamily="34" charset="0"/>
            </a:endParaRPr>
          </a:p>
        </p:txBody>
      </p:sp>
      <p:sp>
        <p:nvSpPr>
          <p:cNvPr id="57" name="TextBox 56">
            <a:extLst>
              <a:ext uri="{FF2B5EF4-FFF2-40B4-BE49-F238E27FC236}">
                <a16:creationId xmlns:a16="http://schemas.microsoft.com/office/drawing/2014/main" id="{8ADEBC58-2BD3-2EF0-F3C6-5CC0DBE63FB8}"/>
              </a:ext>
            </a:extLst>
          </p:cNvPr>
          <p:cNvSpPr txBox="1"/>
          <p:nvPr/>
        </p:nvSpPr>
        <p:spPr>
          <a:xfrm>
            <a:off x="6285920" y="3695329"/>
            <a:ext cx="1963999" cy="523220"/>
          </a:xfrm>
          <a:prstGeom prst="rect">
            <a:avLst/>
          </a:prstGeom>
          <a:noFill/>
        </p:spPr>
        <p:txBody>
          <a:bodyPr wrap="none" rtlCol="0">
            <a:spAutoFit/>
          </a:bodyPr>
          <a:lstStyle/>
          <a:p>
            <a:pPr algn="l"/>
            <a:r>
              <a:rPr lang="en-GB" sz="2800" dirty="0" err="1">
                <a:solidFill>
                  <a:srgbClr val="2D00D2"/>
                </a:solidFill>
                <a:latin typeface="Arial" panose="020B0604020202020204" pitchFamily="34" charset="0"/>
                <a:cs typeface="Arial" panose="020B0604020202020204" pitchFamily="34" charset="0"/>
              </a:rPr>
              <a:t>Níos</a:t>
            </a:r>
            <a:r>
              <a:rPr lang="en-GB" sz="2800" dirty="0">
                <a:solidFill>
                  <a:srgbClr val="2D00D2"/>
                </a:solidFill>
                <a:latin typeface="Arial" panose="020B0604020202020204" pitchFamily="34" charset="0"/>
                <a:cs typeface="Arial" panose="020B0604020202020204" pitchFamily="34" charset="0"/>
              </a:rPr>
              <a:t> </a:t>
            </a:r>
            <a:r>
              <a:rPr lang="en-GB" sz="2800" dirty="0" err="1">
                <a:solidFill>
                  <a:srgbClr val="2D00D2"/>
                </a:solidFill>
                <a:latin typeface="Arial" panose="020B0604020202020204" pitchFamily="34" charset="0"/>
                <a:cs typeface="Arial" panose="020B0604020202020204" pitchFamily="34" charset="0"/>
              </a:rPr>
              <a:t>moille</a:t>
            </a:r>
            <a:endParaRPr lang="en-GB" sz="2800" dirty="0">
              <a:solidFill>
                <a:srgbClr val="2D00D2"/>
              </a:solidFill>
              <a:latin typeface="Arial" panose="020B0604020202020204" pitchFamily="34" charset="0"/>
              <a:cs typeface="Arial" panose="020B0604020202020204" pitchFamily="34" charset="0"/>
            </a:endParaRPr>
          </a:p>
        </p:txBody>
      </p:sp>
      <p:sp>
        <p:nvSpPr>
          <p:cNvPr id="58" name="TextBox 57">
            <a:extLst>
              <a:ext uri="{FF2B5EF4-FFF2-40B4-BE49-F238E27FC236}">
                <a16:creationId xmlns:a16="http://schemas.microsoft.com/office/drawing/2014/main" id="{6F713052-3967-A58F-B998-2B1E0DDE776E}"/>
              </a:ext>
            </a:extLst>
          </p:cNvPr>
          <p:cNvSpPr txBox="1"/>
          <p:nvPr/>
        </p:nvSpPr>
        <p:spPr>
          <a:xfrm>
            <a:off x="651594" y="5630720"/>
            <a:ext cx="7893947" cy="954107"/>
          </a:xfrm>
          <a:prstGeom prst="rect">
            <a:avLst/>
          </a:prstGeom>
          <a:noFill/>
        </p:spPr>
        <p:txBody>
          <a:bodyPr wrap="square" rtlCol="0">
            <a:spAutoFit/>
          </a:bodyPr>
          <a:lstStyle/>
          <a:p>
            <a:pPr algn="l"/>
            <a:r>
              <a:rPr lang="en-GB" sz="2800" dirty="0">
                <a:solidFill>
                  <a:srgbClr val="2D00D2"/>
                </a:solidFill>
                <a:latin typeface="Arial" panose="020B0604020202020204" pitchFamily="34" charset="0"/>
                <a:cs typeface="Arial" panose="020B0604020202020204" pitchFamily="34" charset="0"/>
              </a:rPr>
              <a:t>A, </a:t>
            </a:r>
            <a:r>
              <a:rPr lang="en-GB" sz="2800" dirty="0" err="1">
                <a:solidFill>
                  <a:srgbClr val="2D00D2"/>
                </a:solidFill>
                <a:latin typeface="Arial" panose="020B0604020202020204" pitchFamily="34" charset="0"/>
                <a:cs typeface="Arial" panose="020B0604020202020204" pitchFamily="34" charset="0"/>
              </a:rPr>
              <a:t>athraonann</a:t>
            </a:r>
            <a:r>
              <a:rPr lang="en-GB" sz="2800" dirty="0">
                <a:solidFill>
                  <a:srgbClr val="2D00D2"/>
                </a:solidFill>
                <a:latin typeface="Arial" panose="020B0604020202020204" pitchFamily="34" charset="0"/>
                <a:cs typeface="Arial" panose="020B0604020202020204" pitchFamily="34" charset="0"/>
              </a:rPr>
              <a:t> na </a:t>
            </a:r>
            <a:r>
              <a:rPr lang="en-GB" sz="2800" dirty="0" err="1">
                <a:solidFill>
                  <a:srgbClr val="2D00D2"/>
                </a:solidFill>
                <a:latin typeface="Arial" panose="020B0604020202020204" pitchFamily="34" charset="0"/>
                <a:cs typeface="Arial" panose="020B0604020202020204" pitchFamily="34" charset="0"/>
              </a:rPr>
              <a:t>tonntaón</a:t>
            </a:r>
            <a:r>
              <a:rPr lang="en-GB" sz="2800" dirty="0">
                <a:solidFill>
                  <a:srgbClr val="2D00D2"/>
                </a:solidFill>
                <a:latin typeface="Arial" panose="020B0604020202020204" pitchFamily="34" charset="0"/>
                <a:cs typeface="Arial" panose="020B0604020202020204" pitchFamily="34" charset="0"/>
              </a:rPr>
              <a:t> </a:t>
            </a:r>
            <a:r>
              <a:rPr lang="en-GB" sz="2800" dirty="0" err="1">
                <a:solidFill>
                  <a:srgbClr val="2D00D2"/>
                </a:solidFill>
                <a:latin typeface="Arial" panose="020B0604020202020204" pitchFamily="34" charset="0"/>
                <a:cs typeface="Arial" panose="020B0604020202020204" pitchFamily="34" charset="0"/>
              </a:rPr>
              <a:t>normálta</a:t>
            </a:r>
            <a:r>
              <a:rPr lang="en-GB" sz="2800" dirty="0">
                <a:solidFill>
                  <a:srgbClr val="2D00D2"/>
                </a:solidFill>
                <a:latin typeface="Arial" panose="020B0604020202020204" pitchFamily="34" charset="0"/>
                <a:cs typeface="Arial" panose="020B0604020202020204" pitchFamily="34" charset="0"/>
              </a:rPr>
              <a:t> </a:t>
            </a:r>
            <a:r>
              <a:rPr lang="en-GB" sz="2800" dirty="0" err="1">
                <a:solidFill>
                  <a:srgbClr val="2D00D2"/>
                </a:solidFill>
                <a:latin typeface="Arial" panose="020B0604020202020204" pitchFamily="34" charset="0"/>
                <a:cs typeface="Arial" panose="020B0604020202020204" pitchFamily="34" charset="0"/>
              </a:rPr>
              <a:t>nuair</a:t>
            </a:r>
            <a:r>
              <a:rPr lang="en-GB" sz="2800" dirty="0">
                <a:solidFill>
                  <a:srgbClr val="2D00D2"/>
                </a:solidFill>
                <a:latin typeface="Arial" panose="020B0604020202020204" pitchFamily="34" charset="0"/>
                <a:cs typeface="Arial" panose="020B0604020202020204" pitchFamily="34" charset="0"/>
              </a:rPr>
              <a:t> a tá </a:t>
            </a:r>
            <a:r>
              <a:rPr lang="en-GB" sz="2800" dirty="0" err="1">
                <a:solidFill>
                  <a:srgbClr val="2D00D2"/>
                </a:solidFill>
                <a:latin typeface="Arial" panose="020B0604020202020204" pitchFamily="34" charset="0"/>
                <a:cs typeface="Arial" panose="020B0604020202020204" pitchFamily="34" charset="0"/>
              </a:rPr>
              <a:t>siad</a:t>
            </a:r>
            <a:r>
              <a:rPr lang="en-GB" sz="2800" dirty="0">
                <a:solidFill>
                  <a:srgbClr val="2D00D2"/>
                </a:solidFill>
                <a:latin typeface="Arial" panose="020B0604020202020204" pitchFamily="34" charset="0"/>
                <a:cs typeface="Arial" panose="020B0604020202020204" pitchFamily="34" charset="0"/>
              </a:rPr>
              <a:t> ag </a:t>
            </a:r>
            <a:r>
              <a:rPr lang="en-GB" sz="2800" dirty="0" err="1">
                <a:solidFill>
                  <a:srgbClr val="2D00D2"/>
                </a:solidFill>
                <a:latin typeface="Arial" panose="020B0604020202020204" pitchFamily="34" charset="0"/>
                <a:cs typeface="Arial" panose="020B0604020202020204" pitchFamily="34" charset="0"/>
              </a:rPr>
              <a:t>dul</a:t>
            </a:r>
            <a:r>
              <a:rPr lang="en-GB" sz="2800" dirty="0">
                <a:solidFill>
                  <a:srgbClr val="2D00D2"/>
                </a:solidFill>
                <a:latin typeface="Arial" panose="020B0604020202020204" pitchFamily="34" charset="0"/>
                <a:cs typeface="Arial" panose="020B0604020202020204" pitchFamily="34" charset="0"/>
              </a:rPr>
              <a:t> </a:t>
            </a:r>
            <a:r>
              <a:rPr lang="en-GB" sz="2800" dirty="0" err="1">
                <a:solidFill>
                  <a:srgbClr val="2D00D2"/>
                </a:solidFill>
                <a:latin typeface="Arial" panose="020B0604020202020204" pitchFamily="34" charset="0"/>
                <a:cs typeface="Arial" panose="020B0604020202020204" pitchFamily="34" charset="0"/>
              </a:rPr>
              <a:t>isteach</a:t>
            </a:r>
            <a:r>
              <a:rPr lang="en-GB" sz="2800" dirty="0">
                <a:solidFill>
                  <a:srgbClr val="2D00D2"/>
                </a:solidFill>
                <a:latin typeface="Arial" panose="020B0604020202020204" pitchFamily="34" charset="0"/>
                <a:cs typeface="Arial" panose="020B0604020202020204" pitchFamily="34" charset="0"/>
              </a:rPr>
              <a:t> i meán </a:t>
            </a:r>
            <a:r>
              <a:rPr lang="en-GB" sz="2800" dirty="0" err="1">
                <a:solidFill>
                  <a:srgbClr val="2D00D2"/>
                </a:solidFill>
                <a:latin typeface="Arial" panose="020B0604020202020204" pitchFamily="34" charset="0"/>
                <a:cs typeface="Arial" panose="020B0604020202020204" pitchFamily="34" charset="0"/>
              </a:rPr>
              <a:t>níos</a:t>
            </a:r>
            <a:r>
              <a:rPr lang="en-GB" sz="2800" dirty="0">
                <a:solidFill>
                  <a:srgbClr val="2D00D2"/>
                </a:solidFill>
                <a:latin typeface="Arial" panose="020B0604020202020204" pitchFamily="34" charset="0"/>
                <a:cs typeface="Arial" panose="020B0604020202020204" pitchFamily="34" charset="0"/>
              </a:rPr>
              <a:t> </a:t>
            </a:r>
            <a:r>
              <a:rPr lang="en-GB" sz="2800" dirty="0" err="1">
                <a:solidFill>
                  <a:srgbClr val="2D00D2"/>
                </a:solidFill>
                <a:latin typeface="Arial" panose="020B0604020202020204" pitchFamily="34" charset="0"/>
                <a:cs typeface="Arial" panose="020B0604020202020204" pitchFamily="34" charset="0"/>
              </a:rPr>
              <a:t>tapúla</a:t>
            </a:r>
            <a:r>
              <a:rPr lang="en-GB" sz="2800" dirty="0">
                <a:solidFill>
                  <a:srgbClr val="2D00D2"/>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733985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0CB34-27A8-272F-C0B2-9742EF2E01A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ADC3DEB-C20F-E030-6129-765885EB9F6F}"/>
              </a:ext>
            </a:extLst>
          </p:cNvPr>
          <p:cNvSpPr>
            <a:spLocks noGrp="1"/>
          </p:cNvSpPr>
          <p:nvPr>
            <p:ph type="title"/>
          </p:nvPr>
        </p:nvSpPr>
        <p:spPr/>
        <p:txBody>
          <a:bodyPr>
            <a:normAutofit fontScale="90000"/>
          </a:bodyPr>
          <a:lstStyle/>
          <a:p>
            <a:r>
              <a:rPr lang="en-GB" dirty="0" err="1"/>
              <a:t>Cleachtadh</a:t>
            </a:r>
            <a:r>
              <a:rPr lang="en-GB" dirty="0"/>
              <a:t> (AL)</a:t>
            </a:r>
          </a:p>
        </p:txBody>
      </p:sp>
      <p:sp>
        <p:nvSpPr>
          <p:cNvPr id="4" name="Text Placeholder 3">
            <a:extLst>
              <a:ext uri="{FF2B5EF4-FFF2-40B4-BE49-F238E27FC236}">
                <a16:creationId xmlns:a16="http://schemas.microsoft.com/office/drawing/2014/main" id="{23F9E006-BFCB-4252-43B4-0C25DC8FA72B}"/>
              </a:ext>
            </a:extLst>
          </p:cNvPr>
          <p:cNvSpPr>
            <a:spLocks noGrp="1"/>
          </p:cNvSpPr>
          <p:nvPr>
            <p:ph type="body" sz="quarter" idx="10"/>
          </p:nvPr>
        </p:nvSpPr>
        <p:spPr>
          <a:xfrm>
            <a:off x="122292" y="461664"/>
            <a:ext cx="8899415" cy="1255728"/>
          </a:xfrm>
        </p:spPr>
        <p:txBody>
          <a:bodyPr/>
          <a:lstStyle/>
          <a:p>
            <a:r>
              <a:rPr lang="ga-IE" dirty="0"/>
              <a:t>Is é 1590 m s⁻¹ luas na fuaime san ae agus is é 1450 m s⁻¹ é sa saill </a:t>
            </a:r>
            <a:r>
              <a:rPr lang="en-IE" dirty="0" err="1"/>
              <a:t>timpeall</a:t>
            </a:r>
            <a:r>
              <a:rPr lang="ga-IE" dirty="0"/>
              <a:t>; cad é an t-innéacs athraonta do thonnta fuaime atá ag dul ón ae isteach sa saill?</a:t>
            </a:r>
            <a:endParaRPr lang="en-IE"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7BE4A1A-1F12-0CA4-481E-08F1C8A0B4ED}"/>
                  </a:ext>
                </a:extLst>
              </p:cNvPr>
              <p:cNvSpPr txBox="1"/>
              <p:nvPr/>
            </p:nvSpPr>
            <p:spPr>
              <a:xfrm>
                <a:off x="5709421" y="2247614"/>
                <a:ext cx="815480" cy="554254"/>
              </a:xfrm>
              <a:prstGeom prst="rect">
                <a:avLst/>
              </a:prstGeom>
              <a:noFill/>
            </p:spPr>
            <p:txBody>
              <a:bodyPr wrap="none" rtlCol="0">
                <a:spAutoFit/>
              </a:bodyPr>
              <a:lstStyle/>
              <a:p>
                <a:pPr algn="l"/>
                <a14:m>
                  <m:oMathPara xmlns:m="http://schemas.openxmlformats.org/officeDocument/2006/math">
                    <m:oMath>
                      <m:r>
                        <a:rPr lang="en-GB" sz="1600" b="0" i="1" smtClean="0">
                          <a:solidFill>
                            <a:srgbClr val="2D00D2"/>
                          </a:solidFill>
                          <a:latin typeface="Cambria Math" panose="02040503050406030204" pitchFamily="18" charset="0"/>
                          <a:cs typeface="Arial" panose="020B0604020202020204" pitchFamily="34" charset="0"/>
                        </a:rPr>
                        <m:t>𝑛</m:t>
                      </m:r>
                      <m:r>
                        <a:rPr lang="en-GB" sz="1600" b="0" i="1" smtClean="0">
                          <a:solidFill>
                            <a:srgbClr val="2D00D2"/>
                          </a:solidFill>
                          <a:latin typeface="Cambria Math" panose="02040503050406030204" pitchFamily="18" charset="0"/>
                          <a:cs typeface="Arial" panose="020B0604020202020204" pitchFamily="34" charset="0"/>
                        </a:rPr>
                        <m:t>=</m:t>
                      </m:r>
                      <m:f>
                        <m:fPr>
                          <m:ctrlPr>
                            <a:rPr lang="en-GB" sz="1600" b="0" i="1" smtClean="0">
                              <a:solidFill>
                                <a:srgbClr val="2D00D2"/>
                              </a:solidFill>
                              <a:latin typeface="Cambria Math" panose="02040503050406030204" pitchFamily="18" charset="0"/>
                              <a:cs typeface="Arial" panose="020B0604020202020204" pitchFamily="34" charset="0"/>
                            </a:rPr>
                          </m:ctrlPr>
                        </m:fPr>
                        <m:num>
                          <m:sSub>
                            <m:sSubPr>
                              <m:ctrlPr>
                                <a:rPr lang="en-GB" sz="1600" b="0" i="1" smtClean="0">
                                  <a:solidFill>
                                    <a:srgbClr val="2D00D2"/>
                                  </a:solidFill>
                                  <a:latin typeface="Cambria Math" panose="02040503050406030204" pitchFamily="18" charset="0"/>
                                  <a:cs typeface="Arial" panose="020B0604020202020204" pitchFamily="34" charset="0"/>
                                </a:rPr>
                              </m:ctrlPr>
                            </m:sSubPr>
                            <m:e>
                              <m:r>
                                <a:rPr lang="en-GB" sz="1600" b="0" i="1" smtClean="0">
                                  <a:solidFill>
                                    <a:srgbClr val="2D00D2"/>
                                  </a:solidFill>
                                  <a:latin typeface="Cambria Math" panose="02040503050406030204" pitchFamily="18" charset="0"/>
                                  <a:cs typeface="Arial" panose="020B0604020202020204" pitchFamily="34" charset="0"/>
                                </a:rPr>
                                <m:t>𝑐</m:t>
                              </m:r>
                            </m:e>
                            <m:sub>
                              <m:r>
                                <a:rPr lang="en-GB" sz="1600" b="0" i="1" smtClean="0">
                                  <a:solidFill>
                                    <a:srgbClr val="2D00D2"/>
                                  </a:solidFill>
                                  <a:latin typeface="Cambria Math" panose="02040503050406030204" pitchFamily="18" charset="0"/>
                                  <a:cs typeface="Arial" panose="020B0604020202020204" pitchFamily="34" charset="0"/>
                                </a:rPr>
                                <m:t>1</m:t>
                              </m:r>
                            </m:sub>
                          </m:sSub>
                        </m:num>
                        <m:den>
                          <m:sSub>
                            <m:sSubPr>
                              <m:ctrlPr>
                                <a:rPr lang="en-GB" sz="1600" b="0" i="1" smtClean="0">
                                  <a:solidFill>
                                    <a:srgbClr val="2D00D2"/>
                                  </a:solidFill>
                                  <a:latin typeface="Cambria Math" panose="02040503050406030204" pitchFamily="18" charset="0"/>
                                  <a:cs typeface="Arial" panose="020B0604020202020204" pitchFamily="34" charset="0"/>
                                </a:rPr>
                              </m:ctrlPr>
                            </m:sSubPr>
                            <m:e>
                              <m:r>
                                <a:rPr lang="en-GB" sz="1600" b="0" i="1" smtClean="0">
                                  <a:solidFill>
                                    <a:srgbClr val="2D00D2"/>
                                  </a:solidFill>
                                  <a:latin typeface="Cambria Math" panose="02040503050406030204" pitchFamily="18" charset="0"/>
                                  <a:cs typeface="Arial" panose="020B0604020202020204" pitchFamily="34" charset="0"/>
                                </a:rPr>
                                <m:t>𝑐</m:t>
                              </m:r>
                            </m:e>
                            <m:sub>
                              <m:r>
                                <a:rPr lang="en-GB" sz="1600" b="0" i="1" smtClean="0">
                                  <a:solidFill>
                                    <a:srgbClr val="2D00D2"/>
                                  </a:solidFill>
                                  <a:latin typeface="Cambria Math" panose="02040503050406030204" pitchFamily="18" charset="0"/>
                                  <a:cs typeface="Arial" panose="020B0604020202020204" pitchFamily="34" charset="0"/>
                                </a:rPr>
                                <m:t>2</m:t>
                              </m:r>
                            </m:sub>
                          </m:sSub>
                        </m:den>
                      </m:f>
                    </m:oMath>
                  </m:oMathPara>
                </a14:m>
                <a:endParaRPr lang="en-GB" sz="1600" dirty="0">
                  <a:solidFill>
                    <a:srgbClr val="2D00D2"/>
                  </a:solidFill>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07BE4A1A-1F12-0CA4-481E-08F1C8A0B4ED}"/>
                  </a:ext>
                </a:extLst>
              </p:cNvPr>
              <p:cNvSpPr txBox="1">
                <a:spLocks noRot="1" noChangeAspect="1" noMove="1" noResize="1" noEditPoints="1" noAdjustHandles="1" noChangeArrowheads="1" noChangeShapeType="1" noTextEdit="1"/>
              </p:cNvSpPr>
              <p:nvPr/>
            </p:nvSpPr>
            <p:spPr>
              <a:xfrm>
                <a:off x="5709421" y="2247614"/>
                <a:ext cx="815480" cy="55425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8F6C087-9F5A-C282-67A9-F980F16BFE91}"/>
                  </a:ext>
                </a:extLst>
              </p:cNvPr>
              <p:cNvSpPr txBox="1"/>
              <p:nvPr/>
            </p:nvSpPr>
            <p:spPr>
              <a:xfrm>
                <a:off x="6524901" y="2160026"/>
                <a:ext cx="1086067" cy="559961"/>
              </a:xfrm>
              <a:prstGeom prst="rect">
                <a:avLst/>
              </a:prstGeom>
              <a:noFill/>
            </p:spPr>
            <p:txBody>
              <a:bodyPr wrap="none" rtlCol="0">
                <a:spAutoFit/>
              </a:bodyPr>
              <a:lstStyle/>
              <a:p>
                <a:pPr algn="l"/>
                <a14:m>
                  <m:oMathPara xmlns:m="http://schemas.openxmlformats.org/officeDocument/2006/math">
                    <m:oMath>
                      <m:r>
                        <a:rPr lang="en-GB" sz="1600" b="0" i="1" smtClean="0">
                          <a:solidFill>
                            <a:srgbClr val="2D00D2"/>
                          </a:solidFill>
                          <a:latin typeface="Cambria Math" panose="02040503050406030204" pitchFamily="18" charset="0"/>
                          <a:cs typeface="Arial" panose="020B0604020202020204" pitchFamily="34" charset="0"/>
                        </a:rPr>
                        <m:t>𝑛</m:t>
                      </m:r>
                      <m:r>
                        <a:rPr lang="en-GB" sz="1600" b="0" i="1" smtClean="0">
                          <a:solidFill>
                            <a:srgbClr val="2D00D2"/>
                          </a:solidFill>
                          <a:latin typeface="Cambria Math" panose="02040503050406030204" pitchFamily="18" charset="0"/>
                          <a:cs typeface="Arial" panose="020B0604020202020204" pitchFamily="34" charset="0"/>
                        </a:rPr>
                        <m:t>=</m:t>
                      </m:r>
                      <m:f>
                        <m:fPr>
                          <m:ctrlPr>
                            <a:rPr lang="en-GB" sz="1600" b="0" i="1" smtClean="0">
                              <a:solidFill>
                                <a:srgbClr val="2D00D2"/>
                              </a:solidFill>
                              <a:latin typeface="Cambria Math" panose="02040503050406030204" pitchFamily="18" charset="0"/>
                              <a:cs typeface="Arial" panose="020B0604020202020204" pitchFamily="34" charset="0"/>
                            </a:rPr>
                          </m:ctrlPr>
                        </m:fPr>
                        <m:num>
                          <m:r>
                            <a:rPr lang="en-GB" sz="1600" b="0" i="1" smtClean="0">
                              <a:solidFill>
                                <a:srgbClr val="2D00D2"/>
                              </a:solidFill>
                              <a:latin typeface="Cambria Math" panose="02040503050406030204" pitchFamily="18" charset="0"/>
                              <a:cs typeface="Arial" panose="020B0604020202020204" pitchFamily="34" charset="0"/>
                            </a:rPr>
                            <m:t>1590</m:t>
                          </m:r>
                        </m:num>
                        <m:den>
                          <m:r>
                            <a:rPr lang="en-GB" sz="1600" b="0" i="1" smtClean="0">
                              <a:solidFill>
                                <a:srgbClr val="2D00D2"/>
                              </a:solidFill>
                              <a:latin typeface="Cambria Math" panose="02040503050406030204" pitchFamily="18" charset="0"/>
                              <a:cs typeface="Arial" panose="020B0604020202020204" pitchFamily="34" charset="0"/>
                            </a:rPr>
                            <m:t>1450</m:t>
                          </m:r>
                        </m:den>
                      </m:f>
                    </m:oMath>
                  </m:oMathPara>
                </a14:m>
                <a:endParaRPr lang="en-GB" sz="1600" dirty="0">
                  <a:solidFill>
                    <a:srgbClr val="2D00D2"/>
                  </a:solidFill>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08F6C087-9F5A-C282-67A9-F980F16BFE91}"/>
                  </a:ext>
                </a:extLst>
              </p:cNvPr>
              <p:cNvSpPr txBox="1">
                <a:spLocks noRot="1" noChangeAspect="1" noMove="1" noResize="1" noEditPoints="1" noAdjustHandles="1" noChangeArrowheads="1" noChangeShapeType="1" noTextEdit="1"/>
              </p:cNvSpPr>
              <p:nvPr/>
            </p:nvSpPr>
            <p:spPr>
              <a:xfrm>
                <a:off x="6524901" y="2160026"/>
                <a:ext cx="1086067" cy="559961"/>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8EBAE24-052C-8E98-75DD-484E364281FC}"/>
                  </a:ext>
                </a:extLst>
              </p:cNvPr>
              <p:cNvSpPr txBox="1"/>
              <p:nvPr/>
            </p:nvSpPr>
            <p:spPr>
              <a:xfrm>
                <a:off x="7725042" y="2292978"/>
                <a:ext cx="1127745" cy="338554"/>
              </a:xfrm>
              <a:prstGeom prst="rect">
                <a:avLst/>
              </a:prstGeom>
              <a:noFill/>
            </p:spPr>
            <p:txBody>
              <a:bodyPr wrap="none" rtlCol="0">
                <a:spAutoFit/>
              </a:bodyPr>
              <a:lstStyle/>
              <a:p>
                <a:pPr algn="l"/>
                <a14:m>
                  <m:oMathPara xmlns:m="http://schemas.openxmlformats.org/officeDocument/2006/math">
                    <m:oMath>
                      <m:r>
                        <a:rPr lang="en-GB" sz="1600" b="0" i="1" smtClean="0">
                          <a:solidFill>
                            <a:srgbClr val="2D00D2"/>
                          </a:solidFill>
                          <a:latin typeface="Cambria Math" panose="02040503050406030204" pitchFamily="18" charset="0"/>
                          <a:cs typeface="Arial" panose="020B0604020202020204" pitchFamily="34" charset="0"/>
                        </a:rPr>
                        <m:t>𝑛</m:t>
                      </m:r>
                      <m:r>
                        <a:rPr lang="en-GB" sz="1600" b="0" i="1" smtClean="0">
                          <a:solidFill>
                            <a:srgbClr val="2D00D2"/>
                          </a:solidFill>
                          <a:latin typeface="Cambria Math" panose="02040503050406030204" pitchFamily="18" charset="0"/>
                          <a:cs typeface="Arial" panose="020B0604020202020204" pitchFamily="34" charset="0"/>
                        </a:rPr>
                        <m:t>=1.096</m:t>
                      </m:r>
                    </m:oMath>
                  </m:oMathPara>
                </a14:m>
                <a:endParaRPr lang="en-GB" sz="1600" dirty="0">
                  <a:solidFill>
                    <a:srgbClr val="2D00D2"/>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18EBAE24-052C-8E98-75DD-484E364281FC}"/>
                  </a:ext>
                </a:extLst>
              </p:cNvPr>
              <p:cNvSpPr txBox="1">
                <a:spLocks noRot="1" noChangeAspect="1" noMove="1" noResize="1" noEditPoints="1" noAdjustHandles="1" noChangeArrowheads="1" noChangeShapeType="1" noTextEdit="1"/>
              </p:cNvSpPr>
              <p:nvPr/>
            </p:nvSpPr>
            <p:spPr>
              <a:xfrm>
                <a:off x="7725042" y="2292978"/>
                <a:ext cx="1127745" cy="338554"/>
              </a:xfrm>
              <a:prstGeom prst="rect">
                <a:avLst/>
              </a:prstGeom>
              <a:blipFill>
                <a:blip r:embed="rId4"/>
                <a:stretch>
                  <a:fillRect/>
                </a:stretch>
              </a:blipFill>
            </p:spPr>
            <p:txBody>
              <a:bodyPr/>
              <a:lstStyle/>
              <a:p>
                <a:r>
                  <a:rPr lang="en-GB">
                    <a:noFill/>
                  </a:rPr>
                  <a:t> </a:t>
                </a:r>
              </a:p>
            </p:txBody>
          </p:sp>
        </mc:Fallback>
      </mc:AlternateContent>
      <p:grpSp>
        <p:nvGrpSpPr>
          <p:cNvPr id="35" name="Group 34">
            <a:extLst>
              <a:ext uri="{FF2B5EF4-FFF2-40B4-BE49-F238E27FC236}">
                <a16:creationId xmlns:a16="http://schemas.microsoft.com/office/drawing/2014/main" id="{C29666E9-56CF-44CE-D119-DF6599E1AAF7}"/>
              </a:ext>
            </a:extLst>
          </p:cNvPr>
          <p:cNvGrpSpPr/>
          <p:nvPr/>
        </p:nvGrpSpPr>
        <p:grpSpPr>
          <a:xfrm>
            <a:off x="1052891" y="4409638"/>
            <a:ext cx="4280383" cy="2076129"/>
            <a:chOff x="232974" y="4564848"/>
            <a:chExt cx="4280383" cy="2076129"/>
          </a:xfrm>
        </p:grpSpPr>
        <p:sp>
          <p:nvSpPr>
            <p:cNvPr id="2" name="Freeform: Shape 1">
              <a:extLst>
                <a:ext uri="{FF2B5EF4-FFF2-40B4-BE49-F238E27FC236}">
                  <a16:creationId xmlns:a16="http://schemas.microsoft.com/office/drawing/2014/main" id="{30912174-1D6B-CAC1-20C0-8C8E7222A29E}"/>
                </a:ext>
              </a:extLst>
            </p:cNvPr>
            <p:cNvSpPr/>
            <p:nvPr/>
          </p:nvSpPr>
          <p:spPr>
            <a:xfrm>
              <a:off x="403099" y="4564848"/>
              <a:ext cx="2162202" cy="1867003"/>
            </a:xfrm>
            <a:custGeom>
              <a:avLst/>
              <a:gdLst>
                <a:gd name="csX0" fmla="*/ 525294 w 2801566"/>
                <a:gd name="csY0" fmla="*/ 0 h 1536971"/>
                <a:gd name="csX1" fmla="*/ 2178996 w 2801566"/>
                <a:gd name="csY1" fmla="*/ 19456 h 1536971"/>
                <a:gd name="csX2" fmla="*/ 2801566 w 2801566"/>
                <a:gd name="csY2" fmla="*/ 700392 h 1536971"/>
                <a:gd name="csX3" fmla="*/ 2529192 w 2801566"/>
                <a:gd name="csY3" fmla="*/ 1536971 h 1536971"/>
                <a:gd name="csX4" fmla="*/ 856034 w 2801566"/>
                <a:gd name="csY4" fmla="*/ 1459149 h 1536971"/>
                <a:gd name="csX5" fmla="*/ 0 w 2801566"/>
                <a:gd name="csY5" fmla="*/ 1439694 h 1536971"/>
                <a:gd name="csX6" fmla="*/ 486383 w 2801566"/>
                <a:gd name="csY6" fmla="*/ 719847 h 1536971"/>
                <a:gd name="csX7" fmla="*/ 0 w 2801566"/>
                <a:gd name="csY7" fmla="*/ 58366 h 1536971"/>
                <a:gd name="csX8" fmla="*/ 525294 w 2801566"/>
                <a:gd name="csY8" fmla="*/ 0 h 1536971"/>
                <a:gd name="csX0" fmla="*/ 428018 w 2801566"/>
                <a:gd name="csY0" fmla="*/ 0 h 1789891"/>
                <a:gd name="csX1" fmla="*/ 2178996 w 2801566"/>
                <a:gd name="csY1" fmla="*/ 272376 h 1789891"/>
                <a:gd name="csX2" fmla="*/ 2801566 w 2801566"/>
                <a:gd name="csY2" fmla="*/ 953312 h 1789891"/>
                <a:gd name="csX3" fmla="*/ 2529192 w 2801566"/>
                <a:gd name="csY3" fmla="*/ 1789891 h 1789891"/>
                <a:gd name="csX4" fmla="*/ 856034 w 2801566"/>
                <a:gd name="csY4" fmla="*/ 1712069 h 1789891"/>
                <a:gd name="csX5" fmla="*/ 0 w 2801566"/>
                <a:gd name="csY5" fmla="*/ 1692614 h 1789891"/>
                <a:gd name="csX6" fmla="*/ 486383 w 2801566"/>
                <a:gd name="csY6" fmla="*/ 972767 h 1789891"/>
                <a:gd name="csX7" fmla="*/ 0 w 2801566"/>
                <a:gd name="csY7" fmla="*/ 311286 h 1789891"/>
                <a:gd name="csX8" fmla="*/ 428018 w 2801566"/>
                <a:gd name="csY8" fmla="*/ 0 h 1789891"/>
                <a:gd name="csX0" fmla="*/ 428018 w 2801566"/>
                <a:gd name="csY0" fmla="*/ 0 h 1789891"/>
                <a:gd name="csX1" fmla="*/ 2178996 w 2801566"/>
                <a:gd name="csY1" fmla="*/ 272376 h 1789891"/>
                <a:gd name="csX2" fmla="*/ 2801566 w 2801566"/>
                <a:gd name="csY2" fmla="*/ 953312 h 1789891"/>
                <a:gd name="csX3" fmla="*/ 2529192 w 2801566"/>
                <a:gd name="csY3" fmla="*/ 1789891 h 1789891"/>
                <a:gd name="csX4" fmla="*/ 856034 w 2801566"/>
                <a:gd name="csY4" fmla="*/ 1712069 h 1789891"/>
                <a:gd name="csX5" fmla="*/ 0 w 2801566"/>
                <a:gd name="csY5" fmla="*/ 1692614 h 1789891"/>
                <a:gd name="csX6" fmla="*/ 486383 w 2801566"/>
                <a:gd name="csY6" fmla="*/ 972767 h 1789891"/>
                <a:gd name="csX7" fmla="*/ 0 w 2801566"/>
                <a:gd name="csY7" fmla="*/ 311286 h 1789891"/>
                <a:gd name="csX8" fmla="*/ 428018 w 2801566"/>
                <a:gd name="csY8" fmla="*/ 0 h 1789891"/>
                <a:gd name="csX0" fmla="*/ 445343 w 2818891"/>
                <a:gd name="csY0" fmla="*/ 4323 h 1794214"/>
                <a:gd name="csX1" fmla="*/ 2196321 w 2818891"/>
                <a:gd name="csY1" fmla="*/ 276699 h 1794214"/>
                <a:gd name="csX2" fmla="*/ 2818891 w 2818891"/>
                <a:gd name="csY2" fmla="*/ 957635 h 1794214"/>
                <a:gd name="csX3" fmla="*/ 2546517 w 2818891"/>
                <a:gd name="csY3" fmla="*/ 1794214 h 1794214"/>
                <a:gd name="csX4" fmla="*/ 873359 w 2818891"/>
                <a:gd name="csY4" fmla="*/ 1716392 h 1794214"/>
                <a:gd name="csX5" fmla="*/ 17325 w 2818891"/>
                <a:gd name="csY5" fmla="*/ 1696937 h 1794214"/>
                <a:gd name="csX6" fmla="*/ 503708 w 2818891"/>
                <a:gd name="csY6" fmla="*/ 977090 h 1794214"/>
                <a:gd name="csX7" fmla="*/ 17325 w 2818891"/>
                <a:gd name="csY7" fmla="*/ 315609 h 1794214"/>
                <a:gd name="csX8" fmla="*/ 445343 w 2818891"/>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80"/>
                <a:gd name="csX1" fmla="*/ 2245586 w 2868156"/>
                <a:gd name="csY1" fmla="*/ 276699 h 1794280"/>
                <a:gd name="csX2" fmla="*/ 2868156 w 2868156"/>
                <a:gd name="csY2" fmla="*/ 957635 h 1794280"/>
                <a:gd name="csX3" fmla="*/ 2595782 w 2868156"/>
                <a:gd name="csY3" fmla="*/ 1794214 h 1794280"/>
                <a:gd name="csX4" fmla="*/ 922624 w 2868156"/>
                <a:gd name="csY4" fmla="*/ 1716392 h 1794280"/>
                <a:gd name="csX5" fmla="*/ 66590 w 2868156"/>
                <a:gd name="csY5" fmla="*/ 1696937 h 1794280"/>
                <a:gd name="csX6" fmla="*/ 552973 w 2868156"/>
                <a:gd name="csY6" fmla="*/ 977090 h 1794280"/>
                <a:gd name="csX7" fmla="*/ 66590 w 2868156"/>
                <a:gd name="csY7" fmla="*/ 315609 h 1794280"/>
                <a:gd name="csX8" fmla="*/ 494608 w 2868156"/>
                <a:gd name="csY8" fmla="*/ 4323 h 1794280"/>
                <a:gd name="csX0" fmla="*/ 494608 w 2868156"/>
                <a:gd name="csY0" fmla="*/ 4323 h 1832248"/>
                <a:gd name="csX1" fmla="*/ 2245586 w 2868156"/>
                <a:gd name="csY1" fmla="*/ 276699 h 1832248"/>
                <a:gd name="csX2" fmla="*/ 2868156 w 2868156"/>
                <a:gd name="csY2" fmla="*/ 957635 h 1832248"/>
                <a:gd name="csX3" fmla="*/ 2595782 w 2868156"/>
                <a:gd name="csY3" fmla="*/ 1794214 h 1832248"/>
                <a:gd name="csX4" fmla="*/ 922624 w 2868156"/>
                <a:gd name="csY4" fmla="*/ 1716392 h 1832248"/>
                <a:gd name="csX5" fmla="*/ 66590 w 2868156"/>
                <a:gd name="csY5" fmla="*/ 1696937 h 1832248"/>
                <a:gd name="csX6" fmla="*/ 552973 w 2868156"/>
                <a:gd name="csY6" fmla="*/ 977090 h 1832248"/>
                <a:gd name="csX7" fmla="*/ 66590 w 2868156"/>
                <a:gd name="csY7" fmla="*/ 315609 h 1832248"/>
                <a:gd name="csX8" fmla="*/ 494608 w 2868156"/>
                <a:gd name="csY8" fmla="*/ 4323 h 1832248"/>
                <a:gd name="csX0" fmla="*/ 494608 w 2912856"/>
                <a:gd name="csY0" fmla="*/ 4323 h 1832248"/>
                <a:gd name="csX1" fmla="*/ 2245586 w 2912856"/>
                <a:gd name="csY1" fmla="*/ 276699 h 1832248"/>
                <a:gd name="csX2" fmla="*/ 2868156 w 2912856"/>
                <a:gd name="csY2" fmla="*/ 957635 h 1832248"/>
                <a:gd name="csX3" fmla="*/ 2595782 w 2912856"/>
                <a:gd name="csY3" fmla="*/ 1794214 h 1832248"/>
                <a:gd name="csX4" fmla="*/ 922624 w 2912856"/>
                <a:gd name="csY4" fmla="*/ 1716392 h 1832248"/>
                <a:gd name="csX5" fmla="*/ 66590 w 2912856"/>
                <a:gd name="csY5" fmla="*/ 1696937 h 1832248"/>
                <a:gd name="csX6" fmla="*/ 552973 w 2912856"/>
                <a:gd name="csY6" fmla="*/ 977090 h 1832248"/>
                <a:gd name="csX7" fmla="*/ 66590 w 2912856"/>
                <a:gd name="csY7" fmla="*/ 315609 h 1832248"/>
                <a:gd name="csX8" fmla="*/ 494608 w 2912856"/>
                <a:gd name="csY8" fmla="*/ 4323 h 1832248"/>
                <a:gd name="csX0" fmla="*/ 474710 w 2878866"/>
                <a:gd name="csY0" fmla="*/ 24485 h 1852410"/>
                <a:gd name="csX1" fmla="*/ 2147867 w 2878866"/>
                <a:gd name="csY1" fmla="*/ 160674 h 1852410"/>
                <a:gd name="csX2" fmla="*/ 2848258 w 2878866"/>
                <a:gd name="csY2" fmla="*/ 977797 h 1852410"/>
                <a:gd name="csX3" fmla="*/ 2575884 w 2878866"/>
                <a:gd name="csY3" fmla="*/ 1814376 h 1852410"/>
                <a:gd name="csX4" fmla="*/ 902726 w 2878866"/>
                <a:gd name="csY4" fmla="*/ 1736554 h 1852410"/>
                <a:gd name="csX5" fmla="*/ 46692 w 2878866"/>
                <a:gd name="csY5" fmla="*/ 1717099 h 1852410"/>
                <a:gd name="csX6" fmla="*/ 533075 w 2878866"/>
                <a:gd name="csY6" fmla="*/ 997252 h 1852410"/>
                <a:gd name="csX7" fmla="*/ 46692 w 2878866"/>
                <a:gd name="csY7" fmla="*/ 335771 h 1852410"/>
                <a:gd name="csX8" fmla="*/ 474710 w 2878866"/>
                <a:gd name="csY8" fmla="*/ 24485 h 1852410"/>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8" fmla="*/ 474710 w 2882196"/>
                <a:gd name="csY8" fmla="*/ 18747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8" fmla="*/ 566150 w 2882196"/>
                <a:gd name="csY8" fmla="*/ 110187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0" fmla="*/ 428018 w 2835504"/>
                <a:gd name="csY0" fmla="*/ 18747 h 1831488"/>
                <a:gd name="csX1" fmla="*/ 2101175 w 2835504"/>
                <a:gd name="csY1" fmla="*/ 154936 h 1831488"/>
                <a:gd name="csX2" fmla="*/ 2801566 w 2835504"/>
                <a:gd name="csY2" fmla="*/ 1127701 h 1831488"/>
                <a:gd name="csX3" fmla="*/ 2529192 w 2835504"/>
                <a:gd name="csY3" fmla="*/ 1808638 h 1831488"/>
                <a:gd name="csX4" fmla="*/ 856034 w 2835504"/>
                <a:gd name="csY4" fmla="*/ 1730816 h 1831488"/>
                <a:gd name="csX5" fmla="*/ 0 w 2835504"/>
                <a:gd name="csY5" fmla="*/ 1711361 h 1831488"/>
                <a:gd name="csX0" fmla="*/ 0 w 2407486"/>
                <a:gd name="csY0" fmla="*/ 18747 h 1831488"/>
                <a:gd name="csX1" fmla="*/ 1673157 w 2407486"/>
                <a:gd name="csY1" fmla="*/ 154936 h 1831488"/>
                <a:gd name="csX2" fmla="*/ 2373548 w 2407486"/>
                <a:gd name="csY2" fmla="*/ 1127701 h 1831488"/>
                <a:gd name="csX3" fmla="*/ 2101174 w 2407486"/>
                <a:gd name="csY3" fmla="*/ 1808638 h 1831488"/>
                <a:gd name="csX4" fmla="*/ 428016 w 2407486"/>
                <a:gd name="csY4" fmla="*/ 1730816 h 1831488"/>
                <a:gd name="csX0" fmla="*/ 38912 w 2463651"/>
                <a:gd name="csY0" fmla="*/ 18747 h 1867003"/>
                <a:gd name="csX1" fmla="*/ 1712069 w 2463651"/>
                <a:gd name="csY1" fmla="*/ 154936 h 1867003"/>
                <a:gd name="csX2" fmla="*/ 2412460 w 2463651"/>
                <a:gd name="csY2" fmla="*/ 1127701 h 1867003"/>
                <a:gd name="csX3" fmla="*/ 2140086 w 2463651"/>
                <a:gd name="csY3" fmla="*/ 1808638 h 1867003"/>
                <a:gd name="csX4" fmla="*/ 0 w 2463651"/>
                <a:gd name="csY4" fmla="*/ 1867003 h 1867003"/>
              </a:gdLst>
              <a:ahLst/>
              <a:cxnLst>
                <a:cxn ang="0">
                  <a:pos x="csX0" y="csY0"/>
                </a:cxn>
                <a:cxn ang="0">
                  <a:pos x="csX1" y="csY1"/>
                </a:cxn>
                <a:cxn ang="0">
                  <a:pos x="csX2" y="csY2"/>
                </a:cxn>
                <a:cxn ang="0">
                  <a:pos x="csX3" y="csY3"/>
                </a:cxn>
                <a:cxn ang="0">
                  <a:pos x="csX4" y="csY4"/>
                </a:cxn>
              </a:cxnLst>
              <a:rect l="l" t="t" r="r" b="b"/>
              <a:pathLst>
                <a:path w="2463651" h="1867003">
                  <a:moveTo>
                    <a:pt x="38912" y="18747"/>
                  </a:moveTo>
                  <a:cubicBezTo>
                    <a:pt x="389108" y="-10436"/>
                    <a:pt x="1316478" y="-29890"/>
                    <a:pt x="1712069" y="154936"/>
                  </a:cubicBezTo>
                  <a:cubicBezTo>
                    <a:pt x="2107660" y="339762"/>
                    <a:pt x="2341124" y="852084"/>
                    <a:pt x="2412460" y="1127701"/>
                  </a:cubicBezTo>
                  <a:cubicBezTo>
                    <a:pt x="2483796" y="1403318"/>
                    <a:pt x="2542163" y="1685421"/>
                    <a:pt x="2140086" y="1808638"/>
                  </a:cubicBezTo>
                  <a:cubicBezTo>
                    <a:pt x="1738009" y="1931855"/>
                    <a:pt x="674451" y="1776212"/>
                    <a:pt x="0" y="1867003"/>
                  </a:cubicBez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908CC9F4-EA33-8FC9-BCB3-37F250B8832E}"/>
                </a:ext>
              </a:extLst>
            </p:cNvPr>
            <p:cNvSpPr txBox="1"/>
            <p:nvPr/>
          </p:nvSpPr>
          <p:spPr>
            <a:xfrm>
              <a:off x="450116" y="5406017"/>
              <a:ext cx="623889" cy="523220"/>
            </a:xfrm>
            <a:prstGeom prst="rect">
              <a:avLst/>
            </a:prstGeom>
            <a:noFill/>
          </p:spPr>
          <p:txBody>
            <a:bodyPr wrap="none" rtlCol="0">
              <a:spAutoFit/>
            </a:bodyPr>
            <a:lstStyle/>
            <a:p>
              <a:pPr algn="l"/>
              <a:r>
                <a:rPr lang="en-GB" sz="2800" dirty="0">
                  <a:solidFill>
                    <a:schemeClr val="accent5"/>
                  </a:solidFill>
                  <a:latin typeface="Arial" panose="020B0604020202020204" pitchFamily="34" charset="0"/>
                  <a:cs typeface="Arial" panose="020B0604020202020204" pitchFamily="34" charset="0"/>
                </a:rPr>
                <a:t>Ae</a:t>
              </a:r>
            </a:p>
          </p:txBody>
        </p:sp>
        <p:cxnSp>
          <p:nvCxnSpPr>
            <p:cNvPr id="11" name="Straight Connector 10">
              <a:extLst>
                <a:ext uri="{FF2B5EF4-FFF2-40B4-BE49-F238E27FC236}">
                  <a16:creationId xmlns:a16="http://schemas.microsoft.com/office/drawing/2014/main" id="{D88E39DE-1EE6-7710-9216-4566B76E3E45}"/>
                </a:ext>
              </a:extLst>
            </p:cNvPr>
            <p:cNvCxnSpPr/>
            <p:nvPr/>
          </p:nvCxnSpPr>
          <p:spPr>
            <a:xfrm>
              <a:off x="899319" y="4925480"/>
              <a:ext cx="1478604" cy="369651"/>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6DB8E392-0A38-E4A0-89B8-B589B35563D0}"/>
                </a:ext>
              </a:extLst>
            </p:cNvPr>
            <p:cNvSpPr txBox="1"/>
            <p:nvPr/>
          </p:nvSpPr>
          <p:spPr>
            <a:xfrm>
              <a:off x="2616108" y="5667627"/>
              <a:ext cx="864339" cy="523220"/>
            </a:xfrm>
            <a:prstGeom prst="rect">
              <a:avLst/>
            </a:prstGeom>
            <a:noFill/>
          </p:spPr>
          <p:txBody>
            <a:bodyPr wrap="none" rtlCol="0">
              <a:spAutoFit/>
            </a:bodyPr>
            <a:lstStyle/>
            <a:p>
              <a:pPr algn="l"/>
              <a:r>
                <a:rPr lang="en-GB" sz="2800" dirty="0">
                  <a:solidFill>
                    <a:schemeClr val="accent5"/>
                  </a:solidFill>
                  <a:latin typeface="Arial" panose="020B0604020202020204" pitchFamily="34" charset="0"/>
                  <a:cs typeface="Arial" panose="020B0604020202020204" pitchFamily="34" charset="0"/>
                </a:rPr>
                <a:t>Saill</a:t>
              </a:r>
            </a:p>
          </p:txBody>
        </p:sp>
        <p:sp>
          <p:nvSpPr>
            <p:cNvPr id="13" name="Freeform: Shape 12">
              <a:extLst>
                <a:ext uri="{FF2B5EF4-FFF2-40B4-BE49-F238E27FC236}">
                  <a16:creationId xmlns:a16="http://schemas.microsoft.com/office/drawing/2014/main" id="{2EB47C1F-A903-4C40-167A-7C94376E5F95}"/>
                </a:ext>
              </a:extLst>
            </p:cNvPr>
            <p:cNvSpPr/>
            <p:nvPr/>
          </p:nvSpPr>
          <p:spPr>
            <a:xfrm rot="539199">
              <a:off x="1502433" y="4993573"/>
              <a:ext cx="272375" cy="233464"/>
            </a:xfrm>
            <a:custGeom>
              <a:avLst/>
              <a:gdLst>
                <a:gd name="csX0" fmla="*/ 19455 w 272375"/>
                <a:gd name="csY0" fmla="*/ 0 h 233464"/>
                <a:gd name="csX1" fmla="*/ 272375 w 272375"/>
                <a:gd name="csY1" fmla="*/ 116732 h 233464"/>
                <a:gd name="csX2" fmla="*/ 0 w 272375"/>
                <a:gd name="csY2" fmla="*/ 233464 h 233464"/>
              </a:gdLst>
              <a:ahLst/>
              <a:cxnLst>
                <a:cxn ang="0">
                  <a:pos x="csX0" y="csY0"/>
                </a:cxn>
                <a:cxn ang="0">
                  <a:pos x="csX1" y="csY1"/>
                </a:cxn>
                <a:cxn ang="0">
                  <a:pos x="csX2" y="csY2"/>
                </a:cxn>
              </a:cxnLst>
              <a:rect l="l" t="t" r="r" b="b"/>
              <a:pathLst>
                <a:path w="272375" h="233464">
                  <a:moveTo>
                    <a:pt x="19455" y="0"/>
                  </a:moveTo>
                  <a:lnTo>
                    <a:pt x="272375" y="116732"/>
                  </a:lnTo>
                  <a:lnTo>
                    <a:pt x="0" y="233464"/>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15C69376-8374-BC6E-802A-7C832AEAAD9C}"/>
                </a:ext>
              </a:extLst>
            </p:cNvPr>
            <p:cNvSpPr txBox="1"/>
            <p:nvPr/>
          </p:nvSpPr>
          <p:spPr>
            <a:xfrm>
              <a:off x="232974" y="5826437"/>
              <a:ext cx="2144949" cy="523220"/>
            </a:xfrm>
            <a:prstGeom prst="rect">
              <a:avLst/>
            </a:prstGeom>
            <a:noFill/>
          </p:spPr>
          <p:txBody>
            <a:bodyPr wrap="square">
              <a:spAutoFit/>
            </a:bodyPr>
            <a:lstStyle/>
            <a:p>
              <a:r>
                <a:rPr lang="en-GB" sz="2800" dirty="0"/>
                <a:t>1590 m s⁻¹ </a:t>
              </a:r>
            </a:p>
          </p:txBody>
        </p:sp>
        <p:sp>
          <p:nvSpPr>
            <p:cNvPr id="16" name="TextBox 15">
              <a:extLst>
                <a:ext uri="{FF2B5EF4-FFF2-40B4-BE49-F238E27FC236}">
                  <a16:creationId xmlns:a16="http://schemas.microsoft.com/office/drawing/2014/main" id="{97199D3C-924F-2AB9-2CF8-27FF52816D8B}"/>
                </a:ext>
              </a:extLst>
            </p:cNvPr>
            <p:cNvSpPr txBox="1"/>
            <p:nvPr/>
          </p:nvSpPr>
          <p:spPr>
            <a:xfrm>
              <a:off x="2537634" y="6117757"/>
              <a:ext cx="1975723" cy="523220"/>
            </a:xfrm>
            <a:prstGeom prst="rect">
              <a:avLst/>
            </a:prstGeom>
            <a:noFill/>
          </p:spPr>
          <p:txBody>
            <a:bodyPr wrap="square">
              <a:spAutoFit/>
            </a:bodyPr>
            <a:lstStyle/>
            <a:p>
              <a:r>
                <a:rPr lang="en-GB" sz="2800" dirty="0"/>
                <a:t>1450 m s⁻¹ </a:t>
              </a:r>
            </a:p>
          </p:txBody>
        </p:sp>
      </p:grpSp>
      <p:sp>
        <p:nvSpPr>
          <p:cNvPr id="17" name="Text Placeholder 3">
            <a:extLst>
              <a:ext uri="{FF2B5EF4-FFF2-40B4-BE49-F238E27FC236}">
                <a16:creationId xmlns:a16="http://schemas.microsoft.com/office/drawing/2014/main" id="{E56E7CC6-A830-C053-45DC-D67529FD285E}"/>
              </a:ext>
            </a:extLst>
          </p:cNvPr>
          <p:cNvSpPr txBox="1">
            <a:spLocks/>
          </p:cNvSpPr>
          <p:nvPr/>
        </p:nvSpPr>
        <p:spPr>
          <a:xfrm>
            <a:off x="122291" y="3730435"/>
            <a:ext cx="8899415" cy="480131"/>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ga-IE" dirty="0"/>
              <a:t>Comhlánaigh an léaráid gathanna.</a:t>
            </a:r>
            <a:endParaRPr lang="en-IE" dirty="0"/>
          </a:p>
        </p:txBody>
      </p:sp>
      <p:grpSp>
        <p:nvGrpSpPr>
          <p:cNvPr id="36" name="Group 35">
            <a:extLst>
              <a:ext uri="{FF2B5EF4-FFF2-40B4-BE49-F238E27FC236}">
                <a16:creationId xmlns:a16="http://schemas.microsoft.com/office/drawing/2014/main" id="{8836D1B8-89FB-0626-F257-DAD4D14858F2}"/>
              </a:ext>
            </a:extLst>
          </p:cNvPr>
          <p:cNvGrpSpPr/>
          <p:nvPr/>
        </p:nvGrpSpPr>
        <p:grpSpPr>
          <a:xfrm>
            <a:off x="6314236" y="5155151"/>
            <a:ext cx="2596790" cy="1310488"/>
            <a:chOff x="4763275" y="4630116"/>
            <a:chExt cx="4021678" cy="2029566"/>
          </a:xfrm>
        </p:grpSpPr>
        <p:sp>
          <p:nvSpPr>
            <p:cNvPr id="25" name="Freeform: Shape 24">
              <a:extLst>
                <a:ext uri="{FF2B5EF4-FFF2-40B4-BE49-F238E27FC236}">
                  <a16:creationId xmlns:a16="http://schemas.microsoft.com/office/drawing/2014/main" id="{68414C24-61EF-4CCB-BDBC-C3050312F90E}"/>
                </a:ext>
              </a:extLst>
            </p:cNvPr>
            <p:cNvSpPr/>
            <p:nvPr/>
          </p:nvSpPr>
          <p:spPr>
            <a:xfrm>
              <a:off x="4933400" y="4630116"/>
              <a:ext cx="2162202" cy="1867003"/>
            </a:xfrm>
            <a:custGeom>
              <a:avLst/>
              <a:gdLst>
                <a:gd name="csX0" fmla="*/ 525294 w 2801566"/>
                <a:gd name="csY0" fmla="*/ 0 h 1536971"/>
                <a:gd name="csX1" fmla="*/ 2178996 w 2801566"/>
                <a:gd name="csY1" fmla="*/ 19456 h 1536971"/>
                <a:gd name="csX2" fmla="*/ 2801566 w 2801566"/>
                <a:gd name="csY2" fmla="*/ 700392 h 1536971"/>
                <a:gd name="csX3" fmla="*/ 2529192 w 2801566"/>
                <a:gd name="csY3" fmla="*/ 1536971 h 1536971"/>
                <a:gd name="csX4" fmla="*/ 856034 w 2801566"/>
                <a:gd name="csY4" fmla="*/ 1459149 h 1536971"/>
                <a:gd name="csX5" fmla="*/ 0 w 2801566"/>
                <a:gd name="csY5" fmla="*/ 1439694 h 1536971"/>
                <a:gd name="csX6" fmla="*/ 486383 w 2801566"/>
                <a:gd name="csY6" fmla="*/ 719847 h 1536971"/>
                <a:gd name="csX7" fmla="*/ 0 w 2801566"/>
                <a:gd name="csY7" fmla="*/ 58366 h 1536971"/>
                <a:gd name="csX8" fmla="*/ 525294 w 2801566"/>
                <a:gd name="csY8" fmla="*/ 0 h 1536971"/>
                <a:gd name="csX0" fmla="*/ 428018 w 2801566"/>
                <a:gd name="csY0" fmla="*/ 0 h 1789891"/>
                <a:gd name="csX1" fmla="*/ 2178996 w 2801566"/>
                <a:gd name="csY1" fmla="*/ 272376 h 1789891"/>
                <a:gd name="csX2" fmla="*/ 2801566 w 2801566"/>
                <a:gd name="csY2" fmla="*/ 953312 h 1789891"/>
                <a:gd name="csX3" fmla="*/ 2529192 w 2801566"/>
                <a:gd name="csY3" fmla="*/ 1789891 h 1789891"/>
                <a:gd name="csX4" fmla="*/ 856034 w 2801566"/>
                <a:gd name="csY4" fmla="*/ 1712069 h 1789891"/>
                <a:gd name="csX5" fmla="*/ 0 w 2801566"/>
                <a:gd name="csY5" fmla="*/ 1692614 h 1789891"/>
                <a:gd name="csX6" fmla="*/ 486383 w 2801566"/>
                <a:gd name="csY6" fmla="*/ 972767 h 1789891"/>
                <a:gd name="csX7" fmla="*/ 0 w 2801566"/>
                <a:gd name="csY7" fmla="*/ 311286 h 1789891"/>
                <a:gd name="csX8" fmla="*/ 428018 w 2801566"/>
                <a:gd name="csY8" fmla="*/ 0 h 1789891"/>
                <a:gd name="csX0" fmla="*/ 428018 w 2801566"/>
                <a:gd name="csY0" fmla="*/ 0 h 1789891"/>
                <a:gd name="csX1" fmla="*/ 2178996 w 2801566"/>
                <a:gd name="csY1" fmla="*/ 272376 h 1789891"/>
                <a:gd name="csX2" fmla="*/ 2801566 w 2801566"/>
                <a:gd name="csY2" fmla="*/ 953312 h 1789891"/>
                <a:gd name="csX3" fmla="*/ 2529192 w 2801566"/>
                <a:gd name="csY3" fmla="*/ 1789891 h 1789891"/>
                <a:gd name="csX4" fmla="*/ 856034 w 2801566"/>
                <a:gd name="csY4" fmla="*/ 1712069 h 1789891"/>
                <a:gd name="csX5" fmla="*/ 0 w 2801566"/>
                <a:gd name="csY5" fmla="*/ 1692614 h 1789891"/>
                <a:gd name="csX6" fmla="*/ 486383 w 2801566"/>
                <a:gd name="csY6" fmla="*/ 972767 h 1789891"/>
                <a:gd name="csX7" fmla="*/ 0 w 2801566"/>
                <a:gd name="csY7" fmla="*/ 311286 h 1789891"/>
                <a:gd name="csX8" fmla="*/ 428018 w 2801566"/>
                <a:gd name="csY8" fmla="*/ 0 h 1789891"/>
                <a:gd name="csX0" fmla="*/ 445343 w 2818891"/>
                <a:gd name="csY0" fmla="*/ 4323 h 1794214"/>
                <a:gd name="csX1" fmla="*/ 2196321 w 2818891"/>
                <a:gd name="csY1" fmla="*/ 276699 h 1794214"/>
                <a:gd name="csX2" fmla="*/ 2818891 w 2818891"/>
                <a:gd name="csY2" fmla="*/ 957635 h 1794214"/>
                <a:gd name="csX3" fmla="*/ 2546517 w 2818891"/>
                <a:gd name="csY3" fmla="*/ 1794214 h 1794214"/>
                <a:gd name="csX4" fmla="*/ 873359 w 2818891"/>
                <a:gd name="csY4" fmla="*/ 1716392 h 1794214"/>
                <a:gd name="csX5" fmla="*/ 17325 w 2818891"/>
                <a:gd name="csY5" fmla="*/ 1696937 h 1794214"/>
                <a:gd name="csX6" fmla="*/ 503708 w 2818891"/>
                <a:gd name="csY6" fmla="*/ 977090 h 1794214"/>
                <a:gd name="csX7" fmla="*/ 17325 w 2818891"/>
                <a:gd name="csY7" fmla="*/ 315609 h 1794214"/>
                <a:gd name="csX8" fmla="*/ 445343 w 2818891"/>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80"/>
                <a:gd name="csX1" fmla="*/ 2245586 w 2868156"/>
                <a:gd name="csY1" fmla="*/ 276699 h 1794280"/>
                <a:gd name="csX2" fmla="*/ 2868156 w 2868156"/>
                <a:gd name="csY2" fmla="*/ 957635 h 1794280"/>
                <a:gd name="csX3" fmla="*/ 2595782 w 2868156"/>
                <a:gd name="csY3" fmla="*/ 1794214 h 1794280"/>
                <a:gd name="csX4" fmla="*/ 922624 w 2868156"/>
                <a:gd name="csY4" fmla="*/ 1716392 h 1794280"/>
                <a:gd name="csX5" fmla="*/ 66590 w 2868156"/>
                <a:gd name="csY5" fmla="*/ 1696937 h 1794280"/>
                <a:gd name="csX6" fmla="*/ 552973 w 2868156"/>
                <a:gd name="csY6" fmla="*/ 977090 h 1794280"/>
                <a:gd name="csX7" fmla="*/ 66590 w 2868156"/>
                <a:gd name="csY7" fmla="*/ 315609 h 1794280"/>
                <a:gd name="csX8" fmla="*/ 494608 w 2868156"/>
                <a:gd name="csY8" fmla="*/ 4323 h 1794280"/>
                <a:gd name="csX0" fmla="*/ 494608 w 2868156"/>
                <a:gd name="csY0" fmla="*/ 4323 h 1832248"/>
                <a:gd name="csX1" fmla="*/ 2245586 w 2868156"/>
                <a:gd name="csY1" fmla="*/ 276699 h 1832248"/>
                <a:gd name="csX2" fmla="*/ 2868156 w 2868156"/>
                <a:gd name="csY2" fmla="*/ 957635 h 1832248"/>
                <a:gd name="csX3" fmla="*/ 2595782 w 2868156"/>
                <a:gd name="csY3" fmla="*/ 1794214 h 1832248"/>
                <a:gd name="csX4" fmla="*/ 922624 w 2868156"/>
                <a:gd name="csY4" fmla="*/ 1716392 h 1832248"/>
                <a:gd name="csX5" fmla="*/ 66590 w 2868156"/>
                <a:gd name="csY5" fmla="*/ 1696937 h 1832248"/>
                <a:gd name="csX6" fmla="*/ 552973 w 2868156"/>
                <a:gd name="csY6" fmla="*/ 977090 h 1832248"/>
                <a:gd name="csX7" fmla="*/ 66590 w 2868156"/>
                <a:gd name="csY7" fmla="*/ 315609 h 1832248"/>
                <a:gd name="csX8" fmla="*/ 494608 w 2868156"/>
                <a:gd name="csY8" fmla="*/ 4323 h 1832248"/>
                <a:gd name="csX0" fmla="*/ 494608 w 2912856"/>
                <a:gd name="csY0" fmla="*/ 4323 h 1832248"/>
                <a:gd name="csX1" fmla="*/ 2245586 w 2912856"/>
                <a:gd name="csY1" fmla="*/ 276699 h 1832248"/>
                <a:gd name="csX2" fmla="*/ 2868156 w 2912856"/>
                <a:gd name="csY2" fmla="*/ 957635 h 1832248"/>
                <a:gd name="csX3" fmla="*/ 2595782 w 2912856"/>
                <a:gd name="csY3" fmla="*/ 1794214 h 1832248"/>
                <a:gd name="csX4" fmla="*/ 922624 w 2912856"/>
                <a:gd name="csY4" fmla="*/ 1716392 h 1832248"/>
                <a:gd name="csX5" fmla="*/ 66590 w 2912856"/>
                <a:gd name="csY5" fmla="*/ 1696937 h 1832248"/>
                <a:gd name="csX6" fmla="*/ 552973 w 2912856"/>
                <a:gd name="csY6" fmla="*/ 977090 h 1832248"/>
                <a:gd name="csX7" fmla="*/ 66590 w 2912856"/>
                <a:gd name="csY7" fmla="*/ 315609 h 1832248"/>
                <a:gd name="csX8" fmla="*/ 494608 w 2912856"/>
                <a:gd name="csY8" fmla="*/ 4323 h 1832248"/>
                <a:gd name="csX0" fmla="*/ 474710 w 2878866"/>
                <a:gd name="csY0" fmla="*/ 24485 h 1852410"/>
                <a:gd name="csX1" fmla="*/ 2147867 w 2878866"/>
                <a:gd name="csY1" fmla="*/ 160674 h 1852410"/>
                <a:gd name="csX2" fmla="*/ 2848258 w 2878866"/>
                <a:gd name="csY2" fmla="*/ 977797 h 1852410"/>
                <a:gd name="csX3" fmla="*/ 2575884 w 2878866"/>
                <a:gd name="csY3" fmla="*/ 1814376 h 1852410"/>
                <a:gd name="csX4" fmla="*/ 902726 w 2878866"/>
                <a:gd name="csY4" fmla="*/ 1736554 h 1852410"/>
                <a:gd name="csX5" fmla="*/ 46692 w 2878866"/>
                <a:gd name="csY5" fmla="*/ 1717099 h 1852410"/>
                <a:gd name="csX6" fmla="*/ 533075 w 2878866"/>
                <a:gd name="csY6" fmla="*/ 997252 h 1852410"/>
                <a:gd name="csX7" fmla="*/ 46692 w 2878866"/>
                <a:gd name="csY7" fmla="*/ 335771 h 1852410"/>
                <a:gd name="csX8" fmla="*/ 474710 w 2878866"/>
                <a:gd name="csY8" fmla="*/ 24485 h 1852410"/>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8" fmla="*/ 474710 w 2882196"/>
                <a:gd name="csY8" fmla="*/ 18747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8" fmla="*/ 566150 w 2882196"/>
                <a:gd name="csY8" fmla="*/ 110187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0" fmla="*/ 428018 w 2835504"/>
                <a:gd name="csY0" fmla="*/ 18747 h 1831488"/>
                <a:gd name="csX1" fmla="*/ 2101175 w 2835504"/>
                <a:gd name="csY1" fmla="*/ 154936 h 1831488"/>
                <a:gd name="csX2" fmla="*/ 2801566 w 2835504"/>
                <a:gd name="csY2" fmla="*/ 1127701 h 1831488"/>
                <a:gd name="csX3" fmla="*/ 2529192 w 2835504"/>
                <a:gd name="csY3" fmla="*/ 1808638 h 1831488"/>
                <a:gd name="csX4" fmla="*/ 856034 w 2835504"/>
                <a:gd name="csY4" fmla="*/ 1730816 h 1831488"/>
                <a:gd name="csX5" fmla="*/ 0 w 2835504"/>
                <a:gd name="csY5" fmla="*/ 1711361 h 1831488"/>
                <a:gd name="csX0" fmla="*/ 0 w 2407486"/>
                <a:gd name="csY0" fmla="*/ 18747 h 1831488"/>
                <a:gd name="csX1" fmla="*/ 1673157 w 2407486"/>
                <a:gd name="csY1" fmla="*/ 154936 h 1831488"/>
                <a:gd name="csX2" fmla="*/ 2373548 w 2407486"/>
                <a:gd name="csY2" fmla="*/ 1127701 h 1831488"/>
                <a:gd name="csX3" fmla="*/ 2101174 w 2407486"/>
                <a:gd name="csY3" fmla="*/ 1808638 h 1831488"/>
                <a:gd name="csX4" fmla="*/ 428016 w 2407486"/>
                <a:gd name="csY4" fmla="*/ 1730816 h 1831488"/>
                <a:gd name="csX0" fmla="*/ 38912 w 2463651"/>
                <a:gd name="csY0" fmla="*/ 18747 h 1867003"/>
                <a:gd name="csX1" fmla="*/ 1712069 w 2463651"/>
                <a:gd name="csY1" fmla="*/ 154936 h 1867003"/>
                <a:gd name="csX2" fmla="*/ 2412460 w 2463651"/>
                <a:gd name="csY2" fmla="*/ 1127701 h 1867003"/>
                <a:gd name="csX3" fmla="*/ 2140086 w 2463651"/>
                <a:gd name="csY3" fmla="*/ 1808638 h 1867003"/>
                <a:gd name="csX4" fmla="*/ 0 w 2463651"/>
                <a:gd name="csY4" fmla="*/ 1867003 h 1867003"/>
              </a:gdLst>
              <a:ahLst/>
              <a:cxnLst>
                <a:cxn ang="0">
                  <a:pos x="csX0" y="csY0"/>
                </a:cxn>
                <a:cxn ang="0">
                  <a:pos x="csX1" y="csY1"/>
                </a:cxn>
                <a:cxn ang="0">
                  <a:pos x="csX2" y="csY2"/>
                </a:cxn>
                <a:cxn ang="0">
                  <a:pos x="csX3" y="csY3"/>
                </a:cxn>
                <a:cxn ang="0">
                  <a:pos x="csX4" y="csY4"/>
                </a:cxn>
              </a:cxnLst>
              <a:rect l="l" t="t" r="r" b="b"/>
              <a:pathLst>
                <a:path w="2463651" h="1867003">
                  <a:moveTo>
                    <a:pt x="38912" y="18747"/>
                  </a:moveTo>
                  <a:cubicBezTo>
                    <a:pt x="389108" y="-10436"/>
                    <a:pt x="1316478" y="-29890"/>
                    <a:pt x="1712069" y="154936"/>
                  </a:cubicBezTo>
                  <a:cubicBezTo>
                    <a:pt x="2107660" y="339762"/>
                    <a:pt x="2341124" y="852084"/>
                    <a:pt x="2412460" y="1127701"/>
                  </a:cubicBezTo>
                  <a:cubicBezTo>
                    <a:pt x="2483796" y="1403318"/>
                    <a:pt x="2542163" y="1685421"/>
                    <a:pt x="2140086" y="1808638"/>
                  </a:cubicBezTo>
                  <a:cubicBezTo>
                    <a:pt x="1738009" y="1931855"/>
                    <a:pt x="674451" y="1776212"/>
                    <a:pt x="0" y="1867003"/>
                  </a:cubicBez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a16="http://schemas.microsoft.com/office/drawing/2014/main" id="{38C4CA81-4A4A-E0EE-CC92-2222CDA8CFE3}"/>
                </a:ext>
              </a:extLst>
            </p:cNvPr>
            <p:cNvSpPr txBox="1"/>
            <p:nvPr/>
          </p:nvSpPr>
          <p:spPr>
            <a:xfrm>
              <a:off x="4980417" y="5471284"/>
              <a:ext cx="626110" cy="476657"/>
            </a:xfrm>
            <a:prstGeom prst="rect">
              <a:avLst/>
            </a:prstGeom>
            <a:noFill/>
          </p:spPr>
          <p:txBody>
            <a:bodyPr wrap="none" rtlCol="0">
              <a:spAutoFit/>
            </a:bodyPr>
            <a:lstStyle/>
            <a:p>
              <a:pPr algn="l"/>
              <a:r>
                <a:rPr lang="en-GB" sz="1400" dirty="0">
                  <a:solidFill>
                    <a:schemeClr val="accent5"/>
                  </a:solidFill>
                  <a:latin typeface="Arial" panose="020B0604020202020204" pitchFamily="34" charset="0"/>
                  <a:cs typeface="Arial" panose="020B0604020202020204" pitchFamily="34" charset="0"/>
                </a:rPr>
                <a:t>Ae</a:t>
              </a:r>
            </a:p>
          </p:txBody>
        </p:sp>
        <p:cxnSp>
          <p:nvCxnSpPr>
            <p:cNvPr id="27" name="Straight Connector 26">
              <a:extLst>
                <a:ext uri="{FF2B5EF4-FFF2-40B4-BE49-F238E27FC236}">
                  <a16:creationId xmlns:a16="http://schemas.microsoft.com/office/drawing/2014/main" id="{C6201EEB-9A56-0876-9DBD-70D093036C5F}"/>
                </a:ext>
              </a:extLst>
            </p:cNvPr>
            <p:cNvCxnSpPr/>
            <p:nvPr/>
          </p:nvCxnSpPr>
          <p:spPr>
            <a:xfrm>
              <a:off x="5429620" y="4990748"/>
              <a:ext cx="1478604" cy="369651"/>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17BB2DED-5E59-E73A-0CA4-14945859BBF4}"/>
                </a:ext>
              </a:extLst>
            </p:cNvPr>
            <p:cNvSpPr txBox="1"/>
            <p:nvPr/>
          </p:nvSpPr>
          <p:spPr>
            <a:xfrm>
              <a:off x="7146409" y="5732894"/>
              <a:ext cx="812304" cy="476657"/>
            </a:xfrm>
            <a:prstGeom prst="rect">
              <a:avLst/>
            </a:prstGeom>
            <a:noFill/>
          </p:spPr>
          <p:txBody>
            <a:bodyPr wrap="none" rtlCol="0">
              <a:spAutoFit/>
            </a:bodyPr>
            <a:lstStyle/>
            <a:p>
              <a:pPr algn="l"/>
              <a:r>
                <a:rPr lang="en-GB" sz="1400" dirty="0">
                  <a:solidFill>
                    <a:schemeClr val="accent5"/>
                  </a:solidFill>
                  <a:latin typeface="Arial" panose="020B0604020202020204" pitchFamily="34" charset="0"/>
                  <a:cs typeface="Arial" panose="020B0604020202020204" pitchFamily="34" charset="0"/>
                </a:rPr>
                <a:t>Saill</a:t>
              </a:r>
            </a:p>
          </p:txBody>
        </p:sp>
        <p:sp>
          <p:nvSpPr>
            <p:cNvPr id="29" name="Freeform: Shape 28">
              <a:extLst>
                <a:ext uri="{FF2B5EF4-FFF2-40B4-BE49-F238E27FC236}">
                  <a16:creationId xmlns:a16="http://schemas.microsoft.com/office/drawing/2014/main" id="{B3AB6DBB-4F58-B559-34D3-879232191142}"/>
                </a:ext>
              </a:extLst>
            </p:cNvPr>
            <p:cNvSpPr/>
            <p:nvPr/>
          </p:nvSpPr>
          <p:spPr>
            <a:xfrm rot="539199">
              <a:off x="6032734" y="5058841"/>
              <a:ext cx="272375" cy="233464"/>
            </a:xfrm>
            <a:custGeom>
              <a:avLst/>
              <a:gdLst>
                <a:gd name="csX0" fmla="*/ 19455 w 272375"/>
                <a:gd name="csY0" fmla="*/ 0 h 233464"/>
                <a:gd name="csX1" fmla="*/ 272375 w 272375"/>
                <a:gd name="csY1" fmla="*/ 116732 h 233464"/>
                <a:gd name="csX2" fmla="*/ 0 w 272375"/>
                <a:gd name="csY2" fmla="*/ 233464 h 233464"/>
              </a:gdLst>
              <a:ahLst/>
              <a:cxnLst>
                <a:cxn ang="0">
                  <a:pos x="csX0" y="csY0"/>
                </a:cxn>
                <a:cxn ang="0">
                  <a:pos x="csX1" y="csY1"/>
                </a:cxn>
                <a:cxn ang="0">
                  <a:pos x="csX2" y="csY2"/>
                </a:cxn>
              </a:cxnLst>
              <a:rect l="l" t="t" r="r" b="b"/>
              <a:pathLst>
                <a:path w="272375" h="233464">
                  <a:moveTo>
                    <a:pt x="19455" y="0"/>
                  </a:moveTo>
                  <a:lnTo>
                    <a:pt x="272375" y="116732"/>
                  </a:lnTo>
                  <a:lnTo>
                    <a:pt x="0" y="233464"/>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a:extLst>
                <a:ext uri="{FF2B5EF4-FFF2-40B4-BE49-F238E27FC236}">
                  <a16:creationId xmlns:a16="http://schemas.microsoft.com/office/drawing/2014/main" id="{F3C85287-180F-ACE7-B0E2-7660877BEF2D}"/>
                </a:ext>
              </a:extLst>
            </p:cNvPr>
            <p:cNvSpPr txBox="1"/>
            <p:nvPr/>
          </p:nvSpPr>
          <p:spPr>
            <a:xfrm>
              <a:off x="4763275" y="5891705"/>
              <a:ext cx="2144949" cy="476658"/>
            </a:xfrm>
            <a:prstGeom prst="rect">
              <a:avLst/>
            </a:prstGeom>
            <a:noFill/>
          </p:spPr>
          <p:txBody>
            <a:bodyPr wrap="square">
              <a:spAutoFit/>
            </a:bodyPr>
            <a:lstStyle/>
            <a:p>
              <a:r>
                <a:rPr lang="en-GB" sz="1400" dirty="0"/>
                <a:t>1590 m s⁻¹ </a:t>
              </a:r>
            </a:p>
          </p:txBody>
        </p:sp>
        <p:sp>
          <p:nvSpPr>
            <p:cNvPr id="31" name="TextBox 30">
              <a:extLst>
                <a:ext uri="{FF2B5EF4-FFF2-40B4-BE49-F238E27FC236}">
                  <a16:creationId xmlns:a16="http://schemas.microsoft.com/office/drawing/2014/main" id="{17C369A3-4EDA-CF9C-B4AE-2D2ED12D8CC8}"/>
                </a:ext>
              </a:extLst>
            </p:cNvPr>
            <p:cNvSpPr txBox="1"/>
            <p:nvPr/>
          </p:nvSpPr>
          <p:spPr>
            <a:xfrm>
              <a:off x="7067937" y="6183024"/>
              <a:ext cx="1717016" cy="476658"/>
            </a:xfrm>
            <a:prstGeom prst="rect">
              <a:avLst/>
            </a:prstGeom>
            <a:noFill/>
          </p:spPr>
          <p:txBody>
            <a:bodyPr wrap="square">
              <a:spAutoFit/>
            </a:bodyPr>
            <a:lstStyle/>
            <a:p>
              <a:r>
                <a:rPr lang="en-GB" sz="1400" dirty="0"/>
                <a:t>1450 m s⁻¹ </a:t>
              </a:r>
            </a:p>
          </p:txBody>
        </p:sp>
        <p:cxnSp>
          <p:nvCxnSpPr>
            <p:cNvPr id="32" name="Straight Connector 31">
              <a:extLst>
                <a:ext uri="{FF2B5EF4-FFF2-40B4-BE49-F238E27FC236}">
                  <a16:creationId xmlns:a16="http://schemas.microsoft.com/office/drawing/2014/main" id="{B5C16069-118F-6C93-575C-E14564803E00}"/>
                </a:ext>
              </a:extLst>
            </p:cNvPr>
            <p:cNvCxnSpPr>
              <a:cxnSpLocks/>
            </p:cNvCxnSpPr>
            <p:nvPr/>
          </p:nvCxnSpPr>
          <p:spPr>
            <a:xfrm>
              <a:off x="6908224" y="5353391"/>
              <a:ext cx="1156276" cy="92494"/>
            </a:xfrm>
            <a:prstGeom prst="line">
              <a:avLst/>
            </a:prstGeom>
            <a:ln w="28575">
              <a:solidFill>
                <a:srgbClr val="2D00D2"/>
              </a:solidFill>
              <a:tailEnd type="none" w="med" len="lg"/>
            </a:ln>
          </p:spPr>
          <p:style>
            <a:lnRef idx="2">
              <a:schemeClr val="accent1"/>
            </a:lnRef>
            <a:fillRef idx="0">
              <a:schemeClr val="accent1"/>
            </a:fillRef>
            <a:effectRef idx="1">
              <a:schemeClr val="accent1"/>
            </a:effectRef>
            <a:fontRef idx="minor">
              <a:schemeClr val="tx1"/>
            </a:fontRef>
          </p:style>
        </p:cxnSp>
        <p:sp>
          <p:nvSpPr>
            <p:cNvPr id="34" name="Freeform: Shape 33">
              <a:extLst>
                <a:ext uri="{FF2B5EF4-FFF2-40B4-BE49-F238E27FC236}">
                  <a16:creationId xmlns:a16="http://schemas.microsoft.com/office/drawing/2014/main" id="{6EC72043-4BD8-383A-1E20-4D9778BBF3F2}"/>
                </a:ext>
              </a:extLst>
            </p:cNvPr>
            <p:cNvSpPr/>
            <p:nvPr/>
          </p:nvSpPr>
          <p:spPr>
            <a:xfrm>
              <a:off x="7242763" y="5302151"/>
              <a:ext cx="272375" cy="233464"/>
            </a:xfrm>
            <a:custGeom>
              <a:avLst/>
              <a:gdLst>
                <a:gd name="csX0" fmla="*/ 19455 w 272375"/>
                <a:gd name="csY0" fmla="*/ 0 h 233464"/>
                <a:gd name="csX1" fmla="*/ 272375 w 272375"/>
                <a:gd name="csY1" fmla="*/ 116732 h 233464"/>
                <a:gd name="csX2" fmla="*/ 0 w 272375"/>
                <a:gd name="csY2" fmla="*/ 233464 h 233464"/>
              </a:gdLst>
              <a:ahLst/>
              <a:cxnLst>
                <a:cxn ang="0">
                  <a:pos x="csX0" y="csY0"/>
                </a:cxn>
                <a:cxn ang="0">
                  <a:pos x="csX1" y="csY1"/>
                </a:cxn>
                <a:cxn ang="0">
                  <a:pos x="csX2" y="csY2"/>
                </a:cxn>
              </a:cxnLst>
              <a:rect l="l" t="t" r="r" b="b"/>
              <a:pathLst>
                <a:path w="272375" h="233464">
                  <a:moveTo>
                    <a:pt x="19455" y="0"/>
                  </a:moveTo>
                  <a:lnTo>
                    <a:pt x="272375" y="116732"/>
                  </a:lnTo>
                  <a:lnTo>
                    <a:pt x="0" y="233464"/>
                  </a:lnTo>
                </a:path>
              </a:pathLst>
            </a:custGeom>
            <a:noFill/>
            <a:ln w="28575">
              <a:solidFill>
                <a:srgbClr val="2D00D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906239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50B48-17F4-D290-8DB1-38627CC98D6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F375CBE-42C1-AF98-3A36-908400B6E4D9}"/>
              </a:ext>
            </a:extLst>
          </p:cNvPr>
          <p:cNvSpPr>
            <a:spLocks noGrp="1"/>
          </p:cNvSpPr>
          <p:nvPr>
            <p:ph type="title"/>
          </p:nvPr>
        </p:nvSpPr>
        <p:spPr/>
        <p:txBody>
          <a:bodyPr>
            <a:normAutofit fontScale="90000"/>
          </a:bodyPr>
          <a:lstStyle/>
          <a:p>
            <a:r>
              <a:rPr lang="en-GB" dirty="0" err="1"/>
              <a:t>Cleachtadh</a:t>
            </a:r>
            <a:r>
              <a:rPr lang="en-GB" dirty="0"/>
              <a:t> (AL)</a:t>
            </a:r>
          </a:p>
        </p:txBody>
      </p:sp>
      <p:sp>
        <p:nvSpPr>
          <p:cNvPr id="4" name="Text Placeholder 3">
            <a:extLst>
              <a:ext uri="{FF2B5EF4-FFF2-40B4-BE49-F238E27FC236}">
                <a16:creationId xmlns:a16="http://schemas.microsoft.com/office/drawing/2014/main" id="{B48E125D-9827-83A7-C250-926E692DE461}"/>
              </a:ext>
            </a:extLst>
          </p:cNvPr>
          <p:cNvSpPr>
            <a:spLocks noGrp="1"/>
          </p:cNvSpPr>
          <p:nvPr>
            <p:ph type="body" sz="quarter" idx="10"/>
          </p:nvPr>
        </p:nvSpPr>
        <p:spPr>
          <a:xfrm>
            <a:off x="122292" y="461664"/>
            <a:ext cx="8899415" cy="2935162"/>
          </a:xfrm>
        </p:spPr>
        <p:txBody>
          <a:bodyPr/>
          <a:lstStyle/>
          <a:p>
            <a:r>
              <a:rPr lang="ga-IE" dirty="0"/>
              <a:t>Astaíonn míol mór glao</a:t>
            </a:r>
            <a:r>
              <a:rPr lang="en-IE" dirty="0"/>
              <a:t>ch,</a:t>
            </a:r>
            <a:r>
              <a:rPr lang="ga-IE" dirty="0"/>
              <a:t> ag doimhneacht ina bhfuil luas na fuaime cothrom le 1480 m s⁻¹. </a:t>
            </a:r>
            <a:r>
              <a:rPr lang="en-IE" dirty="0"/>
              <a:t>I</a:t>
            </a:r>
            <a:r>
              <a:rPr lang="ga-IE" dirty="0"/>
              <a:t>s 1520 m s⁻¹ luas</a:t>
            </a:r>
            <a:r>
              <a:rPr lang="en-IE" dirty="0"/>
              <a:t> </a:t>
            </a:r>
            <a:r>
              <a:rPr lang="ga-IE" dirty="0"/>
              <a:t>a</a:t>
            </a:r>
            <a:r>
              <a:rPr lang="en-IE" dirty="0"/>
              <a:t>n</a:t>
            </a:r>
            <a:r>
              <a:rPr lang="ga-IE" dirty="0"/>
              <a:t> </a:t>
            </a:r>
            <a:r>
              <a:rPr lang="en-IE" dirty="0"/>
              <a:t>t-</a:t>
            </a:r>
            <a:r>
              <a:rPr lang="ga-IE" dirty="0"/>
              <a:t>uisce níos teo atá os a chionn</a:t>
            </a:r>
            <a:r>
              <a:rPr lang="en-IE" dirty="0"/>
              <a:t>.</a:t>
            </a:r>
            <a:r>
              <a:rPr lang="ga-IE" dirty="0"/>
              <a:t> Cad é an uillinn chriticiúil do thonn fuaime atá ag druidim leis an uisce te ón uisce níos fuaire?</a:t>
            </a:r>
            <a:endParaRPr lang="en-IE" dirty="0"/>
          </a:p>
          <a:p>
            <a:br>
              <a:rPr lang="en-IE" dirty="0"/>
            </a:br>
            <a:endParaRPr lang="en-GB" dirty="0"/>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BA31B71-204B-3EBA-7743-33B1F5EFAFDC}"/>
                  </a:ext>
                </a:extLst>
              </p:cNvPr>
              <p:cNvSpPr txBox="1"/>
              <p:nvPr/>
            </p:nvSpPr>
            <p:spPr>
              <a:xfrm>
                <a:off x="4205257" y="2669431"/>
                <a:ext cx="894669" cy="611962"/>
              </a:xfrm>
              <a:prstGeom prst="rect">
                <a:avLst/>
              </a:prstGeom>
              <a:noFill/>
            </p:spPr>
            <p:txBody>
              <a:bodyPr wrap="none" rtlCol="0">
                <a:spAutoFit/>
              </a:bodyPr>
              <a:lstStyle/>
              <a:p>
                <a:pPr algn="l"/>
                <a14:m>
                  <m:oMathPara xmlns:m="http://schemas.openxmlformats.org/officeDocument/2006/math">
                    <m:oMath>
                      <m:r>
                        <a:rPr lang="en-GB" b="0" i="1" smtClean="0">
                          <a:solidFill>
                            <a:srgbClr val="2D00D2"/>
                          </a:solidFill>
                          <a:latin typeface="Cambria Math" panose="02040503050406030204" pitchFamily="18" charset="0"/>
                          <a:cs typeface="Arial" panose="020B0604020202020204" pitchFamily="34" charset="0"/>
                        </a:rPr>
                        <m:t>𝑛</m:t>
                      </m:r>
                      <m:r>
                        <a:rPr lang="en-GB" b="0" i="1" smtClean="0">
                          <a:solidFill>
                            <a:srgbClr val="2D00D2"/>
                          </a:solidFill>
                          <a:latin typeface="Cambria Math" panose="02040503050406030204" pitchFamily="18" charset="0"/>
                          <a:cs typeface="Arial" panose="020B0604020202020204" pitchFamily="34" charset="0"/>
                        </a:rPr>
                        <m:t>=</m:t>
                      </m:r>
                      <m:f>
                        <m:fPr>
                          <m:ctrlPr>
                            <a:rPr lang="en-GB" b="0" i="1" smtClean="0">
                              <a:solidFill>
                                <a:srgbClr val="2D00D2"/>
                              </a:solidFill>
                              <a:latin typeface="Cambria Math" panose="02040503050406030204" pitchFamily="18" charset="0"/>
                              <a:cs typeface="Arial" panose="020B0604020202020204" pitchFamily="34" charset="0"/>
                            </a:rPr>
                          </m:ctrlPr>
                        </m:fPr>
                        <m:num>
                          <m:sSub>
                            <m:sSubPr>
                              <m:ctrlPr>
                                <a:rPr lang="en-GB" b="0" i="1" smtClean="0">
                                  <a:solidFill>
                                    <a:srgbClr val="2D00D2"/>
                                  </a:solidFill>
                                  <a:latin typeface="Cambria Math" panose="02040503050406030204" pitchFamily="18" charset="0"/>
                                  <a:cs typeface="Arial" panose="020B0604020202020204" pitchFamily="34" charset="0"/>
                                </a:rPr>
                              </m:ctrlPr>
                            </m:sSubPr>
                            <m:e>
                              <m:r>
                                <a:rPr lang="en-GB" b="0" i="1" smtClean="0">
                                  <a:solidFill>
                                    <a:srgbClr val="2D00D2"/>
                                  </a:solidFill>
                                  <a:latin typeface="Cambria Math" panose="02040503050406030204" pitchFamily="18" charset="0"/>
                                  <a:cs typeface="Arial" panose="020B0604020202020204" pitchFamily="34" charset="0"/>
                                </a:rPr>
                                <m:t>𝑐</m:t>
                              </m:r>
                            </m:e>
                            <m:sub>
                              <m:r>
                                <a:rPr lang="en-GB" b="0" i="1" smtClean="0">
                                  <a:solidFill>
                                    <a:srgbClr val="2D00D2"/>
                                  </a:solidFill>
                                  <a:latin typeface="Cambria Math" panose="02040503050406030204" pitchFamily="18" charset="0"/>
                                  <a:cs typeface="Arial" panose="020B0604020202020204" pitchFamily="34" charset="0"/>
                                </a:rPr>
                                <m:t>1</m:t>
                              </m:r>
                            </m:sub>
                          </m:sSub>
                        </m:num>
                        <m:den>
                          <m:sSub>
                            <m:sSubPr>
                              <m:ctrlPr>
                                <a:rPr lang="en-GB" b="0" i="1" smtClean="0">
                                  <a:solidFill>
                                    <a:srgbClr val="2D00D2"/>
                                  </a:solidFill>
                                  <a:latin typeface="Cambria Math" panose="02040503050406030204" pitchFamily="18" charset="0"/>
                                  <a:cs typeface="Arial" panose="020B0604020202020204" pitchFamily="34" charset="0"/>
                                </a:rPr>
                              </m:ctrlPr>
                            </m:sSubPr>
                            <m:e>
                              <m:r>
                                <a:rPr lang="en-GB" b="0" i="1" smtClean="0">
                                  <a:solidFill>
                                    <a:srgbClr val="2D00D2"/>
                                  </a:solidFill>
                                  <a:latin typeface="Cambria Math" panose="02040503050406030204" pitchFamily="18" charset="0"/>
                                  <a:cs typeface="Arial" panose="020B0604020202020204" pitchFamily="34" charset="0"/>
                                </a:rPr>
                                <m:t>𝑐</m:t>
                              </m:r>
                            </m:e>
                            <m:sub>
                              <m:r>
                                <a:rPr lang="en-GB" b="0" i="1" smtClean="0">
                                  <a:solidFill>
                                    <a:srgbClr val="2D00D2"/>
                                  </a:solidFill>
                                  <a:latin typeface="Cambria Math" panose="02040503050406030204" pitchFamily="18" charset="0"/>
                                  <a:cs typeface="Arial" panose="020B0604020202020204" pitchFamily="34" charset="0"/>
                                </a:rPr>
                                <m:t>2</m:t>
                              </m:r>
                            </m:sub>
                          </m:sSub>
                        </m:den>
                      </m:f>
                    </m:oMath>
                  </m:oMathPara>
                </a14:m>
                <a:endParaRPr lang="en-GB" dirty="0">
                  <a:solidFill>
                    <a:srgbClr val="2D00D2"/>
                  </a:solidFill>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FBA31B71-204B-3EBA-7743-33B1F5EFAFDC}"/>
                  </a:ext>
                </a:extLst>
              </p:cNvPr>
              <p:cNvSpPr txBox="1">
                <a:spLocks noRot="1" noChangeAspect="1" noMove="1" noResize="1" noEditPoints="1" noAdjustHandles="1" noChangeArrowheads="1" noChangeShapeType="1" noTextEdit="1"/>
              </p:cNvSpPr>
              <p:nvPr/>
            </p:nvSpPr>
            <p:spPr>
              <a:xfrm>
                <a:off x="4205257" y="2669431"/>
                <a:ext cx="894669" cy="61196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C52EA4E-FA3A-1842-3F8A-F4C12BE0C5A3}"/>
                  </a:ext>
                </a:extLst>
              </p:cNvPr>
              <p:cNvSpPr txBox="1"/>
              <p:nvPr/>
            </p:nvSpPr>
            <p:spPr>
              <a:xfrm>
                <a:off x="5645648" y="2665841"/>
                <a:ext cx="1200136" cy="618311"/>
              </a:xfrm>
              <a:prstGeom prst="rect">
                <a:avLst/>
              </a:prstGeom>
              <a:noFill/>
            </p:spPr>
            <p:txBody>
              <a:bodyPr wrap="none" rtlCol="0">
                <a:spAutoFit/>
              </a:bodyPr>
              <a:lstStyle/>
              <a:p>
                <a:pPr algn="l"/>
                <a14:m>
                  <m:oMathPara xmlns:m="http://schemas.openxmlformats.org/officeDocument/2006/math">
                    <m:oMath>
                      <m:r>
                        <a:rPr lang="en-GB" b="0" i="1" smtClean="0">
                          <a:solidFill>
                            <a:srgbClr val="2D00D2"/>
                          </a:solidFill>
                          <a:latin typeface="Cambria Math" panose="02040503050406030204" pitchFamily="18" charset="0"/>
                          <a:cs typeface="Arial" panose="020B0604020202020204" pitchFamily="34" charset="0"/>
                        </a:rPr>
                        <m:t>𝑛</m:t>
                      </m:r>
                      <m:r>
                        <a:rPr lang="en-GB" b="0" i="1" smtClean="0">
                          <a:solidFill>
                            <a:srgbClr val="2D00D2"/>
                          </a:solidFill>
                          <a:latin typeface="Cambria Math" panose="02040503050406030204" pitchFamily="18" charset="0"/>
                          <a:cs typeface="Arial" panose="020B0604020202020204" pitchFamily="34" charset="0"/>
                        </a:rPr>
                        <m:t>=</m:t>
                      </m:r>
                      <m:f>
                        <m:fPr>
                          <m:ctrlPr>
                            <a:rPr lang="en-GB" b="0" i="1" smtClean="0">
                              <a:solidFill>
                                <a:srgbClr val="2D00D2"/>
                              </a:solidFill>
                              <a:latin typeface="Cambria Math" panose="02040503050406030204" pitchFamily="18" charset="0"/>
                              <a:cs typeface="Arial" panose="020B0604020202020204" pitchFamily="34" charset="0"/>
                            </a:rPr>
                          </m:ctrlPr>
                        </m:fPr>
                        <m:num>
                          <m:r>
                            <a:rPr lang="en-GB" b="0" i="1" smtClean="0">
                              <a:solidFill>
                                <a:srgbClr val="2D00D2"/>
                              </a:solidFill>
                              <a:latin typeface="Cambria Math" panose="02040503050406030204" pitchFamily="18" charset="0"/>
                              <a:cs typeface="Arial" panose="020B0604020202020204" pitchFamily="34" charset="0"/>
                            </a:rPr>
                            <m:t>1520</m:t>
                          </m:r>
                        </m:num>
                        <m:den>
                          <m:r>
                            <a:rPr lang="en-GB" b="0" i="1" smtClean="0">
                              <a:solidFill>
                                <a:srgbClr val="2D00D2"/>
                              </a:solidFill>
                              <a:latin typeface="Cambria Math" panose="02040503050406030204" pitchFamily="18" charset="0"/>
                              <a:cs typeface="Arial" panose="020B0604020202020204" pitchFamily="34" charset="0"/>
                            </a:rPr>
                            <m:t>1480</m:t>
                          </m:r>
                        </m:den>
                      </m:f>
                    </m:oMath>
                  </m:oMathPara>
                </a14:m>
                <a:endParaRPr lang="en-GB" dirty="0">
                  <a:solidFill>
                    <a:srgbClr val="2D00D2"/>
                  </a:solidFill>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1C52EA4E-FA3A-1842-3F8A-F4C12BE0C5A3}"/>
                  </a:ext>
                </a:extLst>
              </p:cNvPr>
              <p:cNvSpPr txBox="1">
                <a:spLocks noRot="1" noChangeAspect="1" noMove="1" noResize="1" noEditPoints="1" noAdjustHandles="1" noChangeArrowheads="1" noChangeShapeType="1" noTextEdit="1"/>
              </p:cNvSpPr>
              <p:nvPr/>
            </p:nvSpPr>
            <p:spPr>
              <a:xfrm>
                <a:off x="5645648" y="2665841"/>
                <a:ext cx="1200136" cy="618311"/>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964AC4D-2EAA-3A27-F149-599BF1427609}"/>
                  </a:ext>
                </a:extLst>
              </p:cNvPr>
              <p:cNvSpPr txBox="1"/>
              <p:nvPr/>
            </p:nvSpPr>
            <p:spPr>
              <a:xfrm>
                <a:off x="7176965" y="2864046"/>
                <a:ext cx="1632947" cy="369332"/>
              </a:xfrm>
              <a:prstGeom prst="rect">
                <a:avLst/>
              </a:prstGeom>
              <a:noFill/>
            </p:spPr>
            <p:txBody>
              <a:bodyPr wrap="none" rtlCol="0">
                <a:spAutoFit/>
              </a:bodyPr>
              <a:lstStyle/>
              <a:p>
                <a:pPr algn="l"/>
                <a14:m>
                  <m:oMathPara xmlns:m="http://schemas.openxmlformats.org/officeDocument/2006/math">
                    <m:oMath>
                      <m:r>
                        <a:rPr lang="en-GB" b="0" i="1" smtClean="0">
                          <a:solidFill>
                            <a:srgbClr val="2D00D2"/>
                          </a:solidFill>
                          <a:latin typeface="Cambria Math" panose="02040503050406030204" pitchFamily="18" charset="0"/>
                          <a:cs typeface="Arial" panose="020B0604020202020204" pitchFamily="34" charset="0"/>
                        </a:rPr>
                        <m:t>𝑛</m:t>
                      </m:r>
                      <m:r>
                        <a:rPr lang="en-GB" b="0" i="1" smtClean="0">
                          <a:solidFill>
                            <a:srgbClr val="2D00D2"/>
                          </a:solidFill>
                          <a:latin typeface="Cambria Math" panose="02040503050406030204" pitchFamily="18" charset="0"/>
                          <a:cs typeface="Arial" panose="020B0604020202020204" pitchFamily="34" charset="0"/>
                        </a:rPr>
                        <m:t>=1.027027</m:t>
                      </m:r>
                    </m:oMath>
                  </m:oMathPara>
                </a14:m>
                <a:endParaRPr lang="en-GB" dirty="0">
                  <a:solidFill>
                    <a:srgbClr val="2D00D2"/>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7964AC4D-2EAA-3A27-F149-599BF1427609}"/>
                  </a:ext>
                </a:extLst>
              </p:cNvPr>
              <p:cNvSpPr txBox="1">
                <a:spLocks noRot="1" noChangeAspect="1" noMove="1" noResize="1" noEditPoints="1" noAdjustHandles="1" noChangeArrowheads="1" noChangeShapeType="1" noTextEdit="1"/>
              </p:cNvSpPr>
              <p:nvPr/>
            </p:nvSpPr>
            <p:spPr>
              <a:xfrm>
                <a:off x="7176965" y="2864046"/>
                <a:ext cx="1632947" cy="36933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FDA6DCA-EDE5-8DD3-5F5C-C07B5F707460}"/>
                  </a:ext>
                </a:extLst>
              </p:cNvPr>
              <p:cNvSpPr txBox="1"/>
              <p:nvPr/>
            </p:nvSpPr>
            <p:spPr>
              <a:xfrm>
                <a:off x="4205257" y="3577439"/>
                <a:ext cx="1165383" cy="612732"/>
              </a:xfrm>
              <a:prstGeom prst="rect">
                <a:avLst/>
              </a:prstGeom>
              <a:noFill/>
            </p:spPr>
            <p:txBody>
              <a:bodyPr wrap="none" rtlCol="0">
                <a:spAutoFit/>
              </a:bodyPr>
              <a:lstStyle/>
              <a:p>
                <a:pPr algn="l"/>
                <a14:m>
                  <m:oMathPara xmlns:m="http://schemas.openxmlformats.org/officeDocument/2006/math">
                    <m:oMath>
                      <m:r>
                        <a:rPr lang="en-GB" b="0" i="1" smtClean="0">
                          <a:solidFill>
                            <a:srgbClr val="2D00D2"/>
                          </a:solidFill>
                          <a:latin typeface="Cambria Math" panose="02040503050406030204" pitchFamily="18" charset="0"/>
                          <a:cs typeface="Arial" panose="020B0604020202020204" pitchFamily="34" charset="0"/>
                        </a:rPr>
                        <m:t>𝑛</m:t>
                      </m:r>
                      <m:r>
                        <a:rPr lang="en-GB" b="0" i="1" smtClean="0">
                          <a:solidFill>
                            <a:srgbClr val="2D00D2"/>
                          </a:solidFill>
                          <a:latin typeface="Cambria Math" panose="02040503050406030204" pitchFamily="18" charset="0"/>
                          <a:cs typeface="Arial" panose="020B0604020202020204" pitchFamily="34" charset="0"/>
                        </a:rPr>
                        <m:t>=</m:t>
                      </m:r>
                      <m:f>
                        <m:fPr>
                          <m:ctrlPr>
                            <a:rPr lang="en-GB" b="0" i="1" smtClean="0">
                              <a:solidFill>
                                <a:srgbClr val="2D00D2"/>
                              </a:solidFill>
                              <a:latin typeface="Cambria Math" panose="02040503050406030204" pitchFamily="18" charset="0"/>
                              <a:cs typeface="Arial" panose="020B0604020202020204" pitchFamily="34" charset="0"/>
                            </a:rPr>
                          </m:ctrlPr>
                        </m:fPr>
                        <m:num>
                          <m:r>
                            <a:rPr lang="en-GB" b="0" i="1" smtClean="0">
                              <a:solidFill>
                                <a:srgbClr val="2D00D2"/>
                              </a:solidFill>
                              <a:latin typeface="Cambria Math" panose="02040503050406030204" pitchFamily="18" charset="0"/>
                              <a:cs typeface="Arial" panose="020B0604020202020204" pitchFamily="34" charset="0"/>
                            </a:rPr>
                            <m:t>1</m:t>
                          </m:r>
                        </m:num>
                        <m:den>
                          <m:func>
                            <m:funcPr>
                              <m:ctrlPr>
                                <a:rPr lang="en-GB" b="0" i="0" smtClean="0">
                                  <a:solidFill>
                                    <a:srgbClr val="2D00D2"/>
                                  </a:solidFill>
                                  <a:latin typeface="Cambria Math" panose="02040503050406030204" pitchFamily="18" charset="0"/>
                                  <a:cs typeface="Arial" panose="020B0604020202020204" pitchFamily="34" charset="0"/>
                                </a:rPr>
                              </m:ctrlPr>
                            </m:funcPr>
                            <m:fName>
                              <m:r>
                                <m:rPr>
                                  <m:sty m:val="p"/>
                                </m:rPr>
                                <a:rPr lang="en-GB" b="0" i="0" smtClean="0">
                                  <a:solidFill>
                                    <a:srgbClr val="2D00D2"/>
                                  </a:solidFill>
                                  <a:latin typeface="Cambria Math" panose="02040503050406030204" pitchFamily="18" charset="0"/>
                                  <a:cs typeface="Arial" panose="020B0604020202020204" pitchFamily="34" charset="0"/>
                                </a:rPr>
                                <m:t>sin</m:t>
                              </m:r>
                            </m:fName>
                            <m:e>
                              <m:r>
                                <a:rPr lang="en-GB" b="0" i="1" smtClean="0">
                                  <a:solidFill>
                                    <a:srgbClr val="2D00D2"/>
                                  </a:solidFill>
                                  <a:latin typeface="Cambria Math" panose="02040503050406030204" pitchFamily="18" charset="0"/>
                                  <a:cs typeface="Arial" panose="020B0604020202020204" pitchFamily="34" charset="0"/>
                                </a:rPr>
                                <m:t>𝐶</m:t>
                              </m:r>
                            </m:e>
                          </m:func>
                        </m:den>
                      </m:f>
                    </m:oMath>
                  </m:oMathPara>
                </a14:m>
                <a:endParaRPr lang="en-GB" dirty="0">
                  <a:solidFill>
                    <a:srgbClr val="2D00D2"/>
                  </a:solidFill>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EFDA6DCA-EDE5-8DD3-5F5C-C07B5F707460}"/>
                  </a:ext>
                </a:extLst>
              </p:cNvPr>
              <p:cNvSpPr txBox="1">
                <a:spLocks noRot="1" noChangeAspect="1" noMove="1" noResize="1" noEditPoints="1" noAdjustHandles="1" noChangeArrowheads="1" noChangeShapeType="1" noTextEdit="1"/>
              </p:cNvSpPr>
              <p:nvPr/>
            </p:nvSpPr>
            <p:spPr>
              <a:xfrm>
                <a:off x="4205257" y="3577439"/>
                <a:ext cx="1165383" cy="61273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711364D-8BC9-3482-FB48-46AAAB3CB3C6}"/>
                  </a:ext>
                </a:extLst>
              </p:cNvPr>
              <p:cNvSpPr txBox="1"/>
              <p:nvPr/>
            </p:nvSpPr>
            <p:spPr>
              <a:xfrm>
                <a:off x="5645648" y="3573849"/>
                <a:ext cx="1394548" cy="612732"/>
              </a:xfrm>
              <a:prstGeom prst="rect">
                <a:avLst/>
              </a:prstGeom>
              <a:noFill/>
            </p:spPr>
            <p:txBody>
              <a:bodyPr wrap="none" rtlCol="0">
                <a:spAutoFit/>
              </a:bodyPr>
              <a:lstStyle/>
              <a:p>
                <a:pPr algn="l"/>
                <a14:m>
                  <m:oMathPara xmlns:m="http://schemas.openxmlformats.org/officeDocument/2006/math">
                    <m:oMath>
                      <m:r>
                        <a:rPr lang="en-GB" b="0" i="1" smtClean="0">
                          <a:solidFill>
                            <a:srgbClr val="2D00D2"/>
                          </a:solidFill>
                          <a:latin typeface="Cambria Math" panose="02040503050406030204" pitchFamily="18" charset="0"/>
                          <a:cs typeface="Arial" panose="020B0604020202020204" pitchFamily="34" charset="0"/>
                        </a:rPr>
                        <m:t>𝐶</m:t>
                      </m:r>
                      <m:r>
                        <a:rPr lang="en-GB" b="0" i="1" smtClean="0">
                          <a:solidFill>
                            <a:srgbClr val="2D00D2"/>
                          </a:solidFill>
                          <a:latin typeface="Cambria Math" panose="02040503050406030204" pitchFamily="18" charset="0"/>
                          <a:cs typeface="Arial" panose="020B0604020202020204" pitchFamily="34" charset="0"/>
                        </a:rPr>
                        <m:t>=</m:t>
                      </m:r>
                      <m:func>
                        <m:funcPr>
                          <m:ctrlPr>
                            <a:rPr lang="en-GB" b="0" i="1" smtClean="0">
                              <a:solidFill>
                                <a:srgbClr val="2D00D2"/>
                              </a:solidFill>
                              <a:latin typeface="Cambria Math" panose="02040503050406030204" pitchFamily="18" charset="0"/>
                              <a:cs typeface="Arial" panose="020B0604020202020204" pitchFamily="34" charset="0"/>
                            </a:rPr>
                          </m:ctrlPr>
                        </m:funcPr>
                        <m:fName>
                          <m:sSup>
                            <m:sSupPr>
                              <m:ctrlPr>
                                <a:rPr lang="en-GB" b="0" i="0" smtClean="0">
                                  <a:solidFill>
                                    <a:srgbClr val="2D00D2"/>
                                  </a:solidFill>
                                  <a:latin typeface="Cambria Math" panose="02040503050406030204" pitchFamily="18" charset="0"/>
                                  <a:cs typeface="Arial" panose="020B0604020202020204" pitchFamily="34" charset="0"/>
                                </a:rPr>
                              </m:ctrlPr>
                            </m:sSupPr>
                            <m:e>
                              <m:r>
                                <m:rPr>
                                  <m:sty m:val="p"/>
                                </m:rPr>
                                <a:rPr lang="en-GB" b="0" i="0" smtClean="0">
                                  <a:solidFill>
                                    <a:srgbClr val="2D00D2"/>
                                  </a:solidFill>
                                  <a:latin typeface="Cambria Math" panose="02040503050406030204" pitchFamily="18" charset="0"/>
                                  <a:cs typeface="Arial" panose="020B0604020202020204" pitchFamily="34" charset="0"/>
                                </a:rPr>
                                <m:t>sin</m:t>
                              </m:r>
                            </m:e>
                            <m:sup>
                              <m:r>
                                <a:rPr lang="en-GB" b="0" i="1" smtClean="0">
                                  <a:solidFill>
                                    <a:srgbClr val="2D00D2"/>
                                  </a:solidFill>
                                  <a:latin typeface="Cambria Math" panose="02040503050406030204" pitchFamily="18" charset="0"/>
                                  <a:cs typeface="Arial" panose="020B0604020202020204" pitchFamily="34" charset="0"/>
                                </a:rPr>
                                <m:t>−1</m:t>
                              </m:r>
                            </m:sup>
                          </m:sSup>
                        </m:fName>
                        <m:e>
                          <m:f>
                            <m:fPr>
                              <m:ctrlPr>
                                <a:rPr lang="en-GB" b="0" i="1" smtClean="0">
                                  <a:solidFill>
                                    <a:srgbClr val="2D00D2"/>
                                  </a:solidFill>
                                  <a:latin typeface="Cambria Math" panose="02040503050406030204" pitchFamily="18" charset="0"/>
                                  <a:cs typeface="Arial" panose="020B0604020202020204" pitchFamily="34" charset="0"/>
                                </a:rPr>
                              </m:ctrlPr>
                            </m:fPr>
                            <m:num>
                              <m:r>
                                <a:rPr lang="en-GB" b="0" i="1" smtClean="0">
                                  <a:solidFill>
                                    <a:srgbClr val="2D00D2"/>
                                  </a:solidFill>
                                  <a:latin typeface="Cambria Math" panose="02040503050406030204" pitchFamily="18" charset="0"/>
                                  <a:cs typeface="Arial" panose="020B0604020202020204" pitchFamily="34" charset="0"/>
                                </a:rPr>
                                <m:t>1</m:t>
                              </m:r>
                            </m:num>
                            <m:den>
                              <m:r>
                                <a:rPr lang="en-GB" b="0" i="1" smtClean="0">
                                  <a:solidFill>
                                    <a:srgbClr val="2D00D2"/>
                                  </a:solidFill>
                                  <a:latin typeface="Cambria Math" panose="02040503050406030204" pitchFamily="18" charset="0"/>
                                  <a:cs typeface="Arial" panose="020B0604020202020204" pitchFamily="34" charset="0"/>
                                </a:rPr>
                                <m:t>𝑛</m:t>
                              </m:r>
                            </m:den>
                          </m:f>
                        </m:e>
                      </m:func>
                    </m:oMath>
                  </m:oMathPara>
                </a14:m>
                <a:endParaRPr lang="en-GB" dirty="0">
                  <a:solidFill>
                    <a:srgbClr val="2D00D2"/>
                  </a:solidFill>
                  <a:latin typeface="Arial" panose="020B0604020202020204" pitchFamily="34" charset="0"/>
                  <a:cs typeface="Arial" panose="020B0604020202020204" pitchFamily="34" charset="0"/>
                </a:endParaRPr>
              </a:p>
            </p:txBody>
          </p:sp>
        </mc:Choice>
        <mc:Fallback xmlns="">
          <p:sp>
            <p:nvSpPr>
              <p:cNvPr id="10" name="TextBox 9">
                <a:extLst>
                  <a:ext uri="{FF2B5EF4-FFF2-40B4-BE49-F238E27FC236}">
                    <a16:creationId xmlns:a16="http://schemas.microsoft.com/office/drawing/2014/main" id="{E711364D-8BC9-3482-FB48-46AAAB3CB3C6}"/>
                  </a:ext>
                </a:extLst>
              </p:cNvPr>
              <p:cNvSpPr txBox="1">
                <a:spLocks noRot="1" noChangeAspect="1" noMove="1" noResize="1" noEditPoints="1" noAdjustHandles="1" noChangeArrowheads="1" noChangeShapeType="1" noTextEdit="1"/>
              </p:cNvSpPr>
              <p:nvPr/>
            </p:nvSpPr>
            <p:spPr>
              <a:xfrm>
                <a:off x="5645648" y="3573849"/>
                <a:ext cx="1394548" cy="612732"/>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421188A3-F063-BC06-7579-46D5D173900A}"/>
                  </a:ext>
                </a:extLst>
              </p:cNvPr>
              <p:cNvSpPr txBox="1"/>
              <p:nvPr/>
            </p:nvSpPr>
            <p:spPr>
              <a:xfrm>
                <a:off x="7778098" y="3792307"/>
                <a:ext cx="1243609" cy="369332"/>
              </a:xfrm>
              <a:prstGeom prst="rect">
                <a:avLst/>
              </a:prstGeom>
              <a:noFill/>
            </p:spPr>
            <p:txBody>
              <a:bodyPr wrap="none" rtlCol="0">
                <a:spAutoFit/>
              </a:bodyPr>
              <a:lstStyle/>
              <a:p>
                <a:pPr algn="l"/>
                <a14:m>
                  <m:oMathPara xmlns:m="http://schemas.openxmlformats.org/officeDocument/2006/math">
                    <m:oMath>
                      <m:r>
                        <a:rPr lang="en-GB" b="0" i="1" smtClean="0">
                          <a:solidFill>
                            <a:srgbClr val="2D00D2"/>
                          </a:solidFill>
                          <a:latin typeface="Cambria Math" panose="02040503050406030204" pitchFamily="18" charset="0"/>
                          <a:cs typeface="Arial" panose="020B0604020202020204" pitchFamily="34" charset="0"/>
                        </a:rPr>
                        <m:t>𝐶</m:t>
                      </m:r>
                      <m:r>
                        <a:rPr lang="en-GB" b="0" i="1" smtClean="0">
                          <a:solidFill>
                            <a:srgbClr val="2D00D2"/>
                          </a:solidFill>
                          <a:latin typeface="Cambria Math" panose="02040503050406030204" pitchFamily="18" charset="0"/>
                          <a:cs typeface="Arial" panose="020B0604020202020204" pitchFamily="34" charset="0"/>
                        </a:rPr>
                        <m:t>=</m:t>
                      </m:r>
                      <m:sSup>
                        <m:sSupPr>
                          <m:ctrlPr>
                            <a:rPr lang="en-GB" b="0" i="1" smtClean="0">
                              <a:solidFill>
                                <a:srgbClr val="2D00D2"/>
                              </a:solidFill>
                              <a:latin typeface="Cambria Math" panose="02040503050406030204" pitchFamily="18" charset="0"/>
                              <a:cs typeface="Arial" panose="020B0604020202020204" pitchFamily="34" charset="0"/>
                            </a:rPr>
                          </m:ctrlPr>
                        </m:sSupPr>
                        <m:e>
                          <m:r>
                            <a:rPr lang="en-GB" b="0" i="1" smtClean="0">
                              <a:solidFill>
                                <a:srgbClr val="2D00D2"/>
                              </a:solidFill>
                              <a:latin typeface="Cambria Math" panose="02040503050406030204" pitchFamily="18" charset="0"/>
                              <a:cs typeface="Arial" panose="020B0604020202020204" pitchFamily="34" charset="0"/>
                            </a:rPr>
                            <m:t>76.8</m:t>
                          </m:r>
                        </m:e>
                        <m:sup>
                          <m:r>
                            <a:rPr lang="en-GB" b="0" i="1" smtClean="0">
                              <a:solidFill>
                                <a:srgbClr val="2D00D2"/>
                              </a:solidFill>
                              <a:latin typeface="Cambria Math" panose="02040503050406030204" pitchFamily="18" charset="0"/>
                              <a:cs typeface="Arial" panose="020B0604020202020204" pitchFamily="34" charset="0"/>
                            </a:rPr>
                            <m:t>𝑜</m:t>
                          </m:r>
                        </m:sup>
                      </m:sSup>
                    </m:oMath>
                  </m:oMathPara>
                </a14:m>
                <a:endParaRPr lang="en-GB" dirty="0">
                  <a:solidFill>
                    <a:srgbClr val="2D00D2"/>
                  </a:solidFill>
                  <a:latin typeface="Arial" panose="020B0604020202020204" pitchFamily="34" charset="0"/>
                  <a:cs typeface="Arial" panose="020B0604020202020204" pitchFamily="34" charset="0"/>
                </a:endParaRPr>
              </a:p>
            </p:txBody>
          </p:sp>
        </mc:Choice>
        <mc:Fallback xmlns="">
          <p:sp>
            <p:nvSpPr>
              <p:cNvPr id="14" name="TextBox 13">
                <a:extLst>
                  <a:ext uri="{FF2B5EF4-FFF2-40B4-BE49-F238E27FC236}">
                    <a16:creationId xmlns:a16="http://schemas.microsoft.com/office/drawing/2014/main" id="{421188A3-F063-BC06-7579-46D5D173900A}"/>
                  </a:ext>
                </a:extLst>
              </p:cNvPr>
              <p:cNvSpPr txBox="1">
                <a:spLocks noRot="1" noChangeAspect="1" noMove="1" noResize="1" noEditPoints="1" noAdjustHandles="1" noChangeArrowheads="1" noChangeShapeType="1" noTextEdit="1"/>
              </p:cNvSpPr>
              <p:nvPr/>
            </p:nvSpPr>
            <p:spPr>
              <a:xfrm>
                <a:off x="7778098" y="3792307"/>
                <a:ext cx="1243609" cy="369332"/>
              </a:xfrm>
              <a:prstGeom prst="rect">
                <a:avLst/>
              </a:prstGeom>
              <a:blipFill>
                <a:blip r:embed="rId8"/>
                <a:stretch>
                  <a:fillRect/>
                </a:stretch>
              </a:blipFill>
            </p:spPr>
            <p:txBody>
              <a:bodyPr/>
              <a:lstStyle/>
              <a:p>
                <a:r>
                  <a:rPr lang="en-GB">
                    <a:noFill/>
                  </a:rPr>
                  <a:t> </a:t>
                </a:r>
              </a:p>
            </p:txBody>
          </p:sp>
        </mc:Fallback>
      </mc:AlternateContent>
      <p:grpSp>
        <p:nvGrpSpPr>
          <p:cNvPr id="18" name="Group 17">
            <a:extLst>
              <a:ext uri="{FF2B5EF4-FFF2-40B4-BE49-F238E27FC236}">
                <a16:creationId xmlns:a16="http://schemas.microsoft.com/office/drawing/2014/main" id="{03B3D71F-E8AB-D322-61A9-168C20373829}"/>
              </a:ext>
            </a:extLst>
          </p:cNvPr>
          <p:cNvGrpSpPr/>
          <p:nvPr/>
        </p:nvGrpSpPr>
        <p:grpSpPr>
          <a:xfrm flipH="1">
            <a:off x="577557" y="2694171"/>
            <a:ext cx="3052494" cy="1467468"/>
            <a:chOff x="370994" y="4533836"/>
            <a:chExt cx="3143250" cy="1205186"/>
          </a:xfrm>
        </p:grpSpPr>
        <p:pic>
          <p:nvPicPr>
            <p:cNvPr id="19" name="Picture 18">
              <a:extLst>
                <a:ext uri="{FF2B5EF4-FFF2-40B4-BE49-F238E27FC236}">
                  <a16:creationId xmlns:a16="http://schemas.microsoft.com/office/drawing/2014/main" id="{B7582F2F-7622-6104-FAC5-581655240A2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0994" y="4533836"/>
              <a:ext cx="3143250" cy="1143000"/>
            </a:xfrm>
            <a:prstGeom prst="rect">
              <a:avLst/>
            </a:prstGeom>
          </p:spPr>
        </p:pic>
        <p:sp>
          <p:nvSpPr>
            <p:cNvPr id="20" name="TextBox 19">
              <a:hlinkClick r:id="rId10"/>
              <a:extLst>
                <a:ext uri="{FF2B5EF4-FFF2-40B4-BE49-F238E27FC236}">
                  <a16:creationId xmlns:a16="http://schemas.microsoft.com/office/drawing/2014/main" id="{56CCE155-722B-0DC1-1518-A57B9E10AB57}"/>
                </a:ext>
              </a:extLst>
            </p:cNvPr>
            <p:cNvSpPr txBox="1"/>
            <p:nvPr/>
          </p:nvSpPr>
          <p:spPr>
            <a:xfrm>
              <a:off x="2753589" y="5375932"/>
              <a:ext cx="680787" cy="363090"/>
            </a:xfrm>
            <a:prstGeom prst="rect">
              <a:avLst/>
            </a:prstGeom>
            <a:noFill/>
          </p:spPr>
          <p:txBody>
            <a:bodyPr wrap="square" rtlCol="0">
              <a:spAutoFit/>
            </a:bodyPr>
            <a:lstStyle/>
            <a:p>
              <a:pPr algn="l"/>
              <a:r>
                <a:rPr lang="en-GB" sz="1200" dirty="0">
                  <a:latin typeface="Arial" panose="020B0604020202020204" pitchFamily="34" charset="0"/>
                  <a:cs typeface="Arial" panose="020B0604020202020204" pitchFamily="34" charset="0"/>
                </a:rPr>
                <a:t>CC0</a:t>
              </a:r>
            </a:p>
          </p:txBody>
        </p:sp>
      </p:grpSp>
      <p:sp>
        <p:nvSpPr>
          <p:cNvPr id="2" name="TextBox 1">
            <a:extLst>
              <a:ext uri="{FF2B5EF4-FFF2-40B4-BE49-F238E27FC236}">
                <a16:creationId xmlns:a16="http://schemas.microsoft.com/office/drawing/2014/main" id="{66E423B2-0B80-ED82-18CF-3B01A81F618B}"/>
              </a:ext>
            </a:extLst>
          </p:cNvPr>
          <p:cNvSpPr txBox="1"/>
          <p:nvPr/>
        </p:nvSpPr>
        <p:spPr>
          <a:xfrm>
            <a:off x="720762" y="2864046"/>
            <a:ext cx="421910" cy="153888"/>
          </a:xfrm>
          <a:prstGeom prst="rect">
            <a:avLst/>
          </a:prstGeom>
          <a:noFill/>
        </p:spPr>
        <p:txBody>
          <a:bodyPr wrap="none" rtlCol="0">
            <a:spAutoFit/>
          </a:bodyPr>
          <a:lstStyle/>
          <a:p>
            <a:pPr algn="l"/>
            <a:r>
              <a:rPr lang="en-IE" sz="400" dirty="0" err="1">
                <a:latin typeface="Arial" panose="020B0604020202020204" pitchFamily="34" charset="0"/>
                <a:cs typeface="Arial" panose="020B0604020202020204" pitchFamily="34" charset="0"/>
              </a:rPr>
              <a:t>R.Downey</a:t>
            </a:r>
            <a:endParaRPr lang="en-IE" sz="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469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492B3-2304-9011-59E1-C1EDF2F7024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2E91699-2A69-4CE4-37F2-905C4CD368C1}"/>
              </a:ext>
            </a:extLst>
          </p:cNvPr>
          <p:cNvSpPr>
            <a:spLocks noGrp="1"/>
          </p:cNvSpPr>
          <p:nvPr>
            <p:ph type="title"/>
          </p:nvPr>
        </p:nvSpPr>
        <p:spPr/>
        <p:txBody>
          <a:bodyPr>
            <a:normAutofit fontScale="90000"/>
          </a:bodyPr>
          <a:lstStyle/>
          <a:p>
            <a:r>
              <a:rPr lang="en-GB" dirty="0" err="1"/>
              <a:t>Cleachtadh</a:t>
            </a:r>
            <a:r>
              <a:rPr lang="en-GB" dirty="0"/>
              <a:t> (AL)</a:t>
            </a:r>
          </a:p>
        </p:txBody>
      </p:sp>
      <p:sp>
        <p:nvSpPr>
          <p:cNvPr id="4" name="Text Placeholder 3">
            <a:extLst>
              <a:ext uri="{FF2B5EF4-FFF2-40B4-BE49-F238E27FC236}">
                <a16:creationId xmlns:a16="http://schemas.microsoft.com/office/drawing/2014/main" id="{FE004C1A-F24D-2EDA-796D-E167F919FE99}"/>
              </a:ext>
            </a:extLst>
          </p:cNvPr>
          <p:cNvSpPr>
            <a:spLocks noGrp="1"/>
          </p:cNvSpPr>
          <p:nvPr>
            <p:ph type="body" sz="quarter" idx="10"/>
          </p:nvPr>
        </p:nvSpPr>
        <p:spPr>
          <a:xfrm>
            <a:off x="122292" y="461664"/>
            <a:ext cx="8899415" cy="3267561"/>
          </a:xfrm>
        </p:spPr>
        <p:txBody>
          <a:bodyPr/>
          <a:lstStyle/>
          <a:p>
            <a:r>
              <a:rPr lang="ga-IE" dirty="0"/>
              <a:t>Is féidir ultrafhuaime a úsáid chun dlús cnámh a mheas trí luas na fuaime sa chnámh a thomhas. Cuirfidh frithcha</a:t>
            </a:r>
            <a:r>
              <a:rPr lang="en-IE" dirty="0" err="1"/>
              <a:t>itheamh</a:t>
            </a:r>
            <a:r>
              <a:rPr lang="ga-IE" dirty="0"/>
              <a:t> inmheánach iomlán isteach ar na tomhais.</a:t>
            </a:r>
            <a:br>
              <a:rPr lang="en-IE" dirty="0"/>
            </a:br>
            <a:r>
              <a:rPr lang="ga-IE" dirty="0"/>
              <a:t>(i) Sa léaráid, cá bhfuil sé níos dóchúla go dtarlóidh frithcha</a:t>
            </a:r>
            <a:r>
              <a:rPr lang="en-IE" dirty="0" err="1"/>
              <a:t>itheamh</a:t>
            </a:r>
            <a:r>
              <a:rPr lang="ga-IE" dirty="0"/>
              <a:t> inmheánach iomlán: ag A nó ag B?</a:t>
            </a:r>
            <a:endParaRPr lang="en-IE" dirty="0"/>
          </a:p>
          <a:p>
            <a:r>
              <a:rPr lang="ga-IE" dirty="0"/>
              <a:t>(ii) Tabhair údar le do fhreagra?</a:t>
            </a:r>
            <a:br>
              <a:rPr lang="en-GB" dirty="0"/>
            </a:br>
            <a:r>
              <a:rPr lang="en-GB" sz="2600" i="1" dirty="0">
                <a:solidFill>
                  <a:srgbClr val="0000FF"/>
                </a:solidFill>
              </a:rPr>
              <a:t>Luas </a:t>
            </a:r>
            <a:r>
              <a:rPr lang="en-GB" sz="2600" i="1" dirty="0" err="1">
                <a:solidFill>
                  <a:srgbClr val="0000FF"/>
                </a:solidFill>
              </a:rPr>
              <a:t>fuaim</a:t>
            </a:r>
            <a:r>
              <a:rPr lang="en-GB" sz="2600" i="1" dirty="0">
                <a:solidFill>
                  <a:srgbClr val="0000FF"/>
                </a:solidFill>
              </a:rPr>
              <a:t> i </a:t>
            </a:r>
            <a:r>
              <a:rPr lang="en-GB" sz="2600" i="1" dirty="0" err="1">
                <a:solidFill>
                  <a:srgbClr val="0000FF"/>
                </a:solidFill>
              </a:rPr>
              <a:t>fiocháin</a:t>
            </a:r>
            <a:r>
              <a:rPr lang="en-GB" sz="2600" i="1" dirty="0">
                <a:solidFill>
                  <a:srgbClr val="0000FF"/>
                </a:solidFill>
              </a:rPr>
              <a:t> bog 1540 m s⁻¹; i </a:t>
            </a:r>
            <a:r>
              <a:rPr lang="en-GB" sz="2600" i="1" dirty="0" err="1">
                <a:solidFill>
                  <a:srgbClr val="0000FF"/>
                </a:solidFill>
              </a:rPr>
              <a:t>cnámh</a:t>
            </a:r>
            <a:r>
              <a:rPr lang="en-GB" sz="2600" i="1" dirty="0">
                <a:solidFill>
                  <a:srgbClr val="0000FF"/>
                </a:solidFill>
              </a:rPr>
              <a:t> 3500 m s⁻¹.</a:t>
            </a:r>
          </a:p>
        </p:txBody>
      </p:sp>
      <p:sp>
        <p:nvSpPr>
          <p:cNvPr id="57" name="TextBox 56">
            <a:extLst>
              <a:ext uri="{FF2B5EF4-FFF2-40B4-BE49-F238E27FC236}">
                <a16:creationId xmlns:a16="http://schemas.microsoft.com/office/drawing/2014/main" id="{DF613240-83D6-CE79-1E31-2CD2B92BFE94}"/>
              </a:ext>
            </a:extLst>
          </p:cNvPr>
          <p:cNvSpPr txBox="1"/>
          <p:nvPr/>
        </p:nvSpPr>
        <p:spPr>
          <a:xfrm>
            <a:off x="7010082" y="4957068"/>
            <a:ext cx="2133918" cy="923330"/>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A:</a:t>
            </a:r>
          </a:p>
          <a:p>
            <a:pPr algn="l"/>
            <a:r>
              <a:rPr lang="en-GB" dirty="0" err="1">
                <a:solidFill>
                  <a:srgbClr val="0000FF"/>
                </a:solidFill>
                <a:latin typeface="Arial" panose="020B0604020202020204" pitchFamily="34" charset="0"/>
                <a:cs typeface="Arial" panose="020B0604020202020204" pitchFamily="34" charset="0"/>
              </a:rPr>
              <a:t>Fiochain</a:t>
            </a:r>
            <a:r>
              <a:rPr lang="en-GB" dirty="0">
                <a:solidFill>
                  <a:srgbClr val="0000FF"/>
                </a:solidFill>
                <a:latin typeface="Arial" panose="020B0604020202020204" pitchFamily="34" charset="0"/>
                <a:cs typeface="Arial" panose="020B0604020202020204" pitchFamily="34" charset="0"/>
              </a:rPr>
              <a:t> go </a:t>
            </a:r>
            <a:r>
              <a:rPr lang="en-GB" dirty="0" err="1">
                <a:solidFill>
                  <a:srgbClr val="0000FF"/>
                </a:solidFill>
                <a:latin typeface="Arial" panose="020B0604020202020204" pitchFamily="34" charset="0"/>
                <a:cs typeface="Arial" panose="020B0604020202020204" pitchFamily="34" charset="0"/>
              </a:rPr>
              <a:t>cnámh</a:t>
            </a:r>
            <a:endParaRPr lang="en-GB" dirty="0">
              <a:solidFill>
                <a:srgbClr val="0000FF"/>
              </a:solidFill>
              <a:latin typeface="Arial" panose="020B0604020202020204" pitchFamily="34" charset="0"/>
              <a:cs typeface="Arial" panose="020B0604020202020204" pitchFamily="34" charset="0"/>
            </a:endParaRPr>
          </a:p>
          <a:p>
            <a:pPr algn="l"/>
            <a:r>
              <a:rPr lang="en-GB" dirty="0" err="1">
                <a:solidFill>
                  <a:srgbClr val="0000FF"/>
                </a:solidFill>
                <a:latin typeface="Arial" panose="020B0604020202020204" pitchFamily="34" charset="0"/>
                <a:cs typeface="Arial" panose="020B0604020202020204" pitchFamily="34" charset="0"/>
              </a:rPr>
              <a:t>Moill</a:t>
            </a:r>
            <a:r>
              <a:rPr lang="en-GB" dirty="0">
                <a:solidFill>
                  <a:srgbClr val="0000FF"/>
                </a:solidFill>
                <a:latin typeface="Arial" panose="020B0604020202020204" pitchFamily="34" charset="0"/>
                <a:cs typeface="Arial" panose="020B0604020202020204" pitchFamily="34" charset="0"/>
              </a:rPr>
              <a:t> go tapa</a:t>
            </a:r>
          </a:p>
        </p:txBody>
      </p:sp>
      <p:pic>
        <p:nvPicPr>
          <p:cNvPr id="7" name="Picture 6">
            <a:extLst>
              <a:ext uri="{FF2B5EF4-FFF2-40B4-BE49-F238E27FC236}">
                <a16:creationId xmlns:a16="http://schemas.microsoft.com/office/drawing/2014/main" id="{E15EE905-7CF8-1E35-B6E2-04AB302EB526}"/>
              </a:ext>
            </a:extLst>
          </p:cNvPr>
          <p:cNvPicPr>
            <a:picLocks noChangeAspect="1"/>
          </p:cNvPicPr>
          <p:nvPr/>
        </p:nvPicPr>
        <p:blipFill>
          <a:blip r:embed="rId3"/>
          <a:stretch>
            <a:fillRect/>
          </a:stretch>
        </p:blipFill>
        <p:spPr>
          <a:xfrm>
            <a:off x="330751" y="4001368"/>
            <a:ext cx="6679331" cy="2834729"/>
          </a:xfrm>
          <a:prstGeom prst="rect">
            <a:avLst/>
          </a:prstGeom>
        </p:spPr>
      </p:pic>
    </p:spTree>
    <p:extLst>
      <p:ext uri="{BB962C8B-B14F-4D97-AF65-F5344CB8AC3E}">
        <p14:creationId xmlns:p14="http://schemas.microsoft.com/office/powerpoint/2010/main" val="3804236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89A62-D612-20C0-E61C-F93DA866073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280C3E1-9A56-24E4-9EC5-D0D607DB8E10}"/>
              </a:ext>
            </a:extLst>
          </p:cNvPr>
          <p:cNvSpPr>
            <a:spLocks noGrp="1"/>
          </p:cNvSpPr>
          <p:nvPr>
            <p:ph type="title"/>
          </p:nvPr>
        </p:nvSpPr>
        <p:spPr/>
        <p:txBody>
          <a:bodyPr>
            <a:normAutofit fontScale="90000"/>
          </a:bodyPr>
          <a:lstStyle/>
          <a:p>
            <a:r>
              <a:rPr lang="en-GB" dirty="0" err="1"/>
              <a:t>Cleachtadh</a:t>
            </a:r>
            <a:r>
              <a:rPr lang="en-GB" dirty="0"/>
              <a:t> (AL)</a:t>
            </a:r>
          </a:p>
        </p:txBody>
      </p:sp>
      <p:sp>
        <p:nvSpPr>
          <p:cNvPr id="4" name="Text Placeholder 3">
            <a:extLst>
              <a:ext uri="{FF2B5EF4-FFF2-40B4-BE49-F238E27FC236}">
                <a16:creationId xmlns:a16="http://schemas.microsoft.com/office/drawing/2014/main" id="{3A6A213D-5C34-FCE4-8E1E-F66CBB53CB95}"/>
              </a:ext>
            </a:extLst>
          </p:cNvPr>
          <p:cNvSpPr>
            <a:spLocks noGrp="1"/>
          </p:cNvSpPr>
          <p:nvPr>
            <p:ph type="body" sz="quarter" idx="10"/>
          </p:nvPr>
        </p:nvSpPr>
        <p:spPr>
          <a:xfrm>
            <a:off x="122292" y="461664"/>
            <a:ext cx="8899415" cy="1771767"/>
          </a:xfrm>
        </p:spPr>
        <p:txBody>
          <a:bodyPr/>
          <a:lstStyle/>
          <a:p>
            <a:r>
              <a:rPr lang="en-GB" dirty="0"/>
              <a:t>(iii) </a:t>
            </a:r>
            <a:r>
              <a:rPr lang="ga-IE" dirty="0"/>
              <a:t>Ríomh an uillinn chriticiúil. Is é 1540 m s⁻¹ luas na fuaime i bhfíochán bog, agus is é 3500 m s⁻¹ luas na fuaime i gcnámh.</a:t>
            </a:r>
            <a:endParaRPr lang="en-IE" dirty="0"/>
          </a:p>
          <a:p>
            <a:r>
              <a:rPr lang="en-GB" dirty="0"/>
              <a:t>(iv) </a:t>
            </a:r>
            <a:r>
              <a:rPr lang="en-GB" dirty="0" err="1"/>
              <a:t>Tarraing</a:t>
            </a:r>
            <a:r>
              <a:rPr lang="en-GB" dirty="0"/>
              <a:t> an ga </a:t>
            </a:r>
            <a:r>
              <a:rPr lang="en-GB" dirty="0" err="1"/>
              <a:t>frithcaite</a:t>
            </a:r>
            <a:endParaRPr lang="en-GB" dirty="0"/>
          </a:p>
        </p:txBody>
      </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DB1C5BD9-3A95-6F9B-A576-543A9AD13CEB}"/>
                  </a:ext>
                </a:extLst>
              </p:cNvPr>
              <p:cNvSpPr txBox="1"/>
              <p:nvPr/>
            </p:nvSpPr>
            <p:spPr>
              <a:xfrm>
                <a:off x="325203" y="4966674"/>
                <a:ext cx="894669" cy="611962"/>
              </a:xfrm>
              <a:prstGeom prst="rect">
                <a:avLst/>
              </a:prstGeom>
              <a:noFill/>
            </p:spPr>
            <p:txBody>
              <a:bodyPr wrap="none" rtlCol="0">
                <a:spAutoFit/>
              </a:bodyPr>
              <a:lstStyle/>
              <a:p>
                <a:pPr algn="l"/>
                <a14:m>
                  <m:oMathPara xmlns:m="http://schemas.openxmlformats.org/officeDocument/2006/math">
                    <m:oMath>
                      <m:r>
                        <a:rPr lang="en-GB" b="0" i="1" smtClean="0">
                          <a:latin typeface="Cambria Math" panose="02040503050406030204" pitchFamily="18" charset="0"/>
                          <a:cs typeface="Arial" panose="020B0604020202020204" pitchFamily="34" charset="0"/>
                        </a:rPr>
                        <m:t>𝑛</m:t>
                      </m:r>
                      <m:r>
                        <a:rPr lang="en-GB" b="0" i="1" smtClean="0">
                          <a:latin typeface="Cambria Math" panose="02040503050406030204" pitchFamily="18" charset="0"/>
                          <a:cs typeface="Arial" panose="020B0604020202020204" pitchFamily="34" charset="0"/>
                        </a:rPr>
                        <m:t>=</m:t>
                      </m:r>
                      <m:f>
                        <m:fPr>
                          <m:ctrlPr>
                            <a:rPr lang="en-GB" b="0" i="1" smtClean="0">
                              <a:latin typeface="Cambria Math" panose="02040503050406030204" pitchFamily="18" charset="0"/>
                              <a:cs typeface="Arial" panose="020B0604020202020204" pitchFamily="34" charset="0"/>
                            </a:rPr>
                          </m:ctrlPr>
                        </m:fPr>
                        <m:num>
                          <m:sSub>
                            <m:sSubPr>
                              <m:ctrlPr>
                                <a:rPr lang="en-GB" b="0" i="1" smtClean="0">
                                  <a:latin typeface="Cambria Math" panose="02040503050406030204" pitchFamily="18" charset="0"/>
                                  <a:cs typeface="Arial" panose="020B0604020202020204" pitchFamily="34" charset="0"/>
                                </a:rPr>
                              </m:ctrlPr>
                            </m:sSubPr>
                            <m:e>
                              <m:r>
                                <a:rPr lang="en-GB" b="0" i="1" smtClean="0">
                                  <a:latin typeface="Cambria Math" panose="02040503050406030204" pitchFamily="18" charset="0"/>
                                  <a:cs typeface="Arial" panose="020B0604020202020204" pitchFamily="34" charset="0"/>
                                </a:rPr>
                                <m:t>𝑐</m:t>
                              </m:r>
                            </m:e>
                            <m:sub>
                              <m:r>
                                <a:rPr lang="en-GB" b="0" i="1" smtClean="0">
                                  <a:latin typeface="Cambria Math" panose="02040503050406030204" pitchFamily="18" charset="0"/>
                                  <a:cs typeface="Arial" panose="020B0604020202020204" pitchFamily="34" charset="0"/>
                                </a:rPr>
                                <m:t>1</m:t>
                              </m:r>
                            </m:sub>
                          </m:sSub>
                        </m:num>
                        <m:den>
                          <m:sSub>
                            <m:sSubPr>
                              <m:ctrlPr>
                                <a:rPr lang="en-GB" b="0" i="1" smtClean="0">
                                  <a:latin typeface="Cambria Math" panose="02040503050406030204" pitchFamily="18" charset="0"/>
                                  <a:cs typeface="Arial" panose="020B0604020202020204" pitchFamily="34" charset="0"/>
                                </a:rPr>
                              </m:ctrlPr>
                            </m:sSubPr>
                            <m:e>
                              <m:r>
                                <a:rPr lang="en-GB" b="0" i="1" smtClean="0">
                                  <a:latin typeface="Cambria Math" panose="02040503050406030204" pitchFamily="18" charset="0"/>
                                  <a:cs typeface="Arial" panose="020B0604020202020204" pitchFamily="34" charset="0"/>
                                </a:rPr>
                                <m:t>𝑐</m:t>
                              </m:r>
                            </m:e>
                            <m:sub>
                              <m:r>
                                <a:rPr lang="en-GB" b="0" i="1" smtClean="0">
                                  <a:latin typeface="Cambria Math" panose="02040503050406030204" pitchFamily="18" charset="0"/>
                                  <a:cs typeface="Arial" panose="020B0604020202020204" pitchFamily="34" charset="0"/>
                                </a:rPr>
                                <m:t>2</m:t>
                              </m:r>
                            </m:sub>
                          </m:sSub>
                        </m:den>
                      </m:f>
                    </m:oMath>
                  </m:oMathPara>
                </a14:m>
                <a:endParaRPr lang="en-GB" dirty="0">
                  <a:latin typeface="Arial" panose="020B0604020202020204" pitchFamily="34" charset="0"/>
                  <a:cs typeface="Arial" panose="020B0604020202020204" pitchFamily="34" charset="0"/>
                </a:endParaRPr>
              </a:p>
            </p:txBody>
          </p:sp>
        </mc:Choice>
        <mc:Fallback xmlns="">
          <p:sp>
            <p:nvSpPr>
              <p:cNvPr id="63" name="TextBox 62">
                <a:extLst>
                  <a:ext uri="{FF2B5EF4-FFF2-40B4-BE49-F238E27FC236}">
                    <a16:creationId xmlns:a16="http://schemas.microsoft.com/office/drawing/2014/main" id="{DB1C5BD9-3A95-6F9B-A576-543A9AD13CEB}"/>
                  </a:ext>
                </a:extLst>
              </p:cNvPr>
              <p:cNvSpPr txBox="1">
                <a:spLocks noRot="1" noChangeAspect="1" noMove="1" noResize="1" noEditPoints="1" noAdjustHandles="1" noChangeArrowheads="1" noChangeShapeType="1" noTextEdit="1"/>
              </p:cNvSpPr>
              <p:nvPr/>
            </p:nvSpPr>
            <p:spPr>
              <a:xfrm>
                <a:off x="325203" y="4966674"/>
                <a:ext cx="894669" cy="61196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BA93252A-F4FE-948C-4711-58939AA9DC8A}"/>
                  </a:ext>
                </a:extLst>
              </p:cNvPr>
              <p:cNvSpPr txBox="1"/>
              <p:nvPr/>
            </p:nvSpPr>
            <p:spPr>
              <a:xfrm>
                <a:off x="1219874" y="4926913"/>
                <a:ext cx="1200136" cy="618311"/>
              </a:xfrm>
              <a:prstGeom prst="rect">
                <a:avLst/>
              </a:prstGeom>
              <a:noFill/>
            </p:spPr>
            <p:txBody>
              <a:bodyPr wrap="none" rtlCol="0">
                <a:spAutoFit/>
              </a:bodyPr>
              <a:lstStyle/>
              <a:p>
                <a:pPr algn="l"/>
                <a14:m>
                  <m:oMathPara xmlns:m="http://schemas.openxmlformats.org/officeDocument/2006/math">
                    <m:oMath>
                      <m:r>
                        <a:rPr lang="en-GB" b="0" i="1" smtClean="0">
                          <a:latin typeface="Cambria Math" panose="02040503050406030204" pitchFamily="18" charset="0"/>
                          <a:cs typeface="Arial" panose="020B0604020202020204" pitchFamily="34" charset="0"/>
                        </a:rPr>
                        <m:t>𝑛</m:t>
                      </m:r>
                      <m:r>
                        <a:rPr lang="en-GB" b="0" i="1" smtClean="0">
                          <a:latin typeface="Cambria Math" panose="02040503050406030204" pitchFamily="18" charset="0"/>
                          <a:cs typeface="Arial" panose="020B0604020202020204" pitchFamily="34" charset="0"/>
                        </a:rPr>
                        <m:t>=</m:t>
                      </m:r>
                      <m:f>
                        <m:fPr>
                          <m:ctrlPr>
                            <a:rPr lang="en-GB" b="0" i="1" smtClean="0">
                              <a:latin typeface="Cambria Math" panose="02040503050406030204" pitchFamily="18" charset="0"/>
                              <a:cs typeface="Arial" panose="020B0604020202020204" pitchFamily="34" charset="0"/>
                            </a:rPr>
                          </m:ctrlPr>
                        </m:fPr>
                        <m:num>
                          <m:r>
                            <a:rPr lang="en-GB" b="0" i="1" smtClean="0">
                              <a:latin typeface="Cambria Math" panose="02040503050406030204" pitchFamily="18" charset="0"/>
                              <a:cs typeface="Arial" panose="020B0604020202020204" pitchFamily="34" charset="0"/>
                            </a:rPr>
                            <m:t>3500</m:t>
                          </m:r>
                        </m:num>
                        <m:den>
                          <m:r>
                            <a:rPr lang="en-GB" b="0" i="1" smtClean="0">
                              <a:latin typeface="Cambria Math" panose="02040503050406030204" pitchFamily="18" charset="0"/>
                              <a:cs typeface="Arial" panose="020B0604020202020204" pitchFamily="34" charset="0"/>
                            </a:rPr>
                            <m:t>1540</m:t>
                          </m:r>
                        </m:den>
                      </m:f>
                    </m:oMath>
                  </m:oMathPara>
                </a14:m>
                <a:endParaRPr lang="en-GB" dirty="0">
                  <a:latin typeface="Arial" panose="020B0604020202020204" pitchFamily="34" charset="0"/>
                  <a:cs typeface="Arial" panose="020B0604020202020204" pitchFamily="34" charset="0"/>
                </a:endParaRPr>
              </a:p>
            </p:txBody>
          </p:sp>
        </mc:Choice>
        <mc:Fallback xmlns="">
          <p:sp>
            <p:nvSpPr>
              <p:cNvPr id="64" name="TextBox 63">
                <a:extLst>
                  <a:ext uri="{FF2B5EF4-FFF2-40B4-BE49-F238E27FC236}">
                    <a16:creationId xmlns:a16="http://schemas.microsoft.com/office/drawing/2014/main" id="{BA93252A-F4FE-948C-4711-58939AA9DC8A}"/>
                  </a:ext>
                </a:extLst>
              </p:cNvPr>
              <p:cNvSpPr txBox="1">
                <a:spLocks noRot="1" noChangeAspect="1" noMove="1" noResize="1" noEditPoints="1" noAdjustHandles="1" noChangeArrowheads="1" noChangeShapeType="1" noTextEdit="1"/>
              </p:cNvSpPr>
              <p:nvPr/>
            </p:nvSpPr>
            <p:spPr>
              <a:xfrm>
                <a:off x="1219874" y="4926913"/>
                <a:ext cx="1200136" cy="618311"/>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44C921D1-34A3-62DE-FD3D-6B6FE37CFCF8}"/>
                  </a:ext>
                </a:extLst>
              </p:cNvPr>
              <p:cNvSpPr txBox="1"/>
              <p:nvPr/>
            </p:nvSpPr>
            <p:spPr>
              <a:xfrm>
                <a:off x="2555688" y="5116197"/>
                <a:ext cx="1376467" cy="369332"/>
              </a:xfrm>
              <a:prstGeom prst="rect">
                <a:avLst/>
              </a:prstGeom>
              <a:noFill/>
            </p:spPr>
            <p:txBody>
              <a:bodyPr wrap="none" rtlCol="0">
                <a:spAutoFit/>
              </a:bodyPr>
              <a:lstStyle/>
              <a:p>
                <a:pPr algn="l"/>
                <a14:m>
                  <m:oMathPara xmlns:m="http://schemas.openxmlformats.org/officeDocument/2006/math">
                    <m:oMath>
                      <m:r>
                        <a:rPr lang="en-GB" b="0" i="1" smtClean="0">
                          <a:latin typeface="Cambria Math" panose="02040503050406030204" pitchFamily="18" charset="0"/>
                          <a:cs typeface="Arial" panose="020B0604020202020204" pitchFamily="34" charset="0"/>
                        </a:rPr>
                        <m:t>𝑛</m:t>
                      </m:r>
                      <m:r>
                        <a:rPr lang="en-GB" b="0" i="1" smtClean="0">
                          <a:latin typeface="Cambria Math" panose="02040503050406030204" pitchFamily="18" charset="0"/>
                          <a:cs typeface="Arial" panose="020B0604020202020204" pitchFamily="34" charset="0"/>
                        </a:rPr>
                        <m:t>=2.2727</m:t>
                      </m:r>
                    </m:oMath>
                  </m:oMathPara>
                </a14:m>
                <a:endParaRPr lang="en-GB" dirty="0">
                  <a:latin typeface="Arial" panose="020B0604020202020204" pitchFamily="34" charset="0"/>
                  <a:cs typeface="Arial" panose="020B0604020202020204" pitchFamily="34" charset="0"/>
                </a:endParaRPr>
              </a:p>
            </p:txBody>
          </p:sp>
        </mc:Choice>
        <mc:Fallback xmlns="">
          <p:sp>
            <p:nvSpPr>
              <p:cNvPr id="65" name="TextBox 64">
                <a:extLst>
                  <a:ext uri="{FF2B5EF4-FFF2-40B4-BE49-F238E27FC236}">
                    <a16:creationId xmlns:a16="http://schemas.microsoft.com/office/drawing/2014/main" id="{44C921D1-34A3-62DE-FD3D-6B6FE37CFCF8}"/>
                  </a:ext>
                </a:extLst>
              </p:cNvPr>
              <p:cNvSpPr txBox="1">
                <a:spLocks noRot="1" noChangeAspect="1" noMove="1" noResize="1" noEditPoints="1" noAdjustHandles="1" noChangeArrowheads="1" noChangeShapeType="1" noTextEdit="1"/>
              </p:cNvSpPr>
              <p:nvPr/>
            </p:nvSpPr>
            <p:spPr>
              <a:xfrm>
                <a:off x="2555688" y="5116197"/>
                <a:ext cx="1376467" cy="36933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2926C1AD-EE8D-EBC3-390D-BE17F91E0CF5}"/>
                  </a:ext>
                </a:extLst>
              </p:cNvPr>
              <p:cNvSpPr txBox="1"/>
              <p:nvPr/>
            </p:nvSpPr>
            <p:spPr>
              <a:xfrm>
                <a:off x="234489" y="5676921"/>
                <a:ext cx="1165383" cy="612732"/>
              </a:xfrm>
              <a:prstGeom prst="rect">
                <a:avLst/>
              </a:prstGeom>
              <a:noFill/>
            </p:spPr>
            <p:txBody>
              <a:bodyPr wrap="none" rtlCol="0">
                <a:spAutoFit/>
              </a:bodyPr>
              <a:lstStyle/>
              <a:p>
                <a:pPr algn="l"/>
                <a14:m>
                  <m:oMathPara xmlns:m="http://schemas.openxmlformats.org/officeDocument/2006/math">
                    <m:oMath>
                      <m:r>
                        <a:rPr lang="en-GB" b="0" i="1" smtClean="0">
                          <a:latin typeface="Cambria Math" panose="02040503050406030204" pitchFamily="18" charset="0"/>
                          <a:cs typeface="Arial" panose="020B0604020202020204" pitchFamily="34" charset="0"/>
                        </a:rPr>
                        <m:t>𝑛</m:t>
                      </m:r>
                      <m:r>
                        <a:rPr lang="en-GB" b="0" i="1" smtClean="0">
                          <a:latin typeface="Cambria Math" panose="02040503050406030204" pitchFamily="18" charset="0"/>
                          <a:cs typeface="Arial" panose="020B0604020202020204" pitchFamily="34" charset="0"/>
                        </a:rPr>
                        <m:t>=</m:t>
                      </m:r>
                      <m:f>
                        <m:fPr>
                          <m:ctrlPr>
                            <a:rPr lang="en-GB" b="0" i="1" smtClean="0">
                              <a:latin typeface="Cambria Math" panose="02040503050406030204" pitchFamily="18" charset="0"/>
                              <a:cs typeface="Arial" panose="020B0604020202020204" pitchFamily="34" charset="0"/>
                            </a:rPr>
                          </m:ctrlPr>
                        </m:fPr>
                        <m:num>
                          <m:r>
                            <a:rPr lang="en-GB" b="0" i="1" smtClean="0">
                              <a:latin typeface="Cambria Math" panose="02040503050406030204" pitchFamily="18" charset="0"/>
                              <a:cs typeface="Arial" panose="020B0604020202020204" pitchFamily="34" charset="0"/>
                            </a:rPr>
                            <m:t>1</m:t>
                          </m:r>
                        </m:num>
                        <m:den>
                          <m:func>
                            <m:funcPr>
                              <m:ctrlPr>
                                <a:rPr lang="en-GB" b="0" i="0" smtClean="0">
                                  <a:latin typeface="Cambria Math" panose="02040503050406030204" pitchFamily="18" charset="0"/>
                                  <a:cs typeface="Arial" panose="020B0604020202020204" pitchFamily="34" charset="0"/>
                                </a:rPr>
                              </m:ctrlPr>
                            </m:funcPr>
                            <m:fName>
                              <m:r>
                                <m:rPr>
                                  <m:sty m:val="p"/>
                                </m:rPr>
                                <a:rPr lang="en-GB" b="0" i="0" smtClean="0">
                                  <a:latin typeface="Cambria Math" panose="02040503050406030204" pitchFamily="18" charset="0"/>
                                  <a:cs typeface="Arial" panose="020B0604020202020204" pitchFamily="34" charset="0"/>
                                </a:rPr>
                                <m:t>sin</m:t>
                              </m:r>
                            </m:fName>
                            <m:e>
                              <m:r>
                                <a:rPr lang="en-GB" b="0" i="1" smtClean="0">
                                  <a:latin typeface="Cambria Math" panose="02040503050406030204" pitchFamily="18" charset="0"/>
                                  <a:cs typeface="Arial" panose="020B0604020202020204" pitchFamily="34" charset="0"/>
                                </a:rPr>
                                <m:t>𝐶</m:t>
                              </m:r>
                            </m:e>
                          </m:func>
                        </m:den>
                      </m:f>
                    </m:oMath>
                  </m:oMathPara>
                </a14:m>
                <a:endParaRPr lang="en-GB" dirty="0">
                  <a:latin typeface="Arial" panose="020B0604020202020204" pitchFamily="34" charset="0"/>
                  <a:cs typeface="Arial" panose="020B0604020202020204" pitchFamily="34" charset="0"/>
                </a:endParaRPr>
              </a:p>
            </p:txBody>
          </p:sp>
        </mc:Choice>
        <mc:Fallback xmlns="">
          <p:sp>
            <p:nvSpPr>
              <p:cNvPr id="66" name="TextBox 65">
                <a:extLst>
                  <a:ext uri="{FF2B5EF4-FFF2-40B4-BE49-F238E27FC236}">
                    <a16:creationId xmlns:a16="http://schemas.microsoft.com/office/drawing/2014/main" id="{2926C1AD-EE8D-EBC3-390D-BE17F91E0CF5}"/>
                  </a:ext>
                </a:extLst>
              </p:cNvPr>
              <p:cNvSpPr txBox="1">
                <a:spLocks noRot="1" noChangeAspect="1" noMove="1" noResize="1" noEditPoints="1" noAdjustHandles="1" noChangeArrowheads="1" noChangeShapeType="1" noTextEdit="1"/>
              </p:cNvSpPr>
              <p:nvPr/>
            </p:nvSpPr>
            <p:spPr>
              <a:xfrm>
                <a:off x="234489" y="5676921"/>
                <a:ext cx="1165383" cy="61273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3CDACCFF-EC21-60A6-FEDF-F3787726F244}"/>
                  </a:ext>
                </a:extLst>
              </p:cNvPr>
              <p:cNvSpPr txBox="1"/>
              <p:nvPr/>
            </p:nvSpPr>
            <p:spPr>
              <a:xfrm>
                <a:off x="1394139" y="5729097"/>
                <a:ext cx="1394548" cy="612732"/>
              </a:xfrm>
              <a:prstGeom prst="rect">
                <a:avLst/>
              </a:prstGeom>
              <a:noFill/>
            </p:spPr>
            <p:txBody>
              <a:bodyPr wrap="none" rtlCol="0">
                <a:spAutoFit/>
              </a:bodyPr>
              <a:lstStyle/>
              <a:p>
                <a:pPr algn="l"/>
                <a14:m>
                  <m:oMathPara xmlns:m="http://schemas.openxmlformats.org/officeDocument/2006/math">
                    <m:oMath>
                      <m:r>
                        <a:rPr lang="en-GB" b="0" i="1" smtClean="0">
                          <a:latin typeface="Cambria Math" panose="02040503050406030204" pitchFamily="18" charset="0"/>
                          <a:cs typeface="Arial" panose="020B0604020202020204" pitchFamily="34" charset="0"/>
                        </a:rPr>
                        <m:t>𝐶</m:t>
                      </m:r>
                      <m:r>
                        <a:rPr lang="en-GB" b="0" i="1" smtClean="0">
                          <a:latin typeface="Cambria Math" panose="02040503050406030204" pitchFamily="18" charset="0"/>
                          <a:cs typeface="Arial" panose="020B0604020202020204" pitchFamily="34" charset="0"/>
                        </a:rPr>
                        <m:t>=</m:t>
                      </m:r>
                      <m:func>
                        <m:funcPr>
                          <m:ctrlPr>
                            <a:rPr lang="en-GB" b="0" i="1" smtClean="0">
                              <a:latin typeface="Cambria Math" panose="02040503050406030204" pitchFamily="18" charset="0"/>
                              <a:cs typeface="Arial" panose="020B0604020202020204" pitchFamily="34" charset="0"/>
                            </a:rPr>
                          </m:ctrlPr>
                        </m:funcPr>
                        <m:fName>
                          <m:sSup>
                            <m:sSupPr>
                              <m:ctrlPr>
                                <a:rPr lang="en-GB" b="0" i="0" smtClean="0">
                                  <a:latin typeface="Cambria Math" panose="02040503050406030204" pitchFamily="18" charset="0"/>
                                  <a:cs typeface="Arial" panose="020B0604020202020204" pitchFamily="34" charset="0"/>
                                </a:rPr>
                              </m:ctrlPr>
                            </m:sSupPr>
                            <m:e>
                              <m:r>
                                <m:rPr>
                                  <m:sty m:val="p"/>
                                </m:rPr>
                                <a:rPr lang="en-GB" b="0" i="0" smtClean="0">
                                  <a:latin typeface="Cambria Math" panose="02040503050406030204" pitchFamily="18" charset="0"/>
                                  <a:cs typeface="Arial" panose="020B0604020202020204" pitchFamily="34" charset="0"/>
                                </a:rPr>
                                <m:t>sin</m:t>
                              </m:r>
                            </m:e>
                            <m:sup>
                              <m:r>
                                <a:rPr lang="en-GB" b="0" i="1" smtClean="0">
                                  <a:latin typeface="Cambria Math" panose="02040503050406030204" pitchFamily="18" charset="0"/>
                                  <a:cs typeface="Arial" panose="020B0604020202020204" pitchFamily="34" charset="0"/>
                                </a:rPr>
                                <m:t>−1</m:t>
                              </m:r>
                            </m:sup>
                          </m:sSup>
                        </m:fName>
                        <m:e>
                          <m:f>
                            <m:fPr>
                              <m:ctrlPr>
                                <a:rPr lang="en-GB" b="0" i="1" smtClean="0">
                                  <a:latin typeface="Cambria Math" panose="02040503050406030204" pitchFamily="18" charset="0"/>
                                  <a:cs typeface="Arial" panose="020B0604020202020204" pitchFamily="34" charset="0"/>
                                </a:rPr>
                              </m:ctrlPr>
                            </m:fPr>
                            <m:num>
                              <m:r>
                                <a:rPr lang="en-GB" b="0" i="1" smtClean="0">
                                  <a:latin typeface="Cambria Math" panose="02040503050406030204" pitchFamily="18" charset="0"/>
                                  <a:cs typeface="Arial" panose="020B0604020202020204" pitchFamily="34" charset="0"/>
                                </a:rPr>
                                <m:t>1</m:t>
                              </m:r>
                            </m:num>
                            <m:den>
                              <m:r>
                                <a:rPr lang="en-GB" b="0" i="1" smtClean="0">
                                  <a:latin typeface="Cambria Math" panose="02040503050406030204" pitchFamily="18" charset="0"/>
                                  <a:cs typeface="Arial" panose="020B0604020202020204" pitchFamily="34" charset="0"/>
                                </a:rPr>
                                <m:t>𝑛</m:t>
                              </m:r>
                            </m:den>
                          </m:f>
                        </m:e>
                      </m:func>
                    </m:oMath>
                  </m:oMathPara>
                </a14:m>
                <a:endParaRPr lang="en-GB" dirty="0">
                  <a:latin typeface="Arial" panose="020B0604020202020204" pitchFamily="34" charset="0"/>
                  <a:cs typeface="Arial" panose="020B0604020202020204" pitchFamily="34" charset="0"/>
                </a:endParaRPr>
              </a:p>
            </p:txBody>
          </p:sp>
        </mc:Choice>
        <mc:Fallback xmlns="">
          <p:sp>
            <p:nvSpPr>
              <p:cNvPr id="67" name="TextBox 66">
                <a:extLst>
                  <a:ext uri="{FF2B5EF4-FFF2-40B4-BE49-F238E27FC236}">
                    <a16:creationId xmlns:a16="http://schemas.microsoft.com/office/drawing/2014/main" id="{3CDACCFF-EC21-60A6-FEDF-F3787726F244}"/>
                  </a:ext>
                </a:extLst>
              </p:cNvPr>
              <p:cNvSpPr txBox="1">
                <a:spLocks noRot="1" noChangeAspect="1" noMove="1" noResize="1" noEditPoints="1" noAdjustHandles="1" noChangeArrowheads="1" noChangeShapeType="1" noTextEdit="1"/>
              </p:cNvSpPr>
              <p:nvPr/>
            </p:nvSpPr>
            <p:spPr>
              <a:xfrm>
                <a:off x="1394139" y="5729097"/>
                <a:ext cx="1394548" cy="612732"/>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5451D555-E87F-3DFA-21E0-40A0E10754BF}"/>
                  </a:ext>
                </a:extLst>
              </p:cNvPr>
              <p:cNvSpPr txBox="1"/>
              <p:nvPr/>
            </p:nvSpPr>
            <p:spPr>
              <a:xfrm>
                <a:off x="2752251" y="5921079"/>
                <a:ext cx="1243610" cy="369332"/>
              </a:xfrm>
              <a:prstGeom prst="rect">
                <a:avLst/>
              </a:prstGeom>
              <a:noFill/>
            </p:spPr>
            <p:txBody>
              <a:bodyPr wrap="none" rtlCol="0">
                <a:spAutoFit/>
              </a:bodyPr>
              <a:lstStyle/>
              <a:p>
                <a:pPr algn="l"/>
                <a14:m>
                  <m:oMathPara xmlns:m="http://schemas.openxmlformats.org/officeDocument/2006/math">
                    <m:oMath>
                      <m:r>
                        <a:rPr lang="en-GB" b="0" i="1" smtClean="0">
                          <a:latin typeface="Cambria Math" panose="02040503050406030204" pitchFamily="18" charset="0"/>
                          <a:cs typeface="Arial" panose="020B0604020202020204" pitchFamily="34" charset="0"/>
                        </a:rPr>
                        <m:t>𝐶</m:t>
                      </m:r>
                      <m:r>
                        <a:rPr lang="en-GB" b="0" i="1" smtClean="0">
                          <a:latin typeface="Cambria Math" panose="02040503050406030204" pitchFamily="18" charset="0"/>
                          <a:cs typeface="Arial" panose="020B0604020202020204" pitchFamily="34" charset="0"/>
                        </a:rPr>
                        <m:t>=</m:t>
                      </m:r>
                      <m:sSup>
                        <m:sSupPr>
                          <m:ctrlPr>
                            <a:rPr lang="en-GB" b="0" i="1" smtClean="0">
                              <a:latin typeface="Cambria Math" panose="02040503050406030204" pitchFamily="18" charset="0"/>
                              <a:cs typeface="Arial" panose="020B0604020202020204" pitchFamily="34" charset="0"/>
                            </a:rPr>
                          </m:ctrlPr>
                        </m:sSupPr>
                        <m:e>
                          <m:r>
                            <a:rPr lang="en-GB" b="0" i="1" smtClean="0">
                              <a:latin typeface="Cambria Math" panose="02040503050406030204" pitchFamily="18" charset="0"/>
                              <a:cs typeface="Arial" panose="020B0604020202020204" pitchFamily="34" charset="0"/>
                            </a:rPr>
                            <m:t>26.1</m:t>
                          </m:r>
                        </m:e>
                        <m:sup>
                          <m:r>
                            <a:rPr lang="en-GB" b="0" i="1" smtClean="0">
                              <a:latin typeface="Cambria Math" panose="02040503050406030204" pitchFamily="18" charset="0"/>
                              <a:cs typeface="Arial" panose="020B0604020202020204" pitchFamily="34" charset="0"/>
                            </a:rPr>
                            <m:t>𝑜</m:t>
                          </m:r>
                        </m:sup>
                      </m:sSup>
                    </m:oMath>
                  </m:oMathPara>
                </a14:m>
                <a:endParaRPr lang="en-GB" dirty="0">
                  <a:latin typeface="Arial" panose="020B0604020202020204" pitchFamily="34" charset="0"/>
                  <a:cs typeface="Arial" panose="020B0604020202020204" pitchFamily="34" charset="0"/>
                </a:endParaRPr>
              </a:p>
            </p:txBody>
          </p:sp>
        </mc:Choice>
        <mc:Fallback xmlns="">
          <p:sp>
            <p:nvSpPr>
              <p:cNvPr id="68" name="TextBox 67">
                <a:extLst>
                  <a:ext uri="{FF2B5EF4-FFF2-40B4-BE49-F238E27FC236}">
                    <a16:creationId xmlns:a16="http://schemas.microsoft.com/office/drawing/2014/main" id="{5451D555-E87F-3DFA-21E0-40A0E10754BF}"/>
                  </a:ext>
                </a:extLst>
              </p:cNvPr>
              <p:cNvSpPr txBox="1">
                <a:spLocks noRot="1" noChangeAspect="1" noMove="1" noResize="1" noEditPoints="1" noAdjustHandles="1" noChangeArrowheads="1" noChangeShapeType="1" noTextEdit="1"/>
              </p:cNvSpPr>
              <p:nvPr/>
            </p:nvSpPr>
            <p:spPr>
              <a:xfrm>
                <a:off x="2752251" y="5921079"/>
                <a:ext cx="1243610" cy="369332"/>
              </a:xfrm>
              <a:prstGeom prst="rect">
                <a:avLst/>
              </a:prstGeom>
              <a:blipFill>
                <a:blip r:embed="rId8"/>
                <a:stretch>
                  <a:fillRect/>
                </a:stretch>
              </a:blipFill>
            </p:spPr>
            <p:txBody>
              <a:bodyPr/>
              <a:lstStyle/>
              <a:p>
                <a:r>
                  <a:rPr lang="en-GB">
                    <a:noFill/>
                  </a:rPr>
                  <a:t> </a:t>
                </a:r>
              </a:p>
            </p:txBody>
          </p:sp>
        </mc:Fallback>
      </mc:AlternateContent>
      <p:pic>
        <p:nvPicPr>
          <p:cNvPr id="8" name="Picture 7">
            <a:extLst>
              <a:ext uri="{FF2B5EF4-FFF2-40B4-BE49-F238E27FC236}">
                <a16:creationId xmlns:a16="http://schemas.microsoft.com/office/drawing/2014/main" id="{E4ABB1D1-980F-FDDC-0AE3-9FE0C0322385}"/>
              </a:ext>
            </a:extLst>
          </p:cNvPr>
          <p:cNvPicPr>
            <a:picLocks noChangeAspect="1"/>
          </p:cNvPicPr>
          <p:nvPr/>
        </p:nvPicPr>
        <p:blipFill>
          <a:blip r:embed="rId9"/>
          <a:stretch>
            <a:fillRect/>
          </a:stretch>
        </p:blipFill>
        <p:spPr>
          <a:xfrm>
            <a:off x="467842" y="2331716"/>
            <a:ext cx="3886742" cy="2448267"/>
          </a:xfrm>
          <a:prstGeom prst="rect">
            <a:avLst/>
          </a:prstGeom>
        </p:spPr>
      </p:pic>
      <p:pic>
        <p:nvPicPr>
          <p:cNvPr id="10" name="Picture 9">
            <a:extLst>
              <a:ext uri="{FF2B5EF4-FFF2-40B4-BE49-F238E27FC236}">
                <a16:creationId xmlns:a16="http://schemas.microsoft.com/office/drawing/2014/main" id="{0E42AA1E-1AE1-0BA3-C46D-E9BE7A7B1D3F}"/>
              </a:ext>
            </a:extLst>
          </p:cNvPr>
          <p:cNvPicPr>
            <a:picLocks noChangeAspect="1"/>
          </p:cNvPicPr>
          <p:nvPr/>
        </p:nvPicPr>
        <p:blipFill>
          <a:blip r:embed="rId10"/>
          <a:stretch>
            <a:fillRect/>
          </a:stretch>
        </p:blipFill>
        <p:spPr>
          <a:xfrm>
            <a:off x="5896387" y="3962207"/>
            <a:ext cx="3063035" cy="1929412"/>
          </a:xfrm>
          <a:prstGeom prst="rect">
            <a:avLst/>
          </a:prstGeom>
        </p:spPr>
      </p:pic>
    </p:spTree>
    <p:extLst>
      <p:ext uri="{BB962C8B-B14F-4D97-AF65-F5344CB8AC3E}">
        <p14:creationId xmlns:p14="http://schemas.microsoft.com/office/powerpoint/2010/main" val="128169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67" grpId="0"/>
      <p:bldP spid="6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FE9D0-68F5-4A26-D6A8-3D9650BF11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A23047-EE70-346C-3A4F-7069B1BFB6B4}"/>
              </a:ext>
            </a:extLst>
          </p:cNvPr>
          <p:cNvSpPr>
            <a:spLocks noGrp="1"/>
          </p:cNvSpPr>
          <p:nvPr>
            <p:ph type="title"/>
          </p:nvPr>
        </p:nvSpPr>
        <p:spPr>
          <a:xfrm>
            <a:off x="241300" y="155246"/>
            <a:ext cx="8724900" cy="590931"/>
          </a:xfrm>
        </p:spPr>
        <p:txBody>
          <a:bodyPr/>
          <a:lstStyle/>
          <a:p>
            <a:r>
              <a:rPr lang="ga-IE" dirty="0"/>
              <a:t>Tabhair aiseolas le do thoil…</a:t>
            </a:r>
            <a:endParaRPr lang="en-US" dirty="0"/>
          </a:p>
        </p:txBody>
      </p:sp>
      <p:sp>
        <p:nvSpPr>
          <p:cNvPr id="3" name="TextBox 2">
            <a:extLst>
              <a:ext uri="{FF2B5EF4-FFF2-40B4-BE49-F238E27FC236}">
                <a16:creationId xmlns:a16="http://schemas.microsoft.com/office/drawing/2014/main" id="{19FDEAEE-B75C-6438-0B5A-6A91A0E54FED}"/>
              </a:ext>
            </a:extLst>
          </p:cNvPr>
          <p:cNvSpPr txBox="1"/>
          <p:nvPr/>
        </p:nvSpPr>
        <p:spPr>
          <a:xfrm>
            <a:off x="727140" y="1418216"/>
            <a:ext cx="7722248" cy="3539430"/>
          </a:xfrm>
          <a:prstGeom prst="rect">
            <a:avLst/>
          </a:prstGeom>
          <a:noFill/>
        </p:spPr>
        <p:txBody>
          <a:bodyPr wrap="square" rtlCol="0">
            <a:spAutoFit/>
          </a:bodyPr>
          <a:lstStyle/>
          <a:p>
            <a:r>
              <a:rPr lang="en-GB" sz="2800" b="1" dirty="0" err="1">
                <a:latin typeface="Arial" panose="020B0604020202020204" pitchFamily="34" charset="0"/>
                <a:cs typeface="Arial" panose="020B0604020202020204" pitchFamily="34" charset="0"/>
              </a:rPr>
              <a:t>Múinteoirí</a:t>
            </a:r>
            <a:r>
              <a:rPr lang="en-GB" sz="2800" b="1"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Má</a:t>
            </a:r>
            <a:r>
              <a:rPr lang="en-GB" sz="2800" dirty="0">
                <a:latin typeface="Arial" panose="020B0604020202020204" pitchFamily="34" charset="0"/>
                <a:cs typeface="Arial" panose="020B0604020202020204" pitchFamily="34" charset="0"/>
              </a:rPr>
              <a:t> tá </a:t>
            </a:r>
            <a:r>
              <a:rPr lang="en-GB" sz="2800" dirty="0" err="1">
                <a:latin typeface="Arial" panose="020B0604020202020204" pitchFamily="34" charset="0"/>
                <a:cs typeface="Arial" panose="020B0604020202020204" pitchFamily="34" charset="0"/>
              </a:rPr>
              <a:t>aon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rud</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doiléir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mícheart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nó</a:t>
            </a:r>
            <a:r>
              <a:rPr lang="en-GB" sz="2800" dirty="0">
                <a:latin typeface="Arial" panose="020B0604020202020204" pitchFamily="34" charset="0"/>
                <a:cs typeface="Arial" panose="020B0604020202020204" pitchFamily="34" charset="0"/>
              </a:rPr>
              <a:t> in </a:t>
            </a:r>
            <a:r>
              <a:rPr lang="en-GB" sz="2800" dirty="0" err="1">
                <a:latin typeface="Arial" panose="020B0604020202020204" pitchFamily="34" charset="0"/>
                <a:cs typeface="Arial" panose="020B0604020202020204" pitchFamily="34" charset="0"/>
              </a:rPr>
              <a:t>easnamh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seol</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teachtaireacht</a:t>
            </a:r>
            <a:r>
              <a:rPr lang="en-GB" sz="2800" dirty="0">
                <a:latin typeface="Arial" panose="020B0604020202020204" pitchFamily="34" charset="0"/>
                <a:cs typeface="Arial" panose="020B0604020202020204" pitchFamily="34" charset="0"/>
              </a:rPr>
              <a:t> WhatsApp </a:t>
            </a:r>
            <a:r>
              <a:rPr lang="en-GB" sz="2800" dirty="0" err="1">
                <a:latin typeface="Arial" panose="020B0604020202020204" pitchFamily="34" charset="0"/>
                <a:cs typeface="Arial" panose="020B0604020202020204" pitchFamily="34" charset="0"/>
              </a:rPr>
              <a:t>nó</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ríomhphost</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chugam</a:t>
            </a:r>
            <a:r>
              <a:rPr lang="en-GB" sz="2800" dirty="0">
                <a:latin typeface="Arial" panose="020B0604020202020204" pitchFamily="34" charset="0"/>
                <a:cs typeface="Arial" panose="020B0604020202020204" pitchFamily="34" charset="0"/>
              </a:rPr>
              <a:t> le </a:t>
            </a:r>
            <a:r>
              <a:rPr lang="en-GB" sz="2800" dirty="0" err="1">
                <a:latin typeface="Arial" panose="020B0604020202020204" pitchFamily="34" charset="0"/>
                <a:cs typeface="Arial" panose="020B0604020202020204" pitchFamily="34" charset="0"/>
              </a:rPr>
              <a:t>haiseolas</a:t>
            </a:r>
            <a:r>
              <a:rPr lang="en-GB" sz="2800" dirty="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GB" sz="2800" b="1" dirty="0" err="1">
                <a:latin typeface="Arial" panose="020B0604020202020204" pitchFamily="34" charset="0"/>
                <a:cs typeface="Arial" panose="020B0604020202020204" pitchFamily="34" charset="0"/>
              </a:rPr>
              <a:t>Daltaí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tabhair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aiseolas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trí</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bhur</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múinteoir</a:t>
            </a:r>
            <a:r>
              <a:rPr lang="en-GB" sz="2800" dirty="0">
                <a:latin typeface="Arial" panose="020B0604020202020204" pitchFamily="34" charset="0"/>
                <a:cs typeface="Arial" panose="020B0604020202020204" pitchFamily="34" charset="0"/>
              </a:rPr>
              <a:t>.</a:t>
            </a:r>
          </a:p>
          <a:p>
            <a:endParaRPr lang="en-GB" sz="2800" dirty="0">
              <a:latin typeface="Arial" panose="020B0604020202020204" pitchFamily="34" charset="0"/>
              <a:cs typeface="Arial" panose="020B0604020202020204" pitchFamily="34" charset="0"/>
            </a:endParaRPr>
          </a:p>
          <a:p>
            <a:r>
              <a:rPr lang="en-GB" sz="2800" dirty="0" err="1">
                <a:latin typeface="Arial" panose="020B0604020202020204" pitchFamily="34" charset="0"/>
                <a:cs typeface="Arial" panose="020B0604020202020204" pitchFamily="34" charset="0"/>
              </a:rPr>
              <a:t>Bíonn</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spás</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ann</a:t>
            </a:r>
            <a:r>
              <a:rPr lang="en-GB" sz="2800" dirty="0">
                <a:latin typeface="Arial" panose="020B0604020202020204" pitchFamily="34" charset="0"/>
                <a:cs typeface="Arial" panose="020B0604020202020204" pitchFamily="34" charset="0"/>
              </a:rPr>
              <a:t> i gcónaí le </a:t>
            </a:r>
            <a:r>
              <a:rPr lang="en-GB" sz="2800" dirty="0" err="1">
                <a:latin typeface="Arial" panose="020B0604020202020204" pitchFamily="34" charset="0"/>
                <a:cs typeface="Arial" panose="020B0604020202020204" pitchFamily="34" charset="0"/>
              </a:rPr>
              <a:t>haghaidh</a:t>
            </a:r>
            <a:r>
              <a:rPr lang="en-GB" sz="2800" dirty="0">
                <a:latin typeface="Arial" panose="020B0604020202020204" pitchFamily="34" charset="0"/>
                <a:cs typeface="Arial" panose="020B0604020202020204" pitchFamily="34" charset="0"/>
              </a:rPr>
              <a:t> </a:t>
            </a:r>
            <a:r>
              <a:rPr lang="en-GB" sz="2800" dirty="0" err="1">
                <a:latin typeface="Arial" panose="020B0604020202020204" pitchFamily="34" charset="0"/>
                <a:cs typeface="Arial" panose="020B0604020202020204" pitchFamily="34" charset="0"/>
              </a:rPr>
              <a:t>feabhsúcháin</a:t>
            </a:r>
            <a:r>
              <a:rPr lang="en-GB" sz="28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802361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4C67C-9066-DE9D-F647-00F0AB9A2D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9BC532-EDC2-0BBC-1301-FF272A8EDC0D}"/>
              </a:ext>
            </a:extLst>
          </p:cNvPr>
          <p:cNvSpPr>
            <a:spLocks noGrp="1"/>
          </p:cNvSpPr>
          <p:nvPr>
            <p:ph type="title"/>
          </p:nvPr>
        </p:nvSpPr>
        <p:spPr>
          <a:xfrm>
            <a:off x="266700" y="165879"/>
            <a:ext cx="8674100" cy="590931"/>
          </a:xfrm>
        </p:spPr>
        <p:txBody>
          <a:bodyPr/>
          <a:lstStyle/>
          <a:p>
            <a:r>
              <a:rPr lang="ga-IE" dirty="0"/>
              <a:t>Achoimre Athbhreithnithe</a:t>
            </a:r>
            <a:endParaRPr lang="en-GB" dirty="0"/>
          </a:p>
        </p:txBody>
      </p:sp>
      <p:sp>
        <p:nvSpPr>
          <p:cNvPr id="3" name="TextBox 2">
            <a:extLst>
              <a:ext uri="{FF2B5EF4-FFF2-40B4-BE49-F238E27FC236}">
                <a16:creationId xmlns:a16="http://schemas.microsoft.com/office/drawing/2014/main" id="{151B2726-0CA3-2216-F28A-B39655F3FF01}"/>
              </a:ext>
            </a:extLst>
          </p:cNvPr>
          <p:cNvSpPr txBox="1"/>
          <p:nvPr/>
        </p:nvSpPr>
        <p:spPr>
          <a:xfrm>
            <a:off x="266700" y="756810"/>
            <a:ext cx="8877300" cy="5009833"/>
          </a:xfrm>
          <a:prstGeom prst="rect">
            <a:avLst/>
          </a:prstGeom>
          <a:noFill/>
        </p:spPr>
        <p:txBody>
          <a:bodyPr wrap="square" rtlCol="0">
            <a:spAutoFit/>
          </a:bodyPr>
          <a:lstStyle/>
          <a:p>
            <a:pPr>
              <a:lnSpc>
                <a:spcPct val="150000"/>
              </a:lnSpc>
            </a:pPr>
            <a:r>
              <a:rPr lang="ga-IE" sz="2400" b="1" dirty="0">
                <a:latin typeface="+mj-lt"/>
              </a:rPr>
              <a:t>Príomhshainmhínithe</a:t>
            </a:r>
            <a:r>
              <a:rPr lang="ga-IE" sz="2400" dirty="0">
                <a:latin typeface="+mj-lt"/>
              </a:rPr>
              <a:t>: ultrafhuaaim</a:t>
            </a:r>
          </a:p>
          <a:p>
            <a:pPr>
              <a:lnSpc>
                <a:spcPct val="150000"/>
              </a:lnSpc>
            </a:pPr>
            <a:r>
              <a:rPr lang="ga-IE" sz="2400" b="1" dirty="0">
                <a:latin typeface="+mj-lt"/>
              </a:rPr>
              <a:t>Coincheapa</a:t>
            </a:r>
            <a:r>
              <a:rPr lang="ga-IE" sz="2400" dirty="0">
                <a:latin typeface="+mj-lt"/>
              </a:rPr>
              <a:t>: meán, airde fuaime, airde an nóta</a:t>
            </a:r>
          </a:p>
          <a:p>
            <a:pPr>
              <a:lnSpc>
                <a:spcPct val="150000"/>
              </a:lnSpc>
            </a:pPr>
            <a:r>
              <a:rPr lang="ga-IE" sz="2400" b="1" dirty="0">
                <a:latin typeface="+mj-lt"/>
              </a:rPr>
              <a:t>Léirithe</a:t>
            </a:r>
            <a:r>
              <a:rPr lang="ga-IE" sz="2400" dirty="0">
                <a:latin typeface="+mj-lt"/>
              </a:rPr>
              <a:t>:</a:t>
            </a:r>
            <a:endParaRPr lang="en-IE" sz="2400" dirty="0">
              <a:latin typeface="+mj-lt"/>
            </a:endParaRPr>
          </a:p>
          <a:p>
            <a:pPr>
              <a:lnSpc>
                <a:spcPct val="150000"/>
              </a:lnSpc>
            </a:pPr>
            <a:r>
              <a:rPr lang="ga-IE" sz="2400" dirty="0"/>
              <a:t>Fianaise ar nádúr tonn mheicniúil na fuaime: (m.sh. coinneal i dtonn fuaime, gan aon fhuaim i bhfolús)</a:t>
            </a:r>
          </a:p>
          <a:p>
            <a:pPr>
              <a:lnSpc>
                <a:spcPct val="150000"/>
              </a:lnSpc>
            </a:pPr>
            <a:r>
              <a:rPr lang="ga-IE" sz="2400" dirty="0"/>
              <a:t>An gaol idir airde an nóta (pitch) agus déine na fuaime, ar thaobh amháin, agus minicíocht agus aimplitiúid, ar an taobh eile, a thuiscint</a:t>
            </a:r>
          </a:p>
          <a:p>
            <a:pPr>
              <a:lnSpc>
                <a:spcPct val="150000"/>
              </a:lnSpc>
            </a:pPr>
            <a:r>
              <a:rPr lang="ga-IE" sz="2400" b="1" dirty="0"/>
              <a:t>Imscrúdú</a:t>
            </a:r>
            <a:r>
              <a:rPr lang="ga-IE" sz="2400" dirty="0"/>
              <a:t>: úsáid praiticiúil an ultrafhuaime</a:t>
            </a:r>
            <a:endParaRPr lang="en-IE" sz="2400" dirty="0"/>
          </a:p>
        </p:txBody>
      </p:sp>
    </p:spTree>
    <p:extLst>
      <p:ext uri="{BB962C8B-B14F-4D97-AF65-F5344CB8AC3E}">
        <p14:creationId xmlns:p14="http://schemas.microsoft.com/office/powerpoint/2010/main" val="30738658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28575">
          <a:solidFill>
            <a:schemeClr val="tx1"/>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28575">
          <a:solidFill>
            <a:schemeClr val="tx1"/>
          </a:solidFill>
          <a:tailEnd type="none" w="med" len="lg"/>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8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00 Physics2026" id="{26454D99-A9D9-4624-BC4B-3E21A1F4F6C3}" vid="{D4A25238-3853-4B2F-BA87-D3C0BB0D6D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00 Physics2026</Template>
  <TotalTime>53851</TotalTime>
  <Words>2885</Words>
  <Application>Microsoft Office PowerPoint</Application>
  <PresentationFormat>On-screen Show (4:3)</PresentationFormat>
  <Paragraphs>334</Paragraphs>
  <Slides>45</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Aptos</vt:lpstr>
      <vt:lpstr>Arial</vt:lpstr>
      <vt:lpstr>Cambria Math</vt:lpstr>
      <vt:lpstr>Times New Roman</vt:lpstr>
      <vt:lpstr>Office Theme</vt:lpstr>
      <vt:lpstr>2.5 Fuinneamh Fuaime</vt:lpstr>
      <vt:lpstr>Sonraíocht churaclaim Fisice 2.5</vt:lpstr>
      <vt:lpstr>Achoimre Athbhreithnithe</vt:lpstr>
      <vt:lpstr>Athbhreithniú: Cad is tonn ann?</vt:lpstr>
      <vt:lpstr>Athbhreithniú: Trastonnta agus Fadtonnta</vt:lpstr>
      <vt:lpstr>Athbhreithniú: Cad is fadtonnta ann?</vt:lpstr>
      <vt:lpstr>Cén cineál tonn é an fuaim?</vt:lpstr>
      <vt:lpstr>Cén fáth a bhfuil cuma thrastonnta ar an bhfuaim, cé gur fhadtonnta í?</vt:lpstr>
      <vt:lpstr> TONNTA MEICNIÚLA</vt:lpstr>
      <vt:lpstr>Cad a thuigtear le meán?</vt:lpstr>
      <vt:lpstr>Mura mbogann na cáithníní ó fhoinse na dtonn go dtí an breathnóir, cad a bhogann?</vt:lpstr>
      <vt:lpstr>Chun a thaispeáint go mbíonn meán de dhíth ar an bhfuaim chun taisteal tríd.</vt:lpstr>
      <vt:lpstr>Taispeáin gur tonn mheicniúil é an fuaim.</vt:lpstr>
      <vt:lpstr>Mínigh an chaoi a ndeimhníonn lasair an choinn gur tonn mheicniúil é an fuaim.</vt:lpstr>
      <vt:lpstr>Taispeáin gur tonn mheicniúil é an fuaim.</vt:lpstr>
      <vt:lpstr>Cén chaoi a léiríonn sé gur tonn mheicniúil é an fuaim gur féidir leat duine a chloisteáil ag bualadh ar phíopa i seomra i bhfad i gcéin?</vt:lpstr>
      <vt:lpstr>Cleachtadh</vt:lpstr>
      <vt:lpstr>Gloraí agus Tuinairde</vt:lpstr>
      <vt:lpstr>Cén tréith de chuid na dtonn a chinneann cé chomh hard is atá fuaim?</vt:lpstr>
      <vt:lpstr>Taispeáin go bhfuil baint ag an airde fuaime leis an aimplitiúid.</vt:lpstr>
      <vt:lpstr>Cén tréith de chuid na dtonn a chinneann tuinairde fuaime?</vt:lpstr>
      <vt:lpstr>Taispeáin go bhfuil gaol idir an tuainairde agus an minicíocht.</vt:lpstr>
      <vt:lpstr>Uirlisí bogearraí fuaime</vt:lpstr>
      <vt:lpstr>Tonnchruth agus minicíocht</vt:lpstr>
      <vt:lpstr>Tonnchruth agus leibhéal treise</vt:lpstr>
      <vt:lpstr>Oscalascóip agus micreafón</vt:lpstr>
      <vt:lpstr>Anailís speictrim</vt:lpstr>
      <vt:lpstr>Déan comparáid idir amhairc an tonnchruth agus amhairc an speictrim maidir lena láidreachtaí chun tuinairde an nóta agus an airde fuaime a thomhas. (waveform views and spectrum views)</vt:lpstr>
      <vt:lpstr>Cleachtadh</vt:lpstr>
      <vt:lpstr>Cleachtadh</vt:lpstr>
      <vt:lpstr>Ultrafhuaim</vt:lpstr>
      <vt:lpstr>Cad is ultrafhuaim ann?</vt:lpstr>
      <vt:lpstr>An bhfuil tuinaird ard nó íseal ag an ultrafhuaim, agus an bhfuil sí glórach nó ciúin? </vt:lpstr>
      <vt:lpstr>An bhfuil tú ábalta ultrafhuaim a chloisteáil?</vt:lpstr>
      <vt:lpstr>Cad iad na minicíochtaí a úsáidtear i íomhánna leighis?</vt:lpstr>
      <vt:lpstr>Sampla</vt:lpstr>
      <vt:lpstr>Cleachtadh</vt:lpstr>
      <vt:lpstr>Sampla (AL)</vt:lpstr>
      <vt:lpstr>Example (HL)</vt:lpstr>
      <vt:lpstr>Cleachtadh (AL)</vt:lpstr>
      <vt:lpstr>Cleachtadh (AL)</vt:lpstr>
      <vt:lpstr>Cleachtadh (AL)</vt:lpstr>
      <vt:lpstr>Cleachtadh (AL)</vt:lpstr>
      <vt:lpstr>Tabhair aiseolas le do thoil…</vt:lpstr>
      <vt:lpstr>Achoimre Athbhreithnithe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2.2 Waves</dc:title>
  <dc:creator>Richard Downey</dc:creator>
  <cp:lastModifiedBy>Mick Moriarty</cp:lastModifiedBy>
  <cp:revision>4</cp:revision>
  <dcterms:created xsi:type="dcterms:W3CDTF">2026-03-13T19:44:19Z</dcterms:created>
  <dcterms:modified xsi:type="dcterms:W3CDTF">2026-08-24T22:37:11Z</dcterms:modified>
</cp:coreProperties>
</file>