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60" r:id="rId6"/>
    <p:sldId id="261" r:id="rId7"/>
    <p:sldId id="263" r:id="rId8"/>
    <p:sldId id="265" r:id="rId9"/>
    <p:sldId id="266" r:id="rId10"/>
    <p:sldId id="258" r:id="rId11"/>
    <p:sldId id="259" r:id="rId12"/>
    <p:sldId id="267" r:id="rId13"/>
    <p:sldId id="277" r:id="rId14"/>
    <p:sldId id="276" r:id="rId15"/>
    <p:sldId id="278" r:id="rId16"/>
    <p:sldId id="279" r:id="rId17"/>
    <p:sldId id="268" r:id="rId18"/>
    <p:sldId id="269" r:id="rId19"/>
    <p:sldId id="270" r:id="rId20"/>
    <p:sldId id="271" r:id="rId21"/>
    <p:sldId id="273" r:id="rId22"/>
    <p:sldId id="274" r:id="rId23"/>
    <p:sldId id="2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75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Tierney" userId="98ae919e-0f69-4050-89a6-75b9e3bee043" providerId="ADAL" clId="{B770083D-86D4-4F89-979B-3D27CBC0CA46}"/>
    <pc:docChg chg="undo custSel addSld modSld sldOrd">
      <pc:chgData name="Tom Tierney" userId="98ae919e-0f69-4050-89a6-75b9e3bee043" providerId="ADAL" clId="{B770083D-86D4-4F89-979B-3D27CBC0CA46}" dt="2020-09-15T12:22:14.125" v="289" actId="20577"/>
      <pc:docMkLst>
        <pc:docMk/>
      </pc:docMkLst>
      <pc:sldChg chg="modSp">
        <pc:chgData name="Tom Tierney" userId="98ae919e-0f69-4050-89a6-75b9e3bee043" providerId="ADAL" clId="{B770083D-86D4-4F89-979B-3D27CBC0CA46}" dt="2020-09-15T08:57:40.797" v="0" actId="1076"/>
        <pc:sldMkLst>
          <pc:docMk/>
          <pc:sldMk cId="4273674055" sldId="265"/>
        </pc:sldMkLst>
        <pc:spChg chg="mod">
          <ac:chgData name="Tom Tierney" userId="98ae919e-0f69-4050-89a6-75b9e3bee043" providerId="ADAL" clId="{B770083D-86D4-4F89-979B-3D27CBC0CA46}" dt="2020-09-15T08:57:40.797" v="0" actId="1076"/>
          <ac:spMkLst>
            <pc:docMk/>
            <pc:sldMk cId="4273674055" sldId="265"/>
            <ac:spMk id="7" creationId="{A4730426-BD77-4A71-B51E-56F9BAF7F51A}"/>
          </ac:spMkLst>
        </pc:spChg>
      </pc:sldChg>
      <pc:sldChg chg="addSp modSp modAnim">
        <pc:chgData name="Tom Tierney" userId="98ae919e-0f69-4050-89a6-75b9e3bee043" providerId="ADAL" clId="{B770083D-86D4-4F89-979B-3D27CBC0CA46}" dt="2020-09-15T10:41:41.958" v="276"/>
        <pc:sldMkLst>
          <pc:docMk/>
          <pc:sldMk cId="3451886653" sldId="268"/>
        </pc:sldMkLst>
        <pc:spChg chg="mod">
          <ac:chgData name="Tom Tierney" userId="98ae919e-0f69-4050-89a6-75b9e3bee043" providerId="ADAL" clId="{B770083D-86D4-4F89-979B-3D27CBC0CA46}" dt="2020-09-15T10:40:43.592" v="268" actId="20577"/>
          <ac:spMkLst>
            <pc:docMk/>
            <pc:sldMk cId="3451886653" sldId="268"/>
            <ac:spMk id="5" creationId="{A1BDA11D-E627-4A31-BBD7-537F01873402}"/>
          </ac:spMkLst>
        </pc:spChg>
        <pc:picChg chg="add mod">
          <ac:chgData name="Tom Tierney" userId="98ae919e-0f69-4050-89a6-75b9e3bee043" providerId="ADAL" clId="{B770083D-86D4-4F89-979B-3D27CBC0CA46}" dt="2020-09-15T10:40:49.826" v="270" actId="1076"/>
          <ac:picMkLst>
            <pc:docMk/>
            <pc:sldMk cId="3451886653" sldId="268"/>
            <ac:picMk id="4098" creationId="{126B596E-80D1-460B-9618-CF3C8018ACFE}"/>
          </ac:picMkLst>
        </pc:picChg>
      </pc:sldChg>
      <pc:sldChg chg="addSp delSp modSp">
        <pc:chgData name="Tom Tierney" userId="98ae919e-0f69-4050-89a6-75b9e3bee043" providerId="ADAL" clId="{B770083D-86D4-4F89-979B-3D27CBC0CA46}" dt="2020-09-15T12:22:14.125" v="289" actId="20577"/>
        <pc:sldMkLst>
          <pc:docMk/>
          <pc:sldMk cId="1217777197" sldId="269"/>
        </pc:sldMkLst>
        <pc:spChg chg="mod">
          <ac:chgData name="Tom Tierney" userId="98ae919e-0f69-4050-89a6-75b9e3bee043" providerId="ADAL" clId="{B770083D-86D4-4F89-979B-3D27CBC0CA46}" dt="2020-09-15T12:22:14.125" v="289" actId="20577"/>
          <ac:spMkLst>
            <pc:docMk/>
            <pc:sldMk cId="1217777197" sldId="269"/>
            <ac:spMk id="5" creationId="{A1BDA11D-E627-4A31-BBD7-537F01873402}"/>
          </ac:spMkLst>
        </pc:spChg>
        <pc:picChg chg="add del mod">
          <ac:chgData name="Tom Tierney" userId="98ae919e-0f69-4050-89a6-75b9e3bee043" providerId="ADAL" clId="{B770083D-86D4-4F89-979B-3D27CBC0CA46}" dt="2020-09-15T10:40:13.923" v="259" actId="478"/>
          <ac:picMkLst>
            <pc:docMk/>
            <pc:sldMk cId="1217777197" sldId="269"/>
            <ac:picMk id="3074" creationId="{28CFC213-506E-419B-8B3C-AC62DB9B7425}"/>
          </ac:picMkLst>
        </pc:picChg>
        <pc:picChg chg="add mod">
          <ac:chgData name="Tom Tierney" userId="98ae919e-0f69-4050-89a6-75b9e3bee043" providerId="ADAL" clId="{B770083D-86D4-4F89-979B-3D27CBC0CA46}" dt="2020-09-15T12:21:56.768" v="282" actId="1076"/>
          <ac:picMkLst>
            <pc:docMk/>
            <pc:sldMk cId="1217777197" sldId="269"/>
            <ac:picMk id="3076" creationId="{7B37CAF3-F6C4-478E-83CB-DC4CAD10316D}"/>
          </ac:picMkLst>
        </pc:picChg>
      </pc:sldChg>
      <pc:sldChg chg="addSp delSp modSp add ord modAnim">
        <pc:chgData name="Tom Tierney" userId="98ae919e-0f69-4050-89a6-75b9e3bee043" providerId="ADAL" clId="{B770083D-86D4-4F89-979B-3D27CBC0CA46}" dt="2020-09-15T09:50:28.677" v="79"/>
        <pc:sldMkLst>
          <pc:docMk/>
          <pc:sldMk cId="2191404370" sldId="276"/>
        </pc:sldMkLst>
        <pc:spChg chg="del">
          <ac:chgData name="Tom Tierney" userId="98ae919e-0f69-4050-89a6-75b9e3bee043" providerId="ADAL" clId="{B770083D-86D4-4F89-979B-3D27CBC0CA46}" dt="2020-09-15T09:40:59.280" v="4" actId="478"/>
          <ac:spMkLst>
            <pc:docMk/>
            <pc:sldMk cId="2191404370" sldId="276"/>
            <ac:spMk id="2" creationId="{645ED8A5-5114-4E1B-8796-456E82897D38}"/>
          </ac:spMkLst>
        </pc:spChg>
        <pc:spChg chg="del">
          <ac:chgData name="Tom Tierney" userId="98ae919e-0f69-4050-89a6-75b9e3bee043" providerId="ADAL" clId="{B770083D-86D4-4F89-979B-3D27CBC0CA46}" dt="2020-09-15T09:40:56.587" v="3" actId="478"/>
          <ac:spMkLst>
            <pc:docMk/>
            <pc:sldMk cId="2191404370" sldId="276"/>
            <ac:spMk id="3" creationId="{7381884E-A694-4B8C-95F5-1EF7FA51C03F}"/>
          </ac:spMkLst>
        </pc:spChg>
        <pc:spChg chg="add mod">
          <ac:chgData name="Tom Tierney" userId="98ae919e-0f69-4050-89a6-75b9e3bee043" providerId="ADAL" clId="{B770083D-86D4-4F89-979B-3D27CBC0CA46}" dt="2020-09-15T09:41:24.004" v="19" actId="255"/>
          <ac:spMkLst>
            <pc:docMk/>
            <pc:sldMk cId="2191404370" sldId="276"/>
            <ac:spMk id="4" creationId="{D3BF9A8B-F159-4DF6-A1AD-FFC09468DCB4}"/>
          </ac:spMkLst>
        </pc:spChg>
        <pc:spChg chg="add mod">
          <ac:chgData name="Tom Tierney" userId="98ae919e-0f69-4050-89a6-75b9e3bee043" providerId="ADAL" clId="{B770083D-86D4-4F89-979B-3D27CBC0CA46}" dt="2020-09-15T09:42:24.770" v="24" actId="1076"/>
          <ac:spMkLst>
            <pc:docMk/>
            <pc:sldMk cId="2191404370" sldId="276"/>
            <ac:spMk id="5" creationId="{BFE85FAB-C486-4181-8C2B-AD82A02D38AD}"/>
          </ac:spMkLst>
        </pc:spChg>
        <pc:spChg chg="add mod">
          <ac:chgData name="Tom Tierney" userId="98ae919e-0f69-4050-89a6-75b9e3bee043" providerId="ADAL" clId="{B770083D-86D4-4F89-979B-3D27CBC0CA46}" dt="2020-09-15T09:43:56.865" v="35" actId="207"/>
          <ac:spMkLst>
            <pc:docMk/>
            <pc:sldMk cId="2191404370" sldId="276"/>
            <ac:spMk id="6" creationId="{9C9A3083-1AFC-4667-AAE1-3D40665EB3EE}"/>
          </ac:spMkLst>
        </pc:spChg>
        <pc:spChg chg="add mod">
          <ac:chgData name="Tom Tierney" userId="98ae919e-0f69-4050-89a6-75b9e3bee043" providerId="ADAL" clId="{B770083D-86D4-4F89-979B-3D27CBC0CA46}" dt="2020-09-15T09:45:20.499" v="41" actId="207"/>
          <ac:spMkLst>
            <pc:docMk/>
            <pc:sldMk cId="2191404370" sldId="276"/>
            <ac:spMk id="7" creationId="{97075DA6-DE24-4BA5-9481-F90F2DECFDA8}"/>
          </ac:spMkLst>
        </pc:spChg>
        <pc:spChg chg="add mod">
          <ac:chgData name="Tom Tierney" userId="98ae919e-0f69-4050-89a6-75b9e3bee043" providerId="ADAL" clId="{B770083D-86D4-4F89-979B-3D27CBC0CA46}" dt="2020-09-15T09:46:13.852" v="47" actId="13822"/>
          <ac:spMkLst>
            <pc:docMk/>
            <pc:sldMk cId="2191404370" sldId="276"/>
            <ac:spMk id="8" creationId="{82B6E497-87CA-4AD7-A518-9F6B23B74779}"/>
          </ac:spMkLst>
        </pc:spChg>
        <pc:spChg chg="add del mod">
          <ac:chgData name="Tom Tierney" userId="98ae919e-0f69-4050-89a6-75b9e3bee043" providerId="ADAL" clId="{B770083D-86D4-4F89-979B-3D27CBC0CA46}" dt="2020-09-15T09:47:15.487" v="58" actId="478"/>
          <ac:spMkLst>
            <pc:docMk/>
            <pc:sldMk cId="2191404370" sldId="276"/>
            <ac:spMk id="9" creationId="{5F145FD6-60F9-4547-8CAF-47F58D071A4F}"/>
          </ac:spMkLst>
        </pc:spChg>
        <pc:spChg chg="add mod">
          <ac:chgData name="Tom Tierney" userId="98ae919e-0f69-4050-89a6-75b9e3bee043" providerId="ADAL" clId="{B770083D-86D4-4F89-979B-3D27CBC0CA46}" dt="2020-09-15T09:49:06.497" v="70" actId="692"/>
          <ac:spMkLst>
            <pc:docMk/>
            <pc:sldMk cId="2191404370" sldId="276"/>
            <ac:spMk id="13" creationId="{2E1B7E8A-7CF9-4EE4-94BE-68293BEC6C61}"/>
          </ac:spMkLst>
        </pc:spChg>
        <pc:spChg chg="add mod">
          <ac:chgData name="Tom Tierney" userId="98ae919e-0f69-4050-89a6-75b9e3bee043" providerId="ADAL" clId="{B770083D-86D4-4F89-979B-3D27CBC0CA46}" dt="2020-09-15T09:49:06.497" v="70" actId="692"/>
          <ac:spMkLst>
            <pc:docMk/>
            <pc:sldMk cId="2191404370" sldId="276"/>
            <ac:spMk id="14" creationId="{771D7085-105B-493F-A78A-01E3A18BC330}"/>
          </ac:spMkLst>
        </pc:spChg>
        <pc:spChg chg="add mod">
          <ac:chgData name="Tom Tierney" userId="98ae919e-0f69-4050-89a6-75b9e3bee043" providerId="ADAL" clId="{B770083D-86D4-4F89-979B-3D27CBC0CA46}" dt="2020-09-15T09:48:53.073" v="69" actId="571"/>
          <ac:spMkLst>
            <pc:docMk/>
            <pc:sldMk cId="2191404370" sldId="276"/>
            <ac:spMk id="15" creationId="{EB2EB513-5001-4ECB-96C9-F1B13CF23BBC}"/>
          </ac:spMkLst>
        </pc:spChg>
        <pc:spChg chg="add mod">
          <ac:chgData name="Tom Tierney" userId="98ae919e-0f69-4050-89a6-75b9e3bee043" providerId="ADAL" clId="{B770083D-86D4-4F89-979B-3D27CBC0CA46}" dt="2020-09-15T09:48:53.073" v="69" actId="571"/>
          <ac:spMkLst>
            <pc:docMk/>
            <pc:sldMk cId="2191404370" sldId="276"/>
            <ac:spMk id="16" creationId="{BD89B1FD-DBDF-488A-A701-E937D853069E}"/>
          </ac:spMkLst>
        </pc:spChg>
        <pc:spChg chg="add mod">
          <ac:chgData name="Tom Tierney" userId="98ae919e-0f69-4050-89a6-75b9e3bee043" providerId="ADAL" clId="{B770083D-86D4-4F89-979B-3D27CBC0CA46}" dt="2020-09-15T09:49:54.602" v="74" actId="692"/>
          <ac:spMkLst>
            <pc:docMk/>
            <pc:sldMk cId="2191404370" sldId="276"/>
            <ac:spMk id="17" creationId="{FF04D497-D287-457C-9869-702778E99D91}"/>
          </ac:spMkLst>
        </pc:spChg>
        <pc:spChg chg="add mod">
          <ac:chgData name="Tom Tierney" userId="98ae919e-0f69-4050-89a6-75b9e3bee043" providerId="ADAL" clId="{B770083D-86D4-4F89-979B-3D27CBC0CA46}" dt="2020-09-15T09:50:16.404" v="77" actId="1076"/>
          <ac:spMkLst>
            <pc:docMk/>
            <pc:sldMk cId="2191404370" sldId="276"/>
            <ac:spMk id="18" creationId="{F93CCF9F-D661-408B-814F-1E9D793A79B8}"/>
          </ac:spMkLst>
        </pc:spChg>
        <pc:cxnChg chg="add del mod">
          <ac:chgData name="Tom Tierney" userId="98ae919e-0f69-4050-89a6-75b9e3bee043" providerId="ADAL" clId="{B770083D-86D4-4F89-979B-3D27CBC0CA46}" dt="2020-09-15T09:47:59.290" v="61" actId="478"/>
          <ac:cxnSpMkLst>
            <pc:docMk/>
            <pc:sldMk cId="2191404370" sldId="276"/>
            <ac:cxnSpMk id="11" creationId="{8F67491B-70A6-4DD2-B60D-BBA6B356A49F}"/>
          </ac:cxnSpMkLst>
        </pc:cxnChg>
      </pc:sldChg>
      <pc:sldChg chg="modSp add">
        <pc:chgData name="Tom Tierney" userId="98ae919e-0f69-4050-89a6-75b9e3bee043" providerId="ADAL" clId="{B770083D-86D4-4F89-979B-3D27CBC0CA46}" dt="2020-09-15T09:51:08.757" v="116" actId="1076"/>
        <pc:sldMkLst>
          <pc:docMk/>
          <pc:sldMk cId="311933583" sldId="277"/>
        </pc:sldMkLst>
        <pc:spChg chg="mod">
          <ac:chgData name="Tom Tierney" userId="98ae919e-0f69-4050-89a6-75b9e3bee043" providerId="ADAL" clId="{B770083D-86D4-4F89-979B-3D27CBC0CA46}" dt="2020-09-15T09:51:08.757" v="116" actId="1076"/>
          <ac:spMkLst>
            <pc:docMk/>
            <pc:sldMk cId="311933583" sldId="277"/>
            <ac:spMk id="5" creationId="{A1BDA11D-E627-4A31-BBD7-537F01873402}"/>
          </ac:spMkLst>
        </pc:spChg>
      </pc:sldChg>
      <pc:sldChg chg="addSp delSp modSp add setBg delAnim modAnim">
        <pc:chgData name="Tom Tierney" userId="98ae919e-0f69-4050-89a6-75b9e3bee043" providerId="ADAL" clId="{B770083D-86D4-4F89-979B-3D27CBC0CA46}" dt="2020-09-15T09:54:18.568" v="193"/>
        <pc:sldMkLst>
          <pc:docMk/>
          <pc:sldMk cId="403133069" sldId="278"/>
        </pc:sldMkLst>
        <pc:spChg chg="add mod">
          <ac:chgData name="Tom Tierney" userId="98ae919e-0f69-4050-89a6-75b9e3bee043" providerId="ADAL" clId="{B770083D-86D4-4F89-979B-3D27CBC0CA46}" dt="2020-09-15T09:52:26.294" v="143" actId="207"/>
          <ac:spMkLst>
            <pc:docMk/>
            <pc:sldMk cId="403133069" sldId="278"/>
            <ac:spMk id="2" creationId="{E3BCC020-370B-4B69-B085-1C30537F1B30}"/>
          </ac:spMkLst>
        </pc:spChg>
        <pc:spChg chg="mod">
          <ac:chgData name="Tom Tierney" userId="98ae919e-0f69-4050-89a6-75b9e3bee043" providerId="ADAL" clId="{B770083D-86D4-4F89-979B-3D27CBC0CA46}" dt="2020-09-15T09:51:27.435" v="136" actId="20577"/>
          <ac:spMkLst>
            <pc:docMk/>
            <pc:sldMk cId="403133069" sldId="278"/>
            <ac:spMk id="4" creationId="{D3BF9A8B-F159-4DF6-A1AD-FFC09468DCB4}"/>
          </ac:spMkLst>
        </pc:spChg>
        <pc:spChg chg="del">
          <ac:chgData name="Tom Tierney" userId="98ae919e-0f69-4050-89a6-75b9e3bee043" providerId="ADAL" clId="{B770083D-86D4-4F89-979B-3D27CBC0CA46}" dt="2020-09-15T09:51:35.220" v="137" actId="478"/>
          <ac:spMkLst>
            <pc:docMk/>
            <pc:sldMk cId="403133069" sldId="278"/>
            <ac:spMk id="5" creationId="{BFE85FAB-C486-4181-8C2B-AD82A02D38AD}"/>
          </ac:spMkLst>
        </pc:spChg>
        <pc:spChg chg="del">
          <ac:chgData name="Tom Tierney" userId="98ae919e-0f69-4050-89a6-75b9e3bee043" providerId="ADAL" clId="{B770083D-86D4-4F89-979B-3D27CBC0CA46}" dt="2020-09-15T09:51:35.220" v="137" actId="478"/>
          <ac:spMkLst>
            <pc:docMk/>
            <pc:sldMk cId="403133069" sldId="278"/>
            <ac:spMk id="6" creationId="{9C9A3083-1AFC-4667-AAE1-3D40665EB3EE}"/>
          </ac:spMkLst>
        </pc:spChg>
        <pc:spChg chg="del">
          <ac:chgData name="Tom Tierney" userId="98ae919e-0f69-4050-89a6-75b9e3bee043" providerId="ADAL" clId="{B770083D-86D4-4F89-979B-3D27CBC0CA46}" dt="2020-09-15T09:51:35.220" v="137" actId="478"/>
          <ac:spMkLst>
            <pc:docMk/>
            <pc:sldMk cId="403133069" sldId="278"/>
            <ac:spMk id="7" creationId="{97075DA6-DE24-4BA5-9481-F90F2DECFDA8}"/>
          </ac:spMkLst>
        </pc:spChg>
        <pc:spChg chg="del">
          <ac:chgData name="Tom Tierney" userId="98ae919e-0f69-4050-89a6-75b9e3bee043" providerId="ADAL" clId="{B770083D-86D4-4F89-979B-3D27CBC0CA46}" dt="2020-09-15T09:51:35.220" v="137" actId="478"/>
          <ac:spMkLst>
            <pc:docMk/>
            <pc:sldMk cId="403133069" sldId="278"/>
            <ac:spMk id="8" creationId="{82B6E497-87CA-4AD7-A518-9F6B23B74779}"/>
          </ac:spMkLst>
        </pc:spChg>
        <pc:spChg chg="add mod">
          <ac:chgData name="Tom Tierney" userId="98ae919e-0f69-4050-89a6-75b9e3bee043" providerId="ADAL" clId="{B770083D-86D4-4F89-979B-3D27CBC0CA46}" dt="2020-09-15T09:52:20.040" v="142" actId="1076"/>
          <ac:spMkLst>
            <pc:docMk/>
            <pc:sldMk cId="403133069" sldId="278"/>
            <ac:spMk id="12" creationId="{40332BF2-69BB-4E92-BC5B-7B4E6F0BF4D0}"/>
          </ac:spMkLst>
        </pc:spChg>
        <pc:spChg chg="del">
          <ac:chgData name="Tom Tierney" userId="98ae919e-0f69-4050-89a6-75b9e3bee043" providerId="ADAL" clId="{B770083D-86D4-4F89-979B-3D27CBC0CA46}" dt="2020-09-15T09:51:35.220" v="137" actId="478"/>
          <ac:spMkLst>
            <pc:docMk/>
            <pc:sldMk cId="403133069" sldId="278"/>
            <ac:spMk id="13" creationId="{2E1B7E8A-7CF9-4EE4-94BE-68293BEC6C61}"/>
          </ac:spMkLst>
        </pc:spChg>
        <pc:spChg chg="del">
          <ac:chgData name="Tom Tierney" userId="98ae919e-0f69-4050-89a6-75b9e3bee043" providerId="ADAL" clId="{B770083D-86D4-4F89-979B-3D27CBC0CA46}" dt="2020-09-15T09:51:35.220" v="137" actId="478"/>
          <ac:spMkLst>
            <pc:docMk/>
            <pc:sldMk cId="403133069" sldId="278"/>
            <ac:spMk id="14" creationId="{771D7085-105B-493F-A78A-01E3A18BC330}"/>
          </ac:spMkLst>
        </pc:spChg>
        <pc:spChg chg="add mod">
          <ac:chgData name="Tom Tierney" userId="98ae919e-0f69-4050-89a6-75b9e3bee043" providerId="ADAL" clId="{B770083D-86D4-4F89-979B-3D27CBC0CA46}" dt="2020-09-15T09:52:20.040" v="142" actId="1076"/>
          <ac:spMkLst>
            <pc:docMk/>
            <pc:sldMk cId="403133069" sldId="278"/>
            <ac:spMk id="15" creationId="{DF708C62-42E2-49A5-AF3B-130999B47AE2}"/>
          </ac:spMkLst>
        </pc:spChg>
        <pc:spChg chg="add mod">
          <ac:chgData name="Tom Tierney" userId="98ae919e-0f69-4050-89a6-75b9e3bee043" providerId="ADAL" clId="{B770083D-86D4-4F89-979B-3D27CBC0CA46}" dt="2020-09-15T09:53:51.481" v="183" actId="207"/>
          <ac:spMkLst>
            <pc:docMk/>
            <pc:sldMk cId="403133069" sldId="278"/>
            <ac:spMk id="16" creationId="{D7F38961-69D1-4823-A17E-9C391F797E1A}"/>
          </ac:spMkLst>
        </pc:spChg>
        <pc:spChg chg="del">
          <ac:chgData name="Tom Tierney" userId="98ae919e-0f69-4050-89a6-75b9e3bee043" providerId="ADAL" clId="{B770083D-86D4-4F89-979B-3D27CBC0CA46}" dt="2020-09-15T09:51:35.220" v="137" actId="478"/>
          <ac:spMkLst>
            <pc:docMk/>
            <pc:sldMk cId="403133069" sldId="278"/>
            <ac:spMk id="17" creationId="{FF04D497-D287-457C-9869-702778E99D91}"/>
          </ac:spMkLst>
        </pc:spChg>
        <pc:spChg chg="del">
          <ac:chgData name="Tom Tierney" userId="98ae919e-0f69-4050-89a6-75b9e3bee043" providerId="ADAL" clId="{B770083D-86D4-4F89-979B-3D27CBC0CA46}" dt="2020-09-15T09:51:35.220" v="137" actId="478"/>
          <ac:spMkLst>
            <pc:docMk/>
            <pc:sldMk cId="403133069" sldId="278"/>
            <ac:spMk id="18" creationId="{F93CCF9F-D661-408B-814F-1E9D793A79B8}"/>
          </ac:spMkLst>
        </pc:spChg>
        <pc:spChg chg="add mod">
          <ac:chgData name="Tom Tierney" userId="98ae919e-0f69-4050-89a6-75b9e3bee043" providerId="ADAL" clId="{B770083D-86D4-4F89-979B-3D27CBC0CA46}" dt="2020-09-15T09:53:59.232" v="184" actId="2085"/>
          <ac:spMkLst>
            <pc:docMk/>
            <pc:sldMk cId="403133069" sldId="278"/>
            <ac:spMk id="19" creationId="{C48B4252-928D-48CF-8987-DBD3B784E128}"/>
          </ac:spMkLst>
        </pc:spChg>
      </pc:sldChg>
      <pc:sldChg chg="addSp delSp modSp add setBg delAnim modAnim">
        <pc:chgData name="Tom Tierney" userId="98ae919e-0f69-4050-89a6-75b9e3bee043" providerId="ADAL" clId="{B770083D-86D4-4F89-979B-3D27CBC0CA46}" dt="2020-09-15T10:41:09.968" v="272"/>
        <pc:sldMkLst>
          <pc:docMk/>
          <pc:sldMk cId="1253410191" sldId="279"/>
        </pc:sldMkLst>
        <pc:spChg chg="del">
          <ac:chgData name="Tom Tierney" userId="98ae919e-0f69-4050-89a6-75b9e3bee043" providerId="ADAL" clId="{B770083D-86D4-4F89-979B-3D27CBC0CA46}" dt="2020-09-15T09:54:49.155" v="195" actId="478"/>
          <ac:spMkLst>
            <pc:docMk/>
            <pc:sldMk cId="1253410191" sldId="279"/>
            <ac:spMk id="2" creationId="{E3BCC020-370B-4B69-B085-1C30537F1B30}"/>
          </ac:spMkLst>
        </pc:spChg>
        <pc:spChg chg="add mod ord">
          <ac:chgData name="Tom Tierney" userId="98ae919e-0f69-4050-89a6-75b9e3bee043" providerId="ADAL" clId="{B770083D-86D4-4F89-979B-3D27CBC0CA46}" dt="2020-09-15T09:57:04.810" v="234" actId="207"/>
          <ac:spMkLst>
            <pc:docMk/>
            <pc:sldMk cId="1253410191" sldId="279"/>
            <ac:spMk id="3" creationId="{1E4CB1B5-E912-4C65-998B-E57DC37D409A}"/>
          </ac:spMkLst>
        </pc:spChg>
        <pc:spChg chg="mod">
          <ac:chgData name="Tom Tierney" userId="98ae919e-0f69-4050-89a6-75b9e3bee043" providerId="ADAL" clId="{B770083D-86D4-4F89-979B-3D27CBC0CA46}" dt="2020-09-15T09:54:57.969" v="214" actId="20577"/>
          <ac:spMkLst>
            <pc:docMk/>
            <pc:sldMk cId="1253410191" sldId="279"/>
            <ac:spMk id="4" creationId="{D3BF9A8B-F159-4DF6-A1AD-FFC09468DCB4}"/>
          </ac:spMkLst>
        </pc:spChg>
        <pc:spChg chg="add mod">
          <ac:chgData name="Tom Tierney" userId="98ae919e-0f69-4050-89a6-75b9e3bee043" providerId="ADAL" clId="{B770083D-86D4-4F89-979B-3D27CBC0CA46}" dt="2020-09-15T09:59:42.082" v="253" actId="1076"/>
          <ac:spMkLst>
            <pc:docMk/>
            <pc:sldMk cId="1253410191" sldId="279"/>
            <ac:spMk id="5" creationId="{5D1C298C-5F75-4A4F-9E5D-3347838E9DE8}"/>
          </ac:spMkLst>
        </pc:spChg>
        <pc:spChg chg="add mod ord">
          <ac:chgData name="Tom Tierney" userId="98ae919e-0f69-4050-89a6-75b9e3bee043" providerId="ADAL" clId="{B770083D-86D4-4F89-979B-3D27CBC0CA46}" dt="2020-09-15T09:56:50.768" v="233" actId="167"/>
          <ac:spMkLst>
            <pc:docMk/>
            <pc:sldMk cId="1253410191" sldId="279"/>
            <ac:spMk id="9" creationId="{82A0B650-3833-490C-8955-D5BE926DD3B5}"/>
          </ac:spMkLst>
        </pc:spChg>
        <pc:spChg chg="del">
          <ac:chgData name="Tom Tierney" userId="98ae919e-0f69-4050-89a6-75b9e3bee043" providerId="ADAL" clId="{B770083D-86D4-4F89-979B-3D27CBC0CA46}" dt="2020-09-15T09:54:49.155" v="195" actId="478"/>
          <ac:spMkLst>
            <pc:docMk/>
            <pc:sldMk cId="1253410191" sldId="279"/>
            <ac:spMk id="16" creationId="{D7F38961-69D1-4823-A17E-9C391F797E1A}"/>
          </ac:spMkLst>
        </pc:spChg>
        <pc:spChg chg="del">
          <ac:chgData name="Tom Tierney" userId="98ae919e-0f69-4050-89a6-75b9e3bee043" providerId="ADAL" clId="{B770083D-86D4-4F89-979B-3D27CBC0CA46}" dt="2020-09-15T09:54:49.155" v="195" actId="478"/>
          <ac:spMkLst>
            <pc:docMk/>
            <pc:sldMk cId="1253410191" sldId="279"/>
            <ac:spMk id="19" creationId="{C48B4252-928D-48CF-8987-DBD3B784E128}"/>
          </ac:spMkLst>
        </pc:spChg>
        <pc:picChg chg="add mod">
          <ac:chgData name="Tom Tierney" userId="98ae919e-0f69-4050-89a6-75b9e3bee043" providerId="ADAL" clId="{B770083D-86D4-4F89-979B-3D27CBC0CA46}" dt="2020-09-15T09:59:33.223" v="252" actId="1076"/>
          <ac:picMkLst>
            <pc:docMk/>
            <pc:sldMk cId="1253410191" sldId="279"/>
            <ac:picMk id="2050" creationId="{F0ED574F-285F-46CD-9B10-EE60DF200140}"/>
          </ac:picMkLst>
        </pc:picChg>
      </pc:sld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DE2F0BD0-6D83-45FF-AB23-CF086BFD2024}" type="datetimeFigureOut">
              <a:rPr lang="en-IE" smtClean="0"/>
              <a:t>15/09/2020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82FEF25-B497-4960-A9CD-6F428DE63B3B}" type="slidenum">
              <a:rPr lang="en-IE" smtClean="0"/>
              <a:t>‹#›</a:t>
            </a:fld>
            <a:endParaRPr lang="en-IE"/>
          </a:p>
        </p:txBody>
      </p:sp>
    </p:spTree>
    <p:extLst>
      <p:ext uri="{BB962C8B-B14F-4D97-AF65-F5344CB8AC3E}">
        <p14:creationId xmlns:p14="http://schemas.microsoft.com/office/powerpoint/2010/main" val="3099028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DE2F0BD0-6D83-45FF-AB23-CF086BFD2024}" type="datetimeFigureOut">
              <a:rPr lang="en-IE" smtClean="0"/>
              <a:t>15/09/2020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82FEF25-B497-4960-A9CD-6F428DE63B3B}" type="slidenum">
              <a:rPr lang="en-IE" smtClean="0"/>
              <a:t>‹#›</a:t>
            </a:fld>
            <a:endParaRPr lang="en-IE"/>
          </a:p>
        </p:txBody>
      </p:sp>
    </p:spTree>
    <p:extLst>
      <p:ext uri="{BB962C8B-B14F-4D97-AF65-F5344CB8AC3E}">
        <p14:creationId xmlns:p14="http://schemas.microsoft.com/office/powerpoint/2010/main" val="449648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DE2F0BD0-6D83-45FF-AB23-CF086BFD2024}" type="datetimeFigureOut">
              <a:rPr lang="en-IE" smtClean="0"/>
              <a:t>15/09/2020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82FEF25-B497-4960-A9CD-6F428DE63B3B}" type="slidenum">
              <a:rPr lang="en-IE" smtClean="0"/>
              <a:t>‹#›</a:t>
            </a:fld>
            <a:endParaRPr lang="en-IE"/>
          </a:p>
        </p:txBody>
      </p:sp>
    </p:spTree>
    <p:extLst>
      <p:ext uri="{BB962C8B-B14F-4D97-AF65-F5344CB8AC3E}">
        <p14:creationId xmlns:p14="http://schemas.microsoft.com/office/powerpoint/2010/main" val="2850923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DE2F0BD0-6D83-45FF-AB23-CF086BFD2024}" type="datetimeFigureOut">
              <a:rPr lang="en-IE" smtClean="0"/>
              <a:t>15/09/2020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82FEF25-B497-4960-A9CD-6F428DE63B3B}" type="slidenum">
              <a:rPr lang="en-IE" smtClean="0"/>
              <a:t>‹#›</a:t>
            </a:fld>
            <a:endParaRPr lang="en-IE"/>
          </a:p>
        </p:txBody>
      </p:sp>
    </p:spTree>
    <p:extLst>
      <p:ext uri="{BB962C8B-B14F-4D97-AF65-F5344CB8AC3E}">
        <p14:creationId xmlns:p14="http://schemas.microsoft.com/office/powerpoint/2010/main" val="1079633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2F0BD0-6D83-45FF-AB23-CF086BFD2024}" type="datetimeFigureOut">
              <a:rPr lang="en-IE" smtClean="0"/>
              <a:t>15/09/2020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82FEF25-B497-4960-A9CD-6F428DE63B3B}" type="slidenum">
              <a:rPr lang="en-IE" smtClean="0"/>
              <a:t>‹#›</a:t>
            </a:fld>
            <a:endParaRPr lang="en-IE"/>
          </a:p>
        </p:txBody>
      </p:sp>
    </p:spTree>
    <p:extLst>
      <p:ext uri="{BB962C8B-B14F-4D97-AF65-F5344CB8AC3E}">
        <p14:creationId xmlns:p14="http://schemas.microsoft.com/office/powerpoint/2010/main" val="1046655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DE2F0BD0-6D83-45FF-AB23-CF086BFD2024}" type="datetimeFigureOut">
              <a:rPr lang="en-IE" smtClean="0"/>
              <a:t>15/09/2020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82FEF25-B497-4960-A9CD-6F428DE63B3B}" type="slidenum">
              <a:rPr lang="en-IE" smtClean="0"/>
              <a:t>‹#›</a:t>
            </a:fld>
            <a:endParaRPr lang="en-IE"/>
          </a:p>
        </p:txBody>
      </p:sp>
    </p:spTree>
    <p:extLst>
      <p:ext uri="{BB962C8B-B14F-4D97-AF65-F5344CB8AC3E}">
        <p14:creationId xmlns:p14="http://schemas.microsoft.com/office/powerpoint/2010/main" val="3491631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DE2F0BD0-6D83-45FF-AB23-CF086BFD2024}" type="datetimeFigureOut">
              <a:rPr lang="en-IE" smtClean="0"/>
              <a:t>15/09/2020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82FEF25-B497-4960-A9CD-6F428DE63B3B}" type="slidenum">
              <a:rPr lang="en-IE" smtClean="0"/>
              <a:t>‹#›</a:t>
            </a:fld>
            <a:endParaRPr lang="en-IE"/>
          </a:p>
        </p:txBody>
      </p:sp>
    </p:spTree>
    <p:extLst>
      <p:ext uri="{BB962C8B-B14F-4D97-AF65-F5344CB8AC3E}">
        <p14:creationId xmlns:p14="http://schemas.microsoft.com/office/powerpoint/2010/main" val="3264241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DE2F0BD0-6D83-45FF-AB23-CF086BFD2024}" type="datetimeFigureOut">
              <a:rPr lang="en-IE" smtClean="0"/>
              <a:t>15/09/2020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82FEF25-B497-4960-A9CD-6F428DE63B3B}" type="slidenum">
              <a:rPr lang="en-IE" smtClean="0"/>
              <a:t>‹#›</a:t>
            </a:fld>
            <a:endParaRPr lang="en-IE"/>
          </a:p>
        </p:txBody>
      </p:sp>
    </p:spTree>
    <p:extLst>
      <p:ext uri="{BB962C8B-B14F-4D97-AF65-F5344CB8AC3E}">
        <p14:creationId xmlns:p14="http://schemas.microsoft.com/office/powerpoint/2010/main" val="367886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F0BD0-6D83-45FF-AB23-CF086BFD2024}" type="datetimeFigureOut">
              <a:rPr lang="en-IE" smtClean="0"/>
              <a:t>15/09/2020</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82FEF25-B497-4960-A9CD-6F428DE63B3B}" type="slidenum">
              <a:rPr lang="en-IE" smtClean="0"/>
              <a:t>‹#›</a:t>
            </a:fld>
            <a:endParaRPr lang="en-IE"/>
          </a:p>
        </p:txBody>
      </p:sp>
    </p:spTree>
    <p:extLst>
      <p:ext uri="{BB962C8B-B14F-4D97-AF65-F5344CB8AC3E}">
        <p14:creationId xmlns:p14="http://schemas.microsoft.com/office/powerpoint/2010/main" val="1416159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2F0BD0-6D83-45FF-AB23-CF086BFD2024}" type="datetimeFigureOut">
              <a:rPr lang="en-IE" smtClean="0"/>
              <a:t>15/09/2020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82FEF25-B497-4960-A9CD-6F428DE63B3B}" type="slidenum">
              <a:rPr lang="en-IE" smtClean="0"/>
              <a:t>‹#›</a:t>
            </a:fld>
            <a:endParaRPr lang="en-IE"/>
          </a:p>
        </p:txBody>
      </p:sp>
    </p:spTree>
    <p:extLst>
      <p:ext uri="{BB962C8B-B14F-4D97-AF65-F5344CB8AC3E}">
        <p14:creationId xmlns:p14="http://schemas.microsoft.com/office/powerpoint/2010/main" val="987130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2F0BD0-6D83-45FF-AB23-CF086BFD2024}" type="datetimeFigureOut">
              <a:rPr lang="en-IE" smtClean="0"/>
              <a:t>15/09/2020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82FEF25-B497-4960-A9CD-6F428DE63B3B}" type="slidenum">
              <a:rPr lang="en-IE" smtClean="0"/>
              <a:t>‹#›</a:t>
            </a:fld>
            <a:endParaRPr lang="en-IE"/>
          </a:p>
        </p:txBody>
      </p:sp>
    </p:spTree>
    <p:extLst>
      <p:ext uri="{BB962C8B-B14F-4D97-AF65-F5344CB8AC3E}">
        <p14:creationId xmlns:p14="http://schemas.microsoft.com/office/powerpoint/2010/main" val="3246332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F0BD0-6D83-45FF-AB23-CF086BFD2024}" type="datetimeFigureOut">
              <a:rPr lang="en-IE" smtClean="0"/>
              <a:t>15/09/2020</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FEF25-B497-4960-A9CD-6F428DE63B3B}" type="slidenum">
              <a:rPr lang="en-IE" smtClean="0"/>
              <a:t>‹#›</a:t>
            </a:fld>
            <a:endParaRPr lang="en-IE"/>
          </a:p>
        </p:txBody>
      </p:sp>
    </p:spTree>
    <p:extLst>
      <p:ext uri="{BB962C8B-B14F-4D97-AF65-F5344CB8AC3E}">
        <p14:creationId xmlns:p14="http://schemas.microsoft.com/office/powerpoint/2010/main" val="1844059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seatemperature.org/europe/ireland/dublin-january.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seatemperature.org/europe/ireland/dublin-january.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seatemperature.org/europe/ireland/dublin-january.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8229600" cy="1143000"/>
          </a:xfrm>
        </p:spPr>
        <p:txBody>
          <a:bodyPr/>
          <a:lstStyle/>
          <a:p>
            <a:r>
              <a:rPr lang="en-US" b="1" dirty="0"/>
              <a:t>2011 q.7</a:t>
            </a:r>
            <a:endParaRPr lang="en-IE"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924944"/>
            <a:ext cx="4607050" cy="3027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687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B188C7-E170-4700-BD4B-6C4040F8E083}"/>
              </a:ext>
            </a:extLst>
          </p:cNvPr>
          <p:cNvSpPr/>
          <p:nvPr/>
        </p:nvSpPr>
        <p:spPr>
          <a:xfrm>
            <a:off x="395536" y="332656"/>
            <a:ext cx="8496944" cy="1026499"/>
          </a:xfrm>
          <a:prstGeom prst="rect">
            <a:avLst/>
          </a:prstGeom>
        </p:spPr>
        <p:txBody>
          <a:bodyPr wrap="square">
            <a:spAutoFit/>
          </a:bodyPr>
          <a:lstStyle/>
          <a:p>
            <a:pPr>
              <a:lnSpc>
                <a:spcPct val="115000"/>
              </a:lnSpc>
              <a:spcAft>
                <a:spcPts val="0"/>
              </a:spcAft>
            </a:pPr>
            <a:r>
              <a:rPr lang="en-GB" b="1" dirty="0">
                <a:latin typeface="Verdana" panose="020B0604030504040204" pitchFamily="34" charset="0"/>
                <a:ea typeface="Times New Roman" panose="02020603050405020304" pitchFamily="18" charset="0"/>
                <a:cs typeface="TimesNewRomanPSMT"/>
              </a:rPr>
              <a:t>(</a:t>
            </a:r>
            <a:r>
              <a:rPr lang="en-GB" b="1" i="1" dirty="0">
                <a:latin typeface="Verdana" panose="020B0604030504040204" pitchFamily="34" charset="0"/>
                <a:ea typeface="Times New Roman" panose="02020603050405020304" pitchFamily="18" charset="0"/>
                <a:cs typeface="TimesNewRomanPS-ItalicMT"/>
              </a:rPr>
              <a:t>b</a:t>
            </a:r>
            <a:r>
              <a:rPr lang="en-GB" b="1" dirty="0">
                <a:latin typeface="Verdana" panose="020B0604030504040204" pitchFamily="34" charset="0"/>
                <a:ea typeface="Times New Roman" panose="02020603050405020304" pitchFamily="18" charset="0"/>
                <a:cs typeface="TimesNewRomanPSMT"/>
              </a:rPr>
              <a:t>) Name two processes by which a hot drink cools. How is the energy lost by each of these processes reduced for a hot drink supplied in a disposable cup? (14)</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A1BDA11D-E627-4A31-BBD7-537F01873402}"/>
              </a:ext>
            </a:extLst>
          </p:cNvPr>
          <p:cNvSpPr/>
          <p:nvPr/>
        </p:nvSpPr>
        <p:spPr>
          <a:xfrm>
            <a:off x="539552" y="2492896"/>
            <a:ext cx="7848872" cy="707951"/>
          </a:xfrm>
          <a:prstGeom prst="rect">
            <a:avLst/>
          </a:prstGeom>
        </p:spPr>
        <p:txBody>
          <a:bodyPr wrap="square">
            <a:spAutoFit/>
          </a:bodyPr>
          <a:lstStyle/>
          <a:p>
            <a:pPr>
              <a:lnSpc>
                <a:spcPct val="115000"/>
              </a:lnSpc>
              <a:spcAft>
                <a:spcPts val="0"/>
              </a:spcAft>
            </a:pPr>
            <a:r>
              <a:rPr lang="en-GB" dirty="0">
                <a:latin typeface="Verdana" panose="020B0604030504040204" pitchFamily="34" charset="0"/>
                <a:ea typeface="Times New Roman" panose="02020603050405020304" pitchFamily="18" charset="0"/>
                <a:cs typeface="TimesNewRomanPSMT"/>
              </a:rPr>
              <a:t>A hot drink cools through convection, conduction and radiation.</a:t>
            </a: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dirty="0">
                <a:latin typeface="Verdana" panose="020B0604030504040204" pitchFamily="34" charset="0"/>
                <a:ea typeface="Times New Roman" panose="02020603050405020304" pitchFamily="18" charset="0"/>
                <a:cs typeface="TimesNewRomanPSMT"/>
              </a:rPr>
              <a:t> </a:t>
            </a:r>
            <a:endParaRPr lang="en-IE"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933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BF9A8B-F159-4DF6-A1AD-FFC09468DCB4}"/>
              </a:ext>
            </a:extLst>
          </p:cNvPr>
          <p:cNvSpPr txBox="1"/>
          <p:nvPr/>
        </p:nvSpPr>
        <p:spPr>
          <a:xfrm>
            <a:off x="611560" y="548680"/>
            <a:ext cx="4032448" cy="461665"/>
          </a:xfrm>
          <a:prstGeom prst="rect">
            <a:avLst/>
          </a:prstGeom>
          <a:noFill/>
        </p:spPr>
        <p:txBody>
          <a:bodyPr wrap="square" rtlCol="0">
            <a:spAutoFit/>
          </a:bodyPr>
          <a:lstStyle/>
          <a:p>
            <a:r>
              <a:rPr lang="en-IE" sz="2400" b="1" dirty="0"/>
              <a:t>convection</a:t>
            </a:r>
          </a:p>
        </p:txBody>
      </p:sp>
      <p:sp>
        <p:nvSpPr>
          <p:cNvPr id="5" name="Cylinder 4">
            <a:extLst>
              <a:ext uri="{FF2B5EF4-FFF2-40B4-BE49-F238E27FC236}">
                <a16:creationId xmlns:a16="http://schemas.microsoft.com/office/drawing/2014/main" id="{BFE85FAB-C486-4181-8C2B-AD82A02D38AD}"/>
              </a:ext>
            </a:extLst>
          </p:cNvPr>
          <p:cNvSpPr/>
          <p:nvPr/>
        </p:nvSpPr>
        <p:spPr>
          <a:xfrm>
            <a:off x="2915816" y="1196752"/>
            <a:ext cx="3672408" cy="3744416"/>
          </a:xfrm>
          <a:prstGeom prst="can">
            <a:avLst>
              <a:gd name="adj" fmla="val 6199"/>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Cylinder 5">
            <a:extLst>
              <a:ext uri="{FF2B5EF4-FFF2-40B4-BE49-F238E27FC236}">
                <a16:creationId xmlns:a16="http://schemas.microsoft.com/office/drawing/2014/main" id="{9C9A3083-1AFC-4667-AAE1-3D40665EB3EE}"/>
              </a:ext>
            </a:extLst>
          </p:cNvPr>
          <p:cNvSpPr/>
          <p:nvPr/>
        </p:nvSpPr>
        <p:spPr>
          <a:xfrm>
            <a:off x="4644008" y="5345832"/>
            <a:ext cx="288032" cy="1512168"/>
          </a:xfrm>
          <a:prstGeom prst="can">
            <a:avLst/>
          </a:prstGeom>
          <a:gradFill flip="none" rotWithShape="1">
            <a:gsLst>
              <a:gs pos="0">
                <a:schemeClr val="bg1"/>
              </a:gs>
              <a:gs pos="74000">
                <a:schemeClr val="bg1">
                  <a:lumMod val="75000"/>
                </a:schemeClr>
              </a:gs>
              <a:gs pos="83000">
                <a:schemeClr val="bg1">
                  <a:lumMod val="65000"/>
                </a:schemeClr>
              </a:gs>
              <a:gs pos="100000">
                <a:schemeClr val="accent1">
                  <a:lumMod val="30000"/>
                  <a:lumOff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Freeform: Shape 6">
            <a:extLst>
              <a:ext uri="{FF2B5EF4-FFF2-40B4-BE49-F238E27FC236}">
                <a16:creationId xmlns:a16="http://schemas.microsoft.com/office/drawing/2014/main" id="{97075DA6-DE24-4BA5-9481-F90F2DECFDA8}"/>
              </a:ext>
            </a:extLst>
          </p:cNvPr>
          <p:cNvSpPr/>
          <p:nvPr/>
        </p:nvSpPr>
        <p:spPr>
          <a:xfrm>
            <a:off x="4683967" y="5019869"/>
            <a:ext cx="205274" cy="345233"/>
          </a:xfrm>
          <a:custGeom>
            <a:avLst/>
            <a:gdLst>
              <a:gd name="connsiteX0" fmla="*/ 18662 w 205274"/>
              <a:gd name="connsiteY0" fmla="*/ 307911 h 345233"/>
              <a:gd name="connsiteX1" fmla="*/ 158621 w 205274"/>
              <a:gd name="connsiteY1" fmla="*/ 345233 h 345233"/>
              <a:gd name="connsiteX2" fmla="*/ 205274 w 205274"/>
              <a:gd name="connsiteY2" fmla="*/ 242596 h 345233"/>
              <a:gd name="connsiteX3" fmla="*/ 158621 w 205274"/>
              <a:gd name="connsiteY3" fmla="*/ 65315 h 345233"/>
              <a:gd name="connsiteX4" fmla="*/ 102637 w 205274"/>
              <a:gd name="connsiteY4" fmla="*/ 102637 h 345233"/>
              <a:gd name="connsiteX5" fmla="*/ 74645 w 205274"/>
              <a:gd name="connsiteY5" fmla="*/ 0 h 345233"/>
              <a:gd name="connsiteX6" fmla="*/ 0 w 205274"/>
              <a:gd name="connsiteY6" fmla="*/ 205274 h 345233"/>
              <a:gd name="connsiteX7" fmla="*/ 18662 w 205274"/>
              <a:gd name="connsiteY7" fmla="*/ 307911 h 34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274" h="345233">
                <a:moveTo>
                  <a:pt x="18662" y="307911"/>
                </a:moveTo>
                <a:lnTo>
                  <a:pt x="158621" y="345233"/>
                </a:lnTo>
                <a:lnTo>
                  <a:pt x="205274" y="242596"/>
                </a:lnTo>
                <a:lnTo>
                  <a:pt x="158621" y="65315"/>
                </a:lnTo>
                <a:lnTo>
                  <a:pt x="102637" y="102637"/>
                </a:lnTo>
                <a:lnTo>
                  <a:pt x="74645" y="0"/>
                </a:lnTo>
                <a:lnTo>
                  <a:pt x="0" y="205274"/>
                </a:lnTo>
                <a:lnTo>
                  <a:pt x="18662" y="307911"/>
                </a:lnTo>
                <a:close/>
              </a:path>
            </a:pathLst>
          </a:custGeom>
          <a:gradFill flip="none" rotWithShape="1">
            <a:gsLst>
              <a:gs pos="0">
                <a:schemeClr val="accent6"/>
              </a:gs>
              <a:gs pos="74000">
                <a:srgbClr val="FF0000"/>
              </a:gs>
              <a:gs pos="83000">
                <a:srgbClr val="FF0000"/>
              </a:gs>
              <a:gs pos="100000">
                <a:schemeClr val="accent1">
                  <a:lumMod val="30000"/>
                  <a:lumOff val="7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a:extLst>
              <a:ext uri="{FF2B5EF4-FFF2-40B4-BE49-F238E27FC236}">
                <a16:creationId xmlns:a16="http://schemas.microsoft.com/office/drawing/2014/main" id="{82B6E497-87CA-4AD7-A518-9F6B23B74779}"/>
              </a:ext>
            </a:extLst>
          </p:cNvPr>
          <p:cNvSpPr/>
          <p:nvPr/>
        </p:nvSpPr>
        <p:spPr>
          <a:xfrm>
            <a:off x="4644008" y="4725144"/>
            <a:ext cx="205274" cy="14401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IE"/>
          </a:p>
        </p:txBody>
      </p:sp>
      <p:sp>
        <p:nvSpPr>
          <p:cNvPr id="13" name="Freeform: Shape 12">
            <a:extLst>
              <a:ext uri="{FF2B5EF4-FFF2-40B4-BE49-F238E27FC236}">
                <a16:creationId xmlns:a16="http://schemas.microsoft.com/office/drawing/2014/main" id="{2E1B7E8A-7CF9-4EE4-94BE-68293BEC6C61}"/>
              </a:ext>
            </a:extLst>
          </p:cNvPr>
          <p:cNvSpPr/>
          <p:nvPr/>
        </p:nvSpPr>
        <p:spPr>
          <a:xfrm>
            <a:off x="4823927" y="1633364"/>
            <a:ext cx="1017036" cy="2994620"/>
          </a:xfrm>
          <a:custGeom>
            <a:avLst/>
            <a:gdLst>
              <a:gd name="connsiteX0" fmla="*/ 0 w 1017036"/>
              <a:gd name="connsiteY0" fmla="*/ 2994620 h 2994620"/>
              <a:gd name="connsiteX1" fmla="*/ 195942 w 1017036"/>
              <a:gd name="connsiteY1" fmla="*/ 913893 h 2994620"/>
              <a:gd name="connsiteX2" fmla="*/ 615820 w 1017036"/>
              <a:gd name="connsiteY2" fmla="*/ 130122 h 2994620"/>
              <a:gd name="connsiteX3" fmla="*/ 1017036 w 1017036"/>
              <a:gd name="connsiteY3" fmla="*/ 8824 h 2994620"/>
            </a:gdLst>
            <a:ahLst/>
            <a:cxnLst>
              <a:cxn ang="0">
                <a:pos x="connsiteX0" y="connsiteY0"/>
              </a:cxn>
              <a:cxn ang="0">
                <a:pos x="connsiteX1" y="connsiteY1"/>
              </a:cxn>
              <a:cxn ang="0">
                <a:pos x="connsiteX2" y="connsiteY2"/>
              </a:cxn>
              <a:cxn ang="0">
                <a:pos x="connsiteX3" y="connsiteY3"/>
              </a:cxn>
            </a:cxnLst>
            <a:rect l="l" t="t" r="r" b="b"/>
            <a:pathLst>
              <a:path w="1017036" h="2994620">
                <a:moveTo>
                  <a:pt x="0" y="2994620"/>
                </a:moveTo>
                <a:cubicBezTo>
                  <a:pt x="46652" y="2192964"/>
                  <a:pt x="93305" y="1391309"/>
                  <a:pt x="195942" y="913893"/>
                </a:cubicBezTo>
                <a:cubicBezTo>
                  <a:pt x="298579" y="436477"/>
                  <a:pt x="478971" y="280967"/>
                  <a:pt x="615820" y="130122"/>
                </a:cubicBezTo>
                <a:cubicBezTo>
                  <a:pt x="752669" y="-20723"/>
                  <a:pt x="884852" y="-5950"/>
                  <a:pt x="1017036" y="8824"/>
                </a:cubicBezTo>
              </a:path>
            </a:pathLst>
          </a:custGeom>
          <a:noFill/>
          <a:ln>
            <a:solidFill>
              <a:schemeClr val="accent2"/>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Freeform: Shape 13">
            <a:extLst>
              <a:ext uri="{FF2B5EF4-FFF2-40B4-BE49-F238E27FC236}">
                <a16:creationId xmlns:a16="http://schemas.microsoft.com/office/drawing/2014/main" id="{771D7085-105B-493F-A78A-01E3A18BC330}"/>
              </a:ext>
            </a:extLst>
          </p:cNvPr>
          <p:cNvSpPr/>
          <p:nvPr/>
        </p:nvSpPr>
        <p:spPr>
          <a:xfrm flipH="1">
            <a:off x="3870243" y="1655271"/>
            <a:ext cx="899661" cy="2994620"/>
          </a:xfrm>
          <a:custGeom>
            <a:avLst/>
            <a:gdLst>
              <a:gd name="connsiteX0" fmla="*/ 0 w 1017036"/>
              <a:gd name="connsiteY0" fmla="*/ 2994620 h 2994620"/>
              <a:gd name="connsiteX1" fmla="*/ 195942 w 1017036"/>
              <a:gd name="connsiteY1" fmla="*/ 913893 h 2994620"/>
              <a:gd name="connsiteX2" fmla="*/ 615820 w 1017036"/>
              <a:gd name="connsiteY2" fmla="*/ 130122 h 2994620"/>
              <a:gd name="connsiteX3" fmla="*/ 1017036 w 1017036"/>
              <a:gd name="connsiteY3" fmla="*/ 8824 h 2994620"/>
            </a:gdLst>
            <a:ahLst/>
            <a:cxnLst>
              <a:cxn ang="0">
                <a:pos x="connsiteX0" y="connsiteY0"/>
              </a:cxn>
              <a:cxn ang="0">
                <a:pos x="connsiteX1" y="connsiteY1"/>
              </a:cxn>
              <a:cxn ang="0">
                <a:pos x="connsiteX2" y="connsiteY2"/>
              </a:cxn>
              <a:cxn ang="0">
                <a:pos x="connsiteX3" y="connsiteY3"/>
              </a:cxn>
            </a:cxnLst>
            <a:rect l="l" t="t" r="r" b="b"/>
            <a:pathLst>
              <a:path w="1017036" h="2994620">
                <a:moveTo>
                  <a:pt x="0" y="2994620"/>
                </a:moveTo>
                <a:cubicBezTo>
                  <a:pt x="46652" y="2192964"/>
                  <a:pt x="93305" y="1391309"/>
                  <a:pt x="195942" y="913893"/>
                </a:cubicBezTo>
                <a:cubicBezTo>
                  <a:pt x="298579" y="436477"/>
                  <a:pt x="478971" y="280967"/>
                  <a:pt x="615820" y="130122"/>
                </a:cubicBezTo>
                <a:cubicBezTo>
                  <a:pt x="752669" y="-20723"/>
                  <a:pt x="884852" y="-5950"/>
                  <a:pt x="1017036" y="8824"/>
                </a:cubicBezTo>
              </a:path>
            </a:pathLst>
          </a:custGeom>
          <a:noFill/>
          <a:ln>
            <a:solidFill>
              <a:schemeClr val="accent2"/>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Freeform: Shape 16">
            <a:extLst>
              <a:ext uri="{FF2B5EF4-FFF2-40B4-BE49-F238E27FC236}">
                <a16:creationId xmlns:a16="http://schemas.microsoft.com/office/drawing/2014/main" id="{FF04D497-D287-457C-9869-702778E99D91}"/>
              </a:ext>
            </a:extLst>
          </p:cNvPr>
          <p:cNvSpPr/>
          <p:nvPr/>
        </p:nvSpPr>
        <p:spPr>
          <a:xfrm>
            <a:off x="5066522" y="1847461"/>
            <a:ext cx="951723" cy="2948716"/>
          </a:xfrm>
          <a:custGeom>
            <a:avLst/>
            <a:gdLst>
              <a:gd name="connsiteX0" fmla="*/ 951723 w 951723"/>
              <a:gd name="connsiteY0" fmla="*/ 0 h 2948716"/>
              <a:gd name="connsiteX1" fmla="*/ 793102 w 951723"/>
              <a:gd name="connsiteY1" fmla="*/ 1548882 h 2948716"/>
              <a:gd name="connsiteX2" fmla="*/ 410547 w 951723"/>
              <a:gd name="connsiteY2" fmla="*/ 2743200 h 2948716"/>
              <a:gd name="connsiteX3" fmla="*/ 0 w 951723"/>
              <a:gd name="connsiteY3" fmla="*/ 2939143 h 2948716"/>
            </a:gdLst>
            <a:ahLst/>
            <a:cxnLst>
              <a:cxn ang="0">
                <a:pos x="connsiteX0" y="connsiteY0"/>
              </a:cxn>
              <a:cxn ang="0">
                <a:pos x="connsiteX1" y="connsiteY1"/>
              </a:cxn>
              <a:cxn ang="0">
                <a:pos x="connsiteX2" y="connsiteY2"/>
              </a:cxn>
              <a:cxn ang="0">
                <a:pos x="connsiteX3" y="connsiteY3"/>
              </a:cxn>
            </a:cxnLst>
            <a:rect l="l" t="t" r="r" b="b"/>
            <a:pathLst>
              <a:path w="951723" h="2948716">
                <a:moveTo>
                  <a:pt x="951723" y="0"/>
                </a:moveTo>
                <a:cubicBezTo>
                  <a:pt x="917510" y="545841"/>
                  <a:pt x="883298" y="1091682"/>
                  <a:pt x="793102" y="1548882"/>
                </a:cubicBezTo>
                <a:cubicBezTo>
                  <a:pt x="702906" y="2006082"/>
                  <a:pt x="542731" y="2511490"/>
                  <a:pt x="410547" y="2743200"/>
                </a:cubicBezTo>
                <a:cubicBezTo>
                  <a:pt x="278363" y="2974910"/>
                  <a:pt x="139181" y="2957026"/>
                  <a:pt x="0" y="2939143"/>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Freeform: Shape 17">
            <a:extLst>
              <a:ext uri="{FF2B5EF4-FFF2-40B4-BE49-F238E27FC236}">
                <a16:creationId xmlns:a16="http://schemas.microsoft.com/office/drawing/2014/main" id="{F93CCF9F-D661-408B-814F-1E9D793A79B8}"/>
              </a:ext>
            </a:extLst>
          </p:cNvPr>
          <p:cNvSpPr/>
          <p:nvPr/>
        </p:nvSpPr>
        <p:spPr>
          <a:xfrm flipH="1">
            <a:off x="3588433" y="1846814"/>
            <a:ext cx="899660" cy="2948716"/>
          </a:xfrm>
          <a:custGeom>
            <a:avLst/>
            <a:gdLst>
              <a:gd name="connsiteX0" fmla="*/ 951723 w 951723"/>
              <a:gd name="connsiteY0" fmla="*/ 0 h 2948716"/>
              <a:gd name="connsiteX1" fmla="*/ 793102 w 951723"/>
              <a:gd name="connsiteY1" fmla="*/ 1548882 h 2948716"/>
              <a:gd name="connsiteX2" fmla="*/ 410547 w 951723"/>
              <a:gd name="connsiteY2" fmla="*/ 2743200 h 2948716"/>
              <a:gd name="connsiteX3" fmla="*/ 0 w 951723"/>
              <a:gd name="connsiteY3" fmla="*/ 2939143 h 2948716"/>
            </a:gdLst>
            <a:ahLst/>
            <a:cxnLst>
              <a:cxn ang="0">
                <a:pos x="connsiteX0" y="connsiteY0"/>
              </a:cxn>
              <a:cxn ang="0">
                <a:pos x="connsiteX1" y="connsiteY1"/>
              </a:cxn>
              <a:cxn ang="0">
                <a:pos x="connsiteX2" y="connsiteY2"/>
              </a:cxn>
              <a:cxn ang="0">
                <a:pos x="connsiteX3" y="connsiteY3"/>
              </a:cxn>
            </a:cxnLst>
            <a:rect l="l" t="t" r="r" b="b"/>
            <a:pathLst>
              <a:path w="951723" h="2948716">
                <a:moveTo>
                  <a:pt x="951723" y="0"/>
                </a:moveTo>
                <a:cubicBezTo>
                  <a:pt x="917510" y="545841"/>
                  <a:pt x="883298" y="1091682"/>
                  <a:pt x="793102" y="1548882"/>
                </a:cubicBezTo>
                <a:cubicBezTo>
                  <a:pt x="702906" y="2006082"/>
                  <a:pt x="542731" y="2511490"/>
                  <a:pt x="410547" y="2743200"/>
                </a:cubicBezTo>
                <a:cubicBezTo>
                  <a:pt x="278363" y="2974910"/>
                  <a:pt x="139181" y="2957026"/>
                  <a:pt x="0" y="2939143"/>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19140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71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BF9A8B-F159-4DF6-A1AD-FFC09468DCB4}"/>
              </a:ext>
            </a:extLst>
          </p:cNvPr>
          <p:cNvSpPr txBox="1"/>
          <p:nvPr/>
        </p:nvSpPr>
        <p:spPr>
          <a:xfrm>
            <a:off x="611560" y="548680"/>
            <a:ext cx="4032448" cy="461665"/>
          </a:xfrm>
          <a:prstGeom prst="rect">
            <a:avLst/>
          </a:prstGeom>
          <a:noFill/>
        </p:spPr>
        <p:txBody>
          <a:bodyPr wrap="square" rtlCol="0">
            <a:spAutoFit/>
          </a:bodyPr>
          <a:lstStyle/>
          <a:p>
            <a:r>
              <a:rPr lang="en-IE" sz="2400" b="1" dirty="0"/>
              <a:t>Conduction</a:t>
            </a:r>
          </a:p>
        </p:txBody>
      </p:sp>
      <p:sp>
        <p:nvSpPr>
          <p:cNvPr id="2" name="Cylinder 1">
            <a:extLst>
              <a:ext uri="{FF2B5EF4-FFF2-40B4-BE49-F238E27FC236}">
                <a16:creationId xmlns:a16="http://schemas.microsoft.com/office/drawing/2014/main" id="{E3BCC020-370B-4B69-B085-1C30537F1B30}"/>
              </a:ext>
            </a:extLst>
          </p:cNvPr>
          <p:cNvSpPr/>
          <p:nvPr/>
        </p:nvSpPr>
        <p:spPr>
          <a:xfrm rot="5400000">
            <a:off x="4644008" y="476672"/>
            <a:ext cx="648072" cy="4104456"/>
          </a:xfrm>
          <a:prstGeom prst="can">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Cylinder 11">
            <a:extLst>
              <a:ext uri="{FF2B5EF4-FFF2-40B4-BE49-F238E27FC236}">
                <a16:creationId xmlns:a16="http://schemas.microsoft.com/office/drawing/2014/main" id="{40332BF2-69BB-4E92-BC5B-7B4E6F0BF4D0}"/>
              </a:ext>
            </a:extLst>
          </p:cNvPr>
          <p:cNvSpPr/>
          <p:nvPr/>
        </p:nvSpPr>
        <p:spPr>
          <a:xfrm>
            <a:off x="3163889" y="3250907"/>
            <a:ext cx="288032" cy="1512168"/>
          </a:xfrm>
          <a:prstGeom prst="can">
            <a:avLst/>
          </a:prstGeom>
          <a:gradFill flip="none" rotWithShape="1">
            <a:gsLst>
              <a:gs pos="0">
                <a:schemeClr val="bg1"/>
              </a:gs>
              <a:gs pos="74000">
                <a:schemeClr val="bg1">
                  <a:lumMod val="75000"/>
                </a:schemeClr>
              </a:gs>
              <a:gs pos="83000">
                <a:schemeClr val="bg1">
                  <a:lumMod val="65000"/>
                </a:schemeClr>
              </a:gs>
              <a:gs pos="100000">
                <a:schemeClr val="accent1">
                  <a:lumMod val="30000"/>
                  <a:lumOff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Freeform: Shape 14">
            <a:extLst>
              <a:ext uri="{FF2B5EF4-FFF2-40B4-BE49-F238E27FC236}">
                <a16:creationId xmlns:a16="http://schemas.microsoft.com/office/drawing/2014/main" id="{DF708C62-42E2-49A5-AF3B-130999B47AE2}"/>
              </a:ext>
            </a:extLst>
          </p:cNvPr>
          <p:cNvSpPr/>
          <p:nvPr/>
        </p:nvSpPr>
        <p:spPr>
          <a:xfrm>
            <a:off x="3203848" y="2924944"/>
            <a:ext cx="205274" cy="345233"/>
          </a:xfrm>
          <a:custGeom>
            <a:avLst/>
            <a:gdLst>
              <a:gd name="connsiteX0" fmla="*/ 18662 w 205274"/>
              <a:gd name="connsiteY0" fmla="*/ 307911 h 345233"/>
              <a:gd name="connsiteX1" fmla="*/ 158621 w 205274"/>
              <a:gd name="connsiteY1" fmla="*/ 345233 h 345233"/>
              <a:gd name="connsiteX2" fmla="*/ 205274 w 205274"/>
              <a:gd name="connsiteY2" fmla="*/ 242596 h 345233"/>
              <a:gd name="connsiteX3" fmla="*/ 158621 w 205274"/>
              <a:gd name="connsiteY3" fmla="*/ 65315 h 345233"/>
              <a:gd name="connsiteX4" fmla="*/ 102637 w 205274"/>
              <a:gd name="connsiteY4" fmla="*/ 102637 h 345233"/>
              <a:gd name="connsiteX5" fmla="*/ 74645 w 205274"/>
              <a:gd name="connsiteY5" fmla="*/ 0 h 345233"/>
              <a:gd name="connsiteX6" fmla="*/ 0 w 205274"/>
              <a:gd name="connsiteY6" fmla="*/ 205274 h 345233"/>
              <a:gd name="connsiteX7" fmla="*/ 18662 w 205274"/>
              <a:gd name="connsiteY7" fmla="*/ 307911 h 34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274" h="345233">
                <a:moveTo>
                  <a:pt x="18662" y="307911"/>
                </a:moveTo>
                <a:lnTo>
                  <a:pt x="158621" y="345233"/>
                </a:lnTo>
                <a:lnTo>
                  <a:pt x="205274" y="242596"/>
                </a:lnTo>
                <a:lnTo>
                  <a:pt x="158621" y="65315"/>
                </a:lnTo>
                <a:lnTo>
                  <a:pt x="102637" y="102637"/>
                </a:lnTo>
                <a:lnTo>
                  <a:pt x="74645" y="0"/>
                </a:lnTo>
                <a:lnTo>
                  <a:pt x="0" y="205274"/>
                </a:lnTo>
                <a:lnTo>
                  <a:pt x="18662" y="307911"/>
                </a:lnTo>
                <a:close/>
              </a:path>
            </a:pathLst>
          </a:custGeom>
          <a:gradFill flip="none" rotWithShape="1">
            <a:gsLst>
              <a:gs pos="0">
                <a:schemeClr val="accent6"/>
              </a:gs>
              <a:gs pos="74000">
                <a:srgbClr val="FF0000"/>
              </a:gs>
              <a:gs pos="83000">
                <a:srgbClr val="FF0000"/>
              </a:gs>
              <a:gs pos="100000">
                <a:schemeClr val="accent1">
                  <a:lumMod val="30000"/>
                  <a:lumOff val="7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Cylinder 15">
            <a:extLst>
              <a:ext uri="{FF2B5EF4-FFF2-40B4-BE49-F238E27FC236}">
                <a16:creationId xmlns:a16="http://schemas.microsoft.com/office/drawing/2014/main" id="{D7F38961-69D1-4823-A17E-9C391F797E1A}"/>
              </a:ext>
            </a:extLst>
          </p:cNvPr>
          <p:cNvSpPr/>
          <p:nvPr/>
        </p:nvSpPr>
        <p:spPr>
          <a:xfrm rot="5400000">
            <a:off x="4644008" y="476672"/>
            <a:ext cx="648072" cy="4104456"/>
          </a:xfrm>
          <a:prstGeom prst="ca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Cylinder 18">
            <a:extLst>
              <a:ext uri="{FF2B5EF4-FFF2-40B4-BE49-F238E27FC236}">
                <a16:creationId xmlns:a16="http://schemas.microsoft.com/office/drawing/2014/main" id="{C48B4252-928D-48CF-8987-DBD3B784E128}"/>
              </a:ext>
            </a:extLst>
          </p:cNvPr>
          <p:cNvSpPr/>
          <p:nvPr/>
        </p:nvSpPr>
        <p:spPr>
          <a:xfrm rot="5400000">
            <a:off x="3055640" y="2065040"/>
            <a:ext cx="648072" cy="927720"/>
          </a:xfrm>
          <a:prstGeom prst="ca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0313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2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Quad 8">
            <a:extLst>
              <a:ext uri="{FF2B5EF4-FFF2-40B4-BE49-F238E27FC236}">
                <a16:creationId xmlns:a16="http://schemas.microsoft.com/office/drawing/2014/main" id="{82A0B650-3833-490C-8955-D5BE926DD3B5}"/>
              </a:ext>
            </a:extLst>
          </p:cNvPr>
          <p:cNvSpPr/>
          <p:nvPr/>
        </p:nvSpPr>
        <p:spPr>
          <a:xfrm rot="2626385">
            <a:off x="1398273" y="1531386"/>
            <a:ext cx="3816424" cy="3132348"/>
          </a:xfrm>
          <a:prstGeom prst="quadArrow">
            <a:avLst>
              <a:gd name="adj1" fmla="val 11097"/>
              <a:gd name="adj2" fmla="val 14725"/>
              <a:gd name="adj3" fmla="val 954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Arrow: Quad 2">
            <a:extLst>
              <a:ext uri="{FF2B5EF4-FFF2-40B4-BE49-F238E27FC236}">
                <a16:creationId xmlns:a16="http://schemas.microsoft.com/office/drawing/2014/main" id="{1E4CB1B5-E912-4C65-998B-E57DC37D409A}"/>
              </a:ext>
            </a:extLst>
          </p:cNvPr>
          <p:cNvSpPr/>
          <p:nvPr/>
        </p:nvSpPr>
        <p:spPr>
          <a:xfrm>
            <a:off x="1398273" y="1521752"/>
            <a:ext cx="3816424" cy="3132348"/>
          </a:xfrm>
          <a:prstGeom prst="quadArrow">
            <a:avLst>
              <a:gd name="adj1" fmla="val 11097"/>
              <a:gd name="adj2" fmla="val 14725"/>
              <a:gd name="adj3" fmla="val 9542"/>
            </a:avLst>
          </a:prstGeom>
          <a:gradFill>
            <a:gsLst>
              <a:gs pos="0">
                <a:schemeClr val="accent6"/>
              </a:gs>
              <a:gs pos="74000">
                <a:srgbClr val="FF0000"/>
              </a:gs>
              <a:gs pos="83000">
                <a:schemeClr val="accent2">
                  <a:lumMod val="75000"/>
                </a:schemeClr>
              </a:gs>
              <a:gs pos="100000">
                <a:schemeClr val="accent1">
                  <a:lumMod val="30000"/>
                  <a:lumOff val="7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Box 3">
            <a:extLst>
              <a:ext uri="{FF2B5EF4-FFF2-40B4-BE49-F238E27FC236}">
                <a16:creationId xmlns:a16="http://schemas.microsoft.com/office/drawing/2014/main" id="{D3BF9A8B-F159-4DF6-A1AD-FFC09468DCB4}"/>
              </a:ext>
            </a:extLst>
          </p:cNvPr>
          <p:cNvSpPr txBox="1"/>
          <p:nvPr/>
        </p:nvSpPr>
        <p:spPr>
          <a:xfrm>
            <a:off x="611560" y="548680"/>
            <a:ext cx="4032448" cy="461665"/>
          </a:xfrm>
          <a:prstGeom prst="rect">
            <a:avLst/>
          </a:prstGeom>
          <a:noFill/>
        </p:spPr>
        <p:txBody>
          <a:bodyPr wrap="square" rtlCol="0">
            <a:spAutoFit/>
          </a:bodyPr>
          <a:lstStyle/>
          <a:p>
            <a:r>
              <a:rPr lang="en-IE" sz="2400" b="1" dirty="0"/>
              <a:t>Radiation</a:t>
            </a:r>
          </a:p>
        </p:txBody>
      </p:sp>
      <p:sp>
        <p:nvSpPr>
          <p:cNvPr id="12" name="Cylinder 11">
            <a:extLst>
              <a:ext uri="{FF2B5EF4-FFF2-40B4-BE49-F238E27FC236}">
                <a16:creationId xmlns:a16="http://schemas.microsoft.com/office/drawing/2014/main" id="{40332BF2-69BB-4E92-BC5B-7B4E6F0BF4D0}"/>
              </a:ext>
            </a:extLst>
          </p:cNvPr>
          <p:cNvSpPr/>
          <p:nvPr/>
        </p:nvSpPr>
        <p:spPr>
          <a:xfrm>
            <a:off x="3163889" y="3250907"/>
            <a:ext cx="288032" cy="1512168"/>
          </a:xfrm>
          <a:prstGeom prst="can">
            <a:avLst/>
          </a:prstGeom>
          <a:gradFill flip="none" rotWithShape="1">
            <a:gsLst>
              <a:gs pos="0">
                <a:schemeClr val="bg1"/>
              </a:gs>
              <a:gs pos="74000">
                <a:schemeClr val="bg1">
                  <a:lumMod val="75000"/>
                </a:schemeClr>
              </a:gs>
              <a:gs pos="83000">
                <a:schemeClr val="bg1">
                  <a:lumMod val="65000"/>
                </a:schemeClr>
              </a:gs>
              <a:gs pos="100000">
                <a:schemeClr val="accent1">
                  <a:lumMod val="30000"/>
                  <a:lumOff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Freeform: Shape 14">
            <a:extLst>
              <a:ext uri="{FF2B5EF4-FFF2-40B4-BE49-F238E27FC236}">
                <a16:creationId xmlns:a16="http://schemas.microsoft.com/office/drawing/2014/main" id="{DF708C62-42E2-49A5-AF3B-130999B47AE2}"/>
              </a:ext>
            </a:extLst>
          </p:cNvPr>
          <p:cNvSpPr/>
          <p:nvPr/>
        </p:nvSpPr>
        <p:spPr>
          <a:xfrm>
            <a:off x="3203848" y="2924944"/>
            <a:ext cx="205274" cy="345233"/>
          </a:xfrm>
          <a:custGeom>
            <a:avLst/>
            <a:gdLst>
              <a:gd name="connsiteX0" fmla="*/ 18662 w 205274"/>
              <a:gd name="connsiteY0" fmla="*/ 307911 h 345233"/>
              <a:gd name="connsiteX1" fmla="*/ 158621 w 205274"/>
              <a:gd name="connsiteY1" fmla="*/ 345233 h 345233"/>
              <a:gd name="connsiteX2" fmla="*/ 205274 w 205274"/>
              <a:gd name="connsiteY2" fmla="*/ 242596 h 345233"/>
              <a:gd name="connsiteX3" fmla="*/ 158621 w 205274"/>
              <a:gd name="connsiteY3" fmla="*/ 65315 h 345233"/>
              <a:gd name="connsiteX4" fmla="*/ 102637 w 205274"/>
              <a:gd name="connsiteY4" fmla="*/ 102637 h 345233"/>
              <a:gd name="connsiteX5" fmla="*/ 74645 w 205274"/>
              <a:gd name="connsiteY5" fmla="*/ 0 h 345233"/>
              <a:gd name="connsiteX6" fmla="*/ 0 w 205274"/>
              <a:gd name="connsiteY6" fmla="*/ 205274 h 345233"/>
              <a:gd name="connsiteX7" fmla="*/ 18662 w 205274"/>
              <a:gd name="connsiteY7" fmla="*/ 307911 h 34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274" h="345233">
                <a:moveTo>
                  <a:pt x="18662" y="307911"/>
                </a:moveTo>
                <a:lnTo>
                  <a:pt x="158621" y="345233"/>
                </a:lnTo>
                <a:lnTo>
                  <a:pt x="205274" y="242596"/>
                </a:lnTo>
                <a:lnTo>
                  <a:pt x="158621" y="65315"/>
                </a:lnTo>
                <a:lnTo>
                  <a:pt x="102637" y="102637"/>
                </a:lnTo>
                <a:lnTo>
                  <a:pt x="74645" y="0"/>
                </a:lnTo>
                <a:lnTo>
                  <a:pt x="0" y="205274"/>
                </a:lnTo>
                <a:lnTo>
                  <a:pt x="18662" y="307911"/>
                </a:lnTo>
                <a:close/>
              </a:path>
            </a:pathLst>
          </a:custGeom>
          <a:gradFill flip="none" rotWithShape="1">
            <a:gsLst>
              <a:gs pos="0">
                <a:schemeClr val="accent6"/>
              </a:gs>
              <a:gs pos="74000">
                <a:srgbClr val="FF0000"/>
              </a:gs>
              <a:gs pos="83000">
                <a:srgbClr val="FF0000"/>
              </a:gs>
              <a:gs pos="100000">
                <a:schemeClr val="accent1">
                  <a:lumMod val="30000"/>
                  <a:lumOff val="7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5D1C298C-5F75-4A4F-9E5D-3347838E9DE8}"/>
              </a:ext>
            </a:extLst>
          </p:cNvPr>
          <p:cNvSpPr txBox="1"/>
          <p:nvPr/>
        </p:nvSpPr>
        <p:spPr>
          <a:xfrm>
            <a:off x="5562020" y="3546152"/>
            <a:ext cx="2836585" cy="369332"/>
          </a:xfrm>
          <a:prstGeom prst="rect">
            <a:avLst/>
          </a:prstGeom>
          <a:noFill/>
        </p:spPr>
        <p:txBody>
          <a:bodyPr wrap="square" rtlCol="0">
            <a:spAutoFit/>
          </a:bodyPr>
          <a:lstStyle/>
          <a:p>
            <a:r>
              <a:rPr lang="en-IE" dirty="0"/>
              <a:t>Infra-red</a:t>
            </a:r>
          </a:p>
        </p:txBody>
      </p:sp>
      <p:pic>
        <p:nvPicPr>
          <p:cNvPr id="2050" name="Picture 2" descr="Infrared - Flame - YouTube">
            <a:extLst>
              <a:ext uri="{FF2B5EF4-FFF2-40B4-BE49-F238E27FC236}">
                <a16:creationId xmlns:a16="http://schemas.microsoft.com/office/drawing/2014/main" id="{F0ED574F-285F-46CD-9B10-EE60DF200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7720" y="4149080"/>
            <a:ext cx="2884032"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41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500"/>
                                        <p:tgtEl>
                                          <p:spTgt spid="205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15"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B188C7-E170-4700-BD4B-6C4040F8E083}"/>
              </a:ext>
            </a:extLst>
          </p:cNvPr>
          <p:cNvSpPr/>
          <p:nvPr/>
        </p:nvSpPr>
        <p:spPr>
          <a:xfrm>
            <a:off x="395536" y="332656"/>
            <a:ext cx="8496944" cy="1026499"/>
          </a:xfrm>
          <a:prstGeom prst="rect">
            <a:avLst/>
          </a:prstGeom>
        </p:spPr>
        <p:txBody>
          <a:bodyPr wrap="square">
            <a:spAutoFit/>
          </a:bodyPr>
          <a:lstStyle/>
          <a:p>
            <a:pPr>
              <a:lnSpc>
                <a:spcPct val="115000"/>
              </a:lnSpc>
              <a:spcAft>
                <a:spcPts val="0"/>
              </a:spcAft>
            </a:pPr>
            <a:r>
              <a:rPr lang="en-GB" b="1" dirty="0">
                <a:latin typeface="Verdana" panose="020B0604030504040204" pitchFamily="34" charset="0"/>
                <a:ea typeface="Times New Roman" panose="02020603050405020304" pitchFamily="18" charset="0"/>
                <a:cs typeface="TimesNewRomanPSMT"/>
              </a:rPr>
              <a:t>(</a:t>
            </a:r>
            <a:r>
              <a:rPr lang="en-GB" b="1" i="1" dirty="0">
                <a:latin typeface="Verdana" panose="020B0604030504040204" pitchFamily="34" charset="0"/>
                <a:ea typeface="Times New Roman" panose="02020603050405020304" pitchFamily="18" charset="0"/>
                <a:cs typeface="TimesNewRomanPS-ItalicMT"/>
              </a:rPr>
              <a:t>b</a:t>
            </a:r>
            <a:r>
              <a:rPr lang="en-GB" b="1" dirty="0">
                <a:latin typeface="Verdana" panose="020B0604030504040204" pitchFamily="34" charset="0"/>
                <a:ea typeface="Times New Roman" panose="02020603050405020304" pitchFamily="18" charset="0"/>
                <a:cs typeface="TimesNewRomanPSMT"/>
              </a:rPr>
              <a:t>) Name two processes by which a hot drink cools. How is the energy lost by each of these processes reduced for a hot drink supplied in a disposable cup? (14)</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A1BDA11D-E627-4A31-BBD7-537F01873402}"/>
              </a:ext>
            </a:extLst>
          </p:cNvPr>
          <p:cNvSpPr/>
          <p:nvPr/>
        </p:nvSpPr>
        <p:spPr>
          <a:xfrm>
            <a:off x="539551" y="2124298"/>
            <a:ext cx="7848872" cy="4530536"/>
          </a:xfrm>
          <a:prstGeom prst="rect">
            <a:avLst/>
          </a:prstGeom>
        </p:spPr>
        <p:txBody>
          <a:bodyPr wrap="square">
            <a:spAutoFit/>
          </a:bodyPr>
          <a:lstStyle/>
          <a:p>
            <a:pPr>
              <a:lnSpc>
                <a:spcPct val="115000"/>
              </a:lnSpc>
              <a:spcAft>
                <a:spcPts val="0"/>
              </a:spcAft>
            </a:pPr>
            <a:r>
              <a:rPr lang="en-GB" dirty="0">
                <a:latin typeface="Verdana" panose="020B0604030504040204" pitchFamily="34" charset="0"/>
                <a:ea typeface="Times New Roman" panose="02020603050405020304" pitchFamily="18" charset="0"/>
                <a:cs typeface="TimesNewRomanPSMT"/>
              </a:rPr>
              <a:t>A hot drink cools through convection, conduction and radiation.</a:t>
            </a: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dirty="0">
                <a:latin typeface="Verdana" panose="020B0604030504040204" pitchFamily="34" charset="0"/>
                <a:ea typeface="Times New Roman" panose="02020603050405020304" pitchFamily="18" charset="0"/>
                <a:cs typeface="TimesNewRomanPSMT"/>
              </a:rPr>
              <a:t> </a:t>
            </a: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tabLst>
                <a:tab pos="457200" algn="l"/>
              </a:tabLst>
            </a:pPr>
            <a:r>
              <a:rPr lang="en-GB" b="1" dirty="0">
                <a:latin typeface="Verdana" panose="020B0604030504040204" pitchFamily="34" charset="0"/>
                <a:ea typeface="Times New Roman" panose="02020603050405020304" pitchFamily="18" charset="0"/>
                <a:cs typeface="TimesNewRomanPSMT"/>
              </a:rPr>
              <a:t>Convection:  </a:t>
            </a:r>
            <a:r>
              <a:rPr lang="en-GB" dirty="0">
                <a:latin typeface="Verdana" panose="020B0604030504040204" pitchFamily="34" charset="0"/>
                <a:ea typeface="Times New Roman" panose="02020603050405020304" pitchFamily="18" charset="0"/>
                <a:cs typeface="TimesNewRomanPSMT"/>
              </a:rPr>
              <a:t>The air above the drink is heated and then rises to be replaced by cooler air which in turn will heat and then rise. Heat is therefore constantly transferred away from the drink.  </a:t>
            </a: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dirty="0">
                <a:latin typeface="Verdana" panose="020B0604030504040204" pitchFamily="34" charset="0"/>
                <a:ea typeface="Times New Roman" panose="02020603050405020304" pitchFamily="18" charset="0"/>
                <a:cs typeface="TimesNewRomanPSMT"/>
              </a:rPr>
              <a:t> </a:t>
            </a: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dirty="0">
                <a:latin typeface="Verdana" panose="020B0604030504040204" pitchFamily="34" charset="0"/>
                <a:ea typeface="Times New Roman" panose="02020603050405020304" pitchFamily="18" charset="0"/>
                <a:cs typeface="TimesNewRomanPSMT"/>
              </a:rPr>
              <a:t>This process will be affected very little by using a </a:t>
            </a:r>
          </a:p>
          <a:p>
            <a:pPr>
              <a:lnSpc>
                <a:spcPct val="115000"/>
              </a:lnSpc>
              <a:spcAft>
                <a:spcPts val="0"/>
              </a:spcAft>
            </a:pPr>
            <a:r>
              <a:rPr lang="en-GB" dirty="0">
                <a:latin typeface="Verdana" panose="020B0604030504040204" pitchFamily="34" charset="0"/>
                <a:ea typeface="Times New Roman" panose="02020603050405020304" pitchFamily="18" charset="0"/>
                <a:cs typeface="TimesNewRomanPSMT"/>
              </a:rPr>
              <a:t>disposable cup, unless of course a lid is used  - </a:t>
            </a:r>
          </a:p>
          <a:p>
            <a:pPr>
              <a:lnSpc>
                <a:spcPct val="115000"/>
              </a:lnSpc>
              <a:spcAft>
                <a:spcPts val="0"/>
              </a:spcAft>
            </a:pPr>
            <a:r>
              <a:rPr lang="en-GB" dirty="0">
                <a:latin typeface="Verdana" panose="020B0604030504040204" pitchFamily="34" charset="0"/>
                <a:ea typeface="Times New Roman" panose="02020603050405020304" pitchFamily="18" charset="0"/>
                <a:cs typeface="TimesNewRomanPSMT"/>
              </a:rPr>
              <a:t>which is often the case. The lid would trap a layer</a:t>
            </a:r>
          </a:p>
          <a:p>
            <a:pPr>
              <a:lnSpc>
                <a:spcPct val="115000"/>
              </a:lnSpc>
              <a:spcAft>
                <a:spcPts val="0"/>
              </a:spcAft>
            </a:pPr>
            <a:r>
              <a:rPr lang="en-GB" dirty="0">
                <a:latin typeface="Verdana" panose="020B0604030504040204" pitchFamily="34" charset="0"/>
                <a:ea typeface="Times New Roman" panose="02020603050405020304" pitchFamily="18" charset="0"/>
                <a:cs typeface="TimesNewRomanPSMT"/>
              </a:rPr>
              <a:t> of heated air above the drink and not allow it to </a:t>
            </a:r>
          </a:p>
          <a:p>
            <a:pPr>
              <a:lnSpc>
                <a:spcPct val="115000"/>
              </a:lnSpc>
              <a:spcAft>
                <a:spcPts val="0"/>
              </a:spcAft>
            </a:pPr>
            <a:r>
              <a:rPr lang="en-GB" dirty="0">
                <a:latin typeface="Verdana" panose="020B0604030504040204" pitchFamily="34" charset="0"/>
                <a:ea typeface="Times New Roman" panose="02020603050405020304" pitchFamily="18" charset="0"/>
                <a:cs typeface="TimesNewRomanPSMT"/>
              </a:rPr>
              <a:t>escape, thus limiting the creation of convection </a:t>
            </a:r>
          </a:p>
          <a:p>
            <a:pPr>
              <a:lnSpc>
                <a:spcPct val="115000"/>
              </a:lnSpc>
              <a:spcAft>
                <a:spcPts val="0"/>
              </a:spcAft>
            </a:pPr>
            <a:r>
              <a:rPr lang="en-GB" dirty="0">
                <a:latin typeface="Verdana" panose="020B0604030504040204" pitchFamily="34" charset="0"/>
                <a:ea typeface="Times New Roman" panose="02020603050405020304" pitchFamily="18" charset="0"/>
                <a:cs typeface="TimesNewRomanPSMT"/>
              </a:rPr>
              <a:t>currents.</a:t>
            </a: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dirty="0">
                <a:latin typeface="Verdana" panose="020B0604030504040204" pitchFamily="34" charset="0"/>
                <a:ea typeface="Times New Roman" panose="02020603050405020304" pitchFamily="18" charset="0"/>
                <a:cs typeface="TimesNewRomanPSMT"/>
              </a:rPr>
              <a:t> </a:t>
            </a:r>
            <a:endParaRPr lang="en-IE"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Lids for takeaway cups - McCabe's Coffee">
            <a:extLst>
              <a:ext uri="{FF2B5EF4-FFF2-40B4-BE49-F238E27FC236}">
                <a16:creationId xmlns:a16="http://schemas.microsoft.com/office/drawing/2014/main" id="{126B596E-80D1-460B-9618-CF3C8018A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7591" y="422108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88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fade">
                                      <p:cBhvr>
                                        <p:cTn id="15" dur="500"/>
                                        <p:tgtEl>
                                          <p:spTgt spid="5">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fade">
                                      <p:cBhvr>
                                        <p:cTn id="18" dur="500"/>
                                        <p:tgtEl>
                                          <p:spTgt spid="5">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animEffect transition="in" filter="fade">
                                      <p:cBhvr>
                                        <p:cTn id="21" dur="500"/>
                                        <p:tgtEl>
                                          <p:spTgt spid="5">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8" end="8"/>
                                            </p:txEl>
                                          </p:spTgt>
                                        </p:tgtEl>
                                        <p:attrNameLst>
                                          <p:attrName>style.visibility</p:attrName>
                                        </p:attrNameLst>
                                      </p:cBhvr>
                                      <p:to>
                                        <p:strVal val="visible"/>
                                      </p:to>
                                    </p:set>
                                    <p:animEffect transition="in" filter="fade">
                                      <p:cBhvr>
                                        <p:cTn id="24" dur="500"/>
                                        <p:tgtEl>
                                          <p:spTgt spid="5">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fade">
                                      <p:cBhvr>
                                        <p:cTn id="27" dur="500"/>
                                        <p:tgtEl>
                                          <p:spTgt spid="5">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098"/>
                                        </p:tgtEl>
                                        <p:attrNameLst>
                                          <p:attrName>style.visibility</p:attrName>
                                        </p:attrNameLst>
                                      </p:cBhvr>
                                      <p:to>
                                        <p:strVal val="visible"/>
                                      </p:to>
                                    </p:set>
                                    <p:animEffect transition="in" filter="fade">
                                      <p:cBhvr>
                                        <p:cTn id="3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B188C7-E170-4700-BD4B-6C4040F8E083}"/>
              </a:ext>
            </a:extLst>
          </p:cNvPr>
          <p:cNvSpPr/>
          <p:nvPr/>
        </p:nvSpPr>
        <p:spPr>
          <a:xfrm>
            <a:off x="395536" y="332656"/>
            <a:ext cx="8496944" cy="1026499"/>
          </a:xfrm>
          <a:prstGeom prst="rect">
            <a:avLst/>
          </a:prstGeom>
        </p:spPr>
        <p:txBody>
          <a:bodyPr wrap="square">
            <a:spAutoFit/>
          </a:bodyPr>
          <a:lstStyle/>
          <a:p>
            <a:pPr>
              <a:lnSpc>
                <a:spcPct val="115000"/>
              </a:lnSpc>
              <a:spcAft>
                <a:spcPts val="0"/>
              </a:spcAft>
            </a:pPr>
            <a:r>
              <a:rPr lang="en-GB" b="1" dirty="0">
                <a:latin typeface="Verdana" panose="020B0604030504040204" pitchFamily="34" charset="0"/>
                <a:ea typeface="Times New Roman" panose="02020603050405020304" pitchFamily="18" charset="0"/>
                <a:cs typeface="TimesNewRomanPSMT"/>
              </a:rPr>
              <a:t>(</a:t>
            </a:r>
            <a:r>
              <a:rPr lang="en-GB" b="1" i="1" dirty="0">
                <a:latin typeface="Verdana" panose="020B0604030504040204" pitchFamily="34" charset="0"/>
                <a:ea typeface="Times New Roman" panose="02020603050405020304" pitchFamily="18" charset="0"/>
                <a:cs typeface="TimesNewRomanPS-ItalicMT"/>
              </a:rPr>
              <a:t>b</a:t>
            </a:r>
            <a:r>
              <a:rPr lang="en-GB" b="1" dirty="0">
                <a:latin typeface="Verdana" panose="020B0604030504040204" pitchFamily="34" charset="0"/>
                <a:ea typeface="Times New Roman" panose="02020603050405020304" pitchFamily="18" charset="0"/>
                <a:cs typeface="TimesNewRomanPSMT"/>
              </a:rPr>
              <a:t>) Name two processes by which a hot drink cools. How is the energy lost by each of these processes reduced for a hot drink supplied in a disposable cup? (14)</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A1BDA11D-E627-4A31-BBD7-537F01873402}"/>
              </a:ext>
            </a:extLst>
          </p:cNvPr>
          <p:cNvSpPr/>
          <p:nvPr/>
        </p:nvSpPr>
        <p:spPr>
          <a:xfrm>
            <a:off x="539552" y="1916832"/>
            <a:ext cx="7848872" cy="3899209"/>
          </a:xfrm>
          <a:prstGeom prst="rect">
            <a:avLst/>
          </a:prstGeom>
        </p:spPr>
        <p:txBody>
          <a:bodyPr wrap="square">
            <a:spAutoFit/>
          </a:bodyPr>
          <a:lstStyle/>
          <a:p>
            <a:pPr>
              <a:lnSpc>
                <a:spcPct val="115000"/>
              </a:lnSpc>
              <a:spcAft>
                <a:spcPts val="0"/>
              </a:spcAft>
            </a:pPr>
            <a:r>
              <a:rPr lang="en-GB" dirty="0">
                <a:latin typeface="Verdana" panose="020B0604030504040204" pitchFamily="34" charset="0"/>
                <a:ea typeface="Times New Roman" panose="02020603050405020304" pitchFamily="18" charset="0"/>
                <a:cs typeface="TimesNewRomanPSMT"/>
              </a:rPr>
              <a:t>A hot drink cools through convection, conduction and radiation.</a:t>
            </a: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dirty="0">
                <a:latin typeface="Verdana" panose="020B0604030504040204" pitchFamily="34" charset="0"/>
                <a:ea typeface="Times New Roman" panose="02020603050405020304" pitchFamily="18" charset="0"/>
                <a:cs typeface="TimesNewRomanPSMT"/>
              </a:rPr>
              <a:t> </a:t>
            </a: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dirty="0">
                <a:latin typeface="Verdana" panose="020B0604030504040204" pitchFamily="34" charset="0"/>
                <a:ea typeface="Times New Roman" panose="02020603050405020304" pitchFamily="18" charset="0"/>
                <a:cs typeface="TimesNewRomanPSMT"/>
              </a:rPr>
              <a:t> </a:t>
            </a:r>
            <a:r>
              <a:rPr lang="en-GB" b="1" dirty="0">
                <a:latin typeface="Verdana" panose="020B0604030504040204" pitchFamily="34" charset="0"/>
                <a:ea typeface="Verdana" panose="020B0604030504040204" pitchFamily="34" charset="0"/>
              </a:rPr>
              <a:t>Conduction: </a:t>
            </a:r>
            <a:r>
              <a:rPr lang="en-GB" dirty="0">
                <a:latin typeface="Verdana" panose="020B0604030504040204" pitchFamily="34" charset="0"/>
                <a:ea typeface="Verdana" panose="020B0604030504040204" pitchFamily="34" charset="0"/>
              </a:rPr>
              <a:t>The container in which the drink is held will absorb some heat from the drink and transfer this drink from particle to particle within the cup. For this reason, most drink containers are poor conductors. </a:t>
            </a:r>
            <a:endParaRPr lang="en-IE" dirty="0">
              <a:latin typeface="Verdana" panose="020B0604030504040204" pitchFamily="34" charset="0"/>
              <a:ea typeface="Verdana" panose="020B0604030504040204" pitchFamily="34" charset="0"/>
            </a:endParaRPr>
          </a:p>
          <a:p>
            <a:r>
              <a:rPr lang="en-GB" dirty="0">
                <a:latin typeface="Verdana" panose="020B0604030504040204" pitchFamily="34" charset="0"/>
                <a:ea typeface="Verdana" panose="020B0604030504040204" pitchFamily="34" charset="0"/>
              </a:rPr>
              <a:t> </a:t>
            </a:r>
            <a:endParaRPr lang="en-IE" dirty="0">
              <a:latin typeface="Verdana" panose="020B0604030504040204" pitchFamily="34" charset="0"/>
              <a:ea typeface="Verdana" panose="020B0604030504040204" pitchFamily="34" charset="0"/>
            </a:endParaRPr>
          </a:p>
          <a:p>
            <a:r>
              <a:rPr lang="en-GB" dirty="0">
                <a:latin typeface="Verdana" panose="020B0604030504040204" pitchFamily="34" charset="0"/>
                <a:ea typeface="Verdana" panose="020B0604030504040204" pitchFamily="34" charset="0"/>
              </a:rPr>
              <a:t>A polystyrene disposable cup is an excellent </a:t>
            </a:r>
          </a:p>
          <a:p>
            <a:r>
              <a:rPr lang="en-GB" dirty="0">
                <a:latin typeface="Verdana" panose="020B0604030504040204" pitchFamily="34" charset="0"/>
                <a:ea typeface="Verdana" panose="020B0604030504040204" pitchFamily="34" charset="0"/>
              </a:rPr>
              <a:t>insulator and therefore reduces this effect in </a:t>
            </a:r>
          </a:p>
          <a:p>
            <a:r>
              <a:rPr lang="en-GB" dirty="0">
                <a:latin typeface="Verdana" panose="020B0604030504040204" pitchFamily="34" charset="0"/>
                <a:ea typeface="Verdana" panose="020B0604030504040204" pitchFamily="34" charset="0"/>
              </a:rPr>
              <a:t>comparison with most other containers. A </a:t>
            </a:r>
          </a:p>
          <a:p>
            <a:r>
              <a:rPr lang="en-GB">
                <a:latin typeface="Verdana" panose="020B0604030504040204" pitchFamily="34" charset="0"/>
                <a:ea typeface="Verdana" panose="020B0604030504040204" pitchFamily="34" charset="0"/>
              </a:rPr>
              <a:t>standard </a:t>
            </a:r>
            <a:r>
              <a:rPr lang="en-GB" dirty="0">
                <a:latin typeface="Verdana" panose="020B0604030504040204" pitchFamily="34" charset="0"/>
                <a:ea typeface="Verdana" panose="020B0604030504040204" pitchFamily="34" charset="0"/>
              </a:rPr>
              <a:t>ceramic cup</a:t>
            </a:r>
            <a:r>
              <a:rPr lang="en-GB">
                <a:latin typeface="Verdana" panose="020B0604030504040204" pitchFamily="34" charset="0"/>
                <a:ea typeface="Verdana" panose="020B0604030504040204" pitchFamily="34" charset="0"/>
              </a:rPr>
              <a:t>, however</a:t>
            </a:r>
            <a:r>
              <a:rPr lang="en-GB" dirty="0">
                <a:latin typeface="Verdana" panose="020B0604030504040204" pitchFamily="34" charset="0"/>
                <a:ea typeface="Verdana" panose="020B0604030504040204" pitchFamily="34" charset="0"/>
              </a:rPr>
              <a:t>, is probably </a:t>
            </a:r>
            <a:r>
              <a:rPr lang="en-GB">
                <a:latin typeface="Verdana" panose="020B0604030504040204" pitchFamily="34" charset="0"/>
                <a:ea typeface="Verdana" panose="020B0604030504040204" pitchFamily="34" charset="0"/>
              </a:rPr>
              <a:t>a </a:t>
            </a:r>
          </a:p>
          <a:p>
            <a:r>
              <a:rPr lang="en-GB">
                <a:latin typeface="Verdana" panose="020B0604030504040204" pitchFamily="34" charset="0"/>
                <a:ea typeface="Verdana" panose="020B0604030504040204" pitchFamily="34" charset="0"/>
              </a:rPr>
              <a:t>better </a:t>
            </a:r>
            <a:r>
              <a:rPr lang="en-GB" dirty="0">
                <a:latin typeface="Verdana" panose="020B0604030504040204" pitchFamily="34" charset="0"/>
                <a:ea typeface="Verdana" panose="020B0604030504040204" pitchFamily="34" charset="0"/>
              </a:rPr>
              <a:t>insulator than </a:t>
            </a:r>
            <a:r>
              <a:rPr lang="en-GB">
                <a:latin typeface="Verdana" panose="020B0604030504040204" pitchFamily="34" charset="0"/>
                <a:ea typeface="Verdana" panose="020B0604030504040204" pitchFamily="34" charset="0"/>
              </a:rPr>
              <a:t>a paper </a:t>
            </a:r>
            <a:r>
              <a:rPr lang="en-GB" dirty="0">
                <a:latin typeface="Verdana" panose="020B0604030504040204" pitchFamily="34" charset="0"/>
                <a:ea typeface="Verdana" panose="020B0604030504040204" pitchFamily="34" charset="0"/>
              </a:rPr>
              <a:t>disposable cup.</a:t>
            </a:r>
            <a:endParaRPr lang="en-IE" dirty="0">
              <a:latin typeface="Verdana" panose="020B0604030504040204" pitchFamily="34" charset="0"/>
              <a:ea typeface="Verdana" panose="020B0604030504040204" pitchFamily="34" charset="0"/>
            </a:endParaRPr>
          </a:p>
          <a:p>
            <a:pPr>
              <a:lnSpc>
                <a:spcPct val="115000"/>
              </a:lnSpc>
              <a:spcAft>
                <a:spcPts val="0"/>
              </a:spcAft>
            </a:pPr>
            <a:endParaRPr lang="en-IE"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076" name="Picture 4" descr="Polystyrene Cups (25) - Evans Educational Ltd.">
            <a:extLst>
              <a:ext uri="{FF2B5EF4-FFF2-40B4-BE49-F238E27FC236}">
                <a16:creationId xmlns:a16="http://schemas.microsoft.com/office/drawing/2014/main" id="{7B37CAF3-F6C4-478E-83CB-DC4CAD103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8234" y="3606241"/>
            <a:ext cx="2066925"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777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B188C7-E170-4700-BD4B-6C4040F8E083}"/>
              </a:ext>
            </a:extLst>
          </p:cNvPr>
          <p:cNvSpPr/>
          <p:nvPr/>
        </p:nvSpPr>
        <p:spPr>
          <a:xfrm>
            <a:off x="395536" y="332656"/>
            <a:ext cx="8496944" cy="1026499"/>
          </a:xfrm>
          <a:prstGeom prst="rect">
            <a:avLst/>
          </a:prstGeom>
        </p:spPr>
        <p:txBody>
          <a:bodyPr wrap="square">
            <a:spAutoFit/>
          </a:bodyPr>
          <a:lstStyle/>
          <a:p>
            <a:pPr>
              <a:lnSpc>
                <a:spcPct val="115000"/>
              </a:lnSpc>
              <a:spcAft>
                <a:spcPts val="0"/>
              </a:spcAft>
            </a:pPr>
            <a:r>
              <a:rPr lang="en-GB" b="1" dirty="0">
                <a:latin typeface="Verdana" panose="020B0604030504040204" pitchFamily="34" charset="0"/>
                <a:ea typeface="Times New Roman" panose="02020603050405020304" pitchFamily="18" charset="0"/>
                <a:cs typeface="TimesNewRomanPSMT"/>
              </a:rPr>
              <a:t>(</a:t>
            </a:r>
            <a:r>
              <a:rPr lang="en-GB" b="1" i="1" dirty="0">
                <a:latin typeface="Verdana" panose="020B0604030504040204" pitchFamily="34" charset="0"/>
                <a:ea typeface="Times New Roman" panose="02020603050405020304" pitchFamily="18" charset="0"/>
                <a:cs typeface="TimesNewRomanPS-ItalicMT"/>
              </a:rPr>
              <a:t>b</a:t>
            </a:r>
            <a:r>
              <a:rPr lang="en-GB" b="1" dirty="0">
                <a:latin typeface="Verdana" panose="020B0604030504040204" pitchFamily="34" charset="0"/>
                <a:ea typeface="Times New Roman" panose="02020603050405020304" pitchFamily="18" charset="0"/>
                <a:cs typeface="TimesNewRomanPSMT"/>
              </a:rPr>
              <a:t>) Name two processes by which a hot drink cools. How is the energy lost by each of these processes reduced for a hot drink supplied in a disposable cup? (14)</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A1BDA11D-E627-4A31-BBD7-537F01873402}"/>
              </a:ext>
            </a:extLst>
          </p:cNvPr>
          <p:cNvSpPr/>
          <p:nvPr/>
        </p:nvSpPr>
        <p:spPr>
          <a:xfrm>
            <a:off x="539552" y="1916832"/>
            <a:ext cx="7848872" cy="2760756"/>
          </a:xfrm>
          <a:prstGeom prst="rect">
            <a:avLst/>
          </a:prstGeom>
        </p:spPr>
        <p:txBody>
          <a:bodyPr wrap="square">
            <a:spAutoFit/>
          </a:bodyPr>
          <a:lstStyle/>
          <a:p>
            <a:pPr>
              <a:lnSpc>
                <a:spcPct val="115000"/>
              </a:lnSpc>
              <a:spcAft>
                <a:spcPts val="0"/>
              </a:spcAft>
            </a:pPr>
            <a:r>
              <a:rPr lang="en-GB" dirty="0">
                <a:latin typeface="Verdana" panose="020B0604030504040204" pitchFamily="34" charset="0"/>
                <a:ea typeface="Times New Roman" panose="02020603050405020304" pitchFamily="18" charset="0"/>
                <a:cs typeface="TimesNewRomanPSMT"/>
              </a:rPr>
              <a:t>A hot drink cools through convection, conduction and radiation.</a:t>
            </a: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dirty="0">
                <a:latin typeface="Verdana" panose="020B0604030504040204" pitchFamily="34" charset="0"/>
                <a:ea typeface="Times New Roman" panose="02020603050405020304" pitchFamily="18" charset="0"/>
                <a:cs typeface="TimesNewRomanPSMT"/>
              </a:rPr>
              <a:t> </a:t>
            </a: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dirty="0">
                <a:latin typeface="Verdana" panose="020B0604030504040204" pitchFamily="34" charset="0"/>
                <a:ea typeface="Times New Roman" panose="02020603050405020304" pitchFamily="18" charset="0"/>
                <a:cs typeface="TimesNewRomanPSMT"/>
              </a:rPr>
              <a:t> </a:t>
            </a:r>
            <a:r>
              <a:rPr lang="en-GB" b="1" dirty="0">
                <a:latin typeface="Verdana" panose="020B0604030504040204" pitchFamily="34" charset="0"/>
                <a:ea typeface="Verdana" panose="020B0604030504040204" pitchFamily="34" charset="0"/>
              </a:rPr>
              <a:t>Radiation</a:t>
            </a:r>
            <a:r>
              <a:rPr lang="en-GB" dirty="0">
                <a:latin typeface="Verdana" panose="020B0604030504040204" pitchFamily="34" charset="0"/>
                <a:ea typeface="Verdana" panose="020B0604030504040204" pitchFamily="34" charset="0"/>
              </a:rPr>
              <a:t>:  All warm bodies emit radiation into their surroundings. </a:t>
            </a:r>
          </a:p>
          <a:p>
            <a:pPr marL="285750" lvl="0" indent="-285750">
              <a:buFont typeface="Arial" panose="020B0604020202020204" pitchFamily="34" charset="0"/>
              <a:buChar char="•"/>
            </a:pPr>
            <a:endParaRPr lang="en-GB" dirty="0">
              <a:latin typeface="Verdana" panose="020B0604030504040204" pitchFamily="34" charset="0"/>
              <a:ea typeface="Verdana" panose="020B0604030504040204" pitchFamily="34" charset="0"/>
            </a:endParaRPr>
          </a:p>
          <a:p>
            <a:pPr lvl="0"/>
            <a:endParaRPr lang="en-IE" dirty="0">
              <a:latin typeface="Verdana" panose="020B0604030504040204" pitchFamily="34" charset="0"/>
              <a:ea typeface="Verdana" panose="020B0604030504040204" pitchFamily="34" charset="0"/>
            </a:endParaRPr>
          </a:p>
          <a:p>
            <a:r>
              <a:rPr lang="en-GB" dirty="0">
                <a:latin typeface="Verdana" panose="020B0604030504040204" pitchFamily="34" charset="0"/>
                <a:ea typeface="Verdana" panose="020B0604030504040204" pitchFamily="34" charset="0"/>
              </a:rPr>
              <a:t>A disposable cup would have little effect on this. But dark colours radiate more heat, so it would be better to use lighter colours.</a:t>
            </a:r>
            <a:endParaRPr lang="en-IE" dirty="0">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pPr>
            <a:endParaRPr lang="en-IE"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6133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896F77-9DFF-46A9-9BA9-B89523A9B30D}"/>
              </a:ext>
            </a:extLst>
          </p:cNvPr>
          <p:cNvSpPr/>
          <p:nvPr/>
        </p:nvSpPr>
        <p:spPr>
          <a:xfrm>
            <a:off x="467544" y="476672"/>
            <a:ext cx="8496944" cy="1026499"/>
          </a:xfrm>
          <a:prstGeom prst="rect">
            <a:avLst/>
          </a:prstGeom>
        </p:spPr>
        <p:txBody>
          <a:bodyPr wrap="square">
            <a:spAutoFit/>
          </a:bodyPr>
          <a:lstStyle/>
          <a:p>
            <a:pPr>
              <a:lnSpc>
                <a:spcPct val="115000"/>
              </a:lnSpc>
              <a:spcAft>
                <a:spcPts val="0"/>
              </a:spcAft>
            </a:pPr>
            <a:r>
              <a:rPr lang="en-GB" b="1" dirty="0">
                <a:latin typeface="Verdana" panose="020B0604030504040204" pitchFamily="34" charset="0"/>
                <a:ea typeface="Times New Roman" panose="02020603050405020304" pitchFamily="18" charset="0"/>
                <a:cs typeface="TimesNewRomanPSMT"/>
              </a:rPr>
              <a:t>(</a:t>
            </a:r>
            <a:r>
              <a:rPr lang="en-GB" b="1" i="1" dirty="0">
                <a:latin typeface="Verdana" panose="020B0604030504040204" pitchFamily="34" charset="0"/>
                <a:ea typeface="Times New Roman" panose="02020603050405020304" pitchFamily="18" charset="0"/>
                <a:cs typeface="TimesNewRomanPS-ItalicMT"/>
              </a:rPr>
              <a:t>c</a:t>
            </a:r>
            <a:r>
              <a:rPr lang="en-GB" b="1" dirty="0">
                <a:latin typeface="Verdana" panose="020B0604030504040204" pitchFamily="34" charset="0"/>
                <a:ea typeface="Times New Roman" panose="02020603050405020304" pitchFamily="18" charset="0"/>
                <a:cs typeface="TimesNewRomanPSMT"/>
              </a:rPr>
              <a:t>) A thermocouple is used to measure the temperature of the steam.   How would you demonstrate the principle of operation of a thermocouple?</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55BACF79-545B-429D-BA5A-F13F98C70A3E}"/>
              </a:ext>
            </a:extLst>
          </p:cNvPr>
          <p:cNvSpPr/>
          <p:nvPr/>
        </p:nvSpPr>
        <p:spPr>
          <a:xfrm>
            <a:off x="585272" y="1708995"/>
            <a:ext cx="8064896" cy="2406877"/>
          </a:xfrm>
          <a:prstGeom prst="rect">
            <a:avLst/>
          </a:prstGeom>
        </p:spPr>
        <p:txBody>
          <a:bodyPr wrap="square">
            <a:spAutoFit/>
          </a:bodyPr>
          <a:lstStyle/>
          <a:p>
            <a:pPr>
              <a:lnSpc>
                <a:spcPct val="115000"/>
              </a:lnSpc>
              <a:spcAft>
                <a:spcPts val="0"/>
              </a:spcAft>
            </a:pPr>
            <a:r>
              <a:rPr lang="en-GB" dirty="0">
                <a:latin typeface="Verdana" panose="020B0604030504040204" pitchFamily="34" charset="0"/>
                <a:ea typeface="Times New Roman" panose="02020603050405020304" pitchFamily="18" charset="0"/>
                <a:cs typeface="TimesNewRomanPSMT"/>
              </a:rPr>
              <a:t>A thermocouple is made from a pair of metals connected as shown. When there a difference in temperature between the two junctions – as there is in the diagram, a voltage is created and a current will flow.</a:t>
            </a:r>
          </a:p>
          <a:p>
            <a:pPr>
              <a:lnSpc>
                <a:spcPct val="115000"/>
              </a:lnSpc>
              <a:spcAft>
                <a:spcPts val="0"/>
              </a:spcAft>
            </a:pP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dirty="0">
                <a:latin typeface="Verdana" panose="020B0604030504040204" pitchFamily="34" charset="0"/>
                <a:ea typeface="Times New Roman" panose="02020603050405020304" pitchFamily="18" charset="0"/>
                <a:cs typeface="TimesNewRomanPSMT"/>
              </a:rPr>
              <a:t>This is a thermometric property, which means that it can be used to measure the temperature.</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552F8E88-5BDF-4CEC-8DEB-517C8249E51A}"/>
              </a:ext>
            </a:extLst>
          </p:cNvPr>
          <p:cNvPicPr>
            <a:picLocks noChangeAspect="1"/>
          </p:cNvPicPr>
          <p:nvPr/>
        </p:nvPicPr>
        <p:blipFill>
          <a:blip r:embed="rId2"/>
          <a:stretch>
            <a:fillRect/>
          </a:stretch>
        </p:blipFill>
        <p:spPr>
          <a:xfrm>
            <a:off x="4283968" y="4126136"/>
            <a:ext cx="3209524" cy="2304762"/>
          </a:xfrm>
          <a:prstGeom prst="rect">
            <a:avLst/>
          </a:prstGeom>
        </p:spPr>
      </p:pic>
    </p:spTree>
    <p:extLst>
      <p:ext uri="{BB962C8B-B14F-4D97-AF65-F5344CB8AC3E}">
        <p14:creationId xmlns:p14="http://schemas.microsoft.com/office/powerpoint/2010/main" val="359128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6CE001-975A-4AC2-9638-6D45B7A4B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2095" y="1340768"/>
            <a:ext cx="3961905" cy="2409524"/>
          </a:xfrm>
          <a:prstGeom prst="rect">
            <a:avLst/>
          </a:prstGeom>
        </p:spPr>
      </p:pic>
      <p:sp>
        <p:nvSpPr>
          <p:cNvPr id="6" name="Rectangle 5">
            <a:extLst>
              <a:ext uri="{FF2B5EF4-FFF2-40B4-BE49-F238E27FC236}">
                <a16:creationId xmlns:a16="http://schemas.microsoft.com/office/drawing/2014/main" id="{B5D63F9E-C4BF-49DE-A35F-C7D0E000CBE9}"/>
              </a:ext>
            </a:extLst>
          </p:cNvPr>
          <p:cNvSpPr/>
          <p:nvPr/>
        </p:nvSpPr>
        <p:spPr>
          <a:xfrm>
            <a:off x="467544" y="476672"/>
            <a:ext cx="8496944" cy="1026499"/>
          </a:xfrm>
          <a:prstGeom prst="rect">
            <a:avLst/>
          </a:prstGeom>
        </p:spPr>
        <p:txBody>
          <a:bodyPr wrap="square">
            <a:spAutoFit/>
          </a:bodyPr>
          <a:lstStyle/>
          <a:p>
            <a:pPr>
              <a:lnSpc>
                <a:spcPct val="115000"/>
              </a:lnSpc>
              <a:spcAft>
                <a:spcPts val="0"/>
              </a:spcAft>
            </a:pPr>
            <a:r>
              <a:rPr lang="en-GB" b="1" dirty="0">
                <a:latin typeface="Verdana" panose="020B0604030504040204" pitchFamily="34" charset="0"/>
                <a:ea typeface="Times New Roman" panose="02020603050405020304" pitchFamily="18" charset="0"/>
                <a:cs typeface="TimesNewRomanPSMT"/>
              </a:rPr>
              <a:t>(</a:t>
            </a:r>
            <a:r>
              <a:rPr lang="en-GB" b="1" i="1" dirty="0">
                <a:latin typeface="Verdana" panose="020B0604030504040204" pitchFamily="34" charset="0"/>
                <a:ea typeface="Times New Roman" panose="02020603050405020304" pitchFamily="18" charset="0"/>
                <a:cs typeface="TimesNewRomanPS-ItalicMT"/>
              </a:rPr>
              <a:t>c</a:t>
            </a:r>
            <a:r>
              <a:rPr lang="en-GB" b="1" dirty="0">
                <a:latin typeface="Verdana" panose="020B0604030504040204" pitchFamily="34" charset="0"/>
                <a:ea typeface="Times New Roman" panose="02020603050405020304" pitchFamily="18" charset="0"/>
                <a:cs typeface="TimesNewRomanPSMT"/>
              </a:rPr>
              <a:t>) A thermocouple is used to measure the temperature of the steam.   How would you demonstrate the principle of operation of a thermocouple?</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EB0B6934-21AB-42A1-A1D2-F801653C064E}"/>
              </a:ext>
            </a:extLst>
          </p:cNvPr>
          <p:cNvSpPr/>
          <p:nvPr/>
        </p:nvSpPr>
        <p:spPr>
          <a:xfrm>
            <a:off x="323528" y="3212976"/>
            <a:ext cx="6552728" cy="3370603"/>
          </a:xfrm>
          <a:prstGeom prst="rect">
            <a:avLst/>
          </a:prstGeom>
        </p:spPr>
        <p:txBody>
          <a:bodyPr wrap="square">
            <a:spAutoFit/>
          </a:bodyPr>
          <a:lstStyle/>
          <a:p>
            <a:pPr marL="285750" indent="-285750">
              <a:lnSpc>
                <a:spcPct val="150000"/>
              </a:lnSpc>
              <a:spcAft>
                <a:spcPts val="0"/>
              </a:spcAft>
              <a:buFont typeface="Arial" panose="020B0604020202020204" pitchFamily="34" charset="0"/>
              <a:buChar char="•"/>
            </a:pPr>
            <a:r>
              <a:rPr lang="en-GB" dirty="0">
                <a:latin typeface="Verdana" panose="020B0604030504040204" pitchFamily="34" charset="0"/>
                <a:ea typeface="Times New Roman" panose="02020603050405020304" pitchFamily="18" charset="0"/>
                <a:cs typeface="TimesNewRomanPSMT"/>
              </a:rPr>
              <a:t>Set up apparatus as shown here</a:t>
            </a: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spcAft>
                <a:spcPts val="0"/>
              </a:spcAft>
              <a:buFont typeface="Arial" panose="020B0604020202020204" pitchFamily="34" charset="0"/>
              <a:buChar char="•"/>
            </a:pPr>
            <a:r>
              <a:rPr lang="en-GB" dirty="0">
                <a:latin typeface="Verdana" panose="020B0604030504040204" pitchFamily="34" charset="0"/>
                <a:ea typeface="Times New Roman" panose="02020603050405020304" pitchFamily="18" charset="0"/>
                <a:cs typeface="TimesNewRomanPSMT"/>
              </a:rPr>
              <a:t>Begin with cold water in the beaker to the right. </a:t>
            </a: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spcAft>
                <a:spcPts val="0"/>
              </a:spcAft>
              <a:buFont typeface="Arial" panose="020B0604020202020204" pitchFamily="34" charset="0"/>
              <a:buChar char="•"/>
            </a:pPr>
            <a:r>
              <a:rPr lang="en-GB" dirty="0">
                <a:latin typeface="Verdana" panose="020B0604030504040204" pitchFamily="34" charset="0"/>
                <a:ea typeface="Times New Roman" panose="02020603050405020304" pitchFamily="18" charset="0"/>
                <a:cs typeface="TimesNewRomanPSMT"/>
              </a:rPr>
              <a:t>Note the temperature of this water, and note the current flowing.</a:t>
            </a: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spcAft>
                <a:spcPts val="0"/>
              </a:spcAft>
              <a:buFont typeface="Arial" panose="020B0604020202020204" pitchFamily="34" charset="0"/>
              <a:buChar char="•"/>
            </a:pPr>
            <a:r>
              <a:rPr lang="en-GB" dirty="0">
                <a:latin typeface="Verdana" panose="020B0604030504040204" pitchFamily="34" charset="0"/>
                <a:ea typeface="Times New Roman" panose="02020603050405020304" pitchFamily="18" charset="0"/>
                <a:cs typeface="TimesNewRomanPSMT"/>
              </a:rPr>
              <a:t>Slowly increase the temperature using the hot-plate.</a:t>
            </a: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spcAft>
                <a:spcPts val="0"/>
              </a:spcAft>
              <a:buFont typeface="Arial" panose="020B0604020202020204" pitchFamily="34" charset="0"/>
              <a:buChar char="•"/>
            </a:pPr>
            <a:r>
              <a:rPr lang="en-GB" dirty="0">
                <a:latin typeface="Verdana" panose="020B0604030504040204" pitchFamily="34" charset="0"/>
                <a:ea typeface="Times New Roman" panose="02020603050405020304" pitchFamily="18" charset="0"/>
                <a:cs typeface="TimesNewRomanPSMT"/>
              </a:rPr>
              <a:t>Every  1</a:t>
            </a:r>
            <a:r>
              <a:rPr lang="en-US" dirty="0">
                <a:latin typeface="Verdana" panose="020B0604030504040204" pitchFamily="34" charset="0"/>
                <a:ea typeface="Calibri" panose="020F0502020204030204" pitchFamily="34" charset="0"/>
                <a:cs typeface="Times New Roman" panose="02020603050405020304" pitchFamily="18" charset="0"/>
              </a:rPr>
              <a:t>0</a:t>
            </a:r>
            <a:r>
              <a:rPr lang="en-US" baseline="30000" dirty="0">
                <a:latin typeface="Verdana" panose="020B0604030504040204" pitchFamily="34" charset="0"/>
                <a:ea typeface="Calibri" panose="020F0502020204030204" pitchFamily="34" charset="0"/>
                <a:cs typeface="Times New Roman" panose="02020603050405020304" pitchFamily="18" charset="0"/>
              </a:rPr>
              <a:t>o</a:t>
            </a:r>
            <a:r>
              <a:rPr lang="en-US" dirty="0">
                <a:latin typeface="Verdana" panose="020B0604030504040204" pitchFamily="34" charset="0"/>
                <a:ea typeface="Calibri" panose="020F0502020204030204" pitchFamily="34" charset="0"/>
                <a:cs typeface="Times New Roman" panose="02020603050405020304" pitchFamily="18" charset="0"/>
              </a:rPr>
              <a:t>C, note the current flowing.</a:t>
            </a:r>
          </a:p>
          <a:p>
            <a:pPr marL="285750" indent="-285750">
              <a:lnSpc>
                <a:spcPct val="150000"/>
              </a:lnSpc>
              <a:spcAft>
                <a:spcPts val="0"/>
              </a:spcAft>
              <a:buFont typeface="Arial" panose="020B0604020202020204" pitchFamily="34" charset="0"/>
              <a:buChar char="•"/>
            </a:pPr>
            <a:r>
              <a:rPr lang="en-US" dirty="0">
                <a:latin typeface="Verdana" panose="020B0604030504040204" pitchFamily="34" charset="0"/>
                <a:ea typeface="Calibri" panose="020F0502020204030204" pitchFamily="34" charset="0"/>
                <a:cs typeface="Times New Roman" panose="02020603050405020304" pitchFamily="18" charset="0"/>
              </a:rPr>
              <a:t>Plot a graph of voltage against temperature</a:t>
            </a:r>
            <a:endParaRPr lang="en-I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544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8E7316-5FFC-4CCF-AD27-39C4703A63C3}"/>
              </a:ext>
            </a:extLst>
          </p:cNvPr>
          <p:cNvPicPr>
            <a:picLocks noChangeAspect="1"/>
          </p:cNvPicPr>
          <p:nvPr/>
        </p:nvPicPr>
        <p:blipFill>
          <a:blip r:embed="rId2"/>
          <a:stretch>
            <a:fillRect/>
          </a:stretch>
        </p:blipFill>
        <p:spPr>
          <a:xfrm>
            <a:off x="611560" y="1556792"/>
            <a:ext cx="8310205" cy="4871901"/>
          </a:xfrm>
          <a:prstGeom prst="rect">
            <a:avLst/>
          </a:prstGeom>
        </p:spPr>
      </p:pic>
      <p:sp>
        <p:nvSpPr>
          <p:cNvPr id="5" name="TextBox 4">
            <a:extLst>
              <a:ext uri="{FF2B5EF4-FFF2-40B4-BE49-F238E27FC236}">
                <a16:creationId xmlns:a16="http://schemas.microsoft.com/office/drawing/2014/main" id="{4C29C383-9278-4B8C-8D40-6ACAE3851408}"/>
              </a:ext>
            </a:extLst>
          </p:cNvPr>
          <p:cNvSpPr txBox="1"/>
          <p:nvPr/>
        </p:nvSpPr>
        <p:spPr>
          <a:xfrm>
            <a:off x="251520" y="260648"/>
            <a:ext cx="4536504" cy="523220"/>
          </a:xfrm>
          <a:prstGeom prst="rect">
            <a:avLst/>
          </a:prstGeom>
          <a:noFill/>
        </p:spPr>
        <p:txBody>
          <a:bodyPr wrap="square" rtlCol="0">
            <a:spAutoFit/>
          </a:bodyPr>
          <a:lstStyle/>
          <a:p>
            <a:r>
              <a:rPr lang="en-GB" sz="2800" b="1" dirty="0"/>
              <a:t>Marking Scheme</a:t>
            </a:r>
            <a:endParaRPr lang="en-IE" sz="2800" b="1" dirty="0"/>
          </a:p>
        </p:txBody>
      </p:sp>
    </p:spTree>
    <p:extLst>
      <p:ext uri="{BB962C8B-B14F-4D97-AF65-F5344CB8AC3E}">
        <p14:creationId xmlns:p14="http://schemas.microsoft.com/office/powerpoint/2010/main" val="3421119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2842E4-B7F1-41FA-89F1-FAA4DC3A97D2}"/>
              </a:ext>
            </a:extLst>
          </p:cNvPr>
          <p:cNvPicPr>
            <a:picLocks noChangeAspect="1"/>
          </p:cNvPicPr>
          <p:nvPr/>
        </p:nvPicPr>
        <p:blipFill>
          <a:blip r:embed="rId2"/>
          <a:stretch>
            <a:fillRect/>
          </a:stretch>
        </p:blipFill>
        <p:spPr>
          <a:xfrm>
            <a:off x="318611" y="1772816"/>
            <a:ext cx="8506778" cy="4853940"/>
          </a:xfrm>
          <a:prstGeom prst="rect">
            <a:avLst/>
          </a:prstGeom>
        </p:spPr>
      </p:pic>
      <p:pic>
        <p:nvPicPr>
          <p:cNvPr id="5" name="Picture 4">
            <a:extLst>
              <a:ext uri="{FF2B5EF4-FFF2-40B4-BE49-F238E27FC236}">
                <a16:creationId xmlns:a16="http://schemas.microsoft.com/office/drawing/2014/main" id="{982BC75F-10B0-43A5-AB79-76646D0EF614}"/>
              </a:ext>
            </a:extLst>
          </p:cNvPr>
          <p:cNvPicPr>
            <a:picLocks noChangeAspect="1"/>
          </p:cNvPicPr>
          <p:nvPr/>
        </p:nvPicPr>
        <p:blipFill>
          <a:blip r:embed="rId3"/>
          <a:stretch>
            <a:fillRect/>
          </a:stretch>
        </p:blipFill>
        <p:spPr>
          <a:xfrm>
            <a:off x="456843" y="404664"/>
            <a:ext cx="8230313" cy="1243692"/>
          </a:xfrm>
          <a:prstGeom prst="rect">
            <a:avLst/>
          </a:prstGeom>
        </p:spPr>
      </p:pic>
    </p:spTree>
    <p:extLst>
      <p:ext uri="{BB962C8B-B14F-4D97-AF65-F5344CB8AC3E}">
        <p14:creationId xmlns:p14="http://schemas.microsoft.com/office/powerpoint/2010/main" val="9742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39AA02-8A8F-4A73-AB77-BB988BD3F2FF}"/>
              </a:ext>
            </a:extLst>
          </p:cNvPr>
          <p:cNvSpPr txBox="1"/>
          <p:nvPr/>
        </p:nvSpPr>
        <p:spPr>
          <a:xfrm>
            <a:off x="251520" y="260648"/>
            <a:ext cx="4536504" cy="523220"/>
          </a:xfrm>
          <a:prstGeom prst="rect">
            <a:avLst/>
          </a:prstGeom>
          <a:noFill/>
        </p:spPr>
        <p:txBody>
          <a:bodyPr wrap="square" rtlCol="0">
            <a:spAutoFit/>
          </a:bodyPr>
          <a:lstStyle/>
          <a:p>
            <a:r>
              <a:rPr lang="en-GB" sz="2800" b="1" dirty="0"/>
              <a:t>Marking Scheme</a:t>
            </a:r>
            <a:endParaRPr lang="en-IE" sz="2800" b="1" dirty="0"/>
          </a:p>
        </p:txBody>
      </p:sp>
      <p:pic>
        <p:nvPicPr>
          <p:cNvPr id="6" name="Picture 5">
            <a:extLst>
              <a:ext uri="{FF2B5EF4-FFF2-40B4-BE49-F238E27FC236}">
                <a16:creationId xmlns:a16="http://schemas.microsoft.com/office/drawing/2014/main" id="{96CB97F4-63B9-47C9-8ECD-73A06778ACC1}"/>
              </a:ext>
            </a:extLst>
          </p:cNvPr>
          <p:cNvPicPr>
            <a:picLocks noChangeAspect="1"/>
          </p:cNvPicPr>
          <p:nvPr/>
        </p:nvPicPr>
        <p:blipFill>
          <a:blip r:embed="rId2"/>
          <a:stretch>
            <a:fillRect/>
          </a:stretch>
        </p:blipFill>
        <p:spPr>
          <a:xfrm>
            <a:off x="397252" y="1412776"/>
            <a:ext cx="7819639" cy="4481860"/>
          </a:xfrm>
          <a:prstGeom prst="rect">
            <a:avLst/>
          </a:prstGeom>
        </p:spPr>
      </p:pic>
    </p:spTree>
    <p:extLst>
      <p:ext uri="{BB962C8B-B14F-4D97-AF65-F5344CB8AC3E}">
        <p14:creationId xmlns:p14="http://schemas.microsoft.com/office/powerpoint/2010/main" val="3377630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17CA02-9966-424C-A23A-87D4D2EA9AEB}"/>
              </a:ext>
            </a:extLst>
          </p:cNvPr>
          <p:cNvSpPr>
            <a:spLocks noGrp="1"/>
          </p:cNvSpPr>
          <p:nvPr>
            <p:ph idx="1"/>
          </p:nvPr>
        </p:nvSpPr>
        <p:spPr>
          <a:xfrm>
            <a:off x="457200" y="404665"/>
            <a:ext cx="8229600" cy="864096"/>
          </a:xfrm>
        </p:spPr>
        <p:txBody>
          <a:bodyPr>
            <a:normAutofit/>
          </a:bodyPr>
          <a:lstStyle/>
          <a:p>
            <a:pPr marL="0" indent="0">
              <a:buNone/>
            </a:pPr>
            <a:r>
              <a:rPr lang="en-GB" sz="2800" dirty="0"/>
              <a:t>What is the typical temperature of a….. </a:t>
            </a:r>
          </a:p>
          <a:p>
            <a:pPr marL="0" indent="0">
              <a:buNone/>
            </a:pPr>
            <a:endParaRPr lang="en-IE" sz="2800" dirty="0"/>
          </a:p>
        </p:txBody>
      </p:sp>
      <p:sp>
        <p:nvSpPr>
          <p:cNvPr id="5" name="TextBox 4">
            <a:extLst>
              <a:ext uri="{FF2B5EF4-FFF2-40B4-BE49-F238E27FC236}">
                <a16:creationId xmlns:a16="http://schemas.microsoft.com/office/drawing/2014/main" id="{31059DAF-8418-4555-B8AD-0B6F11AF394E}"/>
              </a:ext>
            </a:extLst>
          </p:cNvPr>
          <p:cNvSpPr txBox="1"/>
          <p:nvPr/>
        </p:nvSpPr>
        <p:spPr>
          <a:xfrm>
            <a:off x="1187624" y="1412776"/>
            <a:ext cx="3960440" cy="523220"/>
          </a:xfrm>
          <a:prstGeom prst="rect">
            <a:avLst/>
          </a:prstGeom>
          <a:noFill/>
        </p:spPr>
        <p:txBody>
          <a:bodyPr wrap="square" rtlCol="0">
            <a:spAutoFit/>
          </a:bodyPr>
          <a:lstStyle/>
          <a:p>
            <a:r>
              <a:rPr lang="en-GB" sz="2800" dirty="0"/>
              <a:t>…refrigerator</a:t>
            </a:r>
            <a:r>
              <a:rPr lang="en-IE" sz="2800" dirty="0"/>
              <a:t>?</a:t>
            </a:r>
            <a:endParaRPr lang="en-GB" sz="2800" dirty="0"/>
          </a:p>
        </p:txBody>
      </p:sp>
      <p:sp>
        <p:nvSpPr>
          <p:cNvPr id="6" name="TextBox 5">
            <a:extLst>
              <a:ext uri="{FF2B5EF4-FFF2-40B4-BE49-F238E27FC236}">
                <a16:creationId xmlns:a16="http://schemas.microsoft.com/office/drawing/2014/main" id="{671EBB65-3D44-4055-A0E0-8160043E184F}"/>
              </a:ext>
            </a:extLst>
          </p:cNvPr>
          <p:cNvSpPr txBox="1"/>
          <p:nvPr/>
        </p:nvSpPr>
        <p:spPr>
          <a:xfrm>
            <a:off x="4067944" y="1412776"/>
            <a:ext cx="5256584" cy="523220"/>
          </a:xfrm>
          <a:prstGeom prst="rect">
            <a:avLst/>
          </a:prstGeom>
          <a:noFill/>
        </p:spPr>
        <p:txBody>
          <a:bodyPr wrap="square" rtlCol="0">
            <a:spAutoFit/>
          </a:bodyPr>
          <a:lstStyle/>
          <a:p>
            <a:r>
              <a:rPr lang="en-GB" sz="2800" dirty="0"/>
              <a:t>0</a:t>
            </a:r>
            <a:r>
              <a:rPr lang="en-GB" sz="2800" baseline="30000" dirty="0"/>
              <a:t>o</a:t>
            </a:r>
            <a:r>
              <a:rPr lang="en-GB" sz="2800" dirty="0"/>
              <a:t>C        -5</a:t>
            </a:r>
            <a:r>
              <a:rPr lang="en-GB" sz="2800" baseline="30000" dirty="0"/>
              <a:t>o</a:t>
            </a:r>
            <a:r>
              <a:rPr lang="en-GB" sz="2800" dirty="0"/>
              <a:t>C           4</a:t>
            </a:r>
            <a:r>
              <a:rPr lang="en-GB" sz="2800" baseline="30000" dirty="0"/>
              <a:t>o</a:t>
            </a:r>
            <a:r>
              <a:rPr lang="en-GB" sz="2800" dirty="0"/>
              <a:t>C         10</a:t>
            </a:r>
            <a:r>
              <a:rPr lang="en-GB" sz="2800" baseline="30000" dirty="0"/>
              <a:t>o</a:t>
            </a:r>
            <a:r>
              <a:rPr lang="en-GB" sz="2800" dirty="0"/>
              <a:t>C       </a:t>
            </a:r>
            <a:endParaRPr lang="en-IE" sz="2800" dirty="0"/>
          </a:p>
        </p:txBody>
      </p:sp>
      <p:sp>
        <p:nvSpPr>
          <p:cNvPr id="7" name="Freeform: Shape 6">
            <a:extLst>
              <a:ext uri="{FF2B5EF4-FFF2-40B4-BE49-F238E27FC236}">
                <a16:creationId xmlns:a16="http://schemas.microsoft.com/office/drawing/2014/main" id="{A4730426-BD77-4A71-B51E-56F9BAF7F51A}"/>
              </a:ext>
            </a:extLst>
          </p:cNvPr>
          <p:cNvSpPr/>
          <p:nvPr/>
        </p:nvSpPr>
        <p:spPr>
          <a:xfrm>
            <a:off x="6679990" y="1216400"/>
            <a:ext cx="1112612" cy="915972"/>
          </a:xfrm>
          <a:custGeom>
            <a:avLst/>
            <a:gdLst>
              <a:gd name="connsiteX0" fmla="*/ 502920 w 1112612"/>
              <a:gd name="connsiteY0" fmla="*/ 47292 h 915972"/>
              <a:gd name="connsiteX1" fmla="*/ 365760 w 1112612"/>
              <a:gd name="connsiteY1" fmla="*/ 77772 h 915972"/>
              <a:gd name="connsiteX2" fmla="*/ 213360 w 1112612"/>
              <a:gd name="connsiteY2" fmla="*/ 199692 h 915972"/>
              <a:gd name="connsiteX3" fmla="*/ 167640 w 1112612"/>
              <a:gd name="connsiteY3" fmla="*/ 214932 h 915972"/>
              <a:gd name="connsiteX4" fmla="*/ 60960 w 1112612"/>
              <a:gd name="connsiteY4" fmla="*/ 336852 h 915972"/>
              <a:gd name="connsiteX5" fmla="*/ 0 w 1112612"/>
              <a:gd name="connsiteY5" fmla="*/ 443532 h 915972"/>
              <a:gd name="connsiteX6" fmla="*/ 15240 w 1112612"/>
              <a:gd name="connsiteY6" fmla="*/ 748332 h 915972"/>
              <a:gd name="connsiteX7" fmla="*/ 121920 w 1112612"/>
              <a:gd name="connsiteY7" fmla="*/ 824532 h 915972"/>
              <a:gd name="connsiteX8" fmla="*/ 167640 w 1112612"/>
              <a:gd name="connsiteY8" fmla="*/ 839772 h 915972"/>
              <a:gd name="connsiteX9" fmla="*/ 243840 w 1112612"/>
              <a:gd name="connsiteY9" fmla="*/ 870252 h 915972"/>
              <a:gd name="connsiteX10" fmla="*/ 396240 w 1112612"/>
              <a:gd name="connsiteY10" fmla="*/ 915972 h 915972"/>
              <a:gd name="connsiteX11" fmla="*/ 838200 w 1112612"/>
              <a:gd name="connsiteY11" fmla="*/ 900732 h 915972"/>
              <a:gd name="connsiteX12" fmla="*/ 1051560 w 1112612"/>
              <a:gd name="connsiteY12" fmla="*/ 794052 h 915972"/>
              <a:gd name="connsiteX13" fmla="*/ 1097280 w 1112612"/>
              <a:gd name="connsiteY13" fmla="*/ 763572 h 915972"/>
              <a:gd name="connsiteX14" fmla="*/ 1112520 w 1112612"/>
              <a:gd name="connsiteY14" fmla="*/ 717852 h 915972"/>
              <a:gd name="connsiteX15" fmla="*/ 1066800 w 1112612"/>
              <a:gd name="connsiteY15" fmla="*/ 519732 h 915972"/>
              <a:gd name="connsiteX16" fmla="*/ 1051560 w 1112612"/>
              <a:gd name="connsiteY16" fmla="*/ 458772 h 915972"/>
              <a:gd name="connsiteX17" fmla="*/ 1005840 w 1112612"/>
              <a:gd name="connsiteY17" fmla="*/ 413052 h 915972"/>
              <a:gd name="connsiteX18" fmla="*/ 914400 w 1112612"/>
              <a:gd name="connsiteY18" fmla="*/ 321612 h 915972"/>
              <a:gd name="connsiteX19" fmla="*/ 838200 w 1112612"/>
              <a:gd name="connsiteY19" fmla="*/ 260652 h 915972"/>
              <a:gd name="connsiteX20" fmla="*/ 807720 w 1112612"/>
              <a:gd name="connsiteY20" fmla="*/ 214932 h 915972"/>
              <a:gd name="connsiteX21" fmla="*/ 762000 w 1112612"/>
              <a:gd name="connsiteY21" fmla="*/ 199692 h 915972"/>
              <a:gd name="connsiteX22" fmla="*/ 716280 w 1112612"/>
              <a:gd name="connsiteY22" fmla="*/ 169212 h 915972"/>
              <a:gd name="connsiteX23" fmla="*/ 640080 w 1112612"/>
              <a:gd name="connsiteY23" fmla="*/ 108252 h 915972"/>
              <a:gd name="connsiteX24" fmla="*/ 579120 w 1112612"/>
              <a:gd name="connsiteY24" fmla="*/ 93012 h 915972"/>
              <a:gd name="connsiteX25" fmla="*/ 487680 w 1112612"/>
              <a:gd name="connsiteY25" fmla="*/ 62532 h 915972"/>
              <a:gd name="connsiteX26" fmla="*/ 411480 w 1112612"/>
              <a:gd name="connsiteY26" fmla="*/ 47292 h 915972"/>
              <a:gd name="connsiteX27" fmla="*/ 335280 w 1112612"/>
              <a:gd name="connsiteY27" fmla="*/ 16812 h 915972"/>
              <a:gd name="connsiteX28" fmla="*/ 289560 w 1112612"/>
              <a:gd name="connsiteY28" fmla="*/ 1572 h 915972"/>
              <a:gd name="connsiteX29" fmla="*/ 182880 w 1112612"/>
              <a:gd name="connsiteY29" fmla="*/ 1572 h 91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2612" h="915972">
                <a:moveTo>
                  <a:pt x="502920" y="47292"/>
                </a:moveTo>
                <a:cubicBezTo>
                  <a:pt x="494903" y="48895"/>
                  <a:pt x="380108" y="70598"/>
                  <a:pt x="365760" y="77772"/>
                </a:cubicBezTo>
                <a:cubicBezTo>
                  <a:pt x="192488" y="164408"/>
                  <a:pt x="345661" y="105192"/>
                  <a:pt x="213360" y="199692"/>
                </a:cubicBezTo>
                <a:cubicBezTo>
                  <a:pt x="200288" y="209029"/>
                  <a:pt x="182880" y="209852"/>
                  <a:pt x="167640" y="214932"/>
                </a:cubicBezTo>
                <a:cubicBezTo>
                  <a:pt x="71829" y="374616"/>
                  <a:pt x="177363" y="220449"/>
                  <a:pt x="60960" y="336852"/>
                </a:cubicBezTo>
                <a:cubicBezTo>
                  <a:pt x="39419" y="358393"/>
                  <a:pt x="11953" y="419626"/>
                  <a:pt x="0" y="443532"/>
                </a:cubicBezTo>
                <a:cubicBezTo>
                  <a:pt x="5080" y="545132"/>
                  <a:pt x="2083" y="647460"/>
                  <a:pt x="15240" y="748332"/>
                </a:cubicBezTo>
                <a:cubicBezTo>
                  <a:pt x="22070" y="800695"/>
                  <a:pt x="86702" y="811325"/>
                  <a:pt x="121920" y="824532"/>
                </a:cubicBezTo>
                <a:cubicBezTo>
                  <a:pt x="136962" y="830173"/>
                  <a:pt x="152598" y="834131"/>
                  <a:pt x="167640" y="839772"/>
                </a:cubicBezTo>
                <a:cubicBezTo>
                  <a:pt x="193255" y="849378"/>
                  <a:pt x="217637" y="862391"/>
                  <a:pt x="243840" y="870252"/>
                </a:cubicBezTo>
                <a:cubicBezTo>
                  <a:pt x="449891" y="932067"/>
                  <a:pt x="187183" y="832349"/>
                  <a:pt x="396240" y="915972"/>
                </a:cubicBezTo>
                <a:cubicBezTo>
                  <a:pt x="543560" y="910892"/>
                  <a:pt x="691989" y="919477"/>
                  <a:pt x="838200" y="900732"/>
                </a:cubicBezTo>
                <a:cubicBezTo>
                  <a:pt x="946318" y="886871"/>
                  <a:pt x="978335" y="846356"/>
                  <a:pt x="1051560" y="794052"/>
                </a:cubicBezTo>
                <a:cubicBezTo>
                  <a:pt x="1066465" y="783406"/>
                  <a:pt x="1082040" y="773732"/>
                  <a:pt x="1097280" y="763572"/>
                </a:cubicBezTo>
                <a:cubicBezTo>
                  <a:pt x="1102360" y="748332"/>
                  <a:pt x="1113752" y="733869"/>
                  <a:pt x="1112520" y="717852"/>
                </a:cubicBezTo>
                <a:cubicBezTo>
                  <a:pt x="1101843" y="579046"/>
                  <a:pt x="1091305" y="605500"/>
                  <a:pt x="1066800" y="519732"/>
                </a:cubicBezTo>
                <a:cubicBezTo>
                  <a:pt x="1061046" y="499593"/>
                  <a:pt x="1061952" y="476958"/>
                  <a:pt x="1051560" y="458772"/>
                </a:cubicBezTo>
                <a:cubicBezTo>
                  <a:pt x="1040867" y="440059"/>
                  <a:pt x="1019866" y="429416"/>
                  <a:pt x="1005840" y="413052"/>
                </a:cubicBezTo>
                <a:cubicBezTo>
                  <a:pt x="907904" y="298794"/>
                  <a:pt x="1010982" y="394049"/>
                  <a:pt x="914400" y="321612"/>
                </a:cubicBezTo>
                <a:cubicBezTo>
                  <a:pt x="888378" y="302095"/>
                  <a:pt x="861201" y="283653"/>
                  <a:pt x="838200" y="260652"/>
                </a:cubicBezTo>
                <a:cubicBezTo>
                  <a:pt x="825248" y="247700"/>
                  <a:pt x="822023" y="226374"/>
                  <a:pt x="807720" y="214932"/>
                </a:cubicBezTo>
                <a:cubicBezTo>
                  <a:pt x="795176" y="204897"/>
                  <a:pt x="776368" y="206876"/>
                  <a:pt x="762000" y="199692"/>
                </a:cubicBezTo>
                <a:cubicBezTo>
                  <a:pt x="745617" y="191501"/>
                  <a:pt x="730933" y="180202"/>
                  <a:pt x="716280" y="169212"/>
                </a:cubicBezTo>
                <a:cubicBezTo>
                  <a:pt x="690258" y="149695"/>
                  <a:pt x="668514" y="124049"/>
                  <a:pt x="640080" y="108252"/>
                </a:cubicBezTo>
                <a:cubicBezTo>
                  <a:pt x="621770" y="98080"/>
                  <a:pt x="599182" y="99031"/>
                  <a:pt x="579120" y="93012"/>
                </a:cubicBezTo>
                <a:cubicBezTo>
                  <a:pt x="548346" y="83780"/>
                  <a:pt x="519185" y="68833"/>
                  <a:pt x="487680" y="62532"/>
                </a:cubicBezTo>
                <a:cubicBezTo>
                  <a:pt x="462280" y="57452"/>
                  <a:pt x="436291" y="54735"/>
                  <a:pt x="411480" y="47292"/>
                </a:cubicBezTo>
                <a:cubicBezTo>
                  <a:pt x="385277" y="39431"/>
                  <a:pt x="360895" y="26418"/>
                  <a:pt x="335280" y="16812"/>
                </a:cubicBezTo>
                <a:cubicBezTo>
                  <a:pt x="320238" y="11171"/>
                  <a:pt x="305545" y="3170"/>
                  <a:pt x="289560" y="1572"/>
                </a:cubicBezTo>
                <a:cubicBezTo>
                  <a:pt x="254176" y="-1966"/>
                  <a:pt x="218440" y="1572"/>
                  <a:pt x="182880" y="1572"/>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IE"/>
          </a:p>
        </p:txBody>
      </p:sp>
      <p:sp>
        <p:nvSpPr>
          <p:cNvPr id="8" name="TextBox 7">
            <a:extLst>
              <a:ext uri="{FF2B5EF4-FFF2-40B4-BE49-F238E27FC236}">
                <a16:creationId xmlns:a16="http://schemas.microsoft.com/office/drawing/2014/main" id="{1A28AF2F-B6B4-40B8-A151-7665352A3B1A}"/>
              </a:ext>
            </a:extLst>
          </p:cNvPr>
          <p:cNvSpPr txBox="1"/>
          <p:nvPr/>
        </p:nvSpPr>
        <p:spPr>
          <a:xfrm>
            <a:off x="4386808" y="2368528"/>
            <a:ext cx="4618856" cy="369332"/>
          </a:xfrm>
          <a:prstGeom prst="rect">
            <a:avLst/>
          </a:prstGeom>
          <a:noFill/>
        </p:spPr>
        <p:txBody>
          <a:bodyPr wrap="square" rtlCol="0">
            <a:spAutoFit/>
          </a:bodyPr>
          <a:lstStyle/>
          <a:p>
            <a:r>
              <a:rPr lang="en-GB" dirty="0"/>
              <a:t>(Some argue it</a:t>
            </a:r>
            <a:r>
              <a:rPr lang="en-GB" i="1" dirty="0"/>
              <a:t> should </a:t>
            </a:r>
            <a:r>
              <a:rPr lang="en-GB" dirty="0"/>
              <a:t>be lower)</a:t>
            </a:r>
            <a:endParaRPr lang="en-IE" dirty="0"/>
          </a:p>
        </p:txBody>
      </p:sp>
      <p:sp>
        <p:nvSpPr>
          <p:cNvPr id="12" name="TextBox 11">
            <a:extLst>
              <a:ext uri="{FF2B5EF4-FFF2-40B4-BE49-F238E27FC236}">
                <a16:creationId xmlns:a16="http://schemas.microsoft.com/office/drawing/2014/main" id="{499DA0AD-F5D2-4467-A11B-D032A11C1981}"/>
              </a:ext>
            </a:extLst>
          </p:cNvPr>
          <p:cNvSpPr txBox="1"/>
          <p:nvPr/>
        </p:nvSpPr>
        <p:spPr>
          <a:xfrm>
            <a:off x="1169656" y="4120141"/>
            <a:ext cx="3960440" cy="523220"/>
          </a:xfrm>
          <a:prstGeom prst="rect">
            <a:avLst/>
          </a:prstGeom>
          <a:noFill/>
        </p:spPr>
        <p:txBody>
          <a:bodyPr wrap="square" rtlCol="0">
            <a:spAutoFit/>
          </a:bodyPr>
          <a:lstStyle/>
          <a:p>
            <a:r>
              <a:rPr lang="en-GB" sz="2800" dirty="0"/>
              <a:t>…freezer</a:t>
            </a:r>
            <a:r>
              <a:rPr lang="en-IE" sz="2800" dirty="0"/>
              <a:t>?</a:t>
            </a:r>
            <a:endParaRPr lang="en-GB" sz="2800" dirty="0"/>
          </a:p>
        </p:txBody>
      </p:sp>
      <p:sp>
        <p:nvSpPr>
          <p:cNvPr id="13" name="TextBox 12">
            <a:extLst>
              <a:ext uri="{FF2B5EF4-FFF2-40B4-BE49-F238E27FC236}">
                <a16:creationId xmlns:a16="http://schemas.microsoft.com/office/drawing/2014/main" id="{B9158561-7BAD-41F4-B24A-03317519AE48}"/>
              </a:ext>
            </a:extLst>
          </p:cNvPr>
          <p:cNvSpPr txBox="1"/>
          <p:nvPr/>
        </p:nvSpPr>
        <p:spPr>
          <a:xfrm>
            <a:off x="4049976" y="4120141"/>
            <a:ext cx="5256584" cy="523220"/>
          </a:xfrm>
          <a:prstGeom prst="rect">
            <a:avLst/>
          </a:prstGeom>
          <a:noFill/>
        </p:spPr>
        <p:txBody>
          <a:bodyPr wrap="square" rtlCol="0">
            <a:spAutoFit/>
          </a:bodyPr>
          <a:lstStyle/>
          <a:p>
            <a:r>
              <a:rPr lang="en-GB" sz="2800" dirty="0"/>
              <a:t>0</a:t>
            </a:r>
            <a:r>
              <a:rPr lang="en-GB" sz="2800" baseline="30000" dirty="0"/>
              <a:t>o</a:t>
            </a:r>
            <a:r>
              <a:rPr lang="en-GB" sz="2800" dirty="0"/>
              <a:t>C      -18</a:t>
            </a:r>
            <a:r>
              <a:rPr lang="en-GB" sz="2800" baseline="30000" dirty="0"/>
              <a:t>o</a:t>
            </a:r>
            <a:r>
              <a:rPr lang="en-GB" sz="2800" dirty="0"/>
              <a:t>C         -42</a:t>
            </a:r>
            <a:r>
              <a:rPr lang="en-GB" sz="2800" baseline="30000" dirty="0"/>
              <a:t>o</a:t>
            </a:r>
            <a:r>
              <a:rPr lang="en-GB" sz="2800" dirty="0"/>
              <a:t>C        -3</a:t>
            </a:r>
            <a:r>
              <a:rPr lang="en-GB" sz="2800" baseline="30000" dirty="0"/>
              <a:t>o</a:t>
            </a:r>
            <a:r>
              <a:rPr lang="en-GB" sz="2800" dirty="0"/>
              <a:t>C       </a:t>
            </a:r>
            <a:endParaRPr lang="en-IE" sz="2800" dirty="0"/>
          </a:p>
        </p:txBody>
      </p:sp>
      <p:sp>
        <p:nvSpPr>
          <p:cNvPr id="14" name="Freeform: Shape 13">
            <a:extLst>
              <a:ext uri="{FF2B5EF4-FFF2-40B4-BE49-F238E27FC236}">
                <a16:creationId xmlns:a16="http://schemas.microsoft.com/office/drawing/2014/main" id="{27183992-E504-48E4-A3AD-F56E3CDDFB7B}"/>
              </a:ext>
            </a:extLst>
          </p:cNvPr>
          <p:cNvSpPr/>
          <p:nvPr/>
        </p:nvSpPr>
        <p:spPr>
          <a:xfrm>
            <a:off x="5004048" y="3798750"/>
            <a:ext cx="1112612" cy="915972"/>
          </a:xfrm>
          <a:custGeom>
            <a:avLst/>
            <a:gdLst>
              <a:gd name="connsiteX0" fmla="*/ 502920 w 1112612"/>
              <a:gd name="connsiteY0" fmla="*/ 47292 h 915972"/>
              <a:gd name="connsiteX1" fmla="*/ 365760 w 1112612"/>
              <a:gd name="connsiteY1" fmla="*/ 77772 h 915972"/>
              <a:gd name="connsiteX2" fmla="*/ 213360 w 1112612"/>
              <a:gd name="connsiteY2" fmla="*/ 199692 h 915972"/>
              <a:gd name="connsiteX3" fmla="*/ 167640 w 1112612"/>
              <a:gd name="connsiteY3" fmla="*/ 214932 h 915972"/>
              <a:gd name="connsiteX4" fmla="*/ 60960 w 1112612"/>
              <a:gd name="connsiteY4" fmla="*/ 336852 h 915972"/>
              <a:gd name="connsiteX5" fmla="*/ 0 w 1112612"/>
              <a:gd name="connsiteY5" fmla="*/ 443532 h 915972"/>
              <a:gd name="connsiteX6" fmla="*/ 15240 w 1112612"/>
              <a:gd name="connsiteY6" fmla="*/ 748332 h 915972"/>
              <a:gd name="connsiteX7" fmla="*/ 121920 w 1112612"/>
              <a:gd name="connsiteY7" fmla="*/ 824532 h 915972"/>
              <a:gd name="connsiteX8" fmla="*/ 167640 w 1112612"/>
              <a:gd name="connsiteY8" fmla="*/ 839772 h 915972"/>
              <a:gd name="connsiteX9" fmla="*/ 243840 w 1112612"/>
              <a:gd name="connsiteY9" fmla="*/ 870252 h 915972"/>
              <a:gd name="connsiteX10" fmla="*/ 396240 w 1112612"/>
              <a:gd name="connsiteY10" fmla="*/ 915972 h 915972"/>
              <a:gd name="connsiteX11" fmla="*/ 838200 w 1112612"/>
              <a:gd name="connsiteY11" fmla="*/ 900732 h 915972"/>
              <a:gd name="connsiteX12" fmla="*/ 1051560 w 1112612"/>
              <a:gd name="connsiteY12" fmla="*/ 794052 h 915972"/>
              <a:gd name="connsiteX13" fmla="*/ 1097280 w 1112612"/>
              <a:gd name="connsiteY13" fmla="*/ 763572 h 915972"/>
              <a:gd name="connsiteX14" fmla="*/ 1112520 w 1112612"/>
              <a:gd name="connsiteY14" fmla="*/ 717852 h 915972"/>
              <a:gd name="connsiteX15" fmla="*/ 1066800 w 1112612"/>
              <a:gd name="connsiteY15" fmla="*/ 519732 h 915972"/>
              <a:gd name="connsiteX16" fmla="*/ 1051560 w 1112612"/>
              <a:gd name="connsiteY16" fmla="*/ 458772 h 915972"/>
              <a:gd name="connsiteX17" fmla="*/ 1005840 w 1112612"/>
              <a:gd name="connsiteY17" fmla="*/ 413052 h 915972"/>
              <a:gd name="connsiteX18" fmla="*/ 914400 w 1112612"/>
              <a:gd name="connsiteY18" fmla="*/ 321612 h 915972"/>
              <a:gd name="connsiteX19" fmla="*/ 838200 w 1112612"/>
              <a:gd name="connsiteY19" fmla="*/ 260652 h 915972"/>
              <a:gd name="connsiteX20" fmla="*/ 807720 w 1112612"/>
              <a:gd name="connsiteY20" fmla="*/ 214932 h 915972"/>
              <a:gd name="connsiteX21" fmla="*/ 762000 w 1112612"/>
              <a:gd name="connsiteY21" fmla="*/ 199692 h 915972"/>
              <a:gd name="connsiteX22" fmla="*/ 716280 w 1112612"/>
              <a:gd name="connsiteY22" fmla="*/ 169212 h 915972"/>
              <a:gd name="connsiteX23" fmla="*/ 640080 w 1112612"/>
              <a:gd name="connsiteY23" fmla="*/ 108252 h 915972"/>
              <a:gd name="connsiteX24" fmla="*/ 579120 w 1112612"/>
              <a:gd name="connsiteY24" fmla="*/ 93012 h 915972"/>
              <a:gd name="connsiteX25" fmla="*/ 487680 w 1112612"/>
              <a:gd name="connsiteY25" fmla="*/ 62532 h 915972"/>
              <a:gd name="connsiteX26" fmla="*/ 411480 w 1112612"/>
              <a:gd name="connsiteY26" fmla="*/ 47292 h 915972"/>
              <a:gd name="connsiteX27" fmla="*/ 335280 w 1112612"/>
              <a:gd name="connsiteY27" fmla="*/ 16812 h 915972"/>
              <a:gd name="connsiteX28" fmla="*/ 289560 w 1112612"/>
              <a:gd name="connsiteY28" fmla="*/ 1572 h 915972"/>
              <a:gd name="connsiteX29" fmla="*/ 182880 w 1112612"/>
              <a:gd name="connsiteY29" fmla="*/ 1572 h 91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2612" h="915972">
                <a:moveTo>
                  <a:pt x="502920" y="47292"/>
                </a:moveTo>
                <a:cubicBezTo>
                  <a:pt x="494903" y="48895"/>
                  <a:pt x="380108" y="70598"/>
                  <a:pt x="365760" y="77772"/>
                </a:cubicBezTo>
                <a:cubicBezTo>
                  <a:pt x="192488" y="164408"/>
                  <a:pt x="345661" y="105192"/>
                  <a:pt x="213360" y="199692"/>
                </a:cubicBezTo>
                <a:cubicBezTo>
                  <a:pt x="200288" y="209029"/>
                  <a:pt x="182880" y="209852"/>
                  <a:pt x="167640" y="214932"/>
                </a:cubicBezTo>
                <a:cubicBezTo>
                  <a:pt x="71829" y="374616"/>
                  <a:pt x="177363" y="220449"/>
                  <a:pt x="60960" y="336852"/>
                </a:cubicBezTo>
                <a:cubicBezTo>
                  <a:pt x="39419" y="358393"/>
                  <a:pt x="11953" y="419626"/>
                  <a:pt x="0" y="443532"/>
                </a:cubicBezTo>
                <a:cubicBezTo>
                  <a:pt x="5080" y="545132"/>
                  <a:pt x="2083" y="647460"/>
                  <a:pt x="15240" y="748332"/>
                </a:cubicBezTo>
                <a:cubicBezTo>
                  <a:pt x="22070" y="800695"/>
                  <a:pt x="86702" y="811325"/>
                  <a:pt x="121920" y="824532"/>
                </a:cubicBezTo>
                <a:cubicBezTo>
                  <a:pt x="136962" y="830173"/>
                  <a:pt x="152598" y="834131"/>
                  <a:pt x="167640" y="839772"/>
                </a:cubicBezTo>
                <a:cubicBezTo>
                  <a:pt x="193255" y="849378"/>
                  <a:pt x="217637" y="862391"/>
                  <a:pt x="243840" y="870252"/>
                </a:cubicBezTo>
                <a:cubicBezTo>
                  <a:pt x="449891" y="932067"/>
                  <a:pt x="187183" y="832349"/>
                  <a:pt x="396240" y="915972"/>
                </a:cubicBezTo>
                <a:cubicBezTo>
                  <a:pt x="543560" y="910892"/>
                  <a:pt x="691989" y="919477"/>
                  <a:pt x="838200" y="900732"/>
                </a:cubicBezTo>
                <a:cubicBezTo>
                  <a:pt x="946318" y="886871"/>
                  <a:pt x="978335" y="846356"/>
                  <a:pt x="1051560" y="794052"/>
                </a:cubicBezTo>
                <a:cubicBezTo>
                  <a:pt x="1066465" y="783406"/>
                  <a:pt x="1082040" y="773732"/>
                  <a:pt x="1097280" y="763572"/>
                </a:cubicBezTo>
                <a:cubicBezTo>
                  <a:pt x="1102360" y="748332"/>
                  <a:pt x="1113752" y="733869"/>
                  <a:pt x="1112520" y="717852"/>
                </a:cubicBezTo>
                <a:cubicBezTo>
                  <a:pt x="1101843" y="579046"/>
                  <a:pt x="1091305" y="605500"/>
                  <a:pt x="1066800" y="519732"/>
                </a:cubicBezTo>
                <a:cubicBezTo>
                  <a:pt x="1061046" y="499593"/>
                  <a:pt x="1061952" y="476958"/>
                  <a:pt x="1051560" y="458772"/>
                </a:cubicBezTo>
                <a:cubicBezTo>
                  <a:pt x="1040867" y="440059"/>
                  <a:pt x="1019866" y="429416"/>
                  <a:pt x="1005840" y="413052"/>
                </a:cubicBezTo>
                <a:cubicBezTo>
                  <a:pt x="907904" y="298794"/>
                  <a:pt x="1010982" y="394049"/>
                  <a:pt x="914400" y="321612"/>
                </a:cubicBezTo>
                <a:cubicBezTo>
                  <a:pt x="888378" y="302095"/>
                  <a:pt x="861201" y="283653"/>
                  <a:pt x="838200" y="260652"/>
                </a:cubicBezTo>
                <a:cubicBezTo>
                  <a:pt x="825248" y="247700"/>
                  <a:pt x="822023" y="226374"/>
                  <a:pt x="807720" y="214932"/>
                </a:cubicBezTo>
                <a:cubicBezTo>
                  <a:pt x="795176" y="204897"/>
                  <a:pt x="776368" y="206876"/>
                  <a:pt x="762000" y="199692"/>
                </a:cubicBezTo>
                <a:cubicBezTo>
                  <a:pt x="745617" y="191501"/>
                  <a:pt x="730933" y="180202"/>
                  <a:pt x="716280" y="169212"/>
                </a:cubicBezTo>
                <a:cubicBezTo>
                  <a:pt x="690258" y="149695"/>
                  <a:pt x="668514" y="124049"/>
                  <a:pt x="640080" y="108252"/>
                </a:cubicBezTo>
                <a:cubicBezTo>
                  <a:pt x="621770" y="98080"/>
                  <a:pt x="599182" y="99031"/>
                  <a:pt x="579120" y="93012"/>
                </a:cubicBezTo>
                <a:cubicBezTo>
                  <a:pt x="548346" y="83780"/>
                  <a:pt x="519185" y="68833"/>
                  <a:pt x="487680" y="62532"/>
                </a:cubicBezTo>
                <a:cubicBezTo>
                  <a:pt x="462280" y="57452"/>
                  <a:pt x="436291" y="54735"/>
                  <a:pt x="411480" y="47292"/>
                </a:cubicBezTo>
                <a:cubicBezTo>
                  <a:pt x="385277" y="39431"/>
                  <a:pt x="360895" y="26418"/>
                  <a:pt x="335280" y="16812"/>
                </a:cubicBezTo>
                <a:cubicBezTo>
                  <a:pt x="320238" y="11171"/>
                  <a:pt x="305545" y="3170"/>
                  <a:pt x="289560" y="1572"/>
                </a:cubicBezTo>
                <a:cubicBezTo>
                  <a:pt x="254176" y="-1966"/>
                  <a:pt x="218440" y="1572"/>
                  <a:pt x="182880" y="1572"/>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IE"/>
          </a:p>
        </p:txBody>
      </p:sp>
      <p:pic>
        <p:nvPicPr>
          <p:cNvPr id="16" name="Picture 15">
            <a:extLst>
              <a:ext uri="{FF2B5EF4-FFF2-40B4-BE49-F238E27FC236}">
                <a16:creationId xmlns:a16="http://schemas.microsoft.com/office/drawing/2014/main" id="{4B4A3305-21BA-4D79-A7D4-FED26E7962E4}"/>
              </a:ext>
            </a:extLst>
          </p:cNvPr>
          <p:cNvPicPr>
            <a:picLocks noChangeAspect="1"/>
          </p:cNvPicPr>
          <p:nvPr/>
        </p:nvPicPr>
        <p:blipFill>
          <a:blip r:embed="rId2"/>
          <a:stretch>
            <a:fillRect/>
          </a:stretch>
        </p:blipFill>
        <p:spPr>
          <a:xfrm>
            <a:off x="289166" y="2161957"/>
            <a:ext cx="1866900" cy="1866900"/>
          </a:xfrm>
          <a:prstGeom prst="rect">
            <a:avLst/>
          </a:prstGeom>
        </p:spPr>
      </p:pic>
    </p:spTree>
    <p:extLst>
      <p:ext uri="{BB962C8B-B14F-4D97-AF65-F5344CB8AC3E}">
        <p14:creationId xmlns:p14="http://schemas.microsoft.com/office/powerpoint/2010/main" val="243773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heel(1)">
                                      <p:cBhvr>
                                        <p:cTn id="3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12" grpId="0"/>
      <p:bldP spid="13"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17CA02-9966-424C-A23A-87D4D2EA9AEB}"/>
              </a:ext>
            </a:extLst>
          </p:cNvPr>
          <p:cNvSpPr>
            <a:spLocks noGrp="1"/>
          </p:cNvSpPr>
          <p:nvPr>
            <p:ph idx="1"/>
          </p:nvPr>
        </p:nvSpPr>
        <p:spPr>
          <a:xfrm>
            <a:off x="457200" y="404665"/>
            <a:ext cx="8229600" cy="864096"/>
          </a:xfrm>
        </p:spPr>
        <p:txBody>
          <a:bodyPr>
            <a:normAutofit/>
          </a:bodyPr>
          <a:lstStyle/>
          <a:p>
            <a:pPr marL="0" indent="0">
              <a:buNone/>
            </a:pPr>
            <a:r>
              <a:rPr lang="en-GB" sz="2800" dirty="0"/>
              <a:t>What is the typical temperature of ….. </a:t>
            </a:r>
          </a:p>
          <a:p>
            <a:pPr marL="0" indent="0">
              <a:buNone/>
            </a:pPr>
            <a:endParaRPr lang="en-IE" sz="2800" dirty="0"/>
          </a:p>
        </p:txBody>
      </p:sp>
      <p:sp>
        <p:nvSpPr>
          <p:cNvPr id="5" name="TextBox 4">
            <a:extLst>
              <a:ext uri="{FF2B5EF4-FFF2-40B4-BE49-F238E27FC236}">
                <a16:creationId xmlns:a16="http://schemas.microsoft.com/office/drawing/2014/main" id="{31059DAF-8418-4555-B8AD-0B6F11AF394E}"/>
              </a:ext>
            </a:extLst>
          </p:cNvPr>
          <p:cNvSpPr txBox="1"/>
          <p:nvPr/>
        </p:nvSpPr>
        <p:spPr>
          <a:xfrm>
            <a:off x="1187624" y="1412776"/>
            <a:ext cx="3960440" cy="523220"/>
          </a:xfrm>
          <a:prstGeom prst="rect">
            <a:avLst/>
          </a:prstGeom>
          <a:noFill/>
        </p:spPr>
        <p:txBody>
          <a:bodyPr wrap="square" rtlCol="0">
            <a:spAutoFit/>
          </a:bodyPr>
          <a:lstStyle/>
          <a:p>
            <a:r>
              <a:rPr lang="en-GB" sz="2800" dirty="0"/>
              <a:t>…the Irish Sea in July</a:t>
            </a:r>
            <a:r>
              <a:rPr lang="en-IE" sz="2800" dirty="0"/>
              <a:t>?</a:t>
            </a:r>
            <a:endParaRPr lang="en-GB" sz="2800" dirty="0"/>
          </a:p>
        </p:txBody>
      </p:sp>
      <p:sp>
        <p:nvSpPr>
          <p:cNvPr id="6" name="TextBox 5">
            <a:hlinkClick r:id="rId2"/>
            <a:extLst>
              <a:ext uri="{FF2B5EF4-FFF2-40B4-BE49-F238E27FC236}">
                <a16:creationId xmlns:a16="http://schemas.microsoft.com/office/drawing/2014/main" id="{671EBB65-3D44-4055-A0E0-8160043E184F}"/>
              </a:ext>
            </a:extLst>
          </p:cNvPr>
          <p:cNvSpPr txBox="1"/>
          <p:nvPr/>
        </p:nvSpPr>
        <p:spPr>
          <a:xfrm>
            <a:off x="3405156" y="2272145"/>
            <a:ext cx="5256584" cy="523220"/>
          </a:xfrm>
          <a:prstGeom prst="rect">
            <a:avLst/>
          </a:prstGeom>
          <a:noFill/>
        </p:spPr>
        <p:txBody>
          <a:bodyPr wrap="square" rtlCol="0">
            <a:spAutoFit/>
          </a:bodyPr>
          <a:lstStyle/>
          <a:p>
            <a:r>
              <a:rPr lang="en-GB" sz="2800" dirty="0"/>
              <a:t>4</a:t>
            </a:r>
            <a:r>
              <a:rPr lang="en-GB" sz="2800" baseline="30000" dirty="0"/>
              <a:t>o</a:t>
            </a:r>
            <a:r>
              <a:rPr lang="en-GB" sz="2800" dirty="0"/>
              <a:t>C        14</a:t>
            </a:r>
            <a:r>
              <a:rPr lang="en-GB" sz="2800" baseline="30000" dirty="0"/>
              <a:t>o</a:t>
            </a:r>
            <a:r>
              <a:rPr lang="en-GB" sz="2800" dirty="0"/>
              <a:t>C           24</a:t>
            </a:r>
            <a:r>
              <a:rPr lang="en-GB" sz="2800" baseline="30000" dirty="0"/>
              <a:t>o</a:t>
            </a:r>
            <a:r>
              <a:rPr lang="en-GB" sz="2800" dirty="0"/>
              <a:t>C         34</a:t>
            </a:r>
            <a:r>
              <a:rPr lang="en-GB" sz="2800" baseline="30000" dirty="0"/>
              <a:t>o</a:t>
            </a:r>
            <a:r>
              <a:rPr lang="en-GB" sz="2800" dirty="0"/>
              <a:t>C       </a:t>
            </a:r>
            <a:endParaRPr lang="en-IE" sz="2800" dirty="0"/>
          </a:p>
        </p:txBody>
      </p:sp>
      <p:sp>
        <p:nvSpPr>
          <p:cNvPr id="7" name="Freeform: Shape 6">
            <a:extLst>
              <a:ext uri="{FF2B5EF4-FFF2-40B4-BE49-F238E27FC236}">
                <a16:creationId xmlns:a16="http://schemas.microsoft.com/office/drawing/2014/main" id="{A4730426-BD77-4A71-B51E-56F9BAF7F51A}"/>
              </a:ext>
            </a:extLst>
          </p:cNvPr>
          <p:cNvSpPr/>
          <p:nvPr/>
        </p:nvSpPr>
        <p:spPr>
          <a:xfrm>
            <a:off x="4477856" y="2075769"/>
            <a:ext cx="1112612" cy="915972"/>
          </a:xfrm>
          <a:custGeom>
            <a:avLst/>
            <a:gdLst>
              <a:gd name="connsiteX0" fmla="*/ 502920 w 1112612"/>
              <a:gd name="connsiteY0" fmla="*/ 47292 h 915972"/>
              <a:gd name="connsiteX1" fmla="*/ 365760 w 1112612"/>
              <a:gd name="connsiteY1" fmla="*/ 77772 h 915972"/>
              <a:gd name="connsiteX2" fmla="*/ 213360 w 1112612"/>
              <a:gd name="connsiteY2" fmla="*/ 199692 h 915972"/>
              <a:gd name="connsiteX3" fmla="*/ 167640 w 1112612"/>
              <a:gd name="connsiteY3" fmla="*/ 214932 h 915972"/>
              <a:gd name="connsiteX4" fmla="*/ 60960 w 1112612"/>
              <a:gd name="connsiteY4" fmla="*/ 336852 h 915972"/>
              <a:gd name="connsiteX5" fmla="*/ 0 w 1112612"/>
              <a:gd name="connsiteY5" fmla="*/ 443532 h 915972"/>
              <a:gd name="connsiteX6" fmla="*/ 15240 w 1112612"/>
              <a:gd name="connsiteY6" fmla="*/ 748332 h 915972"/>
              <a:gd name="connsiteX7" fmla="*/ 121920 w 1112612"/>
              <a:gd name="connsiteY7" fmla="*/ 824532 h 915972"/>
              <a:gd name="connsiteX8" fmla="*/ 167640 w 1112612"/>
              <a:gd name="connsiteY8" fmla="*/ 839772 h 915972"/>
              <a:gd name="connsiteX9" fmla="*/ 243840 w 1112612"/>
              <a:gd name="connsiteY9" fmla="*/ 870252 h 915972"/>
              <a:gd name="connsiteX10" fmla="*/ 396240 w 1112612"/>
              <a:gd name="connsiteY10" fmla="*/ 915972 h 915972"/>
              <a:gd name="connsiteX11" fmla="*/ 838200 w 1112612"/>
              <a:gd name="connsiteY11" fmla="*/ 900732 h 915972"/>
              <a:gd name="connsiteX12" fmla="*/ 1051560 w 1112612"/>
              <a:gd name="connsiteY12" fmla="*/ 794052 h 915972"/>
              <a:gd name="connsiteX13" fmla="*/ 1097280 w 1112612"/>
              <a:gd name="connsiteY13" fmla="*/ 763572 h 915972"/>
              <a:gd name="connsiteX14" fmla="*/ 1112520 w 1112612"/>
              <a:gd name="connsiteY14" fmla="*/ 717852 h 915972"/>
              <a:gd name="connsiteX15" fmla="*/ 1066800 w 1112612"/>
              <a:gd name="connsiteY15" fmla="*/ 519732 h 915972"/>
              <a:gd name="connsiteX16" fmla="*/ 1051560 w 1112612"/>
              <a:gd name="connsiteY16" fmla="*/ 458772 h 915972"/>
              <a:gd name="connsiteX17" fmla="*/ 1005840 w 1112612"/>
              <a:gd name="connsiteY17" fmla="*/ 413052 h 915972"/>
              <a:gd name="connsiteX18" fmla="*/ 914400 w 1112612"/>
              <a:gd name="connsiteY18" fmla="*/ 321612 h 915972"/>
              <a:gd name="connsiteX19" fmla="*/ 838200 w 1112612"/>
              <a:gd name="connsiteY19" fmla="*/ 260652 h 915972"/>
              <a:gd name="connsiteX20" fmla="*/ 807720 w 1112612"/>
              <a:gd name="connsiteY20" fmla="*/ 214932 h 915972"/>
              <a:gd name="connsiteX21" fmla="*/ 762000 w 1112612"/>
              <a:gd name="connsiteY21" fmla="*/ 199692 h 915972"/>
              <a:gd name="connsiteX22" fmla="*/ 716280 w 1112612"/>
              <a:gd name="connsiteY22" fmla="*/ 169212 h 915972"/>
              <a:gd name="connsiteX23" fmla="*/ 640080 w 1112612"/>
              <a:gd name="connsiteY23" fmla="*/ 108252 h 915972"/>
              <a:gd name="connsiteX24" fmla="*/ 579120 w 1112612"/>
              <a:gd name="connsiteY24" fmla="*/ 93012 h 915972"/>
              <a:gd name="connsiteX25" fmla="*/ 487680 w 1112612"/>
              <a:gd name="connsiteY25" fmla="*/ 62532 h 915972"/>
              <a:gd name="connsiteX26" fmla="*/ 411480 w 1112612"/>
              <a:gd name="connsiteY26" fmla="*/ 47292 h 915972"/>
              <a:gd name="connsiteX27" fmla="*/ 335280 w 1112612"/>
              <a:gd name="connsiteY27" fmla="*/ 16812 h 915972"/>
              <a:gd name="connsiteX28" fmla="*/ 289560 w 1112612"/>
              <a:gd name="connsiteY28" fmla="*/ 1572 h 915972"/>
              <a:gd name="connsiteX29" fmla="*/ 182880 w 1112612"/>
              <a:gd name="connsiteY29" fmla="*/ 1572 h 91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2612" h="915972">
                <a:moveTo>
                  <a:pt x="502920" y="47292"/>
                </a:moveTo>
                <a:cubicBezTo>
                  <a:pt x="494903" y="48895"/>
                  <a:pt x="380108" y="70598"/>
                  <a:pt x="365760" y="77772"/>
                </a:cubicBezTo>
                <a:cubicBezTo>
                  <a:pt x="192488" y="164408"/>
                  <a:pt x="345661" y="105192"/>
                  <a:pt x="213360" y="199692"/>
                </a:cubicBezTo>
                <a:cubicBezTo>
                  <a:pt x="200288" y="209029"/>
                  <a:pt x="182880" y="209852"/>
                  <a:pt x="167640" y="214932"/>
                </a:cubicBezTo>
                <a:cubicBezTo>
                  <a:pt x="71829" y="374616"/>
                  <a:pt x="177363" y="220449"/>
                  <a:pt x="60960" y="336852"/>
                </a:cubicBezTo>
                <a:cubicBezTo>
                  <a:pt x="39419" y="358393"/>
                  <a:pt x="11953" y="419626"/>
                  <a:pt x="0" y="443532"/>
                </a:cubicBezTo>
                <a:cubicBezTo>
                  <a:pt x="5080" y="545132"/>
                  <a:pt x="2083" y="647460"/>
                  <a:pt x="15240" y="748332"/>
                </a:cubicBezTo>
                <a:cubicBezTo>
                  <a:pt x="22070" y="800695"/>
                  <a:pt x="86702" y="811325"/>
                  <a:pt x="121920" y="824532"/>
                </a:cubicBezTo>
                <a:cubicBezTo>
                  <a:pt x="136962" y="830173"/>
                  <a:pt x="152598" y="834131"/>
                  <a:pt x="167640" y="839772"/>
                </a:cubicBezTo>
                <a:cubicBezTo>
                  <a:pt x="193255" y="849378"/>
                  <a:pt x="217637" y="862391"/>
                  <a:pt x="243840" y="870252"/>
                </a:cubicBezTo>
                <a:cubicBezTo>
                  <a:pt x="449891" y="932067"/>
                  <a:pt x="187183" y="832349"/>
                  <a:pt x="396240" y="915972"/>
                </a:cubicBezTo>
                <a:cubicBezTo>
                  <a:pt x="543560" y="910892"/>
                  <a:pt x="691989" y="919477"/>
                  <a:pt x="838200" y="900732"/>
                </a:cubicBezTo>
                <a:cubicBezTo>
                  <a:pt x="946318" y="886871"/>
                  <a:pt x="978335" y="846356"/>
                  <a:pt x="1051560" y="794052"/>
                </a:cubicBezTo>
                <a:cubicBezTo>
                  <a:pt x="1066465" y="783406"/>
                  <a:pt x="1082040" y="773732"/>
                  <a:pt x="1097280" y="763572"/>
                </a:cubicBezTo>
                <a:cubicBezTo>
                  <a:pt x="1102360" y="748332"/>
                  <a:pt x="1113752" y="733869"/>
                  <a:pt x="1112520" y="717852"/>
                </a:cubicBezTo>
                <a:cubicBezTo>
                  <a:pt x="1101843" y="579046"/>
                  <a:pt x="1091305" y="605500"/>
                  <a:pt x="1066800" y="519732"/>
                </a:cubicBezTo>
                <a:cubicBezTo>
                  <a:pt x="1061046" y="499593"/>
                  <a:pt x="1061952" y="476958"/>
                  <a:pt x="1051560" y="458772"/>
                </a:cubicBezTo>
                <a:cubicBezTo>
                  <a:pt x="1040867" y="440059"/>
                  <a:pt x="1019866" y="429416"/>
                  <a:pt x="1005840" y="413052"/>
                </a:cubicBezTo>
                <a:cubicBezTo>
                  <a:pt x="907904" y="298794"/>
                  <a:pt x="1010982" y="394049"/>
                  <a:pt x="914400" y="321612"/>
                </a:cubicBezTo>
                <a:cubicBezTo>
                  <a:pt x="888378" y="302095"/>
                  <a:pt x="861201" y="283653"/>
                  <a:pt x="838200" y="260652"/>
                </a:cubicBezTo>
                <a:cubicBezTo>
                  <a:pt x="825248" y="247700"/>
                  <a:pt x="822023" y="226374"/>
                  <a:pt x="807720" y="214932"/>
                </a:cubicBezTo>
                <a:cubicBezTo>
                  <a:pt x="795176" y="204897"/>
                  <a:pt x="776368" y="206876"/>
                  <a:pt x="762000" y="199692"/>
                </a:cubicBezTo>
                <a:cubicBezTo>
                  <a:pt x="745617" y="191501"/>
                  <a:pt x="730933" y="180202"/>
                  <a:pt x="716280" y="169212"/>
                </a:cubicBezTo>
                <a:cubicBezTo>
                  <a:pt x="690258" y="149695"/>
                  <a:pt x="668514" y="124049"/>
                  <a:pt x="640080" y="108252"/>
                </a:cubicBezTo>
                <a:cubicBezTo>
                  <a:pt x="621770" y="98080"/>
                  <a:pt x="599182" y="99031"/>
                  <a:pt x="579120" y="93012"/>
                </a:cubicBezTo>
                <a:cubicBezTo>
                  <a:pt x="548346" y="83780"/>
                  <a:pt x="519185" y="68833"/>
                  <a:pt x="487680" y="62532"/>
                </a:cubicBezTo>
                <a:cubicBezTo>
                  <a:pt x="462280" y="57452"/>
                  <a:pt x="436291" y="54735"/>
                  <a:pt x="411480" y="47292"/>
                </a:cubicBezTo>
                <a:cubicBezTo>
                  <a:pt x="385277" y="39431"/>
                  <a:pt x="360895" y="26418"/>
                  <a:pt x="335280" y="16812"/>
                </a:cubicBezTo>
                <a:cubicBezTo>
                  <a:pt x="320238" y="11171"/>
                  <a:pt x="305545" y="3170"/>
                  <a:pt x="289560" y="1572"/>
                </a:cubicBezTo>
                <a:cubicBezTo>
                  <a:pt x="254176" y="-1966"/>
                  <a:pt x="218440" y="1572"/>
                  <a:pt x="182880" y="1572"/>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IE"/>
          </a:p>
        </p:txBody>
      </p:sp>
      <p:sp>
        <p:nvSpPr>
          <p:cNvPr id="12" name="TextBox 11">
            <a:extLst>
              <a:ext uri="{FF2B5EF4-FFF2-40B4-BE49-F238E27FC236}">
                <a16:creationId xmlns:a16="http://schemas.microsoft.com/office/drawing/2014/main" id="{499DA0AD-F5D2-4467-A11B-D032A11C1981}"/>
              </a:ext>
            </a:extLst>
          </p:cNvPr>
          <p:cNvSpPr txBox="1"/>
          <p:nvPr/>
        </p:nvSpPr>
        <p:spPr>
          <a:xfrm>
            <a:off x="1169656" y="4120141"/>
            <a:ext cx="3960440" cy="523220"/>
          </a:xfrm>
          <a:prstGeom prst="rect">
            <a:avLst/>
          </a:prstGeom>
          <a:noFill/>
        </p:spPr>
        <p:txBody>
          <a:bodyPr wrap="square" rtlCol="0">
            <a:spAutoFit/>
          </a:bodyPr>
          <a:lstStyle/>
          <a:p>
            <a:r>
              <a:rPr lang="en-GB" sz="2800" dirty="0"/>
              <a:t>…the Irish Sea in January</a:t>
            </a:r>
            <a:r>
              <a:rPr lang="en-IE" sz="2800" dirty="0"/>
              <a:t>?</a:t>
            </a:r>
            <a:endParaRPr lang="en-GB" sz="2800" dirty="0"/>
          </a:p>
        </p:txBody>
      </p:sp>
      <p:sp>
        <p:nvSpPr>
          <p:cNvPr id="13" name="TextBox 12">
            <a:hlinkClick r:id="rId2"/>
            <a:extLst>
              <a:ext uri="{FF2B5EF4-FFF2-40B4-BE49-F238E27FC236}">
                <a16:creationId xmlns:a16="http://schemas.microsoft.com/office/drawing/2014/main" id="{B9158561-7BAD-41F4-B24A-03317519AE48}"/>
              </a:ext>
            </a:extLst>
          </p:cNvPr>
          <p:cNvSpPr txBox="1"/>
          <p:nvPr/>
        </p:nvSpPr>
        <p:spPr>
          <a:xfrm>
            <a:off x="3635896" y="5046514"/>
            <a:ext cx="5256584" cy="523220"/>
          </a:xfrm>
          <a:prstGeom prst="rect">
            <a:avLst/>
          </a:prstGeom>
          <a:noFill/>
        </p:spPr>
        <p:txBody>
          <a:bodyPr wrap="square" rtlCol="0">
            <a:spAutoFit/>
          </a:bodyPr>
          <a:lstStyle/>
          <a:p>
            <a:r>
              <a:rPr lang="en-GB" sz="2800" dirty="0"/>
              <a:t>0</a:t>
            </a:r>
            <a:r>
              <a:rPr lang="en-GB" sz="2800" baseline="30000" dirty="0"/>
              <a:t>o</a:t>
            </a:r>
            <a:r>
              <a:rPr lang="en-GB" sz="2800" dirty="0"/>
              <a:t>C      3</a:t>
            </a:r>
            <a:r>
              <a:rPr lang="en-GB" sz="2800" baseline="30000" dirty="0"/>
              <a:t>o</a:t>
            </a:r>
            <a:r>
              <a:rPr lang="en-GB" sz="2800" dirty="0"/>
              <a:t>C         9</a:t>
            </a:r>
            <a:r>
              <a:rPr lang="en-GB" sz="2800" baseline="30000" dirty="0"/>
              <a:t>o</a:t>
            </a:r>
            <a:r>
              <a:rPr lang="en-GB" sz="2800" dirty="0"/>
              <a:t>C        14</a:t>
            </a:r>
            <a:r>
              <a:rPr lang="en-GB" sz="2800" baseline="30000" dirty="0"/>
              <a:t>o</a:t>
            </a:r>
            <a:r>
              <a:rPr lang="en-GB" sz="2800" dirty="0"/>
              <a:t>C       </a:t>
            </a:r>
            <a:endParaRPr lang="en-IE" sz="2800" dirty="0"/>
          </a:p>
        </p:txBody>
      </p:sp>
      <p:sp>
        <p:nvSpPr>
          <p:cNvPr id="14" name="Freeform: Shape 13">
            <a:extLst>
              <a:ext uri="{FF2B5EF4-FFF2-40B4-BE49-F238E27FC236}">
                <a16:creationId xmlns:a16="http://schemas.microsoft.com/office/drawing/2014/main" id="{27183992-E504-48E4-A3AD-F56E3CDDFB7B}"/>
              </a:ext>
            </a:extLst>
          </p:cNvPr>
          <p:cNvSpPr/>
          <p:nvPr/>
        </p:nvSpPr>
        <p:spPr>
          <a:xfrm>
            <a:off x="5707882" y="4725628"/>
            <a:ext cx="1112612" cy="915972"/>
          </a:xfrm>
          <a:custGeom>
            <a:avLst/>
            <a:gdLst>
              <a:gd name="connsiteX0" fmla="*/ 502920 w 1112612"/>
              <a:gd name="connsiteY0" fmla="*/ 47292 h 915972"/>
              <a:gd name="connsiteX1" fmla="*/ 365760 w 1112612"/>
              <a:gd name="connsiteY1" fmla="*/ 77772 h 915972"/>
              <a:gd name="connsiteX2" fmla="*/ 213360 w 1112612"/>
              <a:gd name="connsiteY2" fmla="*/ 199692 h 915972"/>
              <a:gd name="connsiteX3" fmla="*/ 167640 w 1112612"/>
              <a:gd name="connsiteY3" fmla="*/ 214932 h 915972"/>
              <a:gd name="connsiteX4" fmla="*/ 60960 w 1112612"/>
              <a:gd name="connsiteY4" fmla="*/ 336852 h 915972"/>
              <a:gd name="connsiteX5" fmla="*/ 0 w 1112612"/>
              <a:gd name="connsiteY5" fmla="*/ 443532 h 915972"/>
              <a:gd name="connsiteX6" fmla="*/ 15240 w 1112612"/>
              <a:gd name="connsiteY6" fmla="*/ 748332 h 915972"/>
              <a:gd name="connsiteX7" fmla="*/ 121920 w 1112612"/>
              <a:gd name="connsiteY7" fmla="*/ 824532 h 915972"/>
              <a:gd name="connsiteX8" fmla="*/ 167640 w 1112612"/>
              <a:gd name="connsiteY8" fmla="*/ 839772 h 915972"/>
              <a:gd name="connsiteX9" fmla="*/ 243840 w 1112612"/>
              <a:gd name="connsiteY9" fmla="*/ 870252 h 915972"/>
              <a:gd name="connsiteX10" fmla="*/ 396240 w 1112612"/>
              <a:gd name="connsiteY10" fmla="*/ 915972 h 915972"/>
              <a:gd name="connsiteX11" fmla="*/ 838200 w 1112612"/>
              <a:gd name="connsiteY11" fmla="*/ 900732 h 915972"/>
              <a:gd name="connsiteX12" fmla="*/ 1051560 w 1112612"/>
              <a:gd name="connsiteY12" fmla="*/ 794052 h 915972"/>
              <a:gd name="connsiteX13" fmla="*/ 1097280 w 1112612"/>
              <a:gd name="connsiteY13" fmla="*/ 763572 h 915972"/>
              <a:gd name="connsiteX14" fmla="*/ 1112520 w 1112612"/>
              <a:gd name="connsiteY14" fmla="*/ 717852 h 915972"/>
              <a:gd name="connsiteX15" fmla="*/ 1066800 w 1112612"/>
              <a:gd name="connsiteY15" fmla="*/ 519732 h 915972"/>
              <a:gd name="connsiteX16" fmla="*/ 1051560 w 1112612"/>
              <a:gd name="connsiteY16" fmla="*/ 458772 h 915972"/>
              <a:gd name="connsiteX17" fmla="*/ 1005840 w 1112612"/>
              <a:gd name="connsiteY17" fmla="*/ 413052 h 915972"/>
              <a:gd name="connsiteX18" fmla="*/ 914400 w 1112612"/>
              <a:gd name="connsiteY18" fmla="*/ 321612 h 915972"/>
              <a:gd name="connsiteX19" fmla="*/ 838200 w 1112612"/>
              <a:gd name="connsiteY19" fmla="*/ 260652 h 915972"/>
              <a:gd name="connsiteX20" fmla="*/ 807720 w 1112612"/>
              <a:gd name="connsiteY20" fmla="*/ 214932 h 915972"/>
              <a:gd name="connsiteX21" fmla="*/ 762000 w 1112612"/>
              <a:gd name="connsiteY21" fmla="*/ 199692 h 915972"/>
              <a:gd name="connsiteX22" fmla="*/ 716280 w 1112612"/>
              <a:gd name="connsiteY22" fmla="*/ 169212 h 915972"/>
              <a:gd name="connsiteX23" fmla="*/ 640080 w 1112612"/>
              <a:gd name="connsiteY23" fmla="*/ 108252 h 915972"/>
              <a:gd name="connsiteX24" fmla="*/ 579120 w 1112612"/>
              <a:gd name="connsiteY24" fmla="*/ 93012 h 915972"/>
              <a:gd name="connsiteX25" fmla="*/ 487680 w 1112612"/>
              <a:gd name="connsiteY25" fmla="*/ 62532 h 915972"/>
              <a:gd name="connsiteX26" fmla="*/ 411480 w 1112612"/>
              <a:gd name="connsiteY26" fmla="*/ 47292 h 915972"/>
              <a:gd name="connsiteX27" fmla="*/ 335280 w 1112612"/>
              <a:gd name="connsiteY27" fmla="*/ 16812 h 915972"/>
              <a:gd name="connsiteX28" fmla="*/ 289560 w 1112612"/>
              <a:gd name="connsiteY28" fmla="*/ 1572 h 915972"/>
              <a:gd name="connsiteX29" fmla="*/ 182880 w 1112612"/>
              <a:gd name="connsiteY29" fmla="*/ 1572 h 91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2612" h="915972">
                <a:moveTo>
                  <a:pt x="502920" y="47292"/>
                </a:moveTo>
                <a:cubicBezTo>
                  <a:pt x="494903" y="48895"/>
                  <a:pt x="380108" y="70598"/>
                  <a:pt x="365760" y="77772"/>
                </a:cubicBezTo>
                <a:cubicBezTo>
                  <a:pt x="192488" y="164408"/>
                  <a:pt x="345661" y="105192"/>
                  <a:pt x="213360" y="199692"/>
                </a:cubicBezTo>
                <a:cubicBezTo>
                  <a:pt x="200288" y="209029"/>
                  <a:pt x="182880" y="209852"/>
                  <a:pt x="167640" y="214932"/>
                </a:cubicBezTo>
                <a:cubicBezTo>
                  <a:pt x="71829" y="374616"/>
                  <a:pt x="177363" y="220449"/>
                  <a:pt x="60960" y="336852"/>
                </a:cubicBezTo>
                <a:cubicBezTo>
                  <a:pt x="39419" y="358393"/>
                  <a:pt x="11953" y="419626"/>
                  <a:pt x="0" y="443532"/>
                </a:cubicBezTo>
                <a:cubicBezTo>
                  <a:pt x="5080" y="545132"/>
                  <a:pt x="2083" y="647460"/>
                  <a:pt x="15240" y="748332"/>
                </a:cubicBezTo>
                <a:cubicBezTo>
                  <a:pt x="22070" y="800695"/>
                  <a:pt x="86702" y="811325"/>
                  <a:pt x="121920" y="824532"/>
                </a:cubicBezTo>
                <a:cubicBezTo>
                  <a:pt x="136962" y="830173"/>
                  <a:pt x="152598" y="834131"/>
                  <a:pt x="167640" y="839772"/>
                </a:cubicBezTo>
                <a:cubicBezTo>
                  <a:pt x="193255" y="849378"/>
                  <a:pt x="217637" y="862391"/>
                  <a:pt x="243840" y="870252"/>
                </a:cubicBezTo>
                <a:cubicBezTo>
                  <a:pt x="449891" y="932067"/>
                  <a:pt x="187183" y="832349"/>
                  <a:pt x="396240" y="915972"/>
                </a:cubicBezTo>
                <a:cubicBezTo>
                  <a:pt x="543560" y="910892"/>
                  <a:pt x="691989" y="919477"/>
                  <a:pt x="838200" y="900732"/>
                </a:cubicBezTo>
                <a:cubicBezTo>
                  <a:pt x="946318" y="886871"/>
                  <a:pt x="978335" y="846356"/>
                  <a:pt x="1051560" y="794052"/>
                </a:cubicBezTo>
                <a:cubicBezTo>
                  <a:pt x="1066465" y="783406"/>
                  <a:pt x="1082040" y="773732"/>
                  <a:pt x="1097280" y="763572"/>
                </a:cubicBezTo>
                <a:cubicBezTo>
                  <a:pt x="1102360" y="748332"/>
                  <a:pt x="1113752" y="733869"/>
                  <a:pt x="1112520" y="717852"/>
                </a:cubicBezTo>
                <a:cubicBezTo>
                  <a:pt x="1101843" y="579046"/>
                  <a:pt x="1091305" y="605500"/>
                  <a:pt x="1066800" y="519732"/>
                </a:cubicBezTo>
                <a:cubicBezTo>
                  <a:pt x="1061046" y="499593"/>
                  <a:pt x="1061952" y="476958"/>
                  <a:pt x="1051560" y="458772"/>
                </a:cubicBezTo>
                <a:cubicBezTo>
                  <a:pt x="1040867" y="440059"/>
                  <a:pt x="1019866" y="429416"/>
                  <a:pt x="1005840" y="413052"/>
                </a:cubicBezTo>
                <a:cubicBezTo>
                  <a:pt x="907904" y="298794"/>
                  <a:pt x="1010982" y="394049"/>
                  <a:pt x="914400" y="321612"/>
                </a:cubicBezTo>
                <a:cubicBezTo>
                  <a:pt x="888378" y="302095"/>
                  <a:pt x="861201" y="283653"/>
                  <a:pt x="838200" y="260652"/>
                </a:cubicBezTo>
                <a:cubicBezTo>
                  <a:pt x="825248" y="247700"/>
                  <a:pt x="822023" y="226374"/>
                  <a:pt x="807720" y="214932"/>
                </a:cubicBezTo>
                <a:cubicBezTo>
                  <a:pt x="795176" y="204897"/>
                  <a:pt x="776368" y="206876"/>
                  <a:pt x="762000" y="199692"/>
                </a:cubicBezTo>
                <a:cubicBezTo>
                  <a:pt x="745617" y="191501"/>
                  <a:pt x="730933" y="180202"/>
                  <a:pt x="716280" y="169212"/>
                </a:cubicBezTo>
                <a:cubicBezTo>
                  <a:pt x="690258" y="149695"/>
                  <a:pt x="668514" y="124049"/>
                  <a:pt x="640080" y="108252"/>
                </a:cubicBezTo>
                <a:cubicBezTo>
                  <a:pt x="621770" y="98080"/>
                  <a:pt x="599182" y="99031"/>
                  <a:pt x="579120" y="93012"/>
                </a:cubicBezTo>
                <a:cubicBezTo>
                  <a:pt x="548346" y="83780"/>
                  <a:pt x="519185" y="68833"/>
                  <a:pt x="487680" y="62532"/>
                </a:cubicBezTo>
                <a:cubicBezTo>
                  <a:pt x="462280" y="57452"/>
                  <a:pt x="436291" y="54735"/>
                  <a:pt x="411480" y="47292"/>
                </a:cubicBezTo>
                <a:cubicBezTo>
                  <a:pt x="385277" y="39431"/>
                  <a:pt x="360895" y="26418"/>
                  <a:pt x="335280" y="16812"/>
                </a:cubicBezTo>
                <a:cubicBezTo>
                  <a:pt x="320238" y="11171"/>
                  <a:pt x="305545" y="3170"/>
                  <a:pt x="289560" y="1572"/>
                </a:cubicBezTo>
                <a:cubicBezTo>
                  <a:pt x="254176" y="-1966"/>
                  <a:pt x="218440" y="1572"/>
                  <a:pt x="182880" y="1572"/>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IE"/>
          </a:p>
        </p:txBody>
      </p:sp>
      <p:pic>
        <p:nvPicPr>
          <p:cNvPr id="2" name="Picture 1">
            <a:extLst>
              <a:ext uri="{FF2B5EF4-FFF2-40B4-BE49-F238E27FC236}">
                <a16:creationId xmlns:a16="http://schemas.microsoft.com/office/drawing/2014/main" id="{B8A4019E-7C11-48F6-8FD8-C7FD1D0A85B9}"/>
              </a:ext>
            </a:extLst>
          </p:cNvPr>
          <p:cNvPicPr>
            <a:picLocks noChangeAspect="1"/>
          </p:cNvPicPr>
          <p:nvPr/>
        </p:nvPicPr>
        <p:blipFill>
          <a:blip r:embed="rId3"/>
          <a:stretch>
            <a:fillRect/>
          </a:stretch>
        </p:blipFill>
        <p:spPr>
          <a:xfrm>
            <a:off x="482260" y="2140471"/>
            <a:ext cx="2466975" cy="1847850"/>
          </a:xfrm>
          <a:prstGeom prst="rect">
            <a:avLst/>
          </a:prstGeom>
        </p:spPr>
      </p:pic>
    </p:spTree>
    <p:extLst>
      <p:ext uri="{BB962C8B-B14F-4D97-AF65-F5344CB8AC3E}">
        <p14:creationId xmlns:p14="http://schemas.microsoft.com/office/powerpoint/2010/main" val="38618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heel(1)">
                                      <p:cBhvr>
                                        <p:cTn id="3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12" grpId="0"/>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17CA02-9966-424C-A23A-87D4D2EA9AEB}"/>
              </a:ext>
            </a:extLst>
          </p:cNvPr>
          <p:cNvSpPr>
            <a:spLocks noGrp="1"/>
          </p:cNvSpPr>
          <p:nvPr>
            <p:ph idx="1"/>
          </p:nvPr>
        </p:nvSpPr>
        <p:spPr>
          <a:xfrm>
            <a:off x="457200" y="404665"/>
            <a:ext cx="8229600" cy="864096"/>
          </a:xfrm>
        </p:spPr>
        <p:txBody>
          <a:bodyPr>
            <a:normAutofit/>
          </a:bodyPr>
          <a:lstStyle/>
          <a:p>
            <a:pPr marL="0" indent="0">
              <a:buNone/>
            </a:pPr>
            <a:r>
              <a:rPr lang="en-GB" sz="2800" dirty="0"/>
              <a:t>What is the typical temperature of ….. </a:t>
            </a:r>
          </a:p>
          <a:p>
            <a:pPr marL="0" indent="0">
              <a:buNone/>
            </a:pPr>
            <a:endParaRPr lang="en-IE" sz="2800" dirty="0"/>
          </a:p>
        </p:txBody>
      </p:sp>
      <p:sp>
        <p:nvSpPr>
          <p:cNvPr id="5" name="TextBox 4">
            <a:extLst>
              <a:ext uri="{FF2B5EF4-FFF2-40B4-BE49-F238E27FC236}">
                <a16:creationId xmlns:a16="http://schemas.microsoft.com/office/drawing/2014/main" id="{31059DAF-8418-4555-B8AD-0B6F11AF394E}"/>
              </a:ext>
            </a:extLst>
          </p:cNvPr>
          <p:cNvSpPr txBox="1"/>
          <p:nvPr/>
        </p:nvSpPr>
        <p:spPr>
          <a:xfrm>
            <a:off x="1187624" y="1412776"/>
            <a:ext cx="3960440" cy="523220"/>
          </a:xfrm>
          <a:prstGeom prst="rect">
            <a:avLst/>
          </a:prstGeom>
          <a:noFill/>
        </p:spPr>
        <p:txBody>
          <a:bodyPr wrap="square" rtlCol="0">
            <a:spAutoFit/>
          </a:bodyPr>
          <a:lstStyle/>
          <a:p>
            <a:r>
              <a:rPr lang="en-GB" sz="2800" dirty="0"/>
              <a:t>…a campfire</a:t>
            </a:r>
            <a:r>
              <a:rPr lang="en-IE" sz="2800" dirty="0"/>
              <a:t>?</a:t>
            </a:r>
            <a:endParaRPr lang="en-GB" sz="2800" dirty="0"/>
          </a:p>
        </p:txBody>
      </p:sp>
      <p:sp>
        <p:nvSpPr>
          <p:cNvPr id="6" name="TextBox 5">
            <a:hlinkClick r:id="rId2"/>
            <a:extLst>
              <a:ext uri="{FF2B5EF4-FFF2-40B4-BE49-F238E27FC236}">
                <a16:creationId xmlns:a16="http://schemas.microsoft.com/office/drawing/2014/main" id="{671EBB65-3D44-4055-A0E0-8160043E184F}"/>
              </a:ext>
            </a:extLst>
          </p:cNvPr>
          <p:cNvSpPr txBox="1"/>
          <p:nvPr/>
        </p:nvSpPr>
        <p:spPr>
          <a:xfrm>
            <a:off x="3405156" y="2272145"/>
            <a:ext cx="5256584" cy="523220"/>
          </a:xfrm>
          <a:prstGeom prst="rect">
            <a:avLst/>
          </a:prstGeom>
          <a:noFill/>
        </p:spPr>
        <p:txBody>
          <a:bodyPr wrap="square" rtlCol="0">
            <a:spAutoFit/>
          </a:bodyPr>
          <a:lstStyle/>
          <a:p>
            <a:r>
              <a:rPr lang="en-GB" sz="2800" dirty="0"/>
              <a:t>200</a:t>
            </a:r>
            <a:r>
              <a:rPr lang="en-GB" sz="2800" baseline="30000" dirty="0"/>
              <a:t>o</a:t>
            </a:r>
            <a:r>
              <a:rPr lang="en-GB" sz="2800" dirty="0"/>
              <a:t>C     700</a:t>
            </a:r>
            <a:r>
              <a:rPr lang="en-GB" sz="2800" baseline="30000" dirty="0"/>
              <a:t>o</a:t>
            </a:r>
            <a:r>
              <a:rPr lang="en-GB" sz="2800" dirty="0"/>
              <a:t>C     900</a:t>
            </a:r>
            <a:r>
              <a:rPr lang="en-GB" sz="2800" baseline="30000" dirty="0"/>
              <a:t>o</a:t>
            </a:r>
            <a:r>
              <a:rPr lang="en-GB" sz="2800" dirty="0"/>
              <a:t>C    1100</a:t>
            </a:r>
            <a:r>
              <a:rPr lang="en-GB" sz="2800" baseline="30000" dirty="0"/>
              <a:t>o</a:t>
            </a:r>
            <a:r>
              <a:rPr lang="en-GB" sz="2800" dirty="0"/>
              <a:t>C       </a:t>
            </a:r>
            <a:endParaRPr lang="en-IE" sz="2800" dirty="0"/>
          </a:p>
        </p:txBody>
      </p:sp>
      <p:sp>
        <p:nvSpPr>
          <p:cNvPr id="7" name="Freeform: Shape 6">
            <a:extLst>
              <a:ext uri="{FF2B5EF4-FFF2-40B4-BE49-F238E27FC236}">
                <a16:creationId xmlns:a16="http://schemas.microsoft.com/office/drawing/2014/main" id="{A4730426-BD77-4A71-B51E-56F9BAF7F51A}"/>
              </a:ext>
            </a:extLst>
          </p:cNvPr>
          <p:cNvSpPr/>
          <p:nvPr/>
        </p:nvSpPr>
        <p:spPr>
          <a:xfrm>
            <a:off x="5868144" y="1935996"/>
            <a:ext cx="1112612" cy="915972"/>
          </a:xfrm>
          <a:custGeom>
            <a:avLst/>
            <a:gdLst>
              <a:gd name="connsiteX0" fmla="*/ 502920 w 1112612"/>
              <a:gd name="connsiteY0" fmla="*/ 47292 h 915972"/>
              <a:gd name="connsiteX1" fmla="*/ 365760 w 1112612"/>
              <a:gd name="connsiteY1" fmla="*/ 77772 h 915972"/>
              <a:gd name="connsiteX2" fmla="*/ 213360 w 1112612"/>
              <a:gd name="connsiteY2" fmla="*/ 199692 h 915972"/>
              <a:gd name="connsiteX3" fmla="*/ 167640 w 1112612"/>
              <a:gd name="connsiteY3" fmla="*/ 214932 h 915972"/>
              <a:gd name="connsiteX4" fmla="*/ 60960 w 1112612"/>
              <a:gd name="connsiteY4" fmla="*/ 336852 h 915972"/>
              <a:gd name="connsiteX5" fmla="*/ 0 w 1112612"/>
              <a:gd name="connsiteY5" fmla="*/ 443532 h 915972"/>
              <a:gd name="connsiteX6" fmla="*/ 15240 w 1112612"/>
              <a:gd name="connsiteY6" fmla="*/ 748332 h 915972"/>
              <a:gd name="connsiteX7" fmla="*/ 121920 w 1112612"/>
              <a:gd name="connsiteY7" fmla="*/ 824532 h 915972"/>
              <a:gd name="connsiteX8" fmla="*/ 167640 w 1112612"/>
              <a:gd name="connsiteY8" fmla="*/ 839772 h 915972"/>
              <a:gd name="connsiteX9" fmla="*/ 243840 w 1112612"/>
              <a:gd name="connsiteY9" fmla="*/ 870252 h 915972"/>
              <a:gd name="connsiteX10" fmla="*/ 396240 w 1112612"/>
              <a:gd name="connsiteY10" fmla="*/ 915972 h 915972"/>
              <a:gd name="connsiteX11" fmla="*/ 838200 w 1112612"/>
              <a:gd name="connsiteY11" fmla="*/ 900732 h 915972"/>
              <a:gd name="connsiteX12" fmla="*/ 1051560 w 1112612"/>
              <a:gd name="connsiteY12" fmla="*/ 794052 h 915972"/>
              <a:gd name="connsiteX13" fmla="*/ 1097280 w 1112612"/>
              <a:gd name="connsiteY13" fmla="*/ 763572 h 915972"/>
              <a:gd name="connsiteX14" fmla="*/ 1112520 w 1112612"/>
              <a:gd name="connsiteY14" fmla="*/ 717852 h 915972"/>
              <a:gd name="connsiteX15" fmla="*/ 1066800 w 1112612"/>
              <a:gd name="connsiteY15" fmla="*/ 519732 h 915972"/>
              <a:gd name="connsiteX16" fmla="*/ 1051560 w 1112612"/>
              <a:gd name="connsiteY16" fmla="*/ 458772 h 915972"/>
              <a:gd name="connsiteX17" fmla="*/ 1005840 w 1112612"/>
              <a:gd name="connsiteY17" fmla="*/ 413052 h 915972"/>
              <a:gd name="connsiteX18" fmla="*/ 914400 w 1112612"/>
              <a:gd name="connsiteY18" fmla="*/ 321612 h 915972"/>
              <a:gd name="connsiteX19" fmla="*/ 838200 w 1112612"/>
              <a:gd name="connsiteY19" fmla="*/ 260652 h 915972"/>
              <a:gd name="connsiteX20" fmla="*/ 807720 w 1112612"/>
              <a:gd name="connsiteY20" fmla="*/ 214932 h 915972"/>
              <a:gd name="connsiteX21" fmla="*/ 762000 w 1112612"/>
              <a:gd name="connsiteY21" fmla="*/ 199692 h 915972"/>
              <a:gd name="connsiteX22" fmla="*/ 716280 w 1112612"/>
              <a:gd name="connsiteY22" fmla="*/ 169212 h 915972"/>
              <a:gd name="connsiteX23" fmla="*/ 640080 w 1112612"/>
              <a:gd name="connsiteY23" fmla="*/ 108252 h 915972"/>
              <a:gd name="connsiteX24" fmla="*/ 579120 w 1112612"/>
              <a:gd name="connsiteY24" fmla="*/ 93012 h 915972"/>
              <a:gd name="connsiteX25" fmla="*/ 487680 w 1112612"/>
              <a:gd name="connsiteY25" fmla="*/ 62532 h 915972"/>
              <a:gd name="connsiteX26" fmla="*/ 411480 w 1112612"/>
              <a:gd name="connsiteY26" fmla="*/ 47292 h 915972"/>
              <a:gd name="connsiteX27" fmla="*/ 335280 w 1112612"/>
              <a:gd name="connsiteY27" fmla="*/ 16812 h 915972"/>
              <a:gd name="connsiteX28" fmla="*/ 289560 w 1112612"/>
              <a:gd name="connsiteY28" fmla="*/ 1572 h 915972"/>
              <a:gd name="connsiteX29" fmla="*/ 182880 w 1112612"/>
              <a:gd name="connsiteY29" fmla="*/ 1572 h 91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2612" h="915972">
                <a:moveTo>
                  <a:pt x="502920" y="47292"/>
                </a:moveTo>
                <a:cubicBezTo>
                  <a:pt x="494903" y="48895"/>
                  <a:pt x="380108" y="70598"/>
                  <a:pt x="365760" y="77772"/>
                </a:cubicBezTo>
                <a:cubicBezTo>
                  <a:pt x="192488" y="164408"/>
                  <a:pt x="345661" y="105192"/>
                  <a:pt x="213360" y="199692"/>
                </a:cubicBezTo>
                <a:cubicBezTo>
                  <a:pt x="200288" y="209029"/>
                  <a:pt x="182880" y="209852"/>
                  <a:pt x="167640" y="214932"/>
                </a:cubicBezTo>
                <a:cubicBezTo>
                  <a:pt x="71829" y="374616"/>
                  <a:pt x="177363" y="220449"/>
                  <a:pt x="60960" y="336852"/>
                </a:cubicBezTo>
                <a:cubicBezTo>
                  <a:pt x="39419" y="358393"/>
                  <a:pt x="11953" y="419626"/>
                  <a:pt x="0" y="443532"/>
                </a:cubicBezTo>
                <a:cubicBezTo>
                  <a:pt x="5080" y="545132"/>
                  <a:pt x="2083" y="647460"/>
                  <a:pt x="15240" y="748332"/>
                </a:cubicBezTo>
                <a:cubicBezTo>
                  <a:pt x="22070" y="800695"/>
                  <a:pt x="86702" y="811325"/>
                  <a:pt x="121920" y="824532"/>
                </a:cubicBezTo>
                <a:cubicBezTo>
                  <a:pt x="136962" y="830173"/>
                  <a:pt x="152598" y="834131"/>
                  <a:pt x="167640" y="839772"/>
                </a:cubicBezTo>
                <a:cubicBezTo>
                  <a:pt x="193255" y="849378"/>
                  <a:pt x="217637" y="862391"/>
                  <a:pt x="243840" y="870252"/>
                </a:cubicBezTo>
                <a:cubicBezTo>
                  <a:pt x="449891" y="932067"/>
                  <a:pt x="187183" y="832349"/>
                  <a:pt x="396240" y="915972"/>
                </a:cubicBezTo>
                <a:cubicBezTo>
                  <a:pt x="543560" y="910892"/>
                  <a:pt x="691989" y="919477"/>
                  <a:pt x="838200" y="900732"/>
                </a:cubicBezTo>
                <a:cubicBezTo>
                  <a:pt x="946318" y="886871"/>
                  <a:pt x="978335" y="846356"/>
                  <a:pt x="1051560" y="794052"/>
                </a:cubicBezTo>
                <a:cubicBezTo>
                  <a:pt x="1066465" y="783406"/>
                  <a:pt x="1082040" y="773732"/>
                  <a:pt x="1097280" y="763572"/>
                </a:cubicBezTo>
                <a:cubicBezTo>
                  <a:pt x="1102360" y="748332"/>
                  <a:pt x="1113752" y="733869"/>
                  <a:pt x="1112520" y="717852"/>
                </a:cubicBezTo>
                <a:cubicBezTo>
                  <a:pt x="1101843" y="579046"/>
                  <a:pt x="1091305" y="605500"/>
                  <a:pt x="1066800" y="519732"/>
                </a:cubicBezTo>
                <a:cubicBezTo>
                  <a:pt x="1061046" y="499593"/>
                  <a:pt x="1061952" y="476958"/>
                  <a:pt x="1051560" y="458772"/>
                </a:cubicBezTo>
                <a:cubicBezTo>
                  <a:pt x="1040867" y="440059"/>
                  <a:pt x="1019866" y="429416"/>
                  <a:pt x="1005840" y="413052"/>
                </a:cubicBezTo>
                <a:cubicBezTo>
                  <a:pt x="907904" y="298794"/>
                  <a:pt x="1010982" y="394049"/>
                  <a:pt x="914400" y="321612"/>
                </a:cubicBezTo>
                <a:cubicBezTo>
                  <a:pt x="888378" y="302095"/>
                  <a:pt x="861201" y="283653"/>
                  <a:pt x="838200" y="260652"/>
                </a:cubicBezTo>
                <a:cubicBezTo>
                  <a:pt x="825248" y="247700"/>
                  <a:pt x="822023" y="226374"/>
                  <a:pt x="807720" y="214932"/>
                </a:cubicBezTo>
                <a:cubicBezTo>
                  <a:pt x="795176" y="204897"/>
                  <a:pt x="776368" y="206876"/>
                  <a:pt x="762000" y="199692"/>
                </a:cubicBezTo>
                <a:cubicBezTo>
                  <a:pt x="745617" y="191501"/>
                  <a:pt x="730933" y="180202"/>
                  <a:pt x="716280" y="169212"/>
                </a:cubicBezTo>
                <a:cubicBezTo>
                  <a:pt x="690258" y="149695"/>
                  <a:pt x="668514" y="124049"/>
                  <a:pt x="640080" y="108252"/>
                </a:cubicBezTo>
                <a:cubicBezTo>
                  <a:pt x="621770" y="98080"/>
                  <a:pt x="599182" y="99031"/>
                  <a:pt x="579120" y="93012"/>
                </a:cubicBezTo>
                <a:cubicBezTo>
                  <a:pt x="548346" y="83780"/>
                  <a:pt x="519185" y="68833"/>
                  <a:pt x="487680" y="62532"/>
                </a:cubicBezTo>
                <a:cubicBezTo>
                  <a:pt x="462280" y="57452"/>
                  <a:pt x="436291" y="54735"/>
                  <a:pt x="411480" y="47292"/>
                </a:cubicBezTo>
                <a:cubicBezTo>
                  <a:pt x="385277" y="39431"/>
                  <a:pt x="360895" y="26418"/>
                  <a:pt x="335280" y="16812"/>
                </a:cubicBezTo>
                <a:cubicBezTo>
                  <a:pt x="320238" y="11171"/>
                  <a:pt x="305545" y="3170"/>
                  <a:pt x="289560" y="1572"/>
                </a:cubicBezTo>
                <a:cubicBezTo>
                  <a:pt x="254176" y="-1966"/>
                  <a:pt x="218440" y="1572"/>
                  <a:pt x="182880" y="1572"/>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IE"/>
          </a:p>
        </p:txBody>
      </p:sp>
      <p:pic>
        <p:nvPicPr>
          <p:cNvPr id="4" name="Picture 3">
            <a:extLst>
              <a:ext uri="{FF2B5EF4-FFF2-40B4-BE49-F238E27FC236}">
                <a16:creationId xmlns:a16="http://schemas.microsoft.com/office/drawing/2014/main" id="{924684DF-003D-49E7-AED0-F395359B4F10}"/>
              </a:ext>
            </a:extLst>
          </p:cNvPr>
          <p:cNvPicPr>
            <a:picLocks noChangeAspect="1"/>
          </p:cNvPicPr>
          <p:nvPr/>
        </p:nvPicPr>
        <p:blipFill>
          <a:blip r:embed="rId3"/>
          <a:stretch>
            <a:fillRect/>
          </a:stretch>
        </p:blipFill>
        <p:spPr>
          <a:xfrm>
            <a:off x="2591780" y="3284984"/>
            <a:ext cx="3960440" cy="2635493"/>
          </a:xfrm>
          <a:prstGeom prst="rect">
            <a:avLst/>
          </a:prstGeom>
        </p:spPr>
      </p:pic>
    </p:spTree>
    <p:extLst>
      <p:ext uri="{BB962C8B-B14F-4D97-AF65-F5344CB8AC3E}">
        <p14:creationId xmlns:p14="http://schemas.microsoft.com/office/powerpoint/2010/main" val="427367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17CA02-9966-424C-A23A-87D4D2EA9AEB}"/>
              </a:ext>
            </a:extLst>
          </p:cNvPr>
          <p:cNvSpPr>
            <a:spLocks noGrp="1"/>
          </p:cNvSpPr>
          <p:nvPr>
            <p:ph idx="1"/>
          </p:nvPr>
        </p:nvSpPr>
        <p:spPr>
          <a:xfrm>
            <a:off x="457200" y="404665"/>
            <a:ext cx="8229600" cy="864096"/>
          </a:xfrm>
        </p:spPr>
        <p:txBody>
          <a:bodyPr>
            <a:normAutofit/>
          </a:bodyPr>
          <a:lstStyle/>
          <a:p>
            <a:pPr marL="0" indent="0">
              <a:buNone/>
            </a:pPr>
            <a:r>
              <a:rPr lang="en-GB" sz="2800" dirty="0"/>
              <a:t>What is the typical temperature of ….. </a:t>
            </a:r>
          </a:p>
          <a:p>
            <a:pPr marL="0" indent="0">
              <a:buNone/>
            </a:pPr>
            <a:endParaRPr lang="en-IE" sz="2800" dirty="0"/>
          </a:p>
        </p:txBody>
      </p:sp>
      <p:sp>
        <p:nvSpPr>
          <p:cNvPr id="5" name="TextBox 4">
            <a:extLst>
              <a:ext uri="{FF2B5EF4-FFF2-40B4-BE49-F238E27FC236}">
                <a16:creationId xmlns:a16="http://schemas.microsoft.com/office/drawing/2014/main" id="{31059DAF-8418-4555-B8AD-0B6F11AF394E}"/>
              </a:ext>
            </a:extLst>
          </p:cNvPr>
          <p:cNvSpPr txBox="1"/>
          <p:nvPr/>
        </p:nvSpPr>
        <p:spPr>
          <a:xfrm>
            <a:off x="1187624" y="1412776"/>
            <a:ext cx="3960440" cy="523220"/>
          </a:xfrm>
          <a:prstGeom prst="rect">
            <a:avLst/>
          </a:prstGeom>
          <a:noFill/>
        </p:spPr>
        <p:txBody>
          <a:bodyPr wrap="square" rtlCol="0">
            <a:spAutoFit/>
          </a:bodyPr>
          <a:lstStyle/>
          <a:p>
            <a:r>
              <a:rPr lang="en-GB" sz="2800" dirty="0"/>
              <a:t>…a latte</a:t>
            </a:r>
            <a:r>
              <a:rPr lang="en-IE" sz="2800" dirty="0"/>
              <a:t>?</a:t>
            </a:r>
            <a:endParaRPr lang="en-GB" sz="2800" dirty="0"/>
          </a:p>
        </p:txBody>
      </p:sp>
      <p:sp>
        <p:nvSpPr>
          <p:cNvPr id="6" name="TextBox 5">
            <a:hlinkClick r:id="rId2"/>
            <a:extLst>
              <a:ext uri="{FF2B5EF4-FFF2-40B4-BE49-F238E27FC236}">
                <a16:creationId xmlns:a16="http://schemas.microsoft.com/office/drawing/2014/main" id="{671EBB65-3D44-4055-A0E0-8160043E184F}"/>
              </a:ext>
            </a:extLst>
          </p:cNvPr>
          <p:cNvSpPr txBox="1"/>
          <p:nvPr/>
        </p:nvSpPr>
        <p:spPr>
          <a:xfrm>
            <a:off x="3635896" y="2222913"/>
            <a:ext cx="5256584" cy="523220"/>
          </a:xfrm>
          <a:prstGeom prst="rect">
            <a:avLst/>
          </a:prstGeom>
          <a:noFill/>
        </p:spPr>
        <p:txBody>
          <a:bodyPr wrap="square" rtlCol="0">
            <a:spAutoFit/>
          </a:bodyPr>
          <a:lstStyle/>
          <a:p>
            <a:r>
              <a:rPr lang="en-GB" sz="2800" dirty="0"/>
              <a:t>60</a:t>
            </a:r>
            <a:r>
              <a:rPr lang="en-GB" sz="2800" baseline="30000" dirty="0"/>
              <a:t>o</a:t>
            </a:r>
            <a:r>
              <a:rPr lang="en-GB" sz="2800" dirty="0"/>
              <a:t>C     70</a:t>
            </a:r>
            <a:r>
              <a:rPr lang="en-GB" sz="2800" baseline="30000" dirty="0"/>
              <a:t>o</a:t>
            </a:r>
            <a:r>
              <a:rPr lang="en-GB" sz="2800" dirty="0"/>
              <a:t>C     80</a:t>
            </a:r>
            <a:r>
              <a:rPr lang="en-GB" sz="2800" baseline="30000" dirty="0"/>
              <a:t>o</a:t>
            </a:r>
            <a:r>
              <a:rPr lang="en-GB" sz="2800" dirty="0"/>
              <a:t>C      90</a:t>
            </a:r>
            <a:r>
              <a:rPr lang="en-GB" sz="2800" baseline="30000" dirty="0"/>
              <a:t>o</a:t>
            </a:r>
            <a:r>
              <a:rPr lang="en-GB" sz="2800" dirty="0"/>
              <a:t>C       </a:t>
            </a:r>
            <a:endParaRPr lang="en-IE" sz="2800" dirty="0"/>
          </a:p>
        </p:txBody>
      </p:sp>
      <p:sp>
        <p:nvSpPr>
          <p:cNvPr id="7" name="Freeform: Shape 6">
            <a:extLst>
              <a:ext uri="{FF2B5EF4-FFF2-40B4-BE49-F238E27FC236}">
                <a16:creationId xmlns:a16="http://schemas.microsoft.com/office/drawing/2014/main" id="{A4730426-BD77-4A71-B51E-56F9BAF7F51A}"/>
              </a:ext>
            </a:extLst>
          </p:cNvPr>
          <p:cNvSpPr/>
          <p:nvPr/>
        </p:nvSpPr>
        <p:spPr>
          <a:xfrm>
            <a:off x="4592201" y="1880253"/>
            <a:ext cx="1112612" cy="915972"/>
          </a:xfrm>
          <a:custGeom>
            <a:avLst/>
            <a:gdLst>
              <a:gd name="connsiteX0" fmla="*/ 502920 w 1112612"/>
              <a:gd name="connsiteY0" fmla="*/ 47292 h 915972"/>
              <a:gd name="connsiteX1" fmla="*/ 365760 w 1112612"/>
              <a:gd name="connsiteY1" fmla="*/ 77772 h 915972"/>
              <a:gd name="connsiteX2" fmla="*/ 213360 w 1112612"/>
              <a:gd name="connsiteY2" fmla="*/ 199692 h 915972"/>
              <a:gd name="connsiteX3" fmla="*/ 167640 w 1112612"/>
              <a:gd name="connsiteY3" fmla="*/ 214932 h 915972"/>
              <a:gd name="connsiteX4" fmla="*/ 60960 w 1112612"/>
              <a:gd name="connsiteY4" fmla="*/ 336852 h 915972"/>
              <a:gd name="connsiteX5" fmla="*/ 0 w 1112612"/>
              <a:gd name="connsiteY5" fmla="*/ 443532 h 915972"/>
              <a:gd name="connsiteX6" fmla="*/ 15240 w 1112612"/>
              <a:gd name="connsiteY6" fmla="*/ 748332 h 915972"/>
              <a:gd name="connsiteX7" fmla="*/ 121920 w 1112612"/>
              <a:gd name="connsiteY7" fmla="*/ 824532 h 915972"/>
              <a:gd name="connsiteX8" fmla="*/ 167640 w 1112612"/>
              <a:gd name="connsiteY8" fmla="*/ 839772 h 915972"/>
              <a:gd name="connsiteX9" fmla="*/ 243840 w 1112612"/>
              <a:gd name="connsiteY9" fmla="*/ 870252 h 915972"/>
              <a:gd name="connsiteX10" fmla="*/ 396240 w 1112612"/>
              <a:gd name="connsiteY10" fmla="*/ 915972 h 915972"/>
              <a:gd name="connsiteX11" fmla="*/ 838200 w 1112612"/>
              <a:gd name="connsiteY11" fmla="*/ 900732 h 915972"/>
              <a:gd name="connsiteX12" fmla="*/ 1051560 w 1112612"/>
              <a:gd name="connsiteY12" fmla="*/ 794052 h 915972"/>
              <a:gd name="connsiteX13" fmla="*/ 1097280 w 1112612"/>
              <a:gd name="connsiteY13" fmla="*/ 763572 h 915972"/>
              <a:gd name="connsiteX14" fmla="*/ 1112520 w 1112612"/>
              <a:gd name="connsiteY14" fmla="*/ 717852 h 915972"/>
              <a:gd name="connsiteX15" fmla="*/ 1066800 w 1112612"/>
              <a:gd name="connsiteY15" fmla="*/ 519732 h 915972"/>
              <a:gd name="connsiteX16" fmla="*/ 1051560 w 1112612"/>
              <a:gd name="connsiteY16" fmla="*/ 458772 h 915972"/>
              <a:gd name="connsiteX17" fmla="*/ 1005840 w 1112612"/>
              <a:gd name="connsiteY17" fmla="*/ 413052 h 915972"/>
              <a:gd name="connsiteX18" fmla="*/ 914400 w 1112612"/>
              <a:gd name="connsiteY18" fmla="*/ 321612 h 915972"/>
              <a:gd name="connsiteX19" fmla="*/ 838200 w 1112612"/>
              <a:gd name="connsiteY19" fmla="*/ 260652 h 915972"/>
              <a:gd name="connsiteX20" fmla="*/ 807720 w 1112612"/>
              <a:gd name="connsiteY20" fmla="*/ 214932 h 915972"/>
              <a:gd name="connsiteX21" fmla="*/ 762000 w 1112612"/>
              <a:gd name="connsiteY21" fmla="*/ 199692 h 915972"/>
              <a:gd name="connsiteX22" fmla="*/ 716280 w 1112612"/>
              <a:gd name="connsiteY22" fmla="*/ 169212 h 915972"/>
              <a:gd name="connsiteX23" fmla="*/ 640080 w 1112612"/>
              <a:gd name="connsiteY23" fmla="*/ 108252 h 915972"/>
              <a:gd name="connsiteX24" fmla="*/ 579120 w 1112612"/>
              <a:gd name="connsiteY24" fmla="*/ 93012 h 915972"/>
              <a:gd name="connsiteX25" fmla="*/ 487680 w 1112612"/>
              <a:gd name="connsiteY25" fmla="*/ 62532 h 915972"/>
              <a:gd name="connsiteX26" fmla="*/ 411480 w 1112612"/>
              <a:gd name="connsiteY26" fmla="*/ 47292 h 915972"/>
              <a:gd name="connsiteX27" fmla="*/ 335280 w 1112612"/>
              <a:gd name="connsiteY27" fmla="*/ 16812 h 915972"/>
              <a:gd name="connsiteX28" fmla="*/ 289560 w 1112612"/>
              <a:gd name="connsiteY28" fmla="*/ 1572 h 915972"/>
              <a:gd name="connsiteX29" fmla="*/ 182880 w 1112612"/>
              <a:gd name="connsiteY29" fmla="*/ 1572 h 91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2612" h="915972">
                <a:moveTo>
                  <a:pt x="502920" y="47292"/>
                </a:moveTo>
                <a:cubicBezTo>
                  <a:pt x="494903" y="48895"/>
                  <a:pt x="380108" y="70598"/>
                  <a:pt x="365760" y="77772"/>
                </a:cubicBezTo>
                <a:cubicBezTo>
                  <a:pt x="192488" y="164408"/>
                  <a:pt x="345661" y="105192"/>
                  <a:pt x="213360" y="199692"/>
                </a:cubicBezTo>
                <a:cubicBezTo>
                  <a:pt x="200288" y="209029"/>
                  <a:pt x="182880" y="209852"/>
                  <a:pt x="167640" y="214932"/>
                </a:cubicBezTo>
                <a:cubicBezTo>
                  <a:pt x="71829" y="374616"/>
                  <a:pt x="177363" y="220449"/>
                  <a:pt x="60960" y="336852"/>
                </a:cubicBezTo>
                <a:cubicBezTo>
                  <a:pt x="39419" y="358393"/>
                  <a:pt x="11953" y="419626"/>
                  <a:pt x="0" y="443532"/>
                </a:cubicBezTo>
                <a:cubicBezTo>
                  <a:pt x="5080" y="545132"/>
                  <a:pt x="2083" y="647460"/>
                  <a:pt x="15240" y="748332"/>
                </a:cubicBezTo>
                <a:cubicBezTo>
                  <a:pt x="22070" y="800695"/>
                  <a:pt x="86702" y="811325"/>
                  <a:pt x="121920" y="824532"/>
                </a:cubicBezTo>
                <a:cubicBezTo>
                  <a:pt x="136962" y="830173"/>
                  <a:pt x="152598" y="834131"/>
                  <a:pt x="167640" y="839772"/>
                </a:cubicBezTo>
                <a:cubicBezTo>
                  <a:pt x="193255" y="849378"/>
                  <a:pt x="217637" y="862391"/>
                  <a:pt x="243840" y="870252"/>
                </a:cubicBezTo>
                <a:cubicBezTo>
                  <a:pt x="449891" y="932067"/>
                  <a:pt x="187183" y="832349"/>
                  <a:pt x="396240" y="915972"/>
                </a:cubicBezTo>
                <a:cubicBezTo>
                  <a:pt x="543560" y="910892"/>
                  <a:pt x="691989" y="919477"/>
                  <a:pt x="838200" y="900732"/>
                </a:cubicBezTo>
                <a:cubicBezTo>
                  <a:pt x="946318" y="886871"/>
                  <a:pt x="978335" y="846356"/>
                  <a:pt x="1051560" y="794052"/>
                </a:cubicBezTo>
                <a:cubicBezTo>
                  <a:pt x="1066465" y="783406"/>
                  <a:pt x="1082040" y="773732"/>
                  <a:pt x="1097280" y="763572"/>
                </a:cubicBezTo>
                <a:cubicBezTo>
                  <a:pt x="1102360" y="748332"/>
                  <a:pt x="1113752" y="733869"/>
                  <a:pt x="1112520" y="717852"/>
                </a:cubicBezTo>
                <a:cubicBezTo>
                  <a:pt x="1101843" y="579046"/>
                  <a:pt x="1091305" y="605500"/>
                  <a:pt x="1066800" y="519732"/>
                </a:cubicBezTo>
                <a:cubicBezTo>
                  <a:pt x="1061046" y="499593"/>
                  <a:pt x="1061952" y="476958"/>
                  <a:pt x="1051560" y="458772"/>
                </a:cubicBezTo>
                <a:cubicBezTo>
                  <a:pt x="1040867" y="440059"/>
                  <a:pt x="1019866" y="429416"/>
                  <a:pt x="1005840" y="413052"/>
                </a:cubicBezTo>
                <a:cubicBezTo>
                  <a:pt x="907904" y="298794"/>
                  <a:pt x="1010982" y="394049"/>
                  <a:pt x="914400" y="321612"/>
                </a:cubicBezTo>
                <a:cubicBezTo>
                  <a:pt x="888378" y="302095"/>
                  <a:pt x="861201" y="283653"/>
                  <a:pt x="838200" y="260652"/>
                </a:cubicBezTo>
                <a:cubicBezTo>
                  <a:pt x="825248" y="247700"/>
                  <a:pt x="822023" y="226374"/>
                  <a:pt x="807720" y="214932"/>
                </a:cubicBezTo>
                <a:cubicBezTo>
                  <a:pt x="795176" y="204897"/>
                  <a:pt x="776368" y="206876"/>
                  <a:pt x="762000" y="199692"/>
                </a:cubicBezTo>
                <a:cubicBezTo>
                  <a:pt x="745617" y="191501"/>
                  <a:pt x="730933" y="180202"/>
                  <a:pt x="716280" y="169212"/>
                </a:cubicBezTo>
                <a:cubicBezTo>
                  <a:pt x="690258" y="149695"/>
                  <a:pt x="668514" y="124049"/>
                  <a:pt x="640080" y="108252"/>
                </a:cubicBezTo>
                <a:cubicBezTo>
                  <a:pt x="621770" y="98080"/>
                  <a:pt x="599182" y="99031"/>
                  <a:pt x="579120" y="93012"/>
                </a:cubicBezTo>
                <a:cubicBezTo>
                  <a:pt x="548346" y="83780"/>
                  <a:pt x="519185" y="68833"/>
                  <a:pt x="487680" y="62532"/>
                </a:cubicBezTo>
                <a:cubicBezTo>
                  <a:pt x="462280" y="57452"/>
                  <a:pt x="436291" y="54735"/>
                  <a:pt x="411480" y="47292"/>
                </a:cubicBezTo>
                <a:cubicBezTo>
                  <a:pt x="385277" y="39431"/>
                  <a:pt x="360895" y="26418"/>
                  <a:pt x="335280" y="16812"/>
                </a:cubicBezTo>
                <a:cubicBezTo>
                  <a:pt x="320238" y="11171"/>
                  <a:pt x="305545" y="3170"/>
                  <a:pt x="289560" y="1572"/>
                </a:cubicBezTo>
                <a:cubicBezTo>
                  <a:pt x="254176" y="-1966"/>
                  <a:pt x="218440" y="1572"/>
                  <a:pt x="182880" y="1572"/>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IE"/>
          </a:p>
        </p:txBody>
      </p:sp>
      <p:pic>
        <p:nvPicPr>
          <p:cNvPr id="2" name="Picture 1">
            <a:extLst>
              <a:ext uri="{FF2B5EF4-FFF2-40B4-BE49-F238E27FC236}">
                <a16:creationId xmlns:a16="http://schemas.microsoft.com/office/drawing/2014/main" id="{6D6A3052-8970-4336-81A0-D40FA4AADDFF}"/>
              </a:ext>
            </a:extLst>
          </p:cNvPr>
          <p:cNvPicPr>
            <a:picLocks noChangeAspect="1"/>
          </p:cNvPicPr>
          <p:nvPr/>
        </p:nvPicPr>
        <p:blipFill>
          <a:blip r:embed="rId3"/>
          <a:stretch>
            <a:fillRect/>
          </a:stretch>
        </p:blipFill>
        <p:spPr>
          <a:xfrm>
            <a:off x="2447051" y="3413368"/>
            <a:ext cx="4249897" cy="2828113"/>
          </a:xfrm>
          <a:prstGeom prst="rect">
            <a:avLst/>
          </a:prstGeom>
        </p:spPr>
      </p:pic>
    </p:spTree>
    <p:extLst>
      <p:ext uri="{BB962C8B-B14F-4D97-AF65-F5344CB8AC3E}">
        <p14:creationId xmlns:p14="http://schemas.microsoft.com/office/powerpoint/2010/main" val="107230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2113" y="332656"/>
            <a:ext cx="7848872" cy="1676741"/>
          </a:xfrm>
          <a:prstGeom prst="rect">
            <a:avLst/>
          </a:prstGeom>
        </p:spPr>
        <p:txBody>
          <a:bodyPr wrap="square">
            <a:spAutoFit/>
          </a:bodyPr>
          <a:lstStyle/>
          <a:p>
            <a:pPr>
              <a:lnSpc>
                <a:spcPct val="200000"/>
              </a:lnSpc>
            </a:pPr>
            <a:r>
              <a:rPr lang="en-GB" b="1" dirty="0"/>
              <a:t>When making a hot drink, steam at 100 °C is added to 160 g of milk at 20 °C. </a:t>
            </a:r>
          </a:p>
          <a:p>
            <a:pPr>
              <a:lnSpc>
                <a:spcPct val="200000"/>
              </a:lnSpc>
            </a:pPr>
            <a:r>
              <a:rPr lang="en-GB" b="1" dirty="0"/>
              <a:t>If the final temperature of the drink is to be 70°C, what mass of steam should be added? You may ignore energy losses to the surroundings.</a:t>
            </a:r>
            <a:endParaRPr lang="en-IE" dirty="0"/>
          </a:p>
        </p:txBody>
      </p:sp>
      <p:grpSp>
        <p:nvGrpSpPr>
          <p:cNvPr id="6" name="Canvas 79"/>
          <p:cNvGrpSpPr/>
          <p:nvPr/>
        </p:nvGrpSpPr>
        <p:grpSpPr>
          <a:xfrm>
            <a:off x="2913019" y="2452528"/>
            <a:ext cx="3589655" cy="2124075"/>
            <a:chOff x="0" y="0"/>
            <a:chExt cx="3589655" cy="2124075"/>
          </a:xfrm>
        </p:grpSpPr>
        <p:sp>
          <p:nvSpPr>
            <p:cNvPr id="7" name="Rectangle 6"/>
            <p:cNvSpPr/>
            <p:nvPr/>
          </p:nvSpPr>
          <p:spPr>
            <a:xfrm>
              <a:off x="0" y="0"/>
              <a:ext cx="3589655" cy="2124075"/>
            </a:xfrm>
            <a:prstGeom prst="rect">
              <a:avLst/>
            </a:prstGeom>
            <a:noFill/>
            <a:ln>
              <a:noFill/>
            </a:ln>
          </p:spPr>
        </p:sp>
        <p:sp>
          <p:nvSpPr>
            <p:cNvPr id="8" name="AutoShape 75"/>
            <p:cNvSpPr>
              <a:spLocks noChangeArrowheads="1"/>
            </p:cNvSpPr>
            <p:nvPr/>
          </p:nvSpPr>
          <p:spPr bwMode="auto">
            <a:xfrm>
              <a:off x="1152396" y="447443"/>
              <a:ext cx="800481" cy="1400320"/>
            </a:xfrm>
            <a:prstGeom prst="can">
              <a:avLst>
                <a:gd name="adj" fmla="val 1158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IE"/>
            </a:p>
          </p:txBody>
        </p:sp>
        <p:sp>
          <p:nvSpPr>
            <p:cNvPr id="9" name="Freeform 8"/>
            <p:cNvSpPr>
              <a:spLocks/>
            </p:cNvSpPr>
            <p:nvPr/>
          </p:nvSpPr>
          <p:spPr bwMode="auto">
            <a:xfrm>
              <a:off x="1952877" y="478144"/>
              <a:ext cx="312119" cy="1160395"/>
            </a:xfrm>
            <a:custGeom>
              <a:avLst/>
              <a:gdLst>
                <a:gd name="T0" fmla="*/ 0 w 492"/>
                <a:gd name="T1" fmla="*/ 342 h 1827"/>
                <a:gd name="T2" fmla="*/ 345 w 492"/>
                <a:gd name="T3" fmla="*/ 147 h 1827"/>
                <a:gd name="T4" fmla="*/ 435 w 492"/>
                <a:gd name="T5" fmla="*/ 1227 h 1827"/>
                <a:gd name="T6" fmla="*/ 0 w 492"/>
                <a:gd name="T7" fmla="*/ 1827 h 1827"/>
              </a:gdLst>
              <a:ahLst/>
              <a:cxnLst>
                <a:cxn ang="0">
                  <a:pos x="T0" y="T1"/>
                </a:cxn>
                <a:cxn ang="0">
                  <a:pos x="T2" y="T3"/>
                </a:cxn>
                <a:cxn ang="0">
                  <a:pos x="T4" y="T5"/>
                </a:cxn>
                <a:cxn ang="0">
                  <a:pos x="T6" y="T7"/>
                </a:cxn>
              </a:cxnLst>
              <a:rect l="0" t="0" r="r" b="b"/>
              <a:pathLst>
                <a:path w="492" h="1827">
                  <a:moveTo>
                    <a:pt x="0" y="342"/>
                  </a:moveTo>
                  <a:cubicBezTo>
                    <a:pt x="136" y="171"/>
                    <a:pt x="273" y="0"/>
                    <a:pt x="345" y="147"/>
                  </a:cubicBezTo>
                  <a:cubicBezTo>
                    <a:pt x="417" y="294"/>
                    <a:pt x="492" y="947"/>
                    <a:pt x="435" y="1227"/>
                  </a:cubicBezTo>
                  <a:cubicBezTo>
                    <a:pt x="378" y="1507"/>
                    <a:pt x="189" y="1667"/>
                    <a:pt x="0" y="1827"/>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E"/>
            </a:p>
          </p:txBody>
        </p:sp>
        <p:sp>
          <p:nvSpPr>
            <p:cNvPr id="10" name="Freeform 9"/>
            <p:cNvSpPr>
              <a:spLocks/>
            </p:cNvSpPr>
            <p:nvPr/>
          </p:nvSpPr>
          <p:spPr bwMode="auto">
            <a:xfrm>
              <a:off x="1952877" y="590716"/>
              <a:ext cx="247308" cy="990401"/>
            </a:xfrm>
            <a:custGeom>
              <a:avLst/>
              <a:gdLst>
                <a:gd name="T0" fmla="*/ 0 w 492"/>
                <a:gd name="T1" fmla="*/ 342 h 1827"/>
                <a:gd name="T2" fmla="*/ 345 w 492"/>
                <a:gd name="T3" fmla="*/ 147 h 1827"/>
                <a:gd name="T4" fmla="*/ 435 w 492"/>
                <a:gd name="T5" fmla="*/ 1227 h 1827"/>
                <a:gd name="T6" fmla="*/ 0 w 492"/>
                <a:gd name="T7" fmla="*/ 1827 h 1827"/>
              </a:gdLst>
              <a:ahLst/>
              <a:cxnLst>
                <a:cxn ang="0">
                  <a:pos x="T0" y="T1"/>
                </a:cxn>
                <a:cxn ang="0">
                  <a:pos x="T2" y="T3"/>
                </a:cxn>
                <a:cxn ang="0">
                  <a:pos x="T4" y="T5"/>
                </a:cxn>
                <a:cxn ang="0">
                  <a:pos x="T6" y="T7"/>
                </a:cxn>
              </a:cxnLst>
              <a:rect l="0" t="0" r="r" b="b"/>
              <a:pathLst>
                <a:path w="492" h="1827">
                  <a:moveTo>
                    <a:pt x="0" y="342"/>
                  </a:moveTo>
                  <a:cubicBezTo>
                    <a:pt x="136" y="171"/>
                    <a:pt x="273" y="0"/>
                    <a:pt x="345" y="147"/>
                  </a:cubicBezTo>
                  <a:cubicBezTo>
                    <a:pt x="417" y="294"/>
                    <a:pt x="492" y="947"/>
                    <a:pt x="435" y="1227"/>
                  </a:cubicBezTo>
                  <a:cubicBezTo>
                    <a:pt x="378" y="1507"/>
                    <a:pt x="189" y="1667"/>
                    <a:pt x="0" y="1827"/>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E"/>
            </a:p>
          </p:txBody>
        </p:sp>
        <p:sp>
          <p:nvSpPr>
            <p:cNvPr id="11" name="Freeform 10"/>
            <p:cNvSpPr>
              <a:spLocks/>
            </p:cNvSpPr>
            <p:nvPr/>
          </p:nvSpPr>
          <p:spPr bwMode="auto">
            <a:xfrm>
              <a:off x="628787" y="162603"/>
              <a:ext cx="1123970" cy="1570883"/>
            </a:xfrm>
            <a:custGeom>
              <a:avLst/>
              <a:gdLst>
                <a:gd name="T0" fmla="*/ 0 w 1770"/>
                <a:gd name="T1" fmla="*/ 497 h 2474"/>
                <a:gd name="T2" fmla="*/ 1020 w 1770"/>
                <a:gd name="T3" fmla="*/ 29 h 2474"/>
                <a:gd name="T4" fmla="*/ 1635 w 1770"/>
                <a:gd name="T5" fmla="*/ 674 h 2474"/>
                <a:gd name="T6" fmla="*/ 1770 w 1770"/>
                <a:gd name="T7" fmla="*/ 2474 h 2474"/>
              </a:gdLst>
              <a:ahLst/>
              <a:cxnLst>
                <a:cxn ang="0">
                  <a:pos x="T0" y="T1"/>
                </a:cxn>
                <a:cxn ang="0">
                  <a:pos x="T2" y="T3"/>
                </a:cxn>
                <a:cxn ang="0">
                  <a:pos x="T4" y="T5"/>
                </a:cxn>
                <a:cxn ang="0">
                  <a:pos x="T6" y="T7"/>
                </a:cxn>
              </a:cxnLst>
              <a:rect l="0" t="0" r="r" b="b"/>
              <a:pathLst>
                <a:path w="1770" h="2474">
                  <a:moveTo>
                    <a:pt x="0" y="497"/>
                  </a:moveTo>
                  <a:cubicBezTo>
                    <a:pt x="374" y="248"/>
                    <a:pt x="748" y="0"/>
                    <a:pt x="1020" y="29"/>
                  </a:cubicBezTo>
                  <a:cubicBezTo>
                    <a:pt x="1292" y="58"/>
                    <a:pt x="1510" y="266"/>
                    <a:pt x="1635" y="674"/>
                  </a:cubicBezTo>
                  <a:cubicBezTo>
                    <a:pt x="1760" y="1082"/>
                    <a:pt x="1765" y="1778"/>
                    <a:pt x="1770" y="247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E"/>
            </a:p>
          </p:txBody>
        </p:sp>
        <p:sp>
          <p:nvSpPr>
            <p:cNvPr id="12" name="Freeform 11"/>
            <p:cNvSpPr>
              <a:spLocks/>
            </p:cNvSpPr>
            <p:nvPr/>
          </p:nvSpPr>
          <p:spPr bwMode="auto">
            <a:xfrm>
              <a:off x="676543" y="276880"/>
              <a:ext cx="1018793" cy="1456606"/>
            </a:xfrm>
            <a:custGeom>
              <a:avLst/>
              <a:gdLst>
                <a:gd name="T0" fmla="*/ 0 w 1770"/>
                <a:gd name="T1" fmla="*/ 497 h 2474"/>
                <a:gd name="T2" fmla="*/ 1020 w 1770"/>
                <a:gd name="T3" fmla="*/ 29 h 2474"/>
                <a:gd name="T4" fmla="*/ 1635 w 1770"/>
                <a:gd name="T5" fmla="*/ 674 h 2474"/>
                <a:gd name="T6" fmla="*/ 1770 w 1770"/>
                <a:gd name="T7" fmla="*/ 2474 h 2474"/>
              </a:gdLst>
              <a:ahLst/>
              <a:cxnLst>
                <a:cxn ang="0">
                  <a:pos x="T0" y="T1"/>
                </a:cxn>
                <a:cxn ang="0">
                  <a:pos x="T2" y="T3"/>
                </a:cxn>
                <a:cxn ang="0">
                  <a:pos x="T4" y="T5"/>
                </a:cxn>
                <a:cxn ang="0">
                  <a:pos x="T6" y="T7"/>
                </a:cxn>
              </a:cxnLst>
              <a:rect l="0" t="0" r="r" b="b"/>
              <a:pathLst>
                <a:path w="1770" h="2474">
                  <a:moveTo>
                    <a:pt x="0" y="497"/>
                  </a:moveTo>
                  <a:cubicBezTo>
                    <a:pt x="374" y="248"/>
                    <a:pt x="748" y="0"/>
                    <a:pt x="1020" y="29"/>
                  </a:cubicBezTo>
                  <a:cubicBezTo>
                    <a:pt x="1292" y="58"/>
                    <a:pt x="1510" y="266"/>
                    <a:pt x="1635" y="674"/>
                  </a:cubicBezTo>
                  <a:cubicBezTo>
                    <a:pt x="1760" y="1082"/>
                    <a:pt x="1765" y="1778"/>
                    <a:pt x="1770" y="247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E"/>
            </a:p>
          </p:txBody>
        </p:sp>
        <p:cxnSp>
          <p:nvCxnSpPr>
            <p:cNvPr id="13" name="Line 80"/>
            <p:cNvCxnSpPr/>
            <p:nvPr/>
          </p:nvCxnSpPr>
          <p:spPr bwMode="auto">
            <a:xfrm flipV="1">
              <a:off x="1152396" y="799939"/>
              <a:ext cx="800481" cy="5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4" name="Text Box 81"/>
            <p:cNvSpPr txBox="1">
              <a:spLocks noChangeArrowheads="1"/>
            </p:cNvSpPr>
            <p:nvPr/>
          </p:nvSpPr>
          <p:spPr bwMode="auto">
            <a:xfrm>
              <a:off x="201257" y="590716"/>
              <a:ext cx="1132498" cy="68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US" sz="1100" i="1" dirty="0">
                  <a:effectLst/>
                  <a:latin typeface="Calibri"/>
                  <a:ea typeface="Calibri"/>
                  <a:cs typeface="Times New Roman"/>
                </a:rPr>
                <a:t>X </a:t>
              </a:r>
              <a:r>
                <a:rPr lang="en-US" sz="1100" dirty="0">
                  <a:effectLst/>
                  <a:latin typeface="Calibri"/>
                  <a:ea typeface="Calibri"/>
                  <a:cs typeface="Times New Roman"/>
                </a:rPr>
                <a:t>kg Steam</a:t>
              </a:r>
              <a:endParaRPr lang="en-IE" sz="1100" dirty="0">
                <a:effectLst/>
                <a:latin typeface="Calibri"/>
                <a:ea typeface="Calibri"/>
                <a:cs typeface="Times New Roman"/>
              </a:endParaRPr>
            </a:p>
            <a:p>
              <a:pPr>
                <a:lnSpc>
                  <a:spcPct val="115000"/>
                </a:lnSpc>
                <a:spcAft>
                  <a:spcPts val="1000"/>
                </a:spcAft>
              </a:pPr>
              <a:r>
                <a:rPr lang="en-US" sz="1100" dirty="0">
                  <a:effectLst/>
                  <a:latin typeface="Calibri"/>
                  <a:ea typeface="Calibri"/>
                  <a:cs typeface="Times New Roman"/>
                </a:rPr>
                <a:t>100</a:t>
              </a:r>
              <a:r>
                <a:rPr lang="en-US" sz="1100" baseline="30000" dirty="0">
                  <a:effectLst/>
                  <a:latin typeface="Calibri"/>
                  <a:ea typeface="Calibri"/>
                  <a:cs typeface="Times New Roman"/>
                </a:rPr>
                <a:t>o</a:t>
              </a:r>
              <a:r>
                <a:rPr lang="en-US" sz="1100" dirty="0">
                  <a:effectLst/>
                  <a:latin typeface="Calibri"/>
                  <a:ea typeface="Calibri"/>
                  <a:cs typeface="Times New Roman"/>
                </a:rPr>
                <a:t>C</a:t>
              </a:r>
              <a:endParaRPr lang="en-IE" sz="1100" dirty="0">
                <a:effectLst/>
                <a:latin typeface="Calibri"/>
                <a:ea typeface="Calibri"/>
                <a:cs typeface="Times New Roman"/>
              </a:endParaRPr>
            </a:p>
          </p:txBody>
        </p:sp>
        <p:sp>
          <p:nvSpPr>
            <p:cNvPr id="15" name="Text Box 82"/>
            <p:cNvSpPr txBox="1">
              <a:spLocks noChangeArrowheads="1"/>
            </p:cNvSpPr>
            <p:nvPr/>
          </p:nvSpPr>
          <p:spPr bwMode="auto">
            <a:xfrm>
              <a:off x="2264996" y="1047824"/>
              <a:ext cx="1056316" cy="68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US" sz="1100">
                  <a:effectLst/>
                  <a:latin typeface="Calibri"/>
                  <a:ea typeface="Calibri"/>
                  <a:cs typeface="Times New Roman"/>
                </a:rPr>
                <a:t>0.16kg Milk </a:t>
              </a:r>
              <a:endParaRPr lang="en-IE" sz="1100">
                <a:effectLst/>
                <a:latin typeface="Calibri"/>
                <a:ea typeface="Calibri"/>
                <a:cs typeface="Times New Roman"/>
              </a:endParaRPr>
            </a:p>
            <a:p>
              <a:pPr>
                <a:lnSpc>
                  <a:spcPct val="115000"/>
                </a:lnSpc>
                <a:spcAft>
                  <a:spcPts val="1000"/>
                </a:spcAft>
              </a:pPr>
              <a:r>
                <a:rPr lang="en-US" sz="1100">
                  <a:effectLst/>
                  <a:latin typeface="Calibri"/>
                  <a:ea typeface="Calibri"/>
                  <a:cs typeface="Times New Roman"/>
                </a:rPr>
                <a:t>20</a:t>
              </a:r>
              <a:r>
                <a:rPr lang="en-US" sz="1100" baseline="30000">
                  <a:effectLst/>
                  <a:latin typeface="Calibri"/>
                  <a:ea typeface="Calibri"/>
                  <a:cs typeface="Times New Roman"/>
                </a:rPr>
                <a:t>o</a:t>
              </a:r>
              <a:r>
                <a:rPr lang="en-US" sz="1100">
                  <a:effectLst/>
                  <a:latin typeface="Calibri"/>
                  <a:ea typeface="Calibri"/>
                  <a:cs typeface="Times New Roman"/>
                </a:rPr>
                <a:t>C - 70</a:t>
              </a:r>
              <a:r>
                <a:rPr lang="en-US" sz="1100" baseline="30000">
                  <a:effectLst/>
                  <a:latin typeface="Calibri"/>
                  <a:ea typeface="Calibri"/>
                  <a:cs typeface="Times New Roman"/>
                </a:rPr>
                <a:t>o</a:t>
              </a:r>
              <a:r>
                <a:rPr lang="en-US" sz="1100">
                  <a:effectLst/>
                  <a:latin typeface="Calibri"/>
                  <a:ea typeface="Calibri"/>
                  <a:cs typeface="Times New Roman"/>
                </a:rPr>
                <a:t>C</a:t>
              </a:r>
              <a:endParaRPr lang="en-IE" sz="1100">
                <a:effectLst/>
                <a:latin typeface="Calibri"/>
                <a:ea typeface="Calibri"/>
                <a:cs typeface="Times New Roman"/>
              </a:endParaRPr>
            </a:p>
          </p:txBody>
        </p:sp>
      </p:grpSp>
    </p:spTree>
    <p:extLst>
      <p:ext uri="{BB962C8B-B14F-4D97-AF65-F5344CB8AC3E}">
        <p14:creationId xmlns:p14="http://schemas.microsoft.com/office/powerpoint/2010/main" val="286399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anvas 79"/>
          <p:cNvGrpSpPr/>
          <p:nvPr/>
        </p:nvGrpSpPr>
        <p:grpSpPr>
          <a:xfrm>
            <a:off x="1031819" y="586946"/>
            <a:ext cx="4450954" cy="2659771"/>
            <a:chOff x="0" y="0"/>
            <a:chExt cx="3589655" cy="2124075"/>
          </a:xfrm>
        </p:grpSpPr>
        <p:sp>
          <p:nvSpPr>
            <p:cNvPr id="5" name="Rectangle 4"/>
            <p:cNvSpPr/>
            <p:nvPr/>
          </p:nvSpPr>
          <p:spPr>
            <a:xfrm>
              <a:off x="0" y="0"/>
              <a:ext cx="3589655" cy="2124075"/>
            </a:xfrm>
            <a:prstGeom prst="rect">
              <a:avLst/>
            </a:prstGeom>
            <a:noFill/>
            <a:ln>
              <a:noFill/>
            </a:ln>
          </p:spPr>
        </p:sp>
        <p:sp>
          <p:nvSpPr>
            <p:cNvPr id="6" name="AutoShape 75"/>
            <p:cNvSpPr>
              <a:spLocks noChangeArrowheads="1"/>
            </p:cNvSpPr>
            <p:nvPr/>
          </p:nvSpPr>
          <p:spPr bwMode="auto">
            <a:xfrm>
              <a:off x="1152396" y="447443"/>
              <a:ext cx="800481" cy="1400320"/>
            </a:xfrm>
            <a:prstGeom prst="can">
              <a:avLst>
                <a:gd name="adj" fmla="val 1158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IE"/>
            </a:p>
          </p:txBody>
        </p:sp>
        <p:sp>
          <p:nvSpPr>
            <p:cNvPr id="7" name="Freeform 6"/>
            <p:cNvSpPr>
              <a:spLocks/>
            </p:cNvSpPr>
            <p:nvPr/>
          </p:nvSpPr>
          <p:spPr bwMode="auto">
            <a:xfrm>
              <a:off x="1952877" y="478144"/>
              <a:ext cx="312119" cy="1160395"/>
            </a:xfrm>
            <a:custGeom>
              <a:avLst/>
              <a:gdLst>
                <a:gd name="T0" fmla="*/ 0 w 492"/>
                <a:gd name="T1" fmla="*/ 342 h 1827"/>
                <a:gd name="T2" fmla="*/ 345 w 492"/>
                <a:gd name="T3" fmla="*/ 147 h 1827"/>
                <a:gd name="T4" fmla="*/ 435 w 492"/>
                <a:gd name="T5" fmla="*/ 1227 h 1827"/>
                <a:gd name="T6" fmla="*/ 0 w 492"/>
                <a:gd name="T7" fmla="*/ 1827 h 1827"/>
              </a:gdLst>
              <a:ahLst/>
              <a:cxnLst>
                <a:cxn ang="0">
                  <a:pos x="T0" y="T1"/>
                </a:cxn>
                <a:cxn ang="0">
                  <a:pos x="T2" y="T3"/>
                </a:cxn>
                <a:cxn ang="0">
                  <a:pos x="T4" y="T5"/>
                </a:cxn>
                <a:cxn ang="0">
                  <a:pos x="T6" y="T7"/>
                </a:cxn>
              </a:cxnLst>
              <a:rect l="0" t="0" r="r" b="b"/>
              <a:pathLst>
                <a:path w="492" h="1827">
                  <a:moveTo>
                    <a:pt x="0" y="342"/>
                  </a:moveTo>
                  <a:cubicBezTo>
                    <a:pt x="136" y="171"/>
                    <a:pt x="273" y="0"/>
                    <a:pt x="345" y="147"/>
                  </a:cubicBezTo>
                  <a:cubicBezTo>
                    <a:pt x="417" y="294"/>
                    <a:pt x="492" y="947"/>
                    <a:pt x="435" y="1227"/>
                  </a:cubicBezTo>
                  <a:cubicBezTo>
                    <a:pt x="378" y="1507"/>
                    <a:pt x="189" y="1667"/>
                    <a:pt x="0" y="1827"/>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E"/>
            </a:p>
          </p:txBody>
        </p:sp>
        <p:sp>
          <p:nvSpPr>
            <p:cNvPr id="8" name="Freeform 7"/>
            <p:cNvSpPr>
              <a:spLocks/>
            </p:cNvSpPr>
            <p:nvPr/>
          </p:nvSpPr>
          <p:spPr bwMode="auto">
            <a:xfrm>
              <a:off x="1952877" y="590716"/>
              <a:ext cx="247308" cy="990401"/>
            </a:xfrm>
            <a:custGeom>
              <a:avLst/>
              <a:gdLst>
                <a:gd name="T0" fmla="*/ 0 w 492"/>
                <a:gd name="T1" fmla="*/ 342 h 1827"/>
                <a:gd name="T2" fmla="*/ 345 w 492"/>
                <a:gd name="T3" fmla="*/ 147 h 1827"/>
                <a:gd name="T4" fmla="*/ 435 w 492"/>
                <a:gd name="T5" fmla="*/ 1227 h 1827"/>
                <a:gd name="T6" fmla="*/ 0 w 492"/>
                <a:gd name="T7" fmla="*/ 1827 h 1827"/>
              </a:gdLst>
              <a:ahLst/>
              <a:cxnLst>
                <a:cxn ang="0">
                  <a:pos x="T0" y="T1"/>
                </a:cxn>
                <a:cxn ang="0">
                  <a:pos x="T2" y="T3"/>
                </a:cxn>
                <a:cxn ang="0">
                  <a:pos x="T4" y="T5"/>
                </a:cxn>
                <a:cxn ang="0">
                  <a:pos x="T6" y="T7"/>
                </a:cxn>
              </a:cxnLst>
              <a:rect l="0" t="0" r="r" b="b"/>
              <a:pathLst>
                <a:path w="492" h="1827">
                  <a:moveTo>
                    <a:pt x="0" y="342"/>
                  </a:moveTo>
                  <a:cubicBezTo>
                    <a:pt x="136" y="171"/>
                    <a:pt x="273" y="0"/>
                    <a:pt x="345" y="147"/>
                  </a:cubicBezTo>
                  <a:cubicBezTo>
                    <a:pt x="417" y="294"/>
                    <a:pt x="492" y="947"/>
                    <a:pt x="435" y="1227"/>
                  </a:cubicBezTo>
                  <a:cubicBezTo>
                    <a:pt x="378" y="1507"/>
                    <a:pt x="189" y="1667"/>
                    <a:pt x="0" y="1827"/>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E"/>
            </a:p>
          </p:txBody>
        </p:sp>
        <p:sp>
          <p:nvSpPr>
            <p:cNvPr id="9" name="Freeform 8"/>
            <p:cNvSpPr>
              <a:spLocks/>
            </p:cNvSpPr>
            <p:nvPr/>
          </p:nvSpPr>
          <p:spPr bwMode="auto">
            <a:xfrm>
              <a:off x="628787" y="162603"/>
              <a:ext cx="1123970" cy="1570883"/>
            </a:xfrm>
            <a:custGeom>
              <a:avLst/>
              <a:gdLst>
                <a:gd name="T0" fmla="*/ 0 w 1770"/>
                <a:gd name="T1" fmla="*/ 497 h 2474"/>
                <a:gd name="T2" fmla="*/ 1020 w 1770"/>
                <a:gd name="T3" fmla="*/ 29 h 2474"/>
                <a:gd name="T4" fmla="*/ 1635 w 1770"/>
                <a:gd name="T5" fmla="*/ 674 h 2474"/>
                <a:gd name="T6" fmla="*/ 1770 w 1770"/>
                <a:gd name="T7" fmla="*/ 2474 h 2474"/>
              </a:gdLst>
              <a:ahLst/>
              <a:cxnLst>
                <a:cxn ang="0">
                  <a:pos x="T0" y="T1"/>
                </a:cxn>
                <a:cxn ang="0">
                  <a:pos x="T2" y="T3"/>
                </a:cxn>
                <a:cxn ang="0">
                  <a:pos x="T4" y="T5"/>
                </a:cxn>
                <a:cxn ang="0">
                  <a:pos x="T6" y="T7"/>
                </a:cxn>
              </a:cxnLst>
              <a:rect l="0" t="0" r="r" b="b"/>
              <a:pathLst>
                <a:path w="1770" h="2474">
                  <a:moveTo>
                    <a:pt x="0" y="497"/>
                  </a:moveTo>
                  <a:cubicBezTo>
                    <a:pt x="374" y="248"/>
                    <a:pt x="748" y="0"/>
                    <a:pt x="1020" y="29"/>
                  </a:cubicBezTo>
                  <a:cubicBezTo>
                    <a:pt x="1292" y="58"/>
                    <a:pt x="1510" y="266"/>
                    <a:pt x="1635" y="674"/>
                  </a:cubicBezTo>
                  <a:cubicBezTo>
                    <a:pt x="1760" y="1082"/>
                    <a:pt x="1765" y="1778"/>
                    <a:pt x="1770" y="247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E"/>
            </a:p>
          </p:txBody>
        </p:sp>
        <p:sp>
          <p:nvSpPr>
            <p:cNvPr id="10" name="Freeform 9"/>
            <p:cNvSpPr>
              <a:spLocks/>
            </p:cNvSpPr>
            <p:nvPr/>
          </p:nvSpPr>
          <p:spPr bwMode="auto">
            <a:xfrm>
              <a:off x="676543" y="276880"/>
              <a:ext cx="1018793" cy="1456606"/>
            </a:xfrm>
            <a:custGeom>
              <a:avLst/>
              <a:gdLst>
                <a:gd name="T0" fmla="*/ 0 w 1770"/>
                <a:gd name="T1" fmla="*/ 497 h 2474"/>
                <a:gd name="T2" fmla="*/ 1020 w 1770"/>
                <a:gd name="T3" fmla="*/ 29 h 2474"/>
                <a:gd name="T4" fmla="*/ 1635 w 1770"/>
                <a:gd name="T5" fmla="*/ 674 h 2474"/>
                <a:gd name="T6" fmla="*/ 1770 w 1770"/>
                <a:gd name="T7" fmla="*/ 2474 h 2474"/>
              </a:gdLst>
              <a:ahLst/>
              <a:cxnLst>
                <a:cxn ang="0">
                  <a:pos x="T0" y="T1"/>
                </a:cxn>
                <a:cxn ang="0">
                  <a:pos x="T2" y="T3"/>
                </a:cxn>
                <a:cxn ang="0">
                  <a:pos x="T4" y="T5"/>
                </a:cxn>
                <a:cxn ang="0">
                  <a:pos x="T6" y="T7"/>
                </a:cxn>
              </a:cxnLst>
              <a:rect l="0" t="0" r="r" b="b"/>
              <a:pathLst>
                <a:path w="1770" h="2474">
                  <a:moveTo>
                    <a:pt x="0" y="497"/>
                  </a:moveTo>
                  <a:cubicBezTo>
                    <a:pt x="374" y="248"/>
                    <a:pt x="748" y="0"/>
                    <a:pt x="1020" y="29"/>
                  </a:cubicBezTo>
                  <a:cubicBezTo>
                    <a:pt x="1292" y="58"/>
                    <a:pt x="1510" y="266"/>
                    <a:pt x="1635" y="674"/>
                  </a:cubicBezTo>
                  <a:cubicBezTo>
                    <a:pt x="1760" y="1082"/>
                    <a:pt x="1765" y="1778"/>
                    <a:pt x="1770" y="247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E"/>
            </a:p>
          </p:txBody>
        </p:sp>
        <p:cxnSp>
          <p:nvCxnSpPr>
            <p:cNvPr id="11" name="Line 80"/>
            <p:cNvCxnSpPr/>
            <p:nvPr/>
          </p:nvCxnSpPr>
          <p:spPr bwMode="auto">
            <a:xfrm flipV="1">
              <a:off x="1152396" y="799939"/>
              <a:ext cx="800481" cy="5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2" name="Text Box 81"/>
            <p:cNvSpPr txBox="1">
              <a:spLocks noChangeArrowheads="1"/>
            </p:cNvSpPr>
            <p:nvPr/>
          </p:nvSpPr>
          <p:spPr bwMode="auto">
            <a:xfrm>
              <a:off x="201257" y="590716"/>
              <a:ext cx="1132498" cy="68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US" sz="1100" i="1" dirty="0">
                  <a:effectLst/>
                  <a:latin typeface="Calibri"/>
                  <a:ea typeface="Calibri"/>
                  <a:cs typeface="Times New Roman"/>
                </a:rPr>
                <a:t>X </a:t>
              </a:r>
              <a:r>
                <a:rPr lang="en-US" sz="1100" dirty="0">
                  <a:effectLst/>
                  <a:latin typeface="Calibri"/>
                  <a:ea typeface="Calibri"/>
                  <a:cs typeface="Times New Roman"/>
                </a:rPr>
                <a:t>kg Steam</a:t>
              </a:r>
              <a:endParaRPr lang="en-IE" sz="1100" dirty="0">
                <a:effectLst/>
                <a:latin typeface="Calibri"/>
                <a:ea typeface="Calibri"/>
                <a:cs typeface="Times New Roman"/>
              </a:endParaRPr>
            </a:p>
            <a:p>
              <a:pPr>
                <a:lnSpc>
                  <a:spcPct val="115000"/>
                </a:lnSpc>
                <a:spcAft>
                  <a:spcPts val="1000"/>
                </a:spcAft>
              </a:pPr>
              <a:r>
                <a:rPr lang="en-US" sz="1100" dirty="0">
                  <a:effectLst/>
                  <a:latin typeface="Calibri"/>
                  <a:ea typeface="Calibri"/>
                  <a:cs typeface="Times New Roman"/>
                </a:rPr>
                <a:t>100</a:t>
              </a:r>
              <a:r>
                <a:rPr lang="en-US" sz="1100" baseline="30000" dirty="0">
                  <a:effectLst/>
                  <a:latin typeface="Calibri"/>
                  <a:ea typeface="Calibri"/>
                  <a:cs typeface="Times New Roman"/>
                </a:rPr>
                <a:t>o</a:t>
              </a:r>
              <a:r>
                <a:rPr lang="en-US" sz="1100" dirty="0">
                  <a:effectLst/>
                  <a:latin typeface="Calibri"/>
                  <a:ea typeface="Calibri"/>
                  <a:cs typeface="Times New Roman"/>
                </a:rPr>
                <a:t>C</a:t>
              </a:r>
              <a:endParaRPr lang="en-IE" sz="1100" dirty="0">
                <a:effectLst/>
                <a:latin typeface="Calibri"/>
                <a:ea typeface="Calibri"/>
                <a:cs typeface="Times New Roman"/>
              </a:endParaRPr>
            </a:p>
          </p:txBody>
        </p:sp>
        <p:sp>
          <p:nvSpPr>
            <p:cNvPr id="13" name="Text Box 82"/>
            <p:cNvSpPr txBox="1">
              <a:spLocks noChangeArrowheads="1"/>
            </p:cNvSpPr>
            <p:nvPr/>
          </p:nvSpPr>
          <p:spPr bwMode="auto">
            <a:xfrm>
              <a:off x="2264996" y="1047824"/>
              <a:ext cx="1056316" cy="68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US" sz="1100">
                  <a:effectLst/>
                  <a:latin typeface="Calibri"/>
                  <a:ea typeface="Calibri"/>
                  <a:cs typeface="Times New Roman"/>
                </a:rPr>
                <a:t>0.16kg Milk </a:t>
              </a:r>
              <a:endParaRPr lang="en-IE" sz="1100">
                <a:effectLst/>
                <a:latin typeface="Calibri"/>
                <a:ea typeface="Calibri"/>
                <a:cs typeface="Times New Roman"/>
              </a:endParaRPr>
            </a:p>
            <a:p>
              <a:pPr>
                <a:lnSpc>
                  <a:spcPct val="115000"/>
                </a:lnSpc>
                <a:spcAft>
                  <a:spcPts val="1000"/>
                </a:spcAft>
              </a:pPr>
              <a:r>
                <a:rPr lang="en-US" sz="1100">
                  <a:effectLst/>
                  <a:latin typeface="Calibri"/>
                  <a:ea typeface="Calibri"/>
                  <a:cs typeface="Times New Roman"/>
                </a:rPr>
                <a:t>20</a:t>
              </a:r>
              <a:r>
                <a:rPr lang="en-US" sz="1100" baseline="30000">
                  <a:effectLst/>
                  <a:latin typeface="Calibri"/>
                  <a:ea typeface="Calibri"/>
                  <a:cs typeface="Times New Roman"/>
                </a:rPr>
                <a:t>o</a:t>
              </a:r>
              <a:r>
                <a:rPr lang="en-US" sz="1100">
                  <a:effectLst/>
                  <a:latin typeface="Calibri"/>
                  <a:ea typeface="Calibri"/>
                  <a:cs typeface="Times New Roman"/>
                </a:rPr>
                <a:t>C - 70</a:t>
              </a:r>
              <a:r>
                <a:rPr lang="en-US" sz="1100" baseline="30000">
                  <a:effectLst/>
                  <a:latin typeface="Calibri"/>
                  <a:ea typeface="Calibri"/>
                  <a:cs typeface="Times New Roman"/>
                </a:rPr>
                <a:t>o</a:t>
              </a:r>
              <a:r>
                <a:rPr lang="en-US" sz="1100">
                  <a:effectLst/>
                  <a:latin typeface="Calibri"/>
                  <a:ea typeface="Calibri"/>
                  <a:cs typeface="Times New Roman"/>
                </a:rPr>
                <a:t>C</a:t>
              </a:r>
              <a:endParaRPr lang="en-IE" sz="1100">
                <a:effectLst/>
                <a:latin typeface="Calibri"/>
                <a:ea typeface="Calibri"/>
                <a:cs typeface="Times New Roman"/>
              </a:endParaRPr>
            </a:p>
          </p:txBody>
        </p:sp>
      </p:grpSp>
      <p:graphicFrame>
        <p:nvGraphicFramePr>
          <p:cNvPr id="14" name="Object 13"/>
          <p:cNvGraphicFramePr>
            <a:graphicFrameLocks noChangeAspect="1"/>
          </p:cNvGraphicFramePr>
          <p:nvPr>
            <p:extLst>
              <p:ext uri="{D42A27DB-BD31-4B8C-83A1-F6EECF244321}">
                <p14:modId xmlns:p14="http://schemas.microsoft.com/office/powerpoint/2010/main" val="1036379789"/>
              </p:ext>
            </p:extLst>
          </p:nvPr>
        </p:nvGraphicFramePr>
        <p:xfrm>
          <a:off x="2792471" y="4149080"/>
          <a:ext cx="3405378" cy="360040"/>
        </p:xfrm>
        <a:graphic>
          <a:graphicData uri="http://schemas.openxmlformats.org/presentationml/2006/ole">
            <mc:AlternateContent xmlns:mc="http://schemas.openxmlformats.org/markup-compatibility/2006">
              <mc:Choice xmlns:v="urn:schemas-microsoft-com:vml" Requires="v">
                <p:oleObj spid="_x0000_s1026" name="Equation" r:id="rId3" imgW="2159000" imgH="228600" progId="Equation.DSMT4">
                  <p:embed/>
                </p:oleObj>
              </mc:Choice>
              <mc:Fallback>
                <p:oleObj name="Equation" r:id="rId3" imgW="2159000" imgH="228600" progId="Equation.DSMT4">
                  <p:embed/>
                  <p:pic>
                    <p:nvPicPr>
                      <p:cNvPr id="14"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2471" y="4149080"/>
                        <a:ext cx="3405378" cy="360040"/>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944600766"/>
              </p:ext>
            </p:extLst>
          </p:nvPr>
        </p:nvGraphicFramePr>
        <p:xfrm>
          <a:off x="174625" y="4899025"/>
          <a:ext cx="8115300" cy="501650"/>
        </p:xfrm>
        <a:graphic>
          <a:graphicData uri="http://schemas.openxmlformats.org/presentationml/2006/ole">
            <mc:AlternateContent xmlns:mc="http://schemas.openxmlformats.org/markup-compatibility/2006">
              <mc:Choice xmlns:v="urn:schemas-microsoft-com:vml" Requires="v">
                <p:oleObj spid="_x0000_s1027" name="Equation" r:id="rId5" imgW="4647960" imgH="291960" progId="Equation.DSMT4">
                  <p:embed/>
                </p:oleObj>
              </mc:Choice>
              <mc:Fallback>
                <p:oleObj name="Equation" r:id="rId5" imgW="4647960" imgH="291960" progId="Equation.DSMT4">
                  <p:embed/>
                  <p:pic>
                    <p:nvPicPr>
                      <p:cNvPr id="15" name="Object 14"/>
                      <p:cNvPicPr>
                        <a:picLocks noChangeAspect="1" noChangeArrowheads="1"/>
                      </p:cNvPicPr>
                      <p:nvPr/>
                    </p:nvPicPr>
                    <p:blipFill>
                      <a:blip r:embed="rId6"/>
                      <a:srcRect/>
                      <a:stretch>
                        <a:fillRect/>
                      </a:stretch>
                    </p:blipFill>
                    <p:spPr bwMode="auto">
                      <a:xfrm>
                        <a:off x="174625" y="4899025"/>
                        <a:ext cx="8115300" cy="501650"/>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834654971"/>
              </p:ext>
            </p:extLst>
          </p:nvPr>
        </p:nvGraphicFramePr>
        <p:xfrm>
          <a:off x="3648075" y="5589588"/>
          <a:ext cx="2255838" cy="334962"/>
        </p:xfrm>
        <a:graphic>
          <a:graphicData uri="http://schemas.openxmlformats.org/presentationml/2006/ole">
            <mc:AlternateContent xmlns:mc="http://schemas.openxmlformats.org/markup-compatibility/2006">
              <mc:Choice xmlns:v="urn:schemas-microsoft-com:vml" Requires="v">
                <p:oleObj spid="_x0000_s1028" name="Equation" r:id="rId7" imgW="1218960" imgH="177480" progId="Equation.DSMT4">
                  <p:embed/>
                </p:oleObj>
              </mc:Choice>
              <mc:Fallback>
                <p:oleObj name="Equation" r:id="rId7" imgW="1218960" imgH="177480" progId="Equation.DSMT4">
                  <p:embed/>
                  <p:pic>
                    <p:nvPicPr>
                      <p:cNvPr id="16" name="Object 15"/>
                      <p:cNvPicPr>
                        <a:picLocks noChangeAspect="1" noChangeArrowheads="1"/>
                      </p:cNvPicPr>
                      <p:nvPr/>
                    </p:nvPicPr>
                    <p:blipFill>
                      <a:blip r:embed="rId8"/>
                      <a:srcRect/>
                      <a:stretch>
                        <a:fillRect/>
                      </a:stretch>
                    </p:blipFill>
                    <p:spPr bwMode="auto">
                      <a:xfrm>
                        <a:off x="3648075" y="5589588"/>
                        <a:ext cx="2255838" cy="334962"/>
                      </a:xfrm>
                      <a:prstGeom prst="rect">
                        <a:avLst/>
                      </a:prstGeom>
                      <a:no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86110058"/>
              </p:ext>
            </p:extLst>
          </p:nvPr>
        </p:nvGraphicFramePr>
        <p:xfrm>
          <a:off x="4629150" y="6165850"/>
          <a:ext cx="1531938" cy="358775"/>
        </p:xfrm>
        <a:graphic>
          <a:graphicData uri="http://schemas.openxmlformats.org/presentationml/2006/ole">
            <mc:AlternateContent xmlns:mc="http://schemas.openxmlformats.org/markup-compatibility/2006">
              <mc:Choice xmlns:v="urn:schemas-microsoft-com:vml" Requires="v">
                <p:oleObj spid="_x0000_s1029" name="Equation" r:id="rId9" imgW="850680" imgH="203040" progId="Equation.DSMT4">
                  <p:embed/>
                </p:oleObj>
              </mc:Choice>
              <mc:Fallback>
                <p:oleObj name="Equation" r:id="rId9" imgW="850680" imgH="203040" progId="Equation.DSMT4">
                  <p:embed/>
                  <p:pic>
                    <p:nvPicPr>
                      <p:cNvPr id="17" name="Object 16"/>
                      <p:cNvPicPr>
                        <a:picLocks noChangeAspect="1" noChangeArrowheads="1"/>
                      </p:cNvPicPr>
                      <p:nvPr/>
                    </p:nvPicPr>
                    <p:blipFill>
                      <a:blip r:embed="rId10"/>
                      <a:srcRect/>
                      <a:stretch>
                        <a:fillRect/>
                      </a:stretch>
                    </p:blipFill>
                    <p:spPr bwMode="auto">
                      <a:xfrm>
                        <a:off x="4629150" y="6165850"/>
                        <a:ext cx="1531938" cy="358775"/>
                      </a:xfrm>
                      <a:prstGeom prst="rect">
                        <a:avLst/>
                      </a:prstGeom>
                      <a:noFill/>
                    </p:spPr>
                  </p:pic>
                </p:oleObj>
              </mc:Fallback>
            </mc:AlternateContent>
          </a:graphicData>
        </a:graphic>
      </p:graphicFrame>
      <p:sp>
        <p:nvSpPr>
          <p:cNvPr id="18" name="Rectangle 7"/>
          <p:cNvSpPr>
            <a:spLocks noChangeArrowheads="1"/>
          </p:cNvSpPr>
          <p:nvPr/>
        </p:nvSpPr>
        <p:spPr bwMode="auto">
          <a:xfrm>
            <a:off x="251520" y="3467998"/>
            <a:ext cx="52799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a:ln>
                  <a:noFill/>
                </a:ln>
                <a:solidFill>
                  <a:schemeClr val="tx1"/>
                </a:solidFill>
                <a:effectLst/>
                <a:ea typeface="Times New Roman" pitchFamily="18" charset="0"/>
                <a:cs typeface="TimesNewRomanPSMT" charset="0"/>
              </a:rPr>
              <a:t>                                            Energy lost  =   Energy gained</a:t>
            </a:r>
            <a:endParaRPr kumimoji="0" lang="en-IE"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chemeClr val="tx1"/>
                </a:solidFill>
                <a:effectLst/>
                <a:latin typeface="Verdana" pitchFamily="34" charset="0"/>
                <a:ea typeface="Times New Roman" pitchFamily="18" charset="0"/>
                <a:cs typeface="TimesNewRomanPSMT" charset="0"/>
              </a:rPr>
              <a:t>                                 </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19" name="Rectangle 8"/>
          <p:cNvSpPr>
            <a:spLocks noChangeArrowheads="1"/>
          </p:cNvSpPr>
          <p:nvPr/>
        </p:nvSpPr>
        <p:spPr bwMode="auto">
          <a:xfrm>
            <a:off x="0" y="685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20" name="Rectangle 9"/>
          <p:cNvSpPr>
            <a:spLocks noChangeArrowheads="1"/>
          </p:cNvSpPr>
          <p:nvPr/>
        </p:nvSpPr>
        <p:spPr bwMode="auto">
          <a:xfrm>
            <a:off x="0" y="1381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Verdana" pitchFamily="34" charset="0"/>
                <a:ea typeface="Times New Roman" pitchFamily="18" charset="0"/>
                <a:cs typeface="TimesNewRomanPSMT" charset="0"/>
              </a:rPr>
              <a:t>                                                </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1" name="Rectangle 10"/>
          <p:cNvSpPr>
            <a:spLocks noChangeArrowheads="1"/>
          </p:cNvSpPr>
          <p:nvPr/>
        </p:nvSpPr>
        <p:spPr bwMode="auto">
          <a:xfrm>
            <a:off x="0" y="2019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Verdana" pitchFamily="34" charset="0"/>
                <a:ea typeface="Times New Roman" pitchFamily="18" charset="0"/>
                <a:cs typeface="TimesNewRomanPSMT" charset="0"/>
              </a:rPr>
              <a:t>                                                             </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924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BC1D8E-19E9-4205-9EC0-71EAAF1A2A7F}"/>
              </a:ext>
            </a:extLst>
          </p:cNvPr>
          <p:cNvSpPr/>
          <p:nvPr/>
        </p:nvSpPr>
        <p:spPr>
          <a:xfrm>
            <a:off x="539552" y="472560"/>
            <a:ext cx="8064896" cy="1663597"/>
          </a:xfrm>
          <a:prstGeom prst="rect">
            <a:avLst/>
          </a:prstGeom>
        </p:spPr>
        <p:txBody>
          <a:bodyPr wrap="square">
            <a:spAutoFit/>
          </a:bodyPr>
          <a:lstStyle/>
          <a:p>
            <a:pPr>
              <a:lnSpc>
                <a:spcPct val="115000"/>
              </a:lnSpc>
              <a:spcAft>
                <a:spcPts val="0"/>
              </a:spcAft>
            </a:pPr>
            <a:r>
              <a:rPr lang="en-GB" b="1" dirty="0">
                <a:latin typeface="Verdana" panose="020B0604030504040204" pitchFamily="34" charset="0"/>
                <a:ea typeface="Times New Roman" panose="02020603050405020304" pitchFamily="18" charset="0"/>
                <a:cs typeface="TimesNewRomanPSMT"/>
              </a:rPr>
              <a:t>A metal spoon, with an initial temperature of 20 °C, is then placed in the hot drink, causing the temperature of the hot drink to drop to 68 °C. What is the heat capacity of the spoon? You may ignore other possible heat transfers. </a:t>
            </a: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b="1" dirty="0">
                <a:latin typeface="Verdana" panose="020B0604030504040204" pitchFamily="34" charset="0"/>
                <a:ea typeface="Times New Roman" panose="02020603050405020304" pitchFamily="18" charset="0"/>
                <a:cs typeface="TimesNewRomanPSMT"/>
              </a:rPr>
              <a:t>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888B2B6-2C1B-4609-B4FC-71D4651398C9}"/>
              </a:ext>
            </a:extLst>
          </p:cNvPr>
          <p:cNvPicPr>
            <a:picLocks noChangeAspect="1"/>
          </p:cNvPicPr>
          <p:nvPr/>
        </p:nvPicPr>
        <p:blipFill>
          <a:blip r:embed="rId2"/>
          <a:stretch>
            <a:fillRect/>
          </a:stretch>
        </p:blipFill>
        <p:spPr>
          <a:xfrm>
            <a:off x="2821105" y="2648231"/>
            <a:ext cx="3501789" cy="603756"/>
          </a:xfrm>
          <a:prstGeom prst="rect">
            <a:avLst/>
          </a:prstGeom>
        </p:spPr>
      </p:pic>
      <p:pic>
        <p:nvPicPr>
          <p:cNvPr id="8" name="Picture 7">
            <a:extLst>
              <a:ext uri="{FF2B5EF4-FFF2-40B4-BE49-F238E27FC236}">
                <a16:creationId xmlns:a16="http://schemas.microsoft.com/office/drawing/2014/main" id="{17572954-766A-4756-AC81-5080F5179053}"/>
              </a:ext>
            </a:extLst>
          </p:cNvPr>
          <p:cNvPicPr>
            <a:picLocks noChangeAspect="1"/>
          </p:cNvPicPr>
          <p:nvPr/>
        </p:nvPicPr>
        <p:blipFill>
          <a:blip r:embed="rId3"/>
          <a:stretch>
            <a:fillRect/>
          </a:stretch>
        </p:blipFill>
        <p:spPr>
          <a:xfrm>
            <a:off x="827584" y="3573016"/>
            <a:ext cx="5646559" cy="485099"/>
          </a:xfrm>
          <a:prstGeom prst="rect">
            <a:avLst/>
          </a:prstGeom>
        </p:spPr>
      </p:pic>
      <p:pic>
        <p:nvPicPr>
          <p:cNvPr id="9" name="Picture 8">
            <a:extLst>
              <a:ext uri="{FF2B5EF4-FFF2-40B4-BE49-F238E27FC236}">
                <a16:creationId xmlns:a16="http://schemas.microsoft.com/office/drawing/2014/main" id="{61252804-ED74-41F6-8708-CFF0C59F0151}"/>
              </a:ext>
            </a:extLst>
          </p:cNvPr>
          <p:cNvPicPr>
            <a:picLocks noChangeAspect="1"/>
          </p:cNvPicPr>
          <p:nvPr/>
        </p:nvPicPr>
        <p:blipFill>
          <a:blip r:embed="rId4"/>
          <a:stretch>
            <a:fillRect/>
          </a:stretch>
        </p:blipFill>
        <p:spPr>
          <a:xfrm>
            <a:off x="3867904" y="4402459"/>
            <a:ext cx="2232248" cy="460257"/>
          </a:xfrm>
          <a:prstGeom prst="rect">
            <a:avLst/>
          </a:prstGeom>
        </p:spPr>
      </p:pic>
      <p:pic>
        <p:nvPicPr>
          <p:cNvPr id="10" name="Picture 9">
            <a:extLst>
              <a:ext uri="{FF2B5EF4-FFF2-40B4-BE49-F238E27FC236}">
                <a16:creationId xmlns:a16="http://schemas.microsoft.com/office/drawing/2014/main" id="{23B5A9BA-4725-4FA3-9522-09B2E1D4F4B1}"/>
              </a:ext>
            </a:extLst>
          </p:cNvPr>
          <p:cNvPicPr>
            <a:picLocks noChangeAspect="1"/>
          </p:cNvPicPr>
          <p:nvPr/>
        </p:nvPicPr>
        <p:blipFill>
          <a:blip r:embed="rId5"/>
          <a:stretch>
            <a:fillRect/>
          </a:stretch>
        </p:blipFill>
        <p:spPr>
          <a:xfrm>
            <a:off x="4139953" y="5107740"/>
            <a:ext cx="2808312" cy="460900"/>
          </a:xfrm>
          <a:prstGeom prst="rect">
            <a:avLst/>
          </a:prstGeom>
        </p:spPr>
      </p:pic>
    </p:spTree>
    <p:extLst>
      <p:ext uri="{BB962C8B-B14F-4D97-AF65-F5344CB8AC3E}">
        <p14:creationId xmlns:p14="http://schemas.microsoft.com/office/powerpoint/2010/main" val="198658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CEFFAC40E5954F9A9E01A5E873C56A" ma:contentTypeVersion="11" ma:contentTypeDescription="Create a new document." ma:contentTypeScope="" ma:versionID="561b400a35ba5755e483676f5475c233">
  <xsd:schema xmlns:xsd="http://www.w3.org/2001/XMLSchema" xmlns:xs="http://www.w3.org/2001/XMLSchema" xmlns:p="http://schemas.microsoft.com/office/2006/metadata/properties" xmlns:ns3="11802992-a67b-4895-bf87-1ec05fd96432" xmlns:ns4="bbb143a9-e604-4eea-bcde-aa80cf463ef4" targetNamespace="http://schemas.microsoft.com/office/2006/metadata/properties" ma:root="true" ma:fieldsID="18200ced6fdab139ba837f95e6ce31fd" ns3:_="" ns4:_="">
    <xsd:import namespace="11802992-a67b-4895-bf87-1ec05fd96432"/>
    <xsd:import namespace="bbb143a9-e604-4eea-bcde-aa80cf463ef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802992-a67b-4895-bf87-1ec05fd964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b143a9-e604-4eea-bcde-aa80cf463ef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5BE67C-F349-4198-AFCD-BB43ECF300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802992-a67b-4895-bf87-1ec05fd96432"/>
    <ds:schemaRef ds:uri="bbb143a9-e604-4eea-bcde-aa80cf463e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28D5C7-7A89-4525-B77F-4ACFDB1C5490}">
  <ds:schemaRefs>
    <ds:schemaRef ds:uri="11802992-a67b-4895-bf87-1ec05fd96432"/>
    <ds:schemaRef ds:uri="http://schemas.microsoft.com/office/2006/documentManagement/types"/>
    <ds:schemaRef ds:uri="http://schemas.microsoft.com/office/2006/metadata/properties"/>
    <ds:schemaRef ds:uri="http://purl.org/dc/terms/"/>
    <ds:schemaRef ds:uri="bbb143a9-e604-4eea-bcde-aa80cf463ef4"/>
    <ds:schemaRef ds:uri="http://purl.org/dc/dcmitype/"/>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1CC10159-1A6D-413C-8179-D7EB4A20BB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815</Words>
  <Application>Microsoft Office PowerPoint</Application>
  <PresentationFormat>On-screen Show (4:3)</PresentationFormat>
  <Paragraphs>83</Paragraphs>
  <Slides>20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Arial</vt:lpstr>
      <vt:lpstr>Calibri</vt:lpstr>
      <vt:lpstr>Symbol</vt:lpstr>
      <vt:lpstr>Times New Roman</vt:lpstr>
      <vt:lpstr>TimesNewRomanPS-ItalicMT</vt:lpstr>
      <vt:lpstr>TimesNewRomanPSMT</vt:lpstr>
      <vt:lpstr>Verdana</vt:lpstr>
      <vt:lpstr>Office Theme</vt:lpstr>
      <vt:lpstr>Equation</vt:lpstr>
      <vt:lpstr>2011 q.7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q.7</dc:title>
  <dc:creator>Thomas Tierney</dc:creator>
  <cp:lastModifiedBy>Tom Tierney</cp:lastModifiedBy>
  <cp:revision>14</cp:revision>
  <dcterms:created xsi:type="dcterms:W3CDTF">2015-04-14T11:41:15Z</dcterms:created>
  <dcterms:modified xsi:type="dcterms:W3CDTF">2020-09-15T12:22:18Z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0x0101007BCEFFAC40E5954F9A9E01A5E873C56A</vt:lpwstr>
  </property>
</Properties>
</file>