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344" r:id="rId7"/>
    <p:sldId id="345" r:id="rId8"/>
    <p:sldId id="346" r:id="rId9"/>
    <p:sldId id="347" r:id="rId10"/>
    <p:sldId id="348" r:id="rId11"/>
    <p:sldId id="34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798F3-7263-4766-90E6-098170614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84FCC-09F7-4BFD-A127-67784D1A1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6F461-AC99-4F6E-B0E0-A8781DB7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9EB45-D604-4B1A-9E54-39768A46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C0A63-9419-4D27-94A6-32911B8D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5233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CB882-FAE9-400C-B7AE-9B3929616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F38C69-95AA-4016-995E-4BFC3D3D5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8D912-CBCA-4274-9EA5-43D8C07A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D84A4-669E-4F16-BA87-9C9D2D0B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8D87C-3222-4AB5-9225-089C76DAB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400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980A7-A919-4012-A123-0FDA32C69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FFF4D-5E0A-45D0-8857-454F08AA0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4EF0E-6C52-4890-A7FC-8E0C8783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586EA-5FEC-4474-A831-7C1A108AF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95F54-E0C1-461C-BA79-52DC738D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628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B5C35-90F6-4961-86FE-07A2DC70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AE07B-9937-4E56-8F26-105474C9E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79E3D-0E27-45D7-8781-FCD401DA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ECB5A-5E5F-40AD-864D-35C349F2C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30BA2-82FF-4FF2-A586-6C67B00A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6367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0E702-8FF9-4C74-A267-82A238694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CC30A-27C3-4D2B-A29C-B477E2743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B6BC7-8D02-456E-BB7D-AE6C3726E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B760A-F5E7-47F8-906E-190249E2F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CCF75-09B7-4878-87CF-4D7500849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315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32E1F-E2AC-4545-A3BD-5FA2FE134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9FCE8-9899-42A7-8E6A-1A661EE91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4ADE9-1278-4788-9998-7188195F9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9F2E3-5EFB-4AFC-9DB2-27E92F97C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7B25A-8F12-413F-8DB2-E732B3B2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3574E-C0B3-44DC-BDCC-7DC4DA6F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678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E1D10-CAD9-4F01-9ABB-94907D37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65CAF-6152-4C64-AD0E-83E288350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1A585A-1AF7-4D61-BE69-397372AEC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F8421-65B2-45F5-8BAA-D26816189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A8DAA8-C82B-4FD9-B7AC-646E4CDE5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BA961C-B051-4986-AD89-FF2E856A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714204-67CB-412C-BA0B-58C12A766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5B050-42E0-42BD-A20A-CB2B07B28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127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431B6-6DBA-4A51-BB06-AC46D9A2B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EE936-28A3-41BC-B1AD-87B94C10B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F1FB5-0AC3-4B70-BBF5-981913DD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705FF-BFC2-4DA5-A026-0C1509DC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231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AFF79C-3A34-4431-AD52-FC71F320A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9CCB48-1538-4269-916C-7D141310E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8169A-C779-4B2E-84D2-BD1EBFA33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197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667E1-6612-474F-ABA9-620C4014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C0D27-2BE8-432B-BB12-C9FD35606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01ED7-AD63-4AFD-9481-D6A4E77F9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50148-54E2-476D-9252-46C3701AE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C13D7-1BA0-4175-BE82-526C4588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FFF9B-4E61-40A0-AF10-BF0E96E88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454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75BD-B6A7-4125-8497-3C8A4A9DD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4129D8-CF63-4522-8774-F78F5150D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95041-47BF-408B-B687-EC88B01E6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4E24F-E39F-4301-928F-BCA6B62C5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AB269-29A4-49EA-BC92-D12770A0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33F007-4972-42FE-B51E-180CF67A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14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3E605A-AFBD-4E34-B4DC-F2CA92D40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9489E-BE65-4D8E-99DE-B613AE55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F9CF7-E4E0-4D63-93CF-24F269CE9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7E2D0-3397-4961-A917-27CD4539B3D4}" type="datetimeFigureOut">
              <a:rPr lang="en-IE" smtClean="0"/>
              <a:t>06/09/2022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74EAE-928A-4444-BB8D-BB416E1AB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E79D9-37C7-4AC7-A1A2-4CD6089DF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72D57-F37D-4883-B7BD-F5DF86E25E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5655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youtu.be/f0mjDbNmqd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1365-9246-468F-86E9-88351F178C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Goldeneye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4E455-070E-416A-9105-2F8A8A67B6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Specific heat capacity</a:t>
            </a:r>
          </a:p>
          <a:p>
            <a:r>
              <a:rPr lang="en-IE" dirty="0"/>
              <a:t>Specific latent heat</a:t>
            </a:r>
          </a:p>
          <a:p>
            <a:r>
              <a:rPr lang="en-IE" dirty="0"/>
              <a:t>Power </a:t>
            </a:r>
          </a:p>
        </p:txBody>
      </p:sp>
    </p:spTree>
    <p:extLst>
      <p:ext uri="{BB962C8B-B14F-4D97-AF65-F5344CB8AC3E}">
        <p14:creationId xmlns:p14="http://schemas.microsoft.com/office/powerpoint/2010/main" val="30858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768B-B361-4C01-8671-0B9FDFE5E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Goldeneye: train escape scene</a:t>
            </a:r>
            <a:endParaRPr lang="en-I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0F33A22-2B86-425B-B56E-374EEE67B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u="sng" dirty="0">
                <a:hlinkClick r:id="rId2"/>
              </a:rPr>
              <a:t>The train escape scene</a:t>
            </a:r>
          </a:p>
          <a:p>
            <a:pPr marL="0" indent="0">
              <a:buNone/>
            </a:pPr>
            <a:endParaRPr lang="en-IE" dirty="0">
              <a:hlinkClick r:id="rId2"/>
            </a:endParaRPr>
          </a:p>
          <a:p>
            <a:pPr marL="0" indent="0">
              <a:buNone/>
            </a:pPr>
            <a:r>
              <a:rPr lang="en-IE" dirty="0">
                <a:hlinkClick r:id="rId2"/>
              </a:rPr>
              <a:t>https://youtu.be/f0mjDbNmqdQ</a:t>
            </a: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pic>
        <p:nvPicPr>
          <p:cNvPr id="1026" name="Picture 2" descr="Image result for goldeneye artwork">
            <a:extLst>
              <a:ext uri="{FF2B5EF4-FFF2-40B4-BE49-F238E27FC236}">
                <a16:creationId xmlns:a16="http://schemas.microsoft.com/office/drawing/2014/main" id="{EB5B938F-ECEB-4C08-9384-71B1C88FD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0" y="1690688"/>
            <a:ext cx="2114550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87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21733-D0C7-4D97-B34F-9535D0C93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the James Bond scene, a laser is used to cut through metal…</a:t>
            </a:r>
          </a:p>
          <a:p>
            <a:pPr marL="0" indent="0">
              <a:buNone/>
            </a:pPr>
            <a:r>
              <a:rPr lang="en-GB" sz="2400" dirty="0"/>
              <a:t>…the laser heats the metal beyond its melting point</a:t>
            </a:r>
          </a:p>
          <a:p>
            <a:pPr marL="0" indent="0">
              <a:buNone/>
            </a:pPr>
            <a:r>
              <a:rPr lang="en-GB" sz="2400" dirty="0"/>
              <a:t>…how powerful would this laser need to be? </a:t>
            </a:r>
          </a:p>
          <a:p>
            <a:pPr marL="0" indent="0">
              <a:buNone/>
            </a:pPr>
            <a:r>
              <a:rPr lang="en-GB" sz="2400" dirty="0"/>
              <a:t>…how much energy must the battery hold?</a:t>
            </a:r>
          </a:p>
          <a:p>
            <a:pPr marL="0" indent="0">
              <a:buNone/>
            </a:pPr>
            <a:r>
              <a:rPr lang="en-GB" sz="2400" dirty="0"/>
              <a:t>…and is that plausible?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IE" sz="1800" dirty="0"/>
          </a:p>
          <a:p>
            <a:pPr marL="0" indent="0">
              <a:buNone/>
            </a:pPr>
            <a:endParaRPr lang="en-IE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27F385-EC2F-4F62-AE83-034ECB4A7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305" y="1690688"/>
            <a:ext cx="2115495" cy="277392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4532C73-D832-488E-89F4-A80CC9D2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Goldeneye: train escape scene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3318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705B-EF19-4F4E-B5DB-D8E7F18F6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sz="2400" dirty="0"/>
              <a:t>Assumptions…..</a:t>
            </a:r>
          </a:p>
          <a:p>
            <a:r>
              <a:rPr lang="en-IE" sz="2400" dirty="0"/>
              <a:t>The floor is made of steel (and we’re told that its 1 inch thick)</a:t>
            </a:r>
          </a:p>
          <a:p>
            <a:r>
              <a:rPr lang="en-IE" sz="2400" dirty="0"/>
              <a:t>That the room temperature is at 300 K (about 27 </a:t>
            </a:r>
            <a:r>
              <a:rPr lang="en-IE" sz="2400" baseline="30000" dirty="0"/>
              <a:t>o </a:t>
            </a:r>
            <a:r>
              <a:rPr lang="en-IE" sz="2400" dirty="0"/>
              <a:t>C</a:t>
            </a:r>
          </a:p>
          <a:p>
            <a:r>
              <a:rPr lang="en-IE" sz="2400" dirty="0"/>
              <a:t>That he cuts a square of side 0.5 m in the floor</a:t>
            </a:r>
          </a:p>
          <a:p>
            <a:r>
              <a:rPr lang="en-IE" sz="2400" dirty="0"/>
              <a:t>That the laser beam is about 1 mm in width</a:t>
            </a:r>
          </a:p>
          <a:p>
            <a:r>
              <a:rPr lang="en-IE" sz="2400" dirty="0"/>
              <a:t>That he cuts the floor in 2.5 minutes</a:t>
            </a:r>
          </a:p>
          <a:p>
            <a:pPr marL="0" indent="0">
              <a:buNone/>
            </a:pPr>
            <a:endParaRPr lang="en-IE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38D6AF-C979-46F5-88E9-926757775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305" y="1690688"/>
            <a:ext cx="2115495" cy="277392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1635F1F-1F46-4367-AC66-2A2BD5650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Goldeneye: train escape scene</a:t>
            </a:r>
            <a:endParaRPr lang="en-I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FC27BD-9728-4285-A1B4-E24293C68B82}"/>
              </a:ext>
            </a:extLst>
          </p:cNvPr>
          <p:cNvSpPr txBox="1"/>
          <p:nvPr/>
        </p:nvSpPr>
        <p:spPr>
          <a:xfrm>
            <a:off x="7145720" y="5040298"/>
            <a:ext cx="4765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i="1" dirty="0"/>
              <a:t>Melting point of steel: 	T = 1800 K	</a:t>
            </a:r>
            <a:endParaRPr lang="en-IE" i="1" baseline="30000" dirty="0"/>
          </a:p>
          <a:p>
            <a:r>
              <a:rPr lang="en-IE" i="1" dirty="0"/>
              <a:t>Spec heat cap of steel: 	c = 490 J kg</a:t>
            </a:r>
            <a:r>
              <a:rPr lang="en-IE" i="1" baseline="30000" dirty="0"/>
              <a:t>-1</a:t>
            </a:r>
            <a:r>
              <a:rPr lang="en-IE" i="1" dirty="0"/>
              <a:t> K</a:t>
            </a:r>
            <a:r>
              <a:rPr lang="en-IE" i="1" baseline="30000" dirty="0"/>
              <a:t>-1</a:t>
            </a:r>
            <a:endParaRPr lang="en-IE" i="1" dirty="0"/>
          </a:p>
          <a:p>
            <a:r>
              <a:rPr lang="en-IE" i="1" dirty="0"/>
              <a:t>Specific latent heat of steel:	l = </a:t>
            </a:r>
            <a:r>
              <a:rPr lang="nl-NL" i="1" dirty="0"/>
              <a:t>2.7 x 10</a:t>
            </a:r>
            <a:r>
              <a:rPr lang="nl-NL" i="1" baseline="30000" dirty="0"/>
              <a:t>5</a:t>
            </a:r>
            <a:r>
              <a:rPr lang="nl-NL" i="1" dirty="0"/>
              <a:t> J </a:t>
            </a:r>
            <a:r>
              <a:rPr lang="en-IE" i="1" dirty="0"/>
              <a:t>kg</a:t>
            </a:r>
            <a:r>
              <a:rPr lang="en-IE" i="1" baseline="30000" dirty="0"/>
              <a:t>-1</a:t>
            </a:r>
          </a:p>
          <a:p>
            <a:r>
              <a:rPr lang="en-IE" i="1" dirty="0"/>
              <a:t>Density of steel: 	                 d = 8000 kgm</a:t>
            </a:r>
            <a:r>
              <a:rPr lang="en-IE" i="1" baseline="30000" dirty="0"/>
              <a:t>-3</a:t>
            </a:r>
            <a:endParaRPr lang="en-IE" baseline="30000" dirty="0"/>
          </a:p>
        </p:txBody>
      </p:sp>
    </p:spTree>
    <p:extLst>
      <p:ext uri="{BB962C8B-B14F-4D97-AF65-F5344CB8AC3E}">
        <p14:creationId xmlns:p14="http://schemas.microsoft.com/office/powerpoint/2010/main" val="223845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A96B96-E499-4F23-9D47-D924A6128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379" y="839783"/>
            <a:ext cx="6886903" cy="10549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D26B92-1BD7-4C6F-8FCB-DA700B331C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379" y="1698966"/>
            <a:ext cx="4728190" cy="18452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F74A1B-9349-4EE0-B555-53C3EB309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483" y="3702319"/>
            <a:ext cx="1864895" cy="9297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DFC3C0-B52D-49F8-98AA-B18DA2FB1C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3166" y="4632048"/>
            <a:ext cx="3370592" cy="6939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6CA420-2A6D-4D39-999A-2E601F8F18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0738" y="3702319"/>
            <a:ext cx="6039019" cy="24562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89312C-0EE0-4C35-BEF8-CAE90191BB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3569" y="6118723"/>
            <a:ext cx="2375657" cy="39594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47C26C1-5640-428F-B14B-5C0400A000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72282" y="5481296"/>
            <a:ext cx="3494384" cy="10738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4C2555-60BD-42AA-8150-053F9FDC8A51}"/>
              </a:ext>
            </a:extLst>
          </p:cNvPr>
          <p:cNvSpPr txBox="1"/>
          <p:nvPr/>
        </p:nvSpPr>
        <p:spPr>
          <a:xfrm>
            <a:off x="593889" y="348792"/>
            <a:ext cx="450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/>
              <a:t>Energy required</a:t>
            </a:r>
          </a:p>
        </p:txBody>
      </p:sp>
    </p:spTree>
    <p:extLst>
      <p:ext uri="{BB962C8B-B14F-4D97-AF65-F5344CB8AC3E}">
        <p14:creationId xmlns:p14="http://schemas.microsoft.com/office/powerpoint/2010/main" val="332915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A96B96-E499-4F23-9D47-D924A6128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379" y="839783"/>
            <a:ext cx="6886903" cy="10549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D26B92-1BD7-4C6F-8FCB-DA700B331C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379" y="1698966"/>
            <a:ext cx="4728190" cy="184526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F66E01C-C28A-403D-8E3D-687706898B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3273" y="3722278"/>
            <a:ext cx="3005557" cy="6811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E12F88-A7C2-47D1-A151-EF2D961C59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3273" y="4692894"/>
            <a:ext cx="7704841" cy="9322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55D2E4-554D-4A10-927A-5804554407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3886" y="5552077"/>
            <a:ext cx="3800819" cy="96158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787329-3C3E-4B3F-B7E8-7FAF6A3D30AC}"/>
              </a:ext>
            </a:extLst>
          </p:cNvPr>
          <p:cNvSpPr txBox="1"/>
          <p:nvPr/>
        </p:nvSpPr>
        <p:spPr>
          <a:xfrm>
            <a:off x="593889" y="348792"/>
            <a:ext cx="450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/>
              <a:t>Energy required</a:t>
            </a:r>
          </a:p>
        </p:txBody>
      </p:sp>
    </p:spTree>
    <p:extLst>
      <p:ext uri="{BB962C8B-B14F-4D97-AF65-F5344CB8AC3E}">
        <p14:creationId xmlns:p14="http://schemas.microsoft.com/office/powerpoint/2010/main" val="320287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784496-31BE-4710-9A44-97BA1158570E}"/>
              </a:ext>
            </a:extLst>
          </p:cNvPr>
          <p:cNvSpPr txBox="1"/>
          <p:nvPr/>
        </p:nvSpPr>
        <p:spPr>
          <a:xfrm>
            <a:off x="593889" y="348792"/>
            <a:ext cx="450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/>
              <a:t>Power required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75AC75-77BE-4134-B56E-205C68783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407" y="1085764"/>
            <a:ext cx="2693904" cy="9300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57C980-6F49-4636-9BC0-329DF7E9C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666" y="2291109"/>
            <a:ext cx="3511462" cy="15971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F7A2AF-ECB1-4632-9424-D67096A6F4CF}"/>
              </a:ext>
            </a:extLst>
          </p:cNvPr>
          <p:cNvSpPr txBox="1"/>
          <p:nvPr/>
        </p:nvSpPr>
        <p:spPr>
          <a:xfrm>
            <a:off x="6096000" y="3535052"/>
            <a:ext cx="521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Typical power of a commercial laser: 2 – 3 kW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8799E8-69BD-458B-A307-05706A8CCDEC}"/>
              </a:ext>
            </a:extLst>
          </p:cNvPr>
          <p:cNvSpPr txBox="1"/>
          <p:nvPr/>
        </p:nvSpPr>
        <p:spPr>
          <a:xfrm>
            <a:off x="6096000" y="4394463"/>
            <a:ext cx="521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Typical power of a laser pointer: 5 </a:t>
            </a:r>
            <a:r>
              <a:rPr lang="en-IE" sz="2000" b="1" dirty="0" err="1"/>
              <a:t>mW</a:t>
            </a:r>
            <a:endParaRPr lang="en-IE" sz="2000" b="1" dirty="0"/>
          </a:p>
        </p:txBody>
      </p:sp>
    </p:spTree>
    <p:extLst>
      <p:ext uri="{BB962C8B-B14F-4D97-AF65-F5344CB8AC3E}">
        <p14:creationId xmlns:p14="http://schemas.microsoft.com/office/powerpoint/2010/main" val="390134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DC68209-3F29-4FE0-B93D-2175EA0F2B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03" y="1408152"/>
            <a:ext cx="1831765" cy="25605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A1E0B5-C570-4C7A-8FE3-D0D71596D250}"/>
              </a:ext>
            </a:extLst>
          </p:cNvPr>
          <p:cNvSpPr txBox="1"/>
          <p:nvPr/>
        </p:nvSpPr>
        <p:spPr>
          <a:xfrm>
            <a:off x="593889" y="348792"/>
            <a:ext cx="550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/>
              <a:t>Could a watch produce this energy?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311A3C-BC33-473C-98A5-3FF62CCAFEFB}"/>
              </a:ext>
            </a:extLst>
          </p:cNvPr>
          <p:cNvSpPr txBox="1"/>
          <p:nvPr/>
        </p:nvSpPr>
        <p:spPr>
          <a:xfrm>
            <a:off x="3450210" y="1357460"/>
            <a:ext cx="5175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/>
              <a:t>Typical energy content of a AA battery = 55 J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970CE4-AAE3-4CA1-8B06-403074652CB4}"/>
              </a:ext>
            </a:extLst>
          </p:cNvPr>
          <p:cNvSpPr txBox="1"/>
          <p:nvPr/>
        </p:nvSpPr>
        <p:spPr>
          <a:xfrm>
            <a:off x="5693789" y="2011565"/>
            <a:ext cx="5175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/>
              <a:t>Energy required = 402, 000 J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B2167B-26AF-4E3B-A012-10F80212F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210" y="3429000"/>
            <a:ext cx="2612462" cy="22575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BA8BC3-D65F-48F4-BFB7-D5055D7BEACD}"/>
              </a:ext>
            </a:extLst>
          </p:cNvPr>
          <p:cNvSpPr txBox="1"/>
          <p:nvPr/>
        </p:nvSpPr>
        <p:spPr>
          <a:xfrm>
            <a:off x="6440077" y="3568574"/>
            <a:ext cx="5175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/>
              <a:t>Could this watch battery contain 402, 000 J?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1B5AD4-0F2D-4CE4-A8CF-1E73957FEBE4}"/>
              </a:ext>
            </a:extLst>
          </p:cNvPr>
          <p:cNvSpPr txBox="1"/>
          <p:nvPr/>
        </p:nvSpPr>
        <p:spPr>
          <a:xfrm rot="20138506">
            <a:off x="3897557" y="4176073"/>
            <a:ext cx="6165129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sz="5400" dirty="0">
                <a:solidFill>
                  <a:srgbClr val="FF0000"/>
                </a:solidFill>
              </a:rPr>
              <a:t>       implausible</a:t>
            </a:r>
          </a:p>
        </p:txBody>
      </p:sp>
    </p:spTree>
    <p:extLst>
      <p:ext uri="{BB962C8B-B14F-4D97-AF65-F5344CB8AC3E}">
        <p14:creationId xmlns:p14="http://schemas.microsoft.com/office/powerpoint/2010/main" val="276823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EFFAC40E5954F9A9E01A5E873C56A" ma:contentTypeVersion="14" ma:contentTypeDescription="Create a new document." ma:contentTypeScope="" ma:versionID="2a42c496c0f92f657bebb44c77e975b8">
  <xsd:schema xmlns:xsd="http://www.w3.org/2001/XMLSchema" xmlns:xs="http://www.w3.org/2001/XMLSchema" xmlns:p="http://schemas.microsoft.com/office/2006/metadata/properties" xmlns:ns3="11802992-a67b-4895-bf87-1ec05fd96432" xmlns:ns4="bbb143a9-e604-4eea-bcde-aa80cf463ef4" targetNamespace="http://schemas.microsoft.com/office/2006/metadata/properties" ma:root="true" ma:fieldsID="51f6621264e054d6851ff2ee9fe8e372" ns3:_="" ns4:_="">
    <xsd:import namespace="11802992-a67b-4895-bf87-1ec05fd96432"/>
    <xsd:import namespace="bbb143a9-e604-4eea-bcde-aa80cf463e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02992-a67b-4895-bf87-1ec05fd96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143a9-e604-4eea-bcde-aa80cf463e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3157D6-DBC7-4D90-BBBE-4CCD320650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802992-a67b-4895-bf87-1ec05fd96432"/>
    <ds:schemaRef ds:uri="bbb143a9-e604-4eea-bcde-aa80cf463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7CEF25-699D-4686-B897-247E94B98C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4C1E6A-7F0F-4507-942F-435E5EB8F7EC}">
  <ds:schemaRefs>
    <ds:schemaRef ds:uri="11802992-a67b-4895-bf87-1ec05fd96432"/>
    <ds:schemaRef ds:uri="http://purl.org/dc/elements/1.1/"/>
    <ds:schemaRef ds:uri="http://schemas.microsoft.com/office/2006/metadata/properties"/>
    <ds:schemaRef ds:uri="http://purl.org/dc/terms/"/>
    <ds:schemaRef ds:uri="bbb143a9-e604-4eea-bcde-aa80cf463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Goldeneye</vt:lpstr>
      <vt:lpstr>Goldeneye: train escape scene</vt:lpstr>
      <vt:lpstr>Goldeneye: train escape scene</vt:lpstr>
      <vt:lpstr>Goldeneye: train escape scene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Goldeneye</dc:title>
  <dc:creator>Tom Tierney</dc:creator>
  <cp:lastModifiedBy>Tom Tierney</cp:lastModifiedBy>
  <cp:revision>2</cp:revision>
  <dcterms:created xsi:type="dcterms:W3CDTF">2022-09-06T13:48:00Z</dcterms:created>
  <dcterms:modified xsi:type="dcterms:W3CDTF">2022-09-06T14:07:24Z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0x0101007BCEFFAC40E5954F9A9E01A5E873C56A</vt:lpwstr>
  </property>
</Properties>
</file>