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47890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684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4995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831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76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754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749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758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637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981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659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3DFBB-DF71-49BD-AFE5-63FE8E79D69E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493D3-787B-496B-AC2D-A08D3F96793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120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9.pn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9.png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2005 q9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(fragment)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6319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1774825" y="260351"/>
            <a:ext cx="86423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In the circuit diagram, the resistance of the thermistor (a semiconductor)  at room temperature is 500 Ω.</a:t>
            </a:r>
            <a:r>
              <a:rPr lang="en-IE" sz="1600" b="1"/>
              <a:t>   </a:t>
            </a:r>
            <a:r>
              <a:rPr lang="en-US" sz="1600" b="1"/>
              <a:t>At room temperature, calculate</a:t>
            </a:r>
            <a:endParaRPr lang="en-GB" sz="1600" b="1"/>
          </a:p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            (i) the total resistance of the circuit;</a:t>
            </a:r>
            <a:endParaRPr lang="en-GB" sz="1600" b="1"/>
          </a:p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            (ii) the current flowing through the 750 Ω resistor. (20)</a:t>
            </a:r>
            <a:endParaRPr lang="en-GB" sz="1600" b="1"/>
          </a:p>
          <a:p>
            <a:pPr eaLnBrk="1" hangingPunct="1">
              <a:lnSpc>
                <a:spcPct val="135000"/>
              </a:lnSpc>
              <a:spcBef>
                <a:spcPct val="50000"/>
              </a:spcBef>
              <a:defRPr/>
            </a:pPr>
            <a:endParaRPr lang="en-GB" sz="1600">
              <a:solidFill>
                <a:srgbClr val="000066"/>
              </a:solidFill>
            </a:endParaRPr>
          </a:p>
        </p:txBody>
      </p:sp>
      <p:pic>
        <p:nvPicPr>
          <p:cNvPr id="2969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1"/>
            <a:ext cx="41910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3200400" y="1905000"/>
            <a:ext cx="68580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/>
              <a:t>6V</a:t>
            </a:r>
            <a:endParaRPr lang="en-GB" altLang="en-US" sz="1600"/>
          </a:p>
        </p:txBody>
      </p:sp>
    </p:spTree>
    <p:extLst>
      <p:ext uri="{BB962C8B-B14F-4D97-AF65-F5344CB8AC3E}">
        <p14:creationId xmlns:p14="http://schemas.microsoft.com/office/powerpoint/2010/main" val="333072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1"/>
            <a:ext cx="41910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3200400" y="1905000"/>
            <a:ext cx="68580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/>
              <a:t>6V</a:t>
            </a:r>
            <a:endParaRPr lang="en-GB" altLang="en-US" sz="1600"/>
          </a:p>
        </p:txBody>
      </p:sp>
      <p:sp>
        <p:nvSpPr>
          <p:cNvPr id="105477" name="Oval 5"/>
          <p:cNvSpPr>
            <a:spLocks noChangeArrowheads="1"/>
          </p:cNvSpPr>
          <p:nvPr/>
        </p:nvSpPr>
        <p:spPr bwMode="auto">
          <a:xfrm>
            <a:off x="1828800" y="2133600"/>
            <a:ext cx="1447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IE" altLang="en-US"/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2057400" y="4038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400"/>
              <a:t>R</a:t>
            </a:r>
            <a:r>
              <a:rPr lang="en-IE" altLang="en-US" sz="2400" baseline="-25000"/>
              <a:t>p</a:t>
            </a:r>
            <a:endParaRPr lang="en-GB" altLang="en-US" sz="2400"/>
          </a:p>
        </p:txBody>
      </p:sp>
      <p:graphicFrame>
        <p:nvGraphicFramePr>
          <p:cNvPr id="105479" name="Object 7"/>
          <p:cNvGraphicFramePr>
            <a:graphicFrameLocks noChangeAspect="1"/>
          </p:cNvGraphicFramePr>
          <p:nvPr/>
        </p:nvGraphicFramePr>
        <p:xfrm>
          <a:off x="3200400" y="4114801"/>
          <a:ext cx="12954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875920" imgH="444307" progId="Equation.3">
                  <p:embed/>
                </p:oleObj>
              </mc:Choice>
              <mc:Fallback>
                <p:oleObj name="Equation" r:id="rId4" imgW="875920" imgH="444307" progId="Equation.3">
                  <p:embed/>
                  <p:pic>
                    <p:nvPicPr>
                      <p:cNvPr id="1054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14801"/>
                        <a:ext cx="12954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0" name="Object 8"/>
          <p:cNvGraphicFramePr>
            <a:graphicFrameLocks noChangeAspect="1"/>
          </p:cNvGraphicFramePr>
          <p:nvPr/>
        </p:nvGraphicFramePr>
        <p:xfrm>
          <a:off x="3505200" y="4876801"/>
          <a:ext cx="118268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799753" imgH="393529" progId="Equation.3">
                  <p:embed/>
                </p:oleObj>
              </mc:Choice>
              <mc:Fallback>
                <p:oleObj name="Equation" r:id="rId6" imgW="799753" imgH="393529" progId="Equation.3">
                  <p:embed/>
                  <p:pic>
                    <p:nvPicPr>
                      <p:cNvPr id="1054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76801"/>
                        <a:ext cx="1182688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1" name="Object 9"/>
          <p:cNvGraphicFramePr>
            <a:graphicFrameLocks noChangeAspect="1"/>
          </p:cNvGraphicFramePr>
          <p:nvPr/>
        </p:nvGraphicFramePr>
        <p:xfrm>
          <a:off x="3505201" y="5562601"/>
          <a:ext cx="61912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418918" imgH="393529" progId="Equation.3">
                  <p:embed/>
                </p:oleObj>
              </mc:Choice>
              <mc:Fallback>
                <p:oleObj name="Equation" r:id="rId8" imgW="418918" imgH="393529" progId="Equation.3">
                  <p:embed/>
                  <p:pic>
                    <p:nvPicPr>
                      <p:cNvPr id="1054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1" y="5562601"/>
                        <a:ext cx="61912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2" name="Object 10"/>
          <p:cNvGraphicFramePr>
            <a:graphicFrameLocks noChangeAspect="1"/>
          </p:cNvGraphicFramePr>
          <p:nvPr/>
        </p:nvGraphicFramePr>
        <p:xfrm>
          <a:off x="3200401" y="6324600"/>
          <a:ext cx="10509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710891" imgH="241195" progId="Equation.3">
                  <p:embed/>
                </p:oleObj>
              </mc:Choice>
              <mc:Fallback>
                <p:oleObj name="Equation" r:id="rId10" imgW="710891" imgH="241195" progId="Equation.3">
                  <p:embed/>
                  <p:pic>
                    <p:nvPicPr>
                      <p:cNvPr id="1054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1" y="6324600"/>
                        <a:ext cx="10509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3" name="Object 11"/>
          <p:cNvGraphicFramePr>
            <a:graphicFrameLocks noChangeAspect="1"/>
          </p:cNvGraphicFramePr>
          <p:nvPr/>
        </p:nvGraphicFramePr>
        <p:xfrm>
          <a:off x="6477000" y="2895601"/>
          <a:ext cx="13477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748975" imgH="177723" progId="Equation.3">
                  <p:embed/>
                </p:oleObj>
              </mc:Choice>
              <mc:Fallback>
                <p:oleObj name="Equation" r:id="rId12" imgW="748975" imgH="177723" progId="Equation.3">
                  <p:embed/>
                  <p:pic>
                    <p:nvPicPr>
                      <p:cNvPr id="1054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895601"/>
                        <a:ext cx="134778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4" name="Object 12"/>
          <p:cNvGraphicFramePr>
            <a:graphicFrameLocks noChangeAspect="1"/>
          </p:cNvGraphicFramePr>
          <p:nvPr/>
        </p:nvGraphicFramePr>
        <p:xfrm>
          <a:off x="6096000" y="2209801"/>
          <a:ext cx="14684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787058" imgH="215806" progId="Equation.3">
                  <p:embed/>
                </p:oleObj>
              </mc:Choice>
              <mc:Fallback>
                <p:oleObj name="Equation" r:id="rId14" imgW="787058" imgH="215806" progId="Equation.3">
                  <p:embed/>
                  <p:pic>
                    <p:nvPicPr>
                      <p:cNvPr id="1054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1"/>
                        <a:ext cx="14684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5" name="Object 13"/>
          <p:cNvGraphicFramePr>
            <a:graphicFrameLocks noChangeAspect="1"/>
          </p:cNvGraphicFramePr>
          <p:nvPr/>
        </p:nvGraphicFramePr>
        <p:xfrm>
          <a:off x="6477001" y="3429001"/>
          <a:ext cx="9128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507780" imgH="177723" progId="Equation.3">
                  <p:embed/>
                </p:oleObj>
              </mc:Choice>
              <mc:Fallback>
                <p:oleObj name="Equation" r:id="rId16" imgW="507780" imgH="177723" progId="Equation.3">
                  <p:embed/>
                  <p:pic>
                    <p:nvPicPr>
                      <p:cNvPr id="1054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1" y="3429001"/>
                        <a:ext cx="9128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6" name="Text Box 14"/>
          <p:cNvSpPr txBox="1">
            <a:spLocks noChangeArrowheads="1"/>
          </p:cNvSpPr>
          <p:nvPr/>
        </p:nvSpPr>
        <p:spPr bwMode="auto">
          <a:xfrm>
            <a:off x="1774825" y="260351"/>
            <a:ext cx="86423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In the circuit diagram, the resistance of the thermistor (a semiconductor)  at room temperature is 500 Ω.</a:t>
            </a:r>
            <a:r>
              <a:rPr lang="en-IE" sz="1600" b="1"/>
              <a:t>   </a:t>
            </a:r>
            <a:r>
              <a:rPr lang="en-US" sz="1600" b="1"/>
              <a:t>At room temperature, calculate</a:t>
            </a:r>
            <a:endParaRPr lang="en-GB" sz="1600" b="1"/>
          </a:p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            (i) the total resistance of the circuit;</a:t>
            </a:r>
            <a:endParaRPr lang="en-GB" sz="1600" b="1"/>
          </a:p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            (ii) the current flowing through the 750 Ω resistor. (20)</a:t>
            </a:r>
            <a:endParaRPr lang="en-GB" sz="1600" b="1"/>
          </a:p>
          <a:p>
            <a:pPr eaLnBrk="1" hangingPunct="1">
              <a:lnSpc>
                <a:spcPct val="135000"/>
              </a:lnSpc>
              <a:spcBef>
                <a:spcPct val="50000"/>
              </a:spcBef>
              <a:defRPr/>
            </a:pPr>
            <a:endParaRPr lang="en-GB" sz="160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69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 animBg="1"/>
      <p:bldP spid="10547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1"/>
            <a:ext cx="41910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200400" y="1905000"/>
            <a:ext cx="68580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1600"/>
              <a:t>6V</a:t>
            </a:r>
            <a:endParaRPr lang="en-GB" altLang="en-US" sz="1600"/>
          </a:p>
        </p:txBody>
      </p:sp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7467600" y="1981200"/>
          <a:ext cx="127793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710891" imgH="215806" progId="Equation.3">
                  <p:embed/>
                </p:oleObj>
              </mc:Choice>
              <mc:Fallback>
                <p:oleObj name="Equation" r:id="rId4" imgW="710891" imgH="215806" progId="Equation.3">
                  <p:embed/>
                  <p:pic>
                    <p:nvPicPr>
                      <p:cNvPr id="1065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981200"/>
                        <a:ext cx="127793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6019801" y="2057401"/>
          <a:ext cx="866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482181" imgH="177646" progId="Equation.3">
                  <p:embed/>
                </p:oleObj>
              </mc:Choice>
              <mc:Fallback>
                <p:oleObj name="Equation" r:id="rId6" imgW="482181" imgH="177646" progId="Equation.3">
                  <p:embed/>
                  <p:pic>
                    <p:nvPicPr>
                      <p:cNvPr id="1065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1" y="2057401"/>
                        <a:ext cx="8667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3" name="Object 7"/>
          <p:cNvGraphicFramePr>
            <a:graphicFrameLocks noChangeAspect="1"/>
          </p:cNvGraphicFramePr>
          <p:nvPr/>
        </p:nvGraphicFramePr>
        <p:xfrm>
          <a:off x="6858001" y="2590801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57002" imgH="177723" progId="Equation.3">
                  <p:embed/>
                </p:oleObj>
              </mc:Choice>
              <mc:Fallback>
                <p:oleObj name="Equation" r:id="rId8" imgW="457002" imgH="177723" progId="Equation.3">
                  <p:embed/>
                  <p:pic>
                    <p:nvPicPr>
                      <p:cNvPr id="1065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1" y="2590801"/>
                        <a:ext cx="8223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4" name="Object 8"/>
          <p:cNvGraphicFramePr>
            <a:graphicFrameLocks noChangeAspect="1"/>
          </p:cNvGraphicFramePr>
          <p:nvPr/>
        </p:nvGraphicFramePr>
        <p:xfrm>
          <a:off x="6858000" y="3124201"/>
          <a:ext cx="12334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685800" imgH="203200" progId="Equation.3">
                  <p:embed/>
                </p:oleObj>
              </mc:Choice>
              <mc:Fallback>
                <p:oleObj name="Equation" r:id="rId10" imgW="685800" imgH="203200" progId="Equation.3">
                  <p:embed/>
                  <p:pic>
                    <p:nvPicPr>
                      <p:cNvPr id="1065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124201"/>
                        <a:ext cx="123348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5" name="Object 9"/>
          <p:cNvGraphicFramePr>
            <a:graphicFrameLocks noChangeAspect="1"/>
          </p:cNvGraphicFramePr>
          <p:nvPr/>
        </p:nvGraphicFramePr>
        <p:xfrm>
          <a:off x="6858000" y="3657600"/>
          <a:ext cx="12573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698197" imgH="215806" progId="Equation.3">
                  <p:embed/>
                </p:oleObj>
              </mc:Choice>
              <mc:Fallback>
                <p:oleObj name="Equation" r:id="rId12" imgW="698197" imgH="215806" progId="Equation.3">
                  <p:embed/>
                  <p:pic>
                    <p:nvPicPr>
                      <p:cNvPr id="1065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657600"/>
                        <a:ext cx="12573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6" name="Oval 10"/>
          <p:cNvSpPr>
            <a:spLocks noChangeArrowheads="1"/>
          </p:cNvSpPr>
          <p:nvPr/>
        </p:nvSpPr>
        <p:spPr bwMode="auto">
          <a:xfrm>
            <a:off x="1905000" y="22098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IE" altLang="en-US"/>
          </a:p>
        </p:txBody>
      </p:sp>
      <p:sp>
        <p:nvSpPr>
          <p:cNvPr id="106507" name="Freeform 11"/>
          <p:cNvSpPr>
            <a:spLocks/>
          </p:cNvSpPr>
          <p:nvPr/>
        </p:nvSpPr>
        <p:spPr bwMode="auto">
          <a:xfrm>
            <a:off x="1714500" y="2971800"/>
            <a:ext cx="495300" cy="1371600"/>
          </a:xfrm>
          <a:custGeom>
            <a:avLst/>
            <a:gdLst>
              <a:gd name="T0" fmla="*/ 2147483647 w 312"/>
              <a:gd name="T1" fmla="*/ 0 h 864"/>
              <a:gd name="T2" fmla="*/ 2147483647 w 312"/>
              <a:gd name="T3" fmla="*/ 2147483647 h 864"/>
              <a:gd name="T4" fmla="*/ 2147483647 w 312"/>
              <a:gd name="T5" fmla="*/ 2147483647 h 8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2" h="864">
                <a:moveTo>
                  <a:pt x="168" y="0"/>
                </a:moveTo>
                <a:cubicBezTo>
                  <a:pt x="84" y="120"/>
                  <a:pt x="0" y="240"/>
                  <a:pt x="24" y="384"/>
                </a:cubicBezTo>
                <a:cubicBezTo>
                  <a:pt x="48" y="528"/>
                  <a:pt x="180" y="696"/>
                  <a:pt x="312" y="8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08" name="Line 12"/>
          <p:cNvSpPr>
            <a:spLocks noChangeShapeType="1"/>
          </p:cNvSpPr>
          <p:nvPr/>
        </p:nvSpPr>
        <p:spPr bwMode="auto">
          <a:xfrm>
            <a:off x="1981200" y="4953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09" name="Line 13"/>
          <p:cNvSpPr>
            <a:spLocks noChangeShapeType="1"/>
          </p:cNvSpPr>
          <p:nvPr/>
        </p:nvSpPr>
        <p:spPr bwMode="auto">
          <a:xfrm flipV="1">
            <a:off x="27432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0" name="Line 14"/>
          <p:cNvSpPr>
            <a:spLocks noChangeShapeType="1"/>
          </p:cNvSpPr>
          <p:nvPr/>
        </p:nvSpPr>
        <p:spPr bwMode="auto">
          <a:xfrm>
            <a:off x="27432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1" name="Line 15"/>
          <p:cNvSpPr>
            <a:spLocks noChangeShapeType="1"/>
          </p:cNvSpPr>
          <p:nvPr/>
        </p:nvSpPr>
        <p:spPr bwMode="auto">
          <a:xfrm>
            <a:off x="2743200" y="4572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2" name="Rectangle 16"/>
          <p:cNvSpPr>
            <a:spLocks noChangeArrowheads="1"/>
          </p:cNvSpPr>
          <p:nvPr/>
        </p:nvSpPr>
        <p:spPr bwMode="auto">
          <a:xfrm>
            <a:off x="3048000" y="4419600"/>
            <a:ext cx="762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IE" altLang="en-US" sz="2000"/>
              <a:t>500</a:t>
            </a:r>
            <a:endParaRPr lang="en-GB" altLang="en-US" sz="2000"/>
          </a:p>
        </p:txBody>
      </p:sp>
      <p:sp>
        <p:nvSpPr>
          <p:cNvPr id="106513" name="Rectangle 17"/>
          <p:cNvSpPr>
            <a:spLocks noChangeArrowheads="1"/>
          </p:cNvSpPr>
          <p:nvPr/>
        </p:nvSpPr>
        <p:spPr bwMode="auto">
          <a:xfrm>
            <a:off x="3048000" y="5257800"/>
            <a:ext cx="762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IE" altLang="en-US" sz="2000"/>
              <a:t>750</a:t>
            </a:r>
            <a:endParaRPr lang="en-GB" altLang="en-US" sz="2000"/>
          </a:p>
        </p:txBody>
      </p:sp>
      <p:sp>
        <p:nvSpPr>
          <p:cNvPr id="106514" name="Line 18"/>
          <p:cNvSpPr>
            <a:spLocks noChangeShapeType="1"/>
          </p:cNvSpPr>
          <p:nvPr/>
        </p:nvSpPr>
        <p:spPr bwMode="auto">
          <a:xfrm>
            <a:off x="2743200" y="5410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5" name="Line 19"/>
          <p:cNvSpPr>
            <a:spLocks noChangeShapeType="1"/>
          </p:cNvSpPr>
          <p:nvPr/>
        </p:nvSpPr>
        <p:spPr bwMode="auto">
          <a:xfrm>
            <a:off x="3810000" y="4572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6" name="Line 20"/>
          <p:cNvSpPr>
            <a:spLocks noChangeShapeType="1"/>
          </p:cNvSpPr>
          <p:nvPr/>
        </p:nvSpPr>
        <p:spPr bwMode="auto">
          <a:xfrm>
            <a:off x="3810000" y="5410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7" name="Line 21"/>
          <p:cNvSpPr>
            <a:spLocks noChangeShapeType="1"/>
          </p:cNvSpPr>
          <p:nvPr/>
        </p:nvSpPr>
        <p:spPr bwMode="auto">
          <a:xfrm>
            <a:off x="1752600" y="4953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18" name="Text Box 22"/>
          <p:cNvSpPr txBox="1">
            <a:spLocks noChangeArrowheads="1"/>
          </p:cNvSpPr>
          <p:nvPr/>
        </p:nvSpPr>
        <p:spPr bwMode="auto">
          <a:xfrm>
            <a:off x="1774825" y="5013326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/>
              <a:t>0.01</a:t>
            </a:r>
            <a:endParaRPr lang="en-GB" altLang="en-US"/>
          </a:p>
        </p:txBody>
      </p:sp>
      <p:sp>
        <p:nvSpPr>
          <p:cNvPr id="106519" name="Text Box 23"/>
          <p:cNvSpPr txBox="1">
            <a:spLocks noChangeArrowheads="1"/>
          </p:cNvSpPr>
          <p:nvPr/>
        </p:nvSpPr>
        <p:spPr bwMode="auto">
          <a:xfrm>
            <a:off x="5029200" y="4419601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000"/>
              <a:t>Resistances:      500:750</a:t>
            </a:r>
            <a:endParaRPr lang="en-GB" altLang="en-US" sz="2000"/>
          </a:p>
        </p:txBody>
      </p:sp>
      <p:sp>
        <p:nvSpPr>
          <p:cNvPr id="106520" name="Text Box 24"/>
          <p:cNvSpPr txBox="1">
            <a:spLocks noChangeArrowheads="1"/>
          </p:cNvSpPr>
          <p:nvPr/>
        </p:nvSpPr>
        <p:spPr bwMode="auto">
          <a:xfrm>
            <a:off x="5029200" y="4800601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000"/>
              <a:t>                              2:3</a:t>
            </a:r>
            <a:endParaRPr lang="en-GB" altLang="en-US" sz="2000"/>
          </a:p>
        </p:txBody>
      </p:sp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5029200" y="5181601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en-US" sz="2000"/>
              <a:t>currents:                3:2</a:t>
            </a:r>
            <a:endParaRPr lang="en-GB" altLang="en-US" sz="2000"/>
          </a:p>
        </p:txBody>
      </p:sp>
      <p:sp>
        <p:nvSpPr>
          <p:cNvPr id="106522" name="Text Box 26"/>
          <p:cNvSpPr txBox="1">
            <a:spLocks noChangeArrowheads="1"/>
          </p:cNvSpPr>
          <p:nvPr/>
        </p:nvSpPr>
        <p:spPr bwMode="auto">
          <a:xfrm>
            <a:off x="5029200" y="5562601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000"/>
          </a:p>
        </p:txBody>
      </p:sp>
      <p:graphicFrame>
        <p:nvGraphicFramePr>
          <p:cNvPr id="106523" name="Object 27"/>
          <p:cNvGraphicFramePr>
            <a:graphicFrameLocks noChangeAspect="1"/>
          </p:cNvGraphicFramePr>
          <p:nvPr/>
        </p:nvGraphicFramePr>
        <p:xfrm>
          <a:off x="6934201" y="5562600"/>
          <a:ext cx="5746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330057" imgH="393529" progId="Equation.3">
                  <p:embed/>
                </p:oleObj>
              </mc:Choice>
              <mc:Fallback>
                <p:oleObj name="Equation" r:id="rId14" imgW="330057" imgH="393529" progId="Equation.3">
                  <p:embed/>
                  <p:pic>
                    <p:nvPicPr>
                      <p:cNvPr id="10652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1" y="5562600"/>
                        <a:ext cx="5746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24" name="Line 28"/>
          <p:cNvSpPr>
            <a:spLocks noChangeShapeType="1"/>
          </p:cNvSpPr>
          <p:nvPr/>
        </p:nvSpPr>
        <p:spPr bwMode="auto">
          <a:xfrm>
            <a:off x="2743200" y="5410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106525" name="Object 29"/>
          <p:cNvGraphicFramePr>
            <a:graphicFrameLocks noChangeAspect="1"/>
          </p:cNvGraphicFramePr>
          <p:nvPr/>
        </p:nvGraphicFramePr>
        <p:xfrm>
          <a:off x="2743200" y="5562600"/>
          <a:ext cx="1447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888614" imgH="393529" progId="Equation.3">
                  <p:embed/>
                </p:oleObj>
              </mc:Choice>
              <mc:Fallback>
                <p:oleObj name="Equation" r:id="rId16" imgW="888614" imgH="393529" progId="Equation.3">
                  <p:embed/>
                  <p:pic>
                    <p:nvPicPr>
                      <p:cNvPr id="10652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562600"/>
                        <a:ext cx="1447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6" name="Object 30"/>
          <p:cNvGraphicFramePr>
            <a:graphicFrameLocks noChangeAspect="1"/>
          </p:cNvGraphicFramePr>
          <p:nvPr/>
        </p:nvGraphicFramePr>
        <p:xfrm>
          <a:off x="3062289" y="6248401"/>
          <a:ext cx="99218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609336" imgH="177723" progId="Equation.3">
                  <p:embed/>
                </p:oleObj>
              </mc:Choice>
              <mc:Fallback>
                <p:oleObj name="Equation" r:id="rId18" imgW="609336" imgH="177723" progId="Equation.3">
                  <p:embed/>
                  <p:pic>
                    <p:nvPicPr>
                      <p:cNvPr id="10652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9" y="6248401"/>
                        <a:ext cx="992187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27" name="Line 31"/>
          <p:cNvSpPr>
            <a:spLocks noChangeShapeType="1"/>
          </p:cNvSpPr>
          <p:nvPr/>
        </p:nvSpPr>
        <p:spPr bwMode="auto">
          <a:xfrm>
            <a:off x="5943600" y="4191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6530" name="Text Box 34"/>
          <p:cNvSpPr txBox="1">
            <a:spLocks noChangeArrowheads="1"/>
          </p:cNvSpPr>
          <p:nvPr/>
        </p:nvSpPr>
        <p:spPr bwMode="auto">
          <a:xfrm>
            <a:off x="1774825" y="260351"/>
            <a:ext cx="86423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In the circuit diagram, the resistance of the thermistor (a semiconductor)  at room temperature is 500 Ω.</a:t>
            </a:r>
            <a:r>
              <a:rPr lang="en-IE" sz="1600" b="1"/>
              <a:t>   </a:t>
            </a:r>
            <a:r>
              <a:rPr lang="en-US" sz="1600" b="1"/>
              <a:t>At room temperature, calculate</a:t>
            </a:r>
            <a:endParaRPr lang="en-GB" sz="1600" b="1"/>
          </a:p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            (i) the total resistance of the circuit;</a:t>
            </a:r>
            <a:endParaRPr lang="en-GB" sz="1600" b="1"/>
          </a:p>
          <a:p>
            <a:pPr eaLnBrk="1" hangingPunct="1">
              <a:lnSpc>
                <a:spcPct val="150000"/>
              </a:lnSpc>
              <a:defRPr/>
            </a:pPr>
            <a:r>
              <a:rPr lang="en-US" sz="1600" b="1"/>
              <a:t>            (ii) the current flowing through the 750 Ω resistor. (20)</a:t>
            </a:r>
            <a:endParaRPr lang="en-GB" sz="1600" b="1"/>
          </a:p>
          <a:p>
            <a:pPr eaLnBrk="1" hangingPunct="1">
              <a:lnSpc>
                <a:spcPct val="135000"/>
              </a:lnSpc>
              <a:spcBef>
                <a:spcPct val="50000"/>
              </a:spcBef>
              <a:defRPr/>
            </a:pPr>
            <a:endParaRPr lang="en-GB" sz="160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26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6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6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0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06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06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0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0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06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0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06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6" grpId="0" animBg="1"/>
      <p:bldP spid="106518" grpId="0" autoUpdateAnimBg="0"/>
      <p:bldP spid="106519" grpId="0" autoUpdateAnimBg="0"/>
      <p:bldP spid="106520" grpId="0" autoUpdateAnimBg="0"/>
      <p:bldP spid="106521" grpId="0" autoUpdateAnimBg="0"/>
      <p:bldP spid="106522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Microsoft Equation 3.0</vt:lpstr>
      <vt:lpstr>2005 q9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2005 q9</dc:title>
  <dc:creator>Tom Tierney</dc:creator>
  <cp:lastModifiedBy>Tom Tierney</cp:lastModifiedBy>
  <cp:revision>1</cp:revision>
  <dcterms:created xsi:type="dcterms:W3CDTF">2019-01-22T11:53:40Z</dcterms:created>
  <dcterms:modified xsi:type="dcterms:W3CDTF">2019-01-22T11:54:01Z</dcterms:modified>
</cp:coreProperties>
</file>