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A8394-90E9-4D5A-B2DD-8DF9D7B9B0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973C4A-7AF4-4A38-8B17-FE5F2252B7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F0664-8D32-4907-A329-D8777954B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DF74-F838-4E18-97C7-573B4907540C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DB2EC-0A62-46C8-86EF-6F8DA1CC2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C2484-F8B0-4946-B98B-39B33E84D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0AFE-5E34-4505-B0EB-0A7A6AD11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34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DFE1D-3530-4999-A471-E3EA21D6C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029533-A099-4080-8781-4B89BB9AE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E1A62-EA40-490E-8A05-5F4D779F3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DF74-F838-4E18-97C7-573B4907540C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74389-9A1D-4915-9879-9E701D4AE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5E871-2448-4F49-8238-6B622AA11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0AFE-5E34-4505-B0EB-0A7A6AD11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7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894378-F953-4FDC-8260-0ACCE69547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193118-E345-4922-8545-B354B6C6D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AE61E-1C41-4023-9D11-74938DDE1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DF74-F838-4E18-97C7-573B4907540C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DBDB8-649F-45E2-865A-AD33BC3BD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ADE17-DAE6-4C3C-A255-AB6929B91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0AFE-5E34-4505-B0EB-0A7A6AD11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486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ABB52-EC18-4CDC-B551-C6CECEA08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D3A03-3E22-4C36-823A-CE7DCCE71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5A1AE-6706-49E5-8399-3F22FF960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DF74-F838-4E18-97C7-573B4907540C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BBC92-C78B-4C29-A544-BE5F91B28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D228A-9452-4C86-8EAA-69F283CA8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0AFE-5E34-4505-B0EB-0A7A6AD11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98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635C6-47EB-49C6-9829-5219EA3B7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9F2FA-1EA8-4607-AE31-7F52CCCE9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533A0-7D16-41DB-9843-0EE3BB6A8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DF74-F838-4E18-97C7-573B4907540C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67907-ADBE-4ADD-B5D1-041BD8BDF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A4D94-C12F-4EAC-A4A3-637B5B9C0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0AFE-5E34-4505-B0EB-0A7A6AD11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120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7F798-9957-4DAD-B20B-93C2B0AFD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B34FC-2F77-49AE-ADD1-586834C2EC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1A2201-CA45-4343-867F-7DDBE4467A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5E4FF5-0526-4117-910F-680435413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DF74-F838-4E18-97C7-573B4907540C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FD732F-C247-48E9-8C67-26F6E0196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DEC008-0387-47A9-885F-B4F72270C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0AFE-5E34-4505-B0EB-0A7A6AD11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13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3F9CA-6FA7-48BC-ABC1-1E7F79385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713779-268C-49AC-ABA8-E156246C3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813ED1-2A76-4880-8432-CB1B1E3E8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57A27C-3CDD-48ED-8304-5788087F73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E383A0-B269-4596-917C-87D285B4FB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8D3DC7-D1D9-431D-9E20-F5C52E7CE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DF74-F838-4E18-97C7-573B4907540C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4C51DB-71A6-438A-964B-70A15C7C6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4ABAE2-B6B7-4D89-BBDF-1A9E5F434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0AFE-5E34-4505-B0EB-0A7A6AD11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361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77674-2C74-4F02-B22C-86079C068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25D26D-C220-4234-9A4E-09D8D6CB9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DF74-F838-4E18-97C7-573B4907540C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B5F05D-5030-4748-8701-38E04FB4D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657A2B-5EE2-4D22-9ECB-303C111A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0AFE-5E34-4505-B0EB-0A7A6AD11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02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B17F46-00F8-4C75-9793-CFBE39FD9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DF74-F838-4E18-97C7-573B4907540C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B5273C-BBDF-42BE-B942-49128672B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62B6A6-1B83-447C-9573-C764B6F0E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0AFE-5E34-4505-B0EB-0A7A6AD11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22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C23DF-731D-4D61-938E-7DFCE67F3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C3E5F-D5A5-4851-AE27-FA38EB823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B57971-794F-49EE-9954-B4863D6935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D0FAB4-766E-464B-81F0-86328697C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DF74-F838-4E18-97C7-573B4907540C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19BF2F-2B73-4A6A-A926-76BD06CEC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551EFC-152C-4632-AE5F-24A9C6C0C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0AFE-5E34-4505-B0EB-0A7A6AD11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3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C8933-CC94-46AF-B0C3-61F917A96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A56EC0-2453-45D1-8C1E-8AB5A7E600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E8AF8A-172B-4906-9AF5-851F82550B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AC567B-9B9F-4A9F-BB36-2132EACF2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DF74-F838-4E18-97C7-573B4907540C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85FE6B-02C3-40EB-9C9C-CB15D52EC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D78C9D-6EAB-4294-BE4B-D40D2C0F6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0AFE-5E34-4505-B0EB-0A7A6AD11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238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1F2841-47AB-4A55-BA2D-0F105BA6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05B72-2B81-49BC-959A-D2795E26B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3CBC5-7CC8-4A21-8883-AF7679C5F7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BDF74-F838-4E18-97C7-573B4907540C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6F288-398B-4BE4-B258-F806E8917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D7D72-FB7E-4E98-B770-9D148DA09F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30AFE-5E34-4505-B0EB-0A7A6AD11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510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ie/imgres?imgurl=https%3A%2F%2Fupload.wikimedia.org%2Fwikipedia%2Fcommons%2Fd%2Fda%2FGeiger-Muller-counter-en.png&amp;imgrefurl=https%3A%2F%2Fcommons.wikimedia.org%2Fwiki%2FFile%3AGeiger-Muller-counter-en.png&amp;docid=kDAYAOL9GdxyEM&amp;tbnid=no9XYNbI3fnD3M%3A&amp;vet=10ahUKEwjRkPuRjqLgAhWnVBUIHft5A14QMwhhKAQwBA..i&amp;w=705&amp;h=645&amp;bih=607&amp;biw=1280&amp;q=geiger%20muller%20tube&amp;ved=0ahUKEwjRkPuRjqLgAhWnVBUIHft5A14QMwhhKAQwBA&amp;iact=mrc&amp;uact=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google.ie/imgres?imgurl=https%3A%2F%2Fupload.wikimedia.org%2Fwikipedia%2Fcommons%2Fd%2Fd8%2FChernobylreactor_1.jpg&amp;imgrefurl=https%3A%2F%2Fen.wikipedia.org%2Fwiki%2FChernobyl_disaster&amp;docid=YVeLNcgfRZRm6M&amp;tbnid=9ocHcUSJ6FRcKM%3A&amp;vet=10ahUKEwjPkpO_j6LgAhX8URUIHacND50QMwhrKAAwAA..i&amp;w=1280&amp;h=960&amp;bih=607&amp;biw=1280&amp;q=chernobyl&amp;ved=0ahUKEwjPkpO_j6LgAhX8URUIHacND50QMwhrKAAwAA&amp;iact=mrc&amp;uact=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38F98-90B0-4BA2-94A2-FC36A7E154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2013 q9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215F8A-2227-43F9-A7C0-0A6C3A3EC3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radioactivity</a:t>
            </a:r>
          </a:p>
        </p:txBody>
      </p:sp>
    </p:spTree>
    <p:extLst>
      <p:ext uri="{BB962C8B-B14F-4D97-AF65-F5344CB8AC3E}">
        <p14:creationId xmlns:p14="http://schemas.microsoft.com/office/powerpoint/2010/main" val="444725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CD2F-2F05-4051-9FE9-AD20A5B26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Chernobyl today…..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8348B3-F5EF-43F9-8298-355246770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712" y="2222182"/>
            <a:ext cx="2619375" cy="17430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21148B9-4469-4CE3-B48D-038C22FE8E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0549" y="3729037"/>
            <a:ext cx="2619375" cy="17430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CDB41C4-A146-40A5-B38B-2B6F34D0C9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0012" y="2074545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02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8531D5-E095-4E25-8E1E-4277024B570E}"/>
              </a:ext>
            </a:extLst>
          </p:cNvPr>
          <p:cNvSpPr/>
          <p:nvPr/>
        </p:nvSpPr>
        <p:spPr>
          <a:xfrm>
            <a:off x="870409" y="614034"/>
            <a:ext cx="8678944" cy="2619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Define the becquerel.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The becquerel is defined as the decay of radioactive nucleus per second.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Name one device used to detect </a:t>
            </a:r>
            <a:r>
              <a:rPr lang="en-US" b="1" dirty="0" err="1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ionising</a:t>
            </a: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 radiations.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The Geiger-</a:t>
            </a:r>
            <a:r>
              <a:rPr lang="en-US" dirty="0" err="1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Müeller</a:t>
            </a:r>
            <a:r>
              <a:rPr lang="en-US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 tube is used to detect radioactivity.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Image result for geiger muller tube">
            <a:hlinkClick r:id="rId2"/>
            <a:extLst>
              <a:ext uri="{FF2B5EF4-FFF2-40B4-BE49-F238E27FC236}">
                <a16:creationId xmlns:a16="http://schemas.microsoft.com/office/drawing/2014/main" id="{17250AA1-C173-4CC7-835F-8421D9BE4C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0978" y="3837937"/>
            <a:ext cx="223837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416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E62B6FD-B427-41AF-AA0E-80F021AAA115}"/>
              </a:ext>
            </a:extLst>
          </p:cNvPr>
          <p:cNvSpPr/>
          <p:nvPr/>
        </p:nvSpPr>
        <p:spPr>
          <a:xfrm>
            <a:off x="474483" y="567322"/>
            <a:ext cx="11585542" cy="5525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000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Compare alpha, beta, and gamma emissions using the following headings: (</a:t>
            </a:r>
            <a:r>
              <a:rPr lang="en-US" sz="2000" b="1" i="1" dirty="0">
                <a:latin typeface="Verdana" panose="020B0604030504040204" pitchFamily="34" charset="0"/>
                <a:ea typeface="Calibri" panose="020F0502020204030204" pitchFamily="34" charset="0"/>
                <a:cs typeface="TimesNewRoman,Italic"/>
              </a:rPr>
              <a:t>a</a:t>
            </a:r>
            <a:r>
              <a:rPr lang="en-US" sz="2000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) penetrating ability, (</a:t>
            </a:r>
            <a:r>
              <a:rPr lang="en-US" sz="2000" b="1" i="1" dirty="0">
                <a:latin typeface="Verdana" panose="020B0604030504040204" pitchFamily="34" charset="0"/>
                <a:ea typeface="Calibri" panose="020F0502020204030204" pitchFamily="34" charset="0"/>
                <a:cs typeface="TimesNewRoman,Italic"/>
              </a:rPr>
              <a:t>b</a:t>
            </a:r>
            <a:r>
              <a:rPr lang="en-US" sz="2000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) deflection in a magnetic field. 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α-</a:t>
            </a:r>
            <a:r>
              <a:rPr lang="en-US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particles: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arenBoth"/>
            </a:pPr>
            <a:r>
              <a:rPr lang="en-US" sz="20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 penetrating ability is the least of the radioactive emissions. They travel only about 2cm through air. They can be blocked by thin sheets of paper.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arenBoth"/>
            </a:pPr>
            <a:r>
              <a:rPr lang="en-US" sz="20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are positively charged, so they are deflected by electric fields in the way predicted by the left hand rule.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16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-particles: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arenBoth"/>
            </a:pPr>
            <a:r>
              <a:rPr lang="en-US" sz="1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 penetrating ability is moderate. They travel about 30cm through air. They can be blocked by thin sheets of </a:t>
            </a:r>
            <a:r>
              <a:rPr lang="en-US" sz="1600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aluminium</a:t>
            </a:r>
            <a:r>
              <a:rPr lang="en-US" sz="1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arenBoth"/>
            </a:pPr>
            <a:r>
              <a:rPr lang="en-US" sz="1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are negatively charged, so they are deflected by electric fields but in the opposite direction to that predicted by the left hand rule.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effectLst/>
                <a:latin typeface="TimesNewRoman"/>
                <a:ea typeface="Calibri" panose="020F0502020204030204" pitchFamily="34" charset="0"/>
                <a:cs typeface="TimesNewRoman"/>
              </a:rPr>
              <a:t> 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057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476D7DF-88C3-46CF-8A1D-4221CFE9C106}"/>
              </a:ext>
            </a:extLst>
          </p:cNvPr>
          <p:cNvSpPr/>
          <p:nvPr/>
        </p:nvSpPr>
        <p:spPr>
          <a:xfrm>
            <a:off x="474483" y="567322"/>
            <a:ext cx="11585542" cy="3826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000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Compare alpha, beta, and gamma emissions using the following headings: (</a:t>
            </a:r>
            <a:r>
              <a:rPr lang="en-US" sz="2000" b="1" i="1" dirty="0">
                <a:latin typeface="Verdana" panose="020B0604030504040204" pitchFamily="34" charset="0"/>
                <a:ea typeface="Calibri" panose="020F0502020204030204" pitchFamily="34" charset="0"/>
                <a:cs typeface="TimesNewRoman,Italic"/>
              </a:rPr>
              <a:t>a</a:t>
            </a:r>
            <a:r>
              <a:rPr lang="en-US" sz="2000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) penetrating ability, (</a:t>
            </a:r>
            <a:r>
              <a:rPr lang="en-US" sz="2000" b="1" i="1" dirty="0">
                <a:latin typeface="Verdana" panose="020B0604030504040204" pitchFamily="34" charset="0"/>
                <a:ea typeface="Calibri" panose="020F0502020204030204" pitchFamily="34" charset="0"/>
                <a:cs typeface="TimesNewRoman,Italic"/>
              </a:rPr>
              <a:t>b</a:t>
            </a:r>
            <a:r>
              <a:rPr lang="en-US" sz="2000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) deflection in a magnetic field. 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-particles: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arenBoth"/>
            </a:pPr>
            <a:r>
              <a:rPr lang="en-US" sz="20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 penetrating ability is moderate. They travel about 30cm through air. They can be blocked by thin sheets of </a:t>
            </a:r>
            <a:r>
              <a:rPr lang="en-US" sz="2000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aluminium</a:t>
            </a:r>
            <a:r>
              <a:rPr lang="en-US" sz="20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arenBoth"/>
            </a:pPr>
            <a:r>
              <a:rPr lang="en-US" sz="20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are negatively charged, so they are deflected by electric fields but in the opposite direction to that predicted by the left hand rule.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effectLst/>
                <a:latin typeface="TimesNewRoman"/>
                <a:ea typeface="Calibri" panose="020F0502020204030204" pitchFamily="34" charset="0"/>
                <a:cs typeface="TimesNewRoman"/>
              </a:rPr>
              <a:t> 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129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3E4699-876B-4A39-9AEA-3C7F5C786180}"/>
              </a:ext>
            </a:extLst>
          </p:cNvPr>
          <p:cNvSpPr/>
          <p:nvPr/>
        </p:nvSpPr>
        <p:spPr>
          <a:xfrm>
            <a:off x="474483" y="567322"/>
            <a:ext cx="11585542" cy="3595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000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Compare alpha, beta, and gamma emissions using the following headings: (</a:t>
            </a:r>
            <a:r>
              <a:rPr lang="en-US" sz="2000" b="1" i="1" dirty="0">
                <a:latin typeface="Verdana" panose="020B0604030504040204" pitchFamily="34" charset="0"/>
                <a:ea typeface="Calibri" panose="020F0502020204030204" pitchFamily="34" charset="0"/>
                <a:cs typeface="TimesNewRoman,Italic"/>
              </a:rPr>
              <a:t>a</a:t>
            </a:r>
            <a:r>
              <a:rPr lang="en-US" sz="2000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) penetrating ability, (</a:t>
            </a:r>
            <a:r>
              <a:rPr lang="en-US" sz="2000" b="1" i="1" dirty="0">
                <a:latin typeface="Verdana" panose="020B0604030504040204" pitchFamily="34" charset="0"/>
                <a:ea typeface="Calibri" panose="020F0502020204030204" pitchFamily="34" charset="0"/>
                <a:cs typeface="TimesNewRoman,Italic"/>
              </a:rPr>
              <a:t>b</a:t>
            </a:r>
            <a:r>
              <a:rPr lang="en-US" sz="2000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) deflection in a magnetic field. 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b="1" dirty="0"/>
              <a:t>γ-rays:</a:t>
            </a:r>
            <a:endParaRPr lang="en-GB" sz="2000" dirty="0"/>
          </a:p>
          <a:p>
            <a:pPr lvl="0"/>
            <a:r>
              <a:rPr lang="en-US" sz="2000" dirty="0"/>
              <a:t>(a) Their penetrating ability is the greatest of the radioactive emissions. They can be blocked by thick sheets of lead or other dense materials.</a:t>
            </a:r>
            <a:endParaRPr lang="en-GB" sz="2000" dirty="0"/>
          </a:p>
          <a:p>
            <a:r>
              <a:rPr lang="en-US" sz="2000" dirty="0"/>
              <a:t> </a:t>
            </a:r>
            <a:endParaRPr lang="en-GB" sz="2000" dirty="0"/>
          </a:p>
          <a:p>
            <a:pPr lvl="0"/>
            <a:r>
              <a:rPr lang="en-US" sz="2000" dirty="0"/>
              <a:t>(b) These are not electrically charged so they are not deflected by electric fields.</a:t>
            </a:r>
            <a:endParaRPr lang="en-GB" sz="2000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effectLst/>
                <a:latin typeface="TimesNewRoman"/>
                <a:ea typeface="Calibri" panose="020F0502020204030204" pitchFamily="34" charset="0"/>
                <a:cs typeface="TimesNewRoman"/>
              </a:rPr>
              <a:t> 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09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3855E9-4CC3-41C6-9686-51B519836464}"/>
              </a:ext>
            </a:extLst>
          </p:cNvPr>
          <p:cNvSpPr/>
          <p:nvPr/>
        </p:nvSpPr>
        <p:spPr>
          <a:xfrm>
            <a:off x="615883" y="487561"/>
            <a:ext cx="10979085" cy="1345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The photograph shows one of the nuclear reactors at Chernobyl, where there was a fire in April 1986 that released large quantities of radioactive contaminants. Among the contaminants were iodine-131 and caesium-137, which are two of the unstable isotopes formed by the fission of uranium-235.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 descr="Image result for chernobyl">
            <a:hlinkClick r:id="rId2"/>
            <a:extLst>
              <a:ext uri="{FF2B5EF4-FFF2-40B4-BE49-F238E27FC236}">
                <a16:creationId xmlns:a16="http://schemas.microsoft.com/office/drawing/2014/main" id="{A54A7C2E-3FA9-4790-837A-11E2B77030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992" y="1832609"/>
            <a:ext cx="4933950" cy="369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97B3941-5629-4EB8-BE0A-9717BA8CA36D}"/>
              </a:ext>
            </a:extLst>
          </p:cNvPr>
          <p:cNvSpPr/>
          <p:nvPr/>
        </p:nvSpPr>
        <p:spPr>
          <a:xfrm>
            <a:off x="615883" y="2362835"/>
            <a:ext cx="6089717" cy="2937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Explain what happens during nuclear fission.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Nuclear fission is the breaking up of a large nucleus (3) into two smaller nuclei of similar size with the release of energy (3).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case of uranium-235, when bombarded with neutrons it splits in two to create barium and krypton, along with the release of 2 or 3 neutrons.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546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2C30D4-C137-4227-9DD1-06CD26F79E8A}"/>
              </a:ext>
            </a:extLst>
          </p:cNvPr>
          <p:cNvSpPr/>
          <p:nvPr/>
        </p:nvSpPr>
        <p:spPr>
          <a:xfrm>
            <a:off x="792480" y="714316"/>
            <a:ext cx="10911840" cy="1345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Iodine-131 decays with the emission of a beta-particle and has a half-life of 8 days.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US" b="1" dirty="0">
              <a:latin typeface="Verdana" panose="020B0604030504040204" pitchFamily="34" charset="0"/>
              <a:ea typeface="Calibri" panose="020F0502020204030204" pitchFamily="34" charset="0"/>
              <a:cs typeface="TimesNew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Write an equation for the beta-decay of iodine-131.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AB45A7-D39D-40F2-933F-2E97C49E3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4510" y="2495550"/>
            <a:ext cx="20193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157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66C9B2B-9657-43D8-BB26-E2180E7A4D77}"/>
              </a:ext>
            </a:extLst>
          </p:cNvPr>
          <p:cNvSpPr/>
          <p:nvPr/>
        </p:nvSpPr>
        <p:spPr>
          <a:xfrm>
            <a:off x="589280" y="667105"/>
            <a:ext cx="11023600" cy="1026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Iodine-131 decays with the emission of a beta-particle and has a half-life of 8 days.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US" b="1" dirty="0">
              <a:latin typeface="Verdana" panose="020B0604030504040204" pitchFamily="34" charset="0"/>
              <a:ea typeface="Calibri" panose="020F0502020204030204" pitchFamily="34" charset="0"/>
              <a:cs typeface="TimesNew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Estimate the fraction of the iodine-131 that remained after 40 days.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47B4A3F-8117-44C9-B38B-D347570D28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517" y="2107882"/>
            <a:ext cx="5181600" cy="7524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24F8CC1-8475-4DA6-9149-283DB2E606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517" y="3736975"/>
            <a:ext cx="9305925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132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E0DE46E-764B-4B86-8F9A-72A4FF77FF8A}"/>
              </a:ext>
            </a:extLst>
          </p:cNvPr>
          <p:cNvSpPr/>
          <p:nvPr/>
        </p:nvSpPr>
        <p:spPr>
          <a:xfrm>
            <a:off x="467360" y="300132"/>
            <a:ext cx="11592560" cy="2619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Caesium-137 has a half-life of 30 years and it remains a significant contaminant in the region around Chernobyl. It is easily absorbed into the tissues of plants as they grow. Scientists collected a sample of berries growing near the abandoned power station. The activity of the sample was measured at 5000 </a:t>
            </a:r>
            <a:r>
              <a:rPr lang="en-US" b="1" dirty="0" err="1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Bq</a:t>
            </a: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NewRoman"/>
              </a:rPr>
              <a:t>Calculate the decay constant of caesium-137. Hence calculate the number of caesium-137 atoms present in the sample. (You may assume that all of the activity was caused by caesium-137.)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97313F-0BEF-469A-AFB1-5195735312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3076" y="2693670"/>
            <a:ext cx="3893344" cy="24288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560CC29-2FE9-43C3-A403-44FA65481F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1182" y="4214952"/>
            <a:ext cx="4507706" cy="8286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CD9A725-0B40-4464-A237-832C9BD405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7752" y="5312913"/>
            <a:ext cx="1964531" cy="50006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5F15D59-F3F0-4501-B6CA-3C07E5EC48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9016" y="5985588"/>
            <a:ext cx="4872038" cy="707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3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259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TimesNewRoman</vt:lpstr>
      <vt:lpstr>TimesNewRoman,Italic</vt:lpstr>
      <vt:lpstr>Verdana</vt:lpstr>
      <vt:lpstr>Office Theme</vt:lpstr>
      <vt:lpstr>Equation.DSMT4</vt:lpstr>
      <vt:lpstr>2013 q9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Chernobyl today…..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2013 q9</dc:title>
  <dc:creator>Tom Tierney</dc:creator>
  <cp:lastModifiedBy>Tom Tierney</cp:lastModifiedBy>
  <cp:revision>3</cp:revision>
  <dcterms:created xsi:type="dcterms:W3CDTF">2019-02-04T12:47:25Z</dcterms:created>
  <dcterms:modified xsi:type="dcterms:W3CDTF">2019-02-04T13:03:59Z</dcterms:modified>
</cp:coreProperties>
</file>