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2" r:id="rId6"/>
    <p:sldId id="276" r:id="rId7"/>
    <p:sldId id="278" r:id="rId8"/>
    <p:sldId id="279" r:id="rId9"/>
    <p:sldId id="281" r:id="rId10"/>
    <p:sldId id="259" r:id="rId11"/>
    <p:sldId id="260" r:id="rId12"/>
    <p:sldId id="261" r:id="rId13"/>
    <p:sldId id="257" r:id="rId14"/>
    <p:sldId id="262" r:id="rId15"/>
    <p:sldId id="280" r:id="rId16"/>
    <p:sldId id="285" r:id="rId17"/>
    <p:sldId id="289" r:id="rId18"/>
    <p:sldId id="287" r:id="rId19"/>
    <p:sldId id="284" r:id="rId20"/>
    <p:sldId id="283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1A93-0D93-4DE7-BEBA-91DD67856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27EF3-0EA1-4EB1-8F26-79F9DA539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43F68-4D0D-420B-9A84-3CBAD244C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D867-DE83-4F9E-9618-024C31DAA2B0}" type="datetimeFigureOut">
              <a:rPr lang="en-IE" smtClean="0"/>
              <a:t>21/09/2020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3588B-9EC8-48D9-8CEB-6F3D68AE5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939F5-28C5-4365-A565-4AAA15C1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9A0F-2428-4765-8A5E-1E4E4DA9C2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7832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7DF20-42F2-4B8F-8634-3C77EC65C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8C226-ACD8-4F66-B1BC-08809CFB1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F91FD-5C1E-42A1-A641-AEA15991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D867-DE83-4F9E-9618-024C31DAA2B0}" type="datetimeFigureOut">
              <a:rPr lang="en-IE" smtClean="0"/>
              <a:t>21/09/2020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AC2A8-E721-49C2-8F31-8B118F13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B6D3E-03BD-4E1A-B97E-CA2663D5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9A0F-2428-4765-8A5E-1E4E4DA9C2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4854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3A1CFA-76CF-47AE-9A98-375A11657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CB81C-8C32-48DE-A36B-99B5F1941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52390-CDAE-4813-8FF8-20B5B0376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D867-DE83-4F9E-9618-024C31DAA2B0}" type="datetimeFigureOut">
              <a:rPr lang="en-IE" smtClean="0"/>
              <a:t>21/09/2020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7DE52-7CC4-492A-8834-B01A7AF5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B6510-BDC5-4D74-99DC-9AC3AF6A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9A0F-2428-4765-8A5E-1E4E4DA9C2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7363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DDD3E-E040-4EC7-B621-C9ED2113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FF5CD-99F8-4AEF-B0EC-60860C14D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40D3E-1644-4DAF-BC83-5249D282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D867-DE83-4F9E-9618-024C31DAA2B0}" type="datetimeFigureOut">
              <a:rPr lang="en-IE" smtClean="0"/>
              <a:t>21/09/2020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BD8BA-89D7-4272-BF7E-50927D814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8939-E608-4517-A324-642341D9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9A0F-2428-4765-8A5E-1E4E4DA9C2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979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40509-5A7D-44D4-8CDB-2577013B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07916-C4C6-4A0B-844F-50C4AEDC0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D8173-5D56-4C36-AD10-C3D8FD3C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D867-DE83-4F9E-9618-024C31DAA2B0}" type="datetimeFigureOut">
              <a:rPr lang="en-IE" smtClean="0"/>
              <a:t>21/09/2020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3DC24-E4CD-4981-9813-FAC56F944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756A2-DBF2-4E28-A154-595921B1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9A0F-2428-4765-8A5E-1E4E4DA9C2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013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BBA85-4D8A-4F5C-AB77-B9AFEB920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DA83A-F534-434F-BDCD-F5428EE67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60B9F-BB41-4530-A208-59E3E2A20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4ECCD-FFB1-4444-8036-60ADD6491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D867-DE83-4F9E-9618-024C31DAA2B0}" type="datetimeFigureOut">
              <a:rPr lang="en-IE" smtClean="0"/>
              <a:t>21/09/2020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F94AD-067F-43D8-B6AC-CA57A3B0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CAEE2-E494-41CC-81A3-B8404190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9A0F-2428-4765-8A5E-1E4E4DA9C2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951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FB6AB-79FC-46A3-BE28-E8C620BDA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992BF-3E8D-4EC6-81AC-41EDF3EDF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BBD4B-AC4F-405D-AF72-68D0B9A02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2C654-0F51-42AD-9500-705DE975A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AE7FF-A8AC-491C-AB81-97FFE622C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C898D-2D2B-4A57-B480-97C2DFA40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D867-DE83-4F9E-9618-024C31DAA2B0}" type="datetimeFigureOut">
              <a:rPr lang="en-IE" smtClean="0"/>
              <a:t>21/09/2020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FBDA9A-1E5C-4166-812E-7E63C71F6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F14E00-7992-4080-A202-0F0B3A0D4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9A0F-2428-4765-8A5E-1E4E4DA9C2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832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CD4C-52E3-4B86-84BD-F7D6B38B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76BC7-5725-4837-BF41-F74940FC2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D867-DE83-4F9E-9618-024C31DAA2B0}" type="datetimeFigureOut">
              <a:rPr lang="en-IE" smtClean="0"/>
              <a:t>21/09/2020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FCF315-C368-40F3-B4A4-46CC21B9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6402D-3997-46A5-9533-D5CA6FE6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9A0F-2428-4765-8A5E-1E4E4DA9C2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326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9E3B62-BA54-4B06-863A-B5DC6C293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D867-DE83-4F9E-9618-024C31DAA2B0}" type="datetimeFigureOut">
              <a:rPr lang="en-IE" smtClean="0"/>
              <a:t>21/09/2020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51A328-B017-47F8-8786-BAD385447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C121E-8AA9-482C-8406-06330994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9A0F-2428-4765-8A5E-1E4E4DA9C2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323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4AB52-AF01-4C67-81E9-0C647A28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3D2EE-F986-4C61-968D-CD577C42D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3C013-144A-47DA-A230-80A764943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B423F-B442-4B12-A5E5-92A2F00D0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D867-DE83-4F9E-9618-024C31DAA2B0}" type="datetimeFigureOut">
              <a:rPr lang="en-IE" smtClean="0"/>
              <a:t>21/09/2020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7696A-8E88-4600-9D1A-7FEE9F22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E9877-BB38-413F-A24A-DB4BD0F6B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9A0F-2428-4765-8A5E-1E4E4DA9C2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656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D2F49-7E90-485E-AFD6-8BDE401CE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870271-C134-414E-AC95-052C040BA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1E310-DFC6-44B8-AF98-6AF76B1C9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F053D-4453-4E44-A3BA-66A89D279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4D867-DE83-4F9E-9618-024C31DAA2B0}" type="datetimeFigureOut">
              <a:rPr lang="en-IE" smtClean="0"/>
              <a:t>21/09/2020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589FB-E268-4037-A1AB-75D727458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1D459-7960-47E7-A76B-6295EC62E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C9A0F-2428-4765-8A5E-1E4E4DA9C2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035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C5883F-4D30-4D67-9ECE-CCE451E3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EF171-5375-4E86-A272-68A0C5F3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4701B-305F-4EBA-849D-2B74E24ACB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4D867-DE83-4F9E-9618-024C31DAA2B0}" type="datetimeFigureOut">
              <a:rPr lang="en-IE" smtClean="0"/>
              <a:t>21/09/2020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A1AC9-3BDB-48DC-82C5-97C35862D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6ACD4-A918-4BAC-BCCD-8C50B9492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C9A0F-2428-4765-8A5E-1E4E4DA9C27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184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45D92-020C-4DA2-ACF7-69A943E468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Heat Transfer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0CDD60-8E7C-4644-BD09-645E1A2C19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/>
              <a:t>conduction, convection, radiation</a:t>
            </a:r>
          </a:p>
          <a:p>
            <a:r>
              <a:rPr lang="en-IE" dirty="0"/>
              <a:t>solar constant</a:t>
            </a:r>
          </a:p>
          <a:p>
            <a:r>
              <a:rPr lang="en-IE" dirty="0"/>
              <a:t>u-values</a:t>
            </a:r>
          </a:p>
        </p:txBody>
      </p:sp>
    </p:spTree>
    <p:extLst>
      <p:ext uri="{BB962C8B-B14F-4D97-AF65-F5344CB8AC3E}">
        <p14:creationId xmlns:p14="http://schemas.microsoft.com/office/powerpoint/2010/main" val="446570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3F650AE0-B7A0-440B-9D77-3DE704803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49276"/>
            <a:ext cx="295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 sz="2000" b="1"/>
              <a:t>How it works: freezer</a:t>
            </a:r>
            <a:endParaRPr lang="en-GB" altLang="en-US" sz="2000" b="1"/>
          </a:p>
        </p:txBody>
      </p:sp>
      <p:sp>
        <p:nvSpPr>
          <p:cNvPr id="3088" name="Freeform 16">
            <a:extLst>
              <a:ext uri="{FF2B5EF4-FFF2-40B4-BE49-F238E27FC236}">
                <a16:creationId xmlns:a16="http://schemas.microsoft.com/office/drawing/2014/main" id="{B807E375-8878-499D-8FFF-EA8BA609573B}"/>
              </a:ext>
            </a:extLst>
          </p:cNvPr>
          <p:cNvSpPr>
            <a:spLocks/>
          </p:cNvSpPr>
          <p:nvPr/>
        </p:nvSpPr>
        <p:spPr bwMode="auto">
          <a:xfrm>
            <a:off x="2208214" y="1700213"/>
            <a:ext cx="3887787" cy="3097212"/>
          </a:xfrm>
          <a:custGeom>
            <a:avLst/>
            <a:gdLst>
              <a:gd name="T0" fmla="*/ 1944687 w 2449"/>
              <a:gd name="T1" fmla="*/ 3097212 h 1951"/>
              <a:gd name="T2" fmla="*/ 0 w 2449"/>
              <a:gd name="T3" fmla="*/ 3097212 h 1951"/>
              <a:gd name="T4" fmla="*/ 0 w 2449"/>
              <a:gd name="T5" fmla="*/ 0 h 1951"/>
              <a:gd name="T6" fmla="*/ 1944687 w 2449"/>
              <a:gd name="T7" fmla="*/ 0 h 1951"/>
              <a:gd name="T8" fmla="*/ 3887787 w 2449"/>
              <a:gd name="T9" fmla="*/ 0 h 1951"/>
              <a:gd name="T10" fmla="*/ 3887787 w 2449"/>
              <a:gd name="T11" fmla="*/ 3097212 h 1951"/>
              <a:gd name="T12" fmla="*/ 1944687 w 2449"/>
              <a:gd name="T13" fmla="*/ 3097212 h 19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49" h="1951">
                <a:moveTo>
                  <a:pt x="1225" y="1951"/>
                </a:moveTo>
                <a:lnTo>
                  <a:pt x="0" y="1951"/>
                </a:lnTo>
                <a:lnTo>
                  <a:pt x="0" y="0"/>
                </a:lnTo>
                <a:lnTo>
                  <a:pt x="1225" y="0"/>
                </a:lnTo>
                <a:lnTo>
                  <a:pt x="2449" y="0"/>
                </a:lnTo>
                <a:lnTo>
                  <a:pt x="2449" y="1951"/>
                </a:lnTo>
                <a:lnTo>
                  <a:pt x="1225" y="195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3089" name="Freeform 17">
            <a:extLst>
              <a:ext uri="{FF2B5EF4-FFF2-40B4-BE49-F238E27FC236}">
                <a16:creationId xmlns:a16="http://schemas.microsoft.com/office/drawing/2014/main" id="{E0F1E999-80D5-42A0-9C46-CAE78EE83D75}"/>
              </a:ext>
            </a:extLst>
          </p:cNvPr>
          <p:cNvSpPr>
            <a:spLocks/>
          </p:cNvSpPr>
          <p:nvPr/>
        </p:nvSpPr>
        <p:spPr bwMode="auto">
          <a:xfrm>
            <a:off x="2495551" y="2060576"/>
            <a:ext cx="3313113" cy="2447925"/>
          </a:xfrm>
          <a:custGeom>
            <a:avLst/>
            <a:gdLst>
              <a:gd name="T0" fmla="*/ 1657233 w 2449"/>
              <a:gd name="T1" fmla="*/ 2447925 h 1951"/>
              <a:gd name="T2" fmla="*/ 0 w 2449"/>
              <a:gd name="T3" fmla="*/ 2447925 h 1951"/>
              <a:gd name="T4" fmla="*/ 0 w 2449"/>
              <a:gd name="T5" fmla="*/ 0 h 1951"/>
              <a:gd name="T6" fmla="*/ 1657233 w 2449"/>
              <a:gd name="T7" fmla="*/ 0 h 1951"/>
              <a:gd name="T8" fmla="*/ 3313113 w 2449"/>
              <a:gd name="T9" fmla="*/ 0 h 1951"/>
              <a:gd name="T10" fmla="*/ 3313113 w 2449"/>
              <a:gd name="T11" fmla="*/ 2447925 h 1951"/>
              <a:gd name="T12" fmla="*/ 1657233 w 2449"/>
              <a:gd name="T13" fmla="*/ 2447925 h 19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49" h="1951">
                <a:moveTo>
                  <a:pt x="1225" y="1951"/>
                </a:moveTo>
                <a:lnTo>
                  <a:pt x="0" y="1951"/>
                </a:lnTo>
                <a:lnTo>
                  <a:pt x="0" y="0"/>
                </a:lnTo>
                <a:lnTo>
                  <a:pt x="1225" y="0"/>
                </a:lnTo>
                <a:lnTo>
                  <a:pt x="2449" y="0"/>
                </a:lnTo>
                <a:lnTo>
                  <a:pt x="2449" y="1951"/>
                </a:lnTo>
                <a:lnTo>
                  <a:pt x="1225" y="195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5125" name="Rectangle 9">
            <a:extLst>
              <a:ext uri="{FF2B5EF4-FFF2-40B4-BE49-F238E27FC236}">
                <a16:creationId xmlns:a16="http://schemas.microsoft.com/office/drawing/2014/main" id="{6750CFC9-A2F3-4A9F-9338-BA03F81CE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268414"/>
            <a:ext cx="2305050" cy="388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2196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/>
          </a:p>
        </p:txBody>
      </p:sp>
      <p:sp>
        <p:nvSpPr>
          <p:cNvPr id="3090" name="Freeform 18">
            <a:extLst>
              <a:ext uri="{FF2B5EF4-FFF2-40B4-BE49-F238E27FC236}">
                <a16:creationId xmlns:a16="http://schemas.microsoft.com/office/drawing/2014/main" id="{1362726C-8B0D-4C23-8373-478474D231B7}"/>
              </a:ext>
            </a:extLst>
          </p:cNvPr>
          <p:cNvSpPr>
            <a:spLocks/>
          </p:cNvSpPr>
          <p:nvPr/>
        </p:nvSpPr>
        <p:spPr bwMode="auto">
          <a:xfrm>
            <a:off x="3721100" y="4652964"/>
            <a:ext cx="935038" cy="1587"/>
          </a:xfrm>
          <a:custGeom>
            <a:avLst/>
            <a:gdLst>
              <a:gd name="T0" fmla="*/ 935038 w 589"/>
              <a:gd name="T1" fmla="*/ 0 h 1"/>
              <a:gd name="T2" fmla="*/ 0 w 589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89" h="1">
                <a:moveTo>
                  <a:pt x="589" y="0"/>
                </a:moveTo>
                <a:cubicBezTo>
                  <a:pt x="343" y="0"/>
                  <a:pt x="98" y="0"/>
                  <a:pt x="0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3091" name="Freeform 19">
            <a:extLst>
              <a:ext uri="{FF2B5EF4-FFF2-40B4-BE49-F238E27FC236}">
                <a16:creationId xmlns:a16="http://schemas.microsoft.com/office/drawing/2014/main" id="{764BA671-CDA7-4513-B4E3-C97E6F547447}"/>
              </a:ext>
            </a:extLst>
          </p:cNvPr>
          <p:cNvSpPr>
            <a:spLocks/>
          </p:cNvSpPr>
          <p:nvPr/>
        </p:nvSpPr>
        <p:spPr bwMode="auto">
          <a:xfrm>
            <a:off x="2268539" y="4221164"/>
            <a:ext cx="515937" cy="503237"/>
          </a:xfrm>
          <a:custGeom>
            <a:avLst/>
            <a:gdLst>
              <a:gd name="T0" fmla="*/ 515937 w 325"/>
              <a:gd name="T1" fmla="*/ 431800 h 317"/>
              <a:gd name="T2" fmla="*/ 84137 w 325"/>
              <a:gd name="T3" fmla="*/ 431800 h 317"/>
              <a:gd name="T4" fmla="*/ 11112 w 325"/>
              <a:gd name="T5" fmla="*/ 0 h 3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5" h="317">
                <a:moveTo>
                  <a:pt x="325" y="272"/>
                </a:moveTo>
                <a:cubicBezTo>
                  <a:pt x="215" y="294"/>
                  <a:pt x="106" y="317"/>
                  <a:pt x="53" y="272"/>
                </a:cubicBezTo>
                <a:cubicBezTo>
                  <a:pt x="0" y="227"/>
                  <a:pt x="3" y="113"/>
                  <a:pt x="7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3092" name="Line 20">
            <a:extLst>
              <a:ext uri="{FF2B5EF4-FFF2-40B4-BE49-F238E27FC236}">
                <a16:creationId xmlns:a16="http://schemas.microsoft.com/office/drawing/2014/main" id="{41F66B05-4818-44A5-B544-A7D8A569E7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79650" y="2924176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3093" name="Freeform 21">
            <a:extLst>
              <a:ext uri="{FF2B5EF4-FFF2-40B4-BE49-F238E27FC236}">
                <a16:creationId xmlns:a16="http://schemas.microsoft.com/office/drawing/2014/main" id="{B7204C64-87FA-4468-B3DE-90EE83087823}"/>
              </a:ext>
            </a:extLst>
          </p:cNvPr>
          <p:cNvSpPr>
            <a:spLocks/>
          </p:cNvSpPr>
          <p:nvPr/>
        </p:nvSpPr>
        <p:spPr bwMode="auto">
          <a:xfrm>
            <a:off x="2268539" y="1905000"/>
            <a:ext cx="515937" cy="515938"/>
          </a:xfrm>
          <a:custGeom>
            <a:avLst/>
            <a:gdLst>
              <a:gd name="T0" fmla="*/ 11112 w 325"/>
              <a:gd name="T1" fmla="*/ 515938 h 325"/>
              <a:gd name="T2" fmla="*/ 84137 w 325"/>
              <a:gd name="T3" fmla="*/ 84138 h 325"/>
              <a:gd name="T4" fmla="*/ 515937 w 325"/>
              <a:gd name="T5" fmla="*/ 11113 h 32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25" h="325">
                <a:moveTo>
                  <a:pt x="7" y="325"/>
                </a:moveTo>
                <a:cubicBezTo>
                  <a:pt x="3" y="215"/>
                  <a:pt x="0" y="106"/>
                  <a:pt x="53" y="53"/>
                </a:cubicBezTo>
                <a:cubicBezTo>
                  <a:pt x="106" y="0"/>
                  <a:pt x="215" y="3"/>
                  <a:pt x="325" y="7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3094" name="Line 22">
            <a:extLst>
              <a:ext uri="{FF2B5EF4-FFF2-40B4-BE49-F238E27FC236}">
                <a16:creationId xmlns:a16="http://schemas.microsoft.com/office/drawing/2014/main" id="{81D37FAB-9DC1-4E12-BF78-FE70D60650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4838" y="191611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3095" name="Line 23">
            <a:extLst>
              <a:ext uri="{FF2B5EF4-FFF2-40B4-BE49-F238E27FC236}">
                <a16:creationId xmlns:a16="http://schemas.microsoft.com/office/drawing/2014/main" id="{08EFCCCF-A104-4FF2-920F-F83069E0D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3263" y="1916113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3097" name="Freeform 25">
            <a:extLst>
              <a:ext uri="{FF2B5EF4-FFF2-40B4-BE49-F238E27FC236}">
                <a16:creationId xmlns:a16="http://schemas.microsoft.com/office/drawing/2014/main" id="{E9D3B06C-1740-4D27-9E20-A5CFEFFBCE55}"/>
              </a:ext>
            </a:extLst>
          </p:cNvPr>
          <p:cNvSpPr>
            <a:spLocks/>
          </p:cNvSpPr>
          <p:nvPr/>
        </p:nvSpPr>
        <p:spPr bwMode="auto">
          <a:xfrm>
            <a:off x="5664201" y="1844675"/>
            <a:ext cx="288925" cy="503238"/>
          </a:xfrm>
          <a:custGeom>
            <a:avLst/>
            <a:gdLst>
              <a:gd name="T0" fmla="*/ 0 w 182"/>
              <a:gd name="T1" fmla="*/ 71438 h 317"/>
              <a:gd name="T2" fmla="*/ 215900 w 182"/>
              <a:gd name="T3" fmla="*/ 71438 h 317"/>
              <a:gd name="T4" fmla="*/ 288925 w 182"/>
              <a:gd name="T5" fmla="*/ 503238 h 3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317">
                <a:moveTo>
                  <a:pt x="0" y="45"/>
                </a:moveTo>
                <a:cubicBezTo>
                  <a:pt x="53" y="22"/>
                  <a:pt x="106" y="0"/>
                  <a:pt x="136" y="45"/>
                </a:cubicBezTo>
                <a:cubicBezTo>
                  <a:pt x="166" y="90"/>
                  <a:pt x="174" y="203"/>
                  <a:pt x="182" y="317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3098" name="Line 26">
            <a:extLst>
              <a:ext uri="{FF2B5EF4-FFF2-40B4-BE49-F238E27FC236}">
                <a16:creationId xmlns:a16="http://schemas.microsoft.com/office/drawing/2014/main" id="{C7783FB9-02F2-4006-B71A-B3CF843625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3125" y="2636838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3099" name="Freeform 27">
            <a:extLst>
              <a:ext uri="{FF2B5EF4-FFF2-40B4-BE49-F238E27FC236}">
                <a16:creationId xmlns:a16="http://schemas.microsoft.com/office/drawing/2014/main" id="{32476BCB-1FDE-4DB8-A581-EE72432B9BC7}"/>
              </a:ext>
            </a:extLst>
          </p:cNvPr>
          <p:cNvSpPr>
            <a:spLocks/>
          </p:cNvSpPr>
          <p:nvPr/>
        </p:nvSpPr>
        <p:spPr bwMode="auto">
          <a:xfrm>
            <a:off x="5592764" y="3932238"/>
            <a:ext cx="420687" cy="768350"/>
          </a:xfrm>
          <a:custGeom>
            <a:avLst/>
            <a:gdLst>
              <a:gd name="T0" fmla="*/ 360362 w 265"/>
              <a:gd name="T1" fmla="*/ 0 h 484"/>
              <a:gd name="T2" fmla="*/ 360362 w 265"/>
              <a:gd name="T3" fmla="*/ 649288 h 484"/>
              <a:gd name="T4" fmla="*/ 0 w 265"/>
              <a:gd name="T5" fmla="*/ 720725 h 4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5" h="484">
                <a:moveTo>
                  <a:pt x="227" y="0"/>
                </a:moveTo>
                <a:cubicBezTo>
                  <a:pt x="246" y="167"/>
                  <a:pt x="265" y="334"/>
                  <a:pt x="227" y="409"/>
                </a:cubicBezTo>
                <a:cubicBezTo>
                  <a:pt x="189" y="484"/>
                  <a:pt x="94" y="469"/>
                  <a:pt x="0" y="454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3100" name="Text Box 28">
            <a:extLst>
              <a:ext uri="{FF2B5EF4-FFF2-40B4-BE49-F238E27FC236}">
                <a16:creationId xmlns:a16="http://schemas.microsoft.com/office/drawing/2014/main" id="{683EBBE6-6484-4081-B102-5CD220A4D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1125538"/>
            <a:ext cx="41036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A gas – liquid mix circulates as shown</a:t>
            </a:r>
            <a:endParaRPr lang="en-GB" altLang="en-US"/>
          </a:p>
        </p:txBody>
      </p:sp>
      <p:sp>
        <p:nvSpPr>
          <p:cNvPr id="3101" name="Text Box 29">
            <a:extLst>
              <a:ext uri="{FF2B5EF4-FFF2-40B4-BE49-F238E27FC236}">
                <a16:creationId xmlns:a16="http://schemas.microsoft.com/office/drawing/2014/main" id="{6E72DF88-7260-427C-BA88-0D7529089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1773238"/>
            <a:ext cx="4103687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Inside freezer is at low pressure</a:t>
            </a:r>
          </a:p>
          <a:p>
            <a:pPr eaLnBrk="1" hangingPunct="1">
              <a:spcBef>
                <a:spcPct val="50000"/>
              </a:spcBef>
            </a:pPr>
            <a:r>
              <a:rPr lang="en-IE" altLang="en-US"/>
              <a:t>Outside freezer is at high pressure</a:t>
            </a:r>
            <a:endParaRPr lang="en-GB" altLang="en-US"/>
          </a:p>
        </p:txBody>
      </p:sp>
      <p:sp>
        <p:nvSpPr>
          <p:cNvPr id="3102" name="Text Box 30">
            <a:extLst>
              <a:ext uri="{FF2B5EF4-FFF2-40B4-BE49-F238E27FC236}">
                <a16:creationId xmlns:a16="http://schemas.microsoft.com/office/drawing/2014/main" id="{3B8D2C6C-28B9-4EB2-BA51-B52DFF45A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5516563"/>
            <a:ext cx="4103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Low pressure           High pressure</a:t>
            </a:r>
            <a:endParaRPr lang="en-GB" altLang="en-US"/>
          </a:p>
        </p:txBody>
      </p:sp>
      <p:sp>
        <p:nvSpPr>
          <p:cNvPr id="3103" name="Oval 31">
            <a:extLst>
              <a:ext uri="{FF2B5EF4-FFF2-40B4-BE49-F238E27FC236}">
                <a16:creationId xmlns:a16="http://schemas.microsoft.com/office/drawing/2014/main" id="{F369BF62-291F-42E7-AF92-C0EE62A64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9" y="1700213"/>
            <a:ext cx="287337" cy="360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/>
          </a:p>
        </p:txBody>
      </p:sp>
      <p:sp>
        <p:nvSpPr>
          <p:cNvPr id="3104" name="Oval 32">
            <a:extLst>
              <a:ext uri="{FF2B5EF4-FFF2-40B4-BE49-F238E27FC236}">
                <a16:creationId xmlns:a16="http://schemas.microsoft.com/office/drawing/2014/main" id="{5079F8DE-2A77-44DC-8B2E-E25548746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9" y="4508501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/>
          </a:p>
        </p:txBody>
      </p:sp>
      <p:sp>
        <p:nvSpPr>
          <p:cNvPr id="3105" name="Text Box 33">
            <a:extLst>
              <a:ext uri="{FF2B5EF4-FFF2-40B4-BE49-F238E27FC236}">
                <a16:creationId xmlns:a16="http://schemas.microsoft.com/office/drawing/2014/main" id="{B2675696-F5DF-49E1-BBC7-48501B45D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9" y="4076701"/>
            <a:ext cx="7191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valve</a:t>
            </a:r>
            <a:endParaRPr lang="en-GB" altLang="en-US"/>
          </a:p>
        </p:txBody>
      </p:sp>
      <p:sp>
        <p:nvSpPr>
          <p:cNvPr id="3106" name="Text Box 34">
            <a:extLst>
              <a:ext uri="{FF2B5EF4-FFF2-40B4-BE49-F238E27FC236}">
                <a16:creationId xmlns:a16="http://schemas.microsoft.com/office/drawing/2014/main" id="{E97A49B0-0C88-4DF4-B142-93180BAE1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2781300"/>
            <a:ext cx="4103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Inside freezer, at low pressure, the liquid boils….</a:t>
            </a:r>
            <a:endParaRPr lang="en-GB" altLang="en-US"/>
          </a:p>
        </p:txBody>
      </p:sp>
      <p:sp>
        <p:nvSpPr>
          <p:cNvPr id="3107" name="Rectangle 35" descr="Dashed horizontal">
            <a:extLst>
              <a:ext uri="{FF2B5EF4-FFF2-40B4-BE49-F238E27FC236}">
                <a16:creationId xmlns:a16="http://schemas.microsoft.com/office/drawing/2014/main" id="{7F58EA87-47A2-4382-8D83-C00E5DC63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1700213"/>
            <a:ext cx="287337" cy="2736850"/>
          </a:xfrm>
          <a:prstGeom prst="rect">
            <a:avLst/>
          </a:prstGeom>
          <a:pattFill prst="dashHorz">
            <a:fgClr>
              <a:schemeClr val="accent1">
                <a:alpha val="54117"/>
              </a:schemeClr>
            </a:fgClr>
            <a:bgClr>
              <a:schemeClr val="bg1">
                <a:alpha val="54117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/>
          </a:p>
        </p:txBody>
      </p:sp>
      <p:sp>
        <p:nvSpPr>
          <p:cNvPr id="3108" name="Rectangle 36" descr="Dashed horizontal">
            <a:extLst>
              <a:ext uri="{FF2B5EF4-FFF2-40B4-BE49-F238E27FC236}">
                <a16:creationId xmlns:a16="http://schemas.microsoft.com/office/drawing/2014/main" id="{031E91EE-0B59-4AE0-A590-2E47CD27C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1" y="1700213"/>
            <a:ext cx="1655763" cy="360362"/>
          </a:xfrm>
          <a:prstGeom prst="rect">
            <a:avLst/>
          </a:prstGeom>
          <a:pattFill prst="dashHorz">
            <a:fgClr>
              <a:schemeClr val="accent1">
                <a:alpha val="54117"/>
              </a:schemeClr>
            </a:fgClr>
            <a:bgClr>
              <a:schemeClr val="bg1">
                <a:alpha val="54117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/>
          </a:p>
        </p:txBody>
      </p:sp>
      <p:sp>
        <p:nvSpPr>
          <p:cNvPr id="3109" name="Rectangle 37">
            <a:extLst>
              <a:ext uri="{FF2B5EF4-FFF2-40B4-BE49-F238E27FC236}">
                <a16:creationId xmlns:a16="http://schemas.microsoft.com/office/drawing/2014/main" id="{71EEE89C-190E-4737-85ED-5BD1FECA9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3644901"/>
            <a:ext cx="287337" cy="1152525"/>
          </a:xfrm>
          <a:prstGeom prst="rect">
            <a:avLst/>
          </a:prstGeom>
          <a:gradFill rotWithShape="1">
            <a:gsLst>
              <a:gs pos="0">
                <a:schemeClr val="bg1">
                  <a:alpha val="26999"/>
                </a:schemeClr>
              </a:gs>
              <a:gs pos="100000">
                <a:schemeClr val="accent1">
                  <a:alpha val="67998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/>
          </a:p>
        </p:txBody>
      </p:sp>
      <p:sp>
        <p:nvSpPr>
          <p:cNvPr id="3110" name="Text Box 38">
            <a:extLst>
              <a:ext uri="{FF2B5EF4-FFF2-40B4-BE49-F238E27FC236}">
                <a16:creationId xmlns:a16="http://schemas.microsoft.com/office/drawing/2014/main" id="{980D82BF-1EE0-47A8-9EB9-4E7AF7477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4" y="3573463"/>
            <a:ext cx="4103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….absorbing latent heat from its surroundings</a:t>
            </a:r>
            <a:endParaRPr lang="en-GB" altLang="en-US"/>
          </a:p>
        </p:txBody>
      </p:sp>
      <p:sp>
        <p:nvSpPr>
          <p:cNvPr id="3111" name="AutoShape 39">
            <a:extLst>
              <a:ext uri="{FF2B5EF4-FFF2-40B4-BE49-F238E27FC236}">
                <a16:creationId xmlns:a16="http://schemas.microsoft.com/office/drawing/2014/main" id="{2EB373D8-E301-46F7-ACEB-A3B64B5BA7F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135188" y="3068638"/>
            <a:ext cx="1008062" cy="360362"/>
          </a:xfrm>
          <a:prstGeom prst="curvedDownArrow">
            <a:avLst>
              <a:gd name="adj1" fmla="val 32170"/>
              <a:gd name="adj2" fmla="val 8811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112" name="Text Box 40">
            <a:extLst>
              <a:ext uri="{FF2B5EF4-FFF2-40B4-BE49-F238E27FC236}">
                <a16:creationId xmlns:a16="http://schemas.microsoft.com/office/drawing/2014/main" id="{CB579B93-3080-4C0E-BECC-A3CF3A62C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3573463"/>
            <a:ext cx="792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heat</a:t>
            </a:r>
            <a:endParaRPr lang="en-GB" altLang="en-US"/>
          </a:p>
        </p:txBody>
      </p:sp>
      <p:sp>
        <p:nvSpPr>
          <p:cNvPr id="3113" name="Rectangle 41">
            <a:extLst>
              <a:ext uri="{FF2B5EF4-FFF2-40B4-BE49-F238E27FC236}">
                <a16:creationId xmlns:a16="http://schemas.microsoft.com/office/drawing/2014/main" id="{46A403B2-9C52-4F01-808E-872673331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4" y="1700213"/>
            <a:ext cx="1512887" cy="360362"/>
          </a:xfrm>
          <a:prstGeom prst="rect">
            <a:avLst/>
          </a:prstGeom>
          <a:gradFill rotWithShape="1">
            <a:gsLst>
              <a:gs pos="0">
                <a:srgbClr val="FFFFFF">
                  <a:alpha val="48000"/>
                </a:srgb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/>
          </a:p>
        </p:txBody>
      </p:sp>
      <p:sp>
        <p:nvSpPr>
          <p:cNvPr id="3114" name="Text Box 42">
            <a:extLst>
              <a:ext uri="{FF2B5EF4-FFF2-40B4-BE49-F238E27FC236}">
                <a16:creationId xmlns:a16="http://schemas.microsoft.com/office/drawing/2014/main" id="{02D5D346-AB97-4D5D-992A-7B987D0F8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4" y="4437063"/>
            <a:ext cx="4103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Outside freezer, at high pressure, the gas condenses…</a:t>
            </a:r>
            <a:endParaRPr lang="en-GB" altLang="en-US"/>
          </a:p>
        </p:txBody>
      </p:sp>
      <p:sp>
        <p:nvSpPr>
          <p:cNvPr id="3115" name="Text Box 43">
            <a:extLst>
              <a:ext uri="{FF2B5EF4-FFF2-40B4-BE49-F238E27FC236}">
                <a16:creationId xmlns:a16="http://schemas.microsoft.com/office/drawing/2014/main" id="{8CC8C035-CE83-4C0A-9C82-668465551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4" y="5229226"/>
            <a:ext cx="4103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…releasing latent heat</a:t>
            </a:r>
            <a:endParaRPr lang="en-GB" altLang="en-US"/>
          </a:p>
        </p:txBody>
      </p:sp>
      <p:sp>
        <p:nvSpPr>
          <p:cNvPr id="3117" name="AutoShape 45">
            <a:extLst>
              <a:ext uri="{FF2B5EF4-FFF2-40B4-BE49-F238E27FC236}">
                <a16:creationId xmlns:a16="http://schemas.microsoft.com/office/drawing/2014/main" id="{2862917F-453B-4EC5-8914-38BD6D86DD1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016501" y="2781301"/>
            <a:ext cx="1008063" cy="360363"/>
          </a:xfrm>
          <a:prstGeom prst="curvedDownArrow">
            <a:avLst>
              <a:gd name="adj1" fmla="val 32170"/>
              <a:gd name="adj2" fmla="val 8811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118" name="Text Box 46">
            <a:extLst>
              <a:ext uri="{FF2B5EF4-FFF2-40B4-BE49-F238E27FC236}">
                <a16:creationId xmlns:a16="http://schemas.microsoft.com/office/drawing/2014/main" id="{A30CD799-77B5-4367-9AB5-E093B9C4E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3213101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heat</a:t>
            </a:r>
            <a:endParaRPr lang="en-GB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F428FF-0DA6-4BE5-A9C1-4CBBD1EB7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6308725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IE" altLang="en-US"/>
              <a:t>The freezer becomes colder, the surroundings becomes warmer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2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3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0" grpId="0"/>
      <p:bldP spid="3101" grpId="0"/>
      <p:bldP spid="3102" grpId="0"/>
      <p:bldP spid="3103" grpId="0" animBg="1"/>
      <p:bldP spid="3104" grpId="0" animBg="1"/>
      <p:bldP spid="3105" grpId="0"/>
      <p:bldP spid="3106" grpId="0"/>
      <p:bldP spid="3107" grpId="0" animBg="1"/>
      <p:bldP spid="3108" grpId="0" animBg="1"/>
      <p:bldP spid="3109" grpId="0" animBg="1"/>
      <p:bldP spid="3110" grpId="0"/>
      <p:bldP spid="3112" grpId="0"/>
      <p:bldP spid="3113" grpId="0" animBg="1"/>
      <p:bldP spid="3114" grpId="0"/>
      <p:bldP spid="3115" grpId="0"/>
      <p:bldP spid="311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F8A1D0D-64C4-42E9-88FC-684504D0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823914"/>
            <a:ext cx="4260850" cy="390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3">
            <a:extLst>
              <a:ext uri="{FF2B5EF4-FFF2-40B4-BE49-F238E27FC236}">
                <a16:creationId xmlns:a16="http://schemas.microsoft.com/office/drawing/2014/main" id="{DBAC2C05-CBA1-4428-B8F0-041F1434A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868864"/>
            <a:ext cx="763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IE" altLang="en-US"/>
              <a:t>The same technology is used in:</a:t>
            </a:r>
          </a:p>
        </p:txBody>
      </p:sp>
      <p:sp>
        <p:nvSpPr>
          <p:cNvPr id="6148" name="TextBox 4">
            <a:extLst>
              <a:ext uri="{FF2B5EF4-FFF2-40B4-BE49-F238E27FC236}">
                <a16:creationId xmlns:a16="http://schemas.microsoft.com/office/drawing/2014/main" id="{1CB8A382-6265-4B4C-8CA0-445242DA3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04813"/>
            <a:ext cx="3671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IE" altLang="en-US" sz="2000"/>
              <a:t>Heat Pump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36180-58D3-4F3F-AE5C-1513EF191041}"/>
              </a:ext>
            </a:extLst>
          </p:cNvPr>
          <p:cNvSpPr txBox="1"/>
          <p:nvPr/>
        </p:nvSpPr>
        <p:spPr>
          <a:xfrm>
            <a:off x="4440239" y="5238750"/>
            <a:ext cx="45354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IE" dirty="0">
                <a:latin typeface="Arial" charset="0"/>
              </a:rPr>
              <a:t>Freezers / Fridges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IE" dirty="0">
                <a:latin typeface="Arial" charset="0"/>
              </a:rPr>
              <a:t>Air Conditioners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IE" dirty="0">
                <a:latin typeface="Arial" charset="0"/>
              </a:rPr>
              <a:t>Geothermal Heating Systems</a:t>
            </a:r>
          </a:p>
          <a:p>
            <a:pPr>
              <a:defRPr/>
            </a:pPr>
            <a:endParaRPr lang="en-IE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D45F7-DF10-4B75-BDB2-AFF9B88A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Solar Energy</a:t>
            </a:r>
          </a:p>
        </p:txBody>
      </p:sp>
      <p:pic>
        <p:nvPicPr>
          <p:cNvPr id="1026" name="Picture 2" descr="The Sun On A Blue Sky | Free Stock Photo | LibreShot">
            <a:extLst>
              <a:ext uri="{FF2B5EF4-FFF2-40B4-BE49-F238E27FC236}">
                <a16:creationId xmlns:a16="http://schemas.microsoft.com/office/drawing/2014/main" id="{62BBACD6-992F-4545-B6C5-610E1252C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2" y="1996726"/>
            <a:ext cx="252412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C6A8A7-12FA-48D0-B119-259C14AD4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6" y="3188589"/>
            <a:ext cx="2466975" cy="1847850"/>
          </a:xfrm>
          <a:prstGeom prst="rect">
            <a:avLst/>
          </a:prstGeom>
        </p:spPr>
      </p:pic>
      <p:pic>
        <p:nvPicPr>
          <p:cNvPr id="1028" name="Picture 4" descr="Download free photo of Sun,solar flare,sunlight,eruption,prominence - from  needpix.com">
            <a:extLst>
              <a:ext uri="{FF2B5EF4-FFF2-40B4-BE49-F238E27FC236}">
                <a16:creationId xmlns:a16="http://schemas.microsoft.com/office/drawing/2014/main" id="{DA1395CA-99F9-4593-8EDA-C3E75B64E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33" y="23574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282DC-7E63-4B6C-82EA-0FE0A6B254E5}"/>
              </a:ext>
            </a:extLst>
          </p:cNvPr>
          <p:cNvSpPr txBox="1"/>
          <p:nvPr/>
        </p:nvSpPr>
        <p:spPr>
          <a:xfrm>
            <a:off x="5192458" y="1589294"/>
            <a:ext cx="66673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b="1" dirty="0"/>
              <a:t>The sun emits enormous quantities of radiation, used … </a:t>
            </a:r>
          </a:p>
          <a:p>
            <a:pPr>
              <a:lnSpc>
                <a:spcPct val="150000"/>
              </a:lnSpc>
            </a:pPr>
            <a:r>
              <a:rPr lang="en-IE" b="1" dirty="0"/>
              <a:t>	…in photosynthesis</a:t>
            </a:r>
          </a:p>
          <a:p>
            <a:pPr>
              <a:lnSpc>
                <a:spcPct val="150000"/>
              </a:lnSpc>
            </a:pPr>
            <a:r>
              <a:rPr lang="en-IE" b="1" dirty="0"/>
              <a:t>	…for hot water</a:t>
            </a:r>
          </a:p>
          <a:p>
            <a:pPr>
              <a:lnSpc>
                <a:spcPct val="150000"/>
              </a:lnSpc>
            </a:pPr>
            <a:r>
              <a:rPr lang="en-IE" b="1" dirty="0"/>
              <a:t>	…for electricity</a:t>
            </a:r>
          </a:p>
          <a:p>
            <a:pPr>
              <a:lnSpc>
                <a:spcPct val="150000"/>
              </a:lnSpc>
            </a:pPr>
            <a:r>
              <a:rPr lang="en-IE" b="1" dirty="0"/>
              <a:t>	…to separate salt from sea-water</a:t>
            </a:r>
          </a:p>
          <a:p>
            <a:pPr>
              <a:lnSpc>
                <a:spcPct val="150000"/>
              </a:lnSpc>
            </a:pPr>
            <a:r>
              <a:rPr lang="en-IE" b="1" dirty="0"/>
              <a:t>	…for drying clothes</a:t>
            </a:r>
          </a:p>
          <a:p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44132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5E2D9B-95B8-446F-8422-E3208CACB4B1}"/>
              </a:ext>
            </a:extLst>
          </p:cNvPr>
          <p:cNvSpPr txBox="1"/>
          <p:nvPr/>
        </p:nvSpPr>
        <p:spPr>
          <a:xfrm>
            <a:off x="4038599" y="1554890"/>
            <a:ext cx="6861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The solar constant is the average amount of energy from the sun </a:t>
            </a:r>
          </a:p>
          <a:p>
            <a:r>
              <a:rPr lang="en-IE" b="1" dirty="0"/>
              <a:t>falling per second perpendicularly on 1 m</a:t>
            </a:r>
            <a:r>
              <a:rPr lang="en-IE" b="1" baseline="30000" dirty="0"/>
              <a:t>2</a:t>
            </a:r>
            <a:r>
              <a:rPr lang="en-IE" b="1" dirty="0"/>
              <a:t> of the earth’s atmosphere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Earth">
                <a:extLst>
                  <a:ext uri="{FF2B5EF4-FFF2-40B4-BE49-F238E27FC236}">
                    <a16:creationId xmlns:a16="http://schemas.microsoft.com/office/drawing/2014/main" id="{AA973E58-A95A-4B5A-9921-258CF648DF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6749615"/>
                  </p:ext>
                </p:extLst>
              </p:nvPr>
            </p:nvGraphicFramePr>
            <p:xfrm>
              <a:off x="8392784" y="3715099"/>
              <a:ext cx="2611036" cy="262730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11036" cy="262730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277206" ay="-130777" az="-1057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6282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Earth">
                <a:extLst>
                  <a:ext uri="{FF2B5EF4-FFF2-40B4-BE49-F238E27FC236}">
                    <a16:creationId xmlns:a16="http://schemas.microsoft.com/office/drawing/2014/main" id="{AA973E58-A95A-4B5A-9921-258CF648DF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92784" y="3715099"/>
                <a:ext cx="2611036" cy="2627305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90B604D-6E6E-406A-AD85-CBD521EDA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5205" y="-671512"/>
            <a:ext cx="5229225" cy="472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D45F7-DF10-4B75-BDB2-AFF9B88A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Solar Energy: the solar constant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F6C3533-0898-4EF4-842A-F1E44607387D}"/>
              </a:ext>
            </a:extLst>
          </p:cNvPr>
          <p:cNvSpPr/>
          <p:nvPr/>
        </p:nvSpPr>
        <p:spPr>
          <a:xfrm rot="1270628">
            <a:off x="3587046" y="3092183"/>
            <a:ext cx="3858768" cy="850392"/>
          </a:xfrm>
          <a:prstGeom prst="rightArrow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>
                <a:solidFill>
                  <a:schemeClr val="tx1"/>
                </a:solidFill>
              </a:rPr>
              <a:t>energy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72E7C480-4517-42E3-B9F4-8801E0E685E3}"/>
              </a:ext>
            </a:extLst>
          </p:cNvPr>
          <p:cNvSpPr/>
          <p:nvPr/>
        </p:nvSpPr>
        <p:spPr>
          <a:xfrm rot="971781">
            <a:off x="7407417" y="4097523"/>
            <a:ext cx="718349" cy="763431"/>
          </a:xfrm>
          <a:prstGeom prst="parallelogra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A9B06A-771C-4FA5-9B9C-FB0D1793473F}"/>
              </a:ext>
            </a:extLst>
          </p:cNvPr>
          <p:cNvSpPr txBox="1"/>
          <p:nvPr/>
        </p:nvSpPr>
        <p:spPr>
          <a:xfrm>
            <a:off x="6678549" y="4945989"/>
            <a:ext cx="2893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Energy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/>
              <a:t>per m</a:t>
            </a:r>
            <a:r>
              <a:rPr lang="en-IE" sz="2000" b="1" baseline="30000" dirty="0"/>
              <a:t>2</a:t>
            </a:r>
            <a:endParaRPr lang="en-IE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/>
              <a:t>per second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9F4BF-2CF3-4561-8D23-639013FA0E98}"/>
              </a:ext>
            </a:extLst>
          </p:cNvPr>
          <p:cNvSpPr txBox="1"/>
          <p:nvPr/>
        </p:nvSpPr>
        <p:spPr>
          <a:xfrm>
            <a:off x="5172700" y="2624189"/>
            <a:ext cx="724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The value of the solar constant is usually taken to be  1.37 kW/m</a:t>
            </a:r>
            <a:r>
              <a:rPr lang="en-IE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2839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0B604D-6E6E-406A-AD85-CBD521EDA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5205" y="-671512"/>
            <a:ext cx="5229225" cy="472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D45F7-DF10-4B75-BDB2-AFF9B88A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Solar Energy: the solar constant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DEB525-6D2D-4FF5-AEFC-F9CE3D6AE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053" y="3429000"/>
            <a:ext cx="9587947" cy="718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F2663F-5F17-4922-8A9D-AA52FF83B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053" y="4544581"/>
            <a:ext cx="10258837" cy="1036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9F780F-20F3-4E3E-B46C-D31A2369A6CC}"/>
              </a:ext>
            </a:extLst>
          </p:cNvPr>
          <p:cNvSpPr txBox="1"/>
          <p:nvPr/>
        </p:nvSpPr>
        <p:spPr>
          <a:xfrm>
            <a:off x="7782924" y="6092765"/>
            <a:ext cx="777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5 m</a:t>
            </a:r>
            <a:r>
              <a:rPr lang="en-IE" sz="2000" baseline="30000" dirty="0"/>
              <a:t>2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78D3B7C-1E9A-47AD-BDA1-5BE036DC1CA2}"/>
              </a:ext>
            </a:extLst>
          </p:cNvPr>
          <p:cNvSpPr/>
          <p:nvPr/>
        </p:nvSpPr>
        <p:spPr>
          <a:xfrm>
            <a:off x="8171727" y="5408145"/>
            <a:ext cx="276056" cy="684620"/>
          </a:xfrm>
          <a:custGeom>
            <a:avLst/>
            <a:gdLst>
              <a:gd name="connsiteX0" fmla="*/ 0 w 301752"/>
              <a:gd name="connsiteY0" fmla="*/ 530352 h 530352"/>
              <a:gd name="connsiteX1" fmla="*/ 210312 w 301752"/>
              <a:gd name="connsiteY1" fmla="*/ 265176 h 530352"/>
              <a:gd name="connsiteX2" fmla="*/ 301752 w 301752"/>
              <a:gd name="connsiteY2" fmla="*/ 0 h 53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752" h="530352">
                <a:moveTo>
                  <a:pt x="0" y="530352"/>
                </a:moveTo>
                <a:cubicBezTo>
                  <a:pt x="80010" y="441960"/>
                  <a:pt x="160020" y="353568"/>
                  <a:pt x="210312" y="265176"/>
                </a:cubicBezTo>
                <a:cubicBezTo>
                  <a:pt x="260604" y="176784"/>
                  <a:pt x="281178" y="88392"/>
                  <a:pt x="301752" y="0"/>
                </a:cubicBezTo>
              </a:path>
            </a:pathLst>
          </a:custGeom>
          <a:noFill/>
          <a:ln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E6B303-F5BB-4B29-8446-50512761E0FF}"/>
              </a:ext>
            </a:extLst>
          </p:cNvPr>
          <p:cNvSpPr txBox="1"/>
          <p:nvPr/>
        </p:nvSpPr>
        <p:spPr>
          <a:xfrm>
            <a:off x="8984057" y="6131450"/>
            <a:ext cx="777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5 min</a:t>
            </a:r>
            <a:endParaRPr lang="en-IE" sz="2000" baseline="300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FE55EF-A933-4373-A2CD-B6ADE960B44B}"/>
              </a:ext>
            </a:extLst>
          </p:cNvPr>
          <p:cNvSpPr/>
          <p:nvPr/>
        </p:nvSpPr>
        <p:spPr>
          <a:xfrm flipH="1">
            <a:off x="9077107" y="5494762"/>
            <a:ext cx="161873" cy="684620"/>
          </a:xfrm>
          <a:custGeom>
            <a:avLst/>
            <a:gdLst>
              <a:gd name="connsiteX0" fmla="*/ 0 w 301752"/>
              <a:gd name="connsiteY0" fmla="*/ 530352 h 530352"/>
              <a:gd name="connsiteX1" fmla="*/ 210312 w 301752"/>
              <a:gd name="connsiteY1" fmla="*/ 265176 h 530352"/>
              <a:gd name="connsiteX2" fmla="*/ 301752 w 301752"/>
              <a:gd name="connsiteY2" fmla="*/ 0 h 53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752" h="530352">
                <a:moveTo>
                  <a:pt x="0" y="530352"/>
                </a:moveTo>
                <a:cubicBezTo>
                  <a:pt x="80010" y="441960"/>
                  <a:pt x="160020" y="353568"/>
                  <a:pt x="210312" y="265176"/>
                </a:cubicBezTo>
                <a:cubicBezTo>
                  <a:pt x="260604" y="176784"/>
                  <a:pt x="281178" y="88392"/>
                  <a:pt x="301752" y="0"/>
                </a:cubicBezTo>
              </a:path>
            </a:pathLst>
          </a:custGeom>
          <a:noFill/>
          <a:ln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188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568E3-CC77-4966-B67F-A28C748C2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 Values</a:t>
            </a:r>
          </a:p>
        </p:txBody>
      </p:sp>
      <p:pic>
        <p:nvPicPr>
          <p:cNvPr id="7170" name="Picture 2" descr="London Buckingham Palace Infrared Thermal Imaging Energy Loss | Thermal  imaging, Landmark buildings, London buckingham">
            <a:extLst>
              <a:ext uri="{FF2B5EF4-FFF2-40B4-BE49-F238E27FC236}">
                <a16:creationId xmlns:a16="http://schemas.microsoft.com/office/drawing/2014/main" id="{A98BE471-1C7F-453A-B6BE-16472E17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99132"/>
            <a:ext cx="6096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6314F-0F65-45E1-981C-08D0D02236FE}"/>
              </a:ext>
            </a:extLst>
          </p:cNvPr>
          <p:cNvSpPr txBox="1"/>
          <p:nvPr/>
        </p:nvSpPr>
        <p:spPr>
          <a:xfrm>
            <a:off x="1325880" y="1459855"/>
            <a:ext cx="593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Heat loss from buildings is very wasteful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2D304D-028C-4BA1-96D3-E39F25CC7868}"/>
              </a:ext>
            </a:extLst>
          </p:cNvPr>
          <p:cNvSpPr txBox="1"/>
          <p:nvPr/>
        </p:nvSpPr>
        <p:spPr>
          <a:xfrm>
            <a:off x="624840" y="5336476"/>
            <a:ext cx="11567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The best way of measuring how good insulation is, is to measure the heat escaping…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5D634-9D00-4060-8907-93776D70FD17}"/>
              </a:ext>
            </a:extLst>
          </p:cNvPr>
          <p:cNvSpPr txBox="1"/>
          <p:nvPr/>
        </p:nvSpPr>
        <p:spPr>
          <a:xfrm>
            <a:off x="7150608" y="4487704"/>
            <a:ext cx="406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Infra-red image, showing escaping heat</a:t>
            </a:r>
          </a:p>
        </p:txBody>
      </p:sp>
    </p:spTree>
    <p:extLst>
      <p:ext uri="{BB962C8B-B14F-4D97-AF65-F5344CB8AC3E}">
        <p14:creationId xmlns:p14="http://schemas.microsoft.com/office/powerpoint/2010/main" val="32576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568E3-CC77-4966-B67F-A28C748C2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34A38-87CD-4B4D-BD24-3494E2229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IE" sz="2400" dirty="0"/>
          </a:p>
          <a:p>
            <a:pPr marL="0" indent="0">
              <a:buNone/>
            </a:pPr>
            <a:endParaRPr lang="en-IE" sz="2400" dirty="0"/>
          </a:p>
          <a:p>
            <a:pPr marL="0" indent="0">
              <a:buNone/>
            </a:pPr>
            <a:endParaRPr lang="en-IE" sz="2400" dirty="0"/>
          </a:p>
          <a:p>
            <a:pPr marL="0" indent="0">
              <a:buNone/>
            </a:pPr>
            <a:endParaRPr lang="en-IE" sz="2400" dirty="0"/>
          </a:p>
          <a:p>
            <a:pPr marL="0" indent="0">
              <a:buNone/>
            </a:pPr>
            <a:endParaRPr lang="en-IE" sz="2400" dirty="0"/>
          </a:p>
          <a:p>
            <a:pPr marL="0" indent="0">
              <a:buNone/>
            </a:pPr>
            <a:endParaRPr lang="en-IE" sz="2400" dirty="0"/>
          </a:p>
          <a:p>
            <a:pPr marL="0" indent="0">
              <a:buNone/>
            </a:pPr>
            <a:endParaRPr lang="en-IE" sz="2400" dirty="0"/>
          </a:p>
          <a:p>
            <a:pPr marL="0" indent="0">
              <a:buNone/>
            </a:pPr>
            <a:endParaRPr lang="en-IE" sz="2400" dirty="0"/>
          </a:p>
          <a:p>
            <a:pPr marL="0" indent="0">
              <a:lnSpc>
                <a:spcPct val="160000"/>
              </a:lnSpc>
              <a:buNone/>
            </a:pPr>
            <a:r>
              <a:rPr lang="en-IE" sz="2400" dirty="0"/>
              <a:t>the U-Value of a material is the heat energy conducted per second through 1 m</a:t>
            </a:r>
            <a:r>
              <a:rPr lang="en-IE" sz="2400" baseline="30000" dirty="0"/>
              <a:t>2</a:t>
            </a:r>
            <a:r>
              <a:rPr lang="en-IE" sz="2400" dirty="0"/>
              <a:t> of that structure when a temperature difference of 1K is maintained between its ends</a:t>
            </a:r>
          </a:p>
        </p:txBody>
      </p:sp>
      <p:pic>
        <p:nvPicPr>
          <p:cNvPr id="7170" name="Picture 2" descr="London Buckingham Palace Infrared Thermal Imaging Energy Loss | Thermal  imaging, Landmark buildings, London buckingham">
            <a:extLst>
              <a:ext uri="{FF2B5EF4-FFF2-40B4-BE49-F238E27FC236}">
                <a16:creationId xmlns:a16="http://schemas.microsoft.com/office/drawing/2014/main" id="{A98BE471-1C7F-453A-B6BE-16472E17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40280"/>
            <a:ext cx="6096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69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590F0-5DF2-42AC-ACB1-5A0A56AE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U-Values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3" descr="Residential House">
                <a:extLst>
                  <a:ext uri="{FF2B5EF4-FFF2-40B4-BE49-F238E27FC236}">
                    <a16:creationId xmlns:a16="http://schemas.microsoft.com/office/drawing/2014/main" id="{6ABD1D10-ED4F-44DF-817F-725541BAF740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59089172"/>
                  </p:ext>
                </p:extLst>
              </p:nvPr>
            </p:nvGraphicFramePr>
            <p:xfrm>
              <a:off x="838200" y="1690688"/>
              <a:ext cx="3018325" cy="299554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18325" cy="2995547"/>
                    </a:xfrm>
                    <a:prstGeom prst="rect">
                      <a:avLst/>
                    </a:prstGeom>
                  </am3d:spPr>
                  <am3d:camera>
                    <am3d:pos x="0" y="0" z="687845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27080" d="1000000"/>
                    <am3d:preTrans dx="0" dy="-17072913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3513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Residential House">
                <a:extLst>
                  <a:ext uri="{FF2B5EF4-FFF2-40B4-BE49-F238E27FC236}">
                    <a16:creationId xmlns:a16="http://schemas.microsoft.com/office/drawing/2014/main" id="{6ABD1D10-ED4F-44DF-817F-725541BAF7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1690688"/>
                <a:ext cx="3018325" cy="2995547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3E43764-F7F8-4F15-A629-4FAD1A355B10}"/>
              </a:ext>
            </a:extLst>
          </p:cNvPr>
          <p:cNvSpPr txBox="1"/>
          <p:nvPr/>
        </p:nvSpPr>
        <p:spPr>
          <a:xfrm>
            <a:off x="4197096" y="1481328"/>
            <a:ext cx="737351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Every material used in a building has its own U-value e.g.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sz="2400" dirty="0"/>
              <a:t>Concrete blocks:                  2.3 Wm</a:t>
            </a:r>
            <a:r>
              <a:rPr lang="en-IE" sz="2400" baseline="30000" dirty="0"/>
              <a:t>2</a:t>
            </a:r>
            <a:r>
              <a:rPr lang="en-IE" sz="2400" dirty="0"/>
              <a:t>K</a:t>
            </a:r>
            <a:r>
              <a:rPr lang="en-IE" sz="2400" baseline="30000" dirty="0"/>
              <a:t>-1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sz="2400" dirty="0"/>
              <a:t>Insulated cavity wall:          0.6 Wm</a:t>
            </a:r>
            <a:r>
              <a:rPr lang="en-IE" sz="2400" baseline="30000" dirty="0"/>
              <a:t>2</a:t>
            </a:r>
            <a:r>
              <a:rPr lang="en-IE" sz="2400" dirty="0"/>
              <a:t>K</a:t>
            </a:r>
            <a:r>
              <a:rPr lang="en-IE" sz="2400" baseline="30000" dirty="0"/>
              <a:t>-1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sz="2400" dirty="0"/>
              <a:t>Single pane glass:                5.7 Wm</a:t>
            </a:r>
            <a:r>
              <a:rPr lang="en-IE" sz="2400" baseline="30000" dirty="0"/>
              <a:t>2</a:t>
            </a:r>
            <a:r>
              <a:rPr lang="en-IE" sz="2400" dirty="0"/>
              <a:t>K</a:t>
            </a:r>
            <a:r>
              <a:rPr lang="en-IE" sz="2400" baseline="30000" dirty="0"/>
              <a:t>-1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sz="2400" dirty="0"/>
              <a:t>Double glazed window:      2.3 Wm</a:t>
            </a:r>
            <a:r>
              <a:rPr lang="en-IE" sz="2400" baseline="30000" dirty="0"/>
              <a:t>2</a:t>
            </a:r>
            <a:r>
              <a:rPr lang="en-IE" sz="2400" dirty="0"/>
              <a:t>K</a:t>
            </a:r>
            <a:r>
              <a:rPr lang="en-IE" sz="2400" baseline="30000" dirty="0"/>
              <a:t>-1</a:t>
            </a:r>
          </a:p>
          <a:p>
            <a:endParaRPr lang="en-IE" sz="2400" baseline="30000" dirty="0"/>
          </a:p>
        </p:txBody>
      </p:sp>
      <p:pic>
        <p:nvPicPr>
          <p:cNvPr id="9218" name="Picture 2" descr="A Guide to Building Energy Rating for Homeowners">
            <a:extLst>
              <a:ext uri="{FF2B5EF4-FFF2-40B4-BE49-F238E27FC236}">
                <a16:creationId xmlns:a16="http://schemas.microsoft.com/office/drawing/2014/main" id="{0683CB47-0EA3-4468-A989-0CD07D98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56" y="4019956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9904D7-54AD-4776-A1BB-333959971AB9}"/>
              </a:ext>
            </a:extLst>
          </p:cNvPr>
          <p:cNvSpPr txBox="1"/>
          <p:nvPr/>
        </p:nvSpPr>
        <p:spPr>
          <a:xfrm>
            <a:off x="539496" y="5568696"/>
            <a:ext cx="7525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Together, they contribute to a buildings BER score </a:t>
            </a:r>
          </a:p>
        </p:txBody>
      </p:sp>
    </p:spTree>
    <p:extLst>
      <p:ext uri="{BB962C8B-B14F-4D97-AF65-F5344CB8AC3E}">
        <p14:creationId xmlns:p14="http://schemas.microsoft.com/office/powerpoint/2010/main" val="4486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62A3EA-077E-4B45-99B8-355FA2E43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421" y="1097728"/>
            <a:ext cx="8413629" cy="1891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E30CCE-1DC3-481C-B46B-06CC0B995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421" y="3579469"/>
            <a:ext cx="8519787" cy="1976377"/>
          </a:xfrm>
          <a:prstGeom prst="rect">
            <a:avLst/>
          </a:prstGeom>
        </p:spPr>
      </p:pic>
      <p:pic>
        <p:nvPicPr>
          <p:cNvPr id="11268" name="Picture 4" descr="How Much Can You Save with Window Double Glazing? - eWorldNews">
            <a:extLst>
              <a:ext uri="{FF2B5EF4-FFF2-40B4-BE49-F238E27FC236}">
                <a16:creationId xmlns:a16="http://schemas.microsoft.com/office/drawing/2014/main" id="{E69AC672-37C1-4AA5-8F9C-F81D5A10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2" y="1097728"/>
            <a:ext cx="3084330" cy="189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F1E3D2-9167-47B7-A748-E6686D3FA82B}"/>
              </a:ext>
            </a:extLst>
          </p:cNvPr>
          <p:cNvSpPr/>
          <p:nvPr/>
        </p:nvSpPr>
        <p:spPr>
          <a:xfrm>
            <a:off x="3055716" y="3429000"/>
            <a:ext cx="8831484" cy="439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64CB86-C976-4E76-9743-5D860E41B4DD}"/>
              </a:ext>
            </a:extLst>
          </p:cNvPr>
          <p:cNvSpPr/>
          <p:nvPr/>
        </p:nvSpPr>
        <p:spPr>
          <a:xfrm>
            <a:off x="3040572" y="3868837"/>
            <a:ext cx="8831484" cy="1154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92BB2E-D45A-4718-9075-02FD04C4B7A7}"/>
              </a:ext>
            </a:extLst>
          </p:cNvPr>
          <p:cNvSpPr/>
          <p:nvPr/>
        </p:nvSpPr>
        <p:spPr>
          <a:xfrm>
            <a:off x="3196421" y="5023413"/>
            <a:ext cx="8831484" cy="532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705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1E4BE-2F9B-49B6-86EF-52EB59EBA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Heat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08F3D-41DC-4C73-9A03-EA1914BCF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Conduction</a:t>
            </a:r>
          </a:p>
          <a:p>
            <a:r>
              <a:rPr lang="en-IE" dirty="0"/>
              <a:t>Convection</a:t>
            </a:r>
          </a:p>
          <a:p>
            <a:r>
              <a:rPr lang="en-IE" dirty="0"/>
              <a:t>Radiation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38512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BF9A8B-F159-4DF6-A1AD-FFC09468DCB4}"/>
              </a:ext>
            </a:extLst>
          </p:cNvPr>
          <p:cNvSpPr txBox="1"/>
          <p:nvPr/>
        </p:nvSpPr>
        <p:spPr>
          <a:xfrm>
            <a:off x="2135560" y="548681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Convection</a:t>
            </a:r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BFE85FAB-C486-4181-8C2B-AD82A02D38AD}"/>
              </a:ext>
            </a:extLst>
          </p:cNvPr>
          <p:cNvSpPr/>
          <p:nvPr/>
        </p:nvSpPr>
        <p:spPr>
          <a:xfrm>
            <a:off x="4439816" y="1196752"/>
            <a:ext cx="3672408" cy="3744416"/>
          </a:xfrm>
          <a:prstGeom prst="can">
            <a:avLst>
              <a:gd name="adj" fmla="val 619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9C9A3083-1AFC-4667-AAE1-3D40665EB3EE}"/>
              </a:ext>
            </a:extLst>
          </p:cNvPr>
          <p:cNvSpPr/>
          <p:nvPr/>
        </p:nvSpPr>
        <p:spPr>
          <a:xfrm>
            <a:off x="6168008" y="5345832"/>
            <a:ext cx="288032" cy="1512168"/>
          </a:xfrm>
          <a:prstGeom prst="can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75000"/>
                </a:schemeClr>
              </a:gs>
              <a:gs pos="83000">
                <a:schemeClr val="bg1">
                  <a:lumMod val="6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7075DA6-DE24-4BA5-9481-F90F2DECFDA8}"/>
              </a:ext>
            </a:extLst>
          </p:cNvPr>
          <p:cNvSpPr/>
          <p:nvPr/>
        </p:nvSpPr>
        <p:spPr>
          <a:xfrm>
            <a:off x="6207967" y="5019870"/>
            <a:ext cx="205274" cy="345233"/>
          </a:xfrm>
          <a:custGeom>
            <a:avLst/>
            <a:gdLst>
              <a:gd name="connsiteX0" fmla="*/ 18662 w 205274"/>
              <a:gd name="connsiteY0" fmla="*/ 307911 h 345233"/>
              <a:gd name="connsiteX1" fmla="*/ 158621 w 205274"/>
              <a:gd name="connsiteY1" fmla="*/ 345233 h 345233"/>
              <a:gd name="connsiteX2" fmla="*/ 205274 w 205274"/>
              <a:gd name="connsiteY2" fmla="*/ 242596 h 345233"/>
              <a:gd name="connsiteX3" fmla="*/ 158621 w 205274"/>
              <a:gd name="connsiteY3" fmla="*/ 65315 h 345233"/>
              <a:gd name="connsiteX4" fmla="*/ 102637 w 205274"/>
              <a:gd name="connsiteY4" fmla="*/ 102637 h 345233"/>
              <a:gd name="connsiteX5" fmla="*/ 74645 w 205274"/>
              <a:gd name="connsiteY5" fmla="*/ 0 h 345233"/>
              <a:gd name="connsiteX6" fmla="*/ 0 w 205274"/>
              <a:gd name="connsiteY6" fmla="*/ 205274 h 345233"/>
              <a:gd name="connsiteX7" fmla="*/ 18662 w 205274"/>
              <a:gd name="connsiteY7" fmla="*/ 307911 h 3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274" h="345233">
                <a:moveTo>
                  <a:pt x="18662" y="307911"/>
                </a:moveTo>
                <a:lnTo>
                  <a:pt x="158621" y="345233"/>
                </a:lnTo>
                <a:lnTo>
                  <a:pt x="205274" y="242596"/>
                </a:lnTo>
                <a:lnTo>
                  <a:pt x="158621" y="65315"/>
                </a:lnTo>
                <a:lnTo>
                  <a:pt x="102637" y="102637"/>
                </a:lnTo>
                <a:lnTo>
                  <a:pt x="74645" y="0"/>
                </a:lnTo>
                <a:lnTo>
                  <a:pt x="0" y="205274"/>
                </a:lnTo>
                <a:lnTo>
                  <a:pt x="18662" y="307911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74000">
                <a:srgbClr val="FF0000"/>
              </a:gs>
              <a:gs pos="8300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B6E497-87CA-4AD7-A518-9F6B23B74779}"/>
              </a:ext>
            </a:extLst>
          </p:cNvPr>
          <p:cNvSpPr/>
          <p:nvPr/>
        </p:nvSpPr>
        <p:spPr>
          <a:xfrm>
            <a:off x="6168008" y="4725144"/>
            <a:ext cx="205274" cy="1440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1B7E8A-7CF9-4EE4-94BE-68293BEC6C61}"/>
              </a:ext>
            </a:extLst>
          </p:cNvPr>
          <p:cNvSpPr/>
          <p:nvPr/>
        </p:nvSpPr>
        <p:spPr>
          <a:xfrm>
            <a:off x="6347927" y="1633364"/>
            <a:ext cx="1017036" cy="2994620"/>
          </a:xfrm>
          <a:custGeom>
            <a:avLst/>
            <a:gdLst>
              <a:gd name="connsiteX0" fmla="*/ 0 w 1017036"/>
              <a:gd name="connsiteY0" fmla="*/ 2994620 h 2994620"/>
              <a:gd name="connsiteX1" fmla="*/ 195942 w 1017036"/>
              <a:gd name="connsiteY1" fmla="*/ 913893 h 2994620"/>
              <a:gd name="connsiteX2" fmla="*/ 615820 w 1017036"/>
              <a:gd name="connsiteY2" fmla="*/ 130122 h 2994620"/>
              <a:gd name="connsiteX3" fmla="*/ 1017036 w 1017036"/>
              <a:gd name="connsiteY3" fmla="*/ 8824 h 299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36" h="2994620">
                <a:moveTo>
                  <a:pt x="0" y="2994620"/>
                </a:moveTo>
                <a:cubicBezTo>
                  <a:pt x="46652" y="2192964"/>
                  <a:pt x="93305" y="1391309"/>
                  <a:pt x="195942" y="913893"/>
                </a:cubicBezTo>
                <a:cubicBezTo>
                  <a:pt x="298579" y="436477"/>
                  <a:pt x="478971" y="280967"/>
                  <a:pt x="615820" y="130122"/>
                </a:cubicBezTo>
                <a:cubicBezTo>
                  <a:pt x="752669" y="-20723"/>
                  <a:pt x="884852" y="-5950"/>
                  <a:pt x="1017036" y="8824"/>
                </a:cubicBezTo>
              </a:path>
            </a:pathLst>
          </a:custGeom>
          <a:noFill/>
          <a:ln>
            <a:solidFill>
              <a:schemeClr val="accent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71D7085-105B-493F-A78A-01E3A18BC330}"/>
              </a:ext>
            </a:extLst>
          </p:cNvPr>
          <p:cNvSpPr/>
          <p:nvPr/>
        </p:nvSpPr>
        <p:spPr>
          <a:xfrm flipH="1">
            <a:off x="5394244" y="1655271"/>
            <a:ext cx="899661" cy="2994620"/>
          </a:xfrm>
          <a:custGeom>
            <a:avLst/>
            <a:gdLst>
              <a:gd name="connsiteX0" fmla="*/ 0 w 1017036"/>
              <a:gd name="connsiteY0" fmla="*/ 2994620 h 2994620"/>
              <a:gd name="connsiteX1" fmla="*/ 195942 w 1017036"/>
              <a:gd name="connsiteY1" fmla="*/ 913893 h 2994620"/>
              <a:gd name="connsiteX2" fmla="*/ 615820 w 1017036"/>
              <a:gd name="connsiteY2" fmla="*/ 130122 h 2994620"/>
              <a:gd name="connsiteX3" fmla="*/ 1017036 w 1017036"/>
              <a:gd name="connsiteY3" fmla="*/ 8824 h 299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36" h="2994620">
                <a:moveTo>
                  <a:pt x="0" y="2994620"/>
                </a:moveTo>
                <a:cubicBezTo>
                  <a:pt x="46652" y="2192964"/>
                  <a:pt x="93305" y="1391309"/>
                  <a:pt x="195942" y="913893"/>
                </a:cubicBezTo>
                <a:cubicBezTo>
                  <a:pt x="298579" y="436477"/>
                  <a:pt x="478971" y="280967"/>
                  <a:pt x="615820" y="130122"/>
                </a:cubicBezTo>
                <a:cubicBezTo>
                  <a:pt x="752669" y="-20723"/>
                  <a:pt x="884852" y="-5950"/>
                  <a:pt x="1017036" y="8824"/>
                </a:cubicBezTo>
              </a:path>
            </a:pathLst>
          </a:custGeom>
          <a:noFill/>
          <a:ln>
            <a:solidFill>
              <a:schemeClr val="accent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F04D497-D287-457C-9869-702778E99D91}"/>
              </a:ext>
            </a:extLst>
          </p:cNvPr>
          <p:cNvSpPr/>
          <p:nvPr/>
        </p:nvSpPr>
        <p:spPr>
          <a:xfrm>
            <a:off x="6590523" y="1847461"/>
            <a:ext cx="951723" cy="2948716"/>
          </a:xfrm>
          <a:custGeom>
            <a:avLst/>
            <a:gdLst>
              <a:gd name="connsiteX0" fmla="*/ 951723 w 951723"/>
              <a:gd name="connsiteY0" fmla="*/ 0 h 2948716"/>
              <a:gd name="connsiteX1" fmla="*/ 793102 w 951723"/>
              <a:gd name="connsiteY1" fmla="*/ 1548882 h 2948716"/>
              <a:gd name="connsiteX2" fmla="*/ 410547 w 951723"/>
              <a:gd name="connsiteY2" fmla="*/ 2743200 h 2948716"/>
              <a:gd name="connsiteX3" fmla="*/ 0 w 951723"/>
              <a:gd name="connsiteY3" fmla="*/ 2939143 h 294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723" h="2948716">
                <a:moveTo>
                  <a:pt x="951723" y="0"/>
                </a:moveTo>
                <a:cubicBezTo>
                  <a:pt x="917510" y="545841"/>
                  <a:pt x="883298" y="1091682"/>
                  <a:pt x="793102" y="1548882"/>
                </a:cubicBezTo>
                <a:cubicBezTo>
                  <a:pt x="702906" y="2006082"/>
                  <a:pt x="542731" y="2511490"/>
                  <a:pt x="410547" y="2743200"/>
                </a:cubicBezTo>
                <a:cubicBezTo>
                  <a:pt x="278363" y="2974910"/>
                  <a:pt x="139181" y="2957026"/>
                  <a:pt x="0" y="2939143"/>
                </a:cubicBezTo>
              </a:path>
            </a:pathLst>
          </a:custGeom>
          <a:noFill/>
          <a:ln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93CCF9F-D661-408B-814F-1E9D793A79B8}"/>
              </a:ext>
            </a:extLst>
          </p:cNvPr>
          <p:cNvSpPr/>
          <p:nvPr/>
        </p:nvSpPr>
        <p:spPr>
          <a:xfrm flipH="1">
            <a:off x="5112433" y="1846814"/>
            <a:ext cx="899660" cy="2948716"/>
          </a:xfrm>
          <a:custGeom>
            <a:avLst/>
            <a:gdLst>
              <a:gd name="connsiteX0" fmla="*/ 951723 w 951723"/>
              <a:gd name="connsiteY0" fmla="*/ 0 h 2948716"/>
              <a:gd name="connsiteX1" fmla="*/ 793102 w 951723"/>
              <a:gd name="connsiteY1" fmla="*/ 1548882 h 2948716"/>
              <a:gd name="connsiteX2" fmla="*/ 410547 w 951723"/>
              <a:gd name="connsiteY2" fmla="*/ 2743200 h 2948716"/>
              <a:gd name="connsiteX3" fmla="*/ 0 w 951723"/>
              <a:gd name="connsiteY3" fmla="*/ 2939143 h 294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723" h="2948716">
                <a:moveTo>
                  <a:pt x="951723" y="0"/>
                </a:moveTo>
                <a:cubicBezTo>
                  <a:pt x="917510" y="545841"/>
                  <a:pt x="883298" y="1091682"/>
                  <a:pt x="793102" y="1548882"/>
                </a:cubicBezTo>
                <a:cubicBezTo>
                  <a:pt x="702906" y="2006082"/>
                  <a:pt x="542731" y="2511490"/>
                  <a:pt x="410547" y="2743200"/>
                </a:cubicBezTo>
                <a:cubicBezTo>
                  <a:pt x="278363" y="2974910"/>
                  <a:pt x="139181" y="2957026"/>
                  <a:pt x="0" y="2939143"/>
                </a:cubicBezTo>
              </a:path>
            </a:pathLst>
          </a:custGeom>
          <a:noFill/>
          <a:ln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38CFF-633A-480F-B4DB-DB50DA904B4A}"/>
              </a:ext>
            </a:extLst>
          </p:cNvPr>
          <p:cNvSpPr txBox="1"/>
          <p:nvPr/>
        </p:nvSpPr>
        <p:spPr>
          <a:xfrm>
            <a:off x="161085" y="4947340"/>
            <a:ext cx="5233159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b="1" dirty="0"/>
              <a:t>Convection is …</a:t>
            </a:r>
          </a:p>
          <a:p>
            <a:pPr>
              <a:lnSpc>
                <a:spcPct val="150000"/>
              </a:lnSpc>
            </a:pPr>
            <a:r>
              <a:rPr lang="en-IE" b="1" dirty="0"/>
              <a:t>     …</a:t>
            </a:r>
            <a:r>
              <a:rPr lang="en-IE" dirty="0"/>
              <a:t>the transfer of heat within a body via the movement of the  particles of that body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430F3FE-5334-4E0C-8727-E6A0C412CAD2}"/>
              </a:ext>
            </a:extLst>
          </p:cNvPr>
          <p:cNvSpPr/>
          <p:nvPr/>
        </p:nvSpPr>
        <p:spPr>
          <a:xfrm>
            <a:off x="6511145" y="2192784"/>
            <a:ext cx="617623" cy="2183907"/>
          </a:xfrm>
          <a:custGeom>
            <a:avLst/>
            <a:gdLst>
              <a:gd name="connsiteX0" fmla="*/ 0 w 1017036"/>
              <a:gd name="connsiteY0" fmla="*/ 2994620 h 2994620"/>
              <a:gd name="connsiteX1" fmla="*/ 195942 w 1017036"/>
              <a:gd name="connsiteY1" fmla="*/ 913893 h 2994620"/>
              <a:gd name="connsiteX2" fmla="*/ 615820 w 1017036"/>
              <a:gd name="connsiteY2" fmla="*/ 130122 h 2994620"/>
              <a:gd name="connsiteX3" fmla="*/ 1017036 w 1017036"/>
              <a:gd name="connsiteY3" fmla="*/ 8824 h 299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36" h="2994620">
                <a:moveTo>
                  <a:pt x="0" y="2994620"/>
                </a:moveTo>
                <a:cubicBezTo>
                  <a:pt x="46652" y="2192964"/>
                  <a:pt x="93305" y="1391309"/>
                  <a:pt x="195942" y="913893"/>
                </a:cubicBezTo>
                <a:cubicBezTo>
                  <a:pt x="298579" y="436477"/>
                  <a:pt x="478971" y="280967"/>
                  <a:pt x="615820" y="130122"/>
                </a:cubicBezTo>
                <a:cubicBezTo>
                  <a:pt x="752669" y="-20723"/>
                  <a:pt x="884852" y="-5950"/>
                  <a:pt x="1017036" y="8824"/>
                </a:cubicBezTo>
              </a:path>
            </a:pathLst>
          </a:custGeom>
          <a:noFill/>
          <a:ln>
            <a:solidFill>
              <a:schemeClr val="accent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69C5DFD-740D-462D-A655-679EE5BE89DA}"/>
              </a:ext>
            </a:extLst>
          </p:cNvPr>
          <p:cNvSpPr/>
          <p:nvPr/>
        </p:nvSpPr>
        <p:spPr>
          <a:xfrm flipH="1">
            <a:off x="5556214" y="2214691"/>
            <a:ext cx="546344" cy="2183907"/>
          </a:xfrm>
          <a:custGeom>
            <a:avLst/>
            <a:gdLst>
              <a:gd name="connsiteX0" fmla="*/ 0 w 1017036"/>
              <a:gd name="connsiteY0" fmla="*/ 2994620 h 2994620"/>
              <a:gd name="connsiteX1" fmla="*/ 195942 w 1017036"/>
              <a:gd name="connsiteY1" fmla="*/ 913893 h 2994620"/>
              <a:gd name="connsiteX2" fmla="*/ 615820 w 1017036"/>
              <a:gd name="connsiteY2" fmla="*/ 130122 h 2994620"/>
              <a:gd name="connsiteX3" fmla="*/ 1017036 w 1017036"/>
              <a:gd name="connsiteY3" fmla="*/ 8824 h 299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36" h="2994620">
                <a:moveTo>
                  <a:pt x="0" y="2994620"/>
                </a:moveTo>
                <a:cubicBezTo>
                  <a:pt x="46652" y="2192964"/>
                  <a:pt x="93305" y="1391309"/>
                  <a:pt x="195942" y="913893"/>
                </a:cubicBezTo>
                <a:cubicBezTo>
                  <a:pt x="298579" y="436477"/>
                  <a:pt x="478971" y="280967"/>
                  <a:pt x="615820" y="130122"/>
                </a:cubicBezTo>
                <a:cubicBezTo>
                  <a:pt x="752669" y="-20723"/>
                  <a:pt x="884852" y="-5950"/>
                  <a:pt x="1017036" y="8824"/>
                </a:cubicBezTo>
              </a:path>
            </a:pathLst>
          </a:custGeom>
          <a:noFill/>
          <a:ln>
            <a:solidFill>
              <a:schemeClr val="accent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9143825-B3EF-49EF-8B79-9D80BD206F87}"/>
              </a:ext>
            </a:extLst>
          </p:cNvPr>
          <p:cNvSpPr/>
          <p:nvPr/>
        </p:nvSpPr>
        <p:spPr>
          <a:xfrm>
            <a:off x="6766459" y="2374181"/>
            <a:ext cx="599703" cy="2215313"/>
          </a:xfrm>
          <a:custGeom>
            <a:avLst/>
            <a:gdLst>
              <a:gd name="connsiteX0" fmla="*/ 951723 w 951723"/>
              <a:gd name="connsiteY0" fmla="*/ 0 h 2948716"/>
              <a:gd name="connsiteX1" fmla="*/ 793102 w 951723"/>
              <a:gd name="connsiteY1" fmla="*/ 1548882 h 2948716"/>
              <a:gd name="connsiteX2" fmla="*/ 410547 w 951723"/>
              <a:gd name="connsiteY2" fmla="*/ 2743200 h 2948716"/>
              <a:gd name="connsiteX3" fmla="*/ 0 w 951723"/>
              <a:gd name="connsiteY3" fmla="*/ 2939143 h 294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723" h="2948716">
                <a:moveTo>
                  <a:pt x="951723" y="0"/>
                </a:moveTo>
                <a:cubicBezTo>
                  <a:pt x="917510" y="545841"/>
                  <a:pt x="883298" y="1091682"/>
                  <a:pt x="793102" y="1548882"/>
                </a:cubicBezTo>
                <a:cubicBezTo>
                  <a:pt x="702906" y="2006082"/>
                  <a:pt x="542731" y="2511490"/>
                  <a:pt x="410547" y="2743200"/>
                </a:cubicBezTo>
                <a:cubicBezTo>
                  <a:pt x="278363" y="2974910"/>
                  <a:pt x="139181" y="2957026"/>
                  <a:pt x="0" y="2939143"/>
                </a:cubicBezTo>
              </a:path>
            </a:pathLst>
          </a:custGeom>
          <a:noFill/>
          <a:ln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68C7EE4-A634-411A-A940-8418B9CD49C0}"/>
              </a:ext>
            </a:extLst>
          </p:cNvPr>
          <p:cNvSpPr/>
          <p:nvPr/>
        </p:nvSpPr>
        <p:spPr>
          <a:xfrm flipH="1">
            <a:off x="5291137" y="2373534"/>
            <a:ext cx="566897" cy="2215313"/>
          </a:xfrm>
          <a:custGeom>
            <a:avLst/>
            <a:gdLst>
              <a:gd name="connsiteX0" fmla="*/ 951723 w 951723"/>
              <a:gd name="connsiteY0" fmla="*/ 0 h 2948716"/>
              <a:gd name="connsiteX1" fmla="*/ 793102 w 951723"/>
              <a:gd name="connsiteY1" fmla="*/ 1548882 h 2948716"/>
              <a:gd name="connsiteX2" fmla="*/ 410547 w 951723"/>
              <a:gd name="connsiteY2" fmla="*/ 2743200 h 2948716"/>
              <a:gd name="connsiteX3" fmla="*/ 0 w 951723"/>
              <a:gd name="connsiteY3" fmla="*/ 2939143 h 294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723" h="2948716">
                <a:moveTo>
                  <a:pt x="951723" y="0"/>
                </a:moveTo>
                <a:cubicBezTo>
                  <a:pt x="917510" y="545841"/>
                  <a:pt x="883298" y="1091682"/>
                  <a:pt x="793102" y="1548882"/>
                </a:cubicBezTo>
                <a:cubicBezTo>
                  <a:pt x="702906" y="2006082"/>
                  <a:pt x="542731" y="2511490"/>
                  <a:pt x="410547" y="2743200"/>
                </a:cubicBezTo>
                <a:cubicBezTo>
                  <a:pt x="278363" y="2974910"/>
                  <a:pt x="139181" y="2957026"/>
                  <a:pt x="0" y="2939143"/>
                </a:cubicBezTo>
              </a:path>
            </a:pathLst>
          </a:custGeom>
          <a:noFill/>
          <a:ln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140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17" grpId="0" animBg="1"/>
      <p:bldP spid="18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BF9A8B-F159-4DF6-A1AD-FFC09468DCB4}"/>
              </a:ext>
            </a:extLst>
          </p:cNvPr>
          <p:cNvSpPr txBox="1"/>
          <p:nvPr/>
        </p:nvSpPr>
        <p:spPr>
          <a:xfrm>
            <a:off x="2135560" y="548681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Conduction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E3BCC020-370B-4B69-B085-1C30537F1B30}"/>
              </a:ext>
            </a:extLst>
          </p:cNvPr>
          <p:cNvSpPr/>
          <p:nvPr/>
        </p:nvSpPr>
        <p:spPr>
          <a:xfrm rot="5400000">
            <a:off x="6168008" y="476672"/>
            <a:ext cx="648072" cy="4104456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Cylinder 11">
            <a:extLst>
              <a:ext uri="{FF2B5EF4-FFF2-40B4-BE49-F238E27FC236}">
                <a16:creationId xmlns:a16="http://schemas.microsoft.com/office/drawing/2014/main" id="{40332BF2-69BB-4E92-BC5B-7B4E6F0BF4D0}"/>
              </a:ext>
            </a:extLst>
          </p:cNvPr>
          <p:cNvSpPr/>
          <p:nvPr/>
        </p:nvSpPr>
        <p:spPr>
          <a:xfrm>
            <a:off x="4687889" y="3250907"/>
            <a:ext cx="288032" cy="1512168"/>
          </a:xfrm>
          <a:prstGeom prst="can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75000"/>
                </a:schemeClr>
              </a:gs>
              <a:gs pos="83000">
                <a:schemeClr val="bg1">
                  <a:lumMod val="6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708C62-42E2-49A5-AF3B-130999B47AE2}"/>
              </a:ext>
            </a:extLst>
          </p:cNvPr>
          <p:cNvSpPr/>
          <p:nvPr/>
        </p:nvSpPr>
        <p:spPr>
          <a:xfrm>
            <a:off x="4727848" y="2924945"/>
            <a:ext cx="205274" cy="345233"/>
          </a:xfrm>
          <a:custGeom>
            <a:avLst/>
            <a:gdLst>
              <a:gd name="connsiteX0" fmla="*/ 18662 w 205274"/>
              <a:gd name="connsiteY0" fmla="*/ 307911 h 345233"/>
              <a:gd name="connsiteX1" fmla="*/ 158621 w 205274"/>
              <a:gd name="connsiteY1" fmla="*/ 345233 h 345233"/>
              <a:gd name="connsiteX2" fmla="*/ 205274 w 205274"/>
              <a:gd name="connsiteY2" fmla="*/ 242596 h 345233"/>
              <a:gd name="connsiteX3" fmla="*/ 158621 w 205274"/>
              <a:gd name="connsiteY3" fmla="*/ 65315 h 345233"/>
              <a:gd name="connsiteX4" fmla="*/ 102637 w 205274"/>
              <a:gd name="connsiteY4" fmla="*/ 102637 h 345233"/>
              <a:gd name="connsiteX5" fmla="*/ 74645 w 205274"/>
              <a:gd name="connsiteY5" fmla="*/ 0 h 345233"/>
              <a:gd name="connsiteX6" fmla="*/ 0 w 205274"/>
              <a:gd name="connsiteY6" fmla="*/ 205274 h 345233"/>
              <a:gd name="connsiteX7" fmla="*/ 18662 w 205274"/>
              <a:gd name="connsiteY7" fmla="*/ 307911 h 3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274" h="345233">
                <a:moveTo>
                  <a:pt x="18662" y="307911"/>
                </a:moveTo>
                <a:lnTo>
                  <a:pt x="158621" y="345233"/>
                </a:lnTo>
                <a:lnTo>
                  <a:pt x="205274" y="242596"/>
                </a:lnTo>
                <a:lnTo>
                  <a:pt x="158621" y="65315"/>
                </a:lnTo>
                <a:lnTo>
                  <a:pt x="102637" y="102637"/>
                </a:lnTo>
                <a:lnTo>
                  <a:pt x="74645" y="0"/>
                </a:lnTo>
                <a:lnTo>
                  <a:pt x="0" y="205274"/>
                </a:lnTo>
                <a:lnTo>
                  <a:pt x="18662" y="307911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74000">
                <a:srgbClr val="FF0000"/>
              </a:gs>
              <a:gs pos="8300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Cylinder 15">
            <a:extLst>
              <a:ext uri="{FF2B5EF4-FFF2-40B4-BE49-F238E27FC236}">
                <a16:creationId xmlns:a16="http://schemas.microsoft.com/office/drawing/2014/main" id="{D7F38961-69D1-4823-A17E-9C391F797E1A}"/>
              </a:ext>
            </a:extLst>
          </p:cNvPr>
          <p:cNvSpPr/>
          <p:nvPr/>
        </p:nvSpPr>
        <p:spPr>
          <a:xfrm rot="5400000">
            <a:off x="6168008" y="476672"/>
            <a:ext cx="648072" cy="4104456"/>
          </a:xfrm>
          <a:prstGeom prst="ca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Cylinder 18">
            <a:extLst>
              <a:ext uri="{FF2B5EF4-FFF2-40B4-BE49-F238E27FC236}">
                <a16:creationId xmlns:a16="http://schemas.microsoft.com/office/drawing/2014/main" id="{C48B4252-928D-48CF-8987-DBD3B784E128}"/>
              </a:ext>
            </a:extLst>
          </p:cNvPr>
          <p:cNvSpPr/>
          <p:nvPr/>
        </p:nvSpPr>
        <p:spPr>
          <a:xfrm rot="5400000">
            <a:off x="4579640" y="2065040"/>
            <a:ext cx="648072" cy="927720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88939-D434-4FC0-B8A7-4F33DF80BAD8}"/>
              </a:ext>
            </a:extLst>
          </p:cNvPr>
          <p:cNvSpPr txBox="1"/>
          <p:nvPr/>
        </p:nvSpPr>
        <p:spPr>
          <a:xfrm>
            <a:off x="161085" y="4947340"/>
            <a:ext cx="5233159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b="1" dirty="0"/>
              <a:t>Conduction is …</a:t>
            </a:r>
          </a:p>
          <a:p>
            <a:pPr>
              <a:lnSpc>
                <a:spcPct val="150000"/>
              </a:lnSpc>
            </a:pPr>
            <a:r>
              <a:rPr lang="en-IE" b="1" dirty="0"/>
              <a:t>     …</a:t>
            </a:r>
            <a:r>
              <a:rPr lang="en-IE" dirty="0"/>
              <a:t>the transfer of heat within a body without any net movement of the </a:t>
            </a:r>
          </a:p>
        </p:txBody>
      </p:sp>
    </p:spTree>
    <p:extLst>
      <p:ext uri="{BB962C8B-B14F-4D97-AF65-F5344CB8AC3E}">
        <p14:creationId xmlns:p14="http://schemas.microsoft.com/office/powerpoint/2010/main" val="40313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Quad 8">
            <a:extLst>
              <a:ext uri="{FF2B5EF4-FFF2-40B4-BE49-F238E27FC236}">
                <a16:creationId xmlns:a16="http://schemas.microsoft.com/office/drawing/2014/main" id="{82A0B650-3833-490C-8955-D5BE926DD3B5}"/>
              </a:ext>
            </a:extLst>
          </p:cNvPr>
          <p:cNvSpPr/>
          <p:nvPr/>
        </p:nvSpPr>
        <p:spPr>
          <a:xfrm rot="2626385">
            <a:off x="2922273" y="1531386"/>
            <a:ext cx="3816424" cy="3132348"/>
          </a:xfrm>
          <a:prstGeom prst="quadArrow">
            <a:avLst>
              <a:gd name="adj1" fmla="val 11097"/>
              <a:gd name="adj2" fmla="val 14725"/>
              <a:gd name="adj3" fmla="val 954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Arrow: Quad 2">
            <a:extLst>
              <a:ext uri="{FF2B5EF4-FFF2-40B4-BE49-F238E27FC236}">
                <a16:creationId xmlns:a16="http://schemas.microsoft.com/office/drawing/2014/main" id="{1E4CB1B5-E912-4C65-998B-E57DC37D409A}"/>
              </a:ext>
            </a:extLst>
          </p:cNvPr>
          <p:cNvSpPr/>
          <p:nvPr/>
        </p:nvSpPr>
        <p:spPr>
          <a:xfrm>
            <a:off x="2922273" y="1521752"/>
            <a:ext cx="3816424" cy="3132348"/>
          </a:xfrm>
          <a:prstGeom prst="quadArrow">
            <a:avLst>
              <a:gd name="adj1" fmla="val 11097"/>
              <a:gd name="adj2" fmla="val 14725"/>
              <a:gd name="adj3" fmla="val 9542"/>
            </a:avLst>
          </a:prstGeom>
          <a:gradFill>
            <a:gsLst>
              <a:gs pos="0">
                <a:schemeClr val="accent6"/>
              </a:gs>
              <a:gs pos="74000">
                <a:srgbClr val="FF0000"/>
              </a:gs>
              <a:gs pos="83000">
                <a:schemeClr val="accent2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F9A8B-F159-4DF6-A1AD-FFC09468DCB4}"/>
              </a:ext>
            </a:extLst>
          </p:cNvPr>
          <p:cNvSpPr txBox="1"/>
          <p:nvPr/>
        </p:nvSpPr>
        <p:spPr>
          <a:xfrm>
            <a:off x="2135560" y="548681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Radiation</a:t>
            </a:r>
          </a:p>
        </p:txBody>
      </p:sp>
      <p:sp>
        <p:nvSpPr>
          <p:cNvPr id="12" name="Cylinder 11">
            <a:extLst>
              <a:ext uri="{FF2B5EF4-FFF2-40B4-BE49-F238E27FC236}">
                <a16:creationId xmlns:a16="http://schemas.microsoft.com/office/drawing/2014/main" id="{40332BF2-69BB-4E92-BC5B-7B4E6F0BF4D0}"/>
              </a:ext>
            </a:extLst>
          </p:cNvPr>
          <p:cNvSpPr/>
          <p:nvPr/>
        </p:nvSpPr>
        <p:spPr>
          <a:xfrm>
            <a:off x="4687889" y="3250907"/>
            <a:ext cx="288032" cy="1512168"/>
          </a:xfrm>
          <a:prstGeom prst="can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75000"/>
                </a:schemeClr>
              </a:gs>
              <a:gs pos="83000">
                <a:schemeClr val="bg1">
                  <a:lumMod val="6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708C62-42E2-49A5-AF3B-130999B47AE2}"/>
              </a:ext>
            </a:extLst>
          </p:cNvPr>
          <p:cNvSpPr/>
          <p:nvPr/>
        </p:nvSpPr>
        <p:spPr>
          <a:xfrm>
            <a:off x="4727848" y="2924945"/>
            <a:ext cx="205274" cy="345233"/>
          </a:xfrm>
          <a:custGeom>
            <a:avLst/>
            <a:gdLst>
              <a:gd name="connsiteX0" fmla="*/ 18662 w 205274"/>
              <a:gd name="connsiteY0" fmla="*/ 307911 h 345233"/>
              <a:gd name="connsiteX1" fmla="*/ 158621 w 205274"/>
              <a:gd name="connsiteY1" fmla="*/ 345233 h 345233"/>
              <a:gd name="connsiteX2" fmla="*/ 205274 w 205274"/>
              <a:gd name="connsiteY2" fmla="*/ 242596 h 345233"/>
              <a:gd name="connsiteX3" fmla="*/ 158621 w 205274"/>
              <a:gd name="connsiteY3" fmla="*/ 65315 h 345233"/>
              <a:gd name="connsiteX4" fmla="*/ 102637 w 205274"/>
              <a:gd name="connsiteY4" fmla="*/ 102637 h 345233"/>
              <a:gd name="connsiteX5" fmla="*/ 74645 w 205274"/>
              <a:gd name="connsiteY5" fmla="*/ 0 h 345233"/>
              <a:gd name="connsiteX6" fmla="*/ 0 w 205274"/>
              <a:gd name="connsiteY6" fmla="*/ 205274 h 345233"/>
              <a:gd name="connsiteX7" fmla="*/ 18662 w 205274"/>
              <a:gd name="connsiteY7" fmla="*/ 307911 h 3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274" h="345233">
                <a:moveTo>
                  <a:pt x="18662" y="307911"/>
                </a:moveTo>
                <a:lnTo>
                  <a:pt x="158621" y="345233"/>
                </a:lnTo>
                <a:lnTo>
                  <a:pt x="205274" y="242596"/>
                </a:lnTo>
                <a:lnTo>
                  <a:pt x="158621" y="65315"/>
                </a:lnTo>
                <a:lnTo>
                  <a:pt x="102637" y="102637"/>
                </a:lnTo>
                <a:lnTo>
                  <a:pt x="74645" y="0"/>
                </a:lnTo>
                <a:lnTo>
                  <a:pt x="0" y="205274"/>
                </a:lnTo>
                <a:lnTo>
                  <a:pt x="18662" y="307911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74000">
                <a:srgbClr val="FF0000"/>
              </a:gs>
              <a:gs pos="8300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C298C-5F75-4A4F-9E5D-3347838E9DE8}"/>
              </a:ext>
            </a:extLst>
          </p:cNvPr>
          <p:cNvSpPr txBox="1"/>
          <p:nvPr/>
        </p:nvSpPr>
        <p:spPr>
          <a:xfrm>
            <a:off x="7086021" y="3546152"/>
            <a:ext cx="2836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Infra-Red Radiation</a:t>
            </a:r>
          </a:p>
        </p:txBody>
      </p:sp>
      <p:pic>
        <p:nvPicPr>
          <p:cNvPr id="2050" name="Picture 2" descr="Infrared - Flame - YouTube">
            <a:extLst>
              <a:ext uri="{FF2B5EF4-FFF2-40B4-BE49-F238E27FC236}">
                <a16:creationId xmlns:a16="http://schemas.microsoft.com/office/drawing/2014/main" id="{F0ED574F-285F-46CD-9B10-EE60DF200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20" y="4149080"/>
            <a:ext cx="288403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B5D64B-3C9A-4C80-8E24-C3482F17E37B}"/>
              </a:ext>
            </a:extLst>
          </p:cNvPr>
          <p:cNvSpPr txBox="1"/>
          <p:nvPr/>
        </p:nvSpPr>
        <p:spPr>
          <a:xfrm>
            <a:off x="161085" y="4947340"/>
            <a:ext cx="5233159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E" b="1" dirty="0"/>
              <a:t>Radiation  is …</a:t>
            </a:r>
          </a:p>
          <a:p>
            <a:pPr>
              <a:lnSpc>
                <a:spcPct val="150000"/>
              </a:lnSpc>
            </a:pPr>
            <a:r>
              <a:rPr lang="en-IE" b="1" dirty="0"/>
              <a:t>     …</a:t>
            </a:r>
            <a:r>
              <a:rPr lang="en-IE" dirty="0"/>
              <a:t>the transfer of energy across space, via electromagnetic radiation</a:t>
            </a:r>
          </a:p>
        </p:txBody>
      </p:sp>
    </p:spTree>
    <p:extLst>
      <p:ext uri="{BB962C8B-B14F-4D97-AF65-F5344CB8AC3E}">
        <p14:creationId xmlns:p14="http://schemas.microsoft.com/office/powerpoint/2010/main" val="125341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5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843E-F683-40B1-9F3E-7DB05690C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Heat Pump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9879D-06D0-494A-A112-3EF36B1CC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07612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1E9E230-806A-46BE-88C4-015EB7EDFA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8213" y="188914"/>
            <a:ext cx="7772400" cy="892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IE" altLang="en-US"/>
              <a:t>Heat Pump</a:t>
            </a:r>
            <a:endParaRPr lang="en-GB" alt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BF84D921-A3A6-4FB5-A8E1-6C1334757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412875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IE" altLang="en-US" sz="2000"/>
              <a:t>In nature, heat moves from a hot region to a cold one</a:t>
            </a:r>
            <a:endParaRPr lang="en-GB" altLang="en-US" sz="2000"/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A2934BB5-3CED-48A7-A59F-7DA2DE5DC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076700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IE" altLang="en-US" sz="2000"/>
              <a:t>With a heat pump, heat moves from a cold region to a hot one</a:t>
            </a:r>
            <a:endParaRPr lang="en-GB" altLang="en-US" sz="2000"/>
          </a:p>
        </p:txBody>
      </p:sp>
      <p:sp>
        <p:nvSpPr>
          <p:cNvPr id="5129" name="Rectangle 9">
            <a:extLst>
              <a:ext uri="{FF2B5EF4-FFF2-40B4-BE49-F238E27FC236}">
                <a16:creationId xmlns:a16="http://schemas.microsoft.com/office/drawing/2014/main" id="{AF021C5E-E1B5-4D67-B986-7CAA8E6DB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1916114"/>
            <a:ext cx="1223962" cy="18002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IE" altLang="en-US"/>
          </a:p>
          <a:p>
            <a:pPr algn="ctr" eaLnBrk="1" hangingPunct="1"/>
            <a:endParaRPr lang="en-IE" altLang="en-US"/>
          </a:p>
          <a:p>
            <a:pPr algn="ctr" eaLnBrk="1" hangingPunct="1"/>
            <a:endParaRPr lang="en-IE" altLang="en-US"/>
          </a:p>
          <a:p>
            <a:pPr algn="ctr" eaLnBrk="1" hangingPunct="1"/>
            <a:endParaRPr lang="en-IE" altLang="en-US"/>
          </a:p>
          <a:p>
            <a:pPr algn="ctr" eaLnBrk="1" hangingPunct="1"/>
            <a:endParaRPr lang="en-GB" altLang="en-US"/>
          </a:p>
        </p:txBody>
      </p:sp>
      <p:sp>
        <p:nvSpPr>
          <p:cNvPr id="5130" name="Rectangle 10">
            <a:extLst>
              <a:ext uri="{FF2B5EF4-FFF2-40B4-BE49-F238E27FC236}">
                <a16:creationId xmlns:a16="http://schemas.microsoft.com/office/drawing/2014/main" id="{EAFA4AE7-E5E8-49D5-99EC-C62832BE1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1" y="1916114"/>
            <a:ext cx="1223963" cy="1800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IE" altLang="en-US"/>
          </a:p>
          <a:p>
            <a:pPr algn="ctr" eaLnBrk="1" hangingPunct="1"/>
            <a:endParaRPr lang="en-IE" altLang="en-US"/>
          </a:p>
          <a:p>
            <a:pPr algn="ctr" eaLnBrk="1" hangingPunct="1"/>
            <a:endParaRPr lang="en-IE" altLang="en-US"/>
          </a:p>
          <a:p>
            <a:pPr algn="ctr" eaLnBrk="1" hangingPunct="1"/>
            <a:endParaRPr lang="en-IE" altLang="en-US"/>
          </a:p>
          <a:p>
            <a:pPr algn="ctr" eaLnBrk="1" hangingPunct="1"/>
            <a:endParaRPr lang="en-GB" altLang="en-US"/>
          </a:p>
        </p:txBody>
      </p:sp>
      <p:sp>
        <p:nvSpPr>
          <p:cNvPr id="5131" name="AutoShape 11">
            <a:extLst>
              <a:ext uri="{FF2B5EF4-FFF2-40B4-BE49-F238E27FC236}">
                <a16:creationId xmlns:a16="http://schemas.microsoft.com/office/drawing/2014/main" id="{A29B2205-1611-4559-94BC-7751635EA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9863" y="1771651"/>
            <a:ext cx="3097212" cy="576263"/>
          </a:xfrm>
          <a:prstGeom prst="curvedDownArrow">
            <a:avLst>
              <a:gd name="adj1" fmla="val 52453"/>
              <a:gd name="adj2" fmla="val 214986"/>
              <a:gd name="adj3" fmla="val 38292"/>
            </a:avLst>
          </a:prstGeom>
          <a:gradFill rotWithShape="1">
            <a:gsLst>
              <a:gs pos="0">
                <a:srgbClr val="ED1B05"/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/>
          </a:p>
        </p:txBody>
      </p:sp>
      <p:sp>
        <p:nvSpPr>
          <p:cNvPr id="5132" name="Text Box 12">
            <a:extLst>
              <a:ext uri="{FF2B5EF4-FFF2-40B4-BE49-F238E27FC236}">
                <a16:creationId xmlns:a16="http://schemas.microsoft.com/office/drawing/2014/main" id="{CFE30F90-DE77-488D-BF0E-BAB2A9C92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963" y="3211513"/>
            <a:ext cx="792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   hot</a:t>
            </a:r>
            <a:endParaRPr lang="en-GB" altLang="en-US"/>
          </a:p>
        </p:txBody>
      </p:sp>
      <p:sp>
        <p:nvSpPr>
          <p:cNvPr id="5133" name="Text Box 13">
            <a:extLst>
              <a:ext uri="{FF2B5EF4-FFF2-40B4-BE49-F238E27FC236}">
                <a16:creationId xmlns:a16="http://schemas.microsoft.com/office/drawing/2014/main" id="{41B3B5D4-6CFA-4E39-9BEB-F31CD5B52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451" y="3211513"/>
            <a:ext cx="792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  cold</a:t>
            </a:r>
            <a:endParaRPr lang="en-GB" altLang="en-US"/>
          </a:p>
        </p:txBody>
      </p:sp>
      <p:sp>
        <p:nvSpPr>
          <p:cNvPr id="5134" name="Rectangle 14">
            <a:extLst>
              <a:ext uri="{FF2B5EF4-FFF2-40B4-BE49-F238E27FC236}">
                <a16:creationId xmlns:a16="http://schemas.microsoft.com/office/drawing/2014/main" id="{B15AC314-5607-476E-85C7-457E78D4A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4581526"/>
            <a:ext cx="1223962" cy="180022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IE" altLang="en-US"/>
          </a:p>
          <a:p>
            <a:pPr algn="ctr" eaLnBrk="1" hangingPunct="1"/>
            <a:endParaRPr lang="en-IE" altLang="en-US"/>
          </a:p>
          <a:p>
            <a:pPr algn="ctr" eaLnBrk="1" hangingPunct="1"/>
            <a:endParaRPr lang="en-IE" altLang="en-US"/>
          </a:p>
          <a:p>
            <a:pPr algn="ctr" eaLnBrk="1" hangingPunct="1"/>
            <a:endParaRPr lang="en-IE" altLang="en-US"/>
          </a:p>
          <a:p>
            <a:pPr algn="ctr" eaLnBrk="1" hangingPunct="1"/>
            <a:endParaRPr lang="en-GB" altLang="en-US"/>
          </a:p>
        </p:txBody>
      </p:sp>
      <p:sp>
        <p:nvSpPr>
          <p:cNvPr id="5135" name="Rectangle 15">
            <a:extLst>
              <a:ext uri="{FF2B5EF4-FFF2-40B4-BE49-F238E27FC236}">
                <a16:creationId xmlns:a16="http://schemas.microsoft.com/office/drawing/2014/main" id="{B428BF9F-728F-41D9-836C-0B17178A0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1" y="4581526"/>
            <a:ext cx="1223963" cy="1800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IE" altLang="en-US"/>
          </a:p>
          <a:p>
            <a:pPr algn="ctr" eaLnBrk="1" hangingPunct="1"/>
            <a:endParaRPr lang="en-IE" altLang="en-US"/>
          </a:p>
          <a:p>
            <a:pPr algn="ctr" eaLnBrk="1" hangingPunct="1"/>
            <a:endParaRPr lang="en-IE" altLang="en-US"/>
          </a:p>
          <a:p>
            <a:pPr algn="ctr" eaLnBrk="1" hangingPunct="1"/>
            <a:endParaRPr lang="en-IE" altLang="en-US"/>
          </a:p>
          <a:p>
            <a:pPr algn="ctr" eaLnBrk="1" hangingPunct="1"/>
            <a:endParaRPr lang="en-GB" altLang="en-US"/>
          </a:p>
        </p:txBody>
      </p:sp>
      <p:sp>
        <p:nvSpPr>
          <p:cNvPr id="5136" name="AutoShape 16">
            <a:extLst>
              <a:ext uri="{FF2B5EF4-FFF2-40B4-BE49-F238E27FC236}">
                <a16:creationId xmlns:a16="http://schemas.microsoft.com/office/drawing/2014/main" id="{EFE3DE50-6DC0-4379-A70B-4F5D4351F7F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95550" y="4392613"/>
            <a:ext cx="2808288" cy="576262"/>
          </a:xfrm>
          <a:prstGeom prst="curvedDownArrow">
            <a:avLst>
              <a:gd name="adj1" fmla="val 47560"/>
              <a:gd name="adj2" fmla="val 194931"/>
              <a:gd name="adj3" fmla="val 38292"/>
            </a:avLst>
          </a:prstGeom>
          <a:gradFill rotWithShape="1">
            <a:gsLst>
              <a:gs pos="0">
                <a:schemeClr val="accent1"/>
              </a:gs>
              <a:gs pos="100000">
                <a:srgbClr val="ED1B0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/>
          </a:p>
        </p:txBody>
      </p:sp>
      <p:sp>
        <p:nvSpPr>
          <p:cNvPr id="5137" name="Text Box 17">
            <a:extLst>
              <a:ext uri="{FF2B5EF4-FFF2-40B4-BE49-F238E27FC236}">
                <a16:creationId xmlns:a16="http://schemas.microsoft.com/office/drawing/2014/main" id="{AB6B7767-8822-45AD-9379-747753A8E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963" y="5876926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   hot</a:t>
            </a:r>
            <a:endParaRPr lang="en-GB" altLang="en-US"/>
          </a:p>
        </p:txBody>
      </p:sp>
      <p:sp>
        <p:nvSpPr>
          <p:cNvPr id="5138" name="Text Box 18">
            <a:extLst>
              <a:ext uri="{FF2B5EF4-FFF2-40B4-BE49-F238E27FC236}">
                <a16:creationId xmlns:a16="http://schemas.microsoft.com/office/drawing/2014/main" id="{72818B98-A5EA-46BB-B646-E2F07BFAC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451" y="5876926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  cold</a:t>
            </a:r>
            <a:endParaRPr lang="en-GB" altLang="en-US"/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id="{B6CA1F1C-1415-4943-8B88-D2F4F3041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451" y="5905501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  colder</a:t>
            </a:r>
            <a:endParaRPr lang="en-GB" altLang="en-US"/>
          </a:p>
        </p:txBody>
      </p:sp>
      <p:sp>
        <p:nvSpPr>
          <p:cNvPr id="5140" name="Text Box 20">
            <a:extLst>
              <a:ext uri="{FF2B5EF4-FFF2-40B4-BE49-F238E27FC236}">
                <a16:creationId xmlns:a16="http://schemas.microsoft.com/office/drawing/2014/main" id="{8F46FBBA-63A5-4B4C-BE2E-167411854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5905501"/>
            <a:ext cx="1223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   hotter</a:t>
            </a:r>
            <a:endParaRPr lang="en-GB" altLang="en-US"/>
          </a:p>
        </p:txBody>
      </p:sp>
      <p:sp>
        <p:nvSpPr>
          <p:cNvPr id="5141" name="Text Box 21">
            <a:extLst>
              <a:ext uri="{FF2B5EF4-FFF2-40B4-BE49-F238E27FC236}">
                <a16:creationId xmlns:a16="http://schemas.microsoft.com/office/drawing/2014/main" id="{9A9FD776-B576-4AFD-A0C3-0FE43F4CD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038" y="4868863"/>
            <a:ext cx="20875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 b="1"/>
              <a:t>As used in…</a:t>
            </a:r>
            <a:endParaRPr lang="en-GB" altLang="en-US" b="1"/>
          </a:p>
        </p:txBody>
      </p:sp>
      <p:sp>
        <p:nvSpPr>
          <p:cNvPr id="5142" name="Text Box 22">
            <a:extLst>
              <a:ext uri="{FF2B5EF4-FFF2-40B4-BE49-F238E27FC236}">
                <a16:creationId xmlns:a16="http://schemas.microsoft.com/office/drawing/2014/main" id="{FA1650D2-17C3-4E39-8BBF-BEBB04A7A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8" y="5300663"/>
            <a:ext cx="2519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 b="1"/>
              <a:t>…freezers / fridges</a:t>
            </a:r>
            <a:endParaRPr lang="en-GB" altLang="en-US" b="1"/>
          </a:p>
        </p:txBody>
      </p:sp>
      <p:sp>
        <p:nvSpPr>
          <p:cNvPr id="5143" name="Text Box 23">
            <a:extLst>
              <a:ext uri="{FF2B5EF4-FFF2-40B4-BE49-F238E27FC236}">
                <a16:creationId xmlns:a16="http://schemas.microsoft.com/office/drawing/2014/main" id="{95FDF542-C6A0-4679-A8B0-EDA4DCB4F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8" y="5661026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 b="1"/>
              <a:t>…air-conditioners</a:t>
            </a:r>
            <a:endParaRPr lang="en-GB" altLang="en-US" b="1"/>
          </a:p>
        </p:txBody>
      </p:sp>
      <p:sp>
        <p:nvSpPr>
          <p:cNvPr id="5144" name="Text Box 24">
            <a:extLst>
              <a:ext uri="{FF2B5EF4-FFF2-40B4-BE49-F238E27FC236}">
                <a16:creationId xmlns:a16="http://schemas.microsoft.com/office/drawing/2014/main" id="{61AC639F-1A1A-491E-96E5-E2E959210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6021388"/>
            <a:ext cx="273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 b="1"/>
              <a:t>…geo-thermal heating</a:t>
            </a:r>
            <a:endParaRPr lang="en-GB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  <p:bldP spid="5128" grpId="0"/>
      <p:bldP spid="5129" grpId="0" animBg="1"/>
      <p:bldP spid="5130" grpId="0" animBg="1"/>
      <p:bldP spid="5131" grpId="0" animBg="1"/>
      <p:bldP spid="5132" grpId="0"/>
      <p:bldP spid="5132" grpId="1"/>
      <p:bldP spid="5133" grpId="0"/>
      <p:bldP spid="5133" grpId="1"/>
      <p:bldP spid="5134" grpId="0" animBg="1"/>
      <p:bldP spid="5135" grpId="0" animBg="1"/>
      <p:bldP spid="5136" grpId="0" animBg="1"/>
      <p:bldP spid="5137" grpId="0"/>
      <p:bldP spid="5137" grpId="1"/>
      <p:bldP spid="5138" grpId="0"/>
      <p:bldP spid="5138" grpId="1"/>
      <p:bldP spid="5139" grpId="0"/>
      <p:bldP spid="5140" grpId="0"/>
      <p:bldP spid="5140" grpId="1"/>
      <p:bldP spid="5141" grpId="0"/>
      <p:bldP spid="5142" grpId="0"/>
      <p:bldP spid="5143" grpId="0"/>
      <p:bldP spid="51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E4916E60-09CF-4917-A66B-9837A656A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188914"/>
            <a:ext cx="77724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IE" altLang="en-US" sz="4400">
                <a:solidFill>
                  <a:schemeClr val="tx2"/>
                </a:solidFill>
              </a:rPr>
              <a:t>Heat Pump</a:t>
            </a:r>
            <a:endParaRPr lang="en-GB" altLang="en-US" sz="4400">
              <a:solidFill>
                <a:schemeClr val="tx2"/>
              </a:solidFill>
            </a:endParaRP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4B91B347-44C9-4A9A-9788-BCEA05372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675" y="1265238"/>
            <a:ext cx="446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Water boils at…?</a:t>
            </a:r>
            <a:endParaRPr lang="en-GB" altLang="en-US"/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674AA49E-9EE0-4A78-8C83-B44B449DA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1644651"/>
            <a:ext cx="115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IE" altLang="en-US"/>
              <a:t> 100 </a:t>
            </a:r>
            <a:r>
              <a:rPr lang="en-IE" altLang="en-US" baseline="50000"/>
              <a:t>o</a:t>
            </a:r>
            <a:r>
              <a:rPr lang="en-IE" altLang="en-US"/>
              <a:t>C</a:t>
            </a:r>
            <a:endParaRPr lang="en-GB" altLang="en-US"/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D3EED3AB-2B96-48B0-BADD-6948B5B72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3" y="1631951"/>
            <a:ext cx="633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at standard atmospheric pressure</a:t>
            </a:r>
            <a:endParaRPr lang="en-GB" altLang="en-US"/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D1D65F6F-5A97-468C-8A7A-A30C12F6C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1150" y="2011363"/>
            <a:ext cx="2376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IE" altLang="en-US"/>
              <a:t>  approx 60 </a:t>
            </a:r>
            <a:r>
              <a:rPr lang="en-IE" altLang="en-US" baseline="50000"/>
              <a:t>o</a:t>
            </a:r>
            <a:r>
              <a:rPr lang="en-IE" altLang="en-US"/>
              <a:t>C</a:t>
            </a:r>
            <a:endParaRPr lang="en-GB" altLang="en-US"/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F2F81F00-45F4-4696-A1B2-36C7AB70D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1998663"/>
            <a:ext cx="6337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on high mountains, at lower pressure</a:t>
            </a:r>
            <a:endParaRPr lang="en-GB" altLang="en-US"/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9AF79BA3-9084-459A-A8FB-9E1ADD80E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713" y="2959101"/>
            <a:ext cx="784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Phase diagrams show the connection between boiling point and pressure</a:t>
            </a:r>
            <a:endParaRPr lang="en-GB" altLang="en-US"/>
          </a:p>
        </p:txBody>
      </p:sp>
      <p:sp>
        <p:nvSpPr>
          <p:cNvPr id="6163" name="Line 19">
            <a:extLst>
              <a:ext uri="{FF2B5EF4-FFF2-40B4-BE49-F238E27FC236}">
                <a16:creationId xmlns:a16="http://schemas.microsoft.com/office/drawing/2014/main" id="{0ADB57E2-6564-4F30-ADC5-68C4038F49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87713" y="334168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6164" name="Line 20">
            <a:extLst>
              <a:ext uri="{FF2B5EF4-FFF2-40B4-BE49-F238E27FC236}">
                <a16:creationId xmlns:a16="http://schemas.microsoft.com/office/drawing/2014/main" id="{4B3E88D0-CE01-47AB-BAC9-FEECB87FD2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16275" y="6005513"/>
            <a:ext cx="4103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6165" name="Text Box 21">
            <a:extLst>
              <a:ext uri="{FF2B5EF4-FFF2-40B4-BE49-F238E27FC236}">
                <a16:creationId xmlns:a16="http://schemas.microsoft.com/office/drawing/2014/main" id="{30EB3FF8-5E99-4EAA-B460-825A7EA9F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3486151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Temp / </a:t>
            </a:r>
            <a:r>
              <a:rPr lang="en-IE" altLang="en-US" baseline="50000"/>
              <a:t>o</a:t>
            </a:r>
            <a:r>
              <a:rPr lang="en-IE" altLang="en-US"/>
              <a:t>C</a:t>
            </a:r>
            <a:endParaRPr lang="en-GB" altLang="en-US"/>
          </a:p>
        </p:txBody>
      </p:sp>
      <p:sp>
        <p:nvSpPr>
          <p:cNvPr id="6166" name="Text Box 22">
            <a:extLst>
              <a:ext uri="{FF2B5EF4-FFF2-40B4-BE49-F238E27FC236}">
                <a16:creationId xmlns:a16="http://schemas.microsoft.com/office/drawing/2014/main" id="{76A8AB8D-81D9-4EE2-AF1F-B5A876CBD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3773488"/>
            <a:ext cx="576262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100</a:t>
            </a:r>
          </a:p>
          <a:p>
            <a:pPr eaLnBrk="1" hangingPunct="1">
              <a:spcBef>
                <a:spcPct val="50000"/>
              </a:spcBef>
            </a:pPr>
            <a:endParaRPr lang="en-IE" altLang="en-US"/>
          </a:p>
          <a:p>
            <a:pPr eaLnBrk="1" hangingPunct="1">
              <a:spcBef>
                <a:spcPct val="50000"/>
              </a:spcBef>
            </a:pPr>
            <a:endParaRPr lang="en-IE" altLang="en-US"/>
          </a:p>
          <a:p>
            <a:pPr eaLnBrk="1" hangingPunct="1">
              <a:spcBef>
                <a:spcPct val="50000"/>
              </a:spcBef>
            </a:pPr>
            <a:endParaRPr lang="en-IE" altLang="en-US"/>
          </a:p>
          <a:p>
            <a:pPr eaLnBrk="1" hangingPunct="1">
              <a:spcBef>
                <a:spcPct val="50000"/>
              </a:spcBef>
            </a:pPr>
            <a:r>
              <a:rPr lang="en-IE" altLang="en-US"/>
              <a:t>    0</a:t>
            </a:r>
            <a:endParaRPr lang="en-GB" altLang="en-US"/>
          </a:p>
        </p:txBody>
      </p:sp>
      <p:sp>
        <p:nvSpPr>
          <p:cNvPr id="6167" name="Text Box 23">
            <a:extLst>
              <a:ext uri="{FF2B5EF4-FFF2-40B4-BE49-F238E27FC236}">
                <a16:creationId xmlns:a16="http://schemas.microsoft.com/office/drawing/2014/main" id="{0F2A6BBC-E6B9-46B1-A90D-0A54D0B6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3" y="6005513"/>
            <a:ext cx="1871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pressure</a:t>
            </a:r>
            <a:endParaRPr lang="en-GB" altLang="en-US"/>
          </a:p>
        </p:txBody>
      </p:sp>
      <p:sp>
        <p:nvSpPr>
          <p:cNvPr id="6168" name="Freeform 24">
            <a:extLst>
              <a:ext uri="{FF2B5EF4-FFF2-40B4-BE49-F238E27FC236}">
                <a16:creationId xmlns:a16="http://schemas.microsoft.com/office/drawing/2014/main" id="{6DF6AA7A-7F1D-4A6A-AEA0-6802AC064BBD}"/>
              </a:ext>
            </a:extLst>
          </p:cNvPr>
          <p:cNvSpPr>
            <a:spLocks/>
          </p:cNvSpPr>
          <p:nvPr/>
        </p:nvSpPr>
        <p:spPr bwMode="auto">
          <a:xfrm>
            <a:off x="3432175" y="5573713"/>
            <a:ext cx="3455988" cy="215900"/>
          </a:xfrm>
          <a:custGeom>
            <a:avLst/>
            <a:gdLst>
              <a:gd name="T0" fmla="*/ 0 w 2177"/>
              <a:gd name="T1" fmla="*/ 215900 h 136"/>
              <a:gd name="T2" fmla="*/ 1079500 w 2177"/>
              <a:gd name="T3" fmla="*/ 73025 h 136"/>
              <a:gd name="T4" fmla="*/ 3455988 w 2177"/>
              <a:gd name="T5" fmla="*/ 0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7" h="136">
                <a:moveTo>
                  <a:pt x="0" y="136"/>
                </a:moveTo>
                <a:cubicBezTo>
                  <a:pt x="158" y="102"/>
                  <a:pt x="317" y="69"/>
                  <a:pt x="680" y="46"/>
                </a:cubicBezTo>
                <a:cubicBezTo>
                  <a:pt x="1043" y="23"/>
                  <a:pt x="1610" y="11"/>
                  <a:pt x="217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6169" name="Freeform 25">
            <a:extLst>
              <a:ext uri="{FF2B5EF4-FFF2-40B4-BE49-F238E27FC236}">
                <a16:creationId xmlns:a16="http://schemas.microsoft.com/office/drawing/2014/main" id="{C12D1A54-C153-4942-AA7F-F3827E758990}"/>
              </a:ext>
            </a:extLst>
          </p:cNvPr>
          <p:cNvSpPr>
            <a:spLocks/>
          </p:cNvSpPr>
          <p:nvPr/>
        </p:nvSpPr>
        <p:spPr bwMode="auto">
          <a:xfrm>
            <a:off x="4295775" y="3702050"/>
            <a:ext cx="2520950" cy="1944688"/>
          </a:xfrm>
          <a:custGeom>
            <a:avLst/>
            <a:gdLst>
              <a:gd name="T0" fmla="*/ 0 w 1588"/>
              <a:gd name="T1" fmla="*/ 1944687 h 1225"/>
              <a:gd name="T2" fmla="*/ 576263 w 1588"/>
              <a:gd name="T3" fmla="*/ 1079500 h 1225"/>
              <a:gd name="T4" fmla="*/ 1584325 w 1588"/>
              <a:gd name="T5" fmla="*/ 215900 h 1225"/>
              <a:gd name="T6" fmla="*/ 2520950 w 1588"/>
              <a:gd name="T7" fmla="*/ 0 h 12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8" h="1225">
                <a:moveTo>
                  <a:pt x="0" y="1225"/>
                </a:moveTo>
                <a:cubicBezTo>
                  <a:pt x="98" y="1043"/>
                  <a:pt x="197" y="861"/>
                  <a:pt x="363" y="680"/>
                </a:cubicBezTo>
                <a:cubicBezTo>
                  <a:pt x="529" y="499"/>
                  <a:pt x="794" y="249"/>
                  <a:pt x="998" y="136"/>
                </a:cubicBezTo>
                <a:cubicBezTo>
                  <a:pt x="1202" y="23"/>
                  <a:pt x="1395" y="11"/>
                  <a:pt x="158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6170" name="Text Box 26">
            <a:extLst>
              <a:ext uri="{FF2B5EF4-FFF2-40B4-BE49-F238E27FC236}">
                <a16:creationId xmlns:a16="http://schemas.microsoft.com/office/drawing/2014/main" id="{7772F2AE-1481-4224-A25B-3D1787A3F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1" y="5573713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ice</a:t>
            </a:r>
            <a:endParaRPr lang="en-GB" altLang="en-US"/>
          </a:p>
        </p:txBody>
      </p:sp>
      <p:sp>
        <p:nvSpPr>
          <p:cNvPr id="6171" name="Text Box 27">
            <a:extLst>
              <a:ext uri="{FF2B5EF4-FFF2-40B4-BE49-F238E27FC236}">
                <a16:creationId xmlns:a16="http://schemas.microsoft.com/office/drawing/2014/main" id="{567655D2-0A43-426E-BF90-842E10B71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4638676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liquid / water</a:t>
            </a:r>
            <a:endParaRPr lang="en-GB" altLang="en-US"/>
          </a:p>
        </p:txBody>
      </p:sp>
      <p:sp>
        <p:nvSpPr>
          <p:cNvPr id="6172" name="Text Box 28">
            <a:extLst>
              <a:ext uri="{FF2B5EF4-FFF2-40B4-BE49-F238E27FC236}">
                <a16:creationId xmlns:a16="http://schemas.microsoft.com/office/drawing/2014/main" id="{D4BBE9DD-B42A-4AC8-94E9-E5888BB13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9" y="3630613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Vapour / steam</a:t>
            </a:r>
            <a:endParaRPr lang="en-GB" altLang="en-US"/>
          </a:p>
        </p:txBody>
      </p:sp>
      <p:sp>
        <p:nvSpPr>
          <p:cNvPr id="6173" name="Text Box 29">
            <a:extLst>
              <a:ext uri="{FF2B5EF4-FFF2-40B4-BE49-F238E27FC236}">
                <a16:creationId xmlns:a16="http://schemas.microsoft.com/office/drawing/2014/main" id="{CD51BF99-B9F0-4FB0-9DDB-9450BA455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3557588"/>
            <a:ext cx="2447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boiling point</a:t>
            </a:r>
            <a:endParaRPr lang="en-GB" altLang="en-US"/>
          </a:p>
        </p:txBody>
      </p:sp>
      <p:sp>
        <p:nvSpPr>
          <p:cNvPr id="6174" name="Text Box 30">
            <a:extLst>
              <a:ext uri="{FF2B5EF4-FFF2-40B4-BE49-F238E27FC236}">
                <a16:creationId xmlns:a16="http://schemas.microsoft.com/office/drawing/2014/main" id="{1C33FFEE-C959-4038-9A63-8ABE12047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5430838"/>
            <a:ext cx="2447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freezing point</a:t>
            </a:r>
            <a:endParaRPr lang="en-GB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21C017-7A45-4FA3-A6BB-6340B3D38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395539"/>
            <a:ext cx="7559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IE" altLang="en-US"/>
              <a:t>Boiling point is determined by both temperature and pressure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DB925-DCA9-4C4D-9DF3-0F19B6728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453189"/>
            <a:ext cx="8205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IE" altLang="en-US" sz="1400" i="1"/>
              <a:t>(Phase diagrams are not themselves on the syllabus – they are shown for background information)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6151" grpId="0"/>
      <p:bldP spid="6152" grpId="0"/>
      <p:bldP spid="6153" grpId="0"/>
      <p:bldP spid="6154" grpId="0"/>
      <p:bldP spid="6155" grpId="0"/>
      <p:bldP spid="6165" grpId="0"/>
      <p:bldP spid="6166" grpId="0"/>
      <p:bldP spid="6167" grpId="0"/>
      <p:bldP spid="6170" grpId="0"/>
      <p:bldP spid="6171" grpId="0"/>
      <p:bldP spid="6172" grpId="0"/>
      <p:bldP spid="6173" grpId="0"/>
      <p:bldP spid="6174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4">
            <a:extLst>
              <a:ext uri="{FF2B5EF4-FFF2-40B4-BE49-F238E27FC236}">
                <a16:creationId xmlns:a16="http://schemas.microsoft.com/office/drawing/2014/main" id="{8E124AD1-0964-4440-AA30-48E43B5755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4688" y="693738"/>
            <a:ext cx="0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7173" name="Line 5">
            <a:extLst>
              <a:ext uri="{FF2B5EF4-FFF2-40B4-BE49-F238E27FC236}">
                <a16:creationId xmlns:a16="http://schemas.microsoft.com/office/drawing/2014/main" id="{FABE74CB-EDAD-4DFD-A4A4-7786F4A06F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3357563"/>
            <a:ext cx="4103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3FEC01E9-F160-4C5D-A18C-4C693F356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1" y="838201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 i="1"/>
              <a:t>Temp / </a:t>
            </a:r>
            <a:r>
              <a:rPr lang="en-IE" altLang="en-US" i="1" baseline="50000"/>
              <a:t>o</a:t>
            </a:r>
            <a:r>
              <a:rPr lang="en-IE" altLang="en-US" i="1"/>
              <a:t>C</a:t>
            </a:r>
            <a:endParaRPr lang="en-GB" altLang="en-US" i="1"/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AF4608F5-71F5-4EE2-9678-CF7966978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1125538"/>
            <a:ext cx="576262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100</a:t>
            </a:r>
          </a:p>
          <a:p>
            <a:pPr eaLnBrk="1" hangingPunct="1">
              <a:spcBef>
                <a:spcPct val="50000"/>
              </a:spcBef>
            </a:pPr>
            <a:endParaRPr lang="en-IE" altLang="en-US"/>
          </a:p>
          <a:p>
            <a:pPr eaLnBrk="1" hangingPunct="1">
              <a:spcBef>
                <a:spcPct val="50000"/>
              </a:spcBef>
            </a:pPr>
            <a:endParaRPr lang="en-IE" altLang="en-US"/>
          </a:p>
          <a:p>
            <a:pPr eaLnBrk="1" hangingPunct="1">
              <a:spcBef>
                <a:spcPct val="50000"/>
              </a:spcBef>
            </a:pPr>
            <a:endParaRPr lang="en-IE" altLang="en-US"/>
          </a:p>
          <a:p>
            <a:pPr eaLnBrk="1" hangingPunct="1">
              <a:spcBef>
                <a:spcPct val="50000"/>
              </a:spcBef>
            </a:pPr>
            <a:r>
              <a:rPr lang="en-IE" altLang="en-US"/>
              <a:t>    0</a:t>
            </a:r>
            <a:endParaRPr lang="en-GB" altLang="en-US"/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65F8C3EB-7A41-4C62-8241-17A6DDF2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8" y="3357563"/>
            <a:ext cx="1871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 i="1"/>
              <a:t>pressure</a:t>
            </a:r>
            <a:endParaRPr lang="en-GB" altLang="en-US" i="1"/>
          </a:p>
        </p:txBody>
      </p:sp>
      <p:sp>
        <p:nvSpPr>
          <p:cNvPr id="7177" name="Freeform 9">
            <a:extLst>
              <a:ext uri="{FF2B5EF4-FFF2-40B4-BE49-F238E27FC236}">
                <a16:creationId xmlns:a16="http://schemas.microsoft.com/office/drawing/2014/main" id="{07BAA6E2-6BB5-451F-BDCC-17B255E29D7A}"/>
              </a:ext>
            </a:extLst>
          </p:cNvPr>
          <p:cNvSpPr>
            <a:spLocks/>
          </p:cNvSpPr>
          <p:nvPr/>
        </p:nvSpPr>
        <p:spPr bwMode="auto">
          <a:xfrm>
            <a:off x="3359150" y="2925763"/>
            <a:ext cx="3455988" cy="215900"/>
          </a:xfrm>
          <a:custGeom>
            <a:avLst/>
            <a:gdLst>
              <a:gd name="T0" fmla="*/ 0 w 2177"/>
              <a:gd name="T1" fmla="*/ 215900 h 136"/>
              <a:gd name="T2" fmla="*/ 1079500 w 2177"/>
              <a:gd name="T3" fmla="*/ 73025 h 136"/>
              <a:gd name="T4" fmla="*/ 3455988 w 2177"/>
              <a:gd name="T5" fmla="*/ 0 h 1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7" h="136">
                <a:moveTo>
                  <a:pt x="0" y="136"/>
                </a:moveTo>
                <a:cubicBezTo>
                  <a:pt x="158" y="102"/>
                  <a:pt x="317" y="69"/>
                  <a:pt x="680" y="46"/>
                </a:cubicBezTo>
                <a:cubicBezTo>
                  <a:pt x="1043" y="23"/>
                  <a:pt x="1610" y="11"/>
                  <a:pt x="2177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7178" name="Freeform 10">
            <a:extLst>
              <a:ext uri="{FF2B5EF4-FFF2-40B4-BE49-F238E27FC236}">
                <a16:creationId xmlns:a16="http://schemas.microsoft.com/office/drawing/2014/main" id="{64D1BE02-A620-4999-80E3-4FF9C030C601}"/>
              </a:ext>
            </a:extLst>
          </p:cNvPr>
          <p:cNvSpPr>
            <a:spLocks/>
          </p:cNvSpPr>
          <p:nvPr/>
        </p:nvSpPr>
        <p:spPr bwMode="auto">
          <a:xfrm>
            <a:off x="4222750" y="1054100"/>
            <a:ext cx="2520950" cy="1944688"/>
          </a:xfrm>
          <a:custGeom>
            <a:avLst/>
            <a:gdLst>
              <a:gd name="T0" fmla="*/ 0 w 1588"/>
              <a:gd name="T1" fmla="*/ 1944688 h 1225"/>
              <a:gd name="T2" fmla="*/ 576263 w 1588"/>
              <a:gd name="T3" fmla="*/ 1079500 h 1225"/>
              <a:gd name="T4" fmla="*/ 1584325 w 1588"/>
              <a:gd name="T5" fmla="*/ 215900 h 1225"/>
              <a:gd name="T6" fmla="*/ 2520950 w 1588"/>
              <a:gd name="T7" fmla="*/ 0 h 12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8" h="1225">
                <a:moveTo>
                  <a:pt x="0" y="1225"/>
                </a:moveTo>
                <a:cubicBezTo>
                  <a:pt x="98" y="1043"/>
                  <a:pt x="197" y="861"/>
                  <a:pt x="363" y="680"/>
                </a:cubicBezTo>
                <a:cubicBezTo>
                  <a:pt x="529" y="499"/>
                  <a:pt x="794" y="249"/>
                  <a:pt x="998" y="136"/>
                </a:cubicBezTo>
                <a:cubicBezTo>
                  <a:pt x="1202" y="23"/>
                  <a:pt x="1395" y="11"/>
                  <a:pt x="158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7179" name="Text Box 11">
            <a:extLst>
              <a:ext uri="{FF2B5EF4-FFF2-40B4-BE49-F238E27FC236}">
                <a16:creationId xmlns:a16="http://schemas.microsoft.com/office/drawing/2014/main" id="{BC352368-E277-49B5-8781-D3A31C7BF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6" y="2925763"/>
            <a:ext cx="7207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ice</a:t>
            </a:r>
            <a:endParaRPr lang="en-GB" altLang="en-US"/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2377C90D-C75A-46E2-8B89-58E60F161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813" y="1990726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liquid / water</a:t>
            </a:r>
            <a:endParaRPr lang="en-GB" altLang="en-US"/>
          </a:p>
        </p:txBody>
      </p:sp>
      <p:sp>
        <p:nvSpPr>
          <p:cNvPr id="7181" name="Text Box 13">
            <a:extLst>
              <a:ext uri="{FF2B5EF4-FFF2-40B4-BE49-F238E27FC236}">
                <a16:creationId xmlns:a16="http://schemas.microsoft.com/office/drawing/2014/main" id="{4AC4D2F1-DF61-4909-A5FB-F5A2A8153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4" y="982663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Vapour / steam</a:t>
            </a:r>
            <a:endParaRPr lang="en-GB" altLang="en-US"/>
          </a:p>
        </p:txBody>
      </p:sp>
      <p:sp>
        <p:nvSpPr>
          <p:cNvPr id="7182" name="Text Box 14">
            <a:extLst>
              <a:ext uri="{FF2B5EF4-FFF2-40B4-BE49-F238E27FC236}">
                <a16:creationId xmlns:a16="http://schemas.microsoft.com/office/drawing/2014/main" id="{60160636-BE9B-4084-B972-C6CE0AEEC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9" y="909638"/>
            <a:ext cx="2447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boiling point</a:t>
            </a:r>
            <a:endParaRPr lang="en-GB" altLang="en-US"/>
          </a:p>
        </p:txBody>
      </p:sp>
      <p:sp>
        <p:nvSpPr>
          <p:cNvPr id="7183" name="Text Box 15">
            <a:extLst>
              <a:ext uri="{FF2B5EF4-FFF2-40B4-BE49-F238E27FC236}">
                <a16:creationId xmlns:a16="http://schemas.microsoft.com/office/drawing/2014/main" id="{D37E3D48-B39B-4A03-94C7-1C0B3E0FF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6576" y="2782888"/>
            <a:ext cx="2447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freezing point</a:t>
            </a:r>
            <a:endParaRPr lang="en-GB" altLang="en-US"/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66AFF97D-4095-40E5-A4BC-84151ABB7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292601"/>
            <a:ext cx="7561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To boil a liquid we usually think of increasing temperature…</a:t>
            </a:r>
            <a:endParaRPr lang="en-GB" altLang="en-US"/>
          </a:p>
        </p:txBody>
      </p:sp>
      <p:sp>
        <p:nvSpPr>
          <p:cNvPr id="7185" name="AutoShape 17">
            <a:extLst>
              <a:ext uri="{FF2B5EF4-FFF2-40B4-BE49-F238E27FC236}">
                <a16:creationId xmlns:a16="http://schemas.microsoft.com/office/drawing/2014/main" id="{78939D4B-C38A-4EAF-8091-7D72A2B50D13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5951539" y="404814"/>
            <a:ext cx="288925" cy="1584325"/>
          </a:xfrm>
          <a:prstGeom prst="curvedLeftArrow">
            <a:avLst>
              <a:gd name="adj1" fmla="val 34551"/>
              <a:gd name="adj2" fmla="val 1442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/>
          </a:p>
        </p:txBody>
      </p:sp>
      <p:sp>
        <p:nvSpPr>
          <p:cNvPr id="7198" name="Text Box 30">
            <a:extLst>
              <a:ext uri="{FF2B5EF4-FFF2-40B4-BE49-F238E27FC236}">
                <a16:creationId xmlns:a16="http://schemas.microsoft.com/office/drawing/2014/main" id="{CEE14FC6-6B37-4502-841A-5ECEC82C9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4868863"/>
            <a:ext cx="7561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/>
              <a:t>…but we could also decrease pressure</a:t>
            </a:r>
            <a:endParaRPr lang="en-GB" altLang="en-US"/>
          </a:p>
        </p:txBody>
      </p:sp>
      <p:sp>
        <p:nvSpPr>
          <p:cNvPr id="7199" name="AutoShape 31">
            <a:extLst>
              <a:ext uri="{FF2B5EF4-FFF2-40B4-BE49-F238E27FC236}">
                <a16:creationId xmlns:a16="http://schemas.microsoft.com/office/drawing/2014/main" id="{972AC34C-051A-4A3A-BD29-972A12D500E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079876" y="1628775"/>
            <a:ext cx="1800225" cy="287338"/>
          </a:xfrm>
          <a:prstGeom prst="curvedDownArrow">
            <a:avLst>
              <a:gd name="adj1" fmla="val 24336"/>
              <a:gd name="adj2" fmla="val 209971"/>
              <a:gd name="adj3" fmla="val 330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/>
          </a:p>
        </p:txBody>
      </p:sp>
      <p:sp>
        <p:nvSpPr>
          <p:cNvPr id="7200" name="Text Box 32">
            <a:extLst>
              <a:ext uri="{FF2B5EF4-FFF2-40B4-BE49-F238E27FC236}">
                <a16:creationId xmlns:a16="http://schemas.microsoft.com/office/drawing/2014/main" id="{161F939C-0800-4383-91A6-DE404A8B6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5589588"/>
            <a:ext cx="7561262" cy="7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en-IE" altLang="en-US"/>
              <a:t>Remember that for a liquid to change from liquid to gas, it must absorb heat from it’s surroundings (the latent heat of vaporisation)</a:t>
            </a:r>
            <a:endParaRPr lang="en-GB" altLang="en-US"/>
          </a:p>
        </p:txBody>
      </p:sp>
      <p:sp>
        <p:nvSpPr>
          <p:cNvPr id="7201" name="Text Box 33">
            <a:extLst>
              <a:ext uri="{FF2B5EF4-FFF2-40B4-BE49-F238E27FC236}">
                <a16:creationId xmlns:a16="http://schemas.microsoft.com/office/drawing/2014/main" id="{DA40C32F-2EB3-4D50-844A-D07FA91D9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88913"/>
            <a:ext cx="784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IE" altLang="en-US" b="1"/>
              <a:t>Phase diagram for water</a:t>
            </a:r>
            <a:endParaRPr lang="en-GB" altLang="en-US" b="1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41C4F2-304B-48DB-9BD6-F003E5BCFA01}"/>
              </a:ext>
            </a:extLst>
          </p:cNvPr>
          <p:cNvCxnSpPr/>
          <p:nvPr/>
        </p:nvCxnSpPr>
        <p:spPr>
          <a:xfrm flipV="1">
            <a:off x="5951538" y="188914"/>
            <a:ext cx="0" cy="237648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D2180E-BA85-437D-8F7A-5D468C43C2E3}"/>
              </a:ext>
            </a:extLst>
          </p:cNvPr>
          <p:cNvCxnSpPr>
            <a:stCxn id="7180" idx="0"/>
          </p:cNvCxnSpPr>
          <p:nvPr/>
        </p:nvCxnSpPr>
        <p:spPr>
          <a:xfrm flipH="1">
            <a:off x="3575050" y="1990726"/>
            <a:ext cx="2916238" cy="3651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7176" grpId="0"/>
      <p:bldP spid="7179" grpId="0"/>
      <p:bldP spid="7180" grpId="0"/>
      <p:bldP spid="7181" grpId="0"/>
      <p:bldP spid="7182" grpId="0"/>
      <p:bldP spid="7183" grpId="0"/>
      <p:bldP spid="7184" grpId="0"/>
      <p:bldP spid="7185" grpId="0" animBg="1"/>
      <p:bldP spid="7198" grpId="0"/>
      <p:bldP spid="7199" grpId="0" animBg="1"/>
      <p:bldP spid="7200" grpId="0"/>
      <p:bldP spid="720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CEFFAC40E5954F9A9E01A5E873C56A" ma:contentTypeVersion="13" ma:contentTypeDescription="Create a new document." ma:contentTypeScope="" ma:versionID="50c5f6b7951161d570e5c6ebc9d0076d">
  <xsd:schema xmlns:xsd="http://www.w3.org/2001/XMLSchema" xmlns:xs="http://www.w3.org/2001/XMLSchema" xmlns:p="http://schemas.microsoft.com/office/2006/metadata/properties" xmlns:ns3="11802992-a67b-4895-bf87-1ec05fd96432" xmlns:ns4="bbb143a9-e604-4eea-bcde-aa80cf463ef4" targetNamespace="http://schemas.microsoft.com/office/2006/metadata/properties" ma:root="true" ma:fieldsID="4b7a1870d44b548b27fb2d8ce2112a3e" ns3:_="" ns4:_="">
    <xsd:import namespace="11802992-a67b-4895-bf87-1ec05fd96432"/>
    <xsd:import namespace="bbb143a9-e604-4eea-bcde-aa80cf463ef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02992-a67b-4895-bf87-1ec05fd964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143a9-e604-4eea-bcde-aa80cf463e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C2D141-CB9A-4168-ABB9-7052038695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802992-a67b-4895-bf87-1ec05fd96432"/>
    <ds:schemaRef ds:uri="bbb143a9-e604-4eea-bcde-aa80cf463e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D7C5C4-50DC-4975-95F6-8931C34BA2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B4DB12-A1CE-4143-8EB1-27E941598AD8}">
  <ds:schemaRefs>
    <ds:schemaRef ds:uri="http://purl.org/dc/terms/"/>
    <ds:schemaRef ds:uri="bbb143a9-e604-4eea-bcde-aa80cf463ef4"/>
    <ds:schemaRef ds:uri="http://schemas.microsoft.com/office/2006/documentManagement/types"/>
    <ds:schemaRef ds:uri="http://schemas.microsoft.com/office/infopath/2007/PartnerControls"/>
    <ds:schemaRef ds:uri="11802992-a67b-4895-bf87-1ec05fd96432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573</Words>
  <Application>Microsoft Office PowerPoint</Application>
  <PresentationFormat>Widescreen</PresentationFormat>
  <Paragraphs>138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Heat Transfer</vt:lpstr>
      <vt:lpstr>Heat Transfer</vt:lpstr>
      <vt:lpstr>PowerPoint Presentation</vt:lpstr>
      <vt:lpstr>PowerPoint Presentation</vt:lpstr>
      <vt:lpstr>PowerPoint Presentation</vt:lpstr>
      <vt:lpstr>Heat Pump</vt:lpstr>
      <vt:lpstr>Heat Pump</vt:lpstr>
      <vt:lpstr>PowerPoint Presentation</vt:lpstr>
      <vt:lpstr>PowerPoint Presentation</vt:lpstr>
      <vt:lpstr>PowerPoint Presentation</vt:lpstr>
      <vt:lpstr>PowerPoint Presentation</vt:lpstr>
      <vt:lpstr>Solar Energy</vt:lpstr>
      <vt:lpstr>Solar Energy: the solar constant</vt:lpstr>
      <vt:lpstr>Solar Energy: the solar constant</vt:lpstr>
      <vt:lpstr>U Values</vt:lpstr>
      <vt:lpstr>U Values</vt:lpstr>
      <vt:lpstr>U-Values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Transfer</dc:title>
  <dc:creator>Tom Tierney</dc:creator>
  <cp:lastModifiedBy>Tom Tierney</cp:lastModifiedBy>
  <cp:revision>11</cp:revision>
  <dcterms:created xsi:type="dcterms:W3CDTF">2020-09-21T13:16:55Z</dcterms:created>
  <dcterms:modified xsi:type="dcterms:W3CDTF">2020-09-21T15:23:43Z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0x0101007BCEFFAC40E5954F9A9E01A5E873C56A</vt:lpwstr>
  </property>
</Properties>
</file>